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emf" ContentType="image/x-emf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3"/>
    <p:sldId id="257" r:id="rId4"/>
    <p:sldId id="2058" r:id="rId5"/>
    <p:sldId id="2081" r:id="rId6"/>
    <p:sldId id="1828" r:id="rId7"/>
    <p:sldId id="1826" r:id="rId8"/>
    <p:sldId id="1834" r:id="rId9"/>
    <p:sldId id="258" r:id="rId10"/>
    <p:sldId id="1905" r:id="rId11"/>
    <p:sldId id="854" r:id="rId12"/>
    <p:sldId id="1763" r:id="rId13"/>
    <p:sldId id="259" r:id="rId14"/>
    <p:sldId id="262" r:id="rId15"/>
    <p:sldId id="1545" r:id="rId17"/>
    <p:sldId id="2146" r:id="rId18"/>
    <p:sldId id="264" r:id="rId19"/>
    <p:sldId id="1554" r:id="rId20"/>
    <p:sldId id="1558" r:id="rId21"/>
    <p:sldId id="1555" r:id="rId22"/>
    <p:sldId id="266" r:id="rId23"/>
    <p:sldId id="281" r:id="rId24"/>
    <p:sldId id="1560" r:id="rId25"/>
    <p:sldId id="1561" r:id="rId26"/>
    <p:sldId id="1627" r:id="rId27"/>
    <p:sldId id="1610" r:id="rId28"/>
    <p:sldId id="1629" r:id="rId29"/>
    <p:sldId id="1630" r:id="rId30"/>
    <p:sldId id="1631" r:id="rId31"/>
    <p:sldId id="1696" r:id="rId32"/>
    <p:sldId id="2059" r:id="rId33"/>
    <p:sldId id="802" r:id="rId34"/>
    <p:sldId id="1685" r:id="rId35"/>
    <p:sldId id="1943" r:id="rId36"/>
    <p:sldId id="1944" r:id="rId37"/>
    <p:sldId id="2060" r:id="rId38"/>
    <p:sldId id="1945" r:id="rId39"/>
    <p:sldId id="2061" r:id="rId40"/>
    <p:sldId id="2018" r:id="rId41"/>
    <p:sldId id="1996" r:id="rId42"/>
    <p:sldId id="1997" r:id="rId43"/>
    <p:sldId id="1964" r:id="rId44"/>
    <p:sldId id="1998" r:id="rId45"/>
    <p:sldId id="1965" r:id="rId46"/>
    <p:sldId id="1999" r:id="rId47"/>
    <p:sldId id="2003" r:id="rId48"/>
    <p:sldId id="2145" r:id="rId49"/>
    <p:sldId id="2147" r:id="rId50"/>
    <p:sldId id="1994" r:id="rId51"/>
    <p:sldId id="269" r:id="rId52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18acbb43-ba18-47d0-a32a-537a94ec11b7}">
          <p14:sldIdLst>
            <p14:sldId id="256"/>
            <p14:sldId id="257"/>
            <p14:sldId id="2058"/>
            <p14:sldId id="2081"/>
            <p14:sldId id="1828"/>
            <p14:sldId id="1826"/>
            <p14:sldId id="1834"/>
            <p14:sldId id="258"/>
            <p14:sldId id="1905"/>
            <p14:sldId id="854"/>
            <p14:sldId id="1763"/>
            <p14:sldId id="259"/>
            <p14:sldId id="262"/>
            <p14:sldId id="1545"/>
            <p14:sldId id="2146"/>
            <p14:sldId id="264"/>
            <p14:sldId id="1554"/>
            <p14:sldId id="1558"/>
          </p14:sldIdLst>
        </p14:section>
        <p14:section name="无标题节" id="{ed4b92d0-751c-4ce3-8475-c6cf2cbe245b}">
          <p14:sldIdLst>
            <p14:sldId id="1555"/>
            <p14:sldId id="266"/>
            <p14:sldId id="281"/>
            <p14:sldId id="1560"/>
            <p14:sldId id="1561"/>
            <p14:sldId id="1627"/>
            <p14:sldId id="1610"/>
            <p14:sldId id="1629"/>
            <p14:sldId id="1630"/>
            <p14:sldId id="1631"/>
            <p14:sldId id="1696"/>
            <p14:sldId id="2059"/>
            <p14:sldId id="802"/>
            <p14:sldId id="1685"/>
            <p14:sldId id="1943"/>
            <p14:sldId id="1944"/>
            <p14:sldId id="2060"/>
            <p14:sldId id="1945"/>
            <p14:sldId id="2061"/>
            <p14:sldId id="2018"/>
            <p14:sldId id="1996"/>
            <p14:sldId id="1997"/>
            <p14:sldId id="1964"/>
            <p14:sldId id="1998"/>
            <p14:sldId id="1965"/>
            <p14:sldId id="1999"/>
            <p14:sldId id="2003"/>
            <p14:sldId id="2145"/>
            <p14:sldId id="2147"/>
            <p14:sldId id="1994"/>
            <p14:sldId id="269"/>
          </p14:sldIdLst>
        </p14:section>
      </p14:sectionLst>
    </p:ext>
  </p:extLst>
  <p:extLst>
    <p:ext uri="{505F2C04-C923-438B-8C0F-E0CD2BADF298}">
      <wppc:fontMiss xmlns:wppc="http://www.wps.cn/officeDocument/PresentationCustomData" type="true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e Zhang" initials="Y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54" d="100"/>
          <a:sy n="154" d="100"/>
        </p:scale>
        <p:origin x="-2220" y="-96"/>
      </p:cViewPr>
      <p:guideLst>
        <p:guide orient="horz" pos="2142"/>
        <p:guide pos="27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6" Type="http://schemas.openxmlformats.org/officeDocument/2006/relationships/commentAuthors" Target="commentAuthors.xml"/><Relationship Id="rId55" Type="http://schemas.openxmlformats.org/officeDocument/2006/relationships/tableStyles" Target="tableStyles.xml"/><Relationship Id="rId54" Type="http://schemas.openxmlformats.org/officeDocument/2006/relationships/viewProps" Target="viewProps.xml"/><Relationship Id="rId53" Type="http://schemas.openxmlformats.org/officeDocument/2006/relationships/presProps" Target="presProps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tags" Target="../tags/tag1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tags" Target="../tags/tag3.xml"/><Relationship Id="rId2" Type="http://schemas.openxmlformats.org/officeDocument/2006/relationships/image" Target="../media/image19.png"/><Relationship Id="rId1" Type="http://schemas.openxmlformats.org/officeDocument/2006/relationships/tags" Target="../tags/tag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emf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5.jpeg"/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0.emf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0.jpeg"/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3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48.xml.rels><?xml version="1.0" encoding="UTF-8" standalone="yes"?>
<Relationships xmlns="http://schemas.openxmlformats.org/package/2006/relationships"><Relationship Id="rId9" Type="http://schemas.openxmlformats.org/officeDocument/2006/relationships/image" Target="../media/image78.jpeg"/><Relationship Id="rId8" Type="http://schemas.openxmlformats.org/officeDocument/2006/relationships/image" Target="../media/image77.jpeg"/><Relationship Id="rId7" Type="http://schemas.openxmlformats.org/officeDocument/2006/relationships/image" Target="../media/image76.jpeg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84.jpeg"/><Relationship Id="rId14" Type="http://schemas.openxmlformats.org/officeDocument/2006/relationships/image" Target="../media/image83.jpeg"/><Relationship Id="rId13" Type="http://schemas.openxmlformats.org/officeDocument/2006/relationships/image" Target="../media/image82.jpeg"/><Relationship Id="rId12" Type="http://schemas.openxmlformats.org/officeDocument/2006/relationships/image" Target="../media/image81.jpeg"/><Relationship Id="rId11" Type="http://schemas.openxmlformats.org/officeDocument/2006/relationships/image" Target="../media/image80.png"/><Relationship Id="rId10" Type="http://schemas.openxmlformats.org/officeDocument/2006/relationships/image" Target="../media/image79.jpeg"/><Relationship Id="rId1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1.v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wmf"/><Relationship Id="rId3" Type="http://schemas.openxmlformats.org/officeDocument/2006/relationships/oleObject" Target="../embeddings/oleObject2.bin"/><Relationship Id="rId2" Type="http://schemas.openxmlformats.org/officeDocument/2006/relationships/image" Target="../media/image6.wmf"/><Relationship Id="rId1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6375" y="966470"/>
            <a:ext cx="8731250" cy="1943735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800" b="1"/>
              <a:t>上海激光电子伽马源的进展</a:t>
            </a:r>
            <a:br>
              <a:rPr lang="zh-CN" altLang="en-US" sz="4800" b="1"/>
            </a:br>
            <a:r>
              <a:rPr lang="zh-CN" altLang="en-US" sz="4800" b="1"/>
              <a:t>和光核物理研究展望</a:t>
            </a:r>
            <a:endParaRPr lang="zh-CN" altLang="en-US" sz="4800" b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042670" y="5287010"/>
            <a:ext cx="7058660" cy="868680"/>
          </a:xfrm>
        </p:spPr>
        <p:txBody>
          <a:bodyPr>
            <a:normAutofit lnSpcReduction="10000"/>
          </a:bodyPr>
          <a:lstStyle/>
          <a:p>
            <a:r>
              <a:rPr lang="zh-CN" altLang="en-US" b="1"/>
              <a:t>中国科学院上海高等研究院，</a:t>
            </a:r>
            <a:r>
              <a:rPr lang="en-US" altLang="zh-CN" b="1"/>
              <a:t>201210</a:t>
            </a:r>
            <a:endParaRPr lang="zh-CN" altLang="en-US" b="1"/>
          </a:p>
          <a:p>
            <a:pPr algn="ctr"/>
            <a:r>
              <a:rPr lang="zh-CN" altLang="en-US"/>
              <a:t>中国科学院上海应用物理研究所，</a:t>
            </a:r>
            <a:r>
              <a:rPr lang="en-US" altLang="zh-CN"/>
              <a:t>201800</a:t>
            </a:r>
            <a:endParaRPr lang="en-US" altLang="zh-CN"/>
          </a:p>
        </p:txBody>
      </p:sp>
      <p:sp>
        <p:nvSpPr>
          <p:cNvPr id="4" name="文本框 3"/>
          <p:cNvSpPr txBox="1"/>
          <p:nvPr/>
        </p:nvSpPr>
        <p:spPr>
          <a:xfrm>
            <a:off x="93980" y="83820"/>
            <a:ext cx="8844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2019</a:t>
            </a:r>
            <a:r>
              <a:rPr lang="zh-CN" altLang="en-US"/>
              <a:t>年</a:t>
            </a:r>
            <a:r>
              <a:rPr lang="en-US" altLang="zh-CN"/>
              <a:t>12</a:t>
            </a:r>
            <a:r>
              <a:rPr lang="zh-CN" altLang="en-US"/>
              <a:t>月</a:t>
            </a:r>
            <a:r>
              <a:rPr lang="en-US" altLang="zh-CN"/>
              <a:t>08</a:t>
            </a:r>
            <a:r>
              <a:rPr lang="zh-CN" altLang="en-US"/>
              <a:t>日 2019 年上海物理学会</a:t>
            </a:r>
            <a:r>
              <a:rPr lang="en-US" altLang="zh-CN"/>
              <a:t>/</a:t>
            </a:r>
            <a:r>
              <a:rPr lang="zh-CN" altLang="en-US"/>
              <a:t>核学会</a:t>
            </a:r>
            <a:r>
              <a:rPr lang="en-US" altLang="zh-CN"/>
              <a:t>-</a:t>
            </a:r>
            <a:r>
              <a:rPr lang="zh-CN" altLang="en-US"/>
              <a:t>粒子物理与核物理</a:t>
            </a:r>
            <a:r>
              <a:rPr lang="zh-CN" altLang="en-US"/>
              <a:t>联合学术交流会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547620" y="3271520"/>
            <a:ext cx="404939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600">
                <a:sym typeface="+mn-ea"/>
              </a:rPr>
              <a:t>  </a:t>
            </a:r>
            <a:r>
              <a:rPr lang="zh-CN" altLang="en-US" sz="36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王宏伟</a:t>
            </a:r>
            <a:r>
              <a:rPr lang="zh-CN" altLang="en-US" sz="36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</a:t>
            </a:r>
            <a:endParaRPr lang="zh-CN" altLang="en-US" sz="36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algn="ctr"/>
            <a:r>
              <a:rPr lang="en-US" altLang="zh-CN" sz="2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wanghongwei@zjlab.org</a:t>
            </a:r>
            <a:r>
              <a:rPr lang="en-US" altLang="zh-CN" sz="2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.cn</a:t>
            </a:r>
            <a:r>
              <a:rPr lang="zh-CN" altLang="en-US" sz="36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</a:t>
            </a: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 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ctr"/>
            <a:r>
              <a:rPr lang="en-US" altLang="zh-CN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wanghongwei@sinap.ac.cn</a:t>
            </a:r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622300"/>
            <a:ext cx="7886700" cy="1017270"/>
          </a:xfrm>
        </p:spPr>
        <p:txBody>
          <a:bodyPr>
            <a:noAutofit/>
          </a:bodyPr>
          <a:lstStyle/>
          <a:p>
            <a:pPr algn="ctr">
              <a:buClrTx/>
              <a:buSzTx/>
              <a:buFontTx/>
            </a:pPr>
            <a:r>
              <a:rPr lang="en-US" altLang="zh-CN" sz="36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SLEGS参数表</a:t>
            </a:r>
            <a:endParaRPr lang="en-US" altLang="zh-CN" sz="36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1" cstate="print"/>
          <a:srcRect r="28705" b="47129"/>
          <a:stretch>
            <a:fillRect/>
          </a:stretch>
        </p:blipFill>
        <p:spPr>
          <a:xfrm>
            <a:off x="362585" y="1639570"/>
            <a:ext cx="8282940" cy="30149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3085" y="397510"/>
            <a:ext cx="7886700" cy="622935"/>
          </a:xfrm>
        </p:spPr>
        <p:txBody>
          <a:bodyPr/>
          <a:p>
            <a:pPr algn="ctr"/>
            <a:r>
              <a:rPr lang="en-US" altLang="zh-CN" sz="36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SLEGS线站</a:t>
            </a:r>
            <a:r>
              <a:rPr lang="zh-CN" altLang="en-US" sz="36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特点</a:t>
            </a:r>
            <a:endParaRPr lang="zh-CN" altLang="en-US" sz="36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700" y="1248410"/>
            <a:ext cx="9119235" cy="5274310"/>
          </a:xfrm>
        </p:spPr>
        <p:txBody>
          <a:bodyPr>
            <a:normAutofit fontScale="80000"/>
          </a:bodyPr>
          <a:p>
            <a:pPr>
              <a:buFont typeface="Wingdings" panose="05000000000000000000" charset="0"/>
              <a:buChar char=""/>
            </a:pPr>
            <a:r>
              <a:rPr lang="en-US" altLang="zh-CN" sz="2000"/>
              <a:t>SLEGS</a:t>
            </a:r>
            <a:r>
              <a:rPr lang="zh-CN" altLang="en-US" sz="2000"/>
              <a:t>伽玛源的特点</a:t>
            </a:r>
            <a:r>
              <a:rPr lang="zh-CN" altLang="en-US" sz="2400" b="1">
                <a:solidFill>
                  <a:srgbClr val="7030A0"/>
                </a:solidFill>
              </a:rPr>
              <a:t>：能量可变、极化度高、发射角小、单色性好、通量高。</a:t>
            </a:r>
            <a:endParaRPr lang="zh-CN" altLang="en-US" sz="2000"/>
          </a:p>
          <a:p>
            <a:pPr indent="259715"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zh-CN" altLang="en-US" sz="2000" b="1">
                <a:solidFill>
                  <a:srgbClr val="FF0000"/>
                </a:solidFill>
              </a:rPr>
              <a:t>能量可变：</a:t>
            </a:r>
            <a:r>
              <a:rPr lang="zh-CN" altLang="en-US" sz="2000"/>
              <a:t>在</a:t>
            </a:r>
            <a:r>
              <a:rPr lang="en-US" altLang="zh-CN" sz="2000"/>
              <a:t>SSRF</a:t>
            </a:r>
            <a:r>
              <a:rPr lang="zh-CN" altLang="en-US" sz="2000"/>
              <a:t>不改变储存环电子能量的前提下，采用</a:t>
            </a:r>
            <a:r>
              <a:rPr lang="zh-CN" altLang="en-US" sz="2000" b="1">
                <a:solidFill>
                  <a:srgbClr val="FF0000"/>
                </a:solidFill>
              </a:rPr>
              <a:t>变角度和变激光波长</a:t>
            </a:r>
            <a:r>
              <a:rPr lang="zh-CN" altLang="en-US" sz="2000"/>
              <a:t>（能量）的方式，可以连续改变伽玛束的能量。在短直线节中心设计</a:t>
            </a:r>
            <a:r>
              <a:rPr lang="zh-CN" altLang="en-US" sz="2000" b="1">
                <a:solidFill>
                  <a:srgbClr val="FF0000"/>
                </a:solidFill>
              </a:rPr>
              <a:t>相互作用（碰撞点）靶室</a:t>
            </a:r>
            <a:r>
              <a:rPr lang="zh-CN" altLang="en-US" sz="2000"/>
              <a:t>满足这一需求。</a:t>
            </a:r>
            <a:endParaRPr lang="zh-CN" altLang="en-US" sz="2000"/>
          </a:p>
          <a:p>
            <a:pPr indent="259715"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zh-CN" altLang="en-US" sz="2000" b="1">
                <a:solidFill>
                  <a:srgbClr val="FF0000"/>
                </a:solidFill>
              </a:rPr>
              <a:t>极化度高：</a:t>
            </a:r>
            <a:r>
              <a:rPr lang="zh-CN" altLang="en-US" sz="2000"/>
              <a:t> 通过</a:t>
            </a:r>
            <a:r>
              <a:rPr lang="zh-CN" altLang="en-US" sz="2000" b="1">
                <a:solidFill>
                  <a:srgbClr val="FF0000"/>
                </a:solidFill>
              </a:rPr>
              <a:t>背散射模式</a:t>
            </a:r>
            <a:r>
              <a:rPr lang="zh-CN" altLang="en-US" sz="2000"/>
              <a:t>，获得最高伽玛能量和约</a:t>
            </a:r>
            <a:r>
              <a:rPr lang="en-US" altLang="zh-CN" sz="2000"/>
              <a:t>100%</a:t>
            </a:r>
            <a:r>
              <a:rPr lang="zh-CN" altLang="en-US" sz="2000"/>
              <a:t>的极化度，在前端区束线</a:t>
            </a:r>
            <a:r>
              <a:rPr lang="en-US" altLang="zh-CN" sz="2000"/>
              <a:t>0</a:t>
            </a:r>
            <a:r>
              <a:rPr lang="en-US" altLang="zh-CN" sz="2000">
                <a:sym typeface="Symbol" panose="05050102010706020507" charset="0"/>
              </a:rPr>
              <a:t></a:t>
            </a:r>
            <a:r>
              <a:rPr lang="zh-CN" altLang="en-US" sz="2000"/>
              <a:t>方向设计</a:t>
            </a:r>
            <a:r>
              <a:rPr lang="zh-CN" altLang="en-US" sz="2000" b="1">
                <a:solidFill>
                  <a:srgbClr val="FF0000"/>
                </a:solidFill>
              </a:rPr>
              <a:t>多通组件</a:t>
            </a:r>
            <a:r>
              <a:rPr lang="zh-CN" altLang="en-US" sz="2000"/>
              <a:t>，</a:t>
            </a:r>
            <a:r>
              <a:rPr lang="en-US" altLang="zh-CN" sz="2000"/>
              <a:t>180</a:t>
            </a:r>
            <a:r>
              <a:rPr lang="en-US" altLang="zh-CN" sz="2000">
                <a:sym typeface="Symbol" panose="05050102010706020507" charset="0"/>
              </a:rPr>
              <a:t></a:t>
            </a:r>
            <a:r>
              <a:rPr lang="zh-CN" altLang="en-US" sz="2000"/>
              <a:t>引入激光。</a:t>
            </a:r>
            <a:endParaRPr lang="zh-CN" altLang="en-US" sz="2000"/>
          </a:p>
          <a:p>
            <a:pPr indent="259715"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zh-CN" altLang="en-US" sz="2000" b="1">
                <a:solidFill>
                  <a:srgbClr val="FF0000"/>
                </a:solidFill>
              </a:rPr>
              <a:t>发射角小：</a:t>
            </a:r>
            <a:r>
              <a:rPr lang="zh-CN" altLang="en-US" sz="2000"/>
              <a:t>伽玛束发射角集中在</a:t>
            </a:r>
            <a:r>
              <a:rPr lang="zh-CN" altLang="en-US" sz="2000">
                <a:latin typeface="Arial" panose="020B0604020202020204" pitchFamily="34" charset="0"/>
              </a:rPr>
              <a:t>θ</a:t>
            </a:r>
            <a:r>
              <a:rPr lang="en-US" altLang="zh-CN" sz="2000">
                <a:latin typeface="Arial" panose="020B0604020202020204" pitchFamily="34" charset="0"/>
              </a:rPr>
              <a:t>&lt;</a:t>
            </a:r>
            <a:r>
              <a:rPr lang="en-US" altLang="zh-CN" sz="2000"/>
              <a:t>1/</a:t>
            </a:r>
            <a:r>
              <a:rPr lang="en-US" altLang="zh-CN" sz="2000">
                <a:sym typeface="Symbol" panose="05050102010706020507" charset="0"/>
              </a:rPr>
              <a:t></a:t>
            </a:r>
            <a:r>
              <a:rPr lang="zh-CN" altLang="en-US" sz="2000">
                <a:sym typeface="Symbol" panose="05050102010706020507" charset="0"/>
              </a:rPr>
              <a:t>（</a:t>
            </a:r>
            <a:r>
              <a:rPr lang="en-US" altLang="zh-CN" sz="2000">
                <a:sym typeface="Symbol" panose="05050102010706020507" charset="0"/>
              </a:rPr>
              <a:t>7000</a:t>
            </a:r>
            <a:r>
              <a:rPr lang="zh-CN" altLang="en-US" sz="2000">
                <a:sym typeface="Symbol" panose="05050102010706020507" charset="0"/>
              </a:rPr>
              <a:t>，</a:t>
            </a:r>
            <a:r>
              <a:rPr lang="zh-CN" altLang="en-US" sz="2000">
                <a:latin typeface="Arial" panose="020B0604020202020204" pitchFamily="34" charset="0"/>
                <a:sym typeface="Symbol" panose="05050102010706020507" charset="0"/>
              </a:rPr>
              <a:t>θ</a:t>
            </a:r>
            <a:r>
              <a:rPr lang="zh-CN" altLang="en-US" sz="2000">
                <a:sym typeface="Symbol" panose="05050102010706020507" charset="0"/>
              </a:rPr>
              <a:t></a:t>
            </a:r>
            <a:r>
              <a:rPr lang="en-US" altLang="zh-CN" sz="2000">
                <a:sym typeface="Symbol" panose="05050102010706020507" charset="0"/>
              </a:rPr>
              <a:t>0.000142Rad=0.0082</a:t>
            </a:r>
            <a:r>
              <a:rPr lang="zh-CN" altLang="en-US" sz="2000">
                <a:sym typeface="Symbol" panose="05050102010706020507" charset="0"/>
              </a:rPr>
              <a:t>）的角度内出射，在实验站</a:t>
            </a:r>
            <a:r>
              <a:rPr lang="en-US" altLang="zh-CN" sz="2000">
                <a:sym typeface="Symbol" panose="05050102010706020507" charset="0"/>
              </a:rPr>
              <a:t>45</a:t>
            </a:r>
            <a:r>
              <a:rPr lang="zh-CN" altLang="en-US" sz="2000">
                <a:sym typeface="Symbol" panose="05050102010706020507" charset="0"/>
              </a:rPr>
              <a:t>米处的非准直束斑最大</a:t>
            </a:r>
            <a:r>
              <a:rPr lang="en-US" altLang="zh-CN" sz="2000">
                <a:sym typeface="Symbol" panose="05050102010706020507" charset="0"/>
              </a:rPr>
              <a:t>25mm</a:t>
            </a:r>
            <a:r>
              <a:rPr lang="zh-CN" altLang="en-US" sz="2000">
                <a:sym typeface="Symbol" panose="05050102010706020507" charset="0"/>
              </a:rPr>
              <a:t>，</a:t>
            </a:r>
            <a:r>
              <a:rPr lang="zh-CN" altLang="en-US" sz="2000" b="1">
                <a:solidFill>
                  <a:srgbClr val="FF0000"/>
                </a:solidFill>
                <a:sym typeface="Symbol" panose="05050102010706020507" charset="0"/>
              </a:rPr>
              <a:t>准直器</a:t>
            </a:r>
            <a:r>
              <a:rPr lang="zh-CN" altLang="en-US" sz="2000">
                <a:sym typeface="Symbol" panose="05050102010706020507" charset="0"/>
              </a:rPr>
              <a:t>可以选择实验站束斑。</a:t>
            </a:r>
            <a:endParaRPr lang="zh-CN" altLang="en-US" sz="2000">
              <a:sym typeface="Symbol" panose="05050102010706020507" charset="0"/>
            </a:endParaRPr>
          </a:p>
          <a:p>
            <a:pPr indent="259715"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zh-CN" altLang="en-US" sz="2000" b="1">
                <a:solidFill>
                  <a:srgbClr val="FF0000"/>
                </a:solidFill>
              </a:rPr>
              <a:t>单色性好：</a:t>
            </a:r>
            <a:r>
              <a:rPr lang="zh-CN" altLang="en-US" sz="2000"/>
              <a:t>逆康普顿散射伽玛能谱呈马鞍型分布，能量越高越靠近束流中心，</a:t>
            </a:r>
            <a:r>
              <a:rPr lang="zh-CN" altLang="en-US" sz="2000" b="1">
                <a:solidFill>
                  <a:srgbClr val="FF0000"/>
                </a:solidFill>
              </a:rPr>
              <a:t>准直器</a:t>
            </a:r>
            <a:r>
              <a:rPr lang="zh-CN" altLang="en-US" sz="2000"/>
              <a:t>选择高能边沿，单色性达到</a:t>
            </a:r>
            <a:r>
              <a:rPr lang="en-US" altLang="zh-CN" sz="2000"/>
              <a:t>~ 5%@2mm</a:t>
            </a:r>
            <a:r>
              <a:rPr lang="zh-CN" altLang="en-US" sz="2000"/>
              <a:t>准直孔。</a:t>
            </a:r>
            <a:endParaRPr lang="zh-CN" altLang="en-US" sz="2000"/>
          </a:p>
          <a:p>
            <a:pPr indent="259715"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zh-CN" altLang="en-US" sz="2000" b="1">
                <a:solidFill>
                  <a:srgbClr val="FF0000"/>
                </a:solidFill>
              </a:rPr>
              <a:t>通量高：</a:t>
            </a:r>
            <a:r>
              <a:rPr lang="zh-CN" altLang="en-US" sz="2000"/>
              <a:t>考虑连续激光器的较大输出功率，储存环真空管道激光功率吸收，降低对其它高精度线站的影响等，优化选择激光器功率，可以达到</a:t>
            </a:r>
            <a:r>
              <a:rPr lang="en-US" altLang="zh-CN" sz="2000"/>
              <a:t>10</a:t>
            </a:r>
            <a:r>
              <a:rPr lang="en-US" altLang="zh-CN" sz="2000" baseline="30000"/>
              <a:t>6</a:t>
            </a:r>
            <a:r>
              <a:rPr lang="en-US" altLang="zh-CN" sz="2000"/>
              <a:t>-10</a:t>
            </a:r>
            <a:r>
              <a:rPr lang="en-US" altLang="zh-CN" sz="2000" baseline="30000"/>
              <a:t>7</a:t>
            </a:r>
            <a:r>
              <a:rPr lang="zh-CN" altLang="en-US" sz="2000"/>
              <a:t>  </a:t>
            </a:r>
            <a:r>
              <a:rPr lang="en-US" altLang="zh-CN" sz="2000"/>
              <a:t>phs/s@</a:t>
            </a:r>
            <a:r>
              <a:rPr lang="en-US" altLang="zh-CN" sz="2000" b="1">
                <a:solidFill>
                  <a:srgbClr val="FF0000"/>
                </a:solidFill>
              </a:rPr>
              <a:t>100W</a:t>
            </a:r>
            <a:r>
              <a:rPr lang="zh-CN" altLang="en-US" sz="2000" b="1">
                <a:solidFill>
                  <a:srgbClr val="FF0000"/>
                </a:solidFill>
              </a:rPr>
              <a:t>碰撞点功率</a:t>
            </a:r>
            <a:r>
              <a:rPr lang="zh-CN" altLang="en-US" sz="2000"/>
              <a:t>。 </a:t>
            </a:r>
            <a:endParaRPr lang="zh-CN" altLang="en-US" sz="2000"/>
          </a:p>
          <a:p>
            <a:pPr indent="259715"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zh-CN" altLang="en-US" sz="2000" b="1">
                <a:solidFill>
                  <a:srgbClr val="FF0000"/>
                </a:solidFill>
              </a:rPr>
              <a:t>实验站：</a:t>
            </a:r>
            <a:r>
              <a:rPr lang="zh-CN" altLang="en-US" sz="2000" b="1"/>
              <a:t>探测器种类齐全，探测器效率高，能量分辨率高</a:t>
            </a:r>
            <a:r>
              <a:rPr lang="zh-CN" altLang="en-US" sz="2000"/>
              <a:t>。</a:t>
            </a:r>
            <a:endParaRPr lang="zh-CN" altLang="en-US" sz="2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3175" y="423545"/>
            <a:ext cx="9150985" cy="746760"/>
          </a:xfrm>
        </p:spPr>
        <p:txBody>
          <a:bodyPr/>
          <a:lstStyle/>
          <a:p>
            <a:pPr algn="ctr"/>
            <a:r>
              <a:rPr lang="en-US" altLang="zh-CN" sz="36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SLEGS线站的</a:t>
            </a:r>
            <a:r>
              <a:rPr lang="zh-CN" altLang="en-US" sz="36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位置</a:t>
            </a:r>
            <a:endParaRPr lang="en-US" altLang="zh-CN" sz="36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9222" name="Picture 2"/>
          <p:cNvPicPr>
            <a:picLocks noChangeAspect="1"/>
          </p:cNvPicPr>
          <p:nvPr/>
        </p:nvPicPr>
        <p:blipFill>
          <a:blip r:embed="rId1" cstate="print"/>
          <a:srcRect t="9001"/>
          <a:stretch>
            <a:fillRect/>
          </a:stretch>
        </p:blipFill>
        <p:spPr>
          <a:xfrm>
            <a:off x="50165" y="1492885"/>
            <a:ext cx="8995410" cy="48660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十字星 7"/>
          <p:cNvSpPr/>
          <p:nvPr/>
        </p:nvSpPr>
        <p:spPr>
          <a:xfrm>
            <a:off x="7976235" y="3453130"/>
            <a:ext cx="446405" cy="298450"/>
          </a:xfrm>
          <a:prstGeom prst="star4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0165" y="1816735"/>
            <a:ext cx="2693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</a:rPr>
              <a:t>SLEGS  BL03SS-ID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780" y="312420"/>
            <a:ext cx="8992870" cy="590550"/>
          </a:xfrm>
        </p:spPr>
        <p:txBody>
          <a:bodyPr>
            <a:noAutofit/>
          </a:bodyPr>
          <a:lstStyle/>
          <a:p>
            <a:pPr algn="ctr">
              <a:buClrTx/>
              <a:buSzTx/>
              <a:buFontTx/>
            </a:pPr>
            <a:r>
              <a:rPr lang="en-US" altLang="zh-CN" sz="36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SLEGS的外光路系统</a:t>
            </a:r>
            <a:endParaRPr lang="en-US" altLang="zh-CN" sz="36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74320" y="1115060"/>
            <a:ext cx="847979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/>
              <a:t>SLEGS </a:t>
            </a:r>
            <a:r>
              <a:rPr lang="zh-CN" altLang="en-US" sz="2400" b="1"/>
              <a:t>光路设计：</a:t>
            </a:r>
            <a:r>
              <a:rPr lang="zh-CN" altLang="en-US" sz="2400" b="1">
                <a:solidFill>
                  <a:srgbClr val="FF0000"/>
                </a:solidFill>
              </a:rPr>
              <a:t>背散射和斜入射模式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pic>
        <p:nvPicPr>
          <p:cNvPr id="13317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39383" y="2651760"/>
            <a:ext cx="8748712" cy="30241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椭圆 2"/>
          <p:cNvSpPr/>
          <p:nvPr/>
        </p:nvSpPr>
        <p:spPr>
          <a:xfrm>
            <a:off x="563880" y="1964690"/>
            <a:ext cx="3051175" cy="2203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组合 289"/>
          <p:cNvGrpSpPr/>
          <p:nvPr/>
        </p:nvGrpSpPr>
        <p:grpSpPr>
          <a:xfrm>
            <a:off x="4820920" y="4192905"/>
            <a:ext cx="2950845" cy="2519045"/>
            <a:chOff x="2730" y="823524"/>
            <a:chExt cx="7240" cy="4921"/>
          </a:xfrm>
        </p:grpSpPr>
        <p:pic>
          <p:nvPicPr>
            <p:cNvPr id="25" name="图片 3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730" y="823627"/>
              <a:ext cx="3569" cy="48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图片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299" y="823524"/>
              <a:ext cx="3671" cy="483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" name="图片 66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780" y="902970"/>
            <a:ext cx="4744720" cy="3832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6" name="图片 6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99635" y="1161415"/>
            <a:ext cx="3145790" cy="30314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780" y="312420"/>
            <a:ext cx="8992870" cy="590550"/>
          </a:xfrm>
        </p:spPr>
        <p:txBody>
          <a:bodyPr>
            <a:noAutofit/>
          </a:bodyPr>
          <a:p>
            <a:pPr algn="ctr">
              <a:buClrTx/>
              <a:buSzTx/>
              <a:buFontTx/>
            </a:pPr>
            <a:r>
              <a:rPr lang="en-US" altLang="zh-CN" sz="36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SLEGS的</a:t>
            </a:r>
            <a:r>
              <a:rPr lang="zh-CN" altLang="en-US" sz="36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相互作用点靶室</a:t>
            </a:r>
            <a:r>
              <a:rPr lang="en-US" altLang="zh-CN" sz="36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系统</a:t>
            </a:r>
            <a:endParaRPr lang="en-US" altLang="zh-CN" sz="36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59396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595" y="5001578"/>
            <a:ext cx="3640138" cy="18351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782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8265" y="1505585"/>
            <a:ext cx="6940550" cy="51225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/>
        </p:nvSpPr>
        <p:spPr>
          <a:xfrm>
            <a:off x="17780" y="312420"/>
            <a:ext cx="8992870" cy="590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SzTx/>
              <a:buFontTx/>
            </a:pPr>
            <a:r>
              <a:rPr lang="en-US" altLang="zh-CN" sz="36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SLEGS的</a:t>
            </a:r>
            <a:r>
              <a:rPr lang="zh-CN" altLang="en-US" sz="36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前端区多通</a:t>
            </a:r>
            <a:r>
              <a:rPr lang="zh-CN" altLang="en-US" sz="36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组件</a:t>
            </a:r>
            <a:r>
              <a:rPr lang="en-US" altLang="zh-CN" sz="36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系统</a:t>
            </a:r>
            <a:endParaRPr lang="en-US" altLang="zh-CN" sz="36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76803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035165" y="3850640"/>
            <a:ext cx="2043430" cy="27774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5779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0640" y="995680"/>
            <a:ext cx="5227955" cy="2589530"/>
          </a:xfrm>
          <a:prstGeom prst="rect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ang="5400000" scaled="0"/>
          </a:gradFill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75" y="2806700"/>
            <a:ext cx="8744585" cy="296608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2875" y="368935"/>
            <a:ext cx="8744585" cy="725805"/>
          </a:xfrm>
        </p:spPr>
        <p:txBody>
          <a:bodyPr/>
          <a:lstStyle/>
          <a:p>
            <a:pPr algn="ctr">
              <a:buClrTx/>
              <a:buSzTx/>
              <a:buFontTx/>
            </a:pPr>
            <a:r>
              <a:rPr lang="en-US" altLang="zh-CN" sz="36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SLEGS的光束线</a:t>
            </a:r>
            <a:r>
              <a:rPr lang="zh-CN" altLang="en-US" sz="36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布局</a:t>
            </a:r>
            <a:endParaRPr lang="zh-CN" altLang="en-US" sz="36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575" y="1417955"/>
            <a:ext cx="88588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  <a:sym typeface="+mn-ea"/>
              </a:rPr>
              <a:t>束线关键设备</a:t>
            </a:r>
            <a:r>
              <a:rPr lang="zh-CN" altLang="en-US" sz="1600" b="1" dirty="0">
                <a:solidFill>
                  <a:srgbClr val="FF0000"/>
                </a:solidFill>
              </a:rPr>
              <a:t>：隔离铍窗，准直器（粗、细准直器），衰减器，</a:t>
            </a:r>
            <a:r>
              <a:rPr lang="zh-CN" altLang="en-US" sz="1600" b="1" dirty="0">
                <a:solidFill>
                  <a:srgbClr val="FF0000"/>
                </a:solidFill>
                <a:sym typeface="+mn-ea"/>
              </a:rPr>
              <a:t>屏蔽块，光闸（隔离铍窗）</a:t>
            </a:r>
            <a:endParaRPr lang="en-US" altLang="zh-CN" sz="1600" b="1" dirty="0">
              <a:solidFill>
                <a:srgbClr val="FF0000"/>
              </a:solidFill>
              <a:sym typeface="+mn-ea"/>
            </a:endParaRPr>
          </a:p>
          <a:p>
            <a:r>
              <a:rPr lang="zh-CN" altLang="en-US" sz="1600" b="1" dirty="0">
                <a:solidFill>
                  <a:srgbClr val="FF0000"/>
                </a:solidFill>
              </a:rPr>
              <a:t>                               束线监控探测器（束斑</a:t>
            </a:r>
            <a:r>
              <a:rPr lang="en-US" altLang="zh-CN" sz="1600" b="1" dirty="0">
                <a:solidFill>
                  <a:srgbClr val="FF0000"/>
                </a:solidFill>
              </a:rPr>
              <a:t>/</a:t>
            </a:r>
            <a:r>
              <a:rPr lang="zh-CN" altLang="en-US" sz="1600" b="1" dirty="0">
                <a:solidFill>
                  <a:srgbClr val="FF0000"/>
                </a:solidFill>
              </a:rPr>
              <a:t>通量</a:t>
            </a:r>
            <a:r>
              <a:rPr lang="en-US" altLang="zh-CN" sz="1600" b="1" dirty="0">
                <a:solidFill>
                  <a:srgbClr val="FF0000"/>
                </a:solidFill>
              </a:rPr>
              <a:t>/</a:t>
            </a:r>
            <a:r>
              <a:rPr lang="zh-CN" altLang="en-US" sz="1600" b="1" dirty="0">
                <a:solidFill>
                  <a:srgbClr val="FF0000"/>
                </a:solidFill>
              </a:rPr>
              <a:t>能量），靶点与探测器，伽玛吸收器（垃圾桶）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276985" y="2628265"/>
            <a:ext cx="7783830" cy="3322955"/>
          </a:xfrm>
          <a:prstGeom prst="rect">
            <a:avLst/>
          </a:prstGeom>
          <a:noFill/>
          <a:ln w="44450" cmpd="sng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1897380" y="4772660"/>
            <a:ext cx="1359535" cy="477520"/>
          </a:xfrm>
          <a:prstGeom prst="roundRect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962150" y="4829810"/>
            <a:ext cx="12573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 dirty="0">
                <a:solidFill>
                  <a:srgbClr val="FF0000"/>
                </a:solidFill>
                <a:sym typeface="+mn-ea"/>
              </a:rPr>
              <a:t>激光棚屋</a:t>
            </a:r>
            <a:endParaRPr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55" name="Rectangle 14"/>
          <p:cNvSpPr/>
          <p:nvPr/>
        </p:nvSpPr>
        <p:spPr>
          <a:xfrm>
            <a:off x="283845" y="357505"/>
            <a:ext cx="8207375" cy="5892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algn="ctr" eaLnBrk="1" hangingPunct="1">
              <a:lnSpc>
                <a:spcPct val="90000"/>
              </a:lnSpc>
              <a:buClrTx/>
              <a:buSzTx/>
              <a:buFontTx/>
            </a:pPr>
            <a:r>
              <a:rPr lang="en-US" altLang="zh-CN" sz="36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SLEGS的准直器</a:t>
            </a:r>
            <a:endParaRPr lang="en-US" altLang="zh-CN" sz="36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127000" y="1124585"/>
            <a:ext cx="889000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粗准直器的设计</a:t>
            </a:r>
            <a:r>
              <a:rPr lang="zh-CN" alt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zh-CN" altLang="en-US" sz="16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根据实验需要，选取</a:t>
            </a:r>
            <a:r>
              <a:rPr lang="en-US" altLang="zh-CN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0.4-20MeV</a:t>
            </a:r>
            <a:r>
              <a:rPr lang="zh-CN" altLang="en-US" sz="16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伽玛光束斑，考虑到未来扩展性，以及阻止来自储存环的轫致辐射和同步辐射。粗准直器设计为制空心钨铜（</a:t>
            </a:r>
            <a:r>
              <a:rPr lang="en-US" altLang="zh-CN" sz="16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80</a:t>
            </a:r>
            <a:r>
              <a:rPr lang="zh-CN" altLang="en-US" sz="16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％钨</a:t>
            </a:r>
            <a:r>
              <a:rPr lang="en-US" altLang="zh-CN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+20</a:t>
            </a:r>
            <a:r>
              <a:rPr lang="zh-CN" altLang="en-US" sz="16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％铜）圆柱体，长度为</a:t>
            </a:r>
            <a:r>
              <a:rPr lang="en-US" altLang="zh-CN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30 cm</a:t>
            </a:r>
            <a:r>
              <a:rPr lang="zh-CN" altLang="en-US" sz="16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，外径为</a:t>
            </a:r>
            <a:r>
              <a:rPr lang="en-US" altLang="zh-CN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5 cm</a:t>
            </a:r>
            <a:r>
              <a:rPr lang="zh-CN" altLang="en-US" sz="16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，准直孔径为</a:t>
            </a:r>
            <a:r>
              <a:rPr lang="en-US" altLang="zh-CN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1mm</a:t>
            </a:r>
            <a:r>
              <a:rPr lang="zh-CN" altLang="en-US" sz="16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2mm</a:t>
            </a:r>
            <a:r>
              <a:rPr lang="zh-CN" altLang="en-US" sz="16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3mm</a:t>
            </a:r>
            <a:r>
              <a:rPr lang="zh-CN" altLang="en-US" sz="16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4mm</a:t>
            </a:r>
            <a:r>
              <a:rPr lang="zh-CN" altLang="en-US" sz="16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5mm</a:t>
            </a:r>
            <a:r>
              <a:rPr lang="zh-CN" altLang="en-US" sz="16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8mm</a:t>
            </a:r>
            <a:r>
              <a:rPr lang="zh-CN" altLang="en-US" sz="16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10mm</a:t>
            </a:r>
            <a:r>
              <a:rPr lang="zh-CN" altLang="en-US" sz="16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20mm </a:t>
            </a:r>
            <a:r>
              <a:rPr lang="zh-CN" altLang="en-US" sz="16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等</a:t>
            </a:r>
            <a:r>
              <a:rPr lang="en-US" altLang="zh-CN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zh-CN" altLang="en-US" sz="16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种孔径，可根据需要选取。</a:t>
            </a:r>
            <a:endParaRPr lang="zh-CN" altLang="en-US" sz="1600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315" name="组合 315"/>
          <p:cNvGrpSpPr/>
          <p:nvPr/>
        </p:nvGrpSpPr>
        <p:grpSpPr>
          <a:xfrm>
            <a:off x="810260" y="2501265"/>
            <a:ext cx="7412990" cy="4048760"/>
            <a:chOff x="2739" y="1053653"/>
            <a:chExt cx="8117" cy="4647"/>
          </a:xfrm>
        </p:grpSpPr>
        <p:pic>
          <p:nvPicPr>
            <p:cNvPr id="20" name="图片 79" descr="D:\SLEGSandSINAPIII\SLEGS-2018\9-18粗准直器\06.JPG"/>
            <p:cNvPicPr>
              <a:picLocks noChangeAspect="1" noChangeArrowheads="1"/>
            </p:cNvPicPr>
            <p:nvPr/>
          </p:nvPicPr>
          <p:blipFill>
            <a:blip r:embed="rId1" cstate="print"/>
            <a:srcRect l="30436" t="6863" r="27393" b="-36"/>
            <a:stretch>
              <a:fillRect/>
            </a:stretch>
          </p:blipFill>
          <p:spPr>
            <a:xfrm>
              <a:off x="2739" y="1053653"/>
              <a:ext cx="2971" cy="4644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1" name="图片 80" descr="D:\SLEGSandSINAPIII\SLEGS-2018\9-18粗准直器\11.JPG"/>
            <p:cNvPicPr>
              <a:picLocks noChangeAspect="1" noChangeArrowheads="1"/>
            </p:cNvPicPr>
            <p:nvPr/>
          </p:nvPicPr>
          <p:blipFill>
            <a:blip r:embed="rId2" cstate="print"/>
            <a:srcRect l="7818" t="1569" r="17882" b="1961"/>
            <a:stretch>
              <a:fillRect/>
            </a:stretch>
          </p:blipFill>
          <p:spPr>
            <a:xfrm>
              <a:off x="5810" y="1053666"/>
              <a:ext cx="5047" cy="4634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/>
        </p:nvSpPr>
        <p:spPr>
          <a:xfrm>
            <a:off x="100330" y="765175"/>
            <a:ext cx="894334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细准直器的设计：</a:t>
            </a:r>
            <a:r>
              <a:rPr lang="zh-CN" altLang="en-US" sz="2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细准直器由</a:t>
            </a:r>
            <a:r>
              <a:rPr lang="en-US" altLang="zh-CN" sz="2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</a:t>
            </a:r>
            <a:r>
              <a:rPr lang="zh-CN" altLang="en-US" sz="2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组类似相机快门</a:t>
            </a:r>
            <a:r>
              <a:rPr lang="zh-CN" altLang="en-US" sz="2000"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的屏蔽</a:t>
            </a:r>
            <a:r>
              <a:rPr lang="zh-CN" altLang="en-US" sz="2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机构组成，内径</a:t>
            </a:r>
            <a:r>
              <a:rPr lang="en-US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1-40 mm</a:t>
            </a:r>
            <a:r>
              <a:rPr lang="zh-CN" altLang="en-US" sz="2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连续可调，每组屏蔽机构有效屏蔽厚度为</a:t>
            </a:r>
            <a:r>
              <a:rPr lang="en-US" altLang="zh-CN" sz="2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50mm</a:t>
            </a:r>
            <a:r>
              <a:rPr lang="zh-CN" altLang="en-US" sz="2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，总的有效屏蔽厚度为</a:t>
            </a:r>
            <a:r>
              <a:rPr lang="en-US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cm</a:t>
            </a:r>
            <a:r>
              <a:rPr lang="zh-CN" altLang="en-US" sz="2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。利用精细准直器可以精细选取</a:t>
            </a:r>
            <a:r>
              <a:rPr lang="en-US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0.4-20 </a:t>
            </a:r>
            <a:r>
              <a:rPr lang="en-US" altLang="zh-CN" sz="2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r>
              <a:rPr lang="zh-CN" altLang="en-US" sz="2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伽玛光的束斑，同时精细调节伽玛光的分辨率。</a:t>
            </a:r>
            <a:endParaRPr lang="zh-CN" altLang="en-US" sz="20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61" name="组合 61"/>
          <p:cNvGrpSpPr/>
          <p:nvPr/>
        </p:nvGrpSpPr>
        <p:grpSpPr>
          <a:xfrm>
            <a:off x="638810" y="2552065"/>
            <a:ext cx="7522210" cy="4074160"/>
            <a:chOff x="3112" y="1116739"/>
            <a:chExt cx="7948" cy="4017"/>
          </a:xfrm>
        </p:grpSpPr>
        <p:pic>
          <p:nvPicPr>
            <p:cNvPr id="22" name="图片 81" descr="D:\SLEGSandSINAPIII\SLEGS-2018\9-18粗准直器\新建文件夹\01.JPG"/>
            <p:cNvPicPr>
              <a:picLocks noChangeAspect="1" noChangeArrowheads="1"/>
            </p:cNvPicPr>
            <p:nvPr/>
          </p:nvPicPr>
          <p:blipFill>
            <a:blip r:embed="rId1" cstate="print"/>
            <a:srcRect l="39946" t="7255" r="22424" b="1961"/>
            <a:stretch>
              <a:fillRect/>
            </a:stretch>
          </p:blipFill>
          <p:spPr>
            <a:xfrm>
              <a:off x="3112" y="1116739"/>
              <a:ext cx="2463" cy="4010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3" name="图片 82" descr="D:\SLEGSandSINAPIII\SLEGS-2018\9-18粗准直器\新建文件夹\09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5640" y="1116746"/>
              <a:ext cx="5420" cy="4010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8420" y="1160145"/>
            <a:ext cx="900303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400" b="1" dirty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降低伽玛束强度，部分安全光闸功能</a:t>
            </a:r>
            <a:endParaRPr lang="zh-CN" altLang="en-US" sz="2400" b="1" dirty="0">
              <a:solidFill>
                <a:srgbClr val="FF0000"/>
              </a:solidFill>
              <a:latin typeface="+mj-ea"/>
              <a:ea typeface="+mj-ea"/>
              <a:sym typeface="+mn-ea"/>
            </a:endParaRPr>
          </a:p>
          <a:p>
            <a:pPr algn="l"/>
            <a:r>
              <a:rPr lang="zh-CN" altLang="en-US" sz="1600" b="1" dirty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   </a:t>
            </a:r>
            <a:r>
              <a:rPr lang="zh-CN" altLang="en-US" sz="2000" b="1" dirty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设计为圆筒形。各子系统如下：衰减片：铜衰减块为圆柱形，纯度为99.7-99.95%，直径为80mm，伽玛束流方向的厚度分别为200mm 1块，100mm  3块，50mm 2块， 25mm 1块，15mm 1块，（总共8块，640mm厚度，对20MeV γ射线可衰减到15%）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grpSp>
        <p:nvGrpSpPr>
          <p:cNvPr id="92" name="组合 92"/>
          <p:cNvGrpSpPr/>
          <p:nvPr/>
        </p:nvGrpSpPr>
        <p:grpSpPr>
          <a:xfrm>
            <a:off x="688975" y="2738120"/>
            <a:ext cx="7412990" cy="3794760"/>
            <a:chOff x="2811" y="1166222"/>
            <a:chExt cx="8334" cy="3550"/>
          </a:xfrm>
        </p:grpSpPr>
        <p:pic>
          <p:nvPicPr>
            <p:cNvPr id="5" name="图片 101"/>
            <p:cNvPicPr>
              <a:picLocks noChangeAspect="1" noChangeArrowheads="1"/>
            </p:cNvPicPr>
            <p:nvPr/>
          </p:nvPicPr>
          <p:blipFill>
            <a:blip r:embed="rId1" cstate="print"/>
            <a:srcRect l="27188" t="20000" r="41096" b="11665"/>
            <a:stretch>
              <a:fillRect/>
            </a:stretch>
          </p:blipFill>
          <p:spPr>
            <a:xfrm>
              <a:off x="2811" y="1166222"/>
              <a:ext cx="3076" cy="3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图片 83"/>
            <p:cNvPicPr>
              <a:picLocks noChangeAspect="1" noChangeArrowheads="1"/>
            </p:cNvPicPr>
            <p:nvPr/>
          </p:nvPicPr>
          <p:blipFill>
            <a:blip r:embed="rId2" cstate="print"/>
            <a:srcRect r="6529"/>
            <a:stretch>
              <a:fillRect/>
            </a:stretch>
          </p:blipFill>
          <p:spPr>
            <a:xfrm>
              <a:off x="5705" y="1166317"/>
              <a:ext cx="5440" cy="3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文本框 2"/>
          <p:cNvSpPr txBox="1"/>
          <p:nvPr/>
        </p:nvSpPr>
        <p:spPr>
          <a:xfrm>
            <a:off x="2809875" y="513080"/>
            <a:ext cx="3524250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90000"/>
              </a:lnSpc>
              <a:buClrTx/>
              <a:buSzTx/>
              <a:buFontTx/>
            </a:pPr>
            <a:r>
              <a:rPr lang="en-US" altLang="zh-CN" sz="36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SLEGS的衰减器</a:t>
            </a:r>
            <a:endParaRPr lang="en-US" altLang="zh-CN" sz="36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8080" y="300355"/>
            <a:ext cx="7030720" cy="1001395"/>
          </a:xfrm>
        </p:spPr>
        <p:txBody>
          <a:bodyPr/>
          <a:lstStyle/>
          <a:p>
            <a:pPr algn="ctr"/>
            <a:r>
              <a:rPr lang="zh-CN" altLang="en-US" b="1"/>
              <a:t>报告内容</a:t>
            </a:r>
            <a:endParaRPr lang="zh-CN" altLang="en-US" b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41045" y="1663065"/>
            <a:ext cx="7662545" cy="2120265"/>
          </a:xfrm>
        </p:spPr>
        <p:txBody>
          <a:bodyPr>
            <a:noAutofit/>
          </a:bodyPr>
          <a:lstStyle/>
          <a:p>
            <a:pPr marL="857250" indent="-85725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32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SLEGS</a:t>
            </a:r>
            <a:r>
              <a:rPr lang="zh-CN" altLang="en-US" sz="32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进展情况</a:t>
            </a:r>
            <a:endParaRPr lang="zh-CN" altLang="en-US" sz="32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marL="857250" indent="-85725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32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SLEGS</a:t>
            </a:r>
            <a:r>
              <a:rPr lang="zh-CN" altLang="en-US" sz="32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的光核反应研究</a:t>
            </a:r>
            <a:endParaRPr lang="zh-CN" sz="32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770880" y="4211320"/>
            <a:ext cx="2847340" cy="161036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5105" y="385445"/>
            <a:ext cx="8543290" cy="671830"/>
          </a:xfrm>
        </p:spPr>
        <p:txBody>
          <a:bodyPr>
            <a:normAutofit/>
          </a:bodyPr>
          <a:lstStyle/>
          <a:p>
            <a:pPr algn="ctr">
              <a:buClrTx/>
              <a:buSzTx/>
              <a:buFontTx/>
            </a:pPr>
            <a:r>
              <a:rPr lang="en-US" altLang="zh-CN" sz="36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SLEGS的实验站</a:t>
            </a:r>
            <a:endParaRPr lang="en-US" altLang="zh-CN" sz="36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290830" y="934085"/>
            <a:ext cx="8457565" cy="2030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SLEGS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的可测量的光核反应道</a:t>
            </a: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;</a:t>
            </a:r>
            <a:endParaRPr lang="zh-CN" altLang="en-US" sz="2000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85750" indent="5715">
              <a:lnSpc>
                <a:spcPct val="150000"/>
              </a:lnSpc>
              <a:buFont typeface="Wingdings" panose="05000000000000000000" charset="0"/>
              <a:buChar char=""/>
            </a:pPr>
            <a:r>
              <a:rPr lang="zh-CN" altLang="en-US" sz="20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2000" b="0">
                <a:latin typeface="Symbol" panose="05050102010706020507" charset="0"/>
                <a:cs typeface="Symbol" panose="05050102010706020507" charset="0"/>
              </a:rPr>
              <a:t>g</a:t>
            </a:r>
            <a:r>
              <a:rPr lang="en-US" altLang="zh-CN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,n</a:t>
            </a:r>
            <a:r>
              <a:rPr lang="zh-CN" altLang="en-US" sz="20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）中子测量探测器，</a:t>
            </a:r>
            <a:endParaRPr lang="zh-CN" altLang="en-US" sz="2000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85750" indent="5715">
              <a:lnSpc>
                <a:spcPct val="150000"/>
              </a:lnSpc>
              <a:buFont typeface="Wingdings" panose="05000000000000000000" charset="0"/>
              <a:buChar char=""/>
            </a:pPr>
            <a:r>
              <a:rPr lang="zh-CN" altLang="en-US" sz="20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2000" b="0">
                <a:latin typeface="Symbol" panose="05050102010706020507" charset="0"/>
                <a:cs typeface="Symbol" panose="05050102010706020507" charset="0"/>
              </a:rPr>
              <a:t>g</a:t>
            </a:r>
            <a:r>
              <a:rPr lang="en-US" altLang="zh-CN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,p/ɑ</a:t>
            </a:r>
            <a:r>
              <a:rPr lang="zh-CN" altLang="en-US" sz="20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）带电粒子探测器及真空靶室，</a:t>
            </a:r>
            <a:endParaRPr lang="zh-CN" altLang="en-US" sz="2000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85750" indent="5715">
              <a:lnSpc>
                <a:spcPct val="150000"/>
              </a:lnSpc>
              <a:buFont typeface="Wingdings" panose="05000000000000000000" charset="0"/>
              <a:buChar char=""/>
            </a:pPr>
            <a:r>
              <a:rPr lang="zh-CN" altLang="en-US" sz="20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2000" b="0">
                <a:latin typeface="Symbol" panose="05050102010706020507" charset="0"/>
                <a:cs typeface="Symbol" panose="05050102010706020507" charset="0"/>
              </a:rPr>
              <a:t>g</a:t>
            </a:r>
            <a:r>
              <a:rPr lang="en-US" altLang="zh-CN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zh-CN" sz="2000" b="0">
                <a:latin typeface="Symbol" panose="05050102010706020507" charset="0"/>
                <a:cs typeface="Symbol" panose="05050102010706020507" charset="0"/>
              </a:rPr>
              <a:t>g/</a:t>
            </a:r>
            <a:r>
              <a:rPr lang="en-US" altLang="zh-CN" sz="2000">
                <a:latin typeface="Symbol" panose="05050102010706020507" charset="0"/>
                <a:cs typeface="Symbol" panose="05050102010706020507" charset="0"/>
                <a:sym typeface="+mn-ea"/>
              </a:rPr>
              <a:t>g</a:t>
            </a:r>
            <a:r>
              <a:rPr lang="en-US" altLang="zh-CN" sz="2000">
                <a:latin typeface="Symbol" panose="05050102010706020507" charset="0"/>
                <a:cs typeface="Symbol" panose="05050102010706020507" charset="0"/>
                <a:sym typeface="Symbol" panose="05050102010706020507" charset="0"/>
              </a:rPr>
              <a:t></a:t>
            </a:r>
            <a:r>
              <a:rPr lang="zh-CN" altLang="en-US" sz="20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）核共振荧光</a:t>
            </a:r>
            <a:r>
              <a:rPr lang="en-US" altLang="zh-CN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NRF</a:t>
            </a:r>
            <a:r>
              <a:rPr lang="zh-CN" altLang="en-US" sz="20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探测器等。</a:t>
            </a:r>
            <a:endParaRPr lang="zh-CN" altLang="en-US" sz="2000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9" name="内容占位符 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768475" y="3173730"/>
            <a:ext cx="5229225" cy="355473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3750" y="1485265"/>
            <a:ext cx="6580505" cy="2399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285750" lvl="0" indent="-285750" eaLnBrk="0" hangingPunct="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ea typeface="楷体_GB2312" pitchFamily="1" charset="-122"/>
              </a:rPr>
              <a:t>4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ea typeface="楷体_GB2312" pitchFamily="1" charset="-122"/>
                <a:sym typeface="Symbol" panose="05050102010706020507" pitchFamily="18" charset="2"/>
              </a:rPr>
              <a:t>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楷体_GB2312" pitchFamily="1" charset="-122"/>
                <a:sym typeface="Symbol" panose="05050102010706020507" pitchFamily="18" charset="2"/>
              </a:rPr>
              <a:t>平坦效率中子探测器</a:t>
            </a:r>
            <a:r>
              <a:rPr lang="zh-CN" altLang="en-US" sz="2000" b="1" dirty="0">
                <a:latin typeface="Arial" panose="020B0604020202020204" pitchFamily="34" charset="0"/>
                <a:ea typeface="楷体_GB2312" pitchFamily="1" charset="-122"/>
                <a:sym typeface="Symbol" panose="05050102010706020507" pitchFamily="18" charset="2"/>
              </a:rPr>
              <a:t>（</a:t>
            </a:r>
            <a:r>
              <a:rPr lang="en-US" altLang="zh-CN" sz="2000" b="1" baseline="30000" dirty="0">
                <a:latin typeface="Arial" panose="020B0604020202020204" pitchFamily="34" charset="0"/>
                <a:ea typeface="楷体_GB2312" pitchFamily="1" charset="-122"/>
                <a:sym typeface="Symbol" panose="05050102010706020507" pitchFamily="18" charset="2"/>
              </a:rPr>
              <a:t>3</a:t>
            </a:r>
            <a:r>
              <a:rPr lang="en-US" altLang="zh-CN" sz="2000" b="1" dirty="0">
                <a:latin typeface="Arial" panose="020B0604020202020204" pitchFamily="34" charset="0"/>
                <a:ea typeface="楷体_GB2312" pitchFamily="1" charset="-122"/>
                <a:sym typeface="Symbol" panose="05050102010706020507" pitchFamily="18" charset="2"/>
              </a:rPr>
              <a:t>He</a:t>
            </a:r>
            <a:r>
              <a:rPr lang="zh-CN" altLang="en-US" sz="2000" b="1" dirty="0">
                <a:latin typeface="Arial" panose="020B0604020202020204" pitchFamily="34" charset="0"/>
                <a:ea typeface="楷体_GB2312" pitchFamily="1" charset="-122"/>
                <a:sym typeface="Symbol" panose="05050102010706020507" pitchFamily="18" charset="2"/>
              </a:rPr>
              <a:t>正比计数器）</a:t>
            </a:r>
            <a:endParaRPr lang="zh-CN" altLang="en-US" sz="2000" b="1" dirty="0">
              <a:latin typeface="Arial" panose="020B0604020202020204" pitchFamily="34" charset="0"/>
              <a:ea typeface="楷体_GB2312" pitchFamily="1" charset="-122"/>
              <a:sym typeface="Symbol" panose="05050102010706020507" pitchFamily="18" charset="2"/>
            </a:endParaRPr>
          </a:p>
          <a:p>
            <a:pPr marL="285750" lvl="0" indent="-285750" eaLnBrk="0" hangingPunct="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000" b="1" dirty="0">
                <a:latin typeface="Arial" panose="020B0604020202020204" pitchFamily="34" charset="0"/>
                <a:ea typeface="楷体_GB2312" pitchFamily="1" charset="-122"/>
                <a:sym typeface="Symbol" panose="05050102010706020507" pitchFamily="18" charset="2"/>
              </a:rPr>
              <a:t>中子飞行时间探测器（塑闪</a:t>
            </a:r>
            <a:r>
              <a:rPr lang="en-US" altLang="zh-CN" sz="2000" b="1" dirty="0">
                <a:latin typeface="Arial" panose="020B0604020202020204" pitchFamily="34" charset="0"/>
                <a:ea typeface="楷体_GB2312" pitchFamily="1" charset="-122"/>
                <a:sym typeface="Symbol" panose="05050102010706020507" pitchFamily="18" charset="2"/>
              </a:rPr>
              <a:t>+</a:t>
            </a:r>
            <a:r>
              <a:rPr lang="zh-CN" altLang="en-US" sz="2000" b="1" dirty="0">
                <a:latin typeface="Arial" panose="020B0604020202020204" pitchFamily="34" charset="0"/>
                <a:ea typeface="楷体_GB2312" pitchFamily="1" charset="-122"/>
                <a:sym typeface="Symbol" panose="05050102010706020507" pitchFamily="18" charset="2"/>
              </a:rPr>
              <a:t>液闪中子探测器）</a:t>
            </a:r>
            <a:endParaRPr lang="zh-CN" altLang="en-US" sz="2000" b="1" dirty="0">
              <a:latin typeface="Arial" panose="020B0604020202020204" pitchFamily="34" charset="0"/>
              <a:ea typeface="楷体_GB2312" pitchFamily="1" charset="-122"/>
              <a:sym typeface="Symbol" panose="05050102010706020507" pitchFamily="18" charset="2"/>
            </a:endParaRPr>
          </a:p>
          <a:p>
            <a:pPr marL="285750" lvl="0" indent="-285750" eaLnBrk="0" hangingPunct="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000" b="1" dirty="0">
                <a:latin typeface="Arial" panose="020B0604020202020204" pitchFamily="34" charset="0"/>
                <a:ea typeface="楷体_GB2312" pitchFamily="1" charset="-122"/>
                <a:sym typeface="Symbol" panose="05050102010706020507" pitchFamily="18" charset="2"/>
              </a:rPr>
              <a:t>带电粒子探测器（</a:t>
            </a:r>
            <a:r>
              <a:rPr lang="en-US" altLang="zh-CN" sz="2000" b="1" dirty="0">
                <a:latin typeface="Arial" panose="020B0604020202020204" pitchFamily="34" charset="0"/>
                <a:ea typeface="楷体_GB2312" pitchFamily="1" charset="-122"/>
                <a:sym typeface="Symbol" panose="05050102010706020507" pitchFamily="18" charset="2"/>
              </a:rPr>
              <a:t>Charged particle Detector</a:t>
            </a:r>
            <a:r>
              <a:rPr lang="zh-CN" altLang="en-US" sz="2000" b="1" dirty="0">
                <a:latin typeface="Arial" panose="020B0604020202020204" pitchFamily="34" charset="0"/>
                <a:ea typeface="楷体_GB2312" pitchFamily="1" charset="-122"/>
                <a:sym typeface="Symbol" panose="05050102010706020507" pitchFamily="18" charset="2"/>
              </a:rPr>
              <a:t>）</a:t>
            </a:r>
            <a:endParaRPr lang="zh-CN" altLang="en-US" sz="2000" b="1" dirty="0">
              <a:latin typeface="Arial" panose="020B0604020202020204" pitchFamily="34" charset="0"/>
              <a:ea typeface="楷体_GB2312" pitchFamily="1" charset="-122"/>
              <a:sym typeface="Symbol" panose="05050102010706020507" pitchFamily="18" charset="2"/>
            </a:endParaRPr>
          </a:p>
          <a:p>
            <a:pPr marL="285750" lvl="0" indent="-285750" eaLnBrk="0" hangingPunct="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000" b="1" dirty="0">
                <a:latin typeface="Arial" panose="020B0604020202020204" pitchFamily="34" charset="0"/>
                <a:ea typeface="楷体_GB2312" pitchFamily="1" charset="-122"/>
                <a:sym typeface="Symbol" panose="05050102010706020507" pitchFamily="18" charset="2"/>
              </a:rPr>
              <a:t>核共振荧光探测器（</a:t>
            </a:r>
            <a:r>
              <a:rPr lang="en-US" altLang="zh-CN" sz="2000" b="1" dirty="0">
                <a:latin typeface="Arial" panose="020B0604020202020204" pitchFamily="34" charset="0"/>
                <a:ea typeface="楷体_GB2312" pitchFamily="1" charset="-122"/>
                <a:sym typeface="Symbol" panose="05050102010706020507" pitchFamily="18" charset="2"/>
              </a:rPr>
              <a:t>HPGe+LaBr</a:t>
            </a:r>
            <a:r>
              <a:rPr lang="en-US" altLang="zh-CN" sz="2000" b="1" baseline="-25000" dirty="0">
                <a:latin typeface="Arial" panose="020B0604020202020204" pitchFamily="34" charset="0"/>
                <a:ea typeface="楷体_GB2312" pitchFamily="1" charset="-122"/>
                <a:sym typeface="Symbol" panose="05050102010706020507" pitchFamily="18" charset="2"/>
              </a:rPr>
              <a:t>3</a:t>
            </a:r>
            <a:r>
              <a:rPr lang="zh-CN" altLang="en-US" sz="2000" b="1" dirty="0">
                <a:latin typeface="Arial" panose="020B0604020202020204" pitchFamily="34" charset="0"/>
                <a:ea typeface="楷体_GB2312" pitchFamily="1" charset="-122"/>
                <a:sym typeface="Symbol" panose="05050102010706020507" pitchFamily="18" charset="2"/>
              </a:rPr>
              <a:t>）</a:t>
            </a:r>
            <a:endParaRPr lang="zh-CN" altLang="en-US" sz="2000" b="1" dirty="0">
              <a:latin typeface="Arial" panose="020B0604020202020204" pitchFamily="34" charset="0"/>
              <a:ea typeface="楷体_GB2312" pitchFamily="1" charset="-122"/>
              <a:sym typeface="Symbol" panose="05050102010706020507" pitchFamily="18" charset="2"/>
            </a:endParaRPr>
          </a:p>
          <a:p>
            <a:pPr marL="285750" lvl="0" indent="-285750" eaLnBrk="0" hangingPunct="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000" b="1" dirty="0">
                <a:latin typeface="Arial" panose="020B0604020202020204" pitchFamily="34" charset="0"/>
                <a:ea typeface="楷体_GB2312" pitchFamily="1" charset="-122"/>
                <a:sym typeface="Symbol" panose="05050102010706020507" pitchFamily="18" charset="2"/>
              </a:rPr>
              <a:t>电子学与数据获取（</a:t>
            </a:r>
            <a:r>
              <a:rPr lang="en-US" altLang="zh-CN" sz="2000" b="1" dirty="0">
                <a:latin typeface="Arial" panose="020B0604020202020204" pitchFamily="34" charset="0"/>
                <a:ea typeface="楷体_GB2312" pitchFamily="1" charset="-122"/>
                <a:sym typeface="Symbol" panose="05050102010706020507" pitchFamily="18" charset="2"/>
              </a:rPr>
              <a:t>Electronics &amp; DAQ</a:t>
            </a:r>
            <a:r>
              <a:rPr lang="zh-CN" altLang="en-US" sz="2000" b="1" dirty="0">
                <a:latin typeface="Arial" panose="020B0604020202020204" pitchFamily="34" charset="0"/>
                <a:ea typeface="楷体_GB2312" pitchFamily="1" charset="-122"/>
                <a:sym typeface="Symbol" panose="05050102010706020507" pitchFamily="18" charset="2"/>
              </a:rPr>
              <a:t>）</a:t>
            </a:r>
            <a:endParaRPr lang="zh-CN" altLang="en-US" sz="2000" b="1" dirty="0">
              <a:latin typeface="Arial" panose="020B0604020202020204" pitchFamily="34" charset="0"/>
              <a:ea typeface="楷体_GB2312" pitchFamily="1" charset="-122"/>
              <a:sym typeface="Symbol" panose="05050102010706020507" pitchFamily="18" charset="2"/>
            </a:endParaRPr>
          </a:p>
        </p:txBody>
      </p:sp>
      <p:sp>
        <p:nvSpPr>
          <p:cNvPr id="39942" name="Rectangle 14"/>
          <p:cNvSpPr/>
          <p:nvPr/>
        </p:nvSpPr>
        <p:spPr>
          <a:xfrm>
            <a:off x="245745" y="667385"/>
            <a:ext cx="695388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eaLnBrk="0" hangingPunct="0"/>
            <a:r>
              <a:rPr lang="zh-CN" altLang="en-US" sz="3200" b="1" dirty="0">
                <a:latin typeface="Arial" panose="020B0604020202020204" pitchFamily="34" charset="0"/>
                <a:ea typeface="华文楷体" panose="02010600040101010101" pitchFamily="2" charset="-122"/>
              </a:rPr>
              <a:t>实验站探测器配置：</a:t>
            </a:r>
            <a:r>
              <a:rPr lang="en-US" altLang="zh-CN" sz="2400" b="1" dirty="0">
                <a:latin typeface="Arial" panose="020B0604020202020204" pitchFamily="34" charset="0"/>
                <a:ea typeface="华文楷体" panose="02010600040101010101" pitchFamily="2" charset="-122"/>
              </a:rPr>
              <a:t> </a:t>
            </a:r>
            <a:endParaRPr lang="zh-CN" altLang="en-US" sz="2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05410" y="329565"/>
            <a:ext cx="843534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eaLnBrk="0" hangingPunc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楷体_GB2312" pitchFamily="1" charset="-122"/>
                <a:sym typeface="+mn-ea"/>
              </a:rPr>
              <a:t>4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楷体_GB2312" pitchFamily="1" charset="-122"/>
                <a:sym typeface="Symbol" panose="05050102010706020507" pitchFamily="18" charset="2"/>
              </a:rPr>
              <a:t>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楷体_GB2312" pitchFamily="1" charset="-122"/>
                <a:sym typeface="Symbol" panose="05050102010706020507" pitchFamily="18" charset="2"/>
              </a:rPr>
              <a:t>平坦效率中子探测器</a:t>
            </a:r>
            <a:r>
              <a:rPr lang="zh-CN" altLang="en-US" b="1" dirty="0">
                <a:latin typeface="Arial" panose="020B0604020202020204" pitchFamily="34" charset="0"/>
                <a:ea typeface="楷体_GB2312" pitchFamily="1" charset="-122"/>
                <a:sym typeface="Symbol" panose="05050102010706020507" pitchFamily="18" charset="2"/>
              </a:rPr>
              <a:t>（</a:t>
            </a:r>
            <a:r>
              <a:rPr lang="en-US" altLang="zh-CN" b="1" baseline="30000" dirty="0">
                <a:latin typeface="Arial" panose="020B0604020202020204" pitchFamily="34" charset="0"/>
                <a:ea typeface="楷体_GB2312" pitchFamily="1" charset="-122"/>
                <a:sym typeface="Symbol" panose="05050102010706020507" pitchFamily="18" charset="2"/>
              </a:rPr>
              <a:t>3</a:t>
            </a:r>
            <a:r>
              <a:rPr lang="en-US" altLang="zh-CN" b="1" dirty="0">
                <a:latin typeface="Arial" panose="020B0604020202020204" pitchFamily="34" charset="0"/>
                <a:ea typeface="楷体_GB2312" pitchFamily="1" charset="-122"/>
                <a:sym typeface="Symbol" panose="05050102010706020507" pitchFamily="18" charset="2"/>
              </a:rPr>
              <a:t>He</a:t>
            </a:r>
            <a:r>
              <a:rPr lang="zh-CN" altLang="en-US" b="1" dirty="0">
                <a:latin typeface="Arial" panose="020B0604020202020204" pitchFamily="34" charset="0"/>
                <a:ea typeface="楷体_GB2312" pitchFamily="1" charset="-122"/>
                <a:sym typeface="Symbol" panose="05050102010706020507" pitchFamily="18" charset="2"/>
              </a:rPr>
              <a:t>正比计数器</a:t>
            </a:r>
            <a:r>
              <a:rPr lang="en-US" altLang="zh-CN" b="1" dirty="0">
                <a:latin typeface="Arial" panose="020B0604020202020204" pitchFamily="34" charset="0"/>
                <a:ea typeface="楷体_GB2312" pitchFamily="1" charset="-122"/>
                <a:sym typeface="Symbol" panose="05050102010706020507" pitchFamily="18" charset="2"/>
              </a:rPr>
              <a:t>-Ring ratio </a:t>
            </a:r>
            <a:r>
              <a:rPr lang="zh-CN" altLang="en-US" b="1" dirty="0">
                <a:latin typeface="Arial" panose="020B0604020202020204" pitchFamily="34" charset="0"/>
                <a:ea typeface="楷体_GB2312" pitchFamily="1" charset="-122"/>
                <a:sym typeface="Symbol" panose="05050102010706020507" pitchFamily="18" charset="2"/>
              </a:rPr>
              <a:t>实验方法测量中子）</a:t>
            </a:r>
            <a:endParaRPr lang="zh-CN" altLang="en-US" b="1" dirty="0">
              <a:latin typeface="Arial" panose="020B0604020202020204" pitchFamily="34" charset="0"/>
              <a:ea typeface="楷体_GB2312" pitchFamily="1" charset="-122"/>
              <a:sym typeface="Symbol" panose="05050102010706020507" pitchFamily="18" charset="2"/>
            </a:endParaRPr>
          </a:p>
        </p:txBody>
      </p:sp>
      <p:pic>
        <p:nvPicPr>
          <p:cNvPr id="55" name="图片 10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55270" y="1412875"/>
            <a:ext cx="3365500" cy="2387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8" name="图片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8765" y="4001770"/>
            <a:ext cx="3462655" cy="25927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9" name="图片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8910" y="4148455"/>
            <a:ext cx="5022215" cy="22993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687445" y="1482725"/>
            <a:ext cx="2414905" cy="2247900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l="24252" t="13574" r="15374" b="7506"/>
          <a:stretch>
            <a:fillRect/>
          </a:stretch>
        </p:blipFill>
        <p:spPr bwMode="auto">
          <a:xfrm>
            <a:off x="6102350" y="1590040"/>
            <a:ext cx="2910205" cy="2140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文本框 110"/>
          <p:cNvSpPr txBox="1"/>
          <p:nvPr/>
        </p:nvSpPr>
        <p:spPr>
          <a:xfrm>
            <a:off x="3471863" y="5335588"/>
            <a:ext cx="5080000" cy="252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R="0" algn="ctr" defTabSz="914400" rtl="0" fontAlgn="base">
              <a:buClrTx/>
              <a:buSzTx/>
              <a:buFontTx/>
              <a:defRPr/>
            </a:pPr>
            <a:r>
              <a:rPr kumimoji="0" lang="en-US" altLang="zh-CN" sz="1050" strike="noStrike" kern="1200" cap="none" spc="0" normalizeH="0" baseline="0" noProof="1"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kumimoji="0" lang="zh-CN" altLang="en-US" strike="noStrike" kern="1200" cap="none" spc="0" normalizeH="0" baseline="0" noProof="1">
              <a:latin typeface="Arial" panose="020B0604020202020204" pitchFamily="34" charset="0"/>
              <a:ea typeface="楷体_GB2312" pitchFamily="1" charset="-122"/>
              <a:cs typeface="+mn-cs"/>
            </a:endParaRPr>
          </a:p>
        </p:txBody>
      </p:sp>
      <p:pic>
        <p:nvPicPr>
          <p:cNvPr id="46084" name="图片 3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224155" y="224155"/>
            <a:ext cx="4350385" cy="376110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6086" name="组合 63"/>
          <p:cNvGrpSpPr/>
          <p:nvPr/>
        </p:nvGrpSpPr>
        <p:grpSpPr>
          <a:xfrm>
            <a:off x="2420620" y="4172903"/>
            <a:ext cx="5040313" cy="2254250"/>
            <a:chOff x="8087" y="400651"/>
            <a:chExt cx="7937" cy="3551"/>
          </a:xfrm>
        </p:grpSpPr>
        <p:pic>
          <p:nvPicPr>
            <p:cNvPr id="46087" name="Picture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62" y="400651"/>
              <a:ext cx="4562" cy="350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6088" name="Picture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87" y="400654"/>
              <a:ext cx="3279" cy="354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64430" y="1110615"/>
            <a:ext cx="4083050" cy="287464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2385" y="96520"/>
            <a:ext cx="797306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0" hangingPunc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楷体_GB2312" pitchFamily="1" charset="-122"/>
                <a:sym typeface="Symbol" panose="05050102010706020507" pitchFamily="18" charset="2"/>
              </a:rPr>
              <a:t>中子飞行时间探测器（塑闪+液闪中子探测器）</a:t>
            </a:r>
            <a:endParaRPr lang="zh-CN" altLang="en-US" sz="2400" b="1" dirty="0">
              <a:solidFill>
                <a:srgbClr val="FF0000"/>
              </a:solidFill>
              <a:latin typeface="Arial" panose="020B0604020202020204" pitchFamily="34" charset="0"/>
              <a:ea typeface="楷体_GB2312" pitchFamily="1" charset="-122"/>
              <a:sym typeface="Symbol" panose="05050102010706020507" pitchFamily="18" charset="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13995" y="972820"/>
            <a:ext cx="879729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charset="0"/>
              <a:buChar char=""/>
            </a:pPr>
            <a:r>
              <a:rPr lang="en-US" altLang="zh-CN" b="0" baseline="30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lang="en-US" altLang="zh-CN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LiF</a:t>
            </a:r>
            <a:r>
              <a:rPr lang="en-US" altLang="zh-CN" b="0">
                <a:latin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en-US" altLang="zh-CN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ZnS</a:t>
            </a:r>
            <a:r>
              <a:rPr lang="zh-CN" altLang="en-US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测量中子能量范围</a:t>
            </a:r>
            <a:r>
              <a:rPr lang="en-US" altLang="zh-CN" b="0">
                <a:latin typeface="Times New Roman" panose="02020603050405020304" pitchFamily="18" charset="0"/>
                <a:cs typeface="Times New Roman" panose="02020603050405020304" pitchFamily="18" charset="0"/>
              </a:rPr>
              <a:t>0.025eV-1keV</a:t>
            </a:r>
            <a:r>
              <a:rPr lang="zh-CN" altLang="en-US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，探测器效率</a:t>
            </a:r>
            <a:r>
              <a:rPr lang="en-US" altLang="zh-CN" b="0">
                <a:latin typeface="Times New Roman" panose="02020603050405020304" pitchFamily="18" charset="0"/>
                <a:cs typeface="Times New Roman" panose="02020603050405020304" pitchFamily="18" charset="0"/>
              </a:rPr>
              <a:t>~ 60%@Thermal neutron</a:t>
            </a:r>
            <a:r>
              <a:rPr lang="zh-CN" altLang="en-US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</a:t>
            </a:r>
            <a:endParaRPr lang="zh-CN" altLang="en-US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85750" indent="-285750">
              <a:buFont typeface="Wingdings" panose="05000000000000000000" charset="0"/>
              <a:buChar char=""/>
            </a:pPr>
            <a:r>
              <a:rPr lang="zh-CN" altLang="en-US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锂玻璃测量中子能量范围</a:t>
            </a:r>
            <a:r>
              <a:rPr lang="en-US" altLang="zh-CN" b="0">
                <a:latin typeface="Times New Roman" panose="02020603050405020304" pitchFamily="18" charset="0"/>
                <a:cs typeface="Times New Roman" panose="02020603050405020304" pitchFamily="18" charset="0"/>
              </a:rPr>
              <a:t>1keV-1MeV</a:t>
            </a:r>
            <a:r>
              <a:rPr lang="zh-CN" altLang="en-US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，探测器效率</a:t>
            </a:r>
            <a:r>
              <a:rPr lang="en-US" altLang="zh-CN" b="0">
                <a:latin typeface="Times New Roman" panose="02020603050405020304" pitchFamily="18" charset="0"/>
                <a:cs typeface="Times New Roman" panose="02020603050405020304" pitchFamily="18" charset="0"/>
              </a:rPr>
              <a:t>~ 20%@</a:t>
            </a:r>
            <a:r>
              <a:rPr lang="en-US" altLang="zh-CN" b="0" baseline="30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252</a:t>
            </a:r>
            <a:r>
              <a:rPr lang="en-US" altLang="zh-CN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Cf </a:t>
            </a:r>
            <a:r>
              <a:rPr lang="zh-CN" altLang="en-US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裂变中子源，</a:t>
            </a:r>
            <a:endParaRPr lang="zh-CN" altLang="en-US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85750" indent="-285750">
              <a:buFont typeface="Wingdings" panose="05000000000000000000" charset="0"/>
              <a:buChar char=""/>
            </a:pPr>
            <a:r>
              <a:rPr lang="zh-CN" altLang="en-US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液闪探测器测量中子能量范围</a:t>
            </a:r>
            <a:r>
              <a:rPr lang="en-US" altLang="zh-CN" b="0">
                <a:latin typeface="Times New Roman" panose="02020603050405020304" pitchFamily="18" charset="0"/>
                <a:cs typeface="Times New Roman" panose="02020603050405020304" pitchFamily="18" charset="0"/>
              </a:rPr>
              <a:t>1-5MeV</a:t>
            </a:r>
            <a:r>
              <a:rPr lang="zh-CN" altLang="en-US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，探测器效率</a:t>
            </a:r>
            <a:r>
              <a:rPr lang="en-US" altLang="zh-CN" b="0">
                <a:latin typeface="Times New Roman" panose="02020603050405020304" pitchFamily="18" charset="0"/>
                <a:cs typeface="Times New Roman" panose="02020603050405020304" pitchFamily="18" charset="0"/>
              </a:rPr>
              <a:t>~ 10%@</a:t>
            </a:r>
            <a:r>
              <a:rPr lang="en-US" altLang="zh-CN" b="0" baseline="30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252</a:t>
            </a:r>
            <a:r>
              <a:rPr lang="en-US" altLang="zh-CN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Cf</a:t>
            </a:r>
            <a:r>
              <a:rPr lang="zh-CN" altLang="en-US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裂变中子源。</a:t>
            </a:r>
            <a:endParaRPr lang="zh-CN" altLang="en-US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473575" y="4039870"/>
            <a:ext cx="4537710" cy="21761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/>
          <a:srcRect b="22258"/>
          <a:stretch>
            <a:fillRect/>
          </a:stretch>
        </p:blipFill>
        <p:spPr>
          <a:xfrm>
            <a:off x="4487545" y="2411730"/>
            <a:ext cx="4396740" cy="1327150"/>
          </a:xfrm>
          <a:prstGeom prst="rect">
            <a:avLst/>
          </a:prstGeom>
        </p:spPr>
      </p:pic>
      <p:pic>
        <p:nvPicPr>
          <p:cNvPr id="168" name="图片 168" descr="22"/>
          <p:cNvPicPr>
            <a:picLocks noChangeAspect="1"/>
          </p:cNvPicPr>
          <p:nvPr/>
        </p:nvPicPr>
        <p:blipFill>
          <a:blip r:embed="rId3" cstate="print"/>
          <a:srcRect l="15884" t="3063" r="15523" b="2042"/>
          <a:stretch>
            <a:fillRect/>
          </a:stretch>
        </p:blipFill>
        <p:spPr>
          <a:xfrm>
            <a:off x="32385" y="2275205"/>
            <a:ext cx="4305300" cy="421259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245" y="63500"/>
            <a:ext cx="9033510" cy="560705"/>
          </a:xfrm>
        </p:spPr>
        <p:txBody>
          <a:bodyPr>
            <a:noAutofit/>
          </a:bodyPr>
          <a:lstStyle/>
          <a:p>
            <a:pPr algn="l" eaLnBrk="0" hangingPunct="0">
              <a:lnSpc>
                <a:spcPct val="150000"/>
              </a:lnSpc>
              <a:buFont typeface="Wingdings" panose="05000000000000000000" pitchFamily="2" charset="2"/>
            </a:pPr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楷体_GB2312" pitchFamily="1" charset="-122"/>
                <a:cs typeface="+mn-cs"/>
                <a:sym typeface="Symbol" panose="05050102010706020507" pitchFamily="18" charset="2"/>
              </a:rPr>
              <a:t>带电粒子探测器（Charged 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楷体_GB2312" pitchFamily="1" charset="-122"/>
                <a:cs typeface="+mn-cs"/>
                <a:sym typeface="Symbol" panose="05050102010706020507" pitchFamily="18" charset="2"/>
              </a:rPr>
              <a:t>P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楷体_GB2312" pitchFamily="1" charset="-122"/>
                <a:cs typeface="+mn-cs"/>
                <a:sym typeface="Symbol" panose="05050102010706020507" pitchFamily="18" charset="2"/>
              </a:rPr>
              <a:t>article Detector）：</a:t>
            </a:r>
            <a:endParaRPr lang="zh-CN" altLang="en-US" sz="2400" b="1" dirty="0">
              <a:solidFill>
                <a:srgbClr val="FF0000"/>
              </a:solidFill>
              <a:latin typeface="Arial" panose="020B0604020202020204" pitchFamily="34" charset="0"/>
              <a:ea typeface="楷体_GB2312" pitchFamily="1" charset="-122"/>
              <a:cs typeface="+mn-cs"/>
              <a:sym typeface="Symbol" panose="05050102010706020507" pitchFamily="18" charset="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460" y="715645"/>
            <a:ext cx="828357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>
                <a:sym typeface="Symbol" panose="05050102010706020507" charset="0"/>
              </a:rPr>
              <a:t></a:t>
            </a:r>
            <a:r>
              <a:rPr lang="en-US" altLang="zh-CN" sz="2000">
                <a:sym typeface="Symbol" panose="05050102010706020507" charset="0"/>
              </a:rPr>
              <a:t>E-E </a:t>
            </a:r>
            <a:r>
              <a:rPr lang="zh-CN" altLang="en-US" sz="2000">
                <a:sym typeface="+mn-ea"/>
              </a:rPr>
              <a:t>望远镜：屏栅电离室 </a:t>
            </a:r>
            <a:r>
              <a:rPr lang="en-US" altLang="zh-CN" sz="2000">
                <a:sym typeface="+mn-ea"/>
              </a:rPr>
              <a:t>+ </a:t>
            </a:r>
            <a:r>
              <a:rPr lang="zh-CN" altLang="en-US" sz="2000">
                <a:sym typeface="+mn-ea"/>
              </a:rPr>
              <a:t>硅条探测器 </a:t>
            </a:r>
            <a:r>
              <a:rPr lang="en-US" altLang="zh-CN" sz="2000">
                <a:sym typeface="+mn-ea"/>
              </a:rPr>
              <a:t>+ CsI/BGO </a:t>
            </a:r>
            <a:r>
              <a:rPr lang="zh-CN" altLang="en-US" sz="2000">
                <a:sym typeface="+mn-ea"/>
              </a:rPr>
              <a:t>晶体闪烁体</a:t>
            </a:r>
            <a:endParaRPr lang="en-US" altLang="zh-CN" sz="2000">
              <a:sym typeface="+mn-ea"/>
            </a:endParaRPr>
          </a:p>
          <a:p>
            <a:r>
              <a:rPr lang="zh-CN" altLang="en-US" sz="2000">
                <a:sym typeface="+mn-ea"/>
              </a:rPr>
              <a:t>真空室：</a:t>
            </a:r>
            <a:r>
              <a:rPr lang="en-US" altLang="zh-CN" sz="2000">
                <a:sym typeface="+mn-ea"/>
              </a:rPr>
              <a:t>&lt; </a:t>
            </a:r>
            <a:r>
              <a:rPr lang="en-US" altLang="zh-CN" sz="2000">
                <a:sym typeface="+mn-ea"/>
              </a:rPr>
              <a:t>10</a:t>
            </a:r>
            <a:r>
              <a:rPr lang="en-US" altLang="zh-CN" sz="2000" baseline="30000">
                <a:sym typeface="+mn-ea"/>
              </a:rPr>
              <a:t>-5</a:t>
            </a:r>
            <a:r>
              <a:rPr lang="en-US" altLang="zh-CN" sz="2000">
                <a:sym typeface="+mn-ea"/>
              </a:rPr>
              <a:t>mbar</a:t>
            </a:r>
            <a:endParaRPr lang="en-US" altLang="zh-CN" sz="2000">
              <a:sym typeface="+mn-ea"/>
            </a:endParaRPr>
          </a:p>
        </p:txBody>
      </p:sp>
      <p:grpSp>
        <p:nvGrpSpPr>
          <p:cNvPr id="321" name="组合 321"/>
          <p:cNvGrpSpPr/>
          <p:nvPr/>
        </p:nvGrpSpPr>
        <p:grpSpPr>
          <a:xfrm>
            <a:off x="140970" y="2049780"/>
            <a:ext cx="5485130" cy="4773295"/>
            <a:chOff x="4523" y="1722100"/>
            <a:chExt cx="6351" cy="4247"/>
          </a:xfrm>
        </p:grpSpPr>
        <p:pic>
          <p:nvPicPr>
            <p:cNvPr id="320" name="图片 320" descr="1507053954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523" y="1722252"/>
              <a:ext cx="3693" cy="4095"/>
            </a:xfrm>
            <a:prstGeom prst="rect">
              <a:avLst/>
            </a:prstGeom>
          </p:spPr>
        </p:pic>
        <p:pic>
          <p:nvPicPr>
            <p:cNvPr id="263" name="图片 536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21" y="1722100"/>
              <a:ext cx="2553" cy="4047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" name="图片 2" descr="01"/>
          <p:cNvPicPr>
            <a:picLocks noChangeAspect="1"/>
          </p:cNvPicPr>
          <p:nvPr/>
        </p:nvPicPr>
        <p:blipFill>
          <a:blip r:embed="rId3" cstate="print"/>
          <a:srcRect l="32986" t="2143" r="21149" b="1438"/>
          <a:stretch>
            <a:fillRect/>
          </a:stretch>
        </p:blipFill>
        <p:spPr>
          <a:xfrm>
            <a:off x="6137910" y="1127760"/>
            <a:ext cx="2134870" cy="3174365"/>
          </a:xfrm>
          <a:prstGeom prst="rect">
            <a:avLst/>
          </a:prstGeom>
        </p:spPr>
      </p:pic>
      <p:pic>
        <p:nvPicPr>
          <p:cNvPr id="8" name="图片 7" descr="09"/>
          <p:cNvPicPr>
            <a:picLocks noChangeAspect="1"/>
          </p:cNvPicPr>
          <p:nvPr/>
        </p:nvPicPr>
        <p:blipFill>
          <a:blip r:embed="rId4" cstate="print"/>
          <a:srcRect l="30789" t="6214" r="12437" b="5268"/>
          <a:stretch>
            <a:fillRect/>
          </a:stretch>
        </p:blipFill>
        <p:spPr>
          <a:xfrm>
            <a:off x="6137910" y="4302125"/>
            <a:ext cx="2284095" cy="252095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2385" y="18415"/>
            <a:ext cx="66294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eaLnBrk="0" hangingPunc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楷体_GB2312" pitchFamily="1" charset="-122"/>
                <a:sym typeface="Symbol" panose="05050102010706020507" pitchFamily="18" charset="2"/>
              </a:rPr>
              <a:t>核共振荧光探测器（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楷体_GB2312" pitchFamily="1" charset="-122"/>
                <a:sym typeface="Symbol" panose="05050102010706020507" pitchFamily="18" charset="2"/>
              </a:rPr>
              <a:t>CLOVER 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楷体_GB2312" pitchFamily="1" charset="-122"/>
                <a:sym typeface="Symbol" panose="05050102010706020507" pitchFamily="18" charset="2"/>
              </a:rPr>
              <a:t>HPGe）</a:t>
            </a:r>
            <a:endParaRPr lang="zh-CN" altLang="en-US" sz="2400" b="1" dirty="0">
              <a:solidFill>
                <a:srgbClr val="FF0000"/>
              </a:solidFill>
              <a:latin typeface="Arial" panose="020B0604020202020204" pitchFamily="34" charset="0"/>
              <a:ea typeface="楷体_GB2312" pitchFamily="1" charset="-122"/>
              <a:sym typeface="Symbol" panose="05050102010706020507" pitchFamily="18" charset="2"/>
            </a:endParaRPr>
          </a:p>
        </p:txBody>
      </p:sp>
      <p:pic>
        <p:nvPicPr>
          <p:cNvPr id="191" name="图片 11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56285" y="838200"/>
            <a:ext cx="3818890" cy="2637790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12290" name="内容占位符 1228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18965" y="838200"/>
            <a:ext cx="3719830" cy="25615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" name="图片 44"/>
          <p:cNvPicPr>
            <a:picLocks noChangeAspect="1"/>
          </p:cNvPicPr>
          <p:nvPr/>
        </p:nvPicPr>
        <p:blipFill>
          <a:blip r:embed="rId3" cstate="print"/>
          <a:srcRect b="81429"/>
          <a:stretch>
            <a:fillRect/>
          </a:stretch>
        </p:blipFill>
        <p:spPr>
          <a:xfrm>
            <a:off x="338455" y="6212840"/>
            <a:ext cx="2889250" cy="562610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4098" name="图片 1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818890" y="3586480"/>
            <a:ext cx="4667885" cy="2836545"/>
          </a:xfrm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3797300"/>
            <a:ext cx="2364105" cy="24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95" name="Rectangle 14"/>
          <p:cNvSpPr/>
          <p:nvPr/>
        </p:nvSpPr>
        <p:spPr>
          <a:xfrm>
            <a:off x="279400" y="722630"/>
            <a:ext cx="78041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eaLnBrk="0" hangingPunct="0"/>
            <a:r>
              <a:rPr lang="zh-CN" altLang="en-US" sz="2400" b="1" dirty="0">
                <a:latin typeface="Arial" panose="020B0604020202020204" pitchFamily="34" charset="0"/>
                <a:ea typeface="华文楷体" panose="02010600040101010101" pitchFamily="2" charset="-122"/>
                <a:sym typeface="Symbol" panose="05050102010706020507" pitchFamily="18" charset="2"/>
              </a:rPr>
              <a:t>核共振荧光探测器工程设计（</a:t>
            </a:r>
            <a:r>
              <a:rPr lang="en-US" altLang="zh-CN" sz="2400" b="1" dirty="0">
                <a:latin typeface="Arial" panose="020B0604020202020204" pitchFamily="34" charset="0"/>
                <a:ea typeface="华文楷体" panose="02010600040101010101" pitchFamily="2" charset="-122"/>
                <a:sym typeface="Symbol" panose="05050102010706020507" pitchFamily="18" charset="2"/>
              </a:rPr>
              <a:t>1</a:t>
            </a:r>
            <a:r>
              <a:rPr lang="zh-CN" altLang="en-US" sz="2400" b="1" dirty="0">
                <a:latin typeface="Arial" panose="020B0604020202020204" pitchFamily="34" charset="0"/>
                <a:ea typeface="华文楷体" panose="02010600040101010101" pitchFamily="2" charset="-122"/>
                <a:sym typeface="Symbol" panose="05050102010706020507" pitchFamily="18" charset="2"/>
              </a:rPr>
              <a:t>）：</a:t>
            </a:r>
            <a:r>
              <a:rPr lang="en-US" altLang="zh-CN" sz="2400" b="1" dirty="0">
                <a:latin typeface="Arial" panose="020B0604020202020204" pitchFamily="34" charset="0"/>
                <a:ea typeface="华文楷体" panose="02010600040101010101" pitchFamily="2" charset="-122"/>
                <a:sym typeface="Symbol" panose="05050102010706020507" pitchFamily="18" charset="2"/>
              </a:rPr>
              <a:t>4 CLOVER HPGe</a:t>
            </a:r>
            <a:endParaRPr lang="en-US" altLang="zh-CN" sz="2400" b="1" dirty="0">
              <a:latin typeface="Arial" panose="020B0604020202020204" pitchFamily="34" charset="0"/>
              <a:ea typeface="华文楷体" panose="02010600040101010101" pitchFamily="2" charset="-122"/>
              <a:sym typeface="Symbol" panose="05050102010706020507" pitchFamily="18" charset="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57200" y="2249805"/>
            <a:ext cx="7803515" cy="3060700"/>
            <a:chOff x="306" y="998"/>
            <a:chExt cx="13615" cy="5294"/>
          </a:xfrm>
        </p:grpSpPr>
        <p:pic>
          <p:nvPicPr>
            <p:cNvPr id="5" name="图片 4" descr="08"/>
            <p:cNvPicPr>
              <a:picLocks noChangeAspect="1"/>
            </p:cNvPicPr>
            <p:nvPr/>
          </p:nvPicPr>
          <p:blipFill>
            <a:blip r:embed="rId1" cstate="print"/>
            <a:srcRect l="30948" r="13389"/>
            <a:stretch>
              <a:fillRect/>
            </a:stretch>
          </p:blipFill>
          <p:spPr>
            <a:xfrm>
              <a:off x="306" y="998"/>
              <a:ext cx="4168" cy="5294"/>
            </a:xfrm>
            <a:prstGeom prst="rect">
              <a:avLst/>
            </a:prstGeom>
          </p:spPr>
        </p:pic>
        <p:pic>
          <p:nvPicPr>
            <p:cNvPr id="2" name="图片 1" descr="10"/>
            <p:cNvPicPr>
              <a:picLocks noChangeAspect="1"/>
            </p:cNvPicPr>
            <p:nvPr/>
          </p:nvPicPr>
          <p:blipFill>
            <a:blip r:embed="rId2" cstate="print"/>
            <a:srcRect l="37522" t="15564" r="15510" b="6124"/>
            <a:stretch>
              <a:fillRect/>
            </a:stretch>
          </p:blipFill>
          <p:spPr>
            <a:xfrm>
              <a:off x="4783" y="1083"/>
              <a:ext cx="4417" cy="5209"/>
            </a:xfrm>
            <a:prstGeom prst="rect">
              <a:avLst/>
            </a:prstGeom>
          </p:spPr>
        </p:pic>
        <p:pic>
          <p:nvPicPr>
            <p:cNvPr id="3" name="图片 2" descr="12"/>
            <p:cNvPicPr>
              <a:picLocks noChangeAspect="1"/>
            </p:cNvPicPr>
            <p:nvPr/>
          </p:nvPicPr>
          <p:blipFill>
            <a:blip r:embed="rId3" cstate="print"/>
            <a:srcRect l="28390" t="1911" r="10549"/>
            <a:stretch>
              <a:fillRect/>
            </a:stretch>
          </p:blipFill>
          <p:spPr>
            <a:xfrm>
              <a:off x="9377" y="998"/>
              <a:ext cx="4544" cy="516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95" name="Rectangle 14"/>
          <p:cNvSpPr/>
          <p:nvPr/>
        </p:nvSpPr>
        <p:spPr>
          <a:xfrm>
            <a:off x="53340" y="467360"/>
            <a:ext cx="907224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eaLnBrk="0" hangingPunct="0"/>
            <a:r>
              <a:rPr lang="zh-CN" altLang="en-US" sz="2400" b="1" dirty="0">
                <a:latin typeface="Arial" panose="020B0604020202020204" pitchFamily="34" charset="0"/>
                <a:ea typeface="华文楷体" panose="02010600040101010101" pitchFamily="2" charset="-122"/>
                <a:sym typeface="Symbol" panose="05050102010706020507" pitchFamily="18" charset="2"/>
              </a:rPr>
              <a:t>核共振荧光探测器工程设计（</a:t>
            </a:r>
            <a:r>
              <a:rPr lang="en-US" altLang="zh-CN" sz="2400" b="1" dirty="0">
                <a:latin typeface="Arial" panose="020B0604020202020204" pitchFamily="34" charset="0"/>
                <a:ea typeface="华文楷体" panose="02010600040101010101" pitchFamily="2" charset="-122"/>
                <a:sym typeface="Symbol" panose="05050102010706020507" pitchFamily="18" charset="2"/>
              </a:rPr>
              <a:t>2</a:t>
            </a:r>
            <a:r>
              <a:rPr lang="zh-CN" altLang="en-US" sz="2400" b="1" dirty="0">
                <a:latin typeface="Arial" panose="020B0604020202020204" pitchFamily="34" charset="0"/>
                <a:ea typeface="华文楷体" panose="02010600040101010101" pitchFamily="2" charset="-122"/>
                <a:sym typeface="Symbol" panose="05050102010706020507" pitchFamily="18" charset="2"/>
              </a:rPr>
              <a:t>）：</a:t>
            </a:r>
            <a:r>
              <a:rPr lang="en-US" altLang="zh-CN" sz="2400" b="1" dirty="0">
                <a:latin typeface="Arial" panose="020B0604020202020204" pitchFamily="34" charset="0"/>
                <a:ea typeface="华文楷体" panose="02010600040101010101" pitchFamily="2" charset="-122"/>
                <a:sym typeface="Symbol" panose="05050102010706020507" pitchFamily="18" charset="2"/>
              </a:rPr>
              <a:t>4 CLOVER HPGe + 8 LaBr</a:t>
            </a:r>
            <a:r>
              <a:rPr lang="en-US" altLang="zh-CN" sz="2400" b="1" baseline="-25000" dirty="0">
                <a:latin typeface="Arial" panose="020B0604020202020204" pitchFamily="34" charset="0"/>
                <a:ea typeface="华文楷体" panose="02010600040101010101" pitchFamily="2" charset="-122"/>
                <a:sym typeface="Symbol" panose="05050102010706020507" pitchFamily="18" charset="2"/>
              </a:rPr>
              <a:t>3</a:t>
            </a:r>
            <a:endParaRPr lang="en-US" altLang="zh-CN" sz="2400" b="1" baseline="-25000" dirty="0">
              <a:latin typeface="Arial" panose="020B0604020202020204" pitchFamily="34" charset="0"/>
              <a:ea typeface="华文楷体" panose="02010600040101010101" pitchFamily="2" charset="-122"/>
              <a:sym typeface="Symbol" panose="05050102010706020507" pitchFamily="18" charset="2"/>
            </a:endParaRPr>
          </a:p>
        </p:txBody>
      </p:sp>
      <p:pic>
        <p:nvPicPr>
          <p:cNvPr id="241" name="图片 241" descr="17"/>
          <p:cNvPicPr>
            <a:picLocks noGrp="1" noChangeAspect="1"/>
          </p:cNvPicPr>
          <p:nvPr>
            <p:ph idx="1"/>
          </p:nvPr>
        </p:nvPicPr>
        <p:blipFill>
          <a:blip r:embed="rId1" cstate="print"/>
          <a:srcRect l="1805" t="1276" r="21119" b="2297"/>
          <a:stretch>
            <a:fillRect/>
          </a:stretch>
        </p:blipFill>
        <p:spPr>
          <a:xfrm>
            <a:off x="209550" y="1273175"/>
            <a:ext cx="6408420" cy="5195570"/>
          </a:xfrm>
          <a:prstGeom prst="rect">
            <a:avLst/>
          </a:prstGeom>
        </p:spPr>
      </p:pic>
      <p:pic>
        <p:nvPicPr>
          <p:cNvPr id="2" name="图片 1" descr="13"/>
          <p:cNvPicPr>
            <a:picLocks noChangeAspect="1"/>
          </p:cNvPicPr>
          <p:nvPr/>
        </p:nvPicPr>
        <p:blipFill>
          <a:blip r:embed="rId2" cstate="print"/>
          <a:srcRect l="23662" t="2795" r="24432"/>
          <a:stretch>
            <a:fillRect/>
          </a:stretch>
        </p:blipFill>
        <p:spPr>
          <a:xfrm>
            <a:off x="6951345" y="1403350"/>
            <a:ext cx="1653540" cy="2189480"/>
          </a:xfrm>
          <a:prstGeom prst="rect">
            <a:avLst/>
          </a:prstGeom>
        </p:spPr>
      </p:pic>
      <p:pic>
        <p:nvPicPr>
          <p:cNvPr id="4" name="图片 3" descr="15"/>
          <p:cNvPicPr>
            <a:picLocks noChangeAspect="1"/>
          </p:cNvPicPr>
          <p:nvPr/>
        </p:nvPicPr>
        <p:blipFill>
          <a:blip r:embed="rId3" cstate="print"/>
          <a:srcRect l="40758" t="7080" r="19628" b="7536"/>
          <a:stretch>
            <a:fillRect/>
          </a:stretch>
        </p:blipFill>
        <p:spPr>
          <a:xfrm>
            <a:off x="7211695" y="4027805"/>
            <a:ext cx="1393190" cy="212407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8745" y="4195445"/>
            <a:ext cx="5133340" cy="23514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95" y="861060"/>
            <a:ext cx="7959725" cy="32016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8745" y="256540"/>
            <a:ext cx="785812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000" b="1"/>
              <a:t>数据获取与电子学： </a:t>
            </a:r>
            <a:r>
              <a:rPr lang="en-US" altLang="zh-CN" sz="2000" b="1"/>
              <a:t>CAEN Digitizer CAEN AN5171</a:t>
            </a:r>
            <a:r>
              <a:rPr lang="zh-CN" altLang="en-US" sz="2000" b="1"/>
              <a:t>（Application Note）</a:t>
            </a:r>
            <a:endParaRPr lang="zh-CN" altLang="en-US" sz="2000" b="1"/>
          </a:p>
        </p:txBody>
      </p:sp>
      <p:pic>
        <p:nvPicPr>
          <p:cNvPr id="4102" name="Picture 2057" descr="Immagin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215" y="4244340"/>
            <a:ext cx="2141220" cy="225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945" descr="A38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435" y="5124450"/>
            <a:ext cx="156718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2925" y="2403475"/>
            <a:ext cx="7886700" cy="1325563"/>
          </a:xfrm>
        </p:spPr>
        <p:txBody>
          <a:bodyPr/>
          <a:p>
            <a:pPr algn="ctr"/>
            <a:r>
              <a:rPr lang="zh-CN" altLang="en-US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一、</a:t>
            </a:r>
            <a:r>
              <a:rPr lang="en-US" altLang="zh-CN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SLEGS</a:t>
            </a:r>
            <a:r>
              <a:rPr lang="zh-CN" altLang="en-US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进展情况</a:t>
            </a:r>
            <a:endParaRPr lang="zh-CN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452370"/>
            <a:ext cx="7886700" cy="1325563"/>
          </a:xfrm>
        </p:spPr>
        <p:txBody>
          <a:bodyPr/>
          <a:p>
            <a:pPr algn="ctr"/>
            <a:r>
              <a:rPr lang="zh-CN" altLang="en-US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二、</a:t>
            </a:r>
            <a:r>
              <a:rPr lang="en-US" altLang="zh-CN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SLEGS</a:t>
            </a:r>
            <a:r>
              <a:rPr lang="zh-CN" altLang="en-US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的光核反应研究</a:t>
            </a:r>
            <a:endParaRPr lang="zh-CN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标题 1"/>
          <p:cNvSpPr>
            <a:spLocks noGrp="1"/>
          </p:cNvSpPr>
          <p:nvPr>
            <p:ph type="title"/>
          </p:nvPr>
        </p:nvSpPr>
        <p:spPr>
          <a:xfrm>
            <a:off x="897255" y="390525"/>
            <a:ext cx="6631940" cy="668655"/>
          </a:xfrm>
        </p:spPr>
        <p:txBody>
          <a:bodyPr anchor="ctr">
            <a:normAutofit/>
          </a:bodyPr>
          <a:lstStyle/>
          <a:p>
            <a:pPr algn="ctr">
              <a:buClrTx/>
              <a:buSzTx/>
              <a:buFontTx/>
            </a:pPr>
            <a:r>
              <a:rPr lang="en-US" altLang="zh-CN" sz="36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SLEGS的光核反应研究：</a:t>
            </a:r>
            <a:endParaRPr lang="en-US" altLang="zh-CN" sz="36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19458" name="内容占位符 2"/>
          <p:cNvSpPr>
            <a:spLocks noGrp="1"/>
          </p:cNvSpPr>
          <p:nvPr>
            <p:ph idx="1"/>
          </p:nvPr>
        </p:nvSpPr>
        <p:spPr>
          <a:xfrm>
            <a:off x="703580" y="1237615"/>
            <a:ext cx="7736205" cy="5283835"/>
          </a:xfrm>
        </p:spPr>
        <p:txBody>
          <a:bodyPr anchor="t">
            <a:normAutofit fontScale="80000"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sym typeface="宋体" panose="02010600030101010101" pitchFamily="2" charset="-122"/>
              </a:rPr>
              <a:t>光核反应核数据测量：</a:t>
            </a:r>
            <a:r>
              <a:rPr lang="en-US" altLang="zh-CN" sz="2400" b="1" baseline="30000">
                <a:sym typeface="宋体" panose="02010600030101010101" pitchFamily="2" charset="-122"/>
              </a:rPr>
              <a:t>6,7</a:t>
            </a:r>
            <a:r>
              <a:rPr lang="en-US" altLang="zh-CN" sz="2400" b="1">
                <a:sym typeface="宋体" panose="02010600030101010101" pitchFamily="2" charset="-122"/>
              </a:rPr>
              <a:t>Li, </a:t>
            </a:r>
            <a:r>
              <a:rPr lang="en-US" altLang="zh-CN" sz="2400" b="1" baseline="30000">
                <a:sym typeface="宋体" panose="02010600030101010101" pitchFamily="2" charset="-122"/>
              </a:rPr>
              <a:t>10,11</a:t>
            </a:r>
            <a:r>
              <a:rPr lang="en-US" altLang="zh-CN" sz="2400" b="1">
                <a:sym typeface="宋体" panose="02010600030101010101" pitchFamily="2" charset="-122"/>
              </a:rPr>
              <a:t>B</a:t>
            </a:r>
            <a:r>
              <a:rPr lang="zh-CN" altLang="en-US" sz="2400" b="1">
                <a:sym typeface="宋体" panose="02010600030101010101" pitchFamily="2" charset="-122"/>
              </a:rPr>
              <a:t>，</a:t>
            </a:r>
            <a:r>
              <a:rPr lang="en-US" altLang="zh-CN" sz="2400" b="1" baseline="30000">
                <a:sym typeface="宋体" panose="02010600030101010101" pitchFamily="2" charset="-122"/>
              </a:rPr>
              <a:t>45</a:t>
            </a:r>
            <a:r>
              <a:rPr lang="en-US" altLang="zh-CN" sz="2400" b="1">
                <a:sym typeface="宋体" panose="02010600030101010101" pitchFamily="2" charset="-122"/>
              </a:rPr>
              <a:t>Sc,</a:t>
            </a:r>
            <a:r>
              <a:rPr lang="en-US" altLang="zh-CN" sz="2400" b="1" baseline="30000">
                <a:sym typeface="宋体" panose="02010600030101010101" pitchFamily="2" charset="-122"/>
              </a:rPr>
              <a:t>59</a:t>
            </a:r>
            <a:r>
              <a:rPr lang="en-US" altLang="zh-CN" sz="2400" b="1">
                <a:sym typeface="宋体" panose="02010600030101010101" pitchFamily="2" charset="-122"/>
              </a:rPr>
              <a:t>Co</a:t>
            </a:r>
            <a:endParaRPr lang="en-US" altLang="zh-CN" sz="2400" b="1"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/>
              <a:t>团簇核结构的研究：</a:t>
            </a:r>
            <a:r>
              <a:rPr lang="en-US" altLang="zh-CN" sz="2400" b="1" baseline="30000"/>
              <a:t>12</a:t>
            </a:r>
            <a:r>
              <a:rPr lang="en-US" altLang="zh-CN" sz="2400" b="1"/>
              <a:t>C/</a:t>
            </a:r>
            <a:r>
              <a:rPr lang="en-US" altLang="zh-CN" sz="2400" b="1" baseline="30000"/>
              <a:t>16</a:t>
            </a:r>
            <a:r>
              <a:rPr lang="en-US" altLang="zh-CN" sz="2400" b="1"/>
              <a:t>O/</a:t>
            </a:r>
            <a:r>
              <a:rPr lang="en-US" altLang="zh-CN" sz="2400" b="1" baseline="30000"/>
              <a:t>24</a:t>
            </a:r>
            <a:r>
              <a:rPr lang="en-US" altLang="zh-CN" sz="2400" b="1"/>
              <a:t>Mg/</a:t>
            </a:r>
            <a:r>
              <a:rPr lang="en-US" altLang="zh-CN" sz="2400" b="1" baseline="30000"/>
              <a:t>28</a:t>
            </a:r>
            <a:r>
              <a:rPr lang="en-US" altLang="zh-CN" sz="2400" b="1"/>
              <a:t>Si/</a:t>
            </a:r>
            <a:r>
              <a:rPr lang="en-US" altLang="zh-CN" sz="2400" b="1" baseline="30000"/>
              <a:t>40</a:t>
            </a:r>
            <a:r>
              <a:rPr lang="en-US" altLang="zh-CN" sz="2400" b="1"/>
              <a:t>Ca</a:t>
            </a:r>
            <a:r>
              <a:rPr lang="en-US" altLang="zh-CN" sz="2000" b="1"/>
              <a:t> </a:t>
            </a:r>
            <a:endParaRPr lang="en-US" altLang="zh-CN" sz="2000" b="1"/>
          </a:p>
          <a:p>
            <a:pPr algn="l">
              <a:lnSpc>
                <a:spcPct val="150000"/>
              </a:lnSpc>
              <a:buClrTx/>
              <a:buSzTx/>
            </a:pPr>
            <a:r>
              <a:rPr lang="zh-CN" altLang="en-US" sz="2400" b="1">
                <a:sym typeface="宋体" panose="02010600030101010101" pitchFamily="2" charset="-122"/>
              </a:rPr>
              <a:t>核天体物理研究：</a:t>
            </a:r>
            <a:r>
              <a:rPr lang="en-US" altLang="zh-CN" sz="2400" b="1" baseline="30000">
                <a:sym typeface="宋体" panose="02010600030101010101" pitchFamily="2" charset="-122"/>
              </a:rPr>
              <a:t>142,146</a:t>
            </a:r>
            <a:r>
              <a:rPr lang="en-US" altLang="zh-CN" sz="2400" b="1">
                <a:sym typeface="宋体" panose="02010600030101010101" pitchFamily="2" charset="-122"/>
              </a:rPr>
              <a:t>Er,</a:t>
            </a:r>
            <a:r>
              <a:rPr lang="en-US" altLang="zh-CN" sz="2400" b="1" baseline="30000">
                <a:sym typeface="宋体" panose="02010600030101010101" pitchFamily="2" charset="-122"/>
              </a:rPr>
              <a:t>136,138</a:t>
            </a:r>
            <a:r>
              <a:rPr lang="en-US" altLang="zh-CN" sz="2400" b="1">
                <a:sym typeface="宋体" panose="02010600030101010101" pitchFamily="2" charset="-122"/>
              </a:rPr>
              <a:t>Ce</a:t>
            </a:r>
            <a:r>
              <a:rPr lang="en-US" altLang="zh-CN" sz="1800" b="1">
                <a:solidFill>
                  <a:srgbClr val="FF0000"/>
                </a:solidFill>
                <a:sym typeface="宋体" panose="02010600030101010101" pitchFamily="2" charset="-122"/>
              </a:rPr>
              <a:t>(p nuclei)</a:t>
            </a:r>
            <a:r>
              <a:rPr lang="zh-CN" altLang="en-US" sz="2400" b="1">
                <a:sym typeface="宋体" panose="02010600030101010101" pitchFamily="2" charset="-122"/>
              </a:rPr>
              <a:t>，</a:t>
            </a:r>
            <a:r>
              <a:rPr lang="en-US" altLang="zh-CN" sz="2400" b="1">
                <a:sym typeface="宋体" panose="02010600030101010101" pitchFamily="2" charset="-122"/>
              </a:rPr>
              <a:t>Xe,Dy,Er </a:t>
            </a:r>
            <a:r>
              <a:rPr lang="en-US" altLang="zh-CN" sz="1800" b="1">
                <a:solidFill>
                  <a:srgbClr val="FF0000"/>
                </a:solidFill>
                <a:sym typeface="宋体" panose="02010600030101010101" pitchFamily="2" charset="-122"/>
              </a:rPr>
              <a:t>(s/r process)</a:t>
            </a:r>
            <a:endParaRPr lang="en-US" altLang="zh-CN" sz="1800" b="1">
              <a:solidFill>
                <a:srgbClr val="FF0000"/>
              </a:solidFill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>
                <a:sym typeface="宋体" panose="02010600030101010101" pitchFamily="2" charset="-122"/>
              </a:rPr>
              <a:t>极化光核反应角分布测量：</a:t>
            </a:r>
            <a:r>
              <a:rPr lang="en-US" altLang="zh-CN" sz="2400" b="1">
                <a:sym typeface="宋体" panose="02010600030101010101" pitchFamily="2" charset="-122"/>
              </a:rPr>
              <a:t>Cu,Fe,Pb</a:t>
            </a:r>
            <a:endParaRPr lang="en-US" altLang="zh-CN" sz="2400" b="1"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>
                <a:sym typeface="宋体" panose="02010600030101010101" pitchFamily="2" charset="-122"/>
              </a:rPr>
              <a:t>光核反应伽玛嬗变研究：</a:t>
            </a:r>
            <a:r>
              <a:rPr lang="en-US" altLang="zh-CN" sz="2400" b="1" baseline="30000">
                <a:sym typeface="宋体" panose="02010600030101010101" pitchFamily="2" charset="-122"/>
              </a:rPr>
              <a:t>127,129</a:t>
            </a:r>
            <a:r>
              <a:rPr lang="en-US" altLang="zh-CN" sz="2400" b="1">
                <a:sym typeface="宋体" panose="02010600030101010101" pitchFamily="2" charset="-122"/>
              </a:rPr>
              <a:t>I</a:t>
            </a:r>
            <a:r>
              <a:rPr lang="zh-CN" altLang="en-US" sz="2400" b="1">
                <a:sym typeface="宋体" panose="02010600030101010101" pitchFamily="2" charset="-122"/>
              </a:rPr>
              <a:t>，</a:t>
            </a:r>
            <a:r>
              <a:rPr lang="en-US" altLang="zh-CN" sz="2400" b="1" baseline="30000">
                <a:sym typeface="宋体" panose="02010600030101010101" pitchFamily="2" charset="-122"/>
              </a:rPr>
              <a:t>135,137</a:t>
            </a:r>
            <a:r>
              <a:rPr lang="en-US" altLang="zh-CN" sz="2400" b="1">
                <a:sym typeface="宋体" panose="02010600030101010101" pitchFamily="2" charset="-122"/>
              </a:rPr>
              <a:t>Cs</a:t>
            </a:r>
            <a:endParaRPr lang="en-US" altLang="zh-CN" sz="2400" b="1"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>
                <a:sym typeface="+mn-ea"/>
              </a:rPr>
              <a:t>医学同位素产生：</a:t>
            </a:r>
            <a:r>
              <a:rPr lang="en-US" altLang="zh-CN" sz="2400" b="1" baseline="30000">
                <a:sym typeface="+mn-ea"/>
              </a:rPr>
              <a:t>25</a:t>
            </a:r>
            <a:r>
              <a:rPr lang="en-US" altLang="zh-CN" sz="2400" b="1">
                <a:sym typeface="+mn-ea"/>
              </a:rPr>
              <a:t>Mg, </a:t>
            </a:r>
            <a:r>
              <a:rPr lang="en-US" altLang="zh-CN" sz="2400" b="1" baseline="30000">
                <a:sym typeface="+mn-ea"/>
              </a:rPr>
              <a:t>65</a:t>
            </a:r>
            <a:r>
              <a:rPr lang="en-US" altLang="zh-CN" sz="2400" b="1">
                <a:sym typeface="+mn-ea"/>
              </a:rPr>
              <a:t>Cu</a:t>
            </a:r>
            <a:endParaRPr lang="en-US" altLang="zh-CN" sz="2400" b="1"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400" b="1"/>
              <a:t>伽玛成像：</a:t>
            </a:r>
            <a:endParaRPr lang="zh-CN" altLang="en-US" sz="2400" b="1"/>
          </a:p>
          <a:p>
            <a:pPr>
              <a:lnSpc>
                <a:spcPct val="150000"/>
              </a:lnSpc>
            </a:pPr>
            <a:r>
              <a:rPr lang="zh-CN" altLang="en-US" sz="2400" b="1"/>
              <a:t>探测器伽马</a:t>
            </a:r>
            <a:r>
              <a:rPr lang="zh-CN" altLang="en-US" sz="2400" b="1"/>
              <a:t>刻度</a:t>
            </a:r>
            <a:endParaRPr lang="zh-CN" altLang="en-US" sz="2400" b="1"/>
          </a:p>
          <a:p>
            <a:pPr>
              <a:lnSpc>
                <a:spcPct val="150000"/>
              </a:lnSpc>
            </a:pPr>
            <a:r>
              <a:rPr lang="zh-CN" altLang="en-US" sz="2400" b="1"/>
              <a:t>正电子湮灭无损检测：</a:t>
            </a:r>
            <a:endParaRPr lang="en-US" altLang="zh-CN" sz="2400" b="1"/>
          </a:p>
          <a:p>
            <a:pPr>
              <a:lnSpc>
                <a:spcPct val="150000"/>
              </a:lnSpc>
            </a:pPr>
            <a:endParaRPr lang="en-US" altLang="zh-CN" sz="2400" b="1">
              <a:sym typeface="宋体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endParaRPr lang="en-US" altLang="zh-CN" sz="2400" b="1">
              <a:sym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1518285" y="904240"/>
            <a:ext cx="6777990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171450" indent="-171450">
              <a:lnSpc>
                <a:spcPct val="150000"/>
              </a:lnSpc>
              <a:buFont typeface="Wingdings" panose="05000000000000000000" charset="0"/>
              <a:buChar char=""/>
            </a:pP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Fe/Dy/Er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同位素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(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Symbol" panose="05050102010706020507" charset="0"/>
              </a:rPr>
              <a:t>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,n)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反应截面的实验测量</a:t>
            </a:r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51" name="图片 6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722755" y="1519555"/>
            <a:ext cx="5633720" cy="296799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52" name="图片 6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22755" y="4594860"/>
            <a:ext cx="5633720" cy="2044700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1267460" y="304800"/>
            <a:ext cx="6744970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90000"/>
              </a:lnSpc>
              <a:buClrTx/>
              <a:buSzTx/>
              <a:buFontTx/>
            </a:pPr>
            <a:r>
              <a:rPr lang="en-US" altLang="zh-CN" sz="36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SLEGS的</a:t>
            </a:r>
            <a:r>
              <a:rPr lang="zh-CN" altLang="en-US" sz="36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光中子截面</a:t>
            </a:r>
            <a:r>
              <a:rPr lang="zh-CN" altLang="en-US" sz="36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测量</a:t>
            </a:r>
            <a:endParaRPr lang="en-US" altLang="zh-CN" sz="36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0" name="表格 -1"/>
          <p:cNvGraphicFramePr/>
          <p:nvPr>
            <p:custDataLst>
              <p:tags r:id="rId1"/>
            </p:custDataLst>
          </p:nvPr>
        </p:nvGraphicFramePr>
        <p:xfrm>
          <a:off x="467678" y="1237615"/>
          <a:ext cx="8208645" cy="48120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7395"/>
                <a:gridCol w="1769745"/>
                <a:gridCol w="4421505"/>
              </a:tblGrid>
              <a:tr h="4267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Libraries</a:t>
                      </a:r>
                      <a:endParaRPr lang="en-US" altLang="zh-CN" sz="1800" b="1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Published year</a:t>
                      </a:r>
                      <a:endParaRPr lang="en-US" altLang="zh-CN" sz="1800" b="1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Number of Photo Nuclei</a:t>
                      </a:r>
                      <a:endParaRPr lang="en-US" altLang="zh-CN" sz="1800" b="1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t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6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LA-150</a:t>
                      </a:r>
                      <a:endParaRPr lang="en-US" altLang="zh-CN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1999</a:t>
                      </a:r>
                      <a:endParaRPr lang="en-US" altLang="zh-CN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12</a:t>
                      </a:r>
                      <a:endParaRPr lang="en-US" altLang="zh-CN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t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941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IAEA PDL</a:t>
                      </a:r>
                      <a:endParaRPr lang="en-US" altLang="zh-CN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2000</a:t>
                      </a:r>
                      <a:endParaRPr lang="en-US" altLang="zh-CN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164</a:t>
                      </a:r>
                      <a:endParaRPr lang="en-US" altLang="zh-CN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t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KAERI rev2</a:t>
                      </a:r>
                      <a:endParaRPr lang="en-US" altLang="zh-CN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2003</a:t>
                      </a:r>
                      <a:endParaRPr lang="en-US" altLang="zh-CN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143</a:t>
                      </a:r>
                      <a:endParaRPr lang="en-US" altLang="zh-CN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t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941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JENDL/PD-2004</a:t>
                      </a:r>
                      <a:endParaRPr lang="en-US" altLang="zh-CN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2004</a:t>
                      </a:r>
                      <a:endParaRPr lang="en-US" altLang="zh-CN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68</a:t>
                      </a:r>
                      <a:endParaRPr lang="en-US" altLang="zh-CN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t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13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CNDC</a:t>
                      </a:r>
                      <a:r>
                        <a:rPr lang="zh-CN" altLang="en-US" sz="16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（</a:t>
                      </a:r>
                      <a:r>
                        <a:rPr lang="en-US" altLang="zh-CN" sz="16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China</a:t>
                      </a:r>
                      <a:r>
                        <a:rPr lang="zh-CN" altLang="en-US" sz="16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）</a:t>
                      </a:r>
                      <a:endParaRPr lang="zh-CN" altLang="en-US" sz="1600" b="1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2009</a:t>
                      </a:r>
                      <a:endParaRPr lang="en-US" altLang="zh-CN" sz="1600" b="1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24+4</a:t>
                      </a:r>
                      <a:endParaRPr lang="en-US" altLang="zh-CN" sz="1600" b="1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t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877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ENDF/B-VII.1</a:t>
                      </a:r>
                      <a:endParaRPr lang="en-US" altLang="zh-CN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2011</a:t>
                      </a:r>
                      <a:endParaRPr lang="en-US" altLang="zh-CN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163 (132 from KAERI)</a:t>
                      </a:r>
                      <a:endParaRPr lang="en-US" altLang="zh-CN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t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6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TENDL-2014</a:t>
                      </a:r>
                      <a:endParaRPr lang="en-US" altLang="zh-CN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2014</a:t>
                      </a:r>
                      <a:endParaRPr lang="en-US" altLang="zh-CN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2629</a:t>
                      </a:r>
                      <a:endParaRPr lang="en-US" altLang="zh-CN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t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96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JENDL/PD-2016</a:t>
                      </a:r>
                      <a:endParaRPr lang="en-US" altLang="zh-CN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2016</a:t>
                      </a:r>
                      <a:endParaRPr lang="en-US" altLang="zh-CN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Stand version 181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（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CCONE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）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Expanded version 2681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（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Alice-F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）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t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51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TENDL-2017</a:t>
                      </a:r>
                      <a:endParaRPr lang="en-US" altLang="zh-CN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2017</a:t>
                      </a:r>
                      <a:endParaRPr lang="en-US" altLang="zh-CN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2800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（其中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22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个来自ENDF/B-VIII）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t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51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TENDL-2019</a:t>
                      </a:r>
                      <a:endParaRPr lang="en-US" altLang="zh-CN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2019</a:t>
                      </a:r>
                      <a:endParaRPr lang="en-US" altLang="zh-CN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2800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（其中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22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个来自ENDF/B-VIII）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t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51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IAEA-2019</a:t>
                      </a:r>
                      <a:r>
                        <a:rPr lang="zh-CN" altLang="en-US" sz="14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（arXiv:1908.00471v1）</a:t>
                      </a:r>
                      <a:endParaRPr lang="zh-CN" altLang="en-US" sz="1400" b="1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2020</a:t>
                      </a:r>
                      <a:endParaRPr lang="en-US" altLang="zh-CN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IAEA Photonuclear Data Library 2019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≥</a:t>
                      </a:r>
                      <a:r>
                        <a:rPr lang="en-US" altLang="zh-CN" sz="16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200</a:t>
                      </a:r>
                      <a:endParaRPr lang="en-US" altLang="zh-CN" sz="1600" b="1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t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454" name="文本框 4"/>
          <p:cNvSpPr txBox="1"/>
          <p:nvPr/>
        </p:nvSpPr>
        <p:spPr>
          <a:xfrm>
            <a:off x="1490345" y="463550"/>
            <a:ext cx="637349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国际上相关数据库中光核反应数量统计</a:t>
            </a:r>
            <a:endParaRPr lang="zh-CN" altLang="en-US" sz="28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43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88010" y="415290"/>
            <a:ext cx="8011160" cy="5999480"/>
          </a:xfrm>
        </p:spPr>
      </p:pic>
      <p:sp>
        <p:nvSpPr>
          <p:cNvPr id="2" name="文本框 1"/>
          <p:cNvSpPr txBox="1"/>
          <p:nvPr/>
        </p:nvSpPr>
        <p:spPr>
          <a:xfrm>
            <a:off x="5958205" y="1571625"/>
            <a:ext cx="31337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</a:rPr>
              <a:t>光激发与</a:t>
            </a:r>
            <a:r>
              <a:rPr lang="zh-CN" altLang="en-US" sz="2000" b="1">
                <a:solidFill>
                  <a:srgbClr val="FF0000"/>
                </a:solidFill>
              </a:rPr>
              <a:t>中子发射截面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内容占位符 3"/>
          <p:cNvGraphicFramePr/>
          <p:nvPr>
            <p:ph idx="1"/>
            <p:custDataLst>
              <p:tags r:id="rId1"/>
            </p:custDataLst>
          </p:nvPr>
        </p:nvGraphicFramePr>
        <p:xfrm>
          <a:off x="875030" y="416560"/>
          <a:ext cx="7827010" cy="53397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5920"/>
                <a:gridCol w="6181090"/>
              </a:tblGrid>
              <a:tr h="1017905"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solidFill>
                            <a:srgbClr val="FF0000"/>
                          </a:solidFill>
                        </a:rPr>
                        <a:t>Phoenix Time Schedule</a:t>
                      </a:r>
                      <a:endParaRPr lang="en-US" altLang="zh-CN" sz="1600">
                        <a:solidFill>
                          <a:srgbClr val="FF0000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400" b="1">
                          <a:solidFill>
                            <a:srgbClr val="00B050"/>
                          </a:solidFill>
                          <a:sym typeface="+mn-ea"/>
                        </a:rPr>
                        <a:t>GSF </a:t>
                      </a:r>
                      <a:r>
                        <a:rPr lang="en-US" altLang="zh-CN" sz="1400" b="1">
                          <a:sym typeface="+mn-ea"/>
                        </a:rPr>
                        <a:t>(Gamma srength function)</a:t>
                      </a:r>
                      <a:endParaRPr lang="en-US" altLang="zh-CN" sz="1400" b="1"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400" b="1">
                          <a:solidFill>
                            <a:srgbClr val="00B050"/>
                          </a:solidFill>
                          <a:sym typeface="+mn-ea"/>
                        </a:rPr>
                        <a:t>(</a:t>
                      </a:r>
                      <a:r>
                        <a:rPr lang="en-US" altLang="zh-CN" sz="1400" b="1">
                          <a:solidFill>
                            <a:srgbClr val="00B050"/>
                          </a:solidFill>
                          <a:sym typeface="Symbol" panose="05050102010706020507" charset="0"/>
                        </a:rPr>
                        <a:t>,xn</a:t>
                      </a:r>
                      <a:r>
                        <a:rPr lang="en-US" altLang="zh-CN" sz="1400" b="1">
                          <a:solidFill>
                            <a:srgbClr val="00B050"/>
                          </a:solidFill>
                          <a:sym typeface="+mn-ea"/>
                        </a:rPr>
                        <a:t>) </a:t>
                      </a:r>
                      <a:r>
                        <a:rPr lang="en-US" altLang="zh-CN" sz="1400" b="1">
                          <a:solidFill>
                            <a:schemeClr val="tx1"/>
                          </a:solidFill>
                          <a:sym typeface="+mn-ea"/>
                        </a:rPr>
                        <a:t>(n=1-3</a:t>
                      </a:r>
                      <a:r>
                        <a:rPr lang="en-US" altLang="zh-CN" sz="1400" b="1">
                          <a:solidFill>
                            <a:srgbClr val="00B050"/>
                          </a:solidFill>
                          <a:sym typeface="+mn-ea"/>
                        </a:rPr>
                        <a:t> </a:t>
                      </a:r>
                      <a:r>
                        <a:rPr lang="en-US" altLang="zh-CN" sz="1400" b="1">
                          <a:sym typeface="+mn-ea"/>
                        </a:rPr>
                        <a:t>Gamma Nutron production Cross section)</a:t>
                      </a:r>
                      <a:endParaRPr lang="en-US" altLang="zh-CN" sz="1400" b="1">
                        <a:solidFill>
                          <a:srgbClr val="FF0000"/>
                        </a:solidFill>
                        <a:sym typeface="+mn-ea"/>
                      </a:endParaRPr>
                    </a:p>
                  </a:txBody>
                  <a:tcPr/>
                </a:tc>
                <a:tc hMerge="1">
                  <a:tcPr/>
                </a:tc>
              </a:tr>
              <a:tr h="635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/>
                        <a:t>2015</a:t>
                      </a:r>
                      <a:endParaRPr lang="en-US" altLang="zh-CN" sz="16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1600" baseline="30000"/>
                        <a:t>209</a:t>
                      </a:r>
                      <a:r>
                        <a:rPr lang="en-US" altLang="zh-CN" sz="1600"/>
                        <a:t>Bi,</a:t>
                      </a:r>
                      <a:r>
                        <a:rPr lang="en-US" altLang="zh-CN" sz="1600" baseline="30000"/>
                        <a:t>9</a:t>
                      </a:r>
                      <a:r>
                        <a:rPr lang="en-US" altLang="zh-CN" sz="1600"/>
                        <a:t>Be</a:t>
                      </a:r>
                      <a:r>
                        <a:rPr lang="en-US" altLang="zh-CN" sz="1600">
                          <a:sym typeface="+mn-ea"/>
                        </a:rPr>
                        <a:t>                    </a:t>
                      </a:r>
                      <a:r>
                        <a:rPr lang="en-US" altLang="zh-CN" sz="1600">
                          <a:solidFill>
                            <a:srgbClr val="FF0000"/>
                          </a:solidFill>
                          <a:sym typeface="+mn-ea"/>
                        </a:rPr>
                        <a:t> (</a:t>
                      </a:r>
                      <a:r>
                        <a:rPr lang="en-US" altLang="zh-CN" sz="1600">
                          <a:solidFill>
                            <a:srgbClr val="FF0000"/>
                          </a:solidFill>
                          <a:sym typeface="Symbol" panose="05050102010706020507" charset="0"/>
                        </a:rPr>
                        <a:t>,xn</a:t>
                      </a:r>
                      <a:r>
                        <a:rPr lang="en-US" altLang="zh-CN" sz="1600">
                          <a:solidFill>
                            <a:srgbClr val="FF0000"/>
                          </a:solidFill>
                          <a:sym typeface="+mn-ea"/>
                        </a:rPr>
                        <a:t>)</a:t>
                      </a:r>
                      <a:endParaRPr lang="en-US" altLang="zh-CN" sz="1600">
                        <a:solidFill>
                          <a:srgbClr val="FF0000"/>
                        </a:solidFill>
                        <a:sym typeface="+mn-ea"/>
                      </a:endParaRPr>
                    </a:p>
                    <a:p>
                      <a:pPr algn="l">
                        <a:buNone/>
                      </a:pPr>
                      <a:r>
                        <a:rPr lang="en-US" altLang="zh-CN" sz="1600" baseline="30000"/>
                        <a:t>203,205</a:t>
                      </a:r>
                      <a:r>
                        <a:rPr lang="en-US" altLang="zh-CN" sz="1600"/>
                        <a:t>Tl,</a:t>
                      </a:r>
                      <a:r>
                        <a:rPr lang="en-US" altLang="zh-CN" sz="1600" baseline="30000"/>
                        <a:t>89</a:t>
                      </a:r>
                      <a:r>
                        <a:rPr lang="en-US" altLang="zh-CN" sz="1600"/>
                        <a:t>Y                 </a:t>
                      </a:r>
                      <a:r>
                        <a:rPr lang="en-US" altLang="zh-CN" sz="1600">
                          <a:solidFill>
                            <a:srgbClr val="FF0000"/>
                          </a:solidFill>
                        </a:rPr>
                        <a:t> GSF</a:t>
                      </a:r>
                      <a:endParaRPr lang="en-US" altLang="zh-CN" sz="1600">
                        <a:solidFill>
                          <a:srgbClr val="FF0000"/>
                        </a:solidFill>
                      </a:endParaRPr>
                    </a:p>
                  </a:txBody>
                  <a:tcPr anchor="ctr" anchorCtr="0"/>
                </a:tc>
              </a:tr>
              <a:tr h="11525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/>
                        <a:t>2016</a:t>
                      </a:r>
                      <a:endParaRPr lang="en-US" altLang="zh-CN" sz="16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1600" baseline="30000">
                          <a:sym typeface="+mn-ea"/>
                        </a:rPr>
                        <a:t>197</a:t>
                      </a:r>
                      <a:r>
                        <a:rPr lang="en-US" altLang="zh-CN" sz="1600">
                          <a:sym typeface="+mn-ea"/>
                        </a:rPr>
                        <a:t>Au,</a:t>
                      </a:r>
                      <a:r>
                        <a:rPr lang="en-US" altLang="zh-CN" sz="1600" baseline="30000">
                          <a:sym typeface="+mn-ea"/>
                        </a:rPr>
                        <a:t>169</a:t>
                      </a:r>
                      <a:r>
                        <a:rPr lang="en-US" altLang="zh-CN" sz="1600">
                          <a:sym typeface="+mn-ea"/>
                        </a:rPr>
                        <a:t>Tm,</a:t>
                      </a:r>
                      <a:r>
                        <a:rPr lang="en-US" altLang="zh-CN" sz="1600" baseline="30000">
                          <a:sym typeface="+mn-ea"/>
                        </a:rPr>
                        <a:t>89</a:t>
                      </a:r>
                      <a:r>
                        <a:rPr lang="en-US" altLang="zh-CN" sz="1600">
                          <a:sym typeface="+mn-ea"/>
                        </a:rPr>
                        <a:t>Y         </a:t>
                      </a:r>
                      <a:r>
                        <a:rPr lang="en-US" altLang="zh-CN" sz="1600">
                          <a:solidFill>
                            <a:srgbClr val="FF0000"/>
                          </a:solidFill>
                          <a:sym typeface="+mn-ea"/>
                        </a:rPr>
                        <a:t>  (</a:t>
                      </a:r>
                      <a:r>
                        <a:rPr lang="en-US" altLang="zh-CN" sz="1600">
                          <a:solidFill>
                            <a:srgbClr val="FF0000"/>
                          </a:solidFill>
                          <a:sym typeface="Symbol" panose="05050102010706020507" charset="0"/>
                        </a:rPr>
                        <a:t>,xn</a:t>
                      </a:r>
                      <a:r>
                        <a:rPr lang="en-US" altLang="zh-CN" sz="1600">
                          <a:solidFill>
                            <a:srgbClr val="FF0000"/>
                          </a:solidFill>
                          <a:sym typeface="+mn-ea"/>
                        </a:rPr>
                        <a:t>)</a:t>
                      </a:r>
                      <a:endParaRPr lang="en-US" altLang="zh-CN" sz="1600">
                        <a:solidFill>
                          <a:srgbClr val="FF0000"/>
                        </a:solidFill>
                        <a:sym typeface="+mn-ea"/>
                      </a:endParaRPr>
                    </a:p>
                    <a:p>
                      <a:pPr algn="l">
                        <a:buNone/>
                      </a:pPr>
                      <a:r>
                        <a:rPr lang="en-US" altLang="zh-CN" sz="1600" baseline="30000">
                          <a:sym typeface="+mn-ea"/>
                        </a:rPr>
                        <a:t>182</a:t>
                      </a:r>
                      <a:r>
                        <a:rPr lang="en-US" altLang="zh-CN" sz="1600">
                          <a:sym typeface="+mn-ea"/>
                        </a:rPr>
                        <a:t>Os</a:t>
                      </a:r>
                      <a:r>
                        <a:rPr lang="en-US" altLang="zh-CN" sz="1600" baseline="30000">
                          <a:sym typeface="+mn-ea"/>
                        </a:rPr>
                        <a:t>,185</a:t>
                      </a:r>
                      <a:r>
                        <a:rPr lang="en-US" altLang="zh-CN" sz="1600">
                          <a:sym typeface="+mn-ea"/>
                        </a:rPr>
                        <a:t>Re,</a:t>
                      </a:r>
                      <a:r>
                        <a:rPr lang="en-US" altLang="zh-CN" sz="1600" baseline="30000">
                          <a:sym typeface="+mn-ea"/>
                        </a:rPr>
                        <a:t>58,60,64</a:t>
                      </a:r>
                      <a:r>
                        <a:rPr lang="en-US" altLang="zh-CN" sz="1600">
                          <a:sym typeface="+mn-ea"/>
                        </a:rPr>
                        <a:t>Ni    </a:t>
                      </a:r>
                      <a:r>
                        <a:rPr lang="en-US" altLang="zh-CN" sz="1600">
                          <a:solidFill>
                            <a:srgbClr val="FF0000"/>
                          </a:solidFill>
                          <a:sym typeface="+mn-ea"/>
                        </a:rPr>
                        <a:t> GSF</a:t>
                      </a:r>
                      <a:endParaRPr lang="en-US" altLang="zh-CN" sz="1600">
                        <a:solidFill>
                          <a:srgbClr val="FF0000"/>
                        </a:solidFill>
                        <a:sym typeface="+mn-ea"/>
                      </a:endParaRPr>
                    </a:p>
                    <a:p>
                      <a:pPr algn="l">
                        <a:buNone/>
                      </a:pPr>
                      <a:r>
                        <a:rPr lang="en-US" altLang="zh-CN" sz="1600" baseline="30000">
                          <a:solidFill>
                            <a:srgbClr val="FF0000"/>
                          </a:solidFill>
                          <a:sym typeface="+mn-ea"/>
                        </a:rPr>
                        <a:t>197</a:t>
                      </a:r>
                      <a:r>
                        <a:rPr lang="en-US" altLang="zh-CN" sz="1600">
                          <a:solidFill>
                            <a:srgbClr val="FF0000"/>
                          </a:solidFill>
                          <a:sym typeface="+mn-ea"/>
                        </a:rPr>
                        <a:t>Au,</a:t>
                      </a:r>
                      <a:r>
                        <a:rPr lang="en-US" altLang="zh-CN" sz="1600" baseline="30000">
                          <a:solidFill>
                            <a:srgbClr val="FF0000"/>
                          </a:solidFill>
                          <a:sym typeface="+mn-ea"/>
                        </a:rPr>
                        <a:t>169</a:t>
                      </a:r>
                      <a:r>
                        <a:rPr lang="en-US" altLang="zh-CN" sz="1600">
                          <a:solidFill>
                            <a:srgbClr val="FF0000"/>
                          </a:solidFill>
                          <a:sym typeface="+mn-ea"/>
                        </a:rPr>
                        <a:t>Tm,</a:t>
                      </a:r>
                      <a:r>
                        <a:rPr lang="en-US" altLang="zh-CN" sz="1600" baseline="30000">
                          <a:solidFill>
                            <a:srgbClr val="FF0000"/>
                          </a:solidFill>
                          <a:sym typeface="+mn-ea"/>
                        </a:rPr>
                        <a:t>89</a:t>
                      </a:r>
                      <a:r>
                        <a:rPr lang="en-US" altLang="zh-CN" sz="1600">
                          <a:solidFill>
                            <a:srgbClr val="FF0000"/>
                          </a:solidFill>
                          <a:sym typeface="+mn-ea"/>
                        </a:rPr>
                        <a:t>Y,</a:t>
                      </a:r>
                      <a:r>
                        <a:rPr lang="en-US" altLang="zh-CN" sz="1600" baseline="30000">
                          <a:solidFill>
                            <a:srgbClr val="FF0000"/>
                          </a:solidFill>
                          <a:sym typeface="+mn-ea"/>
                        </a:rPr>
                        <a:t>209</a:t>
                      </a:r>
                      <a:r>
                        <a:rPr lang="en-US" altLang="zh-CN" sz="1600">
                          <a:solidFill>
                            <a:srgbClr val="FF0000"/>
                          </a:solidFill>
                          <a:sym typeface="+mn-ea"/>
                        </a:rPr>
                        <a:t>Bi</a:t>
                      </a:r>
                      <a:endParaRPr lang="en-US" altLang="zh-CN" sz="1600">
                        <a:solidFill>
                          <a:srgbClr val="FF0000"/>
                        </a:solidFill>
                        <a:sym typeface="+mn-ea"/>
                      </a:endParaRPr>
                    </a:p>
                    <a:p>
                      <a:pPr algn="l">
                        <a:buNone/>
                      </a:pPr>
                      <a:r>
                        <a:rPr lang="en-US" altLang="zh-CN" sz="1600">
                          <a:solidFill>
                            <a:srgbClr val="FF0000"/>
                          </a:solidFill>
                          <a:sym typeface="+mn-ea"/>
                        </a:rPr>
                        <a:t>(</a:t>
                      </a:r>
                      <a:r>
                        <a:rPr lang="en-US" altLang="zh-CN" sz="1600" baseline="30000">
                          <a:solidFill>
                            <a:srgbClr val="FF0000"/>
                          </a:solidFill>
                          <a:sym typeface="+mn-ea"/>
                        </a:rPr>
                        <a:t>165</a:t>
                      </a:r>
                      <a:r>
                        <a:rPr lang="en-US" altLang="zh-CN" sz="1600">
                          <a:solidFill>
                            <a:srgbClr val="FF0000"/>
                          </a:solidFill>
                          <a:sym typeface="+mn-ea"/>
                        </a:rPr>
                        <a:t>Ho,</a:t>
                      </a:r>
                      <a:r>
                        <a:rPr lang="en-US" altLang="zh-CN" sz="1600" baseline="30000">
                          <a:solidFill>
                            <a:srgbClr val="FF0000"/>
                          </a:solidFill>
                          <a:sym typeface="+mn-ea"/>
                        </a:rPr>
                        <a:t>159</a:t>
                      </a:r>
                      <a:r>
                        <a:rPr lang="en-US" altLang="zh-CN" sz="1600">
                          <a:solidFill>
                            <a:srgbClr val="FF0000"/>
                          </a:solidFill>
                          <a:sym typeface="+mn-ea"/>
                        </a:rPr>
                        <a:t>Tb,</a:t>
                      </a:r>
                      <a:r>
                        <a:rPr lang="en-US" altLang="zh-CN" sz="1600" baseline="30000">
                          <a:solidFill>
                            <a:srgbClr val="FF0000"/>
                          </a:solidFill>
                          <a:sym typeface="+mn-ea"/>
                        </a:rPr>
                        <a:t>59</a:t>
                      </a:r>
                      <a:r>
                        <a:rPr lang="en-US" altLang="zh-CN" sz="1600">
                          <a:solidFill>
                            <a:srgbClr val="FF0000"/>
                          </a:solidFill>
                          <a:sym typeface="+mn-ea"/>
                        </a:rPr>
                        <a:t>Co)</a:t>
                      </a:r>
                      <a:endParaRPr lang="en-US" altLang="zh-CN" sz="1600">
                        <a:solidFill>
                          <a:srgbClr val="FF0000"/>
                        </a:solidFill>
                        <a:sym typeface="+mn-ea"/>
                      </a:endParaRPr>
                    </a:p>
                  </a:txBody>
                  <a:tcPr anchor="ctr" anchorCtr="0"/>
                </a:tc>
              </a:tr>
              <a:tr h="11518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/>
                        <a:t>2017</a:t>
                      </a:r>
                      <a:endParaRPr lang="en-US" altLang="zh-CN" sz="16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1600" baseline="30000"/>
                        <a:t>181</a:t>
                      </a:r>
                      <a:r>
                        <a:rPr lang="en-US" altLang="zh-CN" sz="1600"/>
                        <a:t>Ta,</a:t>
                      </a:r>
                      <a:r>
                        <a:rPr lang="en-US" altLang="zh-CN" sz="1600" baseline="30000"/>
                        <a:t>165</a:t>
                      </a:r>
                      <a:r>
                        <a:rPr lang="en-US" altLang="zh-CN" sz="1600"/>
                        <a:t>Ho,</a:t>
                      </a:r>
                      <a:r>
                        <a:rPr lang="en-US" altLang="zh-CN" sz="1600" baseline="30000"/>
                        <a:t>59C0   </a:t>
                      </a:r>
                      <a:r>
                        <a:rPr lang="en-US" altLang="zh-CN" sz="1600">
                          <a:solidFill>
                            <a:srgbClr val="FF0000"/>
                          </a:solidFill>
                          <a:sym typeface="+mn-ea"/>
                        </a:rPr>
                        <a:t>          (</a:t>
                      </a:r>
                      <a:r>
                        <a:rPr lang="en-US" altLang="zh-CN" sz="1600">
                          <a:solidFill>
                            <a:srgbClr val="FF0000"/>
                          </a:solidFill>
                          <a:sym typeface="Symbol" panose="05050102010706020507" charset="0"/>
                        </a:rPr>
                        <a:t>,xn</a:t>
                      </a:r>
                      <a:r>
                        <a:rPr lang="en-US" altLang="zh-CN" sz="1600">
                          <a:solidFill>
                            <a:srgbClr val="FF0000"/>
                          </a:solidFill>
                          <a:sym typeface="+mn-ea"/>
                        </a:rPr>
                        <a:t>)</a:t>
                      </a:r>
                      <a:endParaRPr lang="en-US" altLang="zh-CN" sz="1400" baseline="30000">
                        <a:solidFill>
                          <a:srgbClr val="FF0000"/>
                        </a:solidFill>
                        <a:sym typeface="+mn-ea"/>
                      </a:endParaRPr>
                    </a:p>
                    <a:p>
                      <a:pPr algn="l">
                        <a:buNone/>
                      </a:pPr>
                      <a:r>
                        <a:rPr lang="en-US" altLang="zh-CN" sz="1600" baseline="30000"/>
                        <a:t>182,183,184</a:t>
                      </a:r>
                      <a:r>
                        <a:rPr lang="en-US" altLang="zh-CN" sz="1600"/>
                        <a:t>W,</a:t>
                      </a:r>
                      <a:r>
                        <a:rPr lang="en-US" altLang="zh-CN" sz="1600" baseline="30000"/>
                        <a:t>66,68</a:t>
                      </a:r>
                      <a:r>
                        <a:rPr lang="en-US" altLang="zh-CN" sz="1600"/>
                        <a:t>Zn         </a:t>
                      </a:r>
                      <a:r>
                        <a:rPr lang="en-US" altLang="zh-CN" sz="1600">
                          <a:solidFill>
                            <a:srgbClr val="FF0000"/>
                          </a:solidFill>
                          <a:sym typeface="+mn-ea"/>
                        </a:rPr>
                        <a:t>GSF</a:t>
                      </a:r>
                      <a:endParaRPr lang="en-US" altLang="zh-CN" sz="1600">
                        <a:solidFill>
                          <a:srgbClr val="FF0000"/>
                        </a:solidFill>
                        <a:sym typeface="+mn-ea"/>
                      </a:endParaRPr>
                    </a:p>
                    <a:p>
                      <a:pPr algn="l">
                        <a:buNone/>
                      </a:pPr>
                      <a:r>
                        <a:rPr lang="en-US" altLang="zh-CN" sz="1600" baseline="30000">
                          <a:solidFill>
                            <a:srgbClr val="FF0000"/>
                          </a:solidFill>
                          <a:sym typeface="+mn-ea"/>
                        </a:rPr>
                        <a:t>184</a:t>
                      </a:r>
                      <a:r>
                        <a:rPr lang="en-US" altLang="zh-CN" sz="1600">
                          <a:solidFill>
                            <a:srgbClr val="FF0000"/>
                          </a:solidFill>
                          <a:sym typeface="+mn-ea"/>
                        </a:rPr>
                        <a:t>W,</a:t>
                      </a:r>
                      <a:r>
                        <a:rPr lang="en-US" altLang="zh-CN" sz="1600" baseline="30000">
                          <a:solidFill>
                            <a:srgbClr val="FF0000"/>
                          </a:solidFill>
                          <a:sym typeface="+mn-ea"/>
                        </a:rPr>
                        <a:t>64,68</a:t>
                      </a:r>
                      <a:r>
                        <a:rPr lang="en-US" altLang="zh-CN" sz="1600">
                          <a:solidFill>
                            <a:srgbClr val="FF0000"/>
                          </a:solidFill>
                          <a:sym typeface="+mn-ea"/>
                        </a:rPr>
                        <a:t>Zn(OLSO),</a:t>
                      </a:r>
                      <a:r>
                        <a:rPr lang="en-US" altLang="zh-CN" sz="1600" baseline="30000">
                          <a:solidFill>
                            <a:srgbClr val="FF0000"/>
                          </a:solidFill>
                          <a:sym typeface="+mn-ea"/>
                        </a:rPr>
                        <a:t>182,183</a:t>
                      </a:r>
                      <a:r>
                        <a:rPr lang="en-US" altLang="zh-CN" sz="1600">
                          <a:solidFill>
                            <a:srgbClr val="FF0000"/>
                          </a:solidFill>
                          <a:sym typeface="+mn-ea"/>
                        </a:rPr>
                        <a:t>W(ELI-NP),</a:t>
                      </a:r>
                      <a:r>
                        <a:rPr lang="en-US" altLang="zh-CN" sz="1600" baseline="30000">
                          <a:solidFill>
                            <a:srgbClr val="FF0000"/>
                          </a:solidFill>
                          <a:sym typeface="+mn-ea"/>
                        </a:rPr>
                        <a:t>66</a:t>
                      </a:r>
                      <a:r>
                        <a:rPr lang="en-US" altLang="zh-CN" sz="1600">
                          <a:solidFill>
                            <a:srgbClr val="FF0000"/>
                          </a:solidFill>
                          <a:sym typeface="+mn-ea"/>
                        </a:rPr>
                        <a:t>Zn,</a:t>
                      </a:r>
                      <a:r>
                        <a:rPr lang="en-US" altLang="zh-CN" sz="1600" baseline="30000">
                          <a:solidFill>
                            <a:srgbClr val="FF0000"/>
                          </a:solidFill>
                          <a:sym typeface="+mn-ea"/>
                        </a:rPr>
                        <a:t>197</a:t>
                      </a:r>
                      <a:r>
                        <a:rPr lang="en-US" altLang="zh-CN" sz="1600">
                          <a:solidFill>
                            <a:srgbClr val="FF0000"/>
                          </a:solidFill>
                          <a:sym typeface="+mn-ea"/>
                        </a:rPr>
                        <a:t>Au,</a:t>
                      </a:r>
                      <a:r>
                        <a:rPr lang="en-US" altLang="zh-CN" sz="1600" baseline="30000">
                          <a:solidFill>
                            <a:srgbClr val="FF0000"/>
                          </a:solidFill>
                          <a:sym typeface="+mn-ea"/>
                        </a:rPr>
                        <a:t>181</a:t>
                      </a:r>
                      <a:r>
                        <a:rPr lang="en-US" altLang="zh-CN" sz="1600">
                          <a:solidFill>
                            <a:srgbClr val="FF0000"/>
                          </a:solidFill>
                          <a:sym typeface="+mn-ea"/>
                        </a:rPr>
                        <a:t>Ta,</a:t>
                      </a:r>
                      <a:endParaRPr lang="en-US" altLang="zh-CN" sz="1600">
                        <a:solidFill>
                          <a:srgbClr val="FF0000"/>
                        </a:solidFill>
                        <a:sym typeface="+mn-ea"/>
                      </a:endParaRPr>
                    </a:p>
                    <a:p>
                      <a:pPr algn="l">
                        <a:buNone/>
                      </a:pPr>
                      <a:r>
                        <a:rPr lang="en-US" altLang="zh-CN" sz="1600" baseline="30000">
                          <a:solidFill>
                            <a:srgbClr val="FF0000"/>
                          </a:solidFill>
                          <a:sym typeface="+mn-ea"/>
                        </a:rPr>
                        <a:t>165</a:t>
                      </a:r>
                      <a:r>
                        <a:rPr lang="en-US" altLang="zh-CN" sz="1600">
                          <a:solidFill>
                            <a:srgbClr val="FF0000"/>
                          </a:solidFill>
                          <a:sym typeface="+mn-ea"/>
                        </a:rPr>
                        <a:t>Ho(Konan),</a:t>
                      </a:r>
                      <a:r>
                        <a:rPr lang="en-US" altLang="zh-CN" sz="1600" baseline="30000">
                          <a:solidFill>
                            <a:srgbClr val="FF0000"/>
                          </a:solidFill>
                          <a:sym typeface="+mn-ea"/>
                        </a:rPr>
                        <a:t>59</a:t>
                      </a:r>
                      <a:r>
                        <a:rPr lang="en-US" altLang="zh-CN" sz="1600">
                          <a:solidFill>
                            <a:srgbClr val="FF0000"/>
                          </a:solidFill>
                          <a:sym typeface="+mn-ea"/>
                        </a:rPr>
                        <a:t>Co(MSU)</a:t>
                      </a:r>
                      <a:endParaRPr lang="en-US" altLang="zh-CN" sz="1600">
                        <a:solidFill>
                          <a:srgbClr val="FF0000"/>
                        </a:solidFill>
                        <a:sym typeface="+mn-ea"/>
                      </a:endParaRPr>
                    </a:p>
                  </a:txBody>
                  <a:tcPr anchor="ctr" anchorCtr="0"/>
                </a:tc>
              </a:tr>
              <a:tr h="6908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/>
                        <a:t>2018</a:t>
                      </a:r>
                      <a:endParaRPr lang="en-US" altLang="zh-CN" sz="16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1600" baseline="30000"/>
                        <a:t>159</a:t>
                      </a:r>
                      <a:r>
                        <a:rPr lang="en-US" altLang="zh-CN" sz="1600"/>
                        <a:t>Tb,</a:t>
                      </a:r>
                      <a:r>
                        <a:rPr lang="en-US" altLang="zh-CN" sz="1600" baseline="30000"/>
                        <a:t>139</a:t>
                      </a:r>
                      <a:r>
                        <a:rPr lang="en-US" altLang="zh-CN" sz="1600"/>
                        <a:t>La,</a:t>
                      </a:r>
                      <a:r>
                        <a:rPr lang="en-US" altLang="zh-CN" sz="1600" baseline="30000"/>
                        <a:t>103</a:t>
                      </a:r>
                      <a:r>
                        <a:rPr lang="en-US" altLang="zh-CN" sz="1600"/>
                        <a:t>Rh        </a:t>
                      </a:r>
                      <a:r>
                        <a:rPr lang="en-US" altLang="zh-CN" sz="1600">
                          <a:solidFill>
                            <a:srgbClr val="FF0000"/>
                          </a:solidFill>
                          <a:sym typeface="+mn-ea"/>
                        </a:rPr>
                        <a:t> (</a:t>
                      </a:r>
                      <a:r>
                        <a:rPr lang="en-US" altLang="zh-CN" sz="1600">
                          <a:solidFill>
                            <a:srgbClr val="FF0000"/>
                          </a:solidFill>
                          <a:sym typeface="Symbol" panose="05050102010706020507" charset="0"/>
                        </a:rPr>
                        <a:t>,xn</a:t>
                      </a:r>
                      <a:r>
                        <a:rPr lang="en-US" altLang="zh-CN" sz="1600">
                          <a:solidFill>
                            <a:srgbClr val="FF0000"/>
                          </a:solidFill>
                          <a:sym typeface="+mn-ea"/>
                        </a:rPr>
                        <a:t>)</a:t>
                      </a:r>
                      <a:endParaRPr lang="en-US" altLang="zh-CN" sz="1400" baseline="30000">
                        <a:solidFill>
                          <a:srgbClr val="FF0000"/>
                        </a:solidFill>
                        <a:sym typeface="+mn-ea"/>
                      </a:endParaRPr>
                    </a:p>
                    <a:p>
                      <a:pPr algn="l">
                        <a:buNone/>
                      </a:pPr>
                      <a:r>
                        <a:rPr lang="en-US" altLang="zh-CN" sz="1600" baseline="30000"/>
                        <a:t>156,157,158,160</a:t>
                      </a:r>
                      <a:r>
                        <a:rPr lang="en-US" altLang="zh-CN" sz="1600"/>
                        <a:t>Gd,</a:t>
                      </a:r>
                      <a:r>
                        <a:rPr lang="en-US" altLang="zh-CN" sz="1600" baseline="30000"/>
                        <a:t>64</a:t>
                      </a:r>
                      <a:r>
                        <a:rPr lang="en-US" altLang="zh-CN" sz="1600"/>
                        <a:t>Zn      </a:t>
                      </a:r>
                      <a:r>
                        <a:rPr lang="en-US" altLang="zh-CN" sz="1600">
                          <a:solidFill>
                            <a:srgbClr val="FF0000"/>
                          </a:solidFill>
                          <a:sym typeface="+mn-ea"/>
                        </a:rPr>
                        <a:t>GSF                               IAEA </a:t>
                      </a:r>
                      <a:r>
                        <a:rPr lang="zh-CN" altLang="en-US" sz="1600">
                          <a:solidFill>
                            <a:srgbClr val="FF0000"/>
                          </a:solidFill>
                          <a:sym typeface="+mn-ea"/>
                        </a:rPr>
                        <a:t>测量结束</a:t>
                      </a:r>
                      <a:endParaRPr lang="zh-CN" altLang="en-US" sz="1600">
                        <a:solidFill>
                          <a:srgbClr val="FF0000"/>
                        </a:solidFill>
                        <a:sym typeface="+mn-ea"/>
                      </a:endParaRPr>
                    </a:p>
                  </a:txBody>
                  <a:tcPr anchor="ctr" anchorCtr="0"/>
                </a:tc>
              </a:tr>
              <a:tr h="6915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/>
                        <a:t>2019</a:t>
                      </a:r>
                      <a:endParaRPr lang="en-US" altLang="zh-CN" sz="16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1600" baseline="30000">
                          <a:solidFill>
                            <a:srgbClr val="FF0000"/>
                          </a:solidFill>
                          <a:sym typeface="+mn-ea"/>
                        </a:rPr>
                        <a:t>232</a:t>
                      </a:r>
                      <a:r>
                        <a:rPr lang="en-US" altLang="zh-CN" sz="1600">
                          <a:solidFill>
                            <a:srgbClr val="FF0000"/>
                          </a:solidFill>
                          <a:sym typeface="+mn-ea"/>
                        </a:rPr>
                        <a:t>Th</a:t>
                      </a:r>
                      <a:r>
                        <a:rPr lang="zh-CN" altLang="en-US" sz="1600">
                          <a:solidFill>
                            <a:srgbClr val="FF0000"/>
                          </a:solidFill>
                          <a:sym typeface="+mn-ea"/>
                        </a:rPr>
                        <a:t>，</a:t>
                      </a:r>
                      <a:r>
                        <a:rPr lang="en-US" altLang="zh-CN" sz="1600" baseline="30000">
                          <a:solidFill>
                            <a:srgbClr val="FF0000"/>
                          </a:solidFill>
                          <a:sym typeface="+mn-ea"/>
                        </a:rPr>
                        <a:t>238</a:t>
                      </a:r>
                      <a:r>
                        <a:rPr lang="en-US" altLang="zh-CN" sz="1600">
                          <a:solidFill>
                            <a:srgbClr val="FF0000"/>
                          </a:solidFill>
                          <a:sym typeface="+mn-ea"/>
                        </a:rPr>
                        <a:t>U</a:t>
                      </a:r>
                      <a:r>
                        <a:rPr lang="zh-CN" altLang="en-US" sz="1600">
                          <a:solidFill>
                            <a:srgbClr val="FF0000"/>
                          </a:solidFill>
                          <a:sym typeface="+mn-ea"/>
                        </a:rPr>
                        <a:t>，</a:t>
                      </a:r>
                      <a:r>
                        <a:rPr lang="zh-CN" altLang="en-US" sz="1600" baseline="30000">
                          <a:solidFill>
                            <a:srgbClr val="FF0000"/>
                          </a:solidFill>
                          <a:sym typeface="+mn-ea"/>
                        </a:rPr>
                        <a:t> </a:t>
                      </a:r>
                      <a:r>
                        <a:rPr lang="en-US" altLang="zh-CN" sz="1600" baseline="30000">
                          <a:solidFill>
                            <a:srgbClr val="FF0000"/>
                          </a:solidFill>
                          <a:sym typeface="+mn-ea"/>
                        </a:rPr>
                        <a:t>208</a:t>
                      </a:r>
                      <a:r>
                        <a:rPr lang="en-US" altLang="zh-CN" sz="1600">
                          <a:solidFill>
                            <a:srgbClr val="FF0000"/>
                          </a:solidFill>
                          <a:sym typeface="+mn-ea"/>
                        </a:rPr>
                        <a:t>Pb  </a:t>
                      </a:r>
                      <a:r>
                        <a:rPr lang="zh-CN" altLang="en-US" sz="1600">
                          <a:solidFill>
                            <a:srgbClr val="FF0000"/>
                          </a:solidFill>
                          <a:sym typeface="+mn-ea"/>
                        </a:rPr>
                        <a:t>。。。</a:t>
                      </a:r>
                      <a:endParaRPr lang="zh-CN" altLang="en-US" sz="1600">
                        <a:solidFill>
                          <a:srgbClr val="FF0000"/>
                        </a:solidFill>
                        <a:sym typeface="+mn-ea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7475" y="320675"/>
            <a:ext cx="8908415" cy="603885"/>
          </a:xfrm>
        </p:spPr>
        <p:txBody>
          <a:bodyPr/>
          <a:p>
            <a:pPr algn="ctr">
              <a:spcBef>
                <a:spcPts val="1000"/>
              </a:spcBef>
              <a:buFont typeface="Arial" panose="020B0604020202020204" pitchFamily="34" charset="0"/>
            </a:pPr>
            <a:r>
              <a:rPr lang="zh-CN" altLang="en-US" sz="2800" b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中国光核反应数据评价及测量情况</a:t>
            </a:r>
            <a:endParaRPr lang="zh-CN" altLang="en-US" sz="2800" b="1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3350" y="924560"/>
            <a:ext cx="8877300" cy="5077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lnSpc>
                <a:spcPct val="150000"/>
              </a:lnSpc>
              <a:buFont typeface="Wingdings" panose="05000000000000000000" charset="0"/>
              <a:buChar char=""/>
            </a:pPr>
            <a:r>
              <a:rPr lang="zh-CN" altLang="en-US"/>
              <a:t>1996-1999年期间：CNDC采用GNASH程序开展了124个中重核的光核全套数据计算。</a:t>
            </a:r>
            <a:endParaRPr lang="zh-CN" altLang="en-US"/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"/>
            </a:pPr>
            <a:r>
              <a:rPr lang="zh-CN" altLang="en-US"/>
              <a:t>中国核数据中心参与了</a:t>
            </a:r>
            <a:r>
              <a:rPr lang="en-US" altLang="zh-CN"/>
              <a:t>IAEA </a:t>
            </a:r>
            <a:r>
              <a:rPr lang="zh-CN" altLang="en-US"/>
              <a:t>CRP No.8833 (1996-1999)，中国库包括24个核（</a:t>
            </a:r>
            <a:r>
              <a:rPr lang="en-US" altLang="zh-CN" baseline="30000"/>
              <a:t>9</a:t>
            </a:r>
            <a:r>
              <a:rPr lang="en-US" altLang="zh-CN"/>
              <a:t>Be,</a:t>
            </a:r>
            <a:r>
              <a:rPr lang="zh-CN" altLang="en-US"/>
              <a:t> </a:t>
            </a:r>
            <a:r>
              <a:rPr lang="zh-CN" altLang="en-US" baseline="30000"/>
              <a:t>27</a:t>
            </a:r>
            <a:r>
              <a:rPr lang="zh-CN" altLang="en-US"/>
              <a:t>Al, </a:t>
            </a:r>
            <a:r>
              <a:rPr lang="zh-CN" altLang="en-US" baseline="30000"/>
              <a:t>51</a:t>
            </a:r>
            <a:r>
              <a:rPr lang="zh-CN" altLang="en-US"/>
              <a:t>V, </a:t>
            </a:r>
            <a:r>
              <a:rPr lang="zh-CN" altLang="en-US" baseline="30000"/>
              <a:t>50,52,53,54</a:t>
            </a:r>
            <a:r>
              <a:rPr lang="zh-CN" altLang="en-US"/>
              <a:t>Cr, </a:t>
            </a:r>
            <a:r>
              <a:rPr lang="zh-CN" altLang="en-US" baseline="30000"/>
              <a:t>54,56,57,58</a:t>
            </a:r>
            <a:r>
              <a:rPr lang="zh-CN" altLang="en-US"/>
              <a:t>Fe, </a:t>
            </a:r>
            <a:r>
              <a:rPr lang="zh-CN" altLang="en-US" baseline="30000"/>
              <a:t>63,65</a:t>
            </a:r>
            <a:r>
              <a:rPr lang="zh-CN" altLang="en-US"/>
              <a:t>Cu, </a:t>
            </a:r>
            <a:r>
              <a:rPr lang="zh-CN" altLang="en-US" baseline="30000">
                <a:solidFill>
                  <a:schemeClr val="tx1"/>
                </a:solidFill>
              </a:rPr>
              <a:t>90,91,92,94,96</a:t>
            </a:r>
            <a:r>
              <a:rPr lang="zh-CN" altLang="en-US"/>
              <a:t>Zr, </a:t>
            </a:r>
            <a:r>
              <a:rPr lang="zh-CN" altLang="en-US" baseline="30000"/>
              <a:t>180,182,183,184,186</a:t>
            </a:r>
            <a:r>
              <a:rPr lang="zh-CN" altLang="en-US"/>
              <a:t>W, </a:t>
            </a:r>
            <a:r>
              <a:rPr lang="zh-CN" altLang="en-US" baseline="30000"/>
              <a:t>209</a:t>
            </a:r>
            <a:r>
              <a:rPr lang="zh-CN" altLang="en-US"/>
              <a:t>Bi），能量到</a:t>
            </a:r>
            <a:r>
              <a:rPr lang="en-US" altLang="zh-CN"/>
              <a:t>30MeV</a:t>
            </a:r>
            <a:r>
              <a:rPr lang="zh-CN" altLang="en-US"/>
              <a:t>，采用GLUNF(</a:t>
            </a:r>
            <a:r>
              <a:rPr lang="zh-CN" altLang="en-US" baseline="30000"/>
              <a:t>9</a:t>
            </a:r>
            <a:r>
              <a:rPr lang="zh-CN" altLang="en-US"/>
              <a:t>Be)和GUNF(中重核)。</a:t>
            </a:r>
            <a:endParaRPr lang="zh-CN" altLang="en-US"/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"/>
            </a:pPr>
            <a:r>
              <a:rPr lang="zh-CN" altLang="en-US">
                <a:sym typeface="+mn-ea"/>
              </a:rPr>
              <a:t>中国核数据中心参与了</a:t>
            </a:r>
            <a:r>
              <a:rPr lang="en-US" altLang="zh-CN">
                <a:sym typeface="+mn-ea"/>
              </a:rPr>
              <a:t>IAEA </a:t>
            </a:r>
            <a:r>
              <a:rPr lang="zh-CN" altLang="en-US">
                <a:sym typeface="+mn-ea"/>
              </a:rPr>
              <a:t>CRP </a:t>
            </a:r>
            <a:r>
              <a:rPr lang="en-US" altLang="zh-CN">
                <a:sym typeface="+mn-ea"/>
              </a:rPr>
              <a:t>F41032</a:t>
            </a:r>
            <a:r>
              <a:rPr lang="zh-CN" altLang="en-US">
                <a:sym typeface="+mn-ea"/>
              </a:rPr>
              <a:t> (</a:t>
            </a:r>
            <a:r>
              <a:rPr lang="en-US" altLang="zh-CN">
                <a:sym typeface="+mn-ea"/>
              </a:rPr>
              <a:t>201</a:t>
            </a:r>
            <a:r>
              <a:rPr lang="zh-CN" altLang="en-US">
                <a:sym typeface="+mn-ea"/>
              </a:rPr>
              <a:t>6-</a:t>
            </a:r>
            <a:r>
              <a:rPr lang="en-US" altLang="zh-CN">
                <a:sym typeface="+mn-ea"/>
              </a:rPr>
              <a:t>2020</a:t>
            </a:r>
            <a:r>
              <a:rPr lang="zh-CN" altLang="en-US">
                <a:sym typeface="+mn-ea"/>
              </a:rPr>
              <a:t>)（</a:t>
            </a:r>
            <a:r>
              <a:rPr lang="en-US" altLang="zh-CN">
                <a:sym typeface="+mn-ea"/>
              </a:rPr>
              <a:t>R.XU, CIAE</a:t>
            </a:r>
            <a:r>
              <a:rPr lang="zh-CN" altLang="en-US">
                <a:sym typeface="+mn-ea"/>
              </a:rPr>
              <a:t>）</a:t>
            </a:r>
            <a:r>
              <a:rPr lang="en-US" altLang="zh-CN">
                <a:sym typeface="+mn-ea"/>
              </a:rPr>
              <a:t>,</a:t>
            </a:r>
            <a:r>
              <a:rPr lang="zh-CN" altLang="en-US">
                <a:sym typeface="+mn-ea"/>
              </a:rPr>
              <a:t>主要工作有更新</a:t>
            </a:r>
            <a:r>
              <a:rPr lang="en-US" altLang="zh-CN">
                <a:sym typeface="+mn-ea"/>
              </a:rPr>
              <a:t>28</a:t>
            </a:r>
            <a:r>
              <a:rPr lang="zh-CN" altLang="en-US">
                <a:sym typeface="+mn-ea"/>
              </a:rPr>
              <a:t>个核数据，新增</a:t>
            </a:r>
            <a:r>
              <a:rPr lang="en-US" altLang="zh-CN">
                <a:sym typeface="+mn-ea"/>
              </a:rPr>
              <a:t>12</a:t>
            </a:r>
            <a:r>
              <a:rPr lang="zh-CN" altLang="en-US">
                <a:sym typeface="+mn-ea"/>
              </a:rPr>
              <a:t>个（红色）（</a:t>
            </a:r>
            <a:r>
              <a:rPr lang="zh-CN" altLang="en-US" baseline="30000">
                <a:sym typeface="+mn-ea"/>
              </a:rPr>
              <a:t>6,7</a:t>
            </a:r>
            <a:r>
              <a:rPr lang="zh-CN" altLang="en-US">
                <a:sym typeface="+mn-ea"/>
              </a:rPr>
              <a:t>Li,</a:t>
            </a:r>
            <a:r>
              <a:rPr lang="zh-CN" altLang="en-US" baseline="30000">
                <a:sym typeface="+mn-ea"/>
              </a:rPr>
              <a:t>10,11</a:t>
            </a:r>
            <a:r>
              <a:rPr lang="zh-CN" altLang="en-US">
                <a:sym typeface="+mn-ea"/>
              </a:rPr>
              <a:t>B, </a:t>
            </a:r>
            <a:r>
              <a:rPr lang="zh-CN" altLang="en-US" baseline="30000">
                <a:solidFill>
                  <a:srgbClr val="FF0000"/>
                </a:solidFill>
                <a:sym typeface="+mn-ea"/>
              </a:rPr>
              <a:t>9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Be</a:t>
            </a:r>
            <a:r>
              <a:rPr lang="zh-CN" altLang="en-US">
                <a:sym typeface="+mn-ea"/>
              </a:rPr>
              <a:t>, </a:t>
            </a:r>
            <a:r>
              <a:rPr lang="zh-CN" altLang="en-US" baseline="30000">
                <a:sym typeface="+mn-ea"/>
              </a:rPr>
              <a:t>27</a:t>
            </a:r>
            <a:r>
              <a:rPr lang="zh-CN" altLang="en-US">
                <a:sym typeface="+mn-ea"/>
              </a:rPr>
              <a:t>Al, </a:t>
            </a:r>
            <a:r>
              <a:rPr lang="zh-CN" altLang="en-US" baseline="30000">
                <a:solidFill>
                  <a:srgbClr val="FF0000"/>
                </a:solidFill>
                <a:sym typeface="+mn-ea"/>
              </a:rPr>
              <a:t>51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V, </a:t>
            </a:r>
            <a:r>
              <a:rPr lang="zh-CN" altLang="en-US" baseline="30000">
                <a:solidFill>
                  <a:srgbClr val="FF0000"/>
                </a:solidFill>
                <a:sym typeface="+mn-ea"/>
              </a:rPr>
              <a:t>50,52,53,54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Cr</a:t>
            </a:r>
            <a:r>
              <a:rPr lang="zh-CN" altLang="en-US">
                <a:sym typeface="+mn-ea"/>
              </a:rPr>
              <a:t>, </a:t>
            </a:r>
            <a:r>
              <a:rPr lang="zh-CN" altLang="en-US" baseline="30000">
                <a:sym typeface="+mn-ea"/>
              </a:rPr>
              <a:t>54,56,57,58</a:t>
            </a:r>
            <a:r>
              <a:rPr lang="zh-CN" altLang="en-US">
                <a:sym typeface="+mn-ea"/>
              </a:rPr>
              <a:t>Fe, </a:t>
            </a:r>
            <a:r>
              <a:rPr lang="zh-CN" altLang="en-US" baseline="30000">
                <a:sym typeface="+mn-ea"/>
              </a:rPr>
              <a:t>63,65</a:t>
            </a:r>
            <a:r>
              <a:rPr lang="zh-CN" altLang="en-US">
                <a:sym typeface="+mn-ea"/>
              </a:rPr>
              <a:t>Cu, </a:t>
            </a:r>
            <a:r>
              <a:rPr lang="zh-CN" altLang="en-US" baseline="30000">
                <a:sym typeface="+mn-ea"/>
              </a:rPr>
              <a:t>90,</a:t>
            </a:r>
            <a:r>
              <a:rPr lang="zh-CN" altLang="en-US" baseline="30000">
                <a:solidFill>
                  <a:srgbClr val="FF0000"/>
                </a:solidFill>
                <a:sym typeface="+mn-ea"/>
              </a:rPr>
              <a:t>91,92</a:t>
            </a:r>
            <a:r>
              <a:rPr lang="zh-CN" altLang="en-US" baseline="30000">
                <a:sym typeface="+mn-ea"/>
              </a:rPr>
              <a:t>,94,</a:t>
            </a:r>
            <a:r>
              <a:rPr lang="zh-CN" altLang="en-US" baseline="30000">
                <a:solidFill>
                  <a:srgbClr val="FF0000"/>
                </a:solidFill>
                <a:sym typeface="+mn-ea"/>
              </a:rPr>
              <a:t>96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Zr</a:t>
            </a:r>
            <a:r>
              <a:rPr lang="zh-CN" altLang="en-US">
                <a:sym typeface="+mn-ea"/>
              </a:rPr>
              <a:t>, </a:t>
            </a:r>
            <a:r>
              <a:rPr lang="zh-CN" altLang="en-US" baseline="30000">
                <a:solidFill>
                  <a:srgbClr val="FF0000"/>
                </a:solidFill>
                <a:sym typeface="+mn-ea"/>
              </a:rPr>
              <a:t>180</a:t>
            </a:r>
            <a:r>
              <a:rPr lang="zh-CN" altLang="en-US" baseline="30000">
                <a:sym typeface="+mn-ea"/>
              </a:rPr>
              <a:t>,182,183,184,186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W</a:t>
            </a:r>
            <a:r>
              <a:rPr lang="zh-CN" altLang="en-US">
                <a:sym typeface="+mn-ea"/>
              </a:rPr>
              <a:t>, </a:t>
            </a:r>
            <a:r>
              <a:rPr lang="zh-CN" altLang="en-US" baseline="30000">
                <a:solidFill>
                  <a:srgbClr val="FF0000"/>
                </a:solidFill>
                <a:sym typeface="+mn-ea"/>
              </a:rPr>
              <a:t>209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Bi</a:t>
            </a:r>
            <a:r>
              <a:rPr lang="zh-CN" altLang="en-US">
                <a:sym typeface="+mn-ea"/>
              </a:rPr>
              <a:t>），采用模型</a:t>
            </a:r>
            <a:r>
              <a:rPr lang="en-US" altLang="zh-CN">
                <a:sym typeface="+mn-ea"/>
              </a:rPr>
              <a:t>Light nucl</a:t>
            </a:r>
            <a:r>
              <a:rPr lang="zh-CN" altLang="en-US">
                <a:sym typeface="+mn-ea"/>
              </a:rPr>
              <a:t>：GLUNF (150MeV)，Middle-heavy nucl: GMEND (200MeV)，Updating PSF parameters： GDR parameter。实验数据评价和光核数据库汇编。</a:t>
            </a:r>
            <a:endParaRPr lang="zh-CN" altLang="en-US"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"/>
            </a:pPr>
            <a:r>
              <a:rPr lang="zh-CN" altLang="en-US" b="1">
                <a:solidFill>
                  <a:srgbClr val="FF0000"/>
                </a:solidFill>
                <a:sym typeface="+mn-ea"/>
              </a:rPr>
              <a:t>CNDC开展了光核测量方法的评价，但是缺少实验数据支持；缺少重要核素的测量，无法澄清分歧；现模型正确外推特别是在大于20MeV以后的吸收截面外推；光核数据库宏观检验实验与理论工作都欠缺。</a:t>
            </a:r>
            <a:endParaRPr lang="zh-CN" altLang="en-US" b="1">
              <a:solidFill>
                <a:srgbClr val="FF0000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3" name="文本框 5"/>
          <p:cNvSpPr txBox="1"/>
          <p:nvPr/>
        </p:nvSpPr>
        <p:spPr>
          <a:xfrm>
            <a:off x="147320" y="977265"/>
            <a:ext cx="8849360" cy="42767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SLEGS</a:t>
            </a:r>
            <a:r>
              <a:rPr lang="zh-CN" altLang="en-US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在光核反应核数据测量方面合作与交流：</a:t>
            </a:r>
            <a:endParaRPr lang="zh-CN" altLang="en-US" sz="24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（</a:t>
            </a:r>
            <a:r>
              <a:rPr lang="en-US" altLang="zh-CN" sz="2000" b="1"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r>
              <a:rPr lang="zh-CN" altLang="en-US" sz="2000" b="1">
                <a:latin typeface="Arial" panose="020B0604020202020204" pitchFamily="34" charset="0"/>
                <a:ea typeface="宋体" panose="02010600030101010101" pitchFamily="2" charset="-122"/>
              </a:rPr>
              <a:t>）参加日本</a:t>
            </a:r>
            <a:r>
              <a:rPr lang="en-US" altLang="zh-CN" sz="2000" b="1">
                <a:latin typeface="Arial" panose="020B0604020202020204" pitchFamily="34" charset="0"/>
                <a:ea typeface="宋体" panose="02010600030101010101" pitchFamily="2" charset="-122"/>
              </a:rPr>
              <a:t>PHOENIX</a:t>
            </a:r>
            <a:r>
              <a:rPr lang="zh-CN" altLang="en-US" sz="2000" b="1">
                <a:latin typeface="Arial" panose="020B0604020202020204" pitchFamily="34" charset="0"/>
                <a:ea typeface="宋体" panose="02010600030101010101" pitchFamily="2" charset="-122"/>
              </a:rPr>
              <a:t>实验</a:t>
            </a:r>
            <a:r>
              <a:rPr lang="zh-CN" altLang="en-US" sz="2000" b="1">
                <a:latin typeface="Arial" panose="020B0604020202020204" pitchFamily="34" charset="0"/>
                <a:ea typeface="宋体" panose="02010600030101010101" pitchFamily="2" charset="-122"/>
              </a:rPr>
              <a:t>合作组</a:t>
            </a:r>
            <a:r>
              <a:rPr lang="zh-CN" altLang="en-US" sz="2000">
                <a:latin typeface="Arial" panose="020B0604020202020204" pitchFamily="34" charset="0"/>
                <a:ea typeface="宋体" panose="02010600030101010101" pitchFamily="2" charset="-122"/>
              </a:rPr>
              <a:t>：</a:t>
            </a:r>
            <a:endParaRPr lang="zh-CN" altLang="en-US" sz="200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       Pho</a:t>
            </a:r>
            <a:r>
              <a:rPr lang="en-US" altLang="zh-CN" sz="1400">
                <a:latin typeface="Arial" panose="020B0604020202020204" pitchFamily="34" charset="0"/>
                <a:ea typeface="宋体" panose="02010600030101010101" pitchFamily="2" charset="-122"/>
              </a:rPr>
              <a:t>to-</a:t>
            </a:r>
            <a:r>
              <a:rPr lang="en-US" altLang="zh-CN" sz="1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e</a:t>
            </a:r>
            <a:r>
              <a:rPr lang="en-US" altLang="zh-CN" sz="1400">
                <a:latin typeface="Arial" panose="020B0604020202020204" pitchFamily="34" charset="0"/>
                <a:ea typeface="宋体" panose="02010600030101010101" pitchFamily="2" charset="-122"/>
              </a:rPr>
              <a:t>xcitation  and </a:t>
            </a:r>
            <a:r>
              <a:rPr lang="en-US" altLang="zh-CN" sz="1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n</a:t>
            </a:r>
            <a:r>
              <a:rPr lang="en-US" altLang="zh-CN" sz="1400">
                <a:latin typeface="Arial" panose="020B0604020202020204" pitchFamily="34" charset="0"/>
                <a:ea typeface="宋体" panose="02010600030101010101" pitchFamily="2" charset="-122"/>
              </a:rPr>
              <a:t>eutron em</a:t>
            </a:r>
            <a:r>
              <a:rPr lang="en-US" altLang="zh-CN" sz="1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i</a:t>
            </a:r>
            <a:r>
              <a:rPr lang="en-US" altLang="zh-CN" sz="1400">
                <a:latin typeface="Arial" panose="020B0604020202020204" pitchFamily="34" charset="0"/>
                <a:ea typeface="宋体" panose="02010600030101010101" pitchFamily="2" charset="-122"/>
              </a:rPr>
              <a:t>ssion cross (</a:t>
            </a:r>
            <a:r>
              <a:rPr lang="en-US" altLang="zh-CN" sz="1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x</a:t>
            </a:r>
            <a:r>
              <a:rPr lang="en-US" altLang="zh-CN" sz="1200">
                <a:latin typeface="Arial" panose="020B0604020202020204" pitchFamily="34" charset="0"/>
                <a:ea typeface="宋体" panose="02010600030101010101" pitchFamily="2" charset="-122"/>
              </a:rPr>
              <a:t>) sections</a:t>
            </a:r>
            <a:endParaRPr lang="en-US" altLang="zh-CN" sz="120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b="1">
                <a:latin typeface="Arial" panose="020B0604020202020204" pitchFamily="34" charset="0"/>
                <a:ea typeface="宋体" panose="02010600030101010101" pitchFamily="2" charset="-122"/>
              </a:rPr>
              <a:t>（</a:t>
            </a:r>
            <a:r>
              <a:rPr lang="en-US" altLang="zh-CN" sz="2000" b="1">
                <a:latin typeface="Arial" panose="020B0604020202020204" pitchFamily="34" charset="0"/>
                <a:ea typeface="宋体" panose="02010600030101010101" pitchFamily="2" charset="-122"/>
              </a:rPr>
              <a:t>2</a:t>
            </a:r>
            <a:r>
              <a:rPr lang="zh-CN" altLang="en-US" sz="2000" b="1">
                <a:latin typeface="Arial" panose="020B0604020202020204" pitchFamily="34" charset="0"/>
                <a:ea typeface="宋体" panose="02010600030101010101" pitchFamily="2" charset="-122"/>
              </a:rPr>
              <a:t>）与日本</a:t>
            </a:r>
            <a:r>
              <a:rPr lang="en-US" altLang="zh-CN" sz="2000" b="1">
                <a:latin typeface="Arial" panose="020B0604020202020204" pitchFamily="34" charset="0"/>
                <a:ea typeface="宋体" panose="02010600030101010101" pitchFamily="2" charset="-122"/>
              </a:rPr>
              <a:t>NewSUBARU</a:t>
            </a:r>
            <a:r>
              <a:rPr lang="zh-CN" altLang="en-US" sz="2000" b="1">
                <a:latin typeface="Arial" panose="020B0604020202020204" pitchFamily="34" charset="0"/>
                <a:ea typeface="宋体" panose="02010600030101010101" pitchFamily="2" charset="-122"/>
              </a:rPr>
              <a:t>，欧洲</a:t>
            </a:r>
            <a:r>
              <a:rPr lang="en-US" altLang="zh-CN" sz="2000" b="1">
                <a:latin typeface="Arial" panose="020B0604020202020204" pitchFamily="34" charset="0"/>
                <a:ea typeface="宋体" panose="02010600030101010101" pitchFamily="2" charset="-122"/>
              </a:rPr>
              <a:t>ELI-NP</a:t>
            </a:r>
            <a:r>
              <a:rPr lang="zh-CN" altLang="en-US" sz="2000" b="1">
                <a:latin typeface="Arial" panose="020B0604020202020204" pitchFamily="34" charset="0"/>
                <a:ea typeface="宋体" panose="02010600030101010101" pitchFamily="2" charset="-122"/>
              </a:rPr>
              <a:t>，美国</a:t>
            </a:r>
            <a:r>
              <a:rPr lang="en-US" altLang="zh-CN" sz="2000" b="1">
                <a:latin typeface="Arial" panose="020B0604020202020204" pitchFamily="34" charset="0"/>
                <a:ea typeface="宋体" panose="02010600030101010101" pitchFamily="2" charset="-122"/>
              </a:rPr>
              <a:t>HIGS</a:t>
            </a:r>
            <a:r>
              <a:rPr lang="zh-CN" altLang="en-US" sz="2000" b="1">
                <a:latin typeface="Arial" panose="020B0604020202020204" pitchFamily="34" charset="0"/>
                <a:ea typeface="宋体" panose="02010600030101010101" pitchFamily="2" charset="-122"/>
              </a:rPr>
              <a:t>装置的开展</a:t>
            </a:r>
            <a:r>
              <a:rPr lang="zh-CN" altLang="en-US" sz="2000" b="1">
                <a:latin typeface="Arial" panose="020B0604020202020204" pitchFamily="34" charset="0"/>
                <a:ea typeface="宋体" panose="02010600030101010101" pitchFamily="2" charset="-122"/>
              </a:rPr>
              <a:t>合作</a:t>
            </a:r>
            <a:endParaRPr lang="zh-CN" altLang="en-US" sz="2000" b="1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b="1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2000" b="1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3</a:t>
            </a:r>
            <a:r>
              <a:rPr lang="zh-CN" altLang="en-US" sz="2000" b="1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）组织基于</a:t>
            </a:r>
            <a:r>
              <a:rPr lang="en-US" altLang="zh-CN" sz="2000" b="1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SLEGS</a:t>
            </a:r>
            <a:r>
              <a:rPr lang="zh-CN" altLang="en-US" sz="2000" b="1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装置</a:t>
            </a:r>
            <a:r>
              <a:rPr lang="zh-CN" altLang="en-US" sz="2000" b="1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的光核反应截面测量合作研究</a:t>
            </a:r>
            <a:endParaRPr lang="zh-CN" altLang="en-US" sz="2000" b="1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b="1">
                <a:latin typeface="Arial" panose="020B0604020202020204" pitchFamily="34" charset="0"/>
                <a:ea typeface="宋体" panose="02010600030101010101" pitchFamily="2" charset="-122"/>
              </a:rPr>
              <a:t>（</a:t>
            </a:r>
            <a:r>
              <a:rPr lang="en-US" altLang="zh-CN" sz="2000" b="1">
                <a:latin typeface="Arial" panose="020B0604020202020204" pitchFamily="34" charset="0"/>
                <a:ea typeface="宋体" panose="02010600030101010101" pitchFamily="2" charset="-122"/>
              </a:rPr>
              <a:t>4</a:t>
            </a:r>
            <a:r>
              <a:rPr lang="zh-CN" altLang="en-US" sz="2000" b="1">
                <a:latin typeface="Arial" panose="020B0604020202020204" pitchFamily="34" charset="0"/>
                <a:ea typeface="宋体" panose="02010600030101010101" pitchFamily="2" charset="-122"/>
              </a:rPr>
              <a:t>）发展新一代康普顿伽玛光源</a:t>
            </a:r>
            <a:endParaRPr lang="zh-CN" altLang="en-US" sz="2000" b="1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b="1">
                <a:latin typeface="Arial" panose="020B0604020202020204" pitchFamily="34" charset="0"/>
                <a:ea typeface="宋体" panose="02010600030101010101" pitchFamily="2" charset="-122"/>
              </a:rPr>
              <a:t>       </a:t>
            </a:r>
            <a:r>
              <a:rPr lang="zh-CN" altLang="en-US" b="1">
                <a:latin typeface="Arial" panose="020B0604020202020204" pitchFamily="34" charset="0"/>
                <a:ea typeface="宋体" panose="02010600030101010101" pitchFamily="2" charset="-122"/>
              </a:rPr>
              <a:t>（基于上海光源的软</a:t>
            </a:r>
            <a:r>
              <a:rPr lang="en-US" altLang="zh-CN" b="1">
                <a:latin typeface="Arial" panose="020B0604020202020204" pitchFamily="34" charset="0"/>
                <a:ea typeface="宋体" panose="02010600030101010101" pitchFamily="2" charset="-122"/>
              </a:rPr>
              <a:t>X</a:t>
            </a:r>
            <a:r>
              <a:rPr lang="zh-CN" altLang="en-US" b="1">
                <a:latin typeface="Arial" panose="020B0604020202020204" pitchFamily="34" charset="0"/>
                <a:ea typeface="宋体" panose="02010600030101010101" pitchFamily="2" charset="-122"/>
              </a:rPr>
              <a:t>射线和硬</a:t>
            </a:r>
            <a:r>
              <a:rPr lang="en-US" altLang="zh-CN" b="1">
                <a:latin typeface="Arial" panose="020B0604020202020204" pitchFamily="34" charset="0"/>
                <a:ea typeface="宋体" panose="02010600030101010101" pitchFamily="2" charset="-122"/>
              </a:rPr>
              <a:t>X</a:t>
            </a:r>
            <a:r>
              <a:rPr lang="zh-CN" altLang="en-US" b="1">
                <a:latin typeface="Arial" panose="020B0604020202020204" pitchFamily="34" charset="0"/>
                <a:ea typeface="宋体" panose="02010600030101010101" pitchFamily="2" charset="-122"/>
              </a:rPr>
              <a:t>射线自由电子激光装置，能量</a:t>
            </a:r>
            <a:r>
              <a:rPr lang="en-US" altLang="zh-CN" b="1">
                <a:latin typeface="Arial" panose="020B0604020202020204" pitchFamily="34" charset="0"/>
                <a:ea typeface="宋体" panose="02010600030101010101" pitchFamily="2" charset="-122"/>
              </a:rPr>
              <a:t>/</a:t>
            </a:r>
            <a:r>
              <a:rPr lang="zh-CN" altLang="en-US" b="1">
                <a:latin typeface="Arial" panose="020B0604020202020204" pitchFamily="34" charset="0"/>
                <a:ea typeface="宋体" panose="02010600030101010101" pitchFamily="2" charset="-122"/>
              </a:rPr>
              <a:t>通量</a:t>
            </a:r>
            <a:r>
              <a:rPr lang="en-US" altLang="zh-CN" b="1">
                <a:latin typeface="Arial" panose="020B0604020202020204" pitchFamily="34" charset="0"/>
                <a:ea typeface="宋体" panose="02010600030101010101" pitchFamily="2" charset="-122"/>
              </a:rPr>
              <a:t>/</a:t>
            </a:r>
            <a:r>
              <a:rPr lang="zh-CN" altLang="en-US" b="1">
                <a:latin typeface="Arial" panose="020B0604020202020204" pitchFamily="34" charset="0"/>
                <a:ea typeface="宋体" panose="02010600030101010101" pitchFamily="2" charset="-122"/>
              </a:rPr>
              <a:t>极化度提升）</a:t>
            </a:r>
            <a:endParaRPr lang="zh-CN" altLang="en-US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4" name="文本框 103"/>
          <p:cNvSpPr txBox="1"/>
          <p:nvPr/>
        </p:nvSpPr>
        <p:spPr>
          <a:xfrm>
            <a:off x="2032000" y="807085"/>
            <a:ext cx="5080000" cy="275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266700"/>
            <a:r>
              <a:rPr lang="en-US" sz="1200" b="0"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zh-CN" altLang="en-US"/>
          </a:p>
        </p:txBody>
      </p:sp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64135" y="1440815"/>
            <a:ext cx="3002915" cy="28155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图片 104"/>
          <p:cNvPicPr/>
          <p:nvPr/>
        </p:nvPicPr>
        <p:blipFill>
          <a:blip r:embed="rId2"/>
          <a:stretch>
            <a:fillRect/>
          </a:stretch>
        </p:blipFill>
        <p:spPr>
          <a:xfrm>
            <a:off x="2903220" y="1606550"/>
            <a:ext cx="3187700" cy="24847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6" name="文本框 105"/>
          <p:cNvSpPr txBox="1"/>
          <p:nvPr/>
        </p:nvSpPr>
        <p:spPr>
          <a:xfrm>
            <a:off x="3453765" y="4158615"/>
            <a:ext cx="183388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1600" b="1">
                <a:solidFill>
                  <a:srgbClr val="FF0000"/>
                </a:solidFill>
                <a:ea typeface="黑体" panose="02010609060101010101" pitchFamily="49" charset="-122"/>
              </a:rPr>
              <a:t>线性极化激光康普顿背散射截面的空间分布，</a:t>
            </a:r>
            <a:endParaRPr lang="zh-CN" altLang="en-US" sz="1600" b="1"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07" name="图片 106"/>
          <p:cNvPicPr/>
          <p:nvPr/>
        </p:nvPicPr>
        <p:blipFill>
          <a:blip r:embed="rId3"/>
          <a:stretch>
            <a:fillRect/>
          </a:stretch>
        </p:blipFill>
        <p:spPr>
          <a:xfrm>
            <a:off x="6028055" y="1635760"/>
            <a:ext cx="2907665" cy="2378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8" name="文本框 107"/>
          <p:cNvSpPr txBox="1"/>
          <p:nvPr/>
        </p:nvSpPr>
        <p:spPr>
          <a:xfrm>
            <a:off x="6638290" y="4091305"/>
            <a:ext cx="168783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zh-CN" sz="1600" b="1">
                <a:solidFill>
                  <a:srgbClr val="FF0000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圆极化激光康普顿背散射截面空间的分布</a:t>
            </a:r>
            <a:endParaRPr lang="zh-CN" sz="1600" b="1"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8950" y="5188585"/>
            <a:ext cx="801624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/>
            <a:r>
              <a:rPr lang="zh-CN" b="1"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z坐标表示</a:t>
            </a:r>
            <a:r>
              <a:rPr lang="zh-CN" b="1">
                <a:ea typeface="黑体" panose="02010609060101010101" pitchFamily="49" charset="-122"/>
                <a:sym typeface="+mn-ea"/>
              </a:rPr>
              <a:t>束流强度，</a:t>
            </a:r>
            <a:r>
              <a:rPr lang="zh-CN" b="1"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x，y表示在电子束坐标中在探测截面的横纵坐标的投影，z为束流传输距离。左侧为散射截面分布，右侧为束流强度在探测平面分布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407160" y="437515"/>
            <a:ext cx="647319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SLEGS在康普顿背散射BC</a:t>
            </a:r>
            <a:r>
              <a:rPr lang="en-US" altLang="zh-CN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S</a:t>
            </a:r>
            <a:r>
              <a:rPr lang="zh-CN" altLang="en-US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模式下的束流极化</a:t>
            </a:r>
            <a:endParaRPr lang="zh-CN" altLang="en-US" sz="24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99085" y="6101715"/>
            <a:ext cx="86887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王俊文，范功涛，王宏伟，马余刚，等，基于SXFEL的新型LCS光源极化γ束流</a:t>
            </a:r>
            <a:endParaRPr lang="zh-CN" altLang="en-US"/>
          </a:p>
          <a:p>
            <a:r>
              <a:rPr lang="zh-CN" altLang="en-US"/>
              <a:t>性质研究核技术，</a:t>
            </a:r>
            <a:r>
              <a:rPr lang="en-US" altLang="zh-CN"/>
              <a:t>2019，</a:t>
            </a:r>
            <a:r>
              <a:rPr lang="zh-CN" altLang="en-US"/>
              <a:t>即将刊出。</a:t>
            </a:r>
            <a:endParaRPr lang="zh-CN" alt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7" name="Rectangle 14"/>
          <p:cNvSpPr/>
          <p:nvPr/>
        </p:nvSpPr>
        <p:spPr>
          <a:xfrm>
            <a:off x="214630" y="1210945"/>
            <a:ext cx="430657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400" dirty="0">
                <a:latin typeface="Arial" panose="020B0604020202020204" pitchFamily="34" charset="0"/>
                <a:ea typeface="华文楷体" panose="02010600040101010101" pitchFamily="2" charset="-122"/>
              </a:rPr>
              <a:t> </a:t>
            </a:r>
            <a:r>
              <a:rPr lang="zh-CN" altLang="en-US" sz="2400" b="1" dirty="0">
                <a:latin typeface="Arial" panose="020B0604020202020204" pitchFamily="34" charset="0"/>
                <a:ea typeface="华文楷体" panose="02010600040101010101" pitchFamily="2" charset="-122"/>
              </a:rPr>
              <a:t>参数模拟</a:t>
            </a:r>
            <a:r>
              <a:rPr lang="en-US" altLang="zh-CN" sz="2400" b="1" dirty="0">
                <a:latin typeface="Arial" panose="020B0604020202020204" pitchFamily="34" charset="0"/>
                <a:ea typeface="华文楷体" panose="02010600040101010101" pitchFamily="2" charset="-122"/>
              </a:rPr>
              <a:t>-</a:t>
            </a:r>
            <a:r>
              <a:rPr lang="zh-CN" altLang="en-US" sz="2400" b="1" dirty="0">
                <a:latin typeface="Arial" panose="020B0604020202020204" pitchFamily="34" charset="0"/>
                <a:ea typeface="华文楷体" panose="02010600040101010101" pitchFamily="2" charset="-122"/>
              </a:rPr>
              <a:t>对比</a:t>
            </a:r>
            <a:endParaRPr lang="zh-CN" altLang="en-US" sz="2400" b="1" dirty="0">
              <a:latin typeface="Arial" panose="020B0604020202020204" pitchFamily="34" charset="0"/>
              <a:ea typeface="华文楷体" panose="02010600040101010101" pitchFamily="2" charset="-122"/>
            </a:endParaRPr>
          </a:p>
        </p:txBody>
      </p:sp>
      <p:sp>
        <p:nvSpPr>
          <p:cNvPr id="39942" name="Rectangle 14"/>
          <p:cNvSpPr/>
          <p:nvPr/>
        </p:nvSpPr>
        <p:spPr>
          <a:xfrm>
            <a:off x="214630" y="433070"/>
            <a:ext cx="9004300" cy="71945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algn="ctr">
              <a:buSzPct val="120000"/>
              <a:buFont typeface="Wingdings" panose="05000000000000000000" pitchFamily="2" charset="2"/>
            </a:pP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基于</a:t>
            </a:r>
            <a:r>
              <a:rPr lang="en-US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SXFEL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的强流短脉冲</a:t>
            </a:r>
            <a:r>
              <a:rPr lang="zh-CN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伽玛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装置比较</a:t>
            </a:r>
            <a:endParaRPr lang="zh-CN" altLang="en-US" sz="28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aphicFrame>
        <p:nvGraphicFramePr>
          <p:cNvPr id="9" name="表格 8"/>
          <p:cNvGraphicFramePr/>
          <p:nvPr/>
        </p:nvGraphicFramePr>
        <p:xfrm>
          <a:off x="1181100" y="1871663"/>
          <a:ext cx="6880860" cy="378777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950720"/>
                <a:gridCol w="2381250"/>
                <a:gridCol w="2548890"/>
              </a:tblGrid>
              <a:tr h="426720">
                <a:tc>
                  <a:txBody>
                    <a:bodyPr/>
                    <a:lstStyle/>
                    <a:p>
                      <a:pPr lvl="0" algn="l" eaLnBrk="1" hangingPunct="1">
                        <a:buNone/>
                      </a:pPr>
                      <a:r>
                        <a:rPr lang="en-US" altLang="zh-CN" b="1" dirty="0"/>
                        <a:t>Parameter </a:t>
                      </a:r>
                      <a:endParaRPr lang="en-US" altLang="zh-CN" b="1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solidFill>
                            <a:srgbClr val="FF0000"/>
                          </a:solidFill>
                        </a:rPr>
                        <a:t>SxFEL-LCS Values</a:t>
                      </a:r>
                      <a:endParaRPr lang="en-US" altLang="zh-CN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solidFill>
                            <a:srgbClr val="7030A0"/>
                          </a:solidFill>
                        </a:rPr>
                        <a:t>SLEGS Values</a:t>
                      </a:r>
                      <a:endParaRPr lang="en-US" altLang="zh-CN" b="1" dirty="0">
                        <a:solidFill>
                          <a:srgbClr val="7030A0"/>
                        </a:solidFill>
                      </a:endParaRPr>
                    </a:p>
                  </a:txBody>
                  <a:tcPr anchor="b"/>
                </a:tc>
              </a:tr>
              <a:tr h="508000">
                <a:tc>
                  <a:txBody>
                    <a:bodyPr/>
                    <a:lstStyle/>
                    <a:p>
                      <a:pPr lvl="0" algn="l" eaLnBrk="1" hangingPunct="1">
                        <a:buNone/>
                      </a:pPr>
                      <a:r>
                        <a:rPr lang="zh-CN" altLang="en-US" sz="1800" b="1" dirty="0" smtClean="0"/>
                        <a:t>伽玛能量</a:t>
                      </a:r>
                      <a:r>
                        <a:rPr lang="en-US" altLang="zh-CN" sz="1800" b="1" dirty="0" smtClean="0"/>
                        <a:t>(</a:t>
                      </a:r>
                      <a:r>
                        <a:rPr lang="en-US" altLang="zh-CN" sz="1800" b="1" dirty="0" err="1" smtClean="0"/>
                        <a:t>MeV</a:t>
                      </a:r>
                      <a:r>
                        <a:rPr lang="en-US" altLang="zh-CN" sz="1800" b="1" dirty="0"/>
                        <a:t>)</a:t>
                      </a:r>
                      <a:endParaRPr lang="en-US" altLang="zh-CN" sz="1800" b="1" dirty="0"/>
                    </a:p>
                  </a:txBody>
                  <a:tcPr anchor="ctr" anchorCtr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kern="100" dirty="0" smtClean="0">
                          <a:solidFill>
                            <a:srgbClr val="FF0000"/>
                          </a:solidFill>
                        </a:rPr>
                        <a:t> 20-38.9-100@</a:t>
                      </a:r>
                      <a:endParaRPr lang="en-US" altLang="zh-CN" sz="1600" b="1" kern="100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kern="100" dirty="0" smtClean="0">
                          <a:solidFill>
                            <a:srgbClr val="FF0000"/>
                          </a:solidFill>
                        </a:rPr>
                        <a:t>800,512,355,266nm</a:t>
                      </a:r>
                      <a:endParaRPr lang="en-US" altLang="zh-CN" sz="1600" b="1" kern="1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kern="100" dirty="0" smtClean="0">
                          <a:solidFill>
                            <a:srgbClr val="7030A0"/>
                          </a:solidFill>
                        </a:rPr>
                        <a:t> 0.4-20@10.64um CO</a:t>
                      </a:r>
                      <a:r>
                        <a:rPr lang="en-US" altLang="zh-CN" sz="1600" b="1" kern="100" baseline="-25000" dirty="0" smtClean="0">
                          <a:solidFill>
                            <a:srgbClr val="7030A0"/>
                          </a:solidFill>
                        </a:rPr>
                        <a:t>2</a:t>
                      </a:r>
                      <a:endParaRPr lang="en-US" altLang="zh-CN" sz="1600" b="1" kern="100" baseline="-25000" dirty="0" smtClean="0">
                        <a:solidFill>
                          <a:srgbClr val="7030A0"/>
                        </a:solidFill>
                      </a:endParaRPr>
                    </a:p>
                  </a:txBody>
                  <a:tcPr anchor="ctr" anchorCtr="1"/>
                </a:tc>
              </a:tr>
              <a:tr h="490220">
                <a:tc>
                  <a:txBody>
                    <a:bodyPr/>
                    <a:lstStyle/>
                    <a:p>
                      <a:pPr lvl="0" algn="l" eaLnBrk="1" hangingPunct="1">
                        <a:buNone/>
                      </a:pPr>
                      <a:r>
                        <a:rPr lang="zh-CN" altLang="en-US" sz="1800" b="1" dirty="0" smtClean="0"/>
                        <a:t>伽玛流强</a:t>
                      </a:r>
                      <a:r>
                        <a:rPr lang="en-US" altLang="zh-CN" sz="1800" b="1" dirty="0" smtClean="0"/>
                        <a:t>(/s)</a:t>
                      </a:r>
                      <a:endParaRPr lang="en-US" altLang="zh-CN" sz="1800" b="1" dirty="0" smtClean="0"/>
                    </a:p>
                  </a:txBody>
                  <a:tcPr anchor="ctr" anchorCtr="0"/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1600" b="1" baseline="-250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sz="1600" b="1" dirty="0" smtClean="0">
                          <a:solidFill>
                            <a:srgbClr val="FF0000"/>
                          </a:solidFill>
                          <a:sym typeface="Symbol" panose="05050102010706020507" charset="0"/>
                        </a:rPr>
                        <a:t></a:t>
                      </a:r>
                      <a:r>
                        <a:rPr lang="en-US" altLang="zh-CN" sz="1600" b="1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en-US" altLang="zh-CN" sz="1600" b="1" baseline="30000" dirty="0" smtClean="0">
                          <a:solidFill>
                            <a:srgbClr val="FF0000"/>
                          </a:solidFill>
                        </a:rPr>
                        <a:t>9</a:t>
                      </a:r>
                      <a:endParaRPr lang="en-US" altLang="zh-CN" sz="1600" b="1" baseline="300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p>
                      <a:pPr lvl="0" algn="ctr" eaLnBrk="1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baseline="3000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altLang="zh-CN" sz="1600" b="1" kern="100" dirty="0" smtClean="0">
                          <a:solidFill>
                            <a:srgbClr val="7030A0"/>
                          </a:solidFill>
                        </a:rPr>
                        <a:t>10</a:t>
                      </a:r>
                      <a:r>
                        <a:rPr lang="en-US" altLang="zh-CN" sz="1600" b="1" kern="100" baseline="30000" dirty="0" smtClean="0">
                          <a:solidFill>
                            <a:srgbClr val="7030A0"/>
                          </a:solidFill>
                        </a:rPr>
                        <a:t>5</a:t>
                      </a:r>
                      <a:r>
                        <a:rPr lang="en-US" altLang="zh-CN" sz="1600" b="1" kern="100" dirty="0" smtClean="0">
                          <a:solidFill>
                            <a:srgbClr val="7030A0"/>
                          </a:solidFill>
                        </a:rPr>
                        <a:t>-10</a:t>
                      </a:r>
                      <a:r>
                        <a:rPr lang="en-US" altLang="zh-CN" sz="1600" b="1" kern="100" baseline="30000" dirty="0" smtClean="0">
                          <a:solidFill>
                            <a:srgbClr val="7030A0"/>
                          </a:solidFill>
                        </a:rPr>
                        <a:t>7</a:t>
                      </a:r>
                      <a:r>
                        <a:rPr lang="en-US" altLang="zh-CN" sz="1600" b="1" kern="100" dirty="0" smtClean="0">
                          <a:solidFill>
                            <a:srgbClr val="7030A0"/>
                          </a:solidFill>
                        </a:rPr>
                        <a:t>@20</a:t>
                      </a:r>
                      <a:r>
                        <a:rPr lang="en-US" altLang="zh-CN" sz="1600" b="1" kern="100" dirty="0" smtClean="0">
                          <a:solidFill>
                            <a:srgbClr val="7030A0"/>
                          </a:solidFill>
                          <a:sym typeface="Symbol" panose="05050102010706020507" charset="0"/>
                        </a:rPr>
                        <a:t></a:t>
                      </a:r>
                      <a:r>
                        <a:rPr lang="en-US" altLang="zh-CN" sz="1600" b="1" kern="100" dirty="0" smtClean="0">
                          <a:solidFill>
                            <a:srgbClr val="7030A0"/>
                          </a:solidFill>
                        </a:rPr>
                        <a:t>-180</a:t>
                      </a:r>
                      <a:r>
                        <a:rPr lang="en-US" altLang="zh-CN" sz="1600" b="1" kern="100" dirty="0" smtClean="0">
                          <a:solidFill>
                            <a:srgbClr val="7030A0"/>
                          </a:solidFill>
                          <a:sym typeface="Symbol" panose="05050102010706020507" charset="0"/>
                        </a:rPr>
                        <a:t></a:t>
                      </a:r>
                      <a:endParaRPr lang="en-US" altLang="zh-CN" sz="1600" b="1" kern="100" dirty="0" smtClean="0">
                        <a:solidFill>
                          <a:srgbClr val="7030A0"/>
                        </a:solidFill>
                        <a:sym typeface="Symbol" panose="05050102010706020507" charset="0"/>
                      </a:endParaRPr>
                    </a:p>
                  </a:txBody>
                  <a:tcPr anchor="ctr" anchorCtr="1"/>
                </a:tc>
              </a:tr>
              <a:tr h="516890">
                <a:tc>
                  <a:txBody>
                    <a:bodyPr/>
                    <a:lstStyle/>
                    <a:p>
                      <a:pPr lvl="0" algn="l" eaLnBrk="1" hangingPunct="1">
                        <a:buNone/>
                      </a:pPr>
                      <a:r>
                        <a:rPr lang="zh-CN" altLang="en-US" sz="1800" b="1" kern="1200" dirty="0" smtClean="0"/>
                        <a:t>极化度</a:t>
                      </a:r>
                      <a:endParaRPr lang="zh-CN" altLang="en-US" sz="1800" b="1" kern="1200" dirty="0" smtClean="0"/>
                    </a:p>
                  </a:txBody>
                  <a:tcPr anchor="ctr" anchorCtr="0"/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1600" b="1" kern="1200" dirty="0" smtClean="0">
                          <a:solidFill>
                            <a:srgbClr val="FF0000"/>
                          </a:solidFill>
                        </a:rPr>
                        <a:t> &gt; 95%@180</a:t>
                      </a:r>
                      <a:r>
                        <a:rPr lang="en-US" altLang="zh-CN" sz="1600" b="1" kern="1200" baseline="30000" dirty="0" smtClean="0">
                          <a:solidFill>
                            <a:srgbClr val="FF0000"/>
                          </a:solidFill>
                        </a:rPr>
                        <a:t>o</a:t>
                      </a:r>
                      <a:endParaRPr lang="en-US" altLang="zh-CN" sz="1600" b="1" kern="1200" baseline="300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p>
                      <a:pPr lvl="0" algn="ctr" eaLnBrk="1" hangingPunct="1">
                        <a:buNone/>
                      </a:pPr>
                      <a:r>
                        <a:rPr lang="en-US" altLang="zh-CN" sz="1600" b="1" dirty="0" smtClean="0">
                          <a:solidFill>
                            <a:srgbClr val="7030A0"/>
                          </a:solidFill>
                          <a:sym typeface="+mn-ea"/>
                        </a:rPr>
                        <a:t>  &gt; 95%@180</a:t>
                      </a:r>
                      <a:r>
                        <a:rPr lang="en-US" altLang="zh-CN" sz="1600" b="1" baseline="30000" dirty="0" smtClean="0">
                          <a:solidFill>
                            <a:srgbClr val="7030A0"/>
                          </a:solidFill>
                          <a:sym typeface="+mn-ea"/>
                        </a:rPr>
                        <a:t>o</a:t>
                      </a:r>
                      <a:endParaRPr lang="en-US" altLang="zh-CN" sz="1600" b="1" baseline="30000" dirty="0" smtClean="0">
                        <a:solidFill>
                          <a:srgbClr val="7030A0"/>
                        </a:solidFill>
                        <a:sym typeface="+mn-ea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lang="zh-CN" altLang="en-US" sz="1600" b="1" kern="1200" dirty="0" smtClean="0">
                          <a:solidFill>
                            <a:srgbClr val="7030A0"/>
                          </a:solidFill>
                        </a:rPr>
                        <a:t>未知</a:t>
                      </a:r>
                      <a:r>
                        <a:rPr lang="en-US" altLang="zh-CN" sz="1600" b="1" kern="1200" dirty="0" smtClean="0">
                          <a:solidFill>
                            <a:srgbClr val="7030A0"/>
                          </a:solidFill>
                        </a:rPr>
                        <a:t>@Slanting Scat</a:t>
                      </a:r>
                      <a:endParaRPr lang="en-US" altLang="zh-CN" sz="1600" b="1" kern="1200" dirty="0" smtClean="0">
                        <a:solidFill>
                          <a:srgbClr val="7030A0"/>
                        </a:solidFill>
                      </a:endParaRPr>
                    </a:p>
                  </a:txBody>
                  <a:tcPr anchor="ctr" anchorCtr="1"/>
                </a:tc>
              </a:tr>
              <a:tr h="490855">
                <a:tc>
                  <a:txBody>
                    <a:bodyPr/>
                    <a:lstStyle/>
                    <a:p>
                      <a:pPr lvl="0" algn="l" eaLnBrk="1" hangingPunct="1">
                        <a:buNone/>
                      </a:pPr>
                      <a:r>
                        <a:rPr lang="zh-CN" altLang="en-US" sz="1800" b="1" dirty="0" smtClean="0"/>
                        <a:t>能量分辨（</a:t>
                      </a:r>
                      <a:r>
                        <a:rPr lang="en-US" altLang="zh-CN" sz="1800" b="1" dirty="0" smtClean="0"/>
                        <a:t>%</a:t>
                      </a:r>
                      <a:r>
                        <a:rPr lang="zh-CN" altLang="en-US" sz="1800" b="1" dirty="0" smtClean="0"/>
                        <a:t>）</a:t>
                      </a:r>
                      <a:endParaRPr lang="zh-CN" altLang="en-US" sz="1800" b="1" dirty="0" smtClean="0"/>
                    </a:p>
                  </a:txBody>
                  <a:tcPr anchor="ctr" anchorCtr="0"/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1600" b="1" dirty="0" smtClean="0">
                          <a:solidFill>
                            <a:srgbClr val="FF0000"/>
                          </a:solidFill>
                        </a:rPr>
                        <a:t> &lt; 0.5%</a:t>
                      </a:r>
                      <a:endParaRPr lang="en-US" altLang="zh-CN" sz="16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p>
                      <a:pPr lvl="0" algn="ctr" eaLnBrk="1" hangingPunct="1">
                        <a:buNone/>
                      </a:pPr>
                      <a:r>
                        <a:rPr lang="en-US" altLang="zh-CN" sz="1600" b="1" dirty="0" smtClean="0">
                          <a:solidFill>
                            <a:srgbClr val="7030A0"/>
                          </a:solidFill>
                        </a:rPr>
                        <a:t>&lt; 5%</a:t>
                      </a:r>
                      <a:endParaRPr lang="en-US" altLang="zh-CN" sz="1600" b="1" dirty="0" smtClean="0">
                        <a:solidFill>
                          <a:srgbClr val="7030A0"/>
                        </a:solidFill>
                      </a:endParaRPr>
                    </a:p>
                  </a:txBody>
                  <a:tcPr anchor="ctr" anchorCtr="1"/>
                </a:tc>
              </a:tr>
              <a:tr h="342900">
                <a:tc>
                  <a:txBody>
                    <a:bodyPr/>
                    <a:p>
                      <a:pPr lvl="0" algn="l" eaLnBrk="1" hangingPunct="1">
                        <a:buNone/>
                      </a:pPr>
                      <a:r>
                        <a:rPr lang="zh-CN" altLang="en-US" sz="1800" b="1" dirty="0" smtClean="0"/>
                        <a:t>脉冲频率（</a:t>
                      </a:r>
                      <a:r>
                        <a:rPr lang="en-US" altLang="zh-CN" sz="1800" b="1" dirty="0" smtClean="0"/>
                        <a:t>Hz</a:t>
                      </a:r>
                      <a:r>
                        <a:rPr lang="zh-CN" altLang="en-US" sz="1800" b="1" dirty="0" smtClean="0"/>
                        <a:t>）</a:t>
                      </a:r>
                      <a:endParaRPr lang="zh-CN" altLang="en-US" sz="1800" b="1" dirty="0" smtClean="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lvl="0" algn="ctr" eaLnBrk="1" hangingPunct="1">
                        <a:buNone/>
                      </a:pPr>
                      <a:r>
                        <a:rPr lang="en-US" altLang="zh-CN" sz="1400" b="1" dirty="0" smtClean="0">
                          <a:solidFill>
                            <a:srgbClr val="FF0000"/>
                          </a:solidFill>
                        </a:rPr>
                        <a:t>10-100</a:t>
                      </a:r>
                      <a:endParaRPr lang="en-US" altLang="zh-CN" sz="14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lvl="0" algn="ctr" eaLnBrk="1" hangingPunct="1">
                        <a:buNone/>
                      </a:pPr>
                      <a:r>
                        <a:rPr lang="en-US" altLang="zh-CN" sz="1400" b="1" dirty="0" smtClean="0">
                          <a:solidFill>
                            <a:srgbClr val="7030A0"/>
                          </a:solidFill>
                        </a:rPr>
                        <a:t>10</a:t>
                      </a:r>
                      <a:r>
                        <a:rPr lang="en-US" altLang="zh-CN" sz="1400" b="1" baseline="30000" dirty="0" smtClean="0">
                          <a:solidFill>
                            <a:srgbClr val="7030A0"/>
                          </a:solidFill>
                        </a:rPr>
                        <a:t>6</a:t>
                      </a:r>
                      <a:endParaRPr lang="en-US" altLang="zh-CN" sz="1400" b="1" baseline="30000" dirty="0" smtClean="0">
                        <a:solidFill>
                          <a:srgbClr val="7030A0"/>
                        </a:solidFill>
                      </a:endParaRPr>
                    </a:p>
                  </a:txBody>
                  <a:tcPr anchor="ctr" anchorCtr="0"/>
                </a:tc>
              </a:tr>
              <a:tr h="342900">
                <a:tc>
                  <a:txBody>
                    <a:bodyPr/>
                    <a:p>
                      <a:pPr lvl="0" algn="l" eaLnBrk="1" hangingPunct="1">
                        <a:buNone/>
                      </a:pPr>
                      <a:r>
                        <a:rPr lang="zh-CN" altLang="en-US" sz="1800" b="1" dirty="0" smtClean="0"/>
                        <a:t>工作模式</a:t>
                      </a:r>
                      <a:endParaRPr lang="zh-CN" altLang="en-US" sz="1800" b="1" dirty="0" smtClean="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lvl="0" algn="ctr" eaLnBrk="1" hangingPunct="1">
                        <a:buNone/>
                      </a:pPr>
                      <a:r>
                        <a:rPr lang="zh-CN" altLang="en-US" sz="1400" b="1" dirty="0" smtClean="0">
                          <a:solidFill>
                            <a:srgbClr val="FF0000"/>
                          </a:solidFill>
                        </a:rPr>
                        <a:t>脉冲式</a:t>
                      </a:r>
                      <a:endParaRPr lang="zh-CN" altLang="en-US" sz="14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lvl="0" algn="ctr" eaLnBrk="1" hangingPunct="1">
                        <a:buNone/>
                      </a:pPr>
                      <a:r>
                        <a:rPr lang="zh-CN" altLang="en-US" sz="1400" b="1" dirty="0" smtClean="0">
                          <a:solidFill>
                            <a:srgbClr val="7030A0"/>
                          </a:solidFill>
                        </a:rPr>
                        <a:t>准连续</a:t>
                      </a:r>
                      <a:endParaRPr lang="zh-CN" altLang="en-US" sz="1400" b="1" dirty="0" smtClean="0">
                        <a:solidFill>
                          <a:srgbClr val="7030A0"/>
                        </a:solidFill>
                      </a:endParaRPr>
                    </a:p>
                  </a:txBody>
                  <a:tcPr anchor="ctr" anchorCtr="0"/>
                </a:tc>
              </a:tr>
              <a:tr h="490855">
                <a:tc>
                  <a:txBody>
                    <a:bodyPr/>
                    <a:p>
                      <a:pPr lvl="0" algn="l" eaLnBrk="1" hangingPunct="1">
                        <a:buNone/>
                      </a:pPr>
                      <a:r>
                        <a:rPr lang="zh-CN" altLang="en-US" sz="1800" b="1" dirty="0" smtClean="0"/>
                        <a:t>能量调节方式</a:t>
                      </a:r>
                      <a:endParaRPr lang="zh-CN" altLang="en-US" sz="1800" b="1" dirty="0" smtClean="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lvl="0" algn="ctr" eaLnBrk="1" hangingPunct="1">
                        <a:buNone/>
                      </a:pPr>
                      <a:r>
                        <a:rPr lang="zh-CN" altLang="en-US" sz="1400" b="1" dirty="0" smtClean="0">
                          <a:solidFill>
                            <a:srgbClr val="FF0000"/>
                          </a:solidFill>
                        </a:rPr>
                        <a:t>电子能量，激光波长</a:t>
                      </a:r>
                      <a:endParaRPr lang="zh-CN" altLang="en-US" sz="14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p>
                      <a:pPr lvl="0" algn="ctr" eaLnBrk="1" hangingPunct="1">
                        <a:buNone/>
                      </a:pPr>
                      <a:r>
                        <a:rPr lang="zh-CN" altLang="en-US" sz="1400" b="1" dirty="0" smtClean="0">
                          <a:solidFill>
                            <a:srgbClr val="7030A0"/>
                          </a:solidFill>
                        </a:rPr>
                        <a:t>激光波长和碰撞角度</a:t>
                      </a:r>
                      <a:endParaRPr lang="zh-CN" altLang="en-US" sz="1400" b="1" dirty="0" smtClean="0">
                        <a:solidFill>
                          <a:srgbClr val="7030A0"/>
                        </a:solidFill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</p:spTree>
  </p:cSld>
  <p:clrMapOvr>
    <a:masterClrMapping/>
  </p:clrMapOvr>
  <p:transition>
    <p:pull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5440" y="267335"/>
            <a:ext cx="8453120" cy="44691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8575" y="4944110"/>
            <a:ext cx="908875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algn="just">
              <a:buFont typeface="Wingdings" panose="05000000000000000000" charset="0"/>
              <a:buChar char="p"/>
            </a:pPr>
            <a:r>
              <a:rPr lang="zh-CN" altLang="en-US" sz="1600">
                <a:latin typeface="Arial" panose="020B0604020202020204" pitchFamily="34" charset="0"/>
                <a:ea typeface="楷体_GB2312" pitchFamily="1" charset="-122"/>
                <a:sym typeface="+mn-ea"/>
              </a:rPr>
              <a:t>上海同步辐射装置（Shanghai Synchrotron Radiation Facility</a:t>
            </a:r>
            <a:r>
              <a:rPr lang="en-US" altLang="zh-CN" sz="1600">
                <a:latin typeface="Arial" panose="020B0604020202020204" pitchFamily="34" charset="0"/>
                <a:ea typeface="楷体_GB2312" pitchFamily="1" charset="-122"/>
                <a:sym typeface="+mn-ea"/>
              </a:rPr>
              <a:t>-</a:t>
            </a:r>
            <a:r>
              <a:rPr lang="zh-CN" altLang="en-US" sz="1600">
                <a:latin typeface="Arial" panose="020B0604020202020204" pitchFamily="34" charset="0"/>
                <a:ea typeface="楷体_GB2312" pitchFamily="1" charset="-122"/>
                <a:sym typeface="+mn-ea"/>
              </a:rPr>
              <a:t>SSRF），简称上海光源</a:t>
            </a:r>
            <a:r>
              <a:rPr lang="en-US" altLang="zh-CN" sz="1600">
                <a:latin typeface="Arial" panose="020B0604020202020204" pitchFamily="34" charset="0"/>
                <a:ea typeface="楷体_GB2312" pitchFamily="1" charset="-122"/>
                <a:sym typeface="+mn-ea"/>
              </a:rPr>
              <a:t>Shanghai Light Source</a:t>
            </a:r>
            <a:r>
              <a:rPr lang="zh-CN" altLang="en-US" sz="1600">
                <a:latin typeface="Arial" panose="020B0604020202020204" pitchFamily="34" charset="0"/>
                <a:ea typeface="楷体_GB2312" pitchFamily="1" charset="-122"/>
                <a:sym typeface="+mn-ea"/>
              </a:rPr>
              <a:t>，第三代中能同步辐射光源，由国家发改委，中国科学院和上海市人民政府共同投资建设，中国科学院上海应用物理研究所承建，总投资</a:t>
            </a:r>
            <a:r>
              <a:rPr lang="en-US" altLang="zh-CN" sz="1600">
                <a:latin typeface="Arial" panose="020B0604020202020204" pitchFamily="34" charset="0"/>
                <a:ea typeface="楷体_GB2312" pitchFamily="1" charset="-122"/>
                <a:sym typeface="+mn-ea"/>
              </a:rPr>
              <a:t>14.3</a:t>
            </a:r>
            <a:r>
              <a:rPr lang="zh-CN" altLang="en-US" sz="1600">
                <a:latin typeface="Arial" panose="020B0604020202020204" pitchFamily="34" charset="0"/>
                <a:ea typeface="楷体_GB2312" pitchFamily="1" charset="-122"/>
                <a:sym typeface="+mn-ea"/>
              </a:rPr>
              <a:t>亿元。</a:t>
            </a:r>
            <a:endParaRPr lang="zh-CN" altLang="en-US" sz="1600">
              <a:latin typeface="Arial" panose="020B0604020202020204" pitchFamily="34" charset="0"/>
              <a:ea typeface="楷体_GB2312" pitchFamily="1" charset="-122"/>
              <a:sym typeface="+mn-ea"/>
            </a:endParaRPr>
          </a:p>
          <a:p>
            <a:pPr marL="285750" indent="-285750" algn="just">
              <a:buFont typeface="Wingdings" panose="05000000000000000000" charset="0"/>
              <a:buChar char="p"/>
            </a:pPr>
            <a:r>
              <a:rPr lang="zh-CN" altLang="en-US" sz="1600">
                <a:latin typeface="Arial" panose="020B0604020202020204" pitchFamily="34" charset="0"/>
                <a:ea typeface="楷体_GB2312" pitchFamily="1" charset="-122"/>
                <a:sym typeface="+mn-ea"/>
              </a:rPr>
              <a:t>位于上海市浦东新区张江高科技园区，包括一台150MeV电子直线加速器、一台全能量增强器，一台3.5GeV电子储存环（周长</a:t>
            </a:r>
            <a:r>
              <a:rPr lang="en-US" altLang="zh-CN" sz="1600">
                <a:latin typeface="Arial" panose="020B0604020202020204" pitchFamily="34" charset="0"/>
                <a:ea typeface="楷体_GB2312" pitchFamily="1" charset="-122"/>
                <a:sym typeface="+mn-ea"/>
              </a:rPr>
              <a:t>432</a:t>
            </a:r>
            <a:r>
              <a:rPr lang="zh-CN" altLang="en-US" sz="1600">
                <a:latin typeface="Arial" panose="020B0604020202020204" pitchFamily="34" charset="0"/>
                <a:ea typeface="楷体_GB2312" pitchFamily="1" charset="-122"/>
                <a:sym typeface="+mn-ea"/>
              </a:rPr>
              <a:t>米）和已</a:t>
            </a:r>
            <a:r>
              <a:rPr lang="en-US" altLang="zh-CN" sz="1600">
                <a:latin typeface="Arial" panose="020B0604020202020204" pitchFamily="34" charset="0"/>
                <a:ea typeface="楷体_GB2312" pitchFamily="1" charset="-122"/>
                <a:sym typeface="+mn-ea"/>
              </a:rPr>
              <a:t>7</a:t>
            </a:r>
            <a:r>
              <a:rPr lang="zh-CN" altLang="en-US" sz="1600">
                <a:latin typeface="Arial" panose="020B0604020202020204" pitchFamily="34" charset="0"/>
                <a:ea typeface="楷体_GB2312" pitchFamily="1" charset="-122"/>
                <a:sym typeface="+mn-ea"/>
              </a:rPr>
              <a:t>条光束线，</a:t>
            </a:r>
            <a:r>
              <a:rPr lang="en-US" altLang="zh-CN" sz="1600">
                <a:latin typeface="Arial" panose="020B0604020202020204" pitchFamily="34" charset="0"/>
                <a:ea typeface="楷体_GB2312" pitchFamily="1" charset="-122"/>
                <a:sym typeface="+mn-ea"/>
              </a:rPr>
              <a:t>2005</a:t>
            </a:r>
            <a:r>
              <a:rPr lang="zh-CN" altLang="en-US" sz="1600">
                <a:latin typeface="Arial" panose="020B0604020202020204" pitchFamily="34" charset="0"/>
                <a:ea typeface="楷体_GB2312" pitchFamily="1" charset="-122"/>
                <a:sym typeface="+mn-ea"/>
              </a:rPr>
              <a:t>年</a:t>
            </a:r>
            <a:r>
              <a:rPr lang="en-US" altLang="zh-CN" sz="1600">
                <a:latin typeface="Arial" panose="020B0604020202020204" pitchFamily="34" charset="0"/>
                <a:ea typeface="楷体_GB2312" pitchFamily="1" charset="-122"/>
                <a:sym typeface="+mn-ea"/>
              </a:rPr>
              <a:t>12</a:t>
            </a:r>
            <a:r>
              <a:rPr lang="zh-CN" altLang="en-US" sz="1600">
                <a:latin typeface="Arial" panose="020B0604020202020204" pitchFamily="34" charset="0"/>
                <a:ea typeface="楷体_GB2312" pitchFamily="1" charset="-122"/>
                <a:sym typeface="+mn-ea"/>
              </a:rPr>
              <a:t>月开工，</a:t>
            </a:r>
            <a:r>
              <a:rPr lang="en-US" altLang="zh-CN" sz="1600">
                <a:latin typeface="Arial" panose="020B0604020202020204" pitchFamily="34" charset="0"/>
                <a:ea typeface="楷体_GB2312" pitchFamily="1" charset="-122"/>
                <a:sym typeface="+mn-ea"/>
              </a:rPr>
              <a:t>2009</a:t>
            </a:r>
            <a:r>
              <a:rPr lang="zh-CN" altLang="en-US" sz="1600">
                <a:latin typeface="Arial" panose="020B0604020202020204" pitchFamily="34" charset="0"/>
                <a:ea typeface="楷体_GB2312" pitchFamily="1" charset="-122"/>
                <a:sym typeface="+mn-ea"/>
              </a:rPr>
              <a:t>年</a:t>
            </a:r>
            <a:r>
              <a:rPr lang="en-US" altLang="zh-CN" sz="1600">
                <a:latin typeface="Arial" panose="020B0604020202020204" pitchFamily="34" charset="0"/>
                <a:ea typeface="楷体_GB2312" pitchFamily="1" charset="-122"/>
                <a:sym typeface="+mn-ea"/>
              </a:rPr>
              <a:t>5</a:t>
            </a:r>
            <a:r>
              <a:rPr lang="zh-CN" altLang="en-US" sz="1600">
                <a:latin typeface="Arial" panose="020B0604020202020204" pitchFamily="34" charset="0"/>
                <a:ea typeface="楷体_GB2312" pitchFamily="1" charset="-122"/>
                <a:sym typeface="+mn-ea"/>
              </a:rPr>
              <a:t>月开放运行。</a:t>
            </a:r>
            <a:endParaRPr lang="zh-CN" altLang="en-US" sz="1600">
              <a:latin typeface="Arial" panose="020B0604020202020204" pitchFamily="34" charset="0"/>
              <a:ea typeface="楷体_GB2312" pitchFamily="1" charset="-122"/>
              <a:sym typeface="+mn-ea"/>
            </a:endParaRPr>
          </a:p>
        </p:txBody>
      </p:sp>
      <p:sp>
        <p:nvSpPr>
          <p:cNvPr id="6" name="右箭头 5"/>
          <p:cNvSpPr/>
          <p:nvPr/>
        </p:nvSpPr>
        <p:spPr>
          <a:xfrm rot="8760000">
            <a:off x="459740" y="937895"/>
            <a:ext cx="1551305" cy="383540"/>
          </a:xfrm>
          <a:prstGeom prst="rightArrow">
            <a:avLst/>
          </a:prstGeom>
          <a:noFill/>
          <a:ln w="539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178" name="图片 5"/>
          <p:cNvPicPr>
            <a:picLocks noChangeAspect="1"/>
          </p:cNvPicPr>
          <p:nvPr/>
        </p:nvPicPr>
        <p:blipFill>
          <a:blip r:embed="rId2"/>
          <a:srcRect l="33218" t="17714" r="32091" b="63080"/>
          <a:stretch>
            <a:fillRect/>
          </a:stretch>
        </p:blipFill>
        <p:spPr>
          <a:xfrm>
            <a:off x="7045960" y="236855"/>
            <a:ext cx="1752600" cy="5854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61" name="日期占位符 1"/>
          <p:cNvSpPr>
            <a:spLocks noGrp="1"/>
          </p:cNvSpPr>
          <p:nvPr>
            <p:ph type="dt" sz="half" idx="10"/>
          </p:nvPr>
        </p:nvSpPr>
        <p:spPr/>
        <p:txBody>
          <a:bodyPr wrap="square" lIns="91440" tIns="45720" rIns="91440" bIns="45720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fld id="{BB962C8B-B14F-4D97-AF65-F5344CB8AC3E}" type="datetime1">
              <a:rPr lang="zh-CN" altLang="en-US" sz="1400" dirty="0"/>
            </a:fld>
            <a:endParaRPr lang="zh-CN" altLang="en-US" sz="1400" dirty="0"/>
          </a:p>
        </p:txBody>
      </p:sp>
      <p:sp>
        <p:nvSpPr>
          <p:cNvPr id="40966" name="Rectangle 14"/>
          <p:cNvSpPr/>
          <p:nvPr/>
        </p:nvSpPr>
        <p:spPr>
          <a:xfrm>
            <a:off x="224155" y="339090"/>
            <a:ext cx="8729980" cy="71945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algn="ctr">
              <a:buSzPct val="120000"/>
              <a:buFont typeface="Wingdings" panose="05000000000000000000" pitchFamily="2" charset="2"/>
            </a:pPr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基于</a:t>
            </a:r>
            <a:r>
              <a:rPr lang="en-US" altLang="zh-CN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SXFEL</a:t>
            </a:r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的强流短脉冲</a:t>
            </a:r>
            <a:r>
              <a:rPr lang="zh-CN" altLang="zh-CN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伽玛源</a:t>
            </a:r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装置</a:t>
            </a:r>
            <a:endParaRPr lang="zh-CN" altLang="en-US" sz="36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>
              <a:buSzPct val="120000"/>
              <a:buFont typeface="Wingdings" panose="05000000000000000000" pitchFamily="2" charset="2"/>
            </a:pPr>
            <a:endParaRPr lang="zh-CN" altLang="en-US" sz="28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0967" name="Picture 9"/>
          <p:cNvPicPr>
            <a:picLocks noChangeAspect="1"/>
          </p:cNvPicPr>
          <p:nvPr/>
        </p:nvPicPr>
        <p:blipFill>
          <a:blip r:embed="rId1"/>
          <a:srcRect l="13318" t="3999" r="12738" b="7990"/>
          <a:stretch>
            <a:fillRect/>
          </a:stretch>
        </p:blipFill>
        <p:spPr>
          <a:xfrm>
            <a:off x="499745" y="1270000"/>
            <a:ext cx="7788910" cy="52146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pull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58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0610" y="209550"/>
            <a:ext cx="6807200" cy="310769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9459" name="表格 19458"/>
          <p:cNvGraphicFramePr/>
          <p:nvPr>
            <p:custDataLst>
              <p:tags r:id="rId2"/>
            </p:custDataLst>
          </p:nvPr>
        </p:nvGraphicFramePr>
        <p:xfrm>
          <a:off x="203200" y="3546475"/>
          <a:ext cx="8737600" cy="2956560"/>
        </p:xfrm>
        <a:graphic>
          <a:graphicData uri="http://schemas.openxmlformats.org/drawingml/2006/table">
            <a:tbl>
              <a:tblPr/>
              <a:tblGrid>
                <a:gridCol w="1435100"/>
                <a:gridCol w="628650"/>
                <a:gridCol w="665163"/>
                <a:gridCol w="963612"/>
                <a:gridCol w="1203325"/>
                <a:gridCol w="800100"/>
                <a:gridCol w="1479550"/>
                <a:gridCol w="1562100"/>
              </a:tblGrid>
              <a:tr h="82296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charset="0"/>
                        </a:rPr>
                        <a:t>Laser wavelength</a:t>
                      </a:r>
                      <a:endParaRPr lang="en-US" altLang="zh-CN" b="1" dirty="0">
                        <a:effectLst>
                          <a:outerShdw blurRad="38100" dist="38100" dir="2700000">
                            <a:srgbClr val="C0C0C0"/>
                          </a:outerShdw>
                        </a:effectLst>
                        <a:latin typeface="Calibri" panose="020F050202020403020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charset="0"/>
                        </a:rPr>
                        <a:t>um/nm</a:t>
                      </a:r>
                      <a:endParaRPr lang="en-US" altLang="zh-CN" b="1" dirty="0">
                        <a:effectLst>
                          <a:outerShdw blurRad="38100" dist="38100" dir="2700000">
                            <a:srgbClr val="C0C0C0"/>
                          </a:outerShdw>
                        </a:effectLst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charset="0"/>
                        </a:rPr>
                        <a:t>Type</a:t>
                      </a:r>
                      <a:endParaRPr lang="en-US" altLang="zh-CN" b="1" dirty="0">
                        <a:effectLst>
                          <a:outerShdw blurRad="38100" dist="38100" dir="2700000">
                            <a:srgbClr val="C0C0C0"/>
                          </a:outerShdw>
                        </a:effectLst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charset="0"/>
                        </a:rPr>
                        <a:t>Power</a:t>
                      </a:r>
                      <a:endParaRPr lang="en-US" altLang="zh-CN" b="1" dirty="0">
                        <a:effectLst>
                          <a:outerShdw blurRad="38100" dist="38100" dir="2700000">
                            <a:srgbClr val="C0C0C0"/>
                          </a:outerShdw>
                        </a:effectLst>
                        <a:latin typeface="Calibri" panose="020F050202020403020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charset="0"/>
                        </a:rPr>
                        <a:t>/W</a:t>
                      </a:r>
                      <a:endParaRPr lang="en-US" altLang="zh-CN" b="1" dirty="0">
                        <a:effectLst>
                          <a:outerShdw blurRad="38100" dist="38100" dir="2700000">
                            <a:srgbClr val="C0C0C0"/>
                          </a:outerShdw>
                        </a:effectLst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charset="0"/>
                        </a:rPr>
                        <a:t>Duration</a:t>
                      </a:r>
                      <a:endParaRPr lang="en-US" altLang="zh-CN" b="1" dirty="0">
                        <a:effectLst>
                          <a:outerShdw blurRad="38100" dist="38100" dir="2700000">
                            <a:srgbClr val="C0C0C0"/>
                          </a:outerShdw>
                        </a:effectLst>
                        <a:latin typeface="Calibri" panose="020F050202020403020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charset="0"/>
                        </a:rPr>
                        <a:t>fs/ps</a:t>
                      </a:r>
                      <a:endParaRPr lang="en-US" altLang="zh-CN" b="1" dirty="0">
                        <a:effectLst>
                          <a:outerShdw blurRad="38100" dist="38100" dir="2700000">
                            <a:srgbClr val="C0C0C0"/>
                          </a:outerShdw>
                        </a:effectLst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charset="0"/>
                        </a:rPr>
                        <a:t>Frequency</a:t>
                      </a:r>
                      <a:endParaRPr lang="en-US" altLang="zh-CN" b="1" dirty="0">
                        <a:effectLst>
                          <a:outerShdw blurRad="38100" dist="38100" dir="2700000">
                            <a:srgbClr val="C0C0C0"/>
                          </a:outerShdw>
                        </a:effectLst>
                        <a:latin typeface="Calibri" panose="020F050202020403020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charset="0"/>
                        </a:rPr>
                        <a:t>/Hz</a:t>
                      </a:r>
                      <a:endParaRPr lang="en-US" altLang="zh-CN" b="1" dirty="0">
                        <a:effectLst>
                          <a:outerShdw blurRad="38100" dist="38100" dir="2700000">
                            <a:srgbClr val="C0C0C0"/>
                          </a:outerShdw>
                        </a:effectLst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charset="0"/>
                        </a:rPr>
                        <a:t>Single Pulse</a:t>
                      </a:r>
                      <a:endParaRPr lang="en-US" altLang="zh-CN" b="1" dirty="0">
                        <a:effectLst>
                          <a:outerShdw blurRad="38100" dist="38100" dir="2700000">
                            <a:srgbClr val="C0C0C0"/>
                          </a:outerShdw>
                        </a:effectLst>
                        <a:latin typeface="Calibri" panose="020F050202020403020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charset="0"/>
                        </a:rPr>
                        <a:t>/J</a:t>
                      </a:r>
                      <a:endParaRPr lang="en-US" altLang="zh-CN" b="1" dirty="0">
                        <a:effectLst>
                          <a:outerShdw blurRad="38100" dist="38100" dir="2700000">
                            <a:srgbClr val="C0C0C0"/>
                          </a:outerShdw>
                        </a:effectLst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charset="0"/>
                          <a:sym typeface="Symbol" panose="05050102010706020507" pitchFamily="18" charset="2"/>
                        </a:rPr>
                        <a:t>Gamma</a:t>
                      </a:r>
                      <a:r>
                        <a:rPr lang="zh-CN" altLang="en-US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charset="0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charset="0"/>
                          <a:sym typeface="Symbol" panose="05050102010706020507" pitchFamily="18" charset="2"/>
                        </a:rPr>
                        <a:t>Energy</a:t>
                      </a:r>
                      <a:endParaRPr lang="en-US" altLang="zh-CN" b="1" dirty="0">
                        <a:effectLst>
                          <a:outerShdw blurRad="38100" dist="38100" dir="2700000">
                            <a:srgbClr val="C0C0C0"/>
                          </a:outerShdw>
                        </a:effectLst>
                        <a:latin typeface="Calibri" panose="020F0502020204030204" charset="0"/>
                        <a:sym typeface="Symbol" panose="05050102010706020507" pitchFamily="18" charset="2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charset="0"/>
                          <a:sym typeface="Symbol" panose="05050102010706020507" pitchFamily="18" charset="2"/>
                        </a:rPr>
                        <a:t>/</a:t>
                      </a: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charset="0"/>
                        </a:rPr>
                        <a:t>MeV</a:t>
                      </a:r>
                      <a:endParaRPr lang="en-US" altLang="zh-CN" b="1" dirty="0">
                        <a:effectLst>
                          <a:outerShdw blurRad="38100" dist="38100" dir="2700000">
                            <a:srgbClr val="C0C0C0"/>
                          </a:outerShdw>
                        </a:effectLst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charset="0"/>
                        </a:rPr>
                        <a:t>Gamma flus</a:t>
                      </a:r>
                      <a:endParaRPr lang="en-US" altLang="zh-CN" b="1" dirty="0">
                        <a:effectLst>
                          <a:outerShdw blurRad="38100" dist="38100" dir="2700000">
                            <a:srgbClr val="C0C0C0"/>
                          </a:outerShdw>
                        </a:effectLst>
                        <a:latin typeface="Calibri" panose="020F050202020403020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charset="0"/>
                        </a:rPr>
                        <a:t>photons/s/W</a:t>
                      </a:r>
                      <a:endParaRPr lang="en-US" altLang="zh-CN" b="1" dirty="0">
                        <a:effectLst>
                          <a:outerShdw blurRad="38100" dist="38100" dir="2700000">
                            <a:srgbClr val="C0C0C0"/>
                          </a:outerShdw>
                        </a:effectLst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charset="0"/>
                        </a:rPr>
                        <a:t>10.64um</a:t>
                      </a:r>
                      <a:endParaRPr lang="en-US" altLang="zh-CN" sz="2000" dirty="0"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charset="0"/>
                        </a:rPr>
                        <a:t>CW</a:t>
                      </a:r>
                      <a:endParaRPr lang="en-US" altLang="zh-CN" sz="2000" dirty="0"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charset="0"/>
                        </a:rPr>
                        <a:t>1</a:t>
                      </a:r>
                      <a:endParaRPr lang="en-US" altLang="zh-CN" sz="2000" dirty="0"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charset="0"/>
                        </a:rPr>
                        <a:t> </a:t>
                      </a:r>
                      <a:endParaRPr lang="en-US" altLang="zh-CN" sz="2000" dirty="0"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charset="0"/>
                        </a:rPr>
                        <a:t> </a:t>
                      </a:r>
                      <a:endParaRPr lang="en-US" altLang="zh-CN" sz="2000" dirty="0"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charset="0"/>
                        </a:rPr>
                        <a:t> </a:t>
                      </a:r>
                      <a:endParaRPr lang="en-US" altLang="zh-CN" sz="2000" dirty="0"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charset="0"/>
                        </a:rPr>
                        <a:t>112.7</a:t>
                      </a:r>
                      <a:endParaRPr lang="en-US" altLang="zh-CN" sz="2000" dirty="0">
                        <a:solidFill>
                          <a:srgbClr val="FF0000"/>
                        </a:solidFill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charset="0"/>
                        </a:rPr>
                        <a:t>7.59×10</a:t>
                      </a:r>
                      <a:r>
                        <a:rPr lang="en-US" altLang="zh-CN" sz="2000" baseline="30000" dirty="0">
                          <a:latin typeface="Calibri" panose="020F0502020204030204" charset="0"/>
                        </a:rPr>
                        <a:t>6</a:t>
                      </a:r>
                      <a:endParaRPr lang="en-US" altLang="zh-CN" sz="2000" baseline="30000" dirty="0"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04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charset="0"/>
                        </a:rPr>
                        <a:t>1.64um</a:t>
                      </a:r>
                      <a:endParaRPr lang="en-US" altLang="zh-CN" sz="2000" dirty="0"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charset="0"/>
                        </a:rPr>
                        <a:t>CW</a:t>
                      </a:r>
                      <a:endParaRPr lang="en-US" altLang="zh-CN" sz="2000" dirty="0"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charset="0"/>
                        </a:rPr>
                        <a:t>1</a:t>
                      </a:r>
                      <a:endParaRPr lang="en-US" altLang="zh-CN" sz="2000" dirty="0"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charset="0"/>
                        </a:rPr>
                        <a:t> </a:t>
                      </a:r>
                      <a:endParaRPr lang="en-US" altLang="zh-CN" sz="2000" dirty="0"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charset="0"/>
                        </a:rPr>
                        <a:t> </a:t>
                      </a:r>
                      <a:endParaRPr lang="en-US" altLang="zh-CN" sz="2000" dirty="0"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charset="0"/>
                        </a:rPr>
                        <a:t> </a:t>
                      </a:r>
                      <a:endParaRPr lang="en-US" altLang="zh-CN" sz="2000" dirty="0"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charset="0"/>
                        </a:rPr>
                        <a:t>999.8</a:t>
                      </a:r>
                      <a:endParaRPr lang="en-US" altLang="zh-CN" sz="2000" dirty="0">
                        <a:solidFill>
                          <a:srgbClr val="FF0000"/>
                        </a:solidFill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charset="0"/>
                        </a:rPr>
                        <a:t>9.49×10</a:t>
                      </a:r>
                      <a:r>
                        <a:rPr lang="en-US" altLang="zh-CN" sz="2000" baseline="30000" dirty="0">
                          <a:latin typeface="Calibri" panose="020F0502020204030204" charset="0"/>
                        </a:rPr>
                        <a:t>5</a:t>
                      </a:r>
                      <a:endParaRPr lang="en-US" altLang="zh-CN" sz="2000" baseline="30000" dirty="0"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04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charset="0"/>
                        </a:rPr>
                        <a:t>800nm </a:t>
                      </a:r>
                      <a:endParaRPr lang="en-US" altLang="zh-CN" sz="2000" dirty="0"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charset="0"/>
                        </a:rPr>
                        <a:t>Puls</a:t>
                      </a:r>
                      <a:endParaRPr lang="en-US" altLang="zh-CN" sz="2000" dirty="0"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charset="0"/>
                        </a:rPr>
                        <a:t> </a:t>
                      </a:r>
                      <a:endParaRPr lang="en-US" altLang="zh-CN" sz="2000" dirty="0"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charset="0"/>
                        </a:rPr>
                        <a:t>50fs</a:t>
                      </a:r>
                      <a:endParaRPr lang="en-US" altLang="zh-CN" sz="2000" dirty="0"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charset="0"/>
                        </a:rPr>
                        <a:t>10Hz</a:t>
                      </a:r>
                      <a:endParaRPr lang="en-US" altLang="zh-CN" sz="2000" dirty="0"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charset="0"/>
                        </a:rPr>
                        <a:t>5J</a:t>
                      </a:r>
                      <a:endParaRPr lang="en-US" altLang="zh-CN" sz="2000" dirty="0"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charset="0"/>
                        </a:rPr>
                        <a:t>1277.4</a:t>
                      </a:r>
                      <a:endParaRPr lang="en-US" altLang="zh-CN" sz="2000" dirty="0">
                        <a:solidFill>
                          <a:srgbClr val="FF0000"/>
                        </a:solidFill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charset="0"/>
                        </a:rPr>
                        <a:t>1.04×10</a:t>
                      </a:r>
                      <a:r>
                        <a:rPr lang="en-US" altLang="zh-CN" sz="2000" baseline="30000" dirty="0">
                          <a:latin typeface="Calibri" panose="020F0502020204030204" charset="0"/>
                        </a:rPr>
                        <a:t>10</a:t>
                      </a:r>
                      <a:endParaRPr lang="en-US" altLang="zh-CN" sz="2000" baseline="30000" dirty="0"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04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charset="0"/>
                        </a:rPr>
                        <a:t>355nm</a:t>
                      </a:r>
                      <a:endParaRPr lang="en-US" altLang="zh-CN" sz="2000" dirty="0"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charset="0"/>
                        </a:rPr>
                        <a:t>CW</a:t>
                      </a:r>
                      <a:endParaRPr lang="en-US" altLang="zh-CN" sz="2000" dirty="0"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charset="0"/>
                        </a:rPr>
                        <a:t>1</a:t>
                      </a:r>
                      <a:endParaRPr lang="en-US" altLang="zh-CN" sz="2000" dirty="0"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charset="0"/>
                        </a:rPr>
                        <a:t> </a:t>
                      </a:r>
                      <a:endParaRPr lang="en-US" altLang="zh-CN" sz="2000" dirty="0"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charset="0"/>
                        </a:rPr>
                        <a:t> </a:t>
                      </a:r>
                      <a:endParaRPr lang="en-US" altLang="zh-CN" sz="2000" dirty="0"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charset="0"/>
                        </a:rPr>
                        <a:t> </a:t>
                      </a:r>
                      <a:endParaRPr lang="en-US" altLang="zh-CN" sz="2000" dirty="0"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charset="0"/>
                        </a:rPr>
                        <a:t>2397.8</a:t>
                      </a:r>
                      <a:endParaRPr lang="en-US" altLang="zh-CN" sz="2000" dirty="0">
                        <a:solidFill>
                          <a:srgbClr val="FF0000"/>
                        </a:solidFill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charset="0"/>
                        </a:rPr>
                        <a:t>2.75×10</a:t>
                      </a:r>
                      <a:r>
                        <a:rPr lang="en-US" altLang="zh-CN" sz="2000" baseline="30000" dirty="0">
                          <a:latin typeface="Calibri" panose="020F0502020204030204" charset="0"/>
                        </a:rPr>
                        <a:t>5</a:t>
                      </a:r>
                      <a:endParaRPr lang="en-US" altLang="zh-CN" sz="2000" baseline="30000" dirty="0"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04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charset="0"/>
                        </a:rPr>
                        <a:t>266nm</a:t>
                      </a:r>
                      <a:endParaRPr lang="en-US" altLang="zh-CN" sz="2000" dirty="0"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charset="0"/>
                        </a:rPr>
                        <a:t>CW</a:t>
                      </a:r>
                      <a:endParaRPr lang="en-US" altLang="zh-CN" sz="2000" dirty="0"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charset="0"/>
                        </a:rPr>
                        <a:t>1</a:t>
                      </a:r>
                      <a:endParaRPr lang="en-US" altLang="zh-CN" sz="2000" dirty="0"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charset="0"/>
                        </a:rPr>
                        <a:t> </a:t>
                      </a:r>
                      <a:endParaRPr lang="en-US" altLang="zh-CN" sz="2000" dirty="0"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charset="0"/>
                        </a:rPr>
                        <a:t> </a:t>
                      </a:r>
                      <a:endParaRPr lang="en-US" altLang="zh-CN" sz="2000" dirty="0"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charset="0"/>
                        </a:rPr>
                        <a:t> </a:t>
                      </a:r>
                      <a:endParaRPr lang="en-US" altLang="zh-CN" sz="2000" dirty="0"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charset="0"/>
                        </a:rPr>
                        <a:t>2908.0</a:t>
                      </a:r>
                      <a:endParaRPr lang="en-US" altLang="zh-CN" sz="2000" dirty="0">
                        <a:solidFill>
                          <a:srgbClr val="FF0000"/>
                        </a:solidFill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charset="0"/>
                        </a:rPr>
                        <a:t>1.79×10</a:t>
                      </a:r>
                      <a:r>
                        <a:rPr lang="en-US" altLang="zh-CN" sz="2000" baseline="30000" dirty="0">
                          <a:latin typeface="Calibri" panose="020F0502020204030204" charset="0"/>
                        </a:rPr>
                        <a:t>5</a:t>
                      </a:r>
                      <a:endParaRPr lang="en-US" altLang="zh-CN" sz="2000" baseline="30000" dirty="0"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04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charset="0"/>
                        </a:rPr>
                        <a:t>0.1keV@FEL</a:t>
                      </a:r>
                      <a:endParaRPr lang="en-US" altLang="zh-CN" sz="2000" dirty="0"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charset="0"/>
                        </a:rPr>
                        <a:t>FEL</a:t>
                      </a:r>
                      <a:endParaRPr lang="en-US" altLang="zh-CN" sz="2000" dirty="0"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charset="0"/>
                        </a:rPr>
                        <a:t> </a:t>
                      </a:r>
                      <a:endParaRPr lang="en-US" altLang="zh-CN" sz="2000" dirty="0"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charset="0"/>
                        </a:rPr>
                        <a:t>0.7ps</a:t>
                      </a:r>
                      <a:endParaRPr lang="en-US" altLang="zh-CN" sz="2000" dirty="0"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charset="0"/>
                        </a:rPr>
                        <a:t>1MHz</a:t>
                      </a:r>
                      <a:endParaRPr lang="en-US" altLang="zh-CN" sz="2000" dirty="0"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charset="0"/>
                        </a:rPr>
                        <a:t> </a:t>
                      </a:r>
                      <a:endParaRPr lang="en-US" altLang="zh-CN" sz="2000" dirty="0"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charset="0"/>
                        </a:rPr>
                        <a:t>7398.6</a:t>
                      </a:r>
                      <a:endParaRPr lang="en-US" altLang="zh-CN" sz="2000" dirty="0">
                        <a:solidFill>
                          <a:srgbClr val="FF0000"/>
                        </a:solidFill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charset="0"/>
                        </a:rPr>
                        <a:t>1.04×10</a:t>
                      </a:r>
                      <a:r>
                        <a:rPr lang="en-US" altLang="zh-CN" sz="2000" baseline="30000" dirty="0">
                          <a:latin typeface="Calibri" panose="020F0502020204030204" charset="0"/>
                        </a:rPr>
                        <a:t>8</a:t>
                      </a:r>
                      <a:endParaRPr lang="en-US" altLang="zh-CN" sz="2000" baseline="30000" dirty="0"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04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charset="0"/>
                        </a:rPr>
                        <a:t>1.0keV@FEL</a:t>
                      </a:r>
                      <a:endParaRPr lang="en-US" altLang="zh-CN" sz="2000" dirty="0"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charset="0"/>
                        </a:rPr>
                        <a:t>FEL</a:t>
                      </a:r>
                      <a:endParaRPr lang="en-US" altLang="zh-CN" sz="2000" dirty="0"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charset="0"/>
                        </a:rPr>
                        <a:t> </a:t>
                      </a:r>
                      <a:endParaRPr lang="en-US" altLang="zh-CN" sz="2000" dirty="0"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charset="0"/>
                        </a:rPr>
                        <a:t>0.7ps</a:t>
                      </a:r>
                      <a:endParaRPr lang="en-US" altLang="zh-CN" sz="2000" dirty="0"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charset="0"/>
                        </a:rPr>
                        <a:t>1MHz</a:t>
                      </a:r>
                      <a:endParaRPr lang="en-US" altLang="zh-CN" sz="2000" dirty="0"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charset="0"/>
                        </a:rPr>
                        <a:t> </a:t>
                      </a:r>
                      <a:endParaRPr lang="en-US" altLang="zh-CN" sz="2000" dirty="0"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charset="0"/>
                        </a:rPr>
                        <a:t>7937.8</a:t>
                      </a:r>
                      <a:endParaRPr lang="en-US" altLang="zh-CN" sz="2000" dirty="0">
                        <a:solidFill>
                          <a:srgbClr val="FF0000"/>
                        </a:solidFill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1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charset="0"/>
                        </a:rPr>
                        <a:t>1.97×10</a:t>
                      </a:r>
                      <a:r>
                        <a:rPr lang="en-US" altLang="zh-CN" sz="2000" baseline="30000" dirty="0">
                          <a:latin typeface="Calibri" panose="020F0502020204030204" charset="0"/>
                        </a:rPr>
                        <a:t>7</a:t>
                      </a:r>
                      <a:endParaRPr lang="en-US" altLang="zh-CN" sz="2000" baseline="30000" dirty="0">
                        <a:latin typeface="Calibri" panose="020F0502020204030204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5057" name="Picture 2"/>
          <p:cNvPicPr>
            <a:picLocks noChangeAspect="1"/>
          </p:cNvPicPr>
          <p:nvPr/>
        </p:nvPicPr>
        <p:blipFill>
          <a:blip r:embed="rId1"/>
          <a:srcRect l="13121" r="12621" b="7162"/>
          <a:stretch>
            <a:fillRect/>
          </a:stretch>
        </p:blipFill>
        <p:spPr>
          <a:xfrm>
            <a:off x="687070" y="1576070"/>
            <a:ext cx="7204710" cy="5067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058" name="日期占位符 3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fld id="{BB962C8B-B14F-4D97-AF65-F5344CB8AC3E}" type="datetime1">
              <a:rPr lang="zh-CN" altLang="en-US" sz="1400"/>
            </a:fld>
            <a:endParaRPr lang="zh-CN" altLang="en-US" sz="1400"/>
          </a:p>
        </p:txBody>
      </p:sp>
      <p:sp>
        <p:nvSpPr>
          <p:cNvPr id="45063" name="Rectangle 14"/>
          <p:cNvSpPr/>
          <p:nvPr/>
        </p:nvSpPr>
        <p:spPr>
          <a:xfrm>
            <a:off x="18415" y="523875"/>
            <a:ext cx="9107805" cy="71945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algn="ctr">
              <a:buSzPct val="120000"/>
            </a:pPr>
            <a:r>
              <a:rPr lang="en-US" altLang="zh-CN" sz="3600" b="1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sz="3600" b="1">
                <a:latin typeface="华文楷体" panose="02010600040101010101" pitchFamily="2" charset="-122"/>
                <a:ea typeface="华文楷体" panose="02010600040101010101" pitchFamily="2" charset="-122"/>
              </a:rPr>
              <a:t>基于</a:t>
            </a:r>
            <a:r>
              <a:rPr lang="en-US" altLang="zh-CN" sz="3600" b="1">
                <a:latin typeface="华文楷体" panose="02010600040101010101" pitchFamily="2" charset="-122"/>
                <a:ea typeface="华文楷体" panose="02010600040101010101" pitchFamily="2" charset="-122"/>
              </a:rPr>
              <a:t>SCLF/SHINE</a:t>
            </a:r>
            <a:r>
              <a:rPr lang="zh-CN" altLang="en-US" sz="3600" b="1">
                <a:latin typeface="华文楷体" panose="02010600040101010101" pitchFamily="2" charset="-122"/>
                <a:ea typeface="华文楷体" panose="02010600040101010101" pitchFamily="2" charset="-122"/>
              </a:rPr>
              <a:t>的</a:t>
            </a:r>
            <a:r>
              <a:rPr lang="zh-CN" altLang="zh-CN" sz="3600" b="1">
                <a:latin typeface="华文楷体" panose="02010600040101010101" pitchFamily="2" charset="-122"/>
                <a:ea typeface="华文楷体" panose="02010600040101010101" pitchFamily="2" charset="-122"/>
              </a:rPr>
              <a:t>伽玛</a:t>
            </a:r>
            <a:r>
              <a:rPr lang="zh-CN" altLang="en-US" sz="3600" b="1">
                <a:latin typeface="华文楷体" panose="02010600040101010101" pitchFamily="2" charset="-122"/>
                <a:ea typeface="华文楷体" panose="02010600040101010101" pitchFamily="2" charset="-122"/>
              </a:rPr>
              <a:t>装置模拟</a:t>
            </a:r>
            <a:endParaRPr lang="zh-CN" altLang="en-US" sz="36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>
              <a:buSzPct val="120000"/>
            </a:pPr>
            <a:endParaRPr lang="zh-CN" altLang="en-US" sz="2800" b="1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ransition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34620" y="964565"/>
          <a:ext cx="8905875" cy="53594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79450"/>
                <a:gridCol w="1259205"/>
                <a:gridCol w="771525"/>
                <a:gridCol w="1155065"/>
                <a:gridCol w="1619250"/>
                <a:gridCol w="1267460"/>
                <a:gridCol w="1027430"/>
                <a:gridCol w="1126490"/>
              </a:tblGrid>
              <a:tr h="2933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模式</a:t>
                      </a:r>
                      <a:endParaRPr lang="zh-CN" sz="1600" kern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所用激光</a:t>
                      </a:r>
                      <a:endParaRPr lang="zh-CN" sz="1600" kern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γ</a:t>
                      </a:r>
                      <a:r>
                        <a:rPr lang="zh-CN" sz="1600" kern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能</a:t>
                      </a:r>
                      <a:r>
                        <a:rPr lang="zh-CN" sz="1600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区</a:t>
                      </a:r>
                      <a:endParaRPr lang="zh-CN" sz="1600" kern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γ</a:t>
                      </a:r>
                      <a:r>
                        <a:rPr lang="zh-CN" sz="1600" kern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特点</a:t>
                      </a:r>
                      <a:endParaRPr lang="zh-CN" sz="1600" kern="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600" kern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工程难点</a:t>
                      </a:r>
                      <a:endParaRPr lang="zh-CN" altLang="en-US" sz="1600" kern="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关键技术</a:t>
                      </a:r>
                      <a:endParaRPr lang="zh-CN" sz="160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类似线站</a:t>
                      </a:r>
                      <a:endParaRPr lang="zh-CN" sz="1600" kern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60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已有基础</a:t>
                      </a:r>
                      <a:endParaRPr lang="zh-CN" altLang="en-US" sz="1600" kern="1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0" marB="0"/>
                </a:tc>
              </a:tr>
              <a:tr h="438150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Model </a:t>
                      </a:r>
                      <a:endParaRPr lang="en-US" altLang="zh-CN" sz="16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</a:t>
                      </a:r>
                      <a:endParaRPr lang="en-US" altLang="zh-CN" sz="16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/>
                        <a:t>10.64um</a:t>
                      </a:r>
                      <a:r>
                        <a:rPr lang="zh-CN" sz="1400" kern="0" dirty="0"/>
                        <a:t>、</a:t>
                      </a:r>
                      <a:r>
                        <a:rPr lang="en-US" sz="1400" kern="0" dirty="0"/>
                        <a:t>1.64um</a:t>
                      </a:r>
                      <a:r>
                        <a:rPr lang="zh-CN" sz="1400" kern="0" dirty="0"/>
                        <a:t>、</a:t>
                      </a:r>
                      <a:r>
                        <a:rPr lang="en-US" sz="1400" kern="0" dirty="0"/>
                        <a:t>355nm</a:t>
                      </a:r>
                      <a:r>
                        <a:rPr lang="zh-CN" sz="1400" kern="0" dirty="0"/>
                        <a:t>、</a:t>
                      </a:r>
                      <a:r>
                        <a:rPr lang="en-US" sz="1400" kern="0" dirty="0"/>
                        <a:t>266nm</a:t>
                      </a:r>
                      <a:r>
                        <a:rPr lang="zh-CN" sz="1400" kern="0" dirty="0"/>
                        <a:t>波长的光学激光器</a:t>
                      </a:r>
                      <a:endParaRPr lang="zh-CN" sz="1400" kern="0" dirty="0"/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/>
                        <a:t>0.11-2.9GeV</a:t>
                      </a:r>
                      <a:endParaRPr lang="en-US" sz="1400" kern="0" dirty="0"/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0" dirty="0"/>
                        <a:t>结合激光角度调节靶室可实现大范围能量连续调节</a:t>
                      </a:r>
                      <a:endParaRPr lang="zh-CN" sz="1400" kern="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kern="100" dirty="0" smtClean="0"/>
                        <a:t>伽玛能量调节</a:t>
                      </a:r>
                      <a:endParaRPr lang="zh-CN" altLang="en-US" sz="1400" kern="100" dirty="0" smtClean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kern="100" dirty="0" smtClean="0"/>
                        <a:t>角度可调靶室</a:t>
                      </a:r>
                      <a:endParaRPr lang="zh-CN" altLang="en-US" sz="1400" kern="100" dirty="0" smtClean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 smtClean="0"/>
                        <a:t>SLEGS</a:t>
                      </a:r>
                      <a:endParaRPr lang="en-US" sz="1400" kern="0" dirty="0" smtClean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kern="100" dirty="0" smtClean="0"/>
                        <a:t>样机三</a:t>
                      </a:r>
                      <a:r>
                        <a:rPr lang="en-US" altLang="zh-CN" sz="1400" kern="100" dirty="0" smtClean="0"/>
                        <a:t>&amp;SLEGS</a:t>
                      </a:r>
                      <a:endParaRPr lang="en-US" altLang="zh-CN" sz="1400" kern="100" dirty="0" smtClean="0"/>
                    </a:p>
                  </a:txBody>
                  <a:tcPr marL="68580" marR="68580" marT="0" marB="0" anchor="ctr"/>
                </a:tc>
              </a:tr>
              <a:tr h="438150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kern="100" dirty="0" smtClean="0"/>
                        <a:t>激光电子位置重合</a:t>
                      </a:r>
                      <a:endParaRPr lang="zh-CN" altLang="en-US" sz="1400" kern="100" dirty="0" smtClean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kern="100" dirty="0" smtClean="0"/>
                        <a:t>角度可调靶室</a:t>
                      </a:r>
                      <a:endParaRPr lang="zh-CN" altLang="en-US" sz="1400" kern="100" dirty="0" smtClean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400" kern="0" dirty="0" smtClean="0"/>
                        <a:t>SLEGS</a:t>
                      </a:r>
                      <a:endParaRPr lang="en-US" altLang="en-US" sz="1400" kern="0" dirty="0" smtClean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kern="100" dirty="0" smtClean="0"/>
                        <a:t>SLEGS </a:t>
                      </a:r>
                      <a:r>
                        <a:rPr lang="en-US" altLang="zh-CN" sz="1400" kern="100" dirty="0" err="1" smtClean="0"/>
                        <a:t>μm</a:t>
                      </a:r>
                      <a:r>
                        <a:rPr lang="zh-CN" altLang="en-US" sz="1400" kern="100" dirty="0" smtClean="0"/>
                        <a:t>量级位置重合</a:t>
                      </a:r>
                      <a:endParaRPr lang="zh-CN" altLang="en-US" sz="1400" kern="100" dirty="0" smtClean="0"/>
                    </a:p>
                  </a:txBody>
                  <a:tcPr marL="68580" marR="68580" marT="0" marB="0" anchor="ctr"/>
                </a:tc>
              </a:tr>
              <a:tr h="438150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kern="100" dirty="0" smtClean="0"/>
                        <a:t>伽玛能量标记</a:t>
                      </a:r>
                      <a:endParaRPr lang="zh-CN" altLang="en-US" sz="1400" kern="100" dirty="0" smtClean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kern="0" dirty="0" smtClean="0"/>
                        <a:t>电子标记计数器</a:t>
                      </a:r>
                      <a:r>
                        <a:rPr lang="en-US" sz="1400" kern="0" dirty="0" smtClean="0"/>
                        <a:t>Tagger</a:t>
                      </a:r>
                      <a:endParaRPr lang="en-US" altLang="en-US" sz="1400" kern="0" dirty="0" smtClean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 smtClean="0"/>
                        <a:t>LEPSI,II;</a:t>
                      </a:r>
                      <a:endParaRPr lang="en-US" sz="1400" kern="0" dirty="0" smtClean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 smtClean="0"/>
                        <a:t>GRALL</a:t>
                      </a:r>
                      <a:endParaRPr lang="en-US" sz="1400" kern="0" dirty="0" smtClean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kern="100" dirty="0" smtClean="0"/>
                        <a:t>SLEGS</a:t>
                      </a:r>
                      <a:r>
                        <a:rPr lang="zh-CN" altLang="en-US" sz="1400" kern="100" dirty="0" smtClean="0"/>
                        <a:t>高能端尝试</a:t>
                      </a:r>
                      <a:endParaRPr lang="zh-CN" altLang="en-US" sz="1400" kern="100" dirty="0" smtClean="0"/>
                    </a:p>
                  </a:txBody>
                  <a:tcPr marL="68580" marR="68580" marT="0" marB="0" anchor="ctr"/>
                </a:tc>
              </a:tr>
              <a:tr h="425450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Model II</a:t>
                      </a:r>
                      <a:endParaRPr lang="en-US" altLang="zh-CN" sz="1600" kern="1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/>
                        <a:t>800nm TW</a:t>
                      </a:r>
                      <a:r>
                        <a:rPr lang="zh-CN" sz="1400" kern="0" dirty="0"/>
                        <a:t>量级钛宝石激光</a:t>
                      </a:r>
                      <a:endParaRPr lang="zh-CN" sz="1400" kern="0" dirty="0"/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/>
                        <a:t>&lt;1.3GeV</a:t>
                      </a:r>
                      <a:endParaRPr lang="en-US" sz="1400" kern="0" dirty="0"/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0" dirty="0"/>
                        <a:t>短脉冲、高通量、高级化度</a:t>
                      </a:r>
                      <a:endParaRPr lang="zh-CN" sz="1400" kern="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kern="100" dirty="0" smtClean="0"/>
                        <a:t>保证伽玛流强</a:t>
                      </a:r>
                      <a:endParaRPr lang="zh-CN" altLang="en-US" sz="1400" kern="100" dirty="0" smtClean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kern="100" dirty="0"/>
                        <a:t>激光外</a:t>
                      </a:r>
                      <a:r>
                        <a:rPr lang="zh-CN" altLang="en-US" sz="1400" kern="100" dirty="0" smtClean="0"/>
                        <a:t>谐振腔</a:t>
                      </a:r>
                      <a:endParaRPr lang="zh-CN" altLang="en-US" sz="1400" kern="100" dirty="0" smtClean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en-US" sz="1400" kern="100" dirty="0" smtClean="0"/>
                        <a:t>ELI-NP</a:t>
                      </a:r>
                      <a:endParaRPr lang="en-US" altLang="en-US" sz="1400" kern="100" dirty="0" smtClean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altLang="en-US" sz="1400" kern="100" dirty="0"/>
                    </a:p>
                  </a:txBody>
                  <a:tcPr marL="68580" marR="68580" marT="0" marB="0" anchor="ctr"/>
                </a:tc>
              </a:tr>
              <a:tr h="876300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kern="100" dirty="0" smtClean="0"/>
                        <a:t>激光电子</a:t>
                      </a:r>
                      <a:r>
                        <a:rPr lang="en-US" altLang="zh-CN" sz="1400" kern="100" dirty="0" err="1" smtClean="0"/>
                        <a:t>ps</a:t>
                      </a:r>
                      <a:r>
                        <a:rPr lang="zh-CN" altLang="en-US" sz="1400" kern="100" dirty="0" smtClean="0"/>
                        <a:t>时间同步</a:t>
                      </a:r>
                      <a:r>
                        <a:rPr lang="en-US" altLang="zh-CN" sz="1400" kern="100" dirty="0" smtClean="0"/>
                        <a:t>+</a:t>
                      </a:r>
                      <a:r>
                        <a:rPr lang="en-US" altLang="zh-CN" sz="1400" kern="100" dirty="0" err="1" smtClean="0"/>
                        <a:t>μm</a:t>
                      </a:r>
                      <a:r>
                        <a:rPr lang="zh-CN" altLang="en-US" sz="1400" kern="100" dirty="0" smtClean="0"/>
                        <a:t>位置重合</a:t>
                      </a:r>
                      <a:endParaRPr lang="zh-CN" altLang="en-US" sz="1400" kern="100" dirty="0" smtClean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 err="1" smtClean="0"/>
                        <a:t>ps</a:t>
                      </a:r>
                      <a:r>
                        <a:rPr lang="zh-CN" altLang="en-US" sz="1400" kern="100" dirty="0" smtClean="0"/>
                        <a:t>时间</a:t>
                      </a:r>
                      <a:r>
                        <a:rPr lang="en-US" altLang="zh-CN" sz="1400" kern="100" dirty="0" err="1" smtClean="0"/>
                        <a:t>μm</a:t>
                      </a:r>
                      <a:r>
                        <a:rPr lang="zh-CN" altLang="en-US" sz="1400" kern="100" dirty="0" smtClean="0"/>
                        <a:t>位置监控和扫描</a:t>
                      </a:r>
                      <a:endParaRPr lang="zh-CN" altLang="en-US" sz="1400" kern="100" dirty="0" smtClean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1400" kern="100" dirty="0" smtClean="0"/>
                        <a:t>ELI-NP</a:t>
                      </a:r>
                      <a:endParaRPr lang="zh-CN" altLang="en-US" sz="1400" kern="100" dirty="0" smtClean="0"/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zh-CN" altLang="en-US" sz="1400" kern="100" dirty="0" smtClean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kern="100" dirty="0" smtClean="0"/>
                        <a:t>样机</a:t>
                      </a:r>
                      <a:r>
                        <a:rPr lang="en-US" altLang="zh-CN" sz="1400" kern="100" dirty="0" smtClean="0"/>
                        <a:t>I</a:t>
                      </a:r>
                      <a:r>
                        <a:rPr lang="zh-CN" altLang="en-US" sz="1400" kern="100" dirty="0" smtClean="0"/>
                        <a:t>，</a:t>
                      </a:r>
                      <a:r>
                        <a:rPr lang="en-US" altLang="zh-CN" sz="1400" kern="100" dirty="0" smtClean="0"/>
                        <a:t>II</a:t>
                      </a:r>
                      <a:r>
                        <a:rPr lang="en-US" altLang="zh-CN" sz="1400" kern="100" baseline="0" dirty="0" smtClean="0"/>
                        <a:t> </a:t>
                      </a:r>
                      <a:r>
                        <a:rPr lang="zh-CN" altLang="en-US" sz="1400" kern="100" baseline="0" dirty="0" smtClean="0"/>
                        <a:t>几十</a:t>
                      </a:r>
                      <a:r>
                        <a:rPr lang="en-US" altLang="zh-CN" sz="1400" kern="100" dirty="0" err="1" smtClean="0"/>
                        <a:t>μ</a:t>
                      </a:r>
                      <a:r>
                        <a:rPr lang="en-US" altLang="zh-CN" sz="1400" kern="100" baseline="0" dirty="0" err="1" smtClean="0"/>
                        <a:t>m</a:t>
                      </a:r>
                      <a:r>
                        <a:rPr lang="zh-CN" altLang="en-US" sz="1400" kern="100" baseline="0" dirty="0" smtClean="0"/>
                        <a:t>位置重合</a:t>
                      </a:r>
                      <a:r>
                        <a:rPr lang="en-US" altLang="zh-CN" sz="1400" kern="100" baseline="0" dirty="0" smtClean="0"/>
                        <a:t>&amp;ns</a:t>
                      </a:r>
                      <a:r>
                        <a:rPr lang="zh-CN" altLang="en-US" sz="1400" kern="100" baseline="0" dirty="0" smtClean="0"/>
                        <a:t>时间同步</a:t>
                      </a:r>
                      <a:endParaRPr lang="zh-CN" altLang="en-US" sz="1400" kern="100" baseline="0" dirty="0" smtClean="0"/>
                    </a:p>
                  </a:txBody>
                  <a:tcPr marL="68580" marR="68580" marT="0" marB="0" anchor="ctr"/>
                </a:tc>
              </a:tr>
              <a:tr h="438150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kern="100" dirty="0" smtClean="0"/>
                        <a:t>伽玛能量标记</a:t>
                      </a:r>
                      <a:endParaRPr lang="zh-CN" altLang="en-US" sz="1400" kern="100" dirty="0" smtClean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kern="0" dirty="0" smtClean="0"/>
                        <a:t>电子标记计数器</a:t>
                      </a:r>
                      <a:r>
                        <a:rPr lang="en-US" sz="1400" kern="0" dirty="0" smtClean="0"/>
                        <a:t>Tagger</a:t>
                      </a:r>
                      <a:endParaRPr lang="en-US" altLang="en-US" sz="1400" kern="0" dirty="0" smtClean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 smtClean="0"/>
                        <a:t>LEPSI,II;</a:t>
                      </a:r>
                      <a:endParaRPr lang="en-US" sz="1400" kern="0" dirty="0" smtClean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 smtClean="0"/>
                        <a:t>GRALL</a:t>
                      </a:r>
                      <a:endParaRPr lang="en-US" sz="1400" kern="0" dirty="0" smtClean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kern="100" dirty="0" smtClean="0"/>
                        <a:t>SLEGS</a:t>
                      </a:r>
                      <a:r>
                        <a:rPr lang="zh-CN" altLang="en-US" sz="1400" kern="100" dirty="0" smtClean="0"/>
                        <a:t>高能端尝试</a:t>
                      </a:r>
                      <a:endParaRPr lang="zh-CN" altLang="en-US" sz="1400" kern="100" dirty="0" smtClean="0"/>
                    </a:p>
                  </a:txBody>
                  <a:tcPr marL="68580" marR="68580" marT="0" marB="0" anchor="ctr"/>
                </a:tc>
              </a:tr>
              <a:tr h="56832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Model III</a:t>
                      </a:r>
                      <a:endParaRPr lang="en-US" altLang="zh-CN" sz="1600" kern="1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/>
                        <a:t>SCLF</a:t>
                      </a:r>
                      <a:r>
                        <a:rPr lang="zh-CN" sz="1400" kern="0" dirty="0"/>
                        <a:t>产生的</a:t>
                      </a:r>
                      <a:r>
                        <a:rPr lang="en-US" sz="1400" kern="0" dirty="0"/>
                        <a:t>0.1-25keV </a:t>
                      </a:r>
                      <a:r>
                        <a:rPr lang="en-US" sz="1400" kern="0" dirty="0" err="1"/>
                        <a:t>Xray</a:t>
                      </a:r>
                      <a:endParaRPr lang="en-US" sz="1400" kern="0" dirty="0" err="1"/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/>
                        <a:t>&lt;8GeV</a:t>
                      </a:r>
                      <a:endParaRPr lang="en-US" sz="1400" kern="0" dirty="0"/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0" dirty="0"/>
                        <a:t>短脉冲、高能量、高通量、高级化度</a:t>
                      </a:r>
                      <a:endParaRPr lang="zh-CN" sz="1400" kern="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altLang="en-US" sz="1400" kern="100" dirty="0" err="1" smtClean="0"/>
                        <a:t>keV</a:t>
                      </a:r>
                      <a:r>
                        <a:rPr lang="en-US" altLang="en-US" sz="1400" kern="100" dirty="0" smtClean="0"/>
                        <a:t> X-ray</a:t>
                      </a:r>
                      <a:r>
                        <a:rPr lang="zh-CN" altLang="en-US" sz="1400" kern="100" dirty="0" smtClean="0"/>
                        <a:t>反射</a:t>
                      </a:r>
                      <a:endParaRPr lang="zh-CN" altLang="en-US" sz="1400" kern="100" dirty="0" smtClean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en-US" sz="1400" kern="100" dirty="0" err="1"/>
                        <a:t>keV</a:t>
                      </a:r>
                      <a:r>
                        <a:rPr lang="en-US" altLang="en-US" sz="1400" kern="100" dirty="0"/>
                        <a:t> X-ray</a:t>
                      </a:r>
                      <a:r>
                        <a:rPr lang="zh-CN" altLang="en-US" sz="1400" kern="100" dirty="0"/>
                        <a:t>反射聚焦</a:t>
                      </a:r>
                      <a:r>
                        <a:rPr lang="zh-CN" altLang="en-US" sz="1400" kern="100" dirty="0" smtClean="0"/>
                        <a:t>技术</a:t>
                      </a:r>
                      <a:endParaRPr lang="zh-CN" altLang="en-US" sz="1400" kern="100" dirty="0" smtClean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en-US" sz="1400" kern="100" dirty="0"/>
                        <a:t>HI</a:t>
                      </a:r>
                      <a:r>
                        <a:rPr lang="en-US" altLang="en-US" sz="1400" kern="100" dirty="0" smtClean="0"/>
                        <a:t>S</a:t>
                      </a:r>
                      <a:endParaRPr lang="en-US" altLang="en-US" sz="1400" kern="100" dirty="0" smtClean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altLang="en-US" sz="1400" kern="100" dirty="0"/>
                    </a:p>
                  </a:txBody>
                  <a:tcPr marL="68580" marR="68580" marT="0" marB="0" anchor="ctr"/>
                </a:tc>
              </a:tr>
              <a:tr h="876300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kern="0" dirty="0" err="1" smtClean="0"/>
                        <a:t>Xray</a:t>
                      </a:r>
                      <a:r>
                        <a:rPr lang="zh-CN" altLang="en-US" sz="1400" kern="100" dirty="0" smtClean="0"/>
                        <a:t>电子</a:t>
                      </a:r>
                      <a:r>
                        <a:rPr lang="en-US" altLang="zh-CN" sz="1400" kern="100" dirty="0" err="1" smtClean="0"/>
                        <a:t>ps</a:t>
                      </a:r>
                      <a:r>
                        <a:rPr lang="zh-CN" altLang="en-US" sz="1400" kern="100" dirty="0" smtClean="0"/>
                        <a:t>时间同步</a:t>
                      </a:r>
                      <a:r>
                        <a:rPr lang="en-US" altLang="zh-CN" sz="1400" kern="100" dirty="0" smtClean="0"/>
                        <a:t>+</a:t>
                      </a:r>
                      <a:r>
                        <a:rPr lang="en-US" altLang="zh-CN" sz="1400" kern="100" dirty="0" err="1" smtClean="0"/>
                        <a:t>μm</a:t>
                      </a:r>
                      <a:r>
                        <a:rPr lang="zh-CN" altLang="en-US" sz="1400" kern="100" dirty="0" smtClean="0"/>
                        <a:t>位置重合</a:t>
                      </a:r>
                      <a:endParaRPr lang="zh-CN" altLang="en-US" sz="1400" kern="100" dirty="0" smtClean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kern="100" dirty="0" smtClean="0"/>
                        <a:t>时间位置监控和扫描</a:t>
                      </a:r>
                      <a:endParaRPr lang="zh-CN" altLang="en-US" sz="1400" kern="100" dirty="0" smtClean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1400" kern="100" dirty="0" smtClean="0"/>
                        <a:t>ELI-NP</a:t>
                      </a:r>
                      <a:endParaRPr lang="en-US" altLang="en-US" sz="1400" kern="100" dirty="0" smtClean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kern="100" dirty="0" smtClean="0"/>
                        <a:t>样机</a:t>
                      </a:r>
                      <a:r>
                        <a:rPr lang="en-US" altLang="zh-CN" sz="1400" kern="100" dirty="0" smtClean="0"/>
                        <a:t>I</a:t>
                      </a:r>
                      <a:r>
                        <a:rPr lang="zh-CN" altLang="en-US" sz="1400" kern="100" dirty="0" smtClean="0"/>
                        <a:t>，</a:t>
                      </a:r>
                      <a:r>
                        <a:rPr lang="en-US" altLang="zh-CN" sz="1400" kern="100" dirty="0" smtClean="0"/>
                        <a:t>II</a:t>
                      </a:r>
                      <a:r>
                        <a:rPr lang="en-US" altLang="zh-CN" sz="1400" kern="100" baseline="0" dirty="0" smtClean="0"/>
                        <a:t> </a:t>
                      </a:r>
                      <a:r>
                        <a:rPr lang="zh-CN" altLang="en-US" sz="1400" kern="100" baseline="0" dirty="0" smtClean="0"/>
                        <a:t>几十</a:t>
                      </a:r>
                      <a:r>
                        <a:rPr lang="en-US" altLang="zh-CN" sz="1400" kern="100" dirty="0" err="1" smtClean="0"/>
                        <a:t>μ</a:t>
                      </a:r>
                      <a:r>
                        <a:rPr lang="en-US" altLang="zh-CN" sz="1400" kern="100" baseline="0" dirty="0" err="1" smtClean="0"/>
                        <a:t>m</a:t>
                      </a:r>
                      <a:r>
                        <a:rPr lang="zh-CN" altLang="en-US" sz="1400" kern="100" baseline="0" dirty="0" smtClean="0"/>
                        <a:t>位置重合</a:t>
                      </a:r>
                      <a:r>
                        <a:rPr lang="en-US" altLang="zh-CN" sz="1400" kern="100" baseline="0" dirty="0" smtClean="0"/>
                        <a:t>&amp;ns</a:t>
                      </a:r>
                      <a:r>
                        <a:rPr lang="zh-CN" altLang="en-US" sz="1400" kern="100" baseline="0" dirty="0" smtClean="0"/>
                        <a:t>时间同步</a:t>
                      </a:r>
                      <a:endParaRPr lang="zh-CN" altLang="en-US" sz="1400" kern="100" baseline="0" dirty="0" smtClean="0"/>
                    </a:p>
                  </a:txBody>
                  <a:tcPr marL="68580" marR="68580" marT="0" marB="0" anchor="ctr"/>
                </a:tc>
              </a:tr>
              <a:tr h="567055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kern="100" dirty="0" smtClean="0"/>
                        <a:t>伽玛能量标记</a:t>
                      </a:r>
                      <a:endParaRPr lang="zh-CN" altLang="en-US" sz="1400" kern="100" dirty="0" smtClean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kern="100" dirty="0" smtClean="0"/>
                        <a:t>电子标记计数器</a:t>
                      </a:r>
                      <a:r>
                        <a:rPr lang="en-US" altLang="en-US" sz="1400" kern="100" dirty="0" smtClean="0"/>
                        <a:t>Tagger</a:t>
                      </a:r>
                      <a:endParaRPr lang="en-US" altLang="en-US" sz="1400" kern="100" dirty="0" smtClean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en-US" sz="1400" kern="100" dirty="0" smtClean="0"/>
                        <a:t>LEPSI,II;</a:t>
                      </a:r>
                      <a:endParaRPr lang="en-US" altLang="en-US" sz="1400" kern="100" dirty="0" smtClean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en-US" sz="1400" kern="100" dirty="0" smtClean="0"/>
                        <a:t>GRALL</a:t>
                      </a:r>
                      <a:endParaRPr lang="en-US" altLang="en-US" sz="1400" kern="100" dirty="0" smtClean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kern="100" dirty="0" smtClean="0"/>
                        <a:t>SLEGS</a:t>
                      </a:r>
                      <a:r>
                        <a:rPr lang="zh-CN" altLang="en-US" sz="1400" kern="100" dirty="0" smtClean="0"/>
                        <a:t>高能端尝试</a:t>
                      </a:r>
                      <a:endParaRPr lang="zh-CN" altLang="en-US" sz="1400" kern="100" dirty="0" smtClean="0"/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21583" name="Rectangle 14"/>
          <p:cNvSpPr/>
          <p:nvPr/>
        </p:nvSpPr>
        <p:spPr>
          <a:xfrm>
            <a:off x="134620" y="231140"/>
            <a:ext cx="8766810" cy="53467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algn="l">
              <a:buSzPct val="120000"/>
              <a:buFont typeface="Wingdings" panose="05000000000000000000" pitchFamily="2" charset="2"/>
            </a:pP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工程难点</a:t>
            </a:r>
            <a:r>
              <a:rPr lang="en-US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&amp;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关键技术</a:t>
            </a:r>
            <a:r>
              <a:rPr lang="en-US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&amp;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已有基础</a:t>
            </a:r>
            <a:endParaRPr lang="zh-CN" altLang="en-US" sz="36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>
              <a:buSzPct val="120000"/>
              <a:buFont typeface="Wingdings" panose="05000000000000000000" pitchFamily="2" charset="2"/>
            </a:pPr>
            <a:endParaRPr lang="zh-CN" altLang="en-US" sz="28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ransition>
    <p:dissolv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8270" y="1069975"/>
            <a:ext cx="8858250" cy="4342130"/>
          </a:xfrm>
        </p:spPr>
        <p:txBody>
          <a:bodyPr>
            <a:normAutofit lnSpcReduction="10000"/>
          </a:bodyPr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n"/>
            </a:pPr>
            <a:r>
              <a:rPr kumimoji="0" lang="zh-CN" altLang="en-US" sz="2400" b="0" i="0" u="none" strike="noStrike" kern="1200" cap="none" spc="0" normalizeH="0" baseline="0" noProof="1" dirty="0" smtClean="0">
                <a:solidFill>
                  <a:srgbClr val="FF0000"/>
                </a:solidFill>
                <a:latin typeface="+mn-lt"/>
                <a:ea typeface="+mn-ea"/>
                <a:cs typeface="+mn-cs"/>
                <a:sym typeface="+mn-ea"/>
              </a:rPr>
              <a:t>光核物理</a:t>
            </a:r>
            <a:r>
              <a:rPr kumimoji="0" lang="zh-CN" altLang="en-US" sz="2400" b="0" i="0" u="none" strike="noStrike" kern="1200" cap="none" spc="0" normalizeH="0" baseline="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作为研究所（</a:t>
            </a:r>
            <a:r>
              <a:rPr kumimoji="0" lang="en-US" altLang="zh-CN" sz="2400" b="0" i="0" u="none" strike="noStrike" kern="1200" cap="none" spc="0" normalizeH="0" baseline="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SINAP</a:t>
            </a:r>
            <a:r>
              <a:rPr kumimoji="0" lang="zh-CN" altLang="en-US" sz="2400" b="0" i="0" u="none" strike="noStrike" kern="1200" cap="none" spc="0" normalizeH="0" baseline="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）的十三五规划重点培育方向（</a:t>
            </a:r>
            <a:r>
              <a:rPr kumimoji="0" lang="en-US" altLang="zh-CN" sz="2400" b="0" i="0" u="none" strike="noStrike" kern="1200" cap="none" spc="0" normalizeH="0" baseline="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2016-2018</a:t>
            </a:r>
            <a:r>
              <a:rPr kumimoji="0" lang="zh-CN" altLang="en-US" sz="2400" b="0" i="0" u="none" strike="noStrike" kern="1200" cap="none" spc="0" normalizeH="0" baseline="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年）</a:t>
            </a:r>
            <a:endParaRPr kumimoji="0" lang="zh-CN" altLang="en-US" sz="2400" b="0" i="0" u="none" strike="noStrike" kern="1200" cap="none" spc="0" normalizeH="0" baseline="0" noProof="1" dirty="0" smtClean="0">
              <a:solidFill>
                <a:schemeClr val="tx1"/>
              </a:solidFill>
              <a:latin typeface="+mn-lt"/>
              <a:ea typeface="+mn-ea"/>
              <a:cs typeface="+mn-cs"/>
              <a:sym typeface="+mn-ea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endParaRPr kumimoji="0" lang="zh-CN" altLang="en-US" sz="2400" b="1" i="0" u="none" strike="noStrike" kern="1200" cap="none" spc="0" normalizeH="0" baseline="0" noProof="1">
              <a:solidFill>
                <a:srgbClr val="FF0000"/>
              </a:solidFill>
              <a:latin typeface="+mn-lt"/>
              <a:ea typeface="+mn-ea"/>
              <a:cs typeface="+mn-cs"/>
              <a:sym typeface="+mn-ea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n"/>
            </a:pPr>
            <a:r>
              <a:rPr kumimoji="0" lang="zh-CN" altLang="en-US" sz="2400" b="1" i="0" u="none" strike="noStrike" kern="1200" cap="none" spc="0" normalizeH="0" baseline="0" noProof="1">
                <a:solidFill>
                  <a:srgbClr val="FF0000"/>
                </a:solidFill>
                <a:latin typeface="+mn-lt"/>
                <a:ea typeface="+mn-ea"/>
                <a:cs typeface="+mn-cs"/>
                <a:sym typeface="+mn-ea"/>
              </a:rPr>
              <a:t>上海光源的光子科学研究：</a:t>
            </a:r>
            <a:r>
              <a:rPr kumimoji="0" lang="zh-CN" altLang="en-US" sz="2000" b="1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基于光与物质的相互作用，分为三个层次：光与核相互作用，光与分子相互作用（蛋白质，材料，水分子等），光与生命体相互作用（类脑，脑成像）。</a:t>
            </a:r>
            <a:endParaRPr kumimoji="0" lang="zh-CN" altLang="en-US" sz="2000" b="1" i="0" u="none" strike="noStrike" kern="1200" cap="none" spc="0" normalizeH="0" baseline="0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1" i="0" u="none" strike="noStrike" kern="1200" cap="none" spc="0" normalizeH="0" baseline="0" noProof="1">
                <a:solidFill>
                  <a:srgbClr val="FF0000"/>
                </a:solidFill>
                <a:latin typeface="+mn-lt"/>
                <a:ea typeface="+mn-ea"/>
                <a:cs typeface="+mn-cs"/>
                <a:sym typeface="+mn-ea"/>
              </a:rPr>
              <a:t>       </a:t>
            </a:r>
            <a:r>
              <a:rPr kumimoji="0" lang="en-US" altLang="zh-CN" sz="1600" b="1" i="0" u="none" strike="noStrike" kern="1200" cap="none" spc="0" normalizeH="0" baseline="0" noProof="1">
                <a:solidFill>
                  <a:srgbClr val="FF0000"/>
                </a:solidFill>
                <a:latin typeface="+mn-lt"/>
                <a:ea typeface="+mn-ea"/>
                <a:cs typeface="+mn-cs"/>
                <a:sym typeface="+mn-ea"/>
              </a:rPr>
              <a:t>Laser</a:t>
            </a:r>
            <a:r>
              <a:rPr kumimoji="0" lang="zh-CN" altLang="en-US" sz="1600" b="1" i="0" u="none" strike="noStrike" kern="1200" cap="none" spc="0" normalizeH="0" baseline="0" noProof="1">
                <a:solidFill>
                  <a:srgbClr val="FF0000"/>
                </a:solidFill>
                <a:latin typeface="+mn-lt"/>
                <a:ea typeface="+mn-ea"/>
                <a:cs typeface="+mn-cs"/>
                <a:sym typeface="+mn-ea"/>
              </a:rPr>
              <a:t>（</a:t>
            </a:r>
            <a:r>
              <a:rPr kumimoji="0" lang="en-US" altLang="zh-CN" sz="1600" b="1" i="0" u="none" strike="noStrike" kern="1200" cap="none" spc="0" normalizeH="0" baseline="0" noProof="1">
                <a:solidFill>
                  <a:srgbClr val="FF0000"/>
                </a:solidFill>
                <a:latin typeface="+mn-lt"/>
                <a:ea typeface="+mn-ea"/>
                <a:cs typeface="+mn-cs"/>
                <a:sym typeface="+mn-ea"/>
              </a:rPr>
              <a:t>0.01eV-1eV</a:t>
            </a:r>
            <a:r>
              <a:rPr kumimoji="0" lang="zh-CN" altLang="en-US" sz="1600" b="1" i="0" u="none" strike="noStrike" kern="1200" cap="none" spc="0" normalizeH="0" baseline="0" noProof="1">
                <a:solidFill>
                  <a:srgbClr val="FF0000"/>
                </a:solidFill>
                <a:latin typeface="+mn-lt"/>
                <a:ea typeface="+mn-ea"/>
                <a:cs typeface="+mn-cs"/>
                <a:sym typeface="+mn-ea"/>
              </a:rPr>
              <a:t>），</a:t>
            </a:r>
            <a:r>
              <a:rPr kumimoji="0" lang="en-US" altLang="zh-CN" sz="1600" b="1" i="0" u="none" strike="noStrike" kern="1200" cap="none" spc="0" normalizeH="0" baseline="0" noProof="1">
                <a:solidFill>
                  <a:srgbClr val="FF0000"/>
                </a:solidFill>
                <a:latin typeface="+mn-lt"/>
                <a:ea typeface="+mn-ea"/>
                <a:cs typeface="+mn-cs"/>
                <a:sym typeface="+mn-ea"/>
              </a:rPr>
              <a:t>X-Ray(100eV-100keV)</a:t>
            </a:r>
            <a:r>
              <a:rPr kumimoji="0" lang="zh-CN" altLang="en-US" sz="1600" b="1" i="0" u="none" strike="noStrike" kern="1200" cap="none" spc="0" normalizeH="0" baseline="0" noProof="1">
                <a:solidFill>
                  <a:srgbClr val="FF0000"/>
                </a:solidFill>
                <a:latin typeface="+mn-lt"/>
                <a:ea typeface="+mn-ea"/>
                <a:cs typeface="+mn-cs"/>
                <a:sym typeface="+mn-ea"/>
              </a:rPr>
              <a:t>，</a:t>
            </a:r>
            <a:r>
              <a:rPr kumimoji="0" lang="zh-CN" altLang="en-US" sz="1600" b="1" i="0" u="none" strike="noStrike" kern="1200" cap="none" spc="0" normalizeH="0" baseline="0" noProof="1">
                <a:solidFill>
                  <a:srgbClr val="FF0000"/>
                </a:solidFill>
                <a:latin typeface="+mn-lt"/>
                <a:ea typeface="+mn-ea"/>
                <a:cs typeface="+mn-cs"/>
                <a:sym typeface="Symbol" panose="05050102010706020507" charset="0"/>
              </a:rPr>
              <a:t></a:t>
            </a:r>
            <a:r>
              <a:rPr kumimoji="0" lang="en-US" altLang="zh-CN" sz="1600" b="1" i="0" u="none" strike="noStrike" kern="1200" cap="none" spc="0" normalizeH="0" baseline="0" noProof="1">
                <a:solidFill>
                  <a:srgbClr val="FF0000"/>
                </a:solidFill>
                <a:latin typeface="+mn-lt"/>
                <a:ea typeface="+mn-ea"/>
                <a:cs typeface="+mn-cs"/>
                <a:sym typeface="Symbol" panose="05050102010706020507" charset="0"/>
              </a:rPr>
              <a:t>-Ray</a:t>
            </a:r>
            <a:r>
              <a:rPr kumimoji="0" lang="zh-CN" altLang="en-US" sz="1600" b="1" i="0" u="none" strike="noStrike" kern="1200" cap="none" spc="0" normalizeH="0" baseline="0" noProof="1">
                <a:solidFill>
                  <a:srgbClr val="FF0000"/>
                </a:solidFill>
                <a:latin typeface="+mn-lt"/>
                <a:ea typeface="+mn-ea"/>
                <a:cs typeface="+mn-cs"/>
                <a:sym typeface="Symbol" panose="05050102010706020507" charset="0"/>
              </a:rPr>
              <a:t>（</a:t>
            </a:r>
            <a:r>
              <a:rPr kumimoji="0" lang="en-US" altLang="zh-CN" sz="1600" b="1" i="0" u="none" strike="noStrike" kern="1200" cap="none" spc="0" normalizeH="0" baseline="0" noProof="1">
                <a:solidFill>
                  <a:srgbClr val="FF0000"/>
                </a:solidFill>
                <a:latin typeface="+mn-lt"/>
                <a:ea typeface="+mn-ea"/>
                <a:cs typeface="+mn-cs"/>
                <a:sym typeface="Symbol" panose="05050102010706020507" charset="0"/>
              </a:rPr>
              <a:t>100keV- GeV</a:t>
            </a:r>
            <a:r>
              <a:rPr kumimoji="0" lang="zh-CN" altLang="en-US" sz="1600" b="1" i="0" u="none" strike="noStrike" kern="1200" cap="none" spc="0" normalizeH="0" baseline="0" noProof="1">
                <a:solidFill>
                  <a:srgbClr val="FF0000"/>
                </a:solidFill>
                <a:latin typeface="+mn-lt"/>
                <a:ea typeface="+mn-ea"/>
                <a:cs typeface="+mn-cs"/>
                <a:sym typeface="Symbol" panose="05050102010706020507" charset="0"/>
              </a:rPr>
              <a:t>）</a:t>
            </a:r>
            <a:endParaRPr kumimoji="0" lang="zh-CN" altLang="en-US" sz="1600" b="1" i="0" u="none" strike="noStrike" kern="1200" cap="none" spc="0" normalizeH="0" baseline="0" noProof="1">
              <a:solidFill>
                <a:srgbClr val="FF0000"/>
              </a:solidFill>
              <a:latin typeface="+mn-lt"/>
              <a:ea typeface="+mn-ea"/>
              <a:cs typeface="+mn-cs"/>
              <a:sym typeface="Symbol" panose="05050102010706020507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600" b="1" i="0" u="none" strike="noStrike" kern="1200" cap="none" spc="0" normalizeH="0" baseline="0" noProof="1">
              <a:solidFill>
                <a:srgbClr val="FF0000"/>
              </a:solidFill>
              <a:latin typeface="+mn-lt"/>
              <a:ea typeface="+mn-ea"/>
              <a:cs typeface="+mn-cs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n"/>
            </a:pPr>
            <a:r>
              <a:rPr kumimoji="0" lang="zh-CN" altLang="en-US" sz="2400" b="1" i="0" u="none" strike="noStrike" kern="1200" cap="none" spc="0" normalizeH="0" baseline="0" noProof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光核物理研究的三个方向：</a:t>
            </a:r>
            <a:endParaRPr kumimoji="0" lang="zh-CN" altLang="en-US" sz="2400" b="0" i="0" u="none" strike="noStrike" kern="1200" cap="none" spc="0" normalizeH="0" baseline="0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66484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kumimoji="0" lang="en-US" altLang="zh-CN" sz="20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kumimoji="0" lang="zh-CN" altLang="en-US" sz="20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1) </a:t>
            </a:r>
            <a:r>
              <a:rPr kumimoji="0" lang="zh-CN" altLang="en-US" sz="20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伽玛光核物理</a:t>
            </a:r>
            <a:endParaRPr kumimoji="0" lang="zh-CN" altLang="en-US" sz="2000" b="0" i="0" u="none" strike="noStrike" kern="1200" cap="none" spc="0" normalizeH="0" baseline="0" noProof="1">
              <a:solidFill>
                <a:schemeClr val="tx1"/>
              </a:solidFill>
              <a:latin typeface="+mn-lt"/>
              <a:ea typeface="+mn-ea"/>
              <a:cs typeface="+mn-cs"/>
              <a:sym typeface="+mn-ea"/>
            </a:endParaRPr>
          </a:p>
          <a:p>
            <a:pPr marL="0" marR="0" indent="66484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0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 </a:t>
            </a:r>
            <a:r>
              <a:rPr kumimoji="0" lang="zh-CN" altLang="en-US" sz="20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kumimoji="0" lang="zh-CN" altLang="en-US" sz="2000" b="1" i="0" u="none" strike="noStrike" kern="1200" cap="none" spc="0" normalizeH="0" baseline="0" noProof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(2) X</a:t>
            </a:r>
            <a:r>
              <a:rPr kumimoji="0" lang="en-US" altLang="zh-CN" sz="2000" b="1" i="0" u="none" strike="noStrike" kern="1200" cap="none" spc="0" normalizeH="0" baseline="0" noProof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-Ray</a:t>
            </a:r>
            <a:r>
              <a:rPr kumimoji="0" lang="zh-CN" altLang="en-US" sz="2000" b="1" i="0" u="none" strike="noStrike" kern="1200" cap="none" spc="0" normalizeH="0" baseline="0" noProof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光核物理</a:t>
            </a:r>
            <a:endParaRPr kumimoji="0" lang="zh-CN" altLang="en-US" sz="2000" b="1" i="0" u="none" strike="noStrike" kern="1200" cap="none" spc="0" normalizeH="0" baseline="0" noProof="1">
              <a:solidFill>
                <a:srgbClr val="FF0000"/>
              </a:solidFill>
              <a:latin typeface="+mn-lt"/>
              <a:ea typeface="+mn-ea"/>
              <a:cs typeface="+mn-cs"/>
            </a:endParaRPr>
          </a:p>
          <a:p>
            <a:pPr marL="0" marR="0" indent="66484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000" b="1" i="0" u="none" strike="noStrike" kern="1200" cap="none" spc="0" normalizeH="0" baseline="0" noProof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 (3) </a:t>
            </a:r>
            <a:r>
              <a:rPr kumimoji="0" lang="zh-CN" altLang="en-US" sz="2000" b="1" i="0" u="none" strike="noStrike" kern="1200" cap="none" spc="0" normalizeH="0" baseline="0" noProof="1">
                <a:solidFill>
                  <a:srgbClr val="FF0000"/>
                </a:solidFill>
                <a:latin typeface="+mn-lt"/>
                <a:ea typeface="+mn-ea"/>
                <a:cs typeface="+mn-cs"/>
                <a:sym typeface="+mn-ea"/>
              </a:rPr>
              <a:t>强激光核物理</a:t>
            </a:r>
            <a:endParaRPr kumimoji="0" lang="zh-CN" altLang="en-US" sz="2400" b="1" i="0" u="none" strike="noStrike" kern="1200" cap="none" spc="0" normalizeH="0" baseline="0" noProof="1">
              <a:solidFill>
                <a:srgbClr val="FF0000"/>
              </a:solidFill>
              <a:latin typeface="+mn-lt"/>
              <a:ea typeface="+mn-ea"/>
              <a:cs typeface="+mn-cs"/>
            </a:endParaRPr>
          </a:p>
          <a:p>
            <a:pPr marL="0" marR="0" indent="66484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kern="1200" cap="none" spc="0" normalizeH="0" baseline="0" noProof="1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19100" y="1713230"/>
            <a:ext cx="7185660" cy="1716405"/>
          </a:xfrm>
        </p:spPr>
        <p:txBody>
          <a:bodyPr>
            <a:normAutofit fontScale="90000" lnSpcReduction="20000"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zh-CN" altLang="en-US" sz="3200" b="1" i="0" u="none" strike="noStrike" kern="1200" cap="none" spc="0" normalizeH="0" baseline="0" noProof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三个物理研究方向</a:t>
            </a:r>
            <a:endParaRPr kumimoji="0" lang="en-US" altLang="zh-CN" sz="3200" b="1" i="0" u="none" strike="noStrike" kern="1200" cap="none" spc="0" normalizeH="0" baseline="0" noProof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</a:pPr>
            <a:r>
              <a:rPr kumimoji="0" lang="zh-CN" altLang="en-US" sz="2800" b="1" i="0" u="none" strike="noStrike" kern="1200" cap="none" spc="0" normalizeH="0" baseline="0" noProof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元素核合成中关键光核反应研究</a:t>
            </a:r>
            <a:endParaRPr kumimoji="0" lang="en-US" altLang="zh-CN" sz="2800" b="1" i="0" u="none" strike="noStrike" kern="1200" cap="none" spc="0" normalizeH="0" baseline="0" noProof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</a:pPr>
            <a:r>
              <a:rPr kumimoji="0" lang="zh-CN" altLang="en-US" sz="2800" b="1" i="0" u="none" strike="noStrike" kern="1200" cap="none" spc="0" normalizeH="0" baseline="0" noProof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原子核的奇异结构与电磁激发研究</a:t>
            </a:r>
            <a:endParaRPr kumimoji="0" lang="zh-CN" altLang="en-US" sz="2800" b="1" i="0" u="none" strike="noStrike" kern="1200" cap="none" spc="0" normalizeH="0" baseline="0" noProof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</a:pPr>
            <a:r>
              <a:rPr kumimoji="0" lang="zh-CN" altLang="en-US" sz="2800" b="1" i="0" u="none" strike="noStrike" kern="1200" cap="none" spc="0" normalizeH="0" baseline="0" noProof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超强激光引起的等离子体核反应研究</a:t>
            </a:r>
            <a:endParaRPr kumimoji="0" lang="zh-CN" altLang="en-US" sz="2800" b="1" i="0" u="none" strike="noStrike" kern="1200" cap="none" spc="0" normalizeH="0" baseline="0" noProof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</a:pPr>
            <a:endParaRPr kumimoji="0" lang="zh-CN" altLang="en-US" sz="2800" b="1" i="0" u="none" strike="noStrike" kern="1200" cap="none" spc="0" normalizeH="0" baseline="0" noProof="1" dirty="0" smtClean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1202" name="文本框 1"/>
          <p:cNvSpPr txBox="1"/>
          <p:nvPr/>
        </p:nvSpPr>
        <p:spPr>
          <a:xfrm>
            <a:off x="106363" y="417513"/>
            <a:ext cx="893127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indent="0" algn="ctr">
              <a:lnSpc>
                <a:spcPct val="15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zh-CN" altLang="en-US" sz="3200" b="1" u="sng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光核相互作用及电磁激发模式研究</a:t>
            </a:r>
            <a:endParaRPr lang="zh-CN" altLang="en-US" sz="3200" b="1" u="sng">
              <a:latin typeface="黑体" panose="02010609060101010101" pitchFamily="49" charset="-122"/>
              <a:ea typeface="黑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51203" name="内容占位符 2"/>
          <p:cNvSpPr>
            <a:spLocks noGrp="1"/>
          </p:cNvSpPr>
          <p:nvPr/>
        </p:nvSpPr>
        <p:spPr>
          <a:xfrm>
            <a:off x="419100" y="4257675"/>
            <a:ext cx="8618538" cy="167640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一个装置研究方向</a:t>
            </a:r>
            <a:endParaRPr lang="en-US" altLang="zh-CN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742950" lvl="1" indent="-285750"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–"/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高流强短脉冲伽马源关键技术研究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6321" name="标题 1"/>
          <p:cNvSpPr>
            <a:spLocks noGrp="1"/>
          </p:cNvSpPr>
          <p:nvPr/>
        </p:nvSpPr>
        <p:spPr>
          <a:xfrm>
            <a:off x="37783" y="189230"/>
            <a:ext cx="9036050" cy="68580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p>
            <a:pPr algn="ctr"/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超强激光引起的等离子体核反应研究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4300" y="1090613"/>
            <a:ext cx="8883650" cy="1136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marR="0" indent="-342900" defTabSz="914400">
              <a:spcBef>
                <a:spcPct val="20000"/>
              </a:spcBef>
              <a:buClrTx/>
              <a:buSzTx/>
              <a:buFont typeface="Wingdings" panose="05000000000000000000" charset="0"/>
              <a:buChar char="p"/>
            </a:pPr>
            <a:r>
              <a:rPr lang="zh-CN" altLang="en-US" sz="2000" b="1" noProof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基于超强超短激光的实验研究</a:t>
            </a:r>
            <a:endParaRPr kumimoji="0" lang="zh-CN" altLang="en-US" sz="2000" b="1" kern="1200" cap="none" spc="0" normalizeH="0" baseline="0" noProof="1">
              <a:latin typeface="+mn-lt"/>
              <a:ea typeface="+mn-ea"/>
              <a:cs typeface="+mn-cs"/>
            </a:endParaRPr>
          </a:p>
          <a:p>
            <a:pPr marL="342900" marR="0" indent="102235" defTabSz="914400">
              <a:spcBef>
                <a:spcPct val="2000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 sz="200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探测器研究和研制</a:t>
            </a:r>
            <a:endParaRPr kumimoji="0" lang="zh-CN" altLang="en-US" sz="2000" b="1" kern="1200" cap="none" spc="0" normalizeH="0" baseline="0" noProof="1">
              <a:latin typeface="+mn-lt"/>
              <a:ea typeface="+mn-ea"/>
              <a:cs typeface="+mn-cs"/>
            </a:endParaRPr>
          </a:p>
          <a:p>
            <a:pPr marL="342900" marR="0" indent="102235" defTabSz="914400">
              <a:spcBef>
                <a:spcPct val="2000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 sz="200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超强激光实验研究</a:t>
            </a:r>
            <a:endParaRPr lang="zh-CN" altLang="en-US" sz="2000" b="1" noProof="1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114300" y="2530475"/>
            <a:ext cx="9012238" cy="4097338"/>
          </a:xfrm>
        </p:spPr>
        <p:txBody>
          <a:bodyPr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000" b="1" i="0" u="none" strike="noStrike" kern="1200" cap="none" spc="0" normalizeH="0" baseline="0" noProof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探测器研究和研制：</a:t>
            </a:r>
            <a:endParaRPr kumimoji="0" lang="zh-CN" altLang="en-US" sz="2400" b="1" i="0" u="none" strike="noStrike" kern="1200" cap="none" spc="0" normalizeH="0" baseline="0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zh-CN" altLang="en-US" sz="2000" b="1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超强激光实验的强辐射，短脉冲，多粒子特点；</a:t>
            </a:r>
            <a:endParaRPr kumimoji="0" lang="zh-CN" altLang="en-US" sz="2000" b="1" i="0" u="none" strike="noStrike" kern="1200" cap="none" spc="0" normalizeH="0" baseline="0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zh-CN" altLang="en-US" sz="2000" b="1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要求探测器具有耐辐照，快响应，高分辨特点；</a:t>
            </a:r>
            <a:endParaRPr kumimoji="0" lang="zh-CN" altLang="en-US" sz="2000" b="1" i="0" u="none" strike="noStrike" kern="1200" cap="none" spc="0" normalizeH="0" baseline="0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zh-CN" altLang="en-US" sz="2000" b="1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四种测量方法：</a:t>
            </a:r>
            <a:r>
              <a:rPr kumimoji="0" lang="zh-CN" altLang="en-US" sz="1800" b="1" i="0" u="none" strike="noStrike" kern="1200" cap="none" spc="0" normalizeH="0" baseline="0" noProof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电荷收集</a:t>
            </a:r>
            <a:r>
              <a:rPr kumimoji="0" lang="en-US" altLang="zh-CN" sz="1800" b="1" i="0" u="none" strike="noStrike" kern="1200" cap="none" spc="0" normalizeH="0" baseline="0" noProof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-</a:t>
            </a:r>
            <a:r>
              <a:rPr kumimoji="0" lang="zh-CN" altLang="en-US" sz="1800" b="1" i="0" u="none" strike="noStrike" kern="1200" cap="none" spc="0" normalizeH="0" baseline="0" noProof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电量积分，径迹记录-离线蚀刻和电磁分离-粒子鉴别，波形记录</a:t>
            </a:r>
            <a:r>
              <a:rPr kumimoji="0" lang="en-US" altLang="zh-CN" sz="1800" b="1" i="0" u="none" strike="noStrike" kern="1200" cap="none" spc="0" normalizeH="0" baseline="0" noProof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-</a:t>
            </a:r>
            <a:r>
              <a:rPr kumimoji="0" lang="zh-CN" altLang="en-US" sz="1800" b="1" i="0" u="none" strike="noStrike" kern="1200" cap="none" spc="0" normalizeH="0" baseline="0" noProof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飞行时间是解决记录瞬发实验过程探测器的四个发展方向；</a:t>
            </a:r>
            <a:endParaRPr kumimoji="0" lang="zh-CN" altLang="en-US" sz="1800" b="1" i="0" u="none" strike="noStrike" kern="1200" cap="none" spc="0" normalizeH="0" baseline="0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marR="0" indent="825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ea"/>
              <a:buAutoNum type="circleNumDbPlain"/>
            </a:pPr>
            <a:r>
              <a:rPr kumimoji="0" lang="zh-CN" altLang="en-US" sz="1200" b="1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径迹记录-离线蚀刻：</a:t>
            </a:r>
            <a:r>
              <a:rPr kumimoji="0" lang="en-US" altLang="zh-CN" sz="1200" b="1" i="0" u="none" strike="noStrike" kern="1200" cap="none" spc="0" normalizeH="0" baseline="0" noProof="1">
                <a:solidFill>
                  <a:srgbClr val="FF0000"/>
                </a:solidFill>
                <a:latin typeface="+mn-lt"/>
                <a:ea typeface="+mn-ea"/>
                <a:cs typeface="+mn-cs"/>
                <a:sym typeface="+mn-ea"/>
              </a:rPr>
              <a:t>CR39</a:t>
            </a:r>
            <a:r>
              <a:rPr kumimoji="0" lang="zh-CN" altLang="en-US" sz="1200" b="1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，核乳胶，气泡</a:t>
            </a:r>
            <a:r>
              <a:rPr kumimoji="0" lang="zh-CN" altLang="en-US" sz="1400" b="1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瓶</a:t>
            </a:r>
            <a:endParaRPr kumimoji="0" lang="en-US" altLang="zh-CN" sz="1400" b="1" i="0" u="none" strike="noStrike" kern="1200" cap="none" spc="0" normalizeH="0" baseline="0" noProof="1">
              <a:solidFill>
                <a:schemeClr val="tx1"/>
              </a:solidFill>
              <a:latin typeface="+mn-lt"/>
              <a:ea typeface="+mn-ea"/>
              <a:cs typeface="+mn-cs"/>
              <a:sym typeface="+mn-ea"/>
            </a:endParaRPr>
          </a:p>
          <a:p>
            <a:pPr marL="342900" marR="0" indent="825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ea"/>
              <a:buAutoNum type="circleNumDbPlain"/>
            </a:pPr>
            <a:r>
              <a:rPr kumimoji="0" lang="zh-CN" altLang="en-US" sz="1400" b="1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电荷收集</a:t>
            </a:r>
            <a:r>
              <a:rPr kumimoji="0" lang="en-US" altLang="zh-CN" sz="1400" b="1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-</a:t>
            </a:r>
            <a:r>
              <a:rPr kumimoji="0" lang="zh-CN" altLang="en-US" sz="1400" b="1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电量积分：</a:t>
            </a:r>
            <a:r>
              <a:rPr kumimoji="0" lang="en-US" altLang="zh-CN" sz="1400" b="1" i="0" u="none" strike="noStrike" kern="1200" cap="none" spc="0" normalizeH="0" baseline="0" noProof="1">
                <a:solidFill>
                  <a:srgbClr val="FF0000"/>
                </a:solidFill>
                <a:latin typeface="+mn-lt"/>
                <a:ea typeface="+mn-ea"/>
                <a:cs typeface="+mn-cs"/>
                <a:sym typeface="+mn-ea"/>
              </a:rPr>
              <a:t>Faraday CUP</a:t>
            </a:r>
            <a:endParaRPr kumimoji="0" lang="zh-CN" altLang="en-US" sz="1400" b="1" i="0" u="none" strike="noStrike" kern="1200" cap="none" spc="0" normalizeH="0" baseline="0" noProof="1">
              <a:solidFill>
                <a:srgbClr val="FF0000"/>
              </a:solidFill>
              <a:latin typeface="+mn-lt"/>
              <a:ea typeface="+mn-ea"/>
              <a:cs typeface="+mn-cs"/>
              <a:sym typeface="+mn-ea"/>
            </a:endParaRPr>
          </a:p>
          <a:p>
            <a:pPr marL="342900" marR="0" indent="825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ea"/>
              <a:buAutoNum type="circleNumDbPlain"/>
            </a:pPr>
            <a:r>
              <a:rPr kumimoji="0" lang="zh-CN" altLang="en-US" sz="1400" b="1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电磁分离-粒子鉴别：</a:t>
            </a:r>
            <a:r>
              <a:rPr kumimoji="0" lang="en-US" altLang="zh-CN" sz="1400" b="1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TP + IP</a:t>
            </a:r>
            <a:endParaRPr kumimoji="0" lang="en-US" altLang="zh-CN" sz="1400" b="1" i="0" u="none" strike="noStrike" kern="1200" cap="none" spc="0" normalizeH="0" baseline="0" noProof="1">
              <a:solidFill>
                <a:schemeClr val="tx1"/>
              </a:solidFill>
              <a:latin typeface="+mn-lt"/>
              <a:ea typeface="+mn-ea"/>
              <a:cs typeface="+mn-cs"/>
              <a:sym typeface="+mn-ea"/>
            </a:endParaRPr>
          </a:p>
          <a:p>
            <a:pPr marL="342900" marR="0" indent="825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ea"/>
              <a:buAutoNum type="circleNumDbPlain"/>
            </a:pPr>
            <a:r>
              <a:rPr kumimoji="0" lang="zh-CN" altLang="en-US" sz="1400" b="1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波形记录</a:t>
            </a:r>
            <a:r>
              <a:rPr kumimoji="0" lang="en-US" altLang="zh-CN" sz="1400" b="1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-</a:t>
            </a:r>
            <a:r>
              <a:rPr kumimoji="0" lang="zh-CN" altLang="en-US" sz="1400" b="1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飞行时间：</a:t>
            </a:r>
            <a:r>
              <a:rPr kumimoji="0" lang="en-US" altLang="zh-CN" sz="1400" b="1" i="0" u="none" strike="noStrike" kern="1200" cap="none" spc="0" normalizeH="0" baseline="0" noProof="1">
                <a:solidFill>
                  <a:srgbClr val="FF0000"/>
                </a:solidFill>
                <a:latin typeface="+mn-lt"/>
                <a:ea typeface="+mn-ea"/>
                <a:cs typeface="+mn-cs"/>
                <a:sym typeface="+mn-ea"/>
              </a:rPr>
              <a:t>SiC/Diamond</a:t>
            </a:r>
            <a:r>
              <a:rPr kumimoji="0" lang="zh-CN" altLang="en-US" sz="1400" b="1" i="0" u="none" strike="noStrike" kern="1200" cap="none" spc="0" normalizeH="0" baseline="0" noProof="1">
                <a:solidFill>
                  <a:srgbClr val="FF0000"/>
                </a:solidFill>
                <a:latin typeface="+mn-lt"/>
                <a:ea typeface="+mn-ea"/>
                <a:cs typeface="+mn-cs"/>
                <a:sym typeface="+mn-ea"/>
              </a:rPr>
              <a:t>，液闪</a:t>
            </a:r>
            <a:r>
              <a:rPr kumimoji="0" lang="en-US" altLang="zh-CN" sz="1400" b="1" i="0" u="none" strike="noStrike" kern="1200" cap="none" spc="0" normalizeH="0" baseline="0" noProof="1">
                <a:solidFill>
                  <a:srgbClr val="FF0000"/>
                </a:solidFill>
                <a:latin typeface="+mn-lt"/>
                <a:ea typeface="+mn-ea"/>
                <a:cs typeface="+mn-cs"/>
                <a:sym typeface="+mn-ea"/>
              </a:rPr>
              <a:t>/</a:t>
            </a:r>
            <a:r>
              <a:rPr kumimoji="0" lang="zh-CN" altLang="en-US" sz="1400" b="1" i="0" u="none" strike="noStrike" kern="1200" cap="none" spc="0" normalizeH="0" baseline="0" noProof="1">
                <a:solidFill>
                  <a:srgbClr val="FF0000"/>
                </a:solidFill>
                <a:latin typeface="+mn-lt"/>
                <a:ea typeface="+mn-ea"/>
                <a:cs typeface="+mn-cs"/>
                <a:sym typeface="+mn-ea"/>
              </a:rPr>
              <a:t>塑闪</a:t>
            </a:r>
            <a:endParaRPr kumimoji="0" lang="en-US" altLang="zh-CN" sz="1400" b="1" i="0" u="none" strike="noStrike" kern="1200" cap="none" spc="0" normalizeH="0" baseline="0" noProof="1">
              <a:solidFill>
                <a:srgbClr val="FF0000"/>
              </a:solidFill>
              <a:latin typeface="+mn-lt"/>
              <a:ea typeface="+mn-ea"/>
              <a:cs typeface="+mn-cs"/>
              <a:sym typeface="+mn-ea"/>
            </a:endParaRPr>
          </a:p>
          <a:p>
            <a:pPr marL="342900" marR="0" indent="825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ea"/>
              <a:buAutoNum type="circleNumDbPlain"/>
            </a:pPr>
            <a:r>
              <a:rPr kumimoji="0" lang="zh-CN" altLang="en-US" sz="1400" b="1" i="0" u="none" strike="noStrike" kern="1200" cap="none" spc="0" normalizeH="0" baseline="0" noProof="1">
                <a:solidFill>
                  <a:srgbClr val="FF0000"/>
                </a:solidFill>
                <a:latin typeface="+mn-lt"/>
                <a:ea typeface="+mn-ea"/>
                <a:cs typeface="+mn-cs"/>
                <a:sym typeface="+mn-ea"/>
              </a:rPr>
              <a:t>结合电磁分离</a:t>
            </a:r>
            <a:r>
              <a:rPr kumimoji="0" lang="en-US" altLang="zh-CN" sz="1400" b="1" i="0" u="none" strike="noStrike" kern="1200" cap="none" spc="0" normalizeH="0" baseline="0" noProof="1">
                <a:solidFill>
                  <a:srgbClr val="FF0000"/>
                </a:solidFill>
                <a:latin typeface="+mn-lt"/>
                <a:ea typeface="+mn-ea"/>
                <a:cs typeface="+mn-cs"/>
                <a:sym typeface="+mn-ea"/>
              </a:rPr>
              <a:t>-</a:t>
            </a:r>
            <a:r>
              <a:rPr kumimoji="0" lang="zh-CN" altLang="en-US" sz="1400" b="1" i="0" u="none" strike="noStrike" kern="1200" cap="none" spc="0" normalizeH="0" baseline="0" noProof="1">
                <a:solidFill>
                  <a:srgbClr val="FF0000"/>
                </a:solidFill>
                <a:latin typeface="+mn-lt"/>
                <a:ea typeface="+mn-ea"/>
                <a:cs typeface="+mn-cs"/>
                <a:sym typeface="+mn-ea"/>
              </a:rPr>
              <a:t>粒子鉴别</a:t>
            </a:r>
            <a:r>
              <a:rPr kumimoji="0" lang="en-US" altLang="zh-CN" sz="1400" b="1" i="0" u="none" strike="noStrike" kern="1200" cap="none" spc="0" normalizeH="0" baseline="0" noProof="1">
                <a:solidFill>
                  <a:srgbClr val="FF0000"/>
                </a:solidFill>
                <a:latin typeface="+mn-lt"/>
                <a:ea typeface="+mn-ea"/>
                <a:cs typeface="+mn-cs"/>
                <a:sym typeface="+mn-ea"/>
              </a:rPr>
              <a:t>-</a:t>
            </a:r>
            <a:r>
              <a:rPr kumimoji="0" lang="zh-CN" altLang="en-US" sz="1400" b="1" i="0" u="none" strike="noStrike" kern="1200" cap="none" spc="0" normalizeH="0" baseline="0" noProof="1">
                <a:solidFill>
                  <a:srgbClr val="FF0000"/>
                </a:solidFill>
                <a:latin typeface="+mn-lt"/>
                <a:ea typeface="+mn-ea"/>
                <a:cs typeface="+mn-cs"/>
                <a:sym typeface="+mn-ea"/>
              </a:rPr>
              <a:t>波形记录</a:t>
            </a:r>
            <a:r>
              <a:rPr kumimoji="0" lang="en-US" altLang="zh-CN" sz="1400" b="1" i="0" u="none" strike="noStrike" kern="1200" cap="none" spc="0" normalizeH="0" baseline="0" noProof="1">
                <a:solidFill>
                  <a:srgbClr val="FF0000"/>
                </a:solidFill>
                <a:latin typeface="+mn-lt"/>
                <a:ea typeface="+mn-ea"/>
                <a:cs typeface="+mn-cs"/>
                <a:sym typeface="+mn-ea"/>
              </a:rPr>
              <a:t>-</a:t>
            </a:r>
            <a:r>
              <a:rPr kumimoji="0" lang="zh-CN" altLang="en-US" sz="1400" b="1" i="0" u="none" strike="noStrike" kern="1200" cap="none" spc="0" normalizeH="0" baseline="0" noProof="1">
                <a:solidFill>
                  <a:srgbClr val="FF0000"/>
                </a:solidFill>
                <a:latin typeface="+mn-lt"/>
                <a:ea typeface="+mn-ea"/>
                <a:cs typeface="+mn-cs"/>
                <a:sym typeface="+mn-ea"/>
              </a:rPr>
              <a:t>飞行时间技术：</a:t>
            </a:r>
            <a:r>
              <a:rPr kumimoji="0" lang="en-US" altLang="zh-CN" sz="1400" b="1" i="0" u="none" strike="noStrike" kern="1200" cap="none" spc="0" normalizeH="0" baseline="0" noProof="1">
                <a:solidFill>
                  <a:srgbClr val="FF0000"/>
                </a:solidFill>
                <a:latin typeface="+mn-lt"/>
                <a:ea typeface="+mn-ea"/>
                <a:cs typeface="+mn-cs"/>
                <a:sym typeface="+mn-ea"/>
              </a:rPr>
              <a:t>TP + Position Sensitive SiC/Diamond</a:t>
            </a:r>
            <a:endParaRPr kumimoji="0" lang="en-US" altLang="zh-CN" sz="1400" b="1" i="0" u="none" strike="noStrike" kern="1200" cap="none" spc="0" normalizeH="0" baseline="0" noProof="1">
              <a:solidFill>
                <a:srgbClr val="FF0000"/>
              </a:solidFill>
              <a:latin typeface="+mn-lt"/>
              <a:ea typeface="+mn-ea"/>
              <a:cs typeface="+mn-cs"/>
              <a:sym typeface="+mn-ea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5537" name="标题 1"/>
          <p:cNvSpPr>
            <a:spLocks noGrp="1"/>
          </p:cNvSpPr>
          <p:nvPr>
            <p:ph type="title"/>
          </p:nvPr>
        </p:nvSpPr>
        <p:spPr>
          <a:xfrm>
            <a:off x="323850" y="107950"/>
            <a:ext cx="8159750" cy="536575"/>
          </a:xfrm>
        </p:spPr>
        <p:txBody>
          <a:bodyPr anchor="ctr"/>
          <a:p>
            <a:r>
              <a:rPr lang="en-US" altLang="zh-CN" sz="2800" b="1">
                <a:solidFill>
                  <a:srgbClr val="FF0000"/>
                </a:solidFill>
              </a:rPr>
              <a:t>SLEGS/LCS</a:t>
            </a:r>
            <a:r>
              <a:rPr lang="zh-CN" altLang="en-US" sz="2800" b="1">
                <a:solidFill>
                  <a:srgbClr val="FF0000"/>
                </a:solidFill>
              </a:rPr>
              <a:t>的历史与发展 </a:t>
            </a:r>
            <a:r>
              <a:rPr lang="en-US" altLang="zh-CN" sz="2800" b="1">
                <a:solidFill>
                  <a:srgbClr val="FF0000"/>
                </a:solidFill>
              </a:rPr>
              <a:t>-</a:t>
            </a:r>
            <a:r>
              <a:rPr lang="en-US" altLang="zh-CN" sz="2800" b="1">
                <a:solidFill>
                  <a:schemeClr val="tx1"/>
                </a:solidFill>
              </a:rPr>
              <a:t>21</a:t>
            </a:r>
            <a:r>
              <a:rPr lang="zh-CN" altLang="en-US" sz="2800" b="1">
                <a:solidFill>
                  <a:schemeClr val="tx1"/>
                </a:solidFill>
              </a:rPr>
              <a:t>年的风雨历程</a:t>
            </a:r>
            <a:endParaRPr lang="zh-CN" altLang="en-US" sz="2800" b="1">
              <a:solidFill>
                <a:schemeClr val="tx1"/>
              </a:solidFill>
            </a:endParaRPr>
          </a:p>
        </p:txBody>
      </p:sp>
      <p:sp>
        <p:nvSpPr>
          <p:cNvPr id="56323" name="文本占位符 56322"/>
          <p:cNvSpPr>
            <a:spLocks noGrp="1"/>
          </p:cNvSpPr>
          <p:nvPr/>
        </p:nvSpPr>
        <p:spPr>
          <a:xfrm>
            <a:off x="411480" y="708025"/>
            <a:ext cx="8455660" cy="60515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"/>
              <a:defRPr sz="2400" b="0" i="0" u="non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rgbClr val="A6A1E0"/>
              </a:buClr>
              <a:buFont typeface="幼圆" panose="02010509060101010101" pitchFamily="1" charset="-122"/>
              <a:buChar char=" "/>
              <a:defRPr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buFont typeface="Wingdings" panose="05000000000000000000" charset="0"/>
              <a:buChar char="p"/>
            </a:pPr>
            <a:r>
              <a:rPr lang="zh-CN" altLang="en-US" sz="1600" b="1" strike="noStrike" noProof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上海激光电子伽马源预研阶段（1998 - 200</a:t>
            </a:r>
            <a:r>
              <a:rPr lang="en-US" altLang="zh-CN" sz="1600" b="1" strike="noStrike" noProof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4</a:t>
            </a:r>
            <a:r>
              <a:rPr lang="zh-CN" altLang="en-US" sz="1600" b="1" strike="noStrike" noProof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）：</a:t>
            </a:r>
            <a:endParaRPr lang="zh-CN" altLang="en-US" sz="1600" b="1" strike="noStrike" noProof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 fontAlgn="base">
              <a:lnSpc>
                <a:spcPct val="100000"/>
              </a:lnSpc>
              <a:buFont typeface="Wingdings" panose="05000000000000000000" charset="0"/>
              <a:buNone/>
            </a:pPr>
            <a:r>
              <a:rPr lang="zh-CN" altLang="en-US" sz="1600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</a:t>
            </a:r>
            <a:r>
              <a:rPr lang="zh-CN" altLang="en-US" sz="1400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zh-CN" altLang="en-US" sz="1200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沈文庆，顾嘉辉，石宗仁，</a:t>
            </a:r>
            <a:r>
              <a:rPr lang="zh-CN" altLang="en-US" sz="1200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蔡翔舟，郭威</a:t>
            </a:r>
            <a:endParaRPr lang="zh-CN" altLang="en-US" sz="1200" strike="noStrike" noProof="1" dirty="0">
              <a:solidFill>
                <a:schemeClr val="tx1"/>
              </a:solidFill>
              <a:sym typeface="+mn-ea"/>
            </a:endParaRPr>
          </a:p>
          <a:p>
            <a:pPr algn="just" fontAlgn="base">
              <a:lnSpc>
                <a:spcPct val="100000"/>
              </a:lnSpc>
              <a:buFont typeface="Wingdings" panose="05000000000000000000" charset="0"/>
              <a:buChar char="p"/>
            </a:pPr>
            <a:r>
              <a:rPr lang="zh-CN" altLang="en-US" sz="1600" b="1" strike="noStrike" noProof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上海激光电子伽马源样机研制阶段（2005 - 2013）：</a:t>
            </a:r>
            <a:endParaRPr lang="zh-CN" altLang="en-US" sz="1600" b="1" strike="noStrike" noProof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 fontAlgn="base">
              <a:lnSpc>
                <a:spcPct val="100000"/>
              </a:lnSpc>
              <a:buFont typeface="Wingdings" panose="05000000000000000000" charset="0"/>
              <a:buNone/>
            </a:pPr>
            <a:r>
              <a:rPr lang="zh-CN" altLang="en-US" sz="1600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</a:t>
            </a:r>
            <a:r>
              <a:rPr lang="zh-CN" altLang="en-US" sz="1400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zh-CN" altLang="en-US" sz="1200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徐望，潘强岩，徐本基，阎喆，范功涛，徐毅，罗文，杨利峰 ，蔡晓鹭</a:t>
            </a:r>
            <a:endParaRPr lang="zh-CN" altLang="en-US" sz="1200" strike="noStrike" noProof="1" dirty="0">
              <a:solidFill>
                <a:schemeClr val="tx1"/>
              </a:solidFill>
            </a:endParaRPr>
          </a:p>
          <a:p>
            <a:pPr marL="0" indent="0" fontAlgn="base">
              <a:lnSpc>
                <a:spcPct val="100000"/>
              </a:lnSpc>
              <a:buFont typeface="Wingdings" panose="05000000000000000000" charset="0"/>
              <a:buNone/>
            </a:pPr>
            <a:r>
              <a:rPr lang="zh-CN" altLang="en-US" sz="1000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   沈文庆，马余刚，蔡翔舟，郭威，陈金根，王宏伟等</a:t>
            </a:r>
            <a:endParaRPr lang="zh-CN" altLang="en-US" sz="1000" strike="noStrike" noProof="1" dirty="0">
              <a:solidFill>
                <a:schemeClr val="tx1"/>
              </a:solidFill>
            </a:endParaRPr>
          </a:p>
          <a:p>
            <a:pPr algn="just" fontAlgn="base">
              <a:lnSpc>
                <a:spcPct val="100000"/>
              </a:lnSpc>
              <a:buFont typeface="Wingdings" panose="05000000000000000000" charset="0"/>
              <a:buChar char="p"/>
            </a:pPr>
            <a:r>
              <a:rPr lang="zh-CN" altLang="en-US" sz="1600" b="1" strike="noStrike" noProof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上海光源线站二期SLEGS线站立项阶段（2014 - 2017）</a:t>
            </a:r>
            <a:endParaRPr lang="zh-CN" altLang="en-US" sz="1600" b="1" strike="noStrike" noProof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 fontAlgn="base">
              <a:lnSpc>
                <a:spcPct val="100000"/>
              </a:lnSpc>
              <a:buFont typeface="Wingdings" panose="05000000000000000000" charset="0"/>
              <a:buNone/>
            </a:pPr>
            <a:r>
              <a:rPr lang="zh-CN" altLang="en-US" sz="1400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        </a:t>
            </a:r>
            <a:r>
              <a:rPr lang="zh-CN" altLang="en-US" sz="1200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 沈文庆，马余刚，王宏伟， 范功涛，李永江，阎喆，徐本基</a:t>
            </a:r>
            <a:endParaRPr lang="zh-CN" altLang="en-US" sz="1200" strike="noStrike" noProof="1" dirty="0">
              <a:solidFill>
                <a:schemeClr val="tx1"/>
              </a:solidFill>
              <a:sym typeface="Arial" panose="020B0604020202020204" pitchFamily="34" charset="0"/>
            </a:endParaRPr>
          </a:p>
          <a:p>
            <a:pPr marL="357505" indent="386715" fontAlgn="base">
              <a:lnSpc>
                <a:spcPct val="100000"/>
              </a:lnSpc>
              <a:buFont typeface="Wingdings" panose="05000000000000000000" charset="0"/>
              <a:buChar char="l"/>
            </a:pPr>
            <a:r>
              <a:rPr lang="en-US" altLang="zh-CN" sz="1200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2015.3 </a:t>
            </a:r>
            <a:r>
              <a:rPr lang="zh-CN" altLang="en-US" sz="1200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国家发改委立项批复</a:t>
            </a:r>
            <a:endParaRPr lang="zh-CN" altLang="en-US" sz="1200" strike="noStrike" noProof="1" dirty="0">
              <a:solidFill>
                <a:schemeClr val="tx1"/>
              </a:solidFill>
              <a:sym typeface="Arial" panose="020B0604020202020204" pitchFamily="34" charset="0"/>
            </a:endParaRPr>
          </a:p>
          <a:p>
            <a:pPr marL="357505" indent="386715" fontAlgn="base">
              <a:lnSpc>
                <a:spcPct val="100000"/>
              </a:lnSpc>
              <a:buFont typeface="Wingdings" panose="05000000000000000000" charset="0"/>
              <a:buChar char="l"/>
            </a:pPr>
            <a:r>
              <a:rPr lang="en-US" altLang="zh-CN" sz="1200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2016.2 </a:t>
            </a:r>
            <a:r>
              <a:rPr lang="zh-CN" altLang="en-US" sz="1200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可研报告通过</a:t>
            </a:r>
            <a:endParaRPr lang="zh-CN" altLang="en-US" sz="1200" strike="noStrike" noProof="1" dirty="0">
              <a:solidFill>
                <a:schemeClr val="tx1"/>
              </a:solidFill>
              <a:sym typeface="Arial" panose="020B0604020202020204" pitchFamily="34" charset="0"/>
            </a:endParaRPr>
          </a:p>
          <a:p>
            <a:pPr marL="357505" indent="386715" fontAlgn="base">
              <a:lnSpc>
                <a:spcPct val="100000"/>
              </a:lnSpc>
              <a:buFont typeface="Wingdings" panose="05000000000000000000" charset="0"/>
              <a:buChar char="l"/>
            </a:pPr>
            <a:r>
              <a:rPr lang="en-US" altLang="zh-CN" sz="1200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2016.4 </a:t>
            </a:r>
            <a:r>
              <a:rPr lang="zh-CN" altLang="en-US" sz="1200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初步设计通过   </a:t>
            </a:r>
            <a:endParaRPr lang="zh-CN" altLang="en-US" sz="1200" strike="noStrike" noProof="1" dirty="0">
              <a:solidFill>
                <a:schemeClr val="tx1"/>
              </a:solidFill>
              <a:sym typeface="Arial" panose="020B0604020202020204" pitchFamily="34" charset="0"/>
            </a:endParaRPr>
          </a:p>
          <a:p>
            <a:pPr marL="357505" indent="386715" fontAlgn="base">
              <a:lnSpc>
                <a:spcPct val="100000"/>
              </a:lnSpc>
              <a:buFont typeface="Wingdings" panose="05000000000000000000" charset="0"/>
              <a:buChar char="l"/>
            </a:pPr>
            <a:r>
              <a:rPr lang="en-US" altLang="zh-CN" sz="1200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2016.11 </a:t>
            </a:r>
            <a:r>
              <a:rPr lang="zh-CN" altLang="en-US" sz="1200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二期线站开工 （第一批） </a:t>
            </a:r>
            <a:r>
              <a:rPr lang="zh-CN" altLang="en-US" sz="1400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  </a:t>
            </a:r>
            <a:endParaRPr lang="zh-CN" altLang="en-US" sz="1600" strike="noStrike" noProof="1" dirty="0">
              <a:solidFill>
                <a:schemeClr val="tx1"/>
              </a:solidFill>
              <a:sym typeface="Arial" panose="020B0604020202020204" pitchFamily="34" charset="0"/>
            </a:endParaRPr>
          </a:p>
          <a:p>
            <a:pPr algn="just" fontAlgn="base">
              <a:lnSpc>
                <a:spcPct val="100000"/>
              </a:lnSpc>
              <a:buFont typeface="Wingdings" panose="05000000000000000000" charset="0"/>
              <a:buChar char="p"/>
            </a:pPr>
            <a:r>
              <a:rPr lang="zh-CN" altLang="en-US" sz="1600" b="1" strike="noStrike" noProof="1" dirty="0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  <a:r>
              <a:rPr lang="zh-CN" altLang="en-US" sz="1600" b="1" strike="noStrike" noProof="1" dirty="0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  <a:sym typeface="+mn-ea"/>
              </a:rPr>
              <a:t>上海光源线站二期SLEGS线站建设阶段（2018- 2022）</a:t>
            </a:r>
            <a:endParaRPr lang="zh-CN" altLang="en-US" sz="1600" b="1" strike="noStrike" noProof="1" dirty="0"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pPr marL="0" indent="0" fontAlgn="base">
              <a:lnSpc>
                <a:spcPct val="100000"/>
              </a:lnSpc>
              <a:buFont typeface="Wingdings" panose="05000000000000000000" charset="0"/>
              <a:buNone/>
            </a:pPr>
            <a:r>
              <a:rPr lang="zh-CN" altLang="en-US" sz="1400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          </a:t>
            </a:r>
            <a:r>
              <a:rPr lang="zh-CN" altLang="en-US" sz="1400" b="1" strike="noStrike" noProof="1" dirty="0">
                <a:solidFill>
                  <a:srgbClr val="00B05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沈文庆，马余刚，王宏伟，范功涛，许杭华，刘龙祥</a:t>
            </a:r>
            <a:endParaRPr lang="zh-CN" altLang="en-US" sz="1400" b="1" strike="noStrike" noProof="1" dirty="0">
              <a:solidFill>
                <a:srgbClr val="00B050"/>
              </a:solidFill>
              <a:sym typeface="Arial" panose="020B0604020202020204" pitchFamily="34" charset="0"/>
            </a:endParaRPr>
          </a:p>
          <a:p>
            <a:pPr marL="751205" indent="-424180" fontAlgn="base">
              <a:lnSpc>
                <a:spcPct val="100000"/>
              </a:lnSpc>
              <a:buFont typeface="Wingdings" panose="05000000000000000000" charset="0"/>
              <a:buChar char=""/>
            </a:pPr>
            <a:r>
              <a:rPr lang="en-US" altLang="zh-CN" sz="1200" b="1" strike="noStrike" noProof="1" dirty="0">
                <a:solidFill>
                  <a:srgbClr val="00B05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2018.10    SLEGS</a:t>
            </a:r>
            <a:r>
              <a:rPr lang="zh-CN" altLang="en-US" sz="1200" b="1" strike="noStrike" noProof="1" dirty="0">
                <a:solidFill>
                  <a:srgbClr val="00B05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线站技术参数评审通过，满足开工条件</a:t>
            </a:r>
            <a:endParaRPr lang="zh-CN" altLang="en-US" sz="1200" b="1" strike="noStrike" noProof="1" dirty="0">
              <a:solidFill>
                <a:srgbClr val="00B050"/>
              </a:solidFill>
              <a:sym typeface="Arial" panose="020B0604020202020204" pitchFamily="34" charset="0"/>
            </a:endParaRPr>
          </a:p>
          <a:p>
            <a:pPr marL="751205" indent="-424180" fontAlgn="base">
              <a:lnSpc>
                <a:spcPct val="100000"/>
              </a:lnSpc>
              <a:buFont typeface="Wingdings" panose="05000000000000000000" charset="0"/>
              <a:buChar char=""/>
            </a:pPr>
            <a:r>
              <a:rPr lang="en-US" altLang="zh-CN" sz="1200" b="1" strike="noStrike" noProof="1" dirty="0">
                <a:solidFill>
                  <a:srgbClr val="00B05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2020.01    SLEGS</a:t>
            </a:r>
            <a:r>
              <a:rPr lang="zh-CN" altLang="en-US" sz="1200" b="1" strike="noStrike" noProof="1" dirty="0">
                <a:solidFill>
                  <a:srgbClr val="00B05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线站碰撞点靶室安装</a:t>
            </a:r>
            <a:endParaRPr lang="zh-CN" altLang="en-US" sz="1200" b="1" strike="noStrike" noProof="1" dirty="0">
              <a:solidFill>
                <a:srgbClr val="00B050"/>
              </a:solidFill>
              <a:sym typeface="Arial" panose="020B0604020202020204" pitchFamily="34" charset="0"/>
            </a:endParaRPr>
          </a:p>
          <a:p>
            <a:pPr marL="751205" indent="-424180" fontAlgn="base">
              <a:lnSpc>
                <a:spcPct val="100000"/>
              </a:lnSpc>
              <a:buFont typeface="Wingdings" panose="05000000000000000000" charset="0"/>
              <a:buChar char=""/>
            </a:pPr>
            <a:r>
              <a:rPr lang="en-US" altLang="zh-CN" sz="1200" b="1" strike="noStrike" noProof="1" dirty="0">
                <a:solidFill>
                  <a:srgbClr val="00B05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2021.12    SLEGS</a:t>
            </a:r>
            <a:r>
              <a:rPr lang="zh-CN" altLang="en-US" sz="1200" b="1" strike="noStrike" noProof="1" dirty="0">
                <a:solidFill>
                  <a:srgbClr val="00B05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竣工验收</a:t>
            </a:r>
            <a:endParaRPr lang="zh-CN" altLang="en-US" sz="1200" b="1" strike="noStrike" noProof="1" dirty="0">
              <a:solidFill>
                <a:srgbClr val="00B050"/>
              </a:solidFill>
              <a:sym typeface="Arial" panose="020B0604020202020204" pitchFamily="34" charset="0"/>
            </a:endParaRPr>
          </a:p>
          <a:p>
            <a:pPr marL="751205" indent="-424180" fontAlgn="base">
              <a:lnSpc>
                <a:spcPct val="100000"/>
              </a:lnSpc>
              <a:buFont typeface="Wingdings" panose="05000000000000000000" charset="0"/>
              <a:buChar char=""/>
            </a:pPr>
            <a:r>
              <a:rPr lang="en-US" altLang="zh-CN" sz="1200" b="1" strike="noStrike" noProof="1" dirty="0">
                <a:solidFill>
                  <a:srgbClr val="00B05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2022.01    SLEGS</a:t>
            </a:r>
            <a:r>
              <a:rPr lang="zh-CN" altLang="en-US" sz="1200" b="1" strike="noStrike" noProof="1" dirty="0">
                <a:solidFill>
                  <a:srgbClr val="00B05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向用户开放</a:t>
            </a:r>
            <a:endParaRPr lang="zh-CN" altLang="en-US" sz="1400" b="1" strike="noStrike" noProof="1" dirty="0">
              <a:solidFill>
                <a:srgbClr val="00B050"/>
              </a:solidFill>
              <a:sym typeface="Arial" panose="020B0604020202020204" pitchFamily="34" charset="0"/>
            </a:endParaRPr>
          </a:p>
          <a:p>
            <a:pPr marL="307975" indent="-285115" fontAlgn="base">
              <a:lnSpc>
                <a:spcPct val="100000"/>
              </a:lnSpc>
              <a:buFont typeface="Wingdings" panose="05000000000000000000" charset="0"/>
              <a:buChar char="p"/>
            </a:pPr>
            <a:r>
              <a:rPr lang="zh-CN" altLang="en-US" sz="1600" b="1" strike="noStrike" noProof="1" dirty="0">
                <a:solidFill>
                  <a:srgbClr val="FF0000"/>
                </a:solidFill>
                <a:latin typeface="+mn-lt"/>
                <a:ea typeface="+mn-ea"/>
                <a:cs typeface="+mn-cs"/>
                <a:sym typeface="+mn-ea"/>
              </a:rPr>
              <a:t>上海光源线站</a:t>
            </a:r>
            <a:r>
              <a:rPr lang="en-US" altLang="zh-CN" sz="1600" b="1" strike="noStrike" noProof="1" dirty="0">
                <a:solidFill>
                  <a:srgbClr val="FF0000"/>
                </a:solidFill>
                <a:latin typeface="+mn-lt"/>
                <a:ea typeface="+mn-ea"/>
                <a:cs typeface="+mn-cs"/>
                <a:sym typeface="+mn-ea"/>
              </a:rPr>
              <a:t>SxFEL-LCS</a:t>
            </a:r>
            <a:r>
              <a:rPr lang="zh-CN" altLang="en-US" sz="1600" b="1" strike="noStrike" noProof="1" dirty="0">
                <a:solidFill>
                  <a:srgbClr val="FF0000"/>
                </a:solidFill>
                <a:latin typeface="+mn-lt"/>
                <a:ea typeface="+mn-ea"/>
                <a:cs typeface="+mn-cs"/>
                <a:sym typeface="+mn-ea"/>
              </a:rPr>
              <a:t>线站概念阶段（201</a:t>
            </a:r>
            <a:r>
              <a:rPr lang="en-US" altLang="zh-CN" sz="1600" b="1" strike="noStrike" noProof="1" dirty="0">
                <a:solidFill>
                  <a:srgbClr val="FF0000"/>
                </a:solidFill>
                <a:latin typeface="+mn-lt"/>
                <a:ea typeface="+mn-ea"/>
                <a:cs typeface="+mn-cs"/>
                <a:sym typeface="+mn-ea"/>
              </a:rPr>
              <a:t>5</a:t>
            </a:r>
            <a:r>
              <a:rPr lang="zh-CN" altLang="en-US" sz="1600" b="1" strike="noStrike" noProof="1" dirty="0">
                <a:solidFill>
                  <a:srgbClr val="FF0000"/>
                </a:solidFill>
                <a:latin typeface="+mn-lt"/>
                <a:ea typeface="+mn-ea"/>
                <a:cs typeface="+mn-cs"/>
                <a:sym typeface="+mn-ea"/>
              </a:rPr>
              <a:t>- </a:t>
            </a:r>
            <a:r>
              <a:rPr lang="en-US" altLang="zh-CN" sz="1600" b="1" strike="noStrike" noProof="1" dirty="0">
                <a:solidFill>
                  <a:srgbClr val="FF0000"/>
                </a:solidFill>
                <a:latin typeface="+mn-lt"/>
                <a:ea typeface="+mn-ea"/>
                <a:cs typeface="+mn-cs"/>
                <a:sym typeface="+mn-ea"/>
              </a:rPr>
              <a:t>2019-</a:t>
            </a:r>
            <a:r>
              <a:rPr lang="zh-CN" altLang="en-US" sz="1600" b="1" strike="noStrike" noProof="1" dirty="0">
                <a:solidFill>
                  <a:srgbClr val="FF0000"/>
                </a:solidFill>
                <a:latin typeface="+mn-lt"/>
                <a:ea typeface="+mn-ea"/>
                <a:cs typeface="+mn-cs"/>
                <a:sym typeface="+mn-ea"/>
              </a:rPr>
              <a:t>？</a:t>
            </a:r>
            <a:r>
              <a:rPr lang="zh-CN" altLang="en-US" sz="1600" b="1" strike="noStrike" noProof="1" dirty="0">
                <a:solidFill>
                  <a:srgbClr val="FF0000"/>
                </a:solidFill>
                <a:latin typeface="+mn-lt"/>
                <a:ea typeface="+mn-ea"/>
                <a:cs typeface="+mn-cs"/>
                <a:sym typeface="+mn-ea"/>
              </a:rPr>
              <a:t>）</a:t>
            </a:r>
            <a:endParaRPr lang="zh-CN" altLang="en-US" sz="1600" b="1" strike="noStrike" noProof="1" dirty="0">
              <a:solidFill>
                <a:srgbClr val="FF0000"/>
              </a:solidFill>
              <a:sym typeface="+mn-ea"/>
            </a:endParaRPr>
          </a:p>
          <a:p>
            <a:pPr marL="342900" indent="-17145" fontAlgn="base">
              <a:lnSpc>
                <a:spcPct val="100000"/>
              </a:lnSpc>
              <a:buFont typeface="Wingdings" panose="05000000000000000000" charset="0"/>
              <a:buChar char="l"/>
            </a:pPr>
            <a:r>
              <a:rPr lang="en-US" altLang="zh-CN" sz="1400" strike="noStrike" noProof="1" dirty="0">
                <a:solidFill>
                  <a:srgbClr val="00B05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    </a:t>
            </a:r>
            <a:r>
              <a:rPr lang="en-US" altLang="zh-CN" sz="1400" strike="noStrike" noProof="1" dirty="0">
                <a:solidFill>
                  <a:srgbClr val="FF000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  2015.10    </a:t>
            </a:r>
            <a:r>
              <a:rPr lang="zh-CN" altLang="en-US" sz="1400" strike="noStrike" noProof="1" dirty="0">
                <a:solidFill>
                  <a:srgbClr val="FF000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与自由电子激光部酝酿</a:t>
            </a:r>
            <a:r>
              <a:rPr lang="en-US" altLang="zh-CN" sz="1400" strike="noStrike" noProof="1" dirty="0">
                <a:solidFill>
                  <a:srgbClr val="FF000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SXFEL-LCS</a:t>
            </a:r>
            <a:r>
              <a:rPr lang="zh-CN" altLang="en-US" sz="1400" strike="noStrike" noProof="1" dirty="0">
                <a:solidFill>
                  <a:srgbClr val="FF000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项目</a:t>
            </a:r>
            <a:endParaRPr lang="zh-CN" altLang="en-US" sz="1400" strike="noStrike" noProof="1" dirty="0">
              <a:solidFill>
                <a:srgbClr val="FF0000"/>
              </a:solidFill>
              <a:sym typeface="Arial" panose="020B0604020202020204" pitchFamily="34" charset="0"/>
            </a:endParaRPr>
          </a:p>
          <a:p>
            <a:pPr marL="342900" indent="-17145" fontAlgn="base">
              <a:lnSpc>
                <a:spcPct val="100000"/>
              </a:lnSpc>
              <a:buFont typeface="Wingdings" panose="05000000000000000000" charset="0"/>
              <a:buChar char="l"/>
            </a:pPr>
            <a:r>
              <a:rPr lang="en-US" altLang="zh-CN" sz="1400" strike="noStrike" noProof="1" dirty="0">
                <a:solidFill>
                  <a:srgbClr val="FF000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      2017.05    </a:t>
            </a:r>
            <a:r>
              <a:rPr lang="zh-CN" altLang="en-US" sz="1400" strike="noStrike" noProof="1" dirty="0">
                <a:solidFill>
                  <a:srgbClr val="FF000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提出</a:t>
            </a:r>
            <a:r>
              <a:rPr lang="en-US" altLang="zh-CN" sz="1400" strike="noStrike" noProof="1" dirty="0">
                <a:solidFill>
                  <a:srgbClr val="FF000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HxFEL-LCS</a:t>
            </a:r>
            <a:r>
              <a:rPr lang="zh-CN" altLang="en-US" sz="1400" strike="noStrike" noProof="1" dirty="0">
                <a:solidFill>
                  <a:srgbClr val="FF000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线站的概念设计</a:t>
            </a:r>
            <a:endParaRPr lang="zh-CN" altLang="en-US" sz="1400" strike="noStrike" noProof="1" dirty="0">
              <a:solidFill>
                <a:srgbClr val="FF0000"/>
              </a:solidFill>
              <a:sym typeface="Arial" panose="020B0604020202020204" pitchFamily="34" charset="0"/>
            </a:endParaRPr>
          </a:p>
          <a:p>
            <a:pPr marL="342900" indent="-17145" fontAlgn="base">
              <a:lnSpc>
                <a:spcPct val="100000"/>
              </a:lnSpc>
              <a:buFont typeface="Wingdings" panose="05000000000000000000" charset="0"/>
              <a:buChar char="l"/>
            </a:pPr>
            <a:r>
              <a:rPr lang="zh-CN" altLang="en-US" sz="1400" strike="noStrike" noProof="1" dirty="0">
                <a:solidFill>
                  <a:srgbClr val="FF000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      </a:t>
            </a:r>
            <a:r>
              <a:rPr lang="en-US" altLang="zh-CN" sz="1400" strike="noStrike" noProof="1" dirty="0">
                <a:solidFill>
                  <a:srgbClr val="FF000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2019.03    </a:t>
            </a:r>
            <a:r>
              <a:rPr lang="zh-CN" altLang="en-US" sz="1400" strike="noStrike" noProof="1" dirty="0">
                <a:solidFill>
                  <a:srgbClr val="FF000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新机遇与新合作！</a:t>
            </a:r>
            <a:endParaRPr lang="zh-CN" altLang="en-US" sz="1400" b="1" strike="noStrike" noProof="1" dirty="0">
              <a:solidFill>
                <a:srgbClr val="FF0000"/>
              </a:solidFill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6584" name="文本框 29"/>
          <p:cNvSpPr txBox="1"/>
          <p:nvPr/>
        </p:nvSpPr>
        <p:spPr>
          <a:xfrm>
            <a:off x="2857500" y="2492058"/>
            <a:ext cx="1730375" cy="30638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1400">
                <a:latin typeface="Arial" panose="020B0604020202020204" pitchFamily="34" charset="0"/>
                <a:ea typeface="宋体" panose="02010600030101010101" pitchFamily="2" charset="-122"/>
              </a:rPr>
              <a:t>沈文庆</a:t>
            </a:r>
            <a:r>
              <a:rPr lang="en-US" altLang="zh-CN" sz="1400">
                <a:latin typeface="Arial" panose="020B0604020202020204" pitchFamily="34" charset="0"/>
                <a:ea typeface="宋体" panose="02010600030101010101" pitchFamily="2" charset="-122"/>
              </a:rPr>
              <a:t>/</a:t>
            </a:r>
            <a:r>
              <a:rPr lang="zh-CN" altLang="en-US" sz="1400">
                <a:latin typeface="Arial" panose="020B0604020202020204" pitchFamily="34" charset="0"/>
                <a:ea typeface="宋体" panose="02010600030101010101" pitchFamily="2" charset="-122"/>
              </a:rPr>
              <a:t>研究员</a:t>
            </a:r>
            <a:r>
              <a:rPr lang="en-US" altLang="zh-CN" sz="1400">
                <a:latin typeface="Arial" panose="020B0604020202020204" pitchFamily="34" charset="0"/>
                <a:ea typeface="宋体" panose="02010600030101010101" pitchFamily="2" charset="-122"/>
              </a:rPr>
              <a:t>/</a:t>
            </a:r>
            <a:r>
              <a:rPr lang="zh-CN" altLang="en-US" sz="1400">
                <a:latin typeface="Arial" panose="020B0604020202020204" pitchFamily="34" charset="0"/>
                <a:ea typeface="宋体" panose="02010600030101010101" pitchFamily="2" charset="-122"/>
              </a:rPr>
              <a:t>院士</a:t>
            </a:r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6586" name="文本框 31"/>
          <p:cNvSpPr txBox="1"/>
          <p:nvPr/>
        </p:nvSpPr>
        <p:spPr>
          <a:xfrm>
            <a:off x="6550025" y="1457960"/>
            <a:ext cx="109791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>
                <a:latin typeface="Arial" panose="020B0604020202020204" pitchFamily="34" charset="0"/>
                <a:ea typeface="宋体" panose="02010600030101010101" pitchFamily="2" charset="-122"/>
              </a:rPr>
              <a:t>科学</a:t>
            </a: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ctr"/>
            <a:r>
              <a:rPr lang="zh-CN" altLang="en-US">
                <a:latin typeface="Arial" panose="020B0604020202020204" pitchFamily="34" charset="0"/>
                <a:ea typeface="宋体" panose="02010600030101010101" pitchFamily="2" charset="-122"/>
              </a:rPr>
              <a:t>顾问</a:t>
            </a: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66591" name="图片 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13088" y="901383"/>
            <a:ext cx="1263650" cy="15763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6593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0938" y="836295"/>
            <a:ext cx="1219200" cy="16430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6594" name="文本框 29"/>
          <p:cNvSpPr txBox="1"/>
          <p:nvPr/>
        </p:nvSpPr>
        <p:spPr>
          <a:xfrm>
            <a:off x="4789488" y="2463483"/>
            <a:ext cx="1730375" cy="30638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1400">
                <a:latin typeface="Arial" panose="020B0604020202020204" pitchFamily="34" charset="0"/>
                <a:ea typeface="宋体" panose="02010600030101010101" pitchFamily="2" charset="-122"/>
              </a:rPr>
              <a:t>马余刚</a:t>
            </a:r>
            <a:r>
              <a:rPr lang="en-US" altLang="zh-CN" sz="1400">
                <a:latin typeface="Arial" panose="020B0604020202020204" pitchFamily="34" charset="0"/>
                <a:ea typeface="宋体" panose="02010600030101010101" pitchFamily="2" charset="-122"/>
              </a:rPr>
              <a:t>/</a:t>
            </a:r>
            <a:r>
              <a:rPr lang="zh-CN" altLang="en-US" sz="1400">
                <a:latin typeface="Arial" panose="020B0604020202020204" pitchFamily="34" charset="0"/>
                <a:ea typeface="宋体" panose="02010600030101010101" pitchFamily="2" charset="-122"/>
              </a:rPr>
              <a:t>研究员</a:t>
            </a:r>
            <a:r>
              <a:rPr lang="en-US" altLang="zh-CN" sz="1400">
                <a:latin typeface="Arial" panose="020B0604020202020204" pitchFamily="34" charset="0"/>
                <a:ea typeface="宋体" panose="02010600030101010101" pitchFamily="2" charset="-122"/>
              </a:rPr>
              <a:t>/</a:t>
            </a:r>
            <a:r>
              <a:rPr lang="zh-CN" altLang="en-US" sz="1400">
                <a:latin typeface="Arial" panose="020B0604020202020204" pitchFamily="34" charset="0"/>
                <a:ea typeface="宋体" panose="02010600030101010101" pitchFamily="2" charset="-122"/>
              </a:rPr>
              <a:t>院士</a:t>
            </a:r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4" name="图片 3" descr="王宏伟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725" y="2753995"/>
            <a:ext cx="1116965" cy="1422400"/>
          </a:xfrm>
          <a:prstGeom prst="rect">
            <a:avLst/>
          </a:prstGeom>
        </p:spPr>
      </p:pic>
      <p:pic>
        <p:nvPicPr>
          <p:cNvPr id="5" name="图片 4" descr="范功涛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8590" y="2782570"/>
            <a:ext cx="1042035" cy="1421765"/>
          </a:xfrm>
          <a:prstGeom prst="rect">
            <a:avLst/>
          </a:prstGeom>
        </p:spPr>
      </p:pic>
      <p:pic>
        <p:nvPicPr>
          <p:cNvPr id="6" name="图片 5" descr="曹喜光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2740" y="2736850"/>
            <a:ext cx="1061720" cy="1448435"/>
          </a:xfrm>
          <a:prstGeom prst="roundRect">
            <a:avLst/>
          </a:prstGeom>
        </p:spPr>
      </p:pic>
      <p:pic>
        <p:nvPicPr>
          <p:cNvPr id="7" name="图片 6" descr="刘龙祥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2590" y="2724785"/>
            <a:ext cx="1059815" cy="1438910"/>
          </a:xfrm>
          <a:prstGeom prst="rect">
            <a:avLst/>
          </a:prstGeom>
        </p:spPr>
      </p:pic>
      <p:pic>
        <p:nvPicPr>
          <p:cNvPr id="8" name="图片 7" descr="黄勃松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835" y="4817110"/>
            <a:ext cx="929640" cy="1350010"/>
          </a:xfrm>
          <a:prstGeom prst="rect">
            <a:avLst/>
          </a:prstGeom>
        </p:spPr>
      </p:pic>
      <p:pic>
        <p:nvPicPr>
          <p:cNvPr id="9" name="图片 8" descr="鲁同所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9230" y="4865370"/>
            <a:ext cx="952500" cy="1303020"/>
          </a:xfrm>
          <a:prstGeom prst="rect">
            <a:avLst/>
          </a:prstGeom>
        </p:spPr>
      </p:pic>
      <p:pic>
        <p:nvPicPr>
          <p:cNvPr id="10" name="图片 9" descr="胡新荣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0600" y="4865370"/>
            <a:ext cx="946150" cy="1304290"/>
          </a:xfrm>
          <a:prstGeom prst="rect">
            <a:avLst/>
          </a:prstGeom>
        </p:spPr>
      </p:pic>
      <p:pic>
        <p:nvPicPr>
          <p:cNvPr id="11" name="图片 10" descr="张岳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83485" y="4859655"/>
            <a:ext cx="907415" cy="131572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177290" y="4208780"/>
            <a:ext cx="10414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王宏伟</a:t>
            </a:r>
            <a:endParaRPr lang="zh-CN" altLang="en-US"/>
          </a:p>
          <a:p>
            <a:pPr algn="ctr"/>
            <a:r>
              <a:rPr lang="zh-CN" altLang="en-US"/>
              <a:t>研究员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2508250" y="4197985"/>
            <a:ext cx="13112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范功涛</a:t>
            </a:r>
            <a:endParaRPr lang="zh-CN" altLang="en-US"/>
          </a:p>
          <a:p>
            <a:pPr algn="ctr"/>
            <a:r>
              <a:rPr lang="zh-CN" altLang="en-US"/>
              <a:t>副研究员</a:t>
            </a:r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4072890" y="4189095"/>
            <a:ext cx="11360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曹喜光</a:t>
            </a:r>
            <a:endParaRPr lang="zh-CN" altLang="en-US"/>
          </a:p>
          <a:p>
            <a:pPr algn="ctr"/>
            <a:r>
              <a:rPr lang="zh-CN" altLang="en-US"/>
              <a:t>副研究员</a:t>
            </a:r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6574155" y="4171950"/>
            <a:ext cx="1416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刘龙祥</a:t>
            </a:r>
            <a:endParaRPr lang="zh-CN" altLang="en-US"/>
          </a:p>
          <a:p>
            <a:pPr algn="ctr"/>
            <a:r>
              <a:rPr lang="zh-CN" altLang="en-US"/>
              <a:t>助理研究员</a:t>
            </a:r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278130" y="6227445"/>
            <a:ext cx="11188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黄勃松</a:t>
            </a:r>
            <a:endParaRPr lang="zh-CN" altLang="en-US"/>
          </a:p>
          <a:p>
            <a:pPr algn="ctr"/>
            <a:r>
              <a:rPr lang="zh-CN" altLang="en-US"/>
              <a:t>博士后</a:t>
            </a:r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1260475" y="6200775"/>
            <a:ext cx="13309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鲁同所</a:t>
            </a:r>
            <a:endParaRPr lang="en-US" altLang="zh-CN"/>
          </a:p>
          <a:p>
            <a:pPr algn="ctr"/>
            <a:r>
              <a:rPr lang="zh-CN" altLang="en-US"/>
              <a:t>在职博士后</a:t>
            </a:r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2483485" y="6224905"/>
            <a:ext cx="10121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张岳</a:t>
            </a:r>
            <a:endParaRPr lang="zh-CN" altLang="en-US"/>
          </a:p>
          <a:p>
            <a:pPr algn="ctr"/>
            <a:r>
              <a:rPr lang="zh-CN" altLang="en-US"/>
              <a:t>博士生</a:t>
            </a:r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3390900" y="6206490"/>
            <a:ext cx="12261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胡新荣</a:t>
            </a:r>
            <a:endParaRPr lang="zh-CN" altLang="en-US"/>
          </a:p>
          <a:p>
            <a:pPr algn="ctr"/>
            <a:r>
              <a:rPr lang="zh-CN" altLang="en-US"/>
              <a:t>博士生</a:t>
            </a:r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4476750" y="6224905"/>
            <a:ext cx="12198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李鑫祥</a:t>
            </a:r>
            <a:endParaRPr lang="zh-CN" altLang="en-US"/>
          </a:p>
          <a:p>
            <a:pPr algn="ctr"/>
            <a:r>
              <a:rPr lang="zh-CN" altLang="en-US"/>
              <a:t>硕士生</a:t>
            </a:r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5607050" y="6210300"/>
            <a:ext cx="11569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王俊文</a:t>
            </a:r>
            <a:endParaRPr lang="zh-CN" altLang="en-US"/>
          </a:p>
          <a:p>
            <a:pPr algn="ctr"/>
            <a:r>
              <a:rPr lang="zh-CN" altLang="en-US"/>
              <a:t>硕士生</a:t>
            </a:r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6591300" y="6210300"/>
            <a:ext cx="11493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郝子锐</a:t>
            </a:r>
            <a:endParaRPr lang="zh-CN" altLang="en-US"/>
          </a:p>
          <a:p>
            <a:pPr algn="ctr"/>
            <a:r>
              <a:rPr lang="zh-CN" altLang="en-US"/>
              <a:t>硕士生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7673340" y="6210300"/>
            <a:ext cx="1357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匡攀</a:t>
            </a:r>
            <a:endParaRPr lang="zh-CN" altLang="en-US"/>
          </a:p>
          <a:p>
            <a:pPr algn="ctr"/>
            <a:r>
              <a:rPr lang="zh-CN" altLang="en-US"/>
              <a:t>硕士生</a:t>
            </a:r>
            <a:endParaRPr lang="zh-CN" altLang="en-US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79080" y="4890770"/>
            <a:ext cx="945515" cy="1315720"/>
          </a:xfrm>
          <a:prstGeom prst="rect">
            <a:avLst/>
          </a:prstGeom>
        </p:spPr>
      </p:pic>
      <p:pic>
        <p:nvPicPr>
          <p:cNvPr id="27" name="图片 26" descr="194967457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02480" y="4827270"/>
            <a:ext cx="937895" cy="1340485"/>
          </a:xfrm>
          <a:prstGeom prst="rect">
            <a:avLst/>
          </a:prstGeom>
        </p:spPr>
      </p:pic>
      <p:pic>
        <p:nvPicPr>
          <p:cNvPr id="28" name="图片 27" descr="77712509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13730" y="4837430"/>
            <a:ext cx="943610" cy="1332230"/>
          </a:xfrm>
          <a:prstGeom prst="rect">
            <a:avLst/>
          </a:prstGeom>
        </p:spPr>
      </p:pic>
      <p:pic>
        <p:nvPicPr>
          <p:cNvPr id="25" name="图片 24" descr="郝子锐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07835" y="4853305"/>
            <a:ext cx="932815" cy="1316355"/>
          </a:xfrm>
          <a:prstGeom prst="rect">
            <a:avLst/>
          </a:prstGeom>
        </p:spPr>
      </p:pic>
      <p:pic>
        <p:nvPicPr>
          <p:cNvPr id="26" name="图片 25" descr="李薇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04815" y="2726690"/>
            <a:ext cx="996950" cy="1450340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5426710" y="4182745"/>
            <a:ext cx="11360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李   薇</a:t>
            </a:r>
            <a:endParaRPr lang="zh-CN" altLang="en-US"/>
          </a:p>
          <a:p>
            <a:pPr algn="ctr"/>
            <a:r>
              <a:rPr lang="zh-CN" altLang="en-US"/>
              <a:t>副研究员</a:t>
            </a:r>
            <a:endParaRPr lang="zh-CN" altLang="en-US"/>
          </a:p>
        </p:txBody>
      </p:sp>
      <p:sp>
        <p:nvSpPr>
          <p:cNvPr id="24" name="标题 23"/>
          <p:cNvSpPr>
            <a:spLocks noGrp="1"/>
          </p:cNvSpPr>
          <p:nvPr>
            <p:ph type="title"/>
          </p:nvPr>
        </p:nvSpPr>
        <p:spPr>
          <a:xfrm>
            <a:off x="1405255" y="313690"/>
            <a:ext cx="7625715" cy="522605"/>
          </a:xfrm>
        </p:spPr>
        <p:txBody>
          <a:bodyPr>
            <a:noAutofit/>
          </a:bodyPr>
          <a:p>
            <a:pPr algn="ctr"/>
            <a:r>
              <a:rPr lang="en-US" altLang="zh-CN" sz="32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SLEGS-</a:t>
            </a:r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实验研究组成员（</a:t>
            </a:r>
            <a:r>
              <a:rPr lang="en-US" altLang="zh-CN" sz="32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2019-11</a:t>
            </a:r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）</a:t>
            </a:r>
            <a:endParaRPr lang="zh-CN" altLang="en-US" sz="32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图片 6" descr="123.jpe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890" y="4175125"/>
            <a:ext cx="9144000" cy="23412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02" name="Rectangle 5"/>
          <p:cNvSpPr/>
          <p:nvPr/>
        </p:nvSpPr>
        <p:spPr>
          <a:xfrm>
            <a:off x="95885" y="2474595"/>
            <a:ext cx="8829675" cy="12915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algn="ctr" eaLnBrk="0" hangingPunct="0">
              <a:lnSpc>
                <a:spcPct val="150000"/>
              </a:lnSpc>
              <a:buClrTx/>
            </a:pPr>
            <a:r>
              <a:rPr lang="zh-CN" altLang="en-US" sz="2600" b="1" dirty="0">
                <a:solidFill>
                  <a:srgbClr val="FF0066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感谢您关注和指导，</a:t>
            </a:r>
            <a:r>
              <a:rPr lang="zh-CN" altLang="en-US" sz="2600" b="1" dirty="0">
                <a:solidFill>
                  <a:srgbClr val="FF0066"/>
                </a:solidFill>
                <a:latin typeface="Arial" panose="020B0604020202020204" pitchFamily="34" charset="0"/>
                <a:ea typeface="黑体" panose="02010609060101010101" pitchFamily="49" charset="-122"/>
                <a:sym typeface="+mn-ea"/>
              </a:rPr>
              <a:t>谢谢您的支持！</a:t>
            </a:r>
            <a:endParaRPr lang="zh-CN" altLang="en-US" sz="2600" b="1" dirty="0">
              <a:solidFill>
                <a:srgbClr val="FF0066"/>
              </a:solidFill>
              <a:latin typeface="Arial" panose="020B0604020202020204" pitchFamily="34" charset="0"/>
              <a:ea typeface="黑体" panose="02010609060101010101" pitchFamily="49" charset="-122"/>
              <a:sym typeface="+mn-ea"/>
            </a:endParaRPr>
          </a:p>
          <a:p>
            <a:pPr lvl="0" indent="0" algn="ctr" eaLnBrk="0" hangingPunct="0">
              <a:lnSpc>
                <a:spcPct val="150000"/>
              </a:lnSpc>
              <a:buClrTx/>
            </a:pPr>
            <a:r>
              <a:rPr lang="zh-CN" altLang="en-US" sz="2600" b="1" dirty="0">
                <a:solidFill>
                  <a:srgbClr val="FF0066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欢迎合作研制，合作研究！</a:t>
            </a:r>
            <a:endParaRPr lang="zh-CN" altLang="en-US" sz="2600" b="1" dirty="0">
              <a:solidFill>
                <a:srgbClr val="FF0066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51203" name="文本框 1"/>
          <p:cNvSpPr txBox="1"/>
          <p:nvPr/>
        </p:nvSpPr>
        <p:spPr>
          <a:xfrm>
            <a:off x="100330" y="487680"/>
            <a:ext cx="894334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eaLnBrk="0" hangingPunct="0">
              <a:lnSpc>
                <a:spcPct val="150000"/>
              </a:lnSpc>
            </a:pPr>
            <a:r>
              <a:rPr lang="en-US" altLang="zh-CN" sz="2400" b="1" dirty="0">
                <a:latin typeface="Arial" panose="020B0604020202020204" pitchFamily="34" charset="0"/>
                <a:ea typeface="楷体_GB2312" pitchFamily="1" charset="-122"/>
                <a:sym typeface="宋体" panose="02010600030101010101" pitchFamily="2" charset="-122"/>
              </a:rPr>
              <a:t>      </a:t>
            </a:r>
            <a:r>
              <a:rPr lang="zh-CN" altLang="en-US" sz="2000" b="1" dirty="0">
                <a:latin typeface="Arial" panose="020B0604020202020204" pitchFamily="34" charset="0"/>
                <a:ea typeface="楷体_GB2312" pitchFamily="1" charset="-122"/>
                <a:sym typeface="宋体" panose="02010600030101010101" pitchFamily="2" charset="-122"/>
              </a:rPr>
              <a:t>国家重大基础设施十二五规划</a:t>
            </a:r>
            <a:r>
              <a:rPr lang="en-US" altLang="zh-CN" sz="2000" b="1" dirty="0">
                <a:latin typeface="Arial" panose="020B0604020202020204" pitchFamily="34" charset="0"/>
                <a:ea typeface="楷体_GB2312" pitchFamily="1" charset="-122"/>
                <a:sym typeface="宋体" panose="02010600030101010101" pitchFamily="2" charset="-122"/>
              </a:rPr>
              <a:t>-</a:t>
            </a:r>
            <a:r>
              <a:rPr lang="zh-CN" altLang="en-US" sz="2000" b="1" dirty="0">
                <a:latin typeface="Arial" panose="020B0604020202020204" pitchFamily="34" charset="0"/>
                <a:ea typeface="楷体_GB2312" pitchFamily="1" charset="-122"/>
                <a:sym typeface="宋体" panose="02010600030101010101" pitchFamily="2" charset="-122"/>
              </a:rPr>
              <a:t>上海光源线站二期线站建设，总投资</a:t>
            </a:r>
            <a:r>
              <a:rPr lang="en-US" altLang="zh-CN" sz="2000" b="1" dirty="0">
                <a:latin typeface="Arial" panose="020B0604020202020204" pitchFamily="34" charset="0"/>
                <a:ea typeface="楷体_GB2312" pitchFamily="1" charset="-122"/>
                <a:sym typeface="宋体" panose="02010600030101010101" pitchFamily="2" charset="-122"/>
              </a:rPr>
              <a:t>16.7</a:t>
            </a:r>
            <a:r>
              <a:rPr lang="zh-CN" altLang="en-US" sz="2000" b="1" dirty="0">
                <a:latin typeface="Arial" panose="020B0604020202020204" pitchFamily="34" charset="0"/>
                <a:ea typeface="楷体_GB2312" pitchFamily="1" charset="-122"/>
                <a:sym typeface="宋体" panose="02010600030101010101" pitchFamily="2" charset="-122"/>
              </a:rPr>
              <a:t>亿元，</a:t>
            </a:r>
            <a:r>
              <a:rPr lang="en-US" altLang="zh-CN" sz="2000" b="1" dirty="0">
                <a:latin typeface="Arial" panose="020B0604020202020204" pitchFamily="34" charset="0"/>
                <a:ea typeface="楷体_GB2312" pitchFamily="1" charset="-122"/>
                <a:sym typeface="宋体" panose="02010600030101010101" pitchFamily="2" charset="-122"/>
              </a:rPr>
              <a:t>2016</a:t>
            </a:r>
            <a:r>
              <a:rPr lang="zh-CN" altLang="en-US" sz="2000" b="1" dirty="0">
                <a:latin typeface="Arial" panose="020B0604020202020204" pitchFamily="34" charset="0"/>
                <a:ea typeface="楷体_GB2312" pitchFamily="1" charset="-122"/>
                <a:sym typeface="宋体" panose="02010600030101010101" pitchFamily="2" charset="-122"/>
              </a:rPr>
              <a:t>年</a:t>
            </a:r>
            <a:r>
              <a:rPr lang="en-US" altLang="zh-CN" sz="2000" b="1" dirty="0">
                <a:latin typeface="Arial" panose="020B0604020202020204" pitchFamily="34" charset="0"/>
                <a:ea typeface="楷体_GB2312" pitchFamily="1" charset="-122"/>
                <a:sym typeface="宋体" panose="02010600030101010101" pitchFamily="2" charset="-122"/>
              </a:rPr>
              <a:t>12</a:t>
            </a:r>
            <a:r>
              <a:rPr lang="zh-CN" altLang="en-US" sz="2000" b="1" dirty="0">
                <a:latin typeface="Arial" panose="020B0604020202020204" pitchFamily="34" charset="0"/>
                <a:ea typeface="楷体_GB2312" pitchFamily="1" charset="-122"/>
                <a:sym typeface="宋体" panose="02010600030101010101" pitchFamily="2" charset="-122"/>
              </a:rPr>
              <a:t>月已经开工，SLEGS线站作为二期</a:t>
            </a:r>
            <a:r>
              <a:rPr lang="en-US" altLang="zh-CN" sz="2000" b="1" dirty="0">
                <a:latin typeface="Arial" panose="020B0604020202020204" pitchFamily="34" charset="0"/>
                <a:ea typeface="楷体_GB2312" pitchFamily="1" charset="-122"/>
                <a:sym typeface="宋体" panose="02010600030101010101" pitchFamily="2" charset="-122"/>
              </a:rPr>
              <a:t>16</a:t>
            </a:r>
            <a:r>
              <a:rPr lang="zh-CN" altLang="en-US" sz="2000" b="1" dirty="0">
                <a:latin typeface="Arial" panose="020B0604020202020204" pitchFamily="34" charset="0"/>
                <a:ea typeface="楷体_GB2312" pitchFamily="1" charset="-122"/>
                <a:sym typeface="宋体" panose="02010600030101010101" pitchFamily="2" charset="-122"/>
              </a:rPr>
              <a:t>条线站之一，为第三批开工线站，将在 20</a:t>
            </a:r>
            <a:r>
              <a:rPr lang="en-US" altLang="zh-CN" sz="2000" b="1" dirty="0">
                <a:latin typeface="Arial" panose="020B0604020202020204" pitchFamily="34" charset="0"/>
                <a:ea typeface="楷体_GB2312" pitchFamily="1" charset="-122"/>
                <a:sym typeface="宋体" panose="02010600030101010101" pitchFamily="2" charset="-122"/>
              </a:rPr>
              <a:t>21</a:t>
            </a:r>
            <a:r>
              <a:rPr lang="zh-CN" altLang="en-US" sz="2000" b="1" dirty="0">
                <a:latin typeface="Arial" panose="020B0604020202020204" pitchFamily="34" charset="0"/>
                <a:ea typeface="楷体_GB2312" pitchFamily="1" charset="-122"/>
                <a:sym typeface="宋体" panose="02010600030101010101" pitchFamily="2" charset="-122"/>
              </a:rPr>
              <a:t>年</a:t>
            </a:r>
            <a:r>
              <a:rPr lang="en-US" altLang="zh-CN" sz="2000" b="1" dirty="0">
                <a:latin typeface="Arial" panose="020B0604020202020204" pitchFamily="34" charset="0"/>
                <a:ea typeface="楷体_GB2312" pitchFamily="1" charset="-122"/>
                <a:sym typeface="宋体" panose="02010600030101010101" pitchFamily="2" charset="-122"/>
              </a:rPr>
              <a:t>1</a:t>
            </a:r>
            <a:r>
              <a:rPr lang="zh-CN" altLang="en-US" sz="2000" b="1" dirty="0">
                <a:latin typeface="Arial" panose="020B0604020202020204" pitchFamily="34" charset="0"/>
                <a:ea typeface="楷体_GB2312" pitchFamily="1" charset="-122"/>
                <a:sym typeface="宋体" panose="02010600030101010101" pitchFamily="2" charset="-122"/>
              </a:rPr>
              <a:t>月试运行，</a:t>
            </a:r>
            <a:r>
              <a:rPr lang="en-US" altLang="zh-CN" sz="2000" b="1" dirty="0">
                <a:latin typeface="Arial" panose="020B0604020202020204" pitchFamily="34" charset="0"/>
                <a:ea typeface="楷体_GB2312" pitchFamily="1" charset="-122"/>
                <a:sym typeface="宋体" panose="02010600030101010101" pitchFamily="2" charset="-122"/>
              </a:rPr>
              <a:t>2022</a:t>
            </a:r>
            <a:r>
              <a:rPr lang="zh-CN" altLang="en-US" sz="2000" b="1" dirty="0">
                <a:latin typeface="Arial" panose="020B0604020202020204" pitchFamily="34" charset="0"/>
                <a:ea typeface="楷体_GB2312" pitchFamily="1" charset="-122"/>
                <a:sym typeface="宋体" panose="02010600030101010101" pitchFamily="2" charset="-122"/>
              </a:rPr>
              <a:t>年初全部建设完成向用户开放。</a:t>
            </a:r>
            <a:endParaRPr lang="en-US" altLang="zh-CN" sz="2400" b="1" dirty="0">
              <a:latin typeface="Arial" panose="020B0604020202020204" pitchFamily="34" charset="0"/>
              <a:ea typeface="楷体_GB2312" pitchFamily="1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85" y="93345"/>
            <a:ext cx="7886700" cy="721360"/>
          </a:xfrm>
        </p:spPr>
        <p:txBody>
          <a:bodyPr/>
          <a:p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上海光源线站（二期）</a:t>
            </a:r>
            <a:r>
              <a:rPr lang="zh-CN" altLang="en-US" sz="3600"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endParaRPr lang="zh-CN" altLang="en-US" sz="36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750570"/>
            <a:ext cx="7720330" cy="4588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3" name="Rectangle 14"/>
          <p:cNvSpPr/>
          <p:nvPr/>
        </p:nvSpPr>
        <p:spPr>
          <a:xfrm>
            <a:off x="0" y="5400040"/>
            <a:ext cx="9098280" cy="1260475"/>
          </a:xfrm>
          <a:prstGeom prst="rect">
            <a:avLst/>
          </a:prstGeom>
          <a:gradFill rotWithShape="1">
            <a:gsLst>
              <a:gs pos="0">
                <a:srgbClr val="CEF1F4">
                  <a:alpha val="100000"/>
                </a:srgbClr>
              </a:gs>
              <a:gs pos="50000">
                <a:srgbClr val="E0F6F8">
                  <a:alpha val="100000"/>
                </a:srgbClr>
              </a:gs>
              <a:gs pos="100000">
                <a:srgbClr val="EFFAFB">
                  <a:alpha val="100000"/>
                </a:srgbClr>
              </a:gs>
            </a:gsLst>
            <a:lin ang="5400000"/>
            <a:tileRect/>
          </a:gra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000" b="1" dirty="0">
                <a:latin typeface="Arial" panose="020B0604020202020204" pitchFamily="34" charset="0"/>
                <a:ea typeface="华文楷体" panose="02010600040101010101" pitchFamily="2" charset="-122"/>
              </a:rPr>
              <a:t>上海光源线站工程（二期）</a:t>
            </a:r>
            <a:r>
              <a:rPr lang="en-US" altLang="zh-CN" sz="2000" b="1" dirty="0">
                <a:latin typeface="Arial" panose="020B0604020202020204" pitchFamily="34" charset="0"/>
                <a:ea typeface="华文楷体" panose="02010600040101010101" pitchFamily="2" charset="-122"/>
              </a:rPr>
              <a:t>: </a:t>
            </a:r>
            <a:endParaRPr lang="en-US" altLang="zh-CN" sz="2000" b="1" dirty="0">
              <a:latin typeface="Arial" panose="020B0604020202020204" pitchFamily="34" charset="0"/>
              <a:ea typeface="华文楷体" panose="02010600040101010101" pitchFamily="2" charset="-122"/>
            </a:endParaRPr>
          </a:p>
          <a:p>
            <a:r>
              <a:rPr lang="en-US" altLang="zh-CN" sz="2000" b="1" dirty="0">
                <a:latin typeface="Arial" panose="020B0604020202020204" pitchFamily="34" charset="0"/>
                <a:ea typeface="华文楷体" panose="02010600040101010101" pitchFamily="2" charset="-122"/>
              </a:rPr>
              <a:t>     </a:t>
            </a:r>
            <a:r>
              <a:rPr lang="en-US" altLang="zh-CN" b="1" dirty="0">
                <a:latin typeface="Arial" panose="020B0604020202020204" pitchFamily="34" charset="0"/>
                <a:ea typeface="华文楷体" panose="02010600040101010101" pitchFamily="2" charset="-122"/>
              </a:rPr>
              <a:t>  </a:t>
            </a:r>
            <a:r>
              <a:rPr lang="zh-CN" altLang="en-US" b="1" dirty="0">
                <a:latin typeface="Arial" panose="020B0604020202020204" pitchFamily="34" charset="0"/>
                <a:ea typeface="华文楷体" panose="02010600040101010101" pitchFamily="2" charset="-122"/>
              </a:rPr>
              <a:t>国家发改委十二五规划项目</a:t>
            </a:r>
            <a:r>
              <a:rPr lang="en-US" altLang="zh-CN" b="1" dirty="0">
                <a:latin typeface="Arial" panose="020B0604020202020204" pitchFamily="34" charset="0"/>
                <a:ea typeface="华文楷体" panose="02010600040101010101" pitchFamily="2" charset="-122"/>
              </a:rPr>
              <a:t>-</a:t>
            </a:r>
            <a:r>
              <a:rPr lang="zh-CN" altLang="en-US" b="1" dirty="0">
                <a:latin typeface="Arial" panose="020B0604020202020204" pitchFamily="34" charset="0"/>
                <a:ea typeface="华文楷体" panose="02010600040101010101" pitchFamily="2" charset="-122"/>
              </a:rPr>
              <a:t>国家重大科技基础设施，</a:t>
            </a:r>
            <a:endParaRPr lang="zh-CN" altLang="en-US" b="1" dirty="0">
              <a:latin typeface="Arial" panose="020B0604020202020204" pitchFamily="34" charset="0"/>
              <a:ea typeface="华文楷体" panose="02010600040101010101" pitchFamily="2" charset="-122"/>
            </a:endParaRPr>
          </a:p>
          <a:p>
            <a:r>
              <a:rPr lang="en-US" altLang="zh-CN" b="1" dirty="0">
                <a:latin typeface="Arial" panose="020B0604020202020204" pitchFamily="34" charset="0"/>
                <a:ea typeface="华文楷体" panose="02010600040101010101" pitchFamily="2" charset="-122"/>
              </a:rPr>
              <a:t>        2015</a:t>
            </a:r>
            <a:r>
              <a:rPr lang="zh-CN" altLang="en-US" b="1" dirty="0">
                <a:latin typeface="Arial" panose="020B0604020202020204" pitchFamily="34" charset="0"/>
                <a:ea typeface="华文楷体" panose="02010600040101010101" pitchFamily="2" charset="-122"/>
              </a:rPr>
              <a:t>年</a:t>
            </a:r>
            <a:r>
              <a:rPr lang="en-US" altLang="zh-CN" b="1" dirty="0">
                <a:latin typeface="Arial" panose="020B0604020202020204" pitchFamily="34" charset="0"/>
                <a:ea typeface="华文楷体" panose="02010600040101010101" pitchFamily="2" charset="-122"/>
              </a:rPr>
              <a:t>4</a:t>
            </a:r>
            <a:r>
              <a:rPr lang="zh-CN" altLang="en-US" b="1" dirty="0">
                <a:latin typeface="Arial" panose="020B0604020202020204" pitchFamily="34" charset="0"/>
                <a:ea typeface="华文楷体" panose="02010600040101010101" pitchFamily="2" charset="-122"/>
              </a:rPr>
              <a:t>月国家发改委批复，</a:t>
            </a:r>
            <a:r>
              <a:rPr lang="en-US" altLang="zh-CN" b="1" dirty="0">
                <a:latin typeface="Arial" panose="020B0604020202020204" pitchFamily="34" charset="0"/>
                <a:ea typeface="华文楷体" panose="02010600040101010101" pitchFamily="2" charset="-122"/>
              </a:rPr>
              <a:t>2016</a:t>
            </a:r>
            <a:r>
              <a:rPr lang="zh-CN" altLang="en-US" b="1" dirty="0">
                <a:latin typeface="Arial" panose="020B0604020202020204" pitchFamily="34" charset="0"/>
                <a:ea typeface="华文楷体" panose="02010600040101010101" pitchFamily="2" charset="-122"/>
              </a:rPr>
              <a:t>年</a:t>
            </a:r>
            <a:r>
              <a:rPr lang="en-US" altLang="zh-CN" b="1" dirty="0">
                <a:latin typeface="Arial" panose="020B0604020202020204" pitchFamily="34" charset="0"/>
                <a:ea typeface="华文楷体" panose="02010600040101010101" pitchFamily="2" charset="-122"/>
              </a:rPr>
              <a:t>12</a:t>
            </a:r>
            <a:r>
              <a:rPr lang="zh-CN" altLang="en-US" b="1" dirty="0">
                <a:latin typeface="Arial" panose="020B0604020202020204" pitchFamily="34" charset="0"/>
                <a:ea typeface="华文楷体" panose="02010600040101010101" pitchFamily="2" charset="-122"/>
              </a:rPr>
              <a:t>月</a:t>
            </a:r>
            <a:r>
              <a:rPr lang="en-US" altLang="zh-CN" b="1" dirty="0">
                <a:latin typeface="Arial" panose="020B0604020202020204" pitchFamily="34" charset="0"/>
                <a:ea typeface="华文楷体" panose="02010600040101010101" pitchFamily="2" charset="-122"/>
              </a:rPr>
              <a:t>20</a:t>
            </a:r>
            <a:r>
              <a:rPr lang="zh-CN" altLang="en-US" b="1" dirty="0">
                <a:latin typeface="Arial" panose="020B0604020202020204" pitchFamily="34" charset="0"/>
                <a:ea typeface="华文楷体" panose="02010600040101010101" pitchFamily="2" charset="-122"/>
              </a:rPr>
              <a:t>日开工建设，</a:t>
            </a:r>
            <a:r>
              <a:rPr lang="en-US" altLang="zh-CN" b="1" dirty="0">
                <a:latin typeface="Arial" panose="020B0604020202020204" pitchFamily="34" charset="0"/>
                <a:ea typeface="华文楷体" panose="02010600040101010101" pitchFamily="2" charset="-122"/>
              </a:rPr>
              <a:t>2022</a:t>
            </a:r>
            <a:r>
              <a:rPr lang="zh-CN" altLang="en-US" b="1" dirty="0">
                <a:latin typeface="Arial" panose="020B0604020202020204" pitchFamily="34" charset="0"/>
                <a:ea typeface="华文楷体" panose="02010600040101010101" pitchFamily="2" charset="-122"/>
              </a:rPr>
              <a:t>年全部向用户开放。</a:t>
            </a:r>
            <a:endParaRPr lang="zh-CN" altLang="en-US" b="1" dirty="0">
              <a:latin typeface="Arial" panose="020B0604020202020204" pitchFamily="34" charset="0"/>
              <a:ea typeface="华文楷体" panose="02010600040101010101" pitchFamily="2" charset="-122"/>
            </a:endParaRPr>
          </a:p>
          <a:p>
            <a:r>
              <a:rPr lang="zh-CN" altLang="en-US" b="1" dirty="0">
                <a:latin typeface="Arial" panose="020B0604020202020204" pitchFamily="34" charset="0"/>
                <a:ea typeface="华文楷体" panose="02010600040101010101" pitchFamily="2" charset="-122"/>
              </a:rPr>
              <a:t>       总投资</a:t>
            </a:r>
            <a:r>
              <a:rPr lang="en-US" altLang="zh-CN" b="1" dirty="0">
                <a:latin typeface="Arial" panose="020B0604020202020204" pitchFamily="34" charset="0"/>
                <a:ea typeface="华文楷体" panose="02010600040101010101" pitchFamily="2" charset="-122"/>
              </a:rPr>
              <a:t>16.9</a:t>
            </a:r>
            <a:r>
              <a:rPr lang="zh-CN" altLang="en-US" b="1" dirty="0">
                <a:latin typeface="Arial" panose="020B0604020202020204" pitchFamily="34" charset="0"/>
                <a:ea typeface="华文楷体" panose="02010600040101010101" pitchFamily="2" charset="-122"/>
              </a:rPr>
              <a:t>亿元，建设</a:t>
            </a:r>
            <a:r>
              <a:rPr lang="en-US" altLang="zh-CN" b="1" dirty="0">
                <a:latin typeface="Arial" panose="020B0604020202020204" pitchFamily="34" charset="0"/>
                <a:ea typeface="华文楷体" panose="02010600040101010101" pitchFamily="2" charset="-122"/>
              </a:rPr>
              <a:t>16</a:t>
            </a:r>
            <a:r>
              <a:rPr lang="zh-CN" altLang="en-US" b="1" dirty="0">
                <a:latin typeface="Arial" panose="020B0604020202020204" pitchFamily="34" charset="0"/>
                <a:ea typeface="华文楷体" panose="02010600040101010101" pitchFamily="2" charset="-122"/>
              </a:rPr>
              <a:t>条线站及其辅助实验室等。</a:t>
            </a:r>
            <a:endParaRPr lang="zh-CN" altLang="en-US" b="1" dirty="0">
              <a:latin typeface="Arial" panose="020B0604020202020204" pitchFamily="34" charset="0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l="51832" b="21332"/>
          <a:stretch>
            <a:fillRect/>
          </a:stretch>
        </p:blipFill>
        <p:spPr>
          <a:xfrm>
            <a:off x="1134110" y="977265"/>
            <a:ext cx="6174105" cy="5602605"/>
          </a:xfrm>
          <a:prstGeom prst="rect">
            <a:avLst/>
          </a:prstGeom>
        </p:spPr>
      </p:pic>
      <p:sp>
        <p:nvSpPr>
          <p:cNvPr id="5" name="标题 4"/>
          <p:cNvSpPr/>
          <p:nvPr>
            <p:ph type="title"/>
          </p:nvPr>
        </p:nvSpPr>
        <p:spPr>
          <a:xfrm>
            <a:off x="447675" y="250825"/>
            <a:ext cx="7886700" cy="726440"/>
          </a:xfrm>
        </p:spPr>
        <p:txBody>
          <a:bodyPr/>
          <a:p>
            <a:r>
              <a:rPr lang="zh-CN" altLang="en-US" sz="3600" b="1"/>
              <a:t>激光康普顿散射</a:t>
            </a:r>
            <a:r>
              <a:rPr lang="en-US" altLang="zh-CN" sz="3600" b="1"/>
              <a:t>-LCS</a:t>
            </a:r>
            <a:endParaRPr lang="en-US" altLang="zh-CN" sz="3600"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17409" name="对象 6158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305594" y="980917"/>
          <a:ext cx="5266690" cy="802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" r:id="rId1" imgW="2997200" imgH="457200" progId="Equation.3">
                  <p:embed/>
                </p:oleObj>
              </mc:Choice>
              <mc:Fallback>
                <p:oleObj name="" r:id="rId1" imgW="2997200" imgH="457200" progId="Equation.3">
                  <p:embed/>
                  <p:pic>
                    <p:nvPicPr>
                      <p:cNvPr id="0" name="图片 3077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05594" y="980917"/>
                        <a:ext cx="5266690" cy="80200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0" name="文本框 6164"/>
          <p:cNvSpPr txBox="1"/>
          <p:nvPr/>
        </p:nvSpPr>
        <p:spPr>
          <a:xfrm>
            <a:off x="136208" y="165100"/>
            <a:ext cx="8440737" cy="5778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2400" b="1" dirty="0">
                <a:latin typeface="Arial" panose="020B0604020202020204" pitchFamily="34" charset="0"/>
                <a:ea typeface="宋体" panose="02010600030101010101" pitchFamily="2" charset="-122"/>
              </a:rPr>
              <a:t>康普顿背散射Backward Compton Scattering（</a:t>
            </a:r>
            <a:r>
              <a:rPr lang="en-US" altLang="zh-CN" sz="2400" b="1" dirty="0">
                <a:latin typeface="Arial" panose="020B0604020202020204" pitchFamily="34" charset="0"/>
                <a:ea typeface="宋体" panose="02010600030101010101" pitchFamily="2" charset="-122"/>
              </a:rPr>
              <a:t>BCS</a:t>
            </a:r>
            <a:r>
              <a:rPr lang="zh-CN" altLang="en-US" sz="2400" b="1" dirty="0">
                <a:latin typeface="Arial" panose="020B0604020202020204" pitchFamily="34" charset="0"/>
                <a:ea typeface="宋体" panose="02010600030101010101" pitchFamily="2" charset="-122"/>
              </a:rPr>
              <a:t>）</a:t>
            </a:r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：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aphicFrame>
        <p:nvGraphicFramePr>
          <p:cNvPr id="17411" name="对象 6158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467793" y="1107123"/>
          <a:ext cx="1784350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" r:id="rId3" imgW="19812000" imgH="6096000" progId="Equation.3">
                  <p:embed/>
                </p:oleObj>
              </mc:Choice>
              <mc:Fallback>
                <p:oleObj name="" r:id="rId3" imgW="19812000" imgH="6096000" progId="Equation.3">
                  <p:embed/>
                  <p:pic>
                    <p:nvPicPr>
                      <p:cNvPr id="0" name="图片 307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67793" y="1107123"/>
                        <a:ext cx="1784350" cy="5492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右箭头 4"/>
          <p:cNvSpPr/>
          <p:nvPr/>
        </p:nvSpPr>
        <p:spPr>
          <a:xfrm>
            <a:off x="5754688" y="1159828"/>
            <a:ext cx="712788" cy="442913"/>
          </a:xfrm>
          <a:prstGeom prst="rightArrow">
            <a:avLst/>
          </a:prstGeom>
          <a:gradFill>
            <a:gsLst>
              <a:gs pos="0">
                <a:srgbClr val="FF0000"/>
              </a:gs>
              <a:gs pos="100000">
                <a:srgbClr val="832B2B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rcRect b="11581"/>
          <a:stretch>
            <a:fillRect/>
          </a:stretch>
        </p:blipFill>
        <p:spPr>
          <a:xfrm>
            <a:off x="3905250" y="3575685"/>
            <a:ext cx="3031490" cy="2896235"/>
          </a:xfrm>
          <a:prstGeom prst="rect">
            <a:avLst/>
          </a:prstGeom>
        </p:spPr>
      </p:pic>
      <p:pic>
        <p:nvPicPr>
          <p:cNvPr id="13" name="图片 25"/>
          <p:cNvPicPr>
            <a:picLocks noChangeAspect="1"/>
          </p:cNvPicPr>
          <p:nvPr/>
        </p:nvPicPr>
        <p:blipFill>
          <a:blip r:embed="rId6"/>
          <a:srcRect t="48494" r="8842"/>
          <a:stretch>
            <a:fillRect/>
          </a:stretch>
        </p:blipFill>
        <p:spPr>
          <a:xfrm>
            <a:off x="136525" y="3519170"/>
            <a:ext cx="3768725" cy="300863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1" name="文本框 10"/>
          <p:cNvSpPr txBox="1"/>
          <p:nvPr/>
        </p:nvSpPr>
        <p:spPr>
          <a:xfrm>
            <a:off x="695730" y="4013222"/>
            <a:ext cx="969010" cy="2857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1270" b="1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CO</a:t>
            </a:r>
            <a:r>
              <a:rPr lang="en-US" altLang="zh-CN" sz="1270" b="1" baseline="-25000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2</a:t>
            </a:r>
            <a:r>
              <a:rPr lang="zh-CN" altLang="en-US" sz="1270" b="1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激光器</a:t>
            </a:r>
            <a:endParaRPr lang="zh-CN" altLang="en-US" sz="1270" b="1">
              <a:solidFill>
                <a:srgbClr val="FF0000"/>
              </a:solidFill>
              <a:latin typeface="Arial" panose="020B0604020202020204" pitchFamily="3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571895" y="5037477"/>
            <a:ext cx="969010" cy="2857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1270" b="1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CO</a:t>
            </a:r>
            <a:r>
              <a:rPr lang="en-US" altLang="zh-CN" sz="1270" b="1" baseline="-25000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2</a:t>
            </a:r>
            <a:r>
              <a:rPr lang="zh-CN" altLang="en-US" sz="1270" b="1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激光器</a:t>
            </a:r>
            <a:endParaRPr lang="zh-CN" altLang="en-US" sz="1270" b="1">
              <a:solidFill>
                <a:srgbClr val="FF0000"/>
              </a:solidFill>
              <a:latin typeface="Arial" panose="020B0604020202020204" pitchFamily="3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62910" y="6396355"/>
            <a:ext cx="24479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0.2mrad 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≈ </a:t>
            </a:r>
            <a:r>
              <a:rPr lang="en-US" altLang="zh-CN"/>
              <a:t>0.012 degree </a:t>
            </a:r>
            <a:endParaRPr lang="en-US" altLang="zh-CN"/>
          </a:p>
        </p:txBody>
      </p:sp>
      <p:sp>
        <p:nvSpPr>
          <p:cNvPr id="25620" name="文本框 2"/>
          <p:cNvSpPr txBox="1"/>
          <p:nvPr/>
        </p:nvSpPr>
        <p:spPr>
          <a:xfrm>
            <a:off x="458470" y="1990090"/>
            <a:ext cx="288036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Arial" panose="020B0604020202020204" pitchFamily="34" charset="0"/>
                <a:ea typeface="楷体_GB2312" pitchFamily="1" charset="-122"/>
              </a:rPr>
              <a:t>E</a:t>
            </a:r>
            <a:r>
              <a:rPr lang="en-US" altLang="zh-CN" sz="2000" b="1" baseline="-25000">
                <a:solidFill>
                  <a:srgbClr val="FF0000"/>
                </a:solidFill>
                <a:latin typeface="Arial" panose="020B0604020202020204" pitchFamily="34" charset="0"/>
                <a:ea typeface="楷体_GB2312" pitchFamily="1" charset="-122"/>
              </a:rPr>
              <a:t>e</a:t>
            </a:r>
            <a:r>
              <a:rPr lang="en-US" altLang="zh-CN" sz="2000" b="1">
                <a:solidFill>
                  <a:srgbClr val="FF0000"/>
                </a:solidFill>
                <a:latin typeface="Arial" panose="020B0604020202020204" pitchFamily="34" charset="0"/>
                <a:ea typeface="楷体_GB2312" pitchFamily="1" charset="-122"/>
              </a:rPr>
              <a:t>=3.5GeV</a:t>
            </a:r>
            <a:endParaRPr lang="en-US" altLang="zh-CN" sz="2000" b="1">
              <a:solidFill>
                <a:srgbClr val="FF0000"/>
              </a:solidFill>
              <a:latin typeface="Arial" panose="020B0604020202020204" pitchFamily="34" charset="0"/>
              <a:ea typeface="楷体_GB2312" pitchFamily="1" charset="-122"/>
            </a:endParaRPr>
          </a:p>
          <a:p>
            <a:r>
              <a:rPr lang="en-US" altLang="zh-CN" sz="2000" b="1">
                <a:solidFill>
                  <a:srgbClr val="FF0000"/>
                </a:solidFill>
                <a:latin typeface="Arial" panose="020B0604020202020204" pitchFamily="34" charset="0"/>
                <a:ea typeface="楷体_GB2312" pitchFamily="1" charset="-122"/>
              </a:rPr>
              <a:t>E</a:t>
            </a:r>
            <a:r>
              <a:rPr lang="en-US" altLang="zh-CN" sz="2000" b="1" baseline="-25000">
                <a:solidFill>
                  <a:srgbClr val="FF0000"/>
                </a:solidFill>
                <a:latin typeface="Arial" panose="020B0604020202020204" pitchFamily="34" charset="0"/>
                <a:ea typeface="楷体_GB2312" pitchFamily="1" charset="-122"/>
              </a:rPr>
              <a:t>L</a:t>
            </a:r>
            <a:r>
              <a:rPr lang="en-US" altLang="zh-CN" sz="2000" b="1">
                <a:solidFill>
                  <a:srgbClr val="FF0000"/>
                </a:solidFill>
                <a:latin typeface="Arial" panose="020B0604020202020204" pitchFamily="34" charset="0"/>
                <a:ea typeface="楷体_GB2312" pitchFamily="1" charset="-122"/>
              </a:rPr>
              <a:t>=0.116eV(CO</a:t>
            </a:r>
            <a:r>
              <a:rPr lang="en-US" altLang="zh-CN" sz="2000" b="1" baseline="-25000">
                <a:solidFill>
                  <a:srgbClr val="FF0000"/>
                </a:solidFill>
                <a:latin typeface="Arial" panose="020B0604020202020204" pitchFamily="34" charset="0"/>
                <a:ea typeface="楷体_GB2312" pitchFamily="1" charset="-122"/>
              </a:rPr>
              <a:t>2</a:t>
            </a:r>
            <a:r>
              <a:rPr lang="en-US" altLang="zh-CN" sz="2000" b="1">
                <a:solidFill>
                  <a:srgbClr val="FF0000"/>
                </a:solidFill>
                <a:latin typeface="Arial" panose="020B0604020202020204" pitchFamily="34" charset="0"/>
                <a:ea typeface="楷体_GB2312" pitchFamily="1" charset="-122"/>
              </a:rPr>
              <a:t>)</a:t>
            </a:r>
            <a:endParaRPr lang="en-US" altLang="zh-CN" sz="2000" b="1">
              <a:solidFill>
                <a:srgbClr val="FF0000"/>
              </a:solidFill>
              <a:latin typeface="Arial" panose="020B0604020202020204" pitchFamily="34" charset="0"/>
              <a:ea typeface="楷体_GB2312" pitchFamily="1" charset="-122"/>
            </a:endParaRPr>
          </a:p>
          <a:p>
            <a:r>
              <a:rPr lang="en-US" altLang="zh-CN" sz="2000" b="1">
                <a:solidFill>
                  <a:srgbClr val="FF0000"/>
                </a:solidFill>
                <a:latin typeface="Arial" panose="020B0604020202020204" pitchFamily="34" charset="0"/>
                <a:ea typeface="楷体_GB2312" pitchFamily="1" charset="-122"/>
                <a:sym typeface="Symbol" panose="05050102010706020507" charset="0"/>
              </a:rPr>
              <a:t> = 6849</a:t>
            </a:r>
            <a:endParaRPr lang="en-US" altLang="zh-CN" sz="2000" b="1">
              <a:solidFill>
                <a:srgbClr val="FF0000"/>
              </a:solidFill>
              <a:latin typeface="Arial" panose="020B0604020202020204" pitchFamily="34" charset="0"/>
              <a:ea typeface="楷体_GB2312" pitchFamily="1" charset="-122"/>
              <a:sym typeface="Symbol" panose="05050102010706020507" charset="0"/>
            </a:endParaRPr>
          </a:p>
          <a:p>
            <a:r>
              <a:rPr lang="en-US" altLang="zh-CN" sz="2000" b="1">
                <a:solidFill>
                  <a:srgbClr val="FF0000"/>
                </a:solidFill>
                <a:latin typeface="Arial" panose="020B0604020202020204" pitchFamily="34" charset="0"/>
                <a:ea typeface="楷体_GB2312" pitchFamily="1" charset="-122"/>
                <a:sym typeface="Symbol" panose="05050102010706020507" charset="0"/>
              </a:rPr>
              <a:t>E</a:t>
            </a:r>
            <a:r>
              <a:rPr lang="en-US" altLang="zh-CN" sz="2000" b="1" baseline="-25000">
                <a:solidFill>
                  <a:srgbClr val="FF0000"/>
                </a:solidFill>
                <a:latin typeface="Arial" panose="020B0604020202020204" pitchFamily="34" charset="0"/>
                <a:ea typeface="楷体_GB2312" pitchFamily="1" charset="-122"/>
                <a:sym typeface="Symbol" panose="05050102010706020507" charset="0"/>
              </a:rPr>
              <a:t></a:t>
            </a:r>
            <a:r>
              <a:rPr lang="en-US" altLang="zh-CN" sz="2000" b="1">
                <a:solidFill>
                  <a:srgbClr val="FF0000"/>
                </a:solidFill>
                <a:latin typeface="Arial" panose="020B0604020202020204" pitchFamily="34" charset="0"/>
                <a:ea typeface="楷体_GB2312" pitchFamily="1" charset="-122"/>
                <a:sym typeface="Symbol" panose="05050102010706020507" charset="0"/>
              </a:rPr>
              <a:t> =4</a:t>
            </a:r>
            <a:r>
              <a:rPr lang="en-US" altLang="zh-CN" sz="2000" b="1" baseline="30000">
                <a:solidFill>
                  <a:srgbClr val="FF0000"/>
                </a:solidFill>
                <a:latin typeface="Arial" panose="020B0604020202020204" pitchFamily="34" charset="0"/>
                <a:ea typeface="楷体_GB2312" pitchFamily="1" charset="-122"/>
                <a:sym typeface="Symbol" panose="05050102010706020507" charset="0"/>
              </a:rPr>
              <a:t>2</a:t>
            </a:r>
            <a:r>
              <a:rPr lang="en-US" altLang="zh-CN" sz="2000" b="1">
                <a:solidFill>
                  <a:srgbClr val="FF0000"/>
                </a:solidFill>
                <a:latin typeface="Arial" panose="020B0604020202020204" pitchFamily="34" charset="0"/>
                <a:ea typeface="楷体_GB2312" pitchFamily="1" charset="-122"/>
                <a:sym typeface="Symbol" panose="05050102010706020507" charset="0"/>
              </a:rPr>
              <a:t>E</a:t>
            </a:r>
            <a:r>
              <a:rPr lang="en-US" altLang="zh-CN" sz="2000" b="1" baseline="-25000">
                <a:solidFill>
                  <a:srgbClr val="FF0000"/>
                </a:solidFill>
                <a:latin typeface="Arial" panose="020B0604020202020204" pitchFamily="34" charset="0"/>
                <a:ea typeface="楷体_GB2312" pitchFamily="1" charset="-122"/>
                <a:sym typeface="Symbol" panose="05050102010706020507" charset="0"/>
              </a:rPr>
              <a:t>L</a:t>
            </a:r>
            <a:r>
              <a:rPr lang="en-US" altLang="zh-CN" sz="2000" b="1">
                <a:solidFill>
                  <a:srgbClr val="FF0000"/>
                </a:solidFill>
                <a:latin typeface="Arial" panose="020B0604020202020204" pitchFamily="34" charset="0"/>
                <a:ea typeface="楷体_GB2312" pitchFamily="1" charset="-122"/>
                <a:sym typeface="Symbol" panose="05050102010706020507" charset="0"/>
              </a:rPr>
              <a:t>=21.7MeV</a:t>
            </a:r>
            <a:endParaRPr lang="en-US" altLang="zh-CN" sz="2000" b="1">
              <a:solidFill>
                <a:srgbClr val="FF0000"/>
              </a:solidFill>
              <a:latin typeface="Arial" panose="020B0604020202020204" pitchFamily="34" charset="0"/>
              <a:ea typeface="楷体_GB2312" pitchFamily="1" charset="-122"/>
              <a:sym typeface="Symbol" panose="05050102010706020507" charset="0"/>
            </a:endParaRPr>
          </a:p>
        </p:txBody>
      </p:sp>
      <p:pic>
        <p:nvPicPr>
          <p:cNvPr id="22544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7405" y="1913890"/>
            <a:ext cx="2756535" cy="28670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49530" y="2616200"/>
            <a:ext cx="9022080" cy="3969385"/>
          </a:xfrm>
          <a:prstGeom prst="rect">
            <a:avLst/>
          </a:prstGeom>
          <a:noFill/>
          <a:ln w="12700" cmpd="sng">
            <a:solidFill>
              <a:srgbClr val="FF0000"/>
            </a:solidFill>
            <a:prstDash val="solid"/>
            <a:miter/>
          </a:ln>
        </p:spPr>
        <p:txBody>
          <a:bodyPr wrap="square">
            <a:spAutoFit/>
          </a:bodyPr>
          <a:lstStyle/>
          <a:p>
            <a:pPr lvl="0" indent="9525" eaLnBrk="1" fontAlgn="base" hangingPunct="1">
              <a:lnSpc>
                <a:spcPct val="150000"/>
              </a:lnSpc>
            </a:pPr>
            <a:r>
              <a:rPr lang="en-US" altLang="zh-CN" sz="2400" b="1" strike="noStrike" noProof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SLEGS</a:t>
            </a:r>
            <a:r>
              <a:rPr lang="en-US" altLang="en-US" sz="2400" b="1" strike="noStrike" noProof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科学目标：</a:t>
            </a:r>
            <a:endParaRPr lang="en-US" altLang="en-US" sz="2400" b="1" strike="noStrike" noProof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lvl="0" indent="9525" eaLnBrk="1" fontAlgn="base" hangingPunct="1">
              <a:lnSpc>
                <a:spcPct val="150000"/>
              </a:lnSpc>
            </a:pPr>
            <a:r>
              <a:rPr lang="en-US" altLang="en-US" sz="1600" b="1" strike="noStrike" noProof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通过光核反应开展核天体物理、核物理、</a:t>
            </a:r>
            <a:r>
              <a:rPr lang="en-US" altLang="en-US" sz="1600" b="1" strike="noStrike" noProof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极化物理</a:t>
            </a:r>
            <a:r>
              <a:rPr lang="en-US" altLang="en-US" sz="1600" b="1" strike="noStrike" noProof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等领域中的基础研究，特别是解决核物理、核天体物理中具有重大科学价值的问题；开展与航天、国防、核能等战略需求相关的应用基础研究，以及航天伽玛探测器的精确定标，核能关键光核截面，核废料嬗变截面研究等。建成的SLEGS装置有望成为一个开展基础物理和应用相结合的多功能实验平台。</a:t>
            </a:r>
            <a:endParaRPr lang="en-US" altLang="en-US" sz="1600" b="1" strike="noStrike" noProof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lvl="0" indent="9525" eaLnBrk="1" fontAlgn="base" hangingPunct="1">
              <a:lnSpc>
                <a:spcPct val="150000"/>
              </a:lnSpc>
            </a:pPr>
            <a:r>
              <a:rPr lang="en-US" altLang="en-US" sz="1600" b="1" strike="noStrike" noProof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研究重点：</a:t>
            </a:r>
            <a:endParaRPr lang="en-US" altLang="en-US" sz="1600" b="1" strike="noStrike" noProof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lvl="0" indent="9525" eaLnBrk="1" fontAlgn="base" hangingPunct="1">
              <a:lnSpc>
                <a:spcPct val="150000"/>
              </a:lnSpc>
            </a:pPr>
            <a:r>
              <a:rPr lang="en-US" altLang="en-US" sz="1600" b="1" strike="noStrike" noProof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（</a:t>
            </a:r>
            <a:r>
              <a:rPr lang="en-US" altLang="zh-CN" sz="1600" b="1" strike="noStrike" noProof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1</a:t>
            </a:r>
            <a:r>
              <a:rPr lang="en-US" altLang="en-US" sz="1600" b="1" strike="noStrike" noProof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）</a:t>
            </a:r>
            <a:r>
              <a:rPr lang="zh-CN" altLang="en-US" sz="1600" b="1" strike="noStrike" noProof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恒星演化中</a:t>
            </a:r>
            <a:r>
              <a:rPr lang="en-US" altLang="en-US" sz="1600" b="1" strike="noStrike" noProof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重元素的产生机制研究</a:t>
            </a:r>
            <a:r>
              <a:rPr lang="en-US" altLang="en-US" sz="1600" b="1" strike="noStrike" noProof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，是</a:t>
            </a:r>
            <a:r>
              <a:rPr lang="en-US" altLang="zh-CN" sz="1600" b="1" strike="noStrike" noProof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11</a:t>
            </a:r>
            <a:r>
              <a:rPr lang="en-US" altLang="en-US" sz="1600" b="1" strike="noStrike" noProof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个</a:t>
            </a:r>
            <a:r>
              <a:rPr lang="zh-CN" altLang="en-US" sz="1600" b="1" strike="noStrike" noProof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物理学</a:t>
            </a:r>
            <a:r>
              <a:rPr lang="en-US" altLang="en-US" sz="1600" b="1" strike="noStrike" noProof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未解之谜之一。</a:t>
            </a:r>
            <a:endParaRPr lang="en-US" altLang="en-US" sz="1600" b="1" strike="noStrike" noProof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lvl="0" indent="9525" eaLnBrk="1" fontAlgn="base" hangingPunct="1">
              <a:lnSpc>
                <a:spcPct val="150000"/>
              </a:lnSpc>
            </a:pPr>
            <a:r>
              <a:rPr lang="en-US" altLang="en-US" sz="1600" b="1" strike="noStrike" noProof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（</a:t>
            </a:r>
            <a:r>
              <a:rPr lang="en-US" altLang="zh-CN" sz="1600" b="1" strike="noStrike" noProof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2</a:t>
            </a:r>
            <a:r>
              <a:rPr lang="en-US" altLang="en-US" sz="1600" b="1" strike="noStrike" noProof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）共振及簇团结构的精确测量，是检验核多体理论和核力的天然实验室。</a:t>
            </a:r>
            <a:endParaRPr lang="en-US" altLang="en-US" sz="1600" b="1" strike="noStrike" noProof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lvl="0" indent="9525" eaLnBrk="1" fontAlgn="base" hangingPunct="1">
              <a:lnSpc>
                <a:spcPct val="150000"/>
              </a:lnSpc>
            </a:pPr>
            <a:r>
              <a:rPr lang="en-US" altLang="en-US" sz="1600" b="1" strike="noStrike" noProof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（</a:t>
            </a:r>
            <a:r>
              <a:rPr lang="en-US" altLang="zh-CN" sz="1600" b="1" strike="noStrike" noProof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3</a:t>
            </a:r>
            <a:r>
              <a:rPr lang="en-US" altLang="en-US" sz="1600" b="1" strike="noStrike" noProof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）核能及核废料伽玛嬗变研究，是国家</a:t>
            </a:r>
            <a:r>
              <a:rPr lang="zh-CN" altLang="en-US" sz="1600" b="1" strike="noStrike" noProof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能源</a:t>
            </a:r>
            <a:r>
              <a:rPr lang="en-US" altLang="en-US" sz="1600" b="1" strike="noStrike" noProof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可持续发展的战略需求。</a:t>
            </a:r>
            <a:endParaRPr lang="en-US" altLang="en-US" sz="1600" b="1" strike="noStrike" noProof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lvl="0" indent="9525" eaLnBrk="1" fontAlgn="base" hangingPunct="1">
              <a:lnSpc>
                <a:spcPct val="150000"/>
              </a:lnSpc>
            </a:pPr>
            <a:r>
              <a:rPr lang="zh-CN" altLang="en-US" sz="1600" b="1" strike="noStrike" noProof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（</a:t>
            </a:r>
            <a:r>
              <a:rPr lang="en-US" altLang="zh-CN" sz="1600" b="1" strike="noStrike" noProof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4</a:t>
            </a:r>
            <a:r>
              <a:rPr lang="zh-CN" altLang="en-US" sz="1600" b="1" strike="noStrike" noProof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）极化伽玛束研究反应产物的极化角分布，是基本对称性研究的一个重要工具。</a:t>
            </a:r>
            <a:endParaRPr lang="zh-CN" altLang="en-US" sz="1600" b="1" strike="noStrike" noProof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970" y="978535"/>
            <a:ext cx="9092565" cy="1383665"/>
          </a:xfrm>
          <a:prstGeom prst="rect">
            <a:avLst/>
          </a:prstGeom>
          <a:noFill/>
          <a:ln w="15875">
            <a:solidFill>
              <a:srgbClr val="00B0F0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2400" dirty="0">
                <a:solidFill>
                  <a:srgbClr val="0000FF"/>
                </a:solidFill>
                <a:ea typeface="黑体" panose="02010609060101010101" pitchFamily="49" charset="-122"/>
                <a:sym typeface="+mn-ea"/>
              </a:rPr>
              <a:t>     SLEGS设计方案：</a:t>
            </a:r>
            <a:r>
              <a:rPr lang="zh-CN" altLang="en-US" sz="2000" dirty="0">
                <a:solidFill>
                  <a:srgbClr val="0000FF"/>
                </a:solidFill>
                <a:ea typeface="黑体" panose="02010609060101010101" pitchFamily="49" charset="-122"/>
                <a:sym typeface="+mn-ea"/>
              </a:rPr>
              <a:t>采用外部</a:t>
            </a:r>
            <a:r>
              <a:rPr lang="en-US" altLang="zh-CN" sz="2000" dirty="0">
                <a:solidFill>
                  <a:srgbClr val="0000FF"/>
                </a:solidFill>
                <a:ea typeface="黑体" panose="02010609060101010101" pitchFamily="49" charset="-122"/>
                <a:sym typeface="+mn-ea"/>
              </a:rPr>
              <a:t>CO</a:t>
            </a:r>
            <a:r>
              <a:rPr lang="en-US" altLang="zh-CN" sz="2000" baseline="-25000" dirty="0">
                <a:solidFill>
                  <a:srgbClr val="0000FF"/>
                </a:solidFill>
                <a:ea typeface="黑体" panose="02010609060101010101" pitchFamily="49" charset="-122"/>
                <a:sym typeface="+mn-ea"/>
              </a:rPr>
              <a:t>2</a:t>
            </a:r>
            <a:r>
              <a:rPr lang="zh-CN" altLang="en-US" sz="2000" dirty="0">
                <a:solidFill>
                  <a:srgbClr val="0000FF"/>
                </a:solidFill>
                <a:ea typeface="黑体" panose="02010609060101010101" pitchFamily="49" charset="-122"/>
                <a:sym typeface="+mn-ea"/>
              </a:rPr>
              <a:t>激光和上海光源储存环（</a:t>
            </a:r>
            <a:r>
              <a:rPr lang="zh-CN" altLang="zh-CN" sz="2000" dirty="0">
                <a:solidFill>
                  <a:srgbClr val="0000FF"/>
                </a:solidFill>
                <a:ea typeface="黑体" panose="02010609060101010101" pitchFamily="49" charset="-122"/>
                <a:sym typeface="+mn-ea"/>
              </a:rPr>
              <a:t>SSRF</a:t>
            </a:r>
            <a:r>
              <a:rPr lang="zh-CN" altLang="en-US" sz="2000" dirty="0">
                <a:solidFill>
                  <a:srgbClr val="0000FF"/>
                </a:solidFill>
                <a:ea typeface="黑体" panose="02010609060101010101" pitchFamily="49" charset="-122"/>
                <a:sym typeface="+mn-ea"/>
              </a:rPr>
              <a:t>）电子束以一定的夹角发生逆康普顿散射产生伽玛光，并通过连续改变激光和电子束夹角的办法实现伽玛光能量连续可调；高极化度伽玛光采用激光和电子束以</a:t>
            </a:r>
            <a:r>
              <a:rPr lang="zh-CN" altLang="zh-CN" sz="2000" dirty="0">
                <a:solidFill>
                  <a:srgbClr val="0000FF"/>
                </a:solidFill>
                <a:ea typeface="黑体" panose="02010609060101010101" pitchFamily="49" charset="-122"/>
                <a:sym typeface="+mn-ea"/>
              </a:rPr>
              <a:t>180</a:t>
            </a:r>
            <a:r>
              <a:rPr lang="zh-CN" altLang="zh-CN" sz="2000" baseline="30000" dirty="0">
                <a:solidFill>
                  <a:srgbClr val="0000FF"/>
                </a:solidFill>
                <a:ea typeface="黑体" panose="02010609060101010101" pitchFamily="49" charset="-122"/>
                <a:sym typeface="+mn-ea"/>
              </a:rPr>
              <a:t>o</a:t>
            </a:r>
            <a:r>
              <a:rPr lang="zh-CN" altLang="en-US" sz="2000" dirty="0">
                <a:solidFill>
                  <a:srgbClr val="0000FF"/>
                </a:solidFill>
                <a:ea typeface="黑体" panose="02010609060101010101" pitchFamily="49" charset="-122"/>
                <a:sym typeface="+mn-ea"/>
              </a:rPr>
              <a:t>的夹角发生康普顿背散射产生。</a:t>
            </a:r>
            <a:endParaRPr lang="zh-CN" altLang="en-US" sz="2000" dirty="0">
              <a:solidFill>
                <a:srgbClr val="0000FF"/>
              </a:solidFill>
              <a:ea typeface="黑体" panose="02010609060101010101" pitchFamily="49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9980" y="141605"/>
            <a:ext cx="6658610" cy="658495"/>
          </a:xfrm>
        </p:spPr>
        <p:txBody>
          <a:bodyPr/>
          <a:p>
            <a:pPr marL="0" indent="0" algn="ctr">
              <a:buFont typeface="+mj-lt"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上海激光电子伽玛源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SLEGS</a:t>
            </a:r>
            <a:endParaRPr lang="en-US" altLang="zh-CN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9" name="矩形 19"/>
          <p:cNvSpPr/>
          <p:nvPr/>
        </p:nvSpPr>
        <p:spPr>
          <a:xfrm>
            <a:off x="47625" y="4436745"/>
            <a:ext cx="9041130" cy="39878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SLEGS</a:t>
            </a:r>
            <a:r>
              <a:rPr lang="en-US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线站设计总图</a:t>
            </a: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en-US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（包括</a:t>
            </a: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相互作用</a:t>
            </a:r>
            <a:r>
              <a:rPr lang="en-US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点，前端区，激光棚屋，光束线，实验站）</a:t>
            </a:r>
            <a:endParaRPr lang="en-US" altLang="en-US" sz="2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11835" y="5028565"/>
            <a:ext cx="40728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 b="1" dirty="0">
                <a:solidFill>
                  <a:srgbClr val="FF0000"/>
                </a:solidFill>
              </a:rPr>
              <a:t>CO</a:t>
            </a:r>
            <a:r>
              <a:rPr lang="en-US" altLang="zh-CN" sz="1400" b="1" baseline="-25000" dirty="0">
                <a:solidFill>
                  <a:srgbClr val="FF0000"/>
                </a:solidFill>
              </a:rPr>
              <a:t>2</a:t>
            </a:r>
            <a:r>
              <a:rPr lang="zh-CN" altLang="en-US" sz="1400" b="1" dirty="0">
                <a:solidFill>
                  <a:srgbClr val="FF0000"/>
                </a:solidFill>
              </a:rPr>
              <a:t>激光器：</a:t>
            </a:r>
            <a:r>
              <a:rPr lang="en-US" altLang="zh-CN" sz="1400" b="1" dirty="0">
                <a:solidFill>
                  <a:srgbClr val="FF0000"/>
                </a:solidFill>
              </a:rPr>
              <a:t>10.64um</a:t>
            </a:r>
            <a:r>
              <a:rPr lang="zh-CN" altLang="en-US" sz="1400" b="1" dirty="0">
                <a:solidFill>
                  <a:srgbClr val="FF0000"/>
                </a:solidFill>
              </a:rPr>
              <a:t>，</a:t>
            </a:r>
            <a:r>
              <a:rPr lang="en-US" altLang="zh-CN" sz="1400" b="1" dirty="0">
                <a:solidFill>
                  <a:srgbClr val="FF0000"/>
                </a:solidFill>
              </a:rPr>
              <a:t>100W</a:t>
            </a:r>
            <a:r>
              <a:rPr lang="zh-CN" altLang="en-US" sz="1400" b="1" dirty="0">
                <a:solidFill>
                  <a:srgbClr val="FF0000"/>
                </a:solidFill>
              </a:rPr>
              <a:t>，</a:t>
            </a:r>
            <a:r>
              <a:rPr lang="en-US" altLang="zh-CN" sz="1400" b="1" dirty="0">
                <a:solidFill>
                  <a:srgbClr val="FF0000"/>
                </a:solidFill>
              </a:rPr>
              <a:t>CW</a:t>
            </a:r>
            <a:endParaRPr lang="en-US" altLang="zh-CN" sz="1400" b="1" dirty="0">
              <a:solidFill>
                <a:srgbClr val="FF0000"/>
              </a:solidFill>
            </a:endParaRPr>
          </a:p>
          <a:p>
            <a:r>
              <a:rPr lang="en-US" altLang="zh-CN" sz="1400" b="1" i="1" u="sng" dirty="0" err="1">
                <a:solidFill>
                  <a:srgbClr val="FF0000"/>
                </a:solidFill>
              </a:rPr>
              <a:t>Nd</a:t>
            </a:r>
            <a:r>
              <a:rPr lang="en-US" altLang="zh-CN" sz="1400" b="1" i="1" u="sng" dirty="0" err="1">
                <a:solidFill>
                  <a:srgbClr val="FF0000"/>
                </a:solidFill>
                <a:sym typeface="Symbol" panose="05050102010706020507" charset="0"/>
              </a:rPr>
              <a:t></a:t>
            </a:r>
            <a:r>
              <a:rPr lang="en-US" altLang="zh-CN" sz="1400" b="1" i="1" u="sng" dirty="0" err="1">
                <a:solidFill>
                  <a:srgbClr val="FF0000"/>
                </a:solidFill>
              </a:rPr>
              <a:t>YAG</a:t>
            </a:r>
            <a:r>
              <a:rPr lang="zh-CN" altLang="en-US" sz="1400" b="1" i="1" u="sng" dirty="0">
                <a:solidFill>
                  <a:srgbClr val="FF0000"/>
                </a:solidFill>
              </a:rPr>
              <a:t>激光器：</a:t>
            </a:r>
            <a:r>
              <a:rPr lang="en-US" altLang="zh-CN" sz="1400" b="1" i="1" u="sng" dirty="0">
                <a:solidFill>
                  <a:srgbClr val="FF0000"/>
                </a:solidFill>
              </a:rPr>
              <a:t>1.64um</a:t>
            </a:r>
            <a:r>
              <a:rPr lang="zh-CN" altLang="en-US" sz="1400" b="1" i="1" u="sng" dirty="0">
                <a:solidFill>
                  <a:srgbClr val="FF0000"/>
                </a:solidFill>
              </a:rPr>
              <a:t>，</a:t>
            </a:r>
            <a:r>
              <a:rPr lang="en-US" altLang="zh-CN" sz="1400" b="1" i="1" u="sng" dirty="0">
                <a:solidFill>
                  <a:srgbClr val="FF0000"/>
                </a:solidFill>
              </a:rPr>
              <a:t>20W</a:t>
            </a:r>
            <a:r>
              <a:rPr lang="zh-CN" altLang="en-US" sz="1400" b="1" i="1" u="sng" dirty="0">
                <a:solidFill>
                  <a:srgbClr val="FF0000"/>
                </a:solidFill>
              </a:rPr>
              <a:t>，</a:t>
            </a:r>
            <a:r>
              <a:rPr lang="en-US" altLang="zh-CN" sz="1400" b="1" i="1" u="sng" dirty="0" smtClean="0">
                <a:solidFill>
                  <a:srgbClr val="FF0000"/>
                </a:solidFill>
              </a:rPr>
              <a:t>CW</a:t>
            </a:r>
            <a:r>
              <a:rPr lang="zh-CN" altLang="en-US" sz="1400" b="1" i="1" u="sng" dirty="0" smtClean="0">
                <a:solidFill>
                  <a:srgbClr val="FF0000"/>
                </a:solidFill>
              </a:rPr>
              <a:t>（扩展预研）</a:t>
            </a:r>
            <a:endParaRPr lang="en-US" altLang="zh-CN" sz="1400" b="1" i="1" u="sng" dirty="0">
              <a:solidFill>
                <a:srgbClr val="FF0000"/>
              </a:solidFill>
            </a:endParaRPr>
          </a:p>
        </p:txBody>
      </p:sp>
      <p:pic>
        <p:nvPicPr>
          <p:cNvPr id="22529" name="图片 1"/>
          <p:cNvPicPr>
            <a:picLocks noChangeAspect="1"/>
          </p:cNvPicPr>
          <p:nvPr/>
        </p:nvPicPr>
        <p:blipFill>
          <a:blip r:embed="rId1" cstate="print"/>
          <a:srcRect l="20076" t="34245" r="26785" b="29422"/>
          <a:stretch>
            <a:fillRect/>
          </a:stretch>
        </p:blipFill>
        <p:spPr>
          <a:xfrm>
            <a:off x="615315" y="1120775"/>
            <a:ext cx="7913370" cy="3041015"/>
          </a:xfrm>
          <a:prstGeom prst="rect">
            <a:avLst/>
          </a:prstGeom>
          <a:noFill/>
          <a:ln w="22225">
            <a:solidFill>
              <a:srgbClr val="002060"/>
            </a:solidFill>
          </a:ln>
        </p:spPr>
      </p:pic>
      <p:sp>
        <p:nvSpPr>
          <p:cNvPr id="4" name="椭圆 3"/>
          <p:cNvSpPr/>
          <p:nvPr/>
        </p:nvSpPr>
        <p:spPr>
          <a:xfrm>
            <a:off x="1852930" y="727075"/>
            <a:ext cx="2795270" cy="172148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REFSHAPE" val="222214340"/>
  <p:tag name="KSO_WM_UNIT_PLACING_PICTURE_USER_VIEWPORT" val="{&quot;height&quot;:4762.5007874015746,&quot;width&quot;:13777.499212598424}"/>
</p:tagLst>
</file>

<file path=ppt/tags/tag2.xml><?xml version="1.0" encoding="utf-8"?>
<p:tagLst xmlns:p="http://schemas.openxmlformats.org/presentationml/2006/main">
  <p:tag name="KSO_WM_UNIT_PLACING_PICTURE_USER_VIEWPORT" val="{&quot;height&quot;:8067,&quot;width&quot;:10930}"/>
</p:tagLst>
</file>

<file path=ppt/tags/tag3.xml><?xml version="1.0" encoding="utf-8"?>
<p:tagLst xmlns:p="http://schemas.openxmlformats.org/presentationml/2006/main">
  <p:tag name="REFSHAPE" val="962118500"/>
  <p:tag name="KSO_WM_UNIT_PLACING_PICTURE_USER_VIEWPORT" val="{&quot;height&quot;:8162.4992125984254,&quot;width&quot;:6010}"/>
</p:tagLst>
</file>

<file path=ppt/tags/tag4.xml><?xml version="1.0" encoding="utf-8"?>
<p:tagLst xmlns:p="http://schemas.openxmlformats.org/presentationml/2006/main">
  <p:tag name="KSO_WM_UNIT_TABLE_BEAUTIFY" val="smartTable{037d4795-f44e-4ad8-a685-3765a628ff83}"/>
</p:tagLst>
</file>

<file path=ppt/tags/tag5.xml><?xml version="1.0" encoding="utf-8"?>
<p:tagLst xmlns:p="http://schemas.openxmlformats.org/presentationml/2006/main">
  <p:tag name="KSO_WM_UNIT_TABLE_BEAUTIFY" val="smartTable{f79760c1-daaa-4827-929e-0023e9b7e6d8}"/>
</p:tagLst>
</file>

<file path=ppt/tags/tag6.xml><?xml version="1.0" encoding="utf-8"?>
<p:tagLst xmlns:p="http://schemas.openxmlformats.org/presentationml/2006/main">
  <p:tag name="KSO_WM_UNIT_TABLE_BEAUTIFY" val="smartTable{1bd90de3-5861-461f-91fe-6e3b3978967c}"/>
</p:tagLst>
</file>

<file path=ppt/tags/tag7.xml><?xml version="1.0" encoding="utf-8"?>
<p:tagLst xmlns:p="http://schemas.openxmlformats.org/presentationml/2006/main">
  <p:tag name="KSO_WM_UNIT_TABLE_BEAUTIFY" val="smartTable{7a5f7af0-5f0d-46e1-aa33-7e433562d5b6}"/>
</p:tagLst>
</file>

<file path=ppt/tags/tag8.xml><?xml version="1.0" encoding="utf-8"?>
<p:tagLst xmlns:p="http://schemas.openxmlformats.org/presentationml/2006/main">
  <p:tag name="KSO_WM_SLIDE_MODEL_TYPE" val="timeline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8507</Words>
  <Application>WPS 演示</Application>
  <PresentationFormat>全屏显示(4:3)</PresentationFormat>
  <Paragraphs>782</Paragraphs>
  <Slides>49</Slides>
  <Notes>2</Notes>
  <HiddenSlides>0</HiddenSlides>
  <MMClips>0</MMClips>
  <ScaleCrop>false</ScaleCrop>
  <HeadingPairs>
    <vt:vector size="8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49</vt:i4>
      </vt:variant>
    </vt:vector>
  </HeadingPairs>
  <TitlesOfParts>
    <vt:vector size="69" baseType="lpstr">
      <vt:lpstr>Arial</vt:lpstr>
      <vt:lpstr>宋体</vt:lpstr>
      <vt:lpstr>Wingdings</vt:lpstr>
      <vt:lpstr>黑体</vt:lpstr>
      <vt:lpstr>Wingdings</vt:lpstr>
      <vt:lpstr>楷体_GB2312</vt:lpstr>
      <vt:lpstr>新宋体</vt:lpstr>
      <vt:lpstr>华文楷体</vt:lpstr>
      <vt:lpstr>Symbol</vt:lpstr>
      <vt:lpstr>Calibri Light</vt:lpstr>
      <vt:lpstr>Calibri</vt:lpstr>
      <vt:lpstr>微软雅黑</vt:lpstr>
      <vt:lpstr>Arial Unicode MS</vt:lpstr>
      <vt:lpstr>Times New Roman</vt:lpstr>
      <vt:lpstr>Symbol</vt:lpstr>
      <vt:lpstr>楷体</vt:lpstr>
      <vt:lpstr>幼圆</vt:lpstr>
      <vt:lpstr>Office 主题</vt:lpstr>
      <vt:lpstr>Equation.3</vt:lpstr>
      <vt:lpstr>Equation.3</vt:lpstr>
      <vt:lpstr>上海激光电子伽马源的进展 和光核物理研究展望</vt:lpstr>
      <vt:lpstr>报告内容</vt:lpstr>
      <vt:lpstr>一、SLEGS进展情况</vt:lpstr>
      <vt:lpstr>PowerPoint 演示文稿</vt:lpstr>
      <vt:lpstr>上海光源线站（二期）：</vt:lpstr>
      <vt:lpstr>激光康普顿散射-LCS</vt:lpstr>
      <vt:lpstr>PowerPoint 演示文稿</vt:lpstr>
      <vt:lpstr>上海激光电子伽玛源SLEGS</vt:lpstr>
      <vt:lpstr>PowerPoint 演示文稿</vt:lpstr>
      <vt:lpstr>SLEGS参数表</vt:lpstr>
      <vt:lpstr>SLEGS线站特点</vt:lpstr>
      <vt:lpstr>SLEGS线站的位置</vt:lpstr>
      <vt:lpstr>SLEGS的外光路系统</vt:lpstr>
      <vt:lpstr>SLEGS的相互作用点靶室系统</vt:lpstr>
      <vt:lpstr>PowerPoint 演示文稿</vt:lpstr>
      <vt:lpstr>SLEGS的光束线布局</vt:lpstr>
      <vt:lpstr>PowerPoint 演示文稿</vt:lpstr>
      <vt:lpstr>PowerPoint 演示文稿</vt:lpstr>
      <vt:lpstr>PowerPoint 演示文稿</vt:lpstr>
      <vt:lpstr>SLEGS的实验站</vt:lpstr>
      <vt:lpstr>PowerPoint 演示文稿</vt:lpstr>
      <vt:lpstr>PowerPoint 演示文稿</vt:lpstr>
      <vt:lpstr>PowerPoint 演示文稿</vt:lpstr>
      <vt:lpstr>PowerPoint 演示文稿</vt:lpstr>
      <vt:lpstr>带电粒子探测器（Charged Particle Detector）：</vt:lpstr>
      <vt:lpstr>PowerPoint 演示文稿</vt:lpstr>
      <vt:lpstr>PowerPoint 演示文稿</vt:lpstr>
      <vt:lpstr>PowerPoint 演示文稿</vt:lpstr>
      <vt:lpstr>PowerPoint 演示文稿</vt:lpstr>
      <vt:lpstr>二、SLEGS的光核反应研究</vt:lpstr>
      <vt:lpstr>SLEGS的光核反应研究：</vt:lpstr>
      <vt:lpstr>PowerPoint 演示文稿</vt:lpstr>
      <vt:lpstr>PowerPoint 演示文稿</vt:lpstr>
      <vt:lpstr>PowerPoint 演示文稿</vt:lpstr>
      <vt:lpstr>PowerPoint 演示文稿</vt:lpstr>
      <vt:lpstr>中国光核反应数据评价及测量情况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SLEGS/LCS的历史与发展 -21年的风雨历程</vt:lpstr>
      <vt:lpstr>SLEGS-实验研究组成员（2019-11）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上海激光电子伽玛源 Shanghai Laser Electron Gamma Source-SLEGS</dc:title>
  <dc:creator>hirg101310_1</dc:creator>
  <cp:lastModifiedBy>wanghw</cp:lastModifiedBy>
  <cp:revision>1084</cp:revision>
  <dcterms:created xsi:type="dcterms:W3CDTF">2015-05-05T08:02:00Z</dcterms:created>
  <dcterms:modified xsi:type="dcterms:W3CDTF">2019-12-08T04:42:51Z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2052-11.1.0.9208</vt:lpwstr>
  </property>
</Properties>
</file>