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3" r:id="rId4"/>
  </p:sldMasterIdLst>
  <p:sldIdLst>
    <p:sldId id="256" r:id="rId5"/>
    <p:sldId id="257" r:id="rId6"/>
    <p:sldId id="269" r:id="rId7"/>
    <p:sldId id="268" r:id="rId8"/>
    <p:sldId id="258" r:id="rId9"/>
    <p:sldId id="259" r:id="rId10"/>
    <p:sldId id="273" r:id="rId11"/>
    <p:sldId id="272" r:id="rId12"/>
    <p:sldId id="274" r:id="rId13"/>
    <p:sldId id="260" r:id="rId14"/>
    <p:sldId id="270" r:id="rId15"/>
    <p:sldId id="261" r:id="rId16"/>
    <p:sldId id="262" r:id="rId17"/>
    <p:sldId id="263" r:id="rId18"/>
    <p:sldId id="275" r:id="rId19"/>
    <p:sldId id="265" r:id="rId20"/>
    <p:sldId id="266" r:id="rId21"/>
    <p:sldId id="276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7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58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97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57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1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47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38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0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7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44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95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361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940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604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25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63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52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805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5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6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0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918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836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932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61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65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7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216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00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15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19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53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8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33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30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09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97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71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31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24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40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39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8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6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A548FA-A67E-41F0-BD8D-B46646E30310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85DC4D-43F3-4A00-BF74-C6FA8C0201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3843" y="404602"/>
            <a:ext cx="11318061" cy="3087112"/>
          </a:xfrm>
        </p:spPr>
        <p:txBody>
          <a:bodyPr>
            <a:normAutofit/>
          </a:bodyPr>
          <a:lstStyle/>
          <a:p>
            <a:r>
              <a:rPr lang="zh-CN" altLang="en-US" dirty="0"/>
              <a:t>随机两体系综下非集体转动行为的鲁棒性</a:t>
            </a:r>
            <a:endParaRPr lang="zh-CN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6434" y="4963885"/>
            <a:ext cx="9144000" cy="82949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CN" altLang="en-US" dirty="0" smtClean="0"/>
              <a:t>沈 佳杰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上海海事大学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1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01" y="-82502"/>
            <a:ext cx="1014862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2829" y="1595589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sd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586448" y="4843340"/>
            <a:ext cx="126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pf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16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05" y="286603"/>
            <a:ext cx="11845949" cy="14507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真实相互作用的随机扰动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93" y="2607772"/>
            <a:ext cx="11166806" cy="739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701" y="4198813"/>
            <a:ext cx="5524088" cy="12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1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真实相互作用的随机扰</a:t>
            </a:r>
            <a:r>
              <a:rPr lang="zh-CN" altLang="en-US" dirty="0" smtClean="0"/>
              <a:t>动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基态</a:t>
            </a:r>
            <a:r>
              <a:rPr lang="en-US" altLang="zh-CN" dirty="0" smtClean="0"/>
              <a:t>0</a:t>
            </a:r>
            <a:r>
              <a:rPr lang="zh-CN" altLang="en-US" dirty="0" smtClean="0"/>
              <a:t>自旋几率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76" y="1737360"/>
            <a:ext cx="7103328" cy="4453622"/>
          </a:xfrm>
        </p:spPr>
      </p:pic>
      <p:sp>
        <p:nvSpPr>
          <p:cNvPr id="5" name="文本框 4"/>
          <p:cNvSpPr txBox="1"/>
          <p:nvPr/>
        </p:nvSpPr>
        <p:spPr>
          <a:xfrm>
            <a:off x="2090055" y="261257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sd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2090054" y="4554582"/>
            <a:ext cx="126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pf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198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1329" y="304145"/>
            <a:ext cx="10058400" cy="889635"/>
          </a:xfrm>
        </p:spPr>
        <p:txBody>
          <a:bodyPr/>
          <a:lstStyle/>
          <a:p>
            <a:r>
              <a:rPr lang="zh-CN" altLang="en-US" dirty="0"/>
              <a:t>真实相互作用的随机扰</a:t>
            </a:r>
            <a:r>
              <a:rPr lang="zh-CN" altLang="en-US" dirty="0" smtClean="0"/>
              <a:t>动</a:t>
            </a:r>
            <a:r>
              <a:rPr lang="en-US" altLang="zh-CN" dirty="0" smtClean="0"/>
              <a:t>---BE2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1855869"/>
            <a:ext cx="6773941" cy="4124333"/>
          </a:xfrm>
        </p:spPr>
      </p:pic>
      <p:sp>
        <p:nvSpPr>
          <p:cNvPr id="7" name="文本框 6"/>
          <p:cNvSpPr txBox="1"/>
          <p:nvPr/>
        </p:nvSpPr>
        <p:spPr>
          <a:xfrm>
            <a:off x="2090055" y="261257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sd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2090054" y="4554582"/>
            <a:ext cx="126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pf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277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150" y="381000"/>
            <a:ext cx="11634788" cy="932497"/>
          </a:xfrm>
        </p:spPr>
        <p:txBody>
          <a:bodyPr/>
          <a:lstStyle/>
          <a:p>
            <a:r>
              <a:rPr lang="zh-CN" altLang="en-US" dirty="0"/>
              <a:t>真实相互作用的随机扰</a:t>
            </a:r>
            <a:r>
              <a:rPr lang="zh-CN" altLang="en-US" dirty="0" smtClean="0"/>
              <a:t>动</a:t>
            </a:r>
            <a:r>
              <a:rPr lang="en-US" altLang="zh-CN" dirty="0" smtClean="0"/>
              <a:t>-----</a:t>
            </a:r>
            <a:r>
              <a:rPr lang="zh-CN" altLang="en-US" dirty="0" smtClean="0"/>
              <a:t>电四极矩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95" y="1884363"/>
            <a:ext cx="6422035" cy="4022725"/>
          </a:xfrm>
        </p:spPr>
      </p:pic>
      <p:sp>
        <p:nvSpPr>
          <p:cNvPr id="7" name="文本框 6"/>
          <p:cNvSpPr txBox="1"/>
          <p:nvPr/>
        </p:nvSpPr>
        <p:spPr>
          <a:xfrm>
            <a:off x="2090055" y="261257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sd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2090054" y="4554582"/>
            <a:ext cx="126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pf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26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剩余两</a:t>
            </a:r>
            <a:r>
              <a:rPr lang="zh-CN" altLang="en-US" dirty="0" smtClean="0"/>
              <a:t>体矩阵元的对基态</a:t>
            </a:r>
            <a:r>
              <a:rPr lang="en-US" altLang="zh-CN" dirty="0" smtClean="0"/>
              <a:t>0</a:t>
            </a:r>
            <a:r>
              <a:rPr lang="zh-CN" altLang="en-US" dirty="0" smtClean="0"/>
              <a:t>自旋的贡献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86" y="1979775"/>
            <a:ext cx="7942501" cy="158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62" y="3919437"/>
            <a:ext cx="4297500" cy="1067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00287" y="5157433"/>
            <a:ext cx="9153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MR10"/>
              </a:rPr>
              <a:t>one of the two-body matrix elements is </a:t>
            </a:r>
            <a:r>
              <a:rPr lang="en-US" altLang="zh-CN" b="1" dirty="0" smtClean="0">
                <a:solidFill>
                  <a:srgbClr val="FF0000"/>
                </a:solidFill>
                <a:latin typeface="CMR10"/>
              </a:rPr>
              <a:t>enhance by </a:t>
            </a:r>
            <a:r>
              <a:rPr lang="en-US" altLang="zh-CN" b="1" dirty="0">
                <a:solidFill>
                  <a:srgbClr val="FF0000"/>
                </a:solidFill>
                <a:latin typeface="CMR10"/>
              </a:rPr>
              <a:t>a coefficient </a:t>
            </a:r>
            <a:r>
              <a:rPr lang="en-US" altLang="zh-CN" b="1" i="1" dirty="0">
                <a:solidFill>
                  <a:srgbClr val="FF0000"/>
                </a:solidFill>
                <a:latin typeface="CMMI10"/>
              </a:rPr>
              <a:t>k</a:t>
            </a:r>
            <a:r>
              <a:rPr lang="en-US" altLang="zh-CN" sz="800" b="1" i="1" dirty="0">
                <a:solidFill>
                  <a:srgbClr val="FF0000"/>
                </a:solidFill>
                <a:latin typeface="CMMI7"/>
              </a:rPr>
              <a:t>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2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6343" y="200025"/>
            <a:ext cx="10058400" cy="922972"/>
          </a:xfrm>
        </p:spPr>
        <p:txBody>
          <a:bodyPr/>
          <a:lstStyle/>
          <a:p>
            <a:r>
              <a:rPr lang="en-US" altLang="zh-CN" dirty="0" smtClean="0"/>
              <a:t>Cases for </a:t>
            </a:r>
            <a:r>
              <a:rPr lang="en-US" altLang="zh-CN" i="1" dirty="0" err="1" smtClean="0"/>
              <a:t>sd</a:t>
            </a:r>
            <a:r>
              <a:rPr lang="en-US" altLang="zh-CN" dirty="0" smtClean="0"/>
              <a:t>-shell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3" y="1512206"/>
            <a:ext cx="10182550" cy="4625486"/>
          </a:xfrm>
        </p:spPr>
      </p:pic>
    </p:spTree>
    <p:extLst>
      <p:ext uri="{BB962C8B-B14F-4D97-AF65-F5344CB8AC3E}">
        <p14:creationId xmlns:p14="http://schemas.microsoft.com/office/powerpoint/2010/main" val="186604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6805" y="447675"/>
            <a:ext cx="10058400" cy="870585"/>
          </a:xfrm>
        </p:spPr>
        <p:txBody>
          <a:bodyPr/>
          <a:lstStyle/>
          <a:p>
            <a:r>
              <a:rPr lang="en-US" altLang="zh-CN" dirty="0"/>
              <a:t>Cases for </a:t>
            </a:r>
            <a:r>
              <a:rPr lang="en-US" altLang="zh-CN" i="1" dirty="0" smtClean="0"/>
              <a:t>pf</a:t>
            </a:r>
            <a:r>
              <a:rPr lang="en-US" altLang="zh-CN" dirty="0" smtClean="0"/>
              <a:t>-shell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5" y="1634666"/>
            <a:ext cx="10748340" cy="4532583"/>
          </a:xfrm>
        </p:spPr>
      </p:pic>
    </p:spTree>
    <p:extLst>
      <p:ext uri="{BB962C8B-B14F-4D97-AF65-F5344CB8AC3E}">
        <p14:creationId xmlns:p14="http://schemas.microsoft.com/office/powerpoint/2010/main" val="64657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 smtClean="0"/>
                  <a:t>我们研究了原子核在随机相互作用下基态非</a:t>
                </a:r>
                <a:r>
                  <a:rPr lang="en-US" altLang="zh-CN" sz="2400" dirty="0" smtClean="0"/>
                  <a:t>0</a:t>
                </a:r>
                <a:r>
                  <a:rPr lang="zh-CN" altLang="en-US" sz="2400" dirty="0" smtClean="0"/>
                  <a:t>自旋下的非转动集体行为，发现了</a:t>
                </a:r>
                <a:r>
                  <a:rPr lang="en-US" altLang="zh-CN" sz="2400" dirty="0" err="1" smtClean="0"/>
                  <a:t>yrast</a:t>
                </a:r>
                <a:r>
                  <a:rPr lang="zh-CN" altLang="en-US" sz="2400" dirty="0" smtClean="0"/>
                  <a:t>带能谱的能级期望值与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sz="2400" dirty="0" smtClean="0"/>
                  <a:t>正相关性，与</a:t>
                </a:r>
                <a:r>
                  <a:rPr lang="zh-CN" altLang="en-US" sz="2400" dirty="0"/>
                  <a:t>基</a:t>
                </a:r>
                <a:r>
                  <a:rPr lang="zh-CN" altLang="en-US" sz="2400" dirty="0" smtClean="0"/>
                  <a:t>态</a:t>
                </a:r>
                <a:r>
                  <a:rPr lang="en-US" altLang="zh-CN" sz="2400" dirty="0" smtClean="0"/>
                  <a:t>0</a:t>
                </a:r>
                <a:r>
                  <a:rPr lang="zh-CN" altLang="en-US" sz="2400" dirty="0"/>
                  <a:t>自</a:t>
                </a:r>
                <a:r>
                  <a:rPr lang="zh-CN" altLang="en-US" sz="2400" dirty="0" smtClean="0"/>
                  <a:t>旋的结果一致</a:t>
                </a:r>
                <a:endParaRPr lang="en-US" altLang="zh-CN" sz="2400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/>
                  <a:t>我们研究</a:t>
                </a:r>
                <a:r>
                  <a:rPr lang="zh-CN" altLang="en-US" sz="2400" dirty="0" smtClean="0"/>
                  <a:t>了原子核在真实相互作用下增加随机相互作用的扰动，通过研究基态</a:t>
                </a:r>
                <a:r>
                  <a:rPr lang="en-US" altLang="zh-CN" sz="2400" dirty="0" smtClean="0"/>
                  <a:t>0</a:t>
                </a:r>
                <a:r>
                  <a:rPr lang="zh-CN" altLang="en-US" sz="2400" dirty="0"/>
                  <a:t>自</a:t>
                </a:r>
                <a:r>
                  <a:rPr lang="zh-CN" altLang="en-US" sz="2400" dirty="0" smtClean="0"/>
                  <a:t>旋几率和电磁跃迁的相变点，寻找真实相互作用和随机相互作用的临界点</a:t>
                </a:r>
                <a:endParaRPr lang="en-US" altLang="zh-CN" sz="2400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/>
                  <a:t>我们研究</a:t>
                </a:r>
                <a:r>
                  <a:rPr lang="zh-CN" altLang="en-US" sz="2400" dirty="0" smtClean="0"/>
                  <a:t>了随机相互作用下</a:t>
                </a:r>
                <a:r>
                  <a:rPr lang="zh-CN" altLang="en-US" sz="2400" dirty="0"/>
                  <a:t>基态</a:t>
                </a:r>
                <a:r>
                  <a:rPr lang="en-US" altLang="zh-CN" sz="2400" dirty="0"/>
                  <a:t>0</a:t>
                </a:r>
                <a:r>
                  <a:rPr lang="zh-CN" altLang="en-US" sz="2400" dirty="0"/>
                  <a:t>自</a:t>
                </a:r>
                <a:r>
                  <a:rPr lang="zh-CN" altLang="en-US" sz="2400" dirty="0" smtClean="0"/>
                  <a:t>旋占优的来源，通过加强每一项两体矩阵元获得其对</a:t>
                </a:r>
                <a:r>
                  <a:rPr lang="zh-CN" altLang="en-US" sz="2400" dirty="0"/>
                  <a:t>基态</a:t>
                </a:r>
                <a:r>
                  <a:rPr lang="en-US" altLang="zh-CN" sz="2400" dirty="0"/>
                  <a:t>0</a:t>
                </a:r>
                <a:r>
                  <a:rPr lang="zh-CN" altLang="en-US" sz="2400" dirty="0"/>
                  <a:t>自</a:t>
                </a:r>
                <a:r>
                  <a:rPr lang="zh-CN" altLang="en-US" sz="2400" dirty="0" smtClean="0"/>
                  <a:t>旋几率的贡献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77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127" y="1606730"/>
            <a:ext cx="10515600" cy="2479495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谢谢！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51810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565" y="1924594"/>
            <a:ext cx="11213299" cy="40568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/>
              <a:t>随机两体系综</a:t>
            </a:r>
            <a:r>
              <a:rPr lang="zh-CN" altLang="en-US" sz="3200" dirty="0" smtClean="0"/>
              <a:t>的</a:t>
            </a:r>
            <a:r>
              <a:rPr lang="zh-CN" altLang="en-US" sz="3200" dirty="0"/>
              <a:t>定义</a:t>
            </a:r>
            <a:endParaRPr lang="en-US" altLang="zh-CN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 smtClean="0"/>
              <a:t>随</a:t>
            </a:r>
            <a:r>
              <a:rPr lang="zh-CN" altLang="en-US" sz="3200" dirty="0"/>
              <a:t>机两体系综的非集体转动行为的鲁棒性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/>
              <a:t>真实相互作用的随机扰动鲁棒性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/>
              <a:t>剩余两体相互作用元的结构鲁棒</a:t>
            </a:r>
            <a:r>
              <a:rPr lang="zh-CN" altLang="en-US" sz="3200" dirty="0" smtClean="0"/>
              <a:t>性</a:t>
            </a:r>
            <a:endParaRPr lang="en-US" altLang="zh-CN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/>
              <a:t>总</a:t>
            </a:r>
            <a:r>
              <a:rPr lang="zh-CN" altLang="en-US" sz="3200" dirty="0" smtClean="0"/>
              <a:t>结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69941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随机两体系综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9" y="3446884"/>
            <a:ext cx="10836556" cy="13341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246" y="4781005"/>
            <a:ext cx="6245379" cy="1432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72" y="1890243"/>
            <a:ext cx="10066555" cy="12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2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6" y="1703069"/>
            <a:ext cx="5984967" cy="44887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9596" y="182880"/>
            <a:ext cx="10058400" cy="973318"/>
          </a:xfrm>
        </p:spPr>
        <p:txBody>
          <a:bodyPr/>
          <a:lstStyle/>
          <a:p>
            <a:r>
              <a:rPr lang="zh-CN" altLang="en-US" dirty="0"/>
              <a:t>非集体转动行为（</a:t>
            </a:r>
            <a:r>
              <a:rPr lang="zh-CN" altLang="en-US" dirty="0" smtClean="0"/>
              <a:t>单 </a:t>
            </a:r>
            <a:r>
              <a:rPr lang="en-US" altLang="zh-CN" i="1" dirty="0" smtClean="0"/>
              <a:t>j </a:t>
            </a:r>
            <a:r>
              <a:rPr lang="zh-CN" altLang="en-US" dirty="0" smtClean="0"/>
              <a:t>核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635718" y="3296099"/>
                <a:ext cx="4369722" cy="130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且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且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b="1" dirty="0" smtClean="0"/>
              </a:p>
              <a:p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18" y="3296099"/>
                <a:ext cx="4369722" cy="1302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191261" y="2316871"/>
                <a:ext cx="15744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261" y="2316871"/>
                <a:ext cx="1574405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191260" y="4661587"/>
                <a:ext cx="15744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260" y="4661587"/>
                <a:ext cx="1574405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94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780" y="94665"/>
            <a:ext cx="10058400" cy="1450757"/>
          </a:xfrm>
        </p:spPr>
        <p:txBody>
          <a:bodyPr/>
          <a:lstStyle/>
          <a:p>
            <a:r>
              <a:rPr lang="zh-CN" altLang="en-US" dirty="0"/>
              <a:t>非集体转动行为（偶偶核）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8" y="1700213"/>
            <a:ext cx="5825849" cy="4497898"/>
          </a:xfrm>
        </p:spPr>
      </p:pic>
      <p:sp>
        <p:nvSpPr>
          <p:cNvPr id="3" name="文本框 2"/>
          <p:cNvSpPr txBox="1"/>
          <p:nvPr/>
        </p:nvSpPr>
        <p:spPr>
          <a:xfrm>
            <a:off x="313505" y="261257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sd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274684" y="4768895"/>
            <a:ext cx="126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pf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093052" y="3297830"/>
                <a:ext cx="4369722" cy="130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且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且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b="1" dirty="0" smtClean="0"/>
              </a:p>
              <a:p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52" y="3297830"/>
                <a:ext cx="4369722" cy="1302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00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非集体转动行为</a:t>
            </a:r>
            <a:r>
              <a:rPr lang="zh-CN" altLang="en-US" dirty="0" smtClean="0"/>
              <a:t>（奇</a:t>
            </a:r>
            <a:r>
              <a:rPr lang="en-US" altLang="zh-CN" dirty="0" smtClean="0"/>
              <a:t>A</a:t>
            </a:r>
            <a:r>
              <a:rPr lang="zh-CN" altLang="en-US" dirty="0" smtClean="0"/>
              <a:t>核</a:t>
            </a:r>
            <a:r>
              <a:rPr lang="zh-CN" altLang="en-US" dirty="0"/>
              <a:t>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11" y="1890000"/>
            <a:ext cx="5820227" cy="4293493"/>
          </a:xfrm>
        </p:spPr>
      </p:pic>
      <p:sp>
        <p:nvSpPr>
          <p:cNvPr id="5" name="文本框 4"/>
          <p:cNvSpPr txBox="1"/>
          <p:nvPr/>
        </p:nvSpPr>
        <p:spPr>
          <a:xfrm>
            <a:off x="927466" y="261257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sd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927465" y="4554582"/>
            <a:ext cx="126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pf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947174" y="2887972"/>
                <a:ext cx="2897524" cy="192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zh-CN" altLang="zh-CN" b="1" dirty="0"/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zh-CN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𝒎𝒂𝒙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b="1" dirty="0" smtClean="0"/>
              </a:p>
              <a:p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174" y="2887972"/>
                <a:ext cx="2897524" cy="1928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86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820" y="173553"/>
            <a:ext cx="10058400" cy="813435"/>
          </a:xfrm>
        </p:spPr>
        <p:txBody>
          <a:bodyPr/>
          <a:lstStyle/>
          <a:p>
            <a:r>
              <a:rPr lang="zh-CN" altLang="en-US" dirty="0" smtClean="0"/>
              <a:t>转动与振动峰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584391" y="1237534"/>
                <a:ext cx="4201885" cy="503951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altLang="zh-CN" sz="44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4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b>
                                <m: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altLang="zh-CN" sz="4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altLang="zh-CN" sz="4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1" y="1237534"/>
                <a:ext cx="4201885" cy="5039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36240" y="2137429"/>
                <a:ext cx="6294069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4400" dirty="0" smtClean="0"/>
                  <a:t>vibrational mode:</a:t>
                </a:r>
                <a:endParaRPr lang="en-US" altLang="zh-CN" sz="4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4400" b="0" dirty="0" smtClean="0"/>
              </a:p>
              <a:p>
                <a:r>
                  <a:rPr lang="en-US" altLang="zh-CN" sz="4400" dirty="0"/>
                  <a:t>rotational</a:t>
                </a:r>
                <a:r>
                  <a:rPr lang="en-US" altLang="zh-CN" sz="4400" dirty="0" smtClean="0"/>
                  <a:t> </a:t>
                </a:r>
                <a:r>
                  <a:rPr lang="en-US" altLang="zh-CN" sz="4400" dirty="0"/>
                  <a:t>mode:</a:t>
                </a:r>
                <a:endParaRPr lang="en-US" altLang="zh-CN" sz="4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+1), </m:t>
                      </m:r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3.33</m:t>
                      </m:r>
                    </m:oMath>
                  </m:oMathPara>
                </a14:m>
                <a:endParaRPr lang="en-US" altLang="zh-CN" sz="4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40" y="2137429"/>
                <a:ext cx="6294069" cy="2800767"/>
              </a:xfrm>
              <a:prstGeom prst="rect">
                <a:avLst/>
              </a:prstGeom>
              <a:blipFill>
                <a:blip r:embed="rId3"/>
                <a:stretch>
                  <a:fillRect l="-3872" t="-4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8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693" y="283556"/>
            <a:ext cx="10058400" cy="813435"/>
          </a:xfrm>
        </p:spPr>
        <p:txBody>
          <a:bodyPr/>
          <a:lstStyle/>
          <a:p>
            <a:r>
              <a:rPr lang="zh-CN" altLang="en-US" dirty="0"/>
              <a:t>转动与振动峰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61" y="1399669"/>
            <a:ext cx="9720288" cy="5165957"/>
          </a:xfrm>
        </p:spPr>
      </p:pic>
      <p:sp>
        <p:nvSpPr>
          <p:cNvPr id="7" name="文本框 6"/>
          <p:cNvSpPr txBox="1"/>
          <p:nvPr/>
        </p:nvSpPr>
        <p:spPr>
          <a:xfrm>
            <a:off x="483321" y="261257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sd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483320" y="4554582"/>
            <a:ext cx="1264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/>
              <a:t>pf</a:t>
            </a:r>
            <a:r>
              <a:rPr lang="en-US" altLang="zh-CN" sz="2800" dirty="0" smtClean="0"/>
              <a:t>-shell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5898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8693" y="283556"/>
            <a:ext cx="10058400" cy="813435"/>
          </a:xfrm>
        </p:spPr>
        <p:txBody>
          <a:bodyPr/>
          <a:lstStyle/>
          <a:p>
            <a:r>
              <a:rPr lang="zh-CN" altLang="en-US" dirty="0"/>
              <a:t>转动与振动峰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527785" y="2051990"/>
                <a:ext cx="3598473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4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altLang="zh-CN" sz="4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altLang="zh-CN" sz="4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4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b>
                                <m:r>
                                  <a:rPr lang="en-US" altLang="zh-CN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5" y="2051990"/>
                <a:ext cx="3598473" cy="40233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661377" y="2137429"/>
                <a:ext cx="7246449" cy="346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4400" dirty="0" smtClean="0"/>
                  <a:t>vibrational mode:</a:t>
                </a:r>
                <a:endParaRPr lang="en-US" altLang="zh-CN" sz="4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1.5, </m:t>
                      </m:r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CN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4400" dirty="0" smtClean="0"/>
              </a:p>
              <a:p>
                <a:r>
                  <a:rPr lang="en-US" altLang="zh-CN" sz="4400" dirty="0"/>
                  <a:t>rotational</a:t>
                </a:r>
                <a:r>
                  <a:rPr lang="en-US" altLang="zh-CN" sz="4400" dirty="0" smtClean="0"/>
                  <a:t> </a:t>
                </a:r>
                <a:r>
                  <a:rPr lang="en-US" altLang="zh-CN" sz="4400" dirty="0"/>
                  <a:t>mode:</a:t>
                </a:r>
                <a:endParaRPr lang="en-US" altLang="zh-CN" sz="4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+1),</m:t>
                      </m:r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4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4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2.1</m:t>
                      </m:r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4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4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altLang="zh-CN" sz="4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sz="440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sz="4400" b="0" i="1" smtClean="0">
                          <a:latin typeface="Cambria Math" panose="02040503050406030204" pitchFamily="18" charset="0"/>
                        </a:rPr>
                        <m:t>3.6</m:t>
                      </m:r>
                    </m:oMath>
                  </m:oMathPara>
                </a14:m>
                <a:endParaRPr lang="en-US" altLang="zh-CN" sz="4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77" y="2137429"/>
                <a:ext cx="7246449" cy="3462294"/>
              </a:xfrm>
              <a:prstGeom prst="rect">
                <a:avLst/>
              </a:prstGeom>
              <a:blipFill>
                <a:blip r:embed="rId3"/>
                <a:stretch>
                  <a:fillRect l="-3451" t="-3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13364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TM02900720[[fn=积分]]</Template>
  <TotalTime>354</TotalTime>
  <Words>460</Words>
  <Application>Microsoft Office PowerPoint</Application>
  <PresentationFormat>宽屏</PresentationFormat>
  <Paragraphs>63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CMMI10</vt:lpstr>
      <vt:lpstr>CMMI7</vt:lpstr>
      <vt:lpstr>CMR10</vt:lpstr>
      <vt:lpstr>宋体</vt:lpstr>
      <vt:lpstr>Arial</vt:lpstr>
      <vt:lpstr>Calibri</vt:lpstr>
      <vt:lpstr>Calibri Light</vt:lpstr>
      <vt:lpstr>Cambria Math</vt:lpstr>
      <vt:lpstr>Wingdings</vt:lpstr>
      <vt:lpstr>Wingdings 2</vt:lpstr>
      <vt:lpstr>HDOfficeLightV0</vt:lpstr>
      <vt:lpstr>1_HDOfficeLightV0</vt:lpstr>
      <vt:lpstr>2_HDOfficeLightV0</vt:lpstr>
      <vt:lpstr>回顾</vt:lpstr>
      <vt:lpstr>随机两体系综下非集体转动行为的鲁棒性</vt:lpstr>
      <vt:lpstr>提纲</vt:lpstr>
      <vt:lpstr>随机两体系综</vt:lpstr>
      <vt:lpstr>非集体转动行为（单 j 核）</vt:lpstr>
      <vt:lpstr>非集体转动行为（偶偶核）</vt:lpstr>
      <vt:lpstr>非集体转动行为（奇A核）</vt:lpstr>
      <vt:lpstr>转动与振动峰</vt:lpstr>
      <vt:lpstr>转动与振动峰</vt:lpstr>
      <vt:lpstr>转动与振动峰</vt:lpstr>
      <vt:lpstr>PowerPoint 演示文稿</vt:lpstr>
      <vt:lpstr>真实相互作用的随机扰动</vt:lpstr>
      <vt:lpstr>真实相互作用的随机扰动----基态0自旋几率</vt:lpstr>
      <vt:lpstr>真实相互作用的随机扰动---BE2</vt:lpstr>
      <vt:lpstr>真实相互作用的随机扰动-----电四极矩</vt:lpstr>
      <vt:lpstr>剩余两体矩阵元的对基态0自旋的贡献</vt:lpstr>
      <vt:lpstr>Cases for sd-shell</vt:lpstr>
      <vt:lpstr>Cases for pf-shell</vt:lpstr>
      <vt:lpstr>总结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随机相互作用下集体性的鲁棒性</dc:title>
  <dc:creator>shencal1</dc:creator>
  <cp:lastModifiedBy>shennote</cp:lastModifiedBy>
  <cp:revision>42</cp:revision>
  <dcterms:created xsi:type="dcterms:W3CDTF">2019-09-11T16:10:46Z</dcterms:created>
  <dcterms:modified xsi:type="dcterms:W3CDTF">2019-12-09T03:48:03Z</dcterms:modified>
</cp:coreProperties>
</file>