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5"/>
  </p:notesMasterIdLst>
  <p:handoutMasterIdLst>
    <p:handoutMasterId r:id="rId26"/>
  </p:handoutMasterIdLst>
  <p:sldIdLst>
    <p:sldId id="410" r:id="rId2"/>
    <p:sldId id="401" r:id="rId3"/>
    <p:sldId id="612" r:id="rId4"/>
    <p:sldId id="714" r:id="rId5"/>
    <p:sldId id="646" r:id="rId6"/>
    <p:sldId id="653" r:id="rId7"/>
    <p:sldId id="654" r:id="rId8"/>
    <p:sldId id="715" r:id="rId9"/>
    <p:sldId id="716" r:id="rId10"/>
    <p:sldId id="695" r:id="rId11"/>
    <p:sldId id="713" r:id="rId12"/>
    <p:sldId id="725" r:id="rId13"/>
    <p:sldId id="717" r:id="rId14"/>
    <p:sldId id="719" r:id="rId15"/>
    <p:sldId id="726" r:id="rId16"/>
    <p:sldId id="718" r:id="rId17"/>
    <p:sldId id="720" r:id="rId18"/>
    <p:sldId id="724" r:id="rId19"/>
    <p:sldId id="727" r:id="rId20"/>
    <p:sldId id="704" r:id="rId21"/>
    <p:sldId id="722" r:id="rId22"/>
    <p:sldId id="678" r:id="rId23"/>
    <p:sldId id="677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EC"/>
    <a:srgbClr val="00B050"/>
    <a:srgbClr val="FF9900"/>
    <a:srgbClr val="FFF901"/>
    <a:srgbClr val="33CC33"/>
    <a:srgbClr val="FDFED2"/>
    <a:srgbClr val="CCECFF"/>
    <a:srgbClr val="00FFFF"/>
    <a:srgbClr val="66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 autoAdjust="0"/>
    <p:restoredTop sz="89286" autoAdjust="0"/>
  </p:normalViewPr>
  <p:slideViewPr>
    <p:cSldViewPr>
      <p:cViewPr varScale="1">
        <p:scale>
          <a:sx n="112" d="100"/>
          <a:sy n="112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pPr>
              <a:defRPr/>
            </a:pPr>
            <a:fld id="{2FA0ED4E-A057-4BEC-A655-79EB9D23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11" y="0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878"/>
            <a:ext cx="5852845" cy="431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11" y="9120219"/>
            <a:ext cx="3169578" cy="47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6" tIns="47709" rIns="95416" bIns="47709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072EB860-8EA5-4B1A-8923-B22AF2FD03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646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22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67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57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88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757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38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B860-8EA5-4B1A-8923-B22AF2FD037D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6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</a:t>
            </a:r>
            <a:fld id="{90C9E012-A4A7-4494-9595-5D9FF171C81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16D33-A423-439A-933A-32DEB97F9D8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D4311-523E-405B-B081-36E7B351EDB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2188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343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286000" cy="228600"/>
          </a:xfrm>
        </p:spPr>
        <p:txBody>
          <a:bodyPr/>
          <a:lstStyle>
            <a:lvl1pPr>
              <a:defRPr sz="1100">
                <a:solidFill>
                  <a:schemeClr val="bg1">
                    <a:lumMod val="85000"/>
                  </a:schemeClr>
                </a:solidFill>
              </a:defRPr>
            </a:lvl1pPr>
            <a:extLst/>
          </a:lstStyle>
          <a:p>
            <a:pPr algn="l"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400800"/>
            <a:ext cx="2286000" cy="365125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416675"/>
            <a:ext cx="457200" cy="365125"/>
          </a:xfrm>
        </p:spPr>
        <p:txBody>
          <a:bodyPr/>
          <a:lstStyle>
            <a:lvl1pPr>
              <a:defRPr sz="1400"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Shape 3"/>
          <p:cNvSpPr/>
          <p:nvPr userDrawn="1"/>
        </p:nvSpPr>
        <p:spPr>
          <a:xfrm>
            <a:off x="838200" y="1371600"/>
            <a:ext cx="7773120" cy="71440"/>
          </a:xfrm>
          <a:prstGeom prst="rect">
            <a:avLst/>
          </a:prstGeom>
          <a:solidFill>
            <a:srgbClr val="89C3E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Shape 5"/>
          <p:cNvSpPr/>
          <p:nvPr userDrawn="1"/>
        </p:nvSpPr>
        <p:spPr>
          <a:xfrm>
            <a:off x="395288" y="6251575"/>
            <a:ext cx="8280401" cy="73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600">
                <a:solidFill>
                  <a:srgbClr val="A500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740072-882C-2C4C-B7DB-A9899AFEE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77" t="17788" r="65197" b="16398"/>
          <a:stretch/>
        </p:blipFill>
        <p:spPr>
          <a:xfrm>
            <a:off x="368300" y="609600"/>
            <a:ext cx="698500" cy="71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20E4-B6CD-4B74-9894-6448C458A67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2F6C5-9374-4EB5-BBC0-3B4ECAAAB8B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8FA6-E824-451A-86B5-6E600FD74C5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B351F-814A-4DB2-8E61-773F79C56CA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84AA8-C248-4890-BF38-EF6E94103E3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CF190-007F-4999-A4BF-30412E7B964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2AF00-3A5D-4E26-8716-71DBF499B4A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8EFCA0F-EEBE-44C2-A622-69743165BF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48" y="2480310"/>
            <a:ext cx="7421880" cy="990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激光核物理进展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962400"/>
            <a:ext cx="4953000" cy="199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dirty="0"/>
              <a:t>符长波</a:t>
            </a:r>
            <a:endParaRPr lang="en-US" altLang="zh-CN" dirty="0"/>
          </a:p>
          <a:p>
            <a:pPr marL="0" indent="0" algn="ctr">
              <a:buNone/>
            </a:pPr>
            <a:endParaRPr lang="en-US" altLang="zh-CN" sz="1800" dirty="0"/>
          </a:p>
          <a:p>
            <a:pPr marL="0" indent="0" algn="ctr">
              <a:buNone/>
            </a:pPr>
            <a:r>
              <a:rPr lang="zh-CN" altLang="en-US" sz="2400" dirty="0"/>
              <a:t>复旦大学</a:t>
            </a:r>
            <a:endParaRPr lang="en-US" altLang="zh-CN" sz="2400" dirty="0"/>
          </a:p>
          <a:p>
            <a:pPr marL="0" indent="0" algn="ctr">
              <a:buNone/>
            </a:pPr>
            <a:r>
              <a:rPr lang="zh-CN" altLang="zh-CN" sz="2400" dirty="0"/>
              <a:t>2</a:t>
            </a:r>
            <a:r>
              <a:rPr lang="en-US" altLang="zh-CN" sz="2400" dirty="0"/>
              <a:t>019.12.08@</a:t>
            </a:r>
            <a:r>
              <a:rPr lang="zh-CN" altLang="en-US" sz="2400" dirty="0"/>
              <a:t>崇明</a:t>
            </a:r>
            <a:endParaRPr lang="en-US" altLang="zh-C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54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D+Li</a:t>
            </a:r>
            <a:r>
              <a:rPr lang="zh-CN" altLang="en-US" dirty="0"/>
              <a:t>天体反应截面测量（初步结果）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42278"/>
            <a:ext cx="3746677" cy="2496322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8831"/>
            <a:ext cx="3922016" cy="27127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1" y="4024478"/>
            <a:ext cx="4245336" cy="2786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140" y="4398790"/>
            <a:ext cx="3368452" cy="596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495" y="5181600"/>
            <a:ext cx="4407892" cy="4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0"/>
            <a:ext cx="6400800" cy="160020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进展二：</a:t>
            </a:r>
            <a:br>
              <a:rPr lang="en-US" altLang="zh-CN" dirty="0"/>
            </a:br>
            <a:r>
              <a:rPr lang="zh-CN" altLang="en-US" dirty="0"/>
              <a:t>强激光激发核到</a:t>
            </a:r>
            <a:r>
              <a:rPr lang="en-US" altLang="zh-CN" dirty="0"/>
              <a:t>Isomer</a:t>
            </a:r>
            <a:r>
              <a:rPr lang="zh-CN" altLang="en-US" dirty="0"/>
              <a:t>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5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7CF9-E5C1-8749-8B11-380B8674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Isomer</a:t>
            </a:r>
            <a:r>
              <a:rPr lang="zh-CN" altLang="en-US" dirty="0"/>
              <a:t>对恒星演化的意义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FAA22-22FA-4E48-A603-6CE25F97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4400"/>
            <a:ext cx="8183880" cy="1447800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中间过程的</a:t>
            </a:r>
            <a:r>
              <a:rPr lang="en-US" altLang="zh-CN" dirty="0"/>
              <a:t>isomer</a:t>
            </a:r>
            <a:r>
              <a:rPr lang="zh-CN" altLang="en-US" dirty="0"/>
              <a:t>态对恒星演化有重要意义</a:t>
            </a:r>
            <a:endParaRPr lang="en-US" altLang="zh-CN" dirty="0"/>
          </a:p>
          <a:p>
            <a:r>
              <a:rPr lang="zh-CN" altLang="en-US" dirty="0"/>
              <a:t>与核反应类似，等离子体态</a:t>
            </a:r>
            <a:r>
              <a:rPr lang="en-US" altLang="zh-CN" dirty="0"/>
              <a:t>isomer</a:t>
            </a:r>
            <a:r>
              <a:rPr lang="zh-CN" altLang="en-US" dirty="0"/>
              <a:t>参数可能与常态下测量值有非常大的不同。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A155-701B-D44C-8C7F-1BCC74E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2572-E610-4046-9E90-C2CD01CE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176D6-E3D6-D94D-9BE7-1EEF963E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65436"/>
            <a:ext cx="4553585" cy="32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32D1-67D4-974D-A3DF-D1CE387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核激光？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4942D-6D05-9F40-9ECA-7B2B9332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5510563"/>
            <a:ext cx="6812280" cy="685799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2136EC"/>
                </a:solidFill>
              </a:rPr>
              <a:t>把工作粒子从原子改为原子核？</a:t>
            </a:r>
            <a:endParaRPr lang="en-US" sz="3600" b="1" dirty="0">
              <a:solidFill>
                <a:srgbClr val="2136E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C575-5EC7-5148-9F7F-BBB2E774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81821-9437-5E46-91E6-D0CDFE72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E3D30-7826-2E4A-809A-E12FDBE9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65917"/>
            <a:ext cx="6223000" cy="32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B9B0-006B-7D4F-BE53-43C24B24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（核）激光中光增益系数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B1E8-6EC2-D448-A73F-650CFF95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06A87-F0D5-A04E-959D-CB1BC6BF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B0AB8-A692-9D42-8190-CD611C7C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37726"/>
            <a:ext cx="6443328" cy="1179517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6CD6273-B567-E34A-83C1-E6EC0338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697922"/>
            <a:ext cx="5235266" cy="78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4F3F-7804-3642-B96C-CCBA94935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54512"/>
            <a:ext cx="2707341" cy="1274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4814B-9738-C94D-B2A4-F696B207A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024032"/>
            <a:ext cx="1944255" cy="1156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C15B0-0AA0-9B48-9B38-7A5AC9895036}"/>
              </a:ext>
            </a:extLst>
          </p:cNvPr>
          <p:cNvSpPr txBox="1"/>
          <p:nvPr/>
        </p:nvSpPr>
        <p:spPr>
          <a:xfrm>
            <a:off x="6172200" y="2220984"/>
            <a:ext cx="182614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介质吸收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CFFC2-2A1D-344B-86D6-1AEF9AD3CB0E}"/>
              </a:ext>
            </a:extLst>
          </p:cNvPr>
          <p:cNvCxnSpPr>
            <a:stCxn id="9" idx="2"/>
          </p:cNvCxnSpPr>
          <p:nvPr/>
        </p:nvCxnSpPr>
        <p:spPr>
          <a:xfrm flipH="1">
            <a:off x="6934200" y="2805759"/>
            <a:ext cx="151071" cy="113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68E4CF-0A4D-6E48-ADEA-16C13295E469}"/>
              </a:ext>
            </a:extLst>
          </p:cNvPr>
          <p:cNvCxnSpPr>
            <a:cxnSpLocks/>
          </p:cNvCxnSpPr>
          <p:nvPr/>
        </p:nvCxnSpPr>
        <p:spPr>
          <a:xfrm>
            <a:off x="4779069" y="3109937"/>
            <a:ext cx="1" cy="52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F8DF24-AD36-214F-88C2-53C1A11CC2B4}"/>
              </a:ext>
            </a:extLst>
          </p:cNvPr>
          <p:cNvCxnSpPr>
            <a:cxnSpLocks/>
          </p:cNvCxnSpPr>
          <p:nvPr/>
        </p:nvCxnSpPr>
        <p:spPr>
          <a:xfrm>
            <a:off x="2925593" y="3324406"/>
            <a:ext cx="1" cy="52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CA76C42-303A-A14A-951B-B39663C037E5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1794222" y="4524182"/>
            <a:ext cx="907357" cy="2286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6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A350-562F-6146-909F-FEC9EDFA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Gamma</a:t>
            </a:r>
            <a:r>
              <a:rPr lang="zh-CN" altLang="en-US" dirty="0"/>
              <a:t>受激辐射的截面特点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2CE3-60CC-DA48-9AEA-5B0EE623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89" y="3733799"/>
            <a:ext cx="6736080" cy="2634693"/>
          </a:xfrm>
        </p:spPr>
        <p:txBody>
          <a:bodyPr/>
          <a:lstStyle/>
          <a:p>
            <a:r>
              <a:rPr lang="zh-CN" altLang="en-US" dirty="0"/>
              <a:t>发射谱、吸收谱“巨大差异”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zh-CN" altLang="en-US" dirty="0"/>
              <a:t>谱线展宽（多普勒、化学）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ABDD-460B-6A45-BA59-2720CBDA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C9826-11CB-2149-A7B8-A1A07121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B98022-3775-054C-AC49-ABDACD1C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61" y="1684458"/>
            <a:ext cx="7841924" cy="1181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5D046-F9EE-6E40-958A-680FDF5B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966773"/>
            <a:ext cx="2481418" cy="18184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ECC935-A019-3645-8044-76C7F5EAF70D}"/>
              </a:ext>
            </a:extLst>
          </p:cNvPr>
          <p:cNvGrpSpPr/>
          <p:nvPr/>
        </p:nvGrpSpPr>
        <p:grpSpPr>
          <a:xfrm>
            <a:off x="5823319" y="4842225"/>
            <a:ext cx="2373099" cy="1775155"/>
            <a:chOff x="2133600" y="3733800"/>
            <a:chExt cx="2921000" cy="20754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1CFEA6-03EF-7443-A763-108756E9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600" y="3733800"/>
              <a:ext cx="2921000" cy="207544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A062E9-4116-334B-9D8E-5FA7BFE716A6}"/>
                </a:ext>
              </a:extLst>
            </p:cNvPr>
            <p:cNvSpPr/>
            <p:nvPr/>
          </p:nvSpPr>
          <p:spPr>
            <a:xfrm>
              <a:off x="3810000" y="3810000"/>
              <a:ext cx="1067154" cy="475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68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A678-76B8-1246-87F9-33761A2D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核激光的困难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ADCA-9251-D346-BBC0-7CC94E38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183880" cy="358139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最早</a:t>
            </a:r>
            <a:r>
              <a:rPr lang="en-US" altLang="zh-CN" dirty="0"/>
              <a:t>1961</a:t>
            </a:r>
            <a:r>
              <a:rPr lang="zh-CN" altLang="en-US" dirty="0"/>
              <a:t>年提出核激光的概念</a:t>
            </a:r>
            <a:endParaRPr lang="en-US" altLang="zh-CN" dirty="0"/>
          </a:p>
          <a:p>
            <a:pPr lvl="1"/>
            <a:r>
              <a:rPr lang="en-US" altLang="zh-CN" dirty="0" err="1"/>
              <a:t>graser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NGL</a:t>
            </a:r>
            <a:r>
              <a:rPr lang="zh-CN" altLang="en-US" dirty="0"/>
              <a:t> </a:t>
            </a:r>
            <a:r>
              <a:rPr lang="en-US" altLang="zh-CN" dirty="0"/>
              <a:t>(Nuclear</a:t>
            </a:r>
            <a:r>
              <a:rPr lang="zh-CN" altLang="en-US" dirty="0"/>
              <a:t> </a:t>
            </a:r>
            <a:r>
              <a:rPr lang="en-US" altLang="zh-CN" dirty="0"/>
              <a:t>Gamma</a:t>
            </a:r>
            <a:r>
              <a:rPr lang="zh-CN" altLang="en-US" dirty="0"/>
              <a:t> </a:t>
            </a:r>
            <a:r>
              <a:rPr lang="en-US" altLang="zh-CN" dirty="0"/>
              <a:t>Laser)</a:t>
            </a:r>
          </a:p>
          <a:p>
            <a:endParaRPr lang="en-US" altLang="zh-CN" dirty="0"/>
          </a:p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根本障碍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2136EC"/>
                </a:solidFill>
              </a:rPr>
              <a:t>足够数目的激发核</a:t>
            </a:r>
            <a:endParaRPr lang="en-US" altLang="zh-CN" b="1" dirty="0">
              <a:solidFill>
                <a:srgbClr val="2136E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b="1" dirty="0">
                <a:solidFill>
                  <a:srgbClr val="2136EC"/>
                </a:solidFill>
              </a:rPr>
              <a:t>谱线吸收问题</a:t>
            </a:r>
            <a:endParaRPr lang="en-US" altLang="zh-CN" b="1" dirty="0">
              <a:solidFill>
                <a:srgbClr val="2136EC"/>
              </a:solidFill>
            </a:endParaRPr>
          </a:p>
          <a:p>
            <a:pPr lvl="2"/>
            <a:r>
              <a:rPr lang="zh-CN" altLang="en-US" dirty="0"/>
              <a:t>发射谱与吸收谱的不匹配</a:t>
            </a:r>
            <a:endParaRPr lang="en-US" altLang="zh-CN" dirty="0"/>
          </a:p>
          <a:p>
            <a:pPr lvl="2"/>
            <a:r>
              <a:rPr lang="zh-CN" altLang="en-US" dirty="0"/>
              <a:t>谱线展宽问题</a:t>
            </a:r>
            <a:endParaRPr lang="en-US" altLang="zh-CN" dirty="0"/>
          </a:p>
          <a:p>
            <a:pPr lvl="2"/>
            <a:endParaRPr lang="en-US" altLang="zh-CN" dirty="0"/>
          </a:p>
          <a:p>
            <a:r>
              <a:rPr lang="zh-CN" altLang="en-US" dirty="0"/>
              <a:t>此前提出的形成核激光的方法</a:t>
            </a:r>
            <a:endParaRPr lang="en-US" altLang="zh-CN" dirty="0"/>
          </a:p>
          <a:p>
            <a:pPr lvl="1"/>
            <a:r>
              <a:rPr lang="zh-CN" altLang="en-US" dirty="0"/>
              <a:t>穆斯堡尔</a:t>
            </a:r>
            <a:r>
              <a:rPr lang="en-US" altLang="zh-CN" dirty="0"/>
              <a:t>/BEC/</a:t>
            </a:r>
            <a:r>
              <a:rPr lang="zh-CN" altLang="en-US" dirty="0"/>
              <a:t>非粒子数反转。。。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9CA7-549E-7844-B618-2F46CCD2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28A84-4793-9343-B149-B3063F3D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24BC0-1C03-0A4C-A90F-BFD2B95B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684" y="431758"/>
            <a:ext cx="4790844" cy="877013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36E56F5-B81B-0F49-8706-97EC2E873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50" y="1678133"/>
            <a:ext cx="5430978" cy="817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AE4B7E-484D-9C4B-9B84-645BFE4ECAE2}"/>
              </a:ext>
            </a:extLst>
          </p:cNvPr>
          <p:cNvSpPr txBox="1"/>
          <p:nvPr/>
        </p:nvSpPr>
        <p:spPr>
          <a:xfrm>
            <a:off x="4680681" y="3598181"/>
            <a:ext cx="4124847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000" dirty="0"/>
              <a:t>增大波长</a:t>
            </a:r>
            <a:endParaRPr lang="en-US" altLang="zh-CN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000" dirty="0"/>
              <a:t>减小线宽（</a:t>
            </a:r>
            <a:r>
              <a:rPr lang="en-US" altLang="zh-CN" sz="2000" dirty="0" err="1"/>
              <a:t>Mossibauer</a:t>
            </a:r>
            <a:r>
              <a:rPr lang="zh-CN" altLang="en-US" sz="2000" dirty="0"/>
              <a:t>、</a:t>
            </a:r>
            <a:r>
              <a:rPr lang="en-US" altLang="zh-CN" sz="2000" dirty="0"/>
              <a:t>BEC)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000" dirty="0"/>
              <a:t>增大反转</a:t>
            </a:r>
            <a:endParaRPr lang="en-US" altLang="zh-CN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136EC"/>
                </a:solidFill>
              </a:rPr>
              <a:t>减小寿命</a:t>
            </a:r>
            <a:r>
              <a:rPr lang="zh-CN" altLang="en-US" sz="2000" dirty="0"/>
              <a:t>（选择）</a:t>
            </a:r>
            <a:endParaRPr lang="en-US" altLang="zh-CN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减小散射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1FAD-3B7C-BE42-A9A6-2F69CCD4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减小散射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F0AC-E0E7-9C4E-841C-0D3A1D6AD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15" y="1616075"/>
            <a:ext cx="8183880" cy="48006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𝜸在中性物质中的散射 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K-shell;</a:t>
            </a:r>
            <a:r>
              <a:rPr lang="zh-CN" altLang="en-US" dirty="0"/>
              <a:t> </a:t>
            </a:r>
            <a:r>
              <a:rPr lang="en-US" altLang="zh-CN" dirty="0"/>
              <a:t>1E-21</a:t>
            </a:r>
            <a:r>
              <a:rPr lang="zh-CN" altLang="en-US" dirty="0"/>
              <a:t> </a:t>
            </a:r>
            <a:r>
              <a:rPr lang="en-US" altLang="zh-CN" dirty="0"/>
              <a:t>cm</a:t>
            </a:r>
            <a:r>
              <a:rPr lang="en-US" altLang="zh-CN" baseline="30000" dirty="0"/>
              <a:t>2</a:t>
            </a:r>
            <a:r>
              <a:rPr lang="zh-CN" altLang="en-US" dirty="0"/>
              <a:t>（波长埃量级，及以下）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𝜸被点电荷散射</a:t>
            </a:r>
            <a:r>
              <a:rPr lang="en-US" altLang="zh-CN" dirty="0"/>
              <a:t>(Thomson</a:t>
            </a:r>
            <a:r>
              <a:rPr lang="zh-CN" altLang="en-US" dirty="0"/>
              <a:t> </a:t>
            </a:r>
            <a:r>
              <a:rPr lang="en-US" altLang="zh-CN" dirty="0"/>
              <a:t>Scattering)</a:t>
            </a:r>
          </a:p>
          <a:p>
            <a:pPr lvl="1">
              <a:buFont typeface="Wingdings" pitchFamily="2" charset="2"/>
              <a:buChar char="Ø"/>
            </a:pP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zh-CN" altLang="en-US" dirty="0"/>
              <a:t> 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zh-CN" altLang="en-US" dirty="0"/>
              <a:t>自由核贡献很小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zh-CN" altLang="en-US" dirty="0"/>
              <a:t>电子：</a:t>
            </a:r>
            <a:r>
              <a:rPr lang="en-US" altLang="zh-CN" dirty="0"/>
              <a:t>6.6E-25</a:t>
            </a:r>
            <a:r>
              <a:rPr lang="zh-CN" altLang="en-US" dirty="0"/>
              <a:t> </a:t>
            </a:r>
            <a:r>
              <a:rPr lang="en-US" altLang="zh-CN" dirty="0"/>
              <a:t>cm</a:t>
            </a:r>
            <a:r>
              <a:rPr lang="en-US" altLang="zh-CN" baseline="30000" dirty="0"/>
              <a:t>2</a:t>
            </a:r>
          </a:p>
          <a:p>
            <a:pPr>
              <a:buFont typeface="Wingdings" pitchFamily="2" charset="2"/>
              <a:buChar char="§"/>
            </a:pPr>
            <a:endParaRPr lang="en-US" altLang="zh-CN" dirty="0"/>
          </a:p>
          <a:p>
            <a:pPr>
              <a:buFont typeface="Wingdings" pitchFamily="2" charset="2"/>
              <a:buChar char="§"/>
            </a:pPr>
            <a:r>
              <a:rPr lang="zh-CN" altLang="en-US" dirty="0"/>
              <a:t>我们</a:t>
            </a:r>
            <a:r>
              <a:rPr lang="zh-CN" altLang="en-US" b="1" dirty="0">
                <a:solidFill>
                  <a:srgbClr val="2136EC"/>
                </a:solidFill>
              </a:rPr>
              <a:t>首次提出利用强激光库伦爆炸法，实现核的粒子束反转</a:t>
            </a:r>
            <a:r>
              <a:rPr lang="zh-CN" altLang="en-US" dirty="0"/>
              <a:t>，尽管有大的多普勒展宽，由于散射的减小，有望实现正增益。</a:t>
            </a:r>
            <a:endParaRPr lang="en-US" altLang="zh-CN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AEDA-5E46-CF4A-961C-B8B73D94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5CDE5-2F8E-084D-B728-CD2D76E8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D2967-7AAA-BB4D-BCDB-3B6C001A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41" y="457918"/>
            <a:ext cx="5070439" cy="928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AD875-3C02-3340-8EAE-C9D989CE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2247900" cy="7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08-60FB-F54A-9DF0-35DEFB95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库伦爆炸法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9294-0183-9442-B7B8-8F221359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E4558-C0FB-3D4D-8C9F-8491DEB3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F7D24-DE0E-1D4D-99FF-1F16AFB8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78807"/>
            <a:ext cx="5333241" cy="2922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23122-8930-634E-914A-08375F15B9F5}"/>
              </a:ext>
            </a:extLst>
          </p:cNvPr>
          <p:cNvSpPr txBox="1"/>
          <p:nvPr/>
        </p:nvSpPr>
        <p:spPr>
          <a:xfrm>
            <a:off x="2362200" y="4644688"/>
            <a:ext cx="4570482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B050"/>
                </a:solidFill>
              </a:rPr>
              <a:t>✓增加反转（可以）</a:t>
            </a:r>
            <a:endParaRPr lang="en-US" altLang="zh-CN" sz="2400" b="1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B050"/>
                </a:solidFill>
              </a:rPr>
              <a:t>✓减小散射（可以）</a:t>
            </a:r>
            <a:endParaRPr lang="en-US" sz="2400" b="1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✕减小线宽（不可以！）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2136EC"/>
                </a:solidFill>
              </a:rPr>
              <a:t>✓增大波长</a:t>
            </a:r>
            <a:r>
              <a:rPr lang="zh-CN" altLang="en-US" sz="2400" dirty="0"/>
              <a:t>（挑选合适的核）</a:t>
            </a:r>
            <a:endParaRPr lang="en-US" altLang="zh-CN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2136EC"/>
                </a:solidFill>
              </a:rPr>
              <a:t>✓减小寿命</a:t>
            </a:r>
            <a:r>
              <a:rPr lang="zh-CN" altLang="en-US" sz="2400" dirty="0"/>
              <a:t>（挑选合适的核）</a:t>
            </a:r>
            <a:endParaRPr lang="en-US" altLang="zh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AA86C-C911-E049-AD53-AA2EF9E4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72" y="325512"/>
            <a:ext cx="4196356" cy="768186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5002E06-BFEB-AB4D-B58F-25ED64329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471" y="1215618"/>
            <a:ext cx="4757057" cy="7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CD719-D1DC-6B47-9EAC-3C4270E4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几个核素增益估算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5AF8E92-9E27-2D49-953F-8FA836284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208" y="1828800"/>
            <a:ext cx="7265546" cy="43434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D0FFEB-9F18-A247-9345-9DC70C9F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85C4C7-9574-B748-951B-03290EB6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48D9CB-1862-514A-9E56-4FCF337A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1524000"/>
            <a:ext cx="3200400" cy="520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2D0BA6-48BF-B84C-9058-9570BF1E5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01" y="698500"/>
            <a:ext cx="3582629" cy="6731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0D6A3F-023F-6F49-9DB7-03C0727E96B4}"/>
              </a:ext>
            </a:extLst>
          </p:cNvPr>
          <p:cNvSpPr txBox="1"/>
          <p:nvPr/>
        </p:nvSpPr>
        <p:spPr>
          <a:xfrm>
            <a:off x="7776469" y="4000500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𝛈</a:t>
            </a:r>
            <a:r>
              <a:rPr kumimoji="1" lang="en-US" altLang="zh-CN" sz="2000" dirty="0"/>
              <a:t>=</a:t>
            </a:r>
            <a:r>
              <a:rPr kumimoji="1" lang="en-US" altLang="zh-CN" sz="2000" dirty="0" err="1"/>
              <a:t>ρ</a:t>
            </a:r>
            <a:r>
              <a:rPr kumimoji="1" lang="en-US" altLang="zh-CN" sz="2000" baseline="-25000" dirty="0" err="1"/>
              <a:t>e</a:t>
            </a:r>
            <a:r>
              <a:rPr kumimoji="1" lang="zh-CN" altLang="en-US" sz="2000" baseline="-25000" dirty="0"/>
              <a:t> </a:t>
            </a:r>
            <a:r>
              <a:rPr kumimoji="1" lang="en-US" altLang="zh-CN" sz="2000" dirty="0"/>
              <a:t>/</a:t>
            </a:r>
            <a:r>
              <a:rPr kumimoji="1" lang="zh-CN" altLang="en-US" sz="2000" dirty="0"/>
              <a:t> </a:t>
            </a:r>
            <a:r>
              <a:rPr kumimoji="1" lang="en-US" altLang="zh-CN" sz="2000" dirty="0" err="1"/>
              <a:t>Zρ</a:t>
            </a:r>
            <a:r>
              <a:rPr kumimoji="1" lang="en-US" altLang="zh-CN" sz="2000" baseline="-25000" dirty="0" err="1"/>
              <a:t>n</a:t>
            </a:r>
            <a:endParaRPr kumimoji="1" lang="zh-CN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1603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200150" y="1793021"/>
            <a:ext cx="6845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/>
              <a:t>强激光</a:t>
            </a:r>
            <a:r>
              <a:rPr lang="en-US" altLang="zh-CN" sz="3600" dirty="0"/>
              <a:t>+</a:t>
            </a:r>
            <a:r>
              <a:rPr lang="zh-CN" altLang="en-US" sz="3600" dirty="0"/>
              <a:t>核物理</a:t>
            </a: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D+</a:t>
            </a:r>
            <a:r>
              <a:rPr lang="en-US" altLang="zh-CN" sz="3600" dirty="0"/>
              <a:t>7</a:t>
            </a:r>
            <a:r>
              <a:rPr lang="en-US" sz="3600" dirty="0"/>
              <a:t>Li</a:t>
            </a:r>
            <a:r>
              <a:rPr lang="zh-CN" altLang="en-US" sz="3600" dirty="0"/>
              <a:t>的</a:t>
            </a:r>
            <a:r>
              <a:rPr lang="en-US" altLang="zh-CN" sz="3600" dirty="0"/>
              <a:t>S</a:t>
            </a:r>
            <a:r>
              <a:rPr lang="zh-CN" altLang="en-US" sz="3600" dirty="0"/>
              <a:t>因子测量</a:t>
            </a: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3600" dirty="0"/>
              <a:t>Kr83</a:t>
            </a:r>
            <a:r>
              <a:rPr lang="zh-CN" altLang="en-US" sz="3600" dirty="0"/>
              <a:t>核激发研究</a:t>
            </a: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/>
              <a:t>小结</a:t>
            </a:r>
            <a:endParaRPr lang="en-US" altLang="zh-CN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15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325"/>
            <a:ext cx="7421880" cy="801843"/>
          </a:xfrm>
        </p:spPr>
        <p:txBody>
          <a:bodyPr/>
          <a:lstStyle/>
          <a:p>
            <a:r>
              <a:rPr lang="zh-CN" altLang="en-US"/>
              <a:t>实验方法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10" name="Rectangle 9"/>
          <p:cNvSpPr/>
          <p:nvPr/>
        </p:nvSpPr>
        <p:spPr>
          <a:xfrm>
            <a:off x="683412" y="4114799"/>
            <a:ext cx="7664916" cy="1997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FBFD4-2F1C-6C4B-AC9D-2F7127F0A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3" y="1523626"/>
            <a:ext cx="4928731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EFBA4-315B-0B48-8DB3-B0631406E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23" y="1064481"/>
            <a:ext cx="3246850" cy="3386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E88A45-2FED-B44E-A7A9-DADAD1F7F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829" y="4688011"/>
            <a:ext cx="7150100" cy="2159000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E2CFB601-8636-5045-B506-F1DA1D874F04}"/>
              </a:ext>
            </a:extLst>
          </p:cNvPr>
          <p:cNvSpPr/>
          <p:nvPr/>
        </p:nvSpPr>
        <p:spPr>
          <a:xfrm>
            <a:off x="2438400" y="3447675"/>
            <a:ext cx="2057400" cy="1240336"/>
          </a:xfrm>
          <a:prstGeom prst="parallelogram">
            <a:avLst>
              <a:gd name="adj" fmla="val 154310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15BE-8517-8446-904D-1A494399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初步实验结果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CA70EC-31AF-9E4B-B7E5-6B78916DB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4426"/>
            <a:ext cx="5867400" cy="45596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EC501-469F-BA4D-BD2E-A145BB41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78EF3-2229-F340-915C-9DEBFBB4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4E980-8BD9-124A-9015-68FEF00F7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3888"/>
            <a:ext cx="2545080" cy="265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F0AB46-3FAA-194E-A47A-F6380371EAA8}"/>
              </a:ext>
            </a:extLst>
          </p:cNvPr>
          <p:cNvSpPr txBox="1"/>
          <p:nvPr/>
        </p:nvSpPr>
        <p:spPr>
          <a:xfrm>
            <a:off x="3200400" y="619702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更多实验数据在分析中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5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3434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强激光</a:t>
            </a:r>
            <a:r>
              <a:rPr lang="en-US" altLang="zh-CN" dirty="0"/>
              <a:t>+</a:t>
            </a:r>
            <a:r>
              <a:rPr lang="zh-CN" altLang="en-US" dirty="0"/>
              <a:t>核物理交叉之新机遇</a:t>
            </a:r>
            <a:endParaRPr lang="en-US" altLang="zh-CN" dirty="0"/>
          </a:p>
          <a:p>
            <a:pPr lvl="1"/>
            <a:r>
              <a:rPr lang="zh-CN" altLang="en-US" dirty="0"/>
              <a:t>基础物理、应用物理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进展：等离子体中</a:t>
            </a:r>
            <a:r>
              <a:rPr lang="zh-CN" altLang="en-US" b="1" u="sng" dirty="0"/>
              <a:t>核反应</a:t>
            </a:r>
            <a:r>
              <a:rPr lang="zh-CN" altLang="en-US" dirty="0"/>
              <a:t>截面测量，对于</a:t>
            </a:r>
            <a:r>
              <a:rPr lang="zh-CN" altLang="en-US" b="1" dirty="0">
                <a:solidFill>
                  <a:srgbClr val="2136EC"/>
                </a:solidFill>
              </a:rPr>
              <a:t>天体核物理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2136EC"/>
                </a:solidFill>
              </a:rPr>
              <a:t>聚变能装置</a:t>
            </a:r>
            <a:r>
              <a:rPr lang="zh-CN" altLang="en-US" dirty="0"/>
              <a:t>等有重要意义。</a:t>
            </a:r>
            <a:endParaRPr lang="en-US" altLang="zh-CN" dirty="0"/>
          </a:p>
          <a:p>
            <a:pPr lvl="1"/>
            <a:r>
              <a:rPr lang="zh-CN" altLang="en-US" dirty="0"/>
              <a:t>首次测量了等离子体下的</a:t>
            </a:r>
            <a:r>
              <a:rPr lang="en-US" altLang="zh-CN" b="1" dirty="0">
                <a:solidFill>
                  <a:srgbClr val="2136EC"/>
                </a:solidFill>
              </a:rPr>
              <a:t>D+7Li</a:t>
            </a:r>
            <a:r>
              <a:rPr lang="zh-CN" altLang="en-US" b="1" dirty="0">
                <a:solidFill>
                  <a:srgbClr val="2136EC"/>
                </a:solidFill>
              </a:rPr>
              <a:t> 的</a:t>
            </a:r>
            <a:r>
              <a:rPr lang="en-US" altLang="zh-CN" b="1" dirty="0">
                <a:solidFill>
                  <a:srgbClr val="2136EC"/>
                </a:solidFill>
              </a:rPr>
              <a:t>S-</a:t>
            </a:r>
            <a:r>
              <a:rPr lang="zh-CN" altLang="en-US" b="1" dirty="0">
                <a:solidFill>
                  <a:srgbClr val="2136EC"/>
                </a:solidFill>
              </a:rPr>
              <a:t>因子测量 </a:t>
            </a:r>
            <a:r>
              <a:rPr lang="zh-CN" altLang="en-US" dirty="0"/>
              <a:t>（大爆炸宇宙核素起源）</a:t>
            </a:r>
            <a:endParaRPr lang="en-US" altLang="zh-CN" dirty="0"/>
          </a:p>
          <a:p>
            <a:pPr lvl="1"/>
            <a:r>
              <a:rPr lang="zh-CN" altLang="en-US" dirty="0"/>
              <a:t>首次观测到了等离子体中</a:t>
            </a:r>
            <a:r>
              <a:rPr lang="en-US" altLang="zh-CN" b="1" dirty="0">
                <a:solidFill>
                  <a:srgbClr val="2136EC"/>
                </a:solidFill>
              </a:rPr>
              <a:t>Kr83</a:t>
            </a:r>
            <a:r>
              <a:rPr lang="zh-CN" altLang="en-US" b="1" dirty="0">
                <a:solidFill>
                  <a:srgbClr val="2136EC"/>
                </a:solidFill>
              </a:rPr>
              <a:t>激发态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zh-CN" altLang="en-US" dirty="0"/>
              <a:t>迈出核激光可能性探索的有重大意义的一步。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展望未来，强激光、核物理交叉融合，将是重要的趋势！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2136EC"/>
                </a:solidFill>
              </a:rPr>
              <a:t>核激光、核电池</a:t>
            </a:r>
            <a:r>
              <a:rPr lang="zh-CN" altLang="en-US" dirty="0"/>
              <a:t>等有重要意义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2136EC"/>
                </a:solidFill>
              </a:rPr>
              <a:t>霍金</a:t>
            </a:r>
            <a:r>
              <a:rPr lang="en-US" altLang="zh-CN" b="1" dirty="0">
                <a:solidFill>
                  <a:srgbClr val="2136EC"/>
                </a:solidFill>
              </a:rPr>
              <a:t>-</a:t>
            </a:r>
            <a:r>
              <a:rPr lang="zh-CN" altLang="en-US" b="1" dirty="0">
                <a:solidFill>
                  <a:srgbClr val="2136EC"/>
                </a:solidFill>
              </a:rPr>
              <a:t>安鲁</a:t>
            </a:r>
            <a:r>
              <a:rPr lang="zh-CN" altLang="en-US" dirty="0"/>
              <a:t>辐射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b="1" dirty="0">
              <a:solidFill>
                <a:srgbClr val="2136E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97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主要合作成员</a:t>
            </a:r>
            <a:r>
              <a:rPr lang="en-US" altLang="zh-CN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531"/>
            <a:ext cx="8183880" cy="32766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复旦大学：马余刚，符长波、赵凯、胡泊</a:t>
            </a:r>
            <a:endParaRPr lang="en-US" altLang="zh-CN" sz="2400" dirty="0"/>
          </a:p>
          <a:p>
            <a:r>
              <a:rPr lang="zh-CN" altLang="en-US" sz="2400" dirty="0"/>
              <a:t>上海交通大学：张杰、陈黎明，远晓辉、孙扬、王文钊</a:t>
            </a:r>
            <a:endParaRPr lang="en-US" altLang="zh-CN" sz="2400" dirty="0"/>
          </a:p>
          <a:p>
            <a:r>
              <a:rPr lang="zh-CN" altLang="en-US" sz="2400" dirty="0"/>
              <a:t>中科院物理所：李玉同，冯杰</a:t>
            </a:r>
            <a:endParaRPr lang="en-US" altLang="zh-CN" sz="2400" dirty="0"/>
          </a:p>
          <a:p>
            <a:r>
              <a:rPr lang="zh-CN" altLang="en-US" sz="2400" dirty="0"/>
              <a:t>原子能院：郭冰、席晓峰、孟祥浩、吕冲</a:t>
            </a:r>
            <a:endParaRPr lang="en-US" altLang="zh-CN" sz="2400" dirty="0"/>
          </a:p>
          <a:p>
            <a:r>
              <a:rPr lang="zh-CN" altLang="en-US" sz="2400" dirty="0"/>
              <a:t>中科院应物所：张国强、马志国</a:t>
            </a:r>
            <a:endParaRPr lang="en-US" altLang="zh-CN" sz="2400" dirty="0"/>
          </a:p>
          <a:p>
            <a:r>
              <a:rPr lang="zh-CN" altLang="en-US" sz="2400" dirty="0"/>
              <a:t>北京天文台：袁大伟</a:t>
            </a:r>
            <a:endParaRPr lang="en-US" altLang="zh-CN" sz="2400" dirty="0"/>
          </a:p>
          <a:p>
            <a:r>
              <a:rPr lang="zh-CN" altLang="en-US" sz="2400" dirty="0"/>
              <a:t>北师大：何建军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C9A7A-F998-9F42-AEE6-4E1A3BFE0A0E}"/>
              </a:ext>
            </a:extLst>
          </p:cNvPr>
          <p:cNvSpPr txBox="1"/>
          <p:nvPr/>
        </p:nvSpPr>
        <p:spPr>
          <a:xfrm>
            <a:off x="679776" y="5158294"/>
            <a:ext cx="773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感谢：上海光机所、上交大激光实验室、中科院物理所激光实验室的运行人员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041976" cy="1143000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</a:rPr>
              <a:t>“强激光</a:t>
            </a:r>
            <a:r>
              <a:rPr kumimoji="1" lang="en-US" altLang="zh-CN" dirty="0">
                <a:solidFill>
                  <a:srgbClr val="FF6600"/>
                </a:solidFill>
              </a:rPr>
              <a:t>+</a:t>
            </a:r>
            <a:r>
              <a:rPr kumimoji="1" lang="zh-CN" altLang="en-US" dirty="0">
                <a:solidFill>
                  <a:srgbClr val="FF6600"/>
                </a:solidFill>
              </a:rPr>
              <a:t>核物理”？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4447" y="1447800"/>
            <a:ext cx="8183880" cy="4800600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en-US" sz="4400" dirty="0" err="1">
                <a:sym typeface="Wingdings"/>
              </a:rPr>
              <a:t>强</a:t>
            </a:r>
            <a:r>
              <a:rPr lang="en-US" sz="4400" b="1" dirty="0" err="1">
                <a:solidFill>
                  <a:srgbClr val="2136EC"/>
                </a:solidFill>
                <a:sym typeface="Wingdings"/>
              </a:rPr>
              <a:t>等离子体</a:t>
            </a:r>
            <a:r>
              <a:rPr lang="zh-CN" altLang="en-US" sz="4400" b="1" dirty="0">
                <a:solidFill>
                  <a:srgbClr val="2136EC"/>
                </a:solidFill>
                <a:sym typeface="Wingdings"/>
              </a:rPr>
              <a:t>环境</a:t>
            </a:r>
            <a:r>
              <a:rPr lang="zh-CN" altLang="en-US" sz="4400" dirty="0">
                <a:sym typeface="Wingdings"/>
              </a:rPr>
              <a:t>达到乃至超过核爆的极端环境</a:t>
            </a:r>
            <a:endParaRPr lang="en-US" altLang="zh-CN" sz="4400" dirty="0">
              <a:sym typeface="Wingdings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4400" b="1" dirty="0">
                <a:solidFill>
                  <a:srgbClr val="2136EC"/>
                </a:solidFill>
                <a:sym typeface="Wingdings"/>
              </a:rPr>
              <a:t>应用物理</a:t>
            </a:r>
            <a:r>
              <a:rPr lang="zh-CN" altLang="en-US" sz="4400" dirty="0">
                <a:sym typeface="Wingdings"/>
              </a:rPr>
              <a:t>的可能性</a:t>
            </a:r>
            <a:endParaRPr lang="en-US" altLang="zh-CN" sz="44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n-US" altLang="zh-CN" sz="3600" dirty="0" err="1">
                <a:sym typeface="Wingdings"/>
              </a:rPr>
              <a:t>核能</a:t>
            </a:r>
            <a:r>
              <a:rPr lang="zh-CN" altLang="en-US" sz="3600" dirty="0">
                <a:sym typeface="Wingdings"/>
              </a:rPr>
              <a:t>；</a:t>
            </a:r>
            <a:r>
              <a:rPr lang="en-US" altLang="zh-CN" sz="3600" dirty="0" err="1">
                <a:sym typeface="Wingdings"/>
              </a:rPr>
              <a:t>核废料处理</a:t>
            </a:r>
            <a:r>
              <a:rPr lang="zh-CN" altLang="en-US" sz="3600" dirty="0">
                <a:sym typeface="Wingdings"/>
              </a:rPr>
              <a:t>；</a:t>
            </a:r>
            <a:endParaRPr lang="en-US" altLang="zh-CN" sz="36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zh-CN" altLang="en-US" sz="3600" dirty="0">
                <a:sym typeface="Wingdings"/>
              </a:rPr>
              <a:t>肿瘤治疗、</a:t>
            </a:r>
            <a:r>
              <a:rPr lang="en-US" altLang="zh-CN" sz="3600" dirty="0" err="1">
                <a:sym typeface="Wingdings"/>
              </a:rPr>
              <a:t>医用同位素</a:t>
            </a:r>
            <a:endParaRPr lang="en-US" altLang="zh-CN" sz="36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n-US" altLang="zh-CN" sz="3600" dirty="0" err="1">
                <a:sym typeface="Wingdings"/>
              </a:rPr>
              <a:t>中子、gamma无损检测</a:t>
            </a:r>
            <a:endParaRPr lang="en-US" altLang="zh-CN" sz="36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zh-CN" altLang="en-US" sz="3600" dirty="0">
                <a:sym typeface="Wingdings"/>
              </a:rPr>
              <a:t>其它次级</a:t>
            </a:r>
            <a:r>
              <a:rPr lang="en-US" altLang="zh-CN" sz="3600" dirty="0" err="1">
                <a:sym typeface="Wingdings"/>
              </a:rPr>
              <a:t>射线束（p</a:t>
            </a:r>
            <a:r>
              <a:rPr lang="en-US" altLang="zh-CN" sz="3600" dirty="0">
                <a:sym typeface="Wingdings"/>
              </a:rPr>
              <a:t>, D, alpha, e, e+、n</a:t>
            </a:r>
            <a:r>
              <a:rPr lang="is-IS" altLang="zh-CN" sz="3600" dirty="0">
                <a:sym typeface="Wingdings"/>
              </a:rPr>
              <a:t>…)</a:t>
            </a:r>
            <a:r>
              <a:rPr lang="zh-CN" altLang="is-IS" sz="3600" dirty="0">
                <a:sym typeface="Wingdings"/>
              </a:rPr>
              <a:t>相关</a:t>
            </a:r>
            <a:r>
              <a:rPr lang="zh-CN" altLang="en-US" sz="3600" dirty="0">
                <a:sym typeface="Wingdings"/>
              </a:rPr>
              <a:t>应用</a:t>
            </a:r>
            <a:endParaRPr lang="is-IS" altLang="zh-CN" sz="3600" dirty="0">
              <a:sym typeface="Wingdings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4400" b="1" dirty="0">
                <a:solidFill>
                  <a:srgbClr val="2136EC"/>
                </a:solidFill>
                <a:sym typeface="Wingdings"/>
              </a:rPr>
              <a:t>基础与应用物理</a:t>
            </a:r>
            <a:r>
              <a:rPr lang="zh-CN" altLang="en-US" sz="4400" dirty="0">
                <a:sym typeface="Wingdings"/>
              </a:rPr>
              <a:t>可能性</a:t>
            </a:r>
            <a:endParaRPr lang="en-US" sz="44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zh-CN" altLang="en-US" sz="3600" b="1" dirty="0">
                <a:highlight>
                  <a:srgbClr val="FFFF00"/>
                </a:highlight>
                <a:sym typeface="Wingdings"/>
              </a:rPr>
              <a:t>大爆炸核合成、与恒星核素演化</a:t>
            </a:r>
            <a:endParaRPr lang="en-US" altLang="zh-CN" sz="3600" b="1" dirty="0">
              <a:highlight>
                <a:srgbClr val="FFFF00"/>
              </a:highlight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n-US" altLang="zh-CN" sz="3600" b="1" dirty="0">
                <a:highlight>
                  <a:srgbClr val="FFFF00"/>
                </a:highlight>
                <a:sym typeface="Wingdings"/>
              </a:rPr>
              <a:t>Isomer</a:t>
            </a:r>
            <a:r>
              <a:rPr lang="zh-CN" altLang="en-US" sz="3600" b="1" dirty="0">
                <a:highlight>
                  <a:srgbClr val="FFFF00"/>
                </a:highlight>
                <a:sym typeface="Wingdings"/>
              </a:rPr>
              <a:t>激发：</a:t>
            </a:r>
            <a:r>
              <a:rPr lang="zh-CN" altLang="en-US" sz="3400" b="1" dirty="0">
                <a:highlight>
                  <a:srgbClr val="FFFF00"/>
                </a:highlight>
                <a:sym typeface="Wingdings"/>
              </a:rPr>
              <a:t>核激光</a:t>
            </a:r>
            <a:endParaRPr lang="en-US" sz="36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n-US" sz="3600" dirty="0" err="1">
                <a:sym typeface="Wingdings"/>
              </a:rPr>
              <a:t>真空极化（QED</a:t>
            </a:r>
            <a:r>
              <a:rPr lang="en-US" sz="3600" dirty="0">
                <a:sym typeface="Wingdings"/>
              </a:rPr>
              <a:t>）</a:t>
            </a: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zh-CN" altLang="en-US" sz="3600" dirty="0">
                <a:highlight>
                  <a:srgbClr val="00B050"/>
                </a:highlight>
                <a:sym typeface="Wingdings"/>
              </a:rPr>
              <a:t>超新星中子环境</a:t>
            </a:r>
            <a:r>
              <a:rPr lang="zh-CN" altLang="en-US" sz="3600" dirty="0">
                <a:sym typeface="Wingdings"/>
              </a:rPr>
              <a:t>（实验室天体核物理） </a:t>
            </a:r>
            <a:endParaRPr lang="en-US" altLang="zh-CN" sz="3600" dirty="0">
              <a:sym typeface="Wingdings"/>
            </a:endParaRPr>
          </a:p>
          <a:p>
            <a:pPr lvl="1" fontAlgn="auto">
              <a:lnSpc>
                <a:spcPct val="13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en-US" altLang="zh-CN" sz="3200" dirty="0" err="1">
                <a:highlight>
                  <a:srgbClr val="00B050"/>
                </a:highlight>
                <a:sym typeface="Wingdings"/>
              </a:rPr>
              <a:t>霍金-安鲁辐射</a:t>
            </a:r>
            <a:r>
              <a:rPr lang="en-US" altLang="zh-CN" sz="3200" dirty="0" err="1">
                <a:sym typeface="Wingdings"/>
              </a:rPr>
              <a:t>（Unruh-Hawking</a:t>
            </a:r>
            <a:r>
              <a:rPr lang="en-US" altLang="zh-CN" sz="3200" dirty="0">
                <a:sym typeface="Wingdings"/>
              </a:rPr>
              <a:t> Rad.)</a:t>
            </a:r>
            <a:endParaRPr lang="en-US" altLang="zh-CN" sz="3400" b="1" dirty="0">
              <a:highlight>
                <a:srgbClr val="FFFF00"/>
              </a:highlight>
              <a:sym typeface="Wingdings"/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Ø"/>
            </a:pPr>
            <a:endParaRPr lang="en-US" dirty="0">
              <a:sym typeface="Wingdings"/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0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124200"/>
            <a:ext cx="74218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进展一：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强激光核反应</a:t>
            </a:r>
            <a:r>
              <a:rPr lang="en-US" altLang="zh-CN" dirty="0"/>
              <a:t>D+Li7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8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大爆炸核合成的“锂丰度疑难”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57052"/>
            <a:ext cx="4921903" cy="30678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99095"/>
            <a:ext cx="4392246" cy="162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0943" y="629891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136EC"/>
                </a:solidFill>
              </a:rPr>
              <a:t>可能的原因：等离子体环境？</a:t>
            </a:r>
            <a:endParaRPr lang="en-US" b="1" dirty="0">
              <a:solidFill>
                <a:srgbClr val="2136E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757D6-7C8D-D748-8249-3114277D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177703"/>
            <a:ext cx="3768756" cy="31113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537F50-2AD9-314E-8337-339E4F4C9226}"/>
              </a:ext>
            </a:extLst>
          </p:cNvPr>
          <p:cNvSpPr/>
          <p:nvPr/>
        </p:nvSpPr>
        <p:spPr>
          <a:xfrm>
            <a:off x="4177323" y="5680710"/>
            <a:ext cx="5029200" cy="509695"/>
          </a:xfrm>
          <a:prstGeom prst="rect">
            <a:avLst/>
          </a:prstGeom>
          <a:noFill/>
          <a:ln>
            <a:solidFill>
              <a:srgbClr val="213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“等离子体”环境的 核反应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31" y="1905000"/>
            <a:ext cx="3802338" cy="43434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衰变寿命可能不同</a:t>
            </a:r>
            <a:endParaRPr lang="en-US" altLang="zh-CN" sz="2400" dirty="0"/>
          </a:p>
          <a:p>
            <a:pPr lvl="1">
              <a:lnSpc>
                <a:spcPct val="80000"/>
              </a:lnSpc>
              <a:defRPr/>
            </a:pPr>
            <a:r>
              <a:rPr lang="en-GB" altLang="zh-CN" sz="1800" b="1" baseline="30000" dirty="0">
                <a:latin typeface="Arial" charset="0"/>
              </a:rPr>
              <a:t>7</a:t>
            </a:r>
            <a:r>
              <a:rPr lang="en-GB" altLang="zh-CN" sz="1800" b="1" dirty="0">
                <a:latin typeface="Arial" charset="0"/>
              </a:rPr>
              <a:t>Be</a:t>
            </a:r>
            <a:r>
              <a:rPr lang="en-GB" altLang="zh-CN" sz="1800" b="1" baseline="30000" dirty="0">
                <a:latin typeface="Arial" charset="0"/>
              </a:rPr>
              <a:t>neutral </a:t>
            </a:r>
            <a:r>
              <a:rPr lang="en-GB" altLang="zh-CN" sz="1800" b="1" dirty="0">
                <a:latin typeface="Arial" charset="0"/>
              </a:rPr>
              <a:t>  t</a:t>
            </a:r>
            <a:r>
              <a:rPr lang="en-GB" altLang="zh-CN" sz="1800" b="1" baseline="-25000" dirty="0">
                <a:latin typeface="Arial" charset="0"/>
              </a:rPr>
              <a:t>1/2</a:t>
            </a:r>
            <a:r>
              <a:rPr lang="en-GB" altLang="zh-CN" sz="1800" b="1" dirty="0">
                <a:latin typeface="Arial" charset="0"/>
              </a:rPr>
              <a:t> =52</a:t>
            </a:r>
            <a:r>
              <a:rPr lang="en-US" altLang="zh-CN" sz="1800" b="1" dirty="0">
                <a:latin typeface="Arial" charset="0"/>
              </a:rPr>
              <a:t>d</a:t>
            </a:r>
            <a:r>
              <a:rPr lang="zh-CN" altLang="zh-CN" sz="1800" b="1" dirty="0">
                <a:latin typeface="Arial" charset="0"/>
              </a:rPr>
              <a:t>；</a:t>
            </a:r>
            <a:endParaRPr lang="en-US" altLang="zh-CN" sz="1800" b="1" dirty="0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GB" altLang="zh-CN" sz="1800" b="1" baseline="30000" dirty="0">
                <a:latin typeface="Arial" charset="0"/>
              </a:rPr>
              <a:t>7</a:t>
            </a:r>
            <a:r>
              <a:rPr lang="en-GB" altLang="zh-CN" sz="1800" b="1" dirty="0">
                <a:latin typeface="Arial" charset="0"/>
              </a:rPr>
              <a:t>Be</a:t>
            </a:r>
            <a:r>
              <a:rPr lang="en-GB" altLang="zh-CN" sz="1800" b="1" baseline="30000" dirty="0">
                <a:latin typeface="Arial" charset="0"/>
              </a:rPr>
              <a:t>4+</a:t>
            </a:r>
            <a:r>
              <a:rPr lang="en-GB" altLang="zh-CN" sz="1800" b="1" dirty="0">
                <a:latin typeface="Arial" charset="0"/>
              </a:rPr>
              <a:t> :</a:t>
            </a:r>
            <a:r>
              <a:rPr lang="en-US" altLang="zh-CN" sz="1800" b="1" dirty="0">
                <a:latin typeface="Arial" charset="0"/>
              </a:rPr>
              <a:t> Stable</a:t>
            </a:r>
            <a:r>
              <a:rPr lang="zh-CN" altLang="en-US" sz="1800" b="1" dirty="0">
                <a:latin typeface="Arial" charset="0"/>
              </a:rPr>
              <a:t>！</a:t>
            </a:r>
            <a:endParaRPr lang="en-US" altLang="zh-CN" sz="2000" dirty="0"/>
          </a:p>
          <a:p>
            <a:endParaRPr lang="en-US" altLang="zh-CN" sz="2400" dirty="0"/>
          </a:p>
          <a:p>
            <a:r>
              <a:rPr lang="zh-CN" altLang="en-US" sz="2400" dirty="0"/>
              <a:t>势能不同，引起核反应截面的剧烈变化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无碰撞冲击波内加速机制</a:t>
            </a:r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971800"/>
            <a:ext cx="2730001" cy="2835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62CC7F-5C11-0C49-88BB-A7D8DE4D39A7}"/>
              </a:ext>
            </a:extLst>
          </p:cNvPr>
          <p:cNvSpPr txBox="1"/>
          <p:nvPr/>
        </p:nvSpPr>
        <p:spPr>
          <a:xfrm>
            <a:off x="381000" y="5777925"/>
            <a:ext cx="873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136EC"/>
                </a:solidFill>
              </a:rPr>
              <a:t>环境对截面有重要影响！（恒星演化、</a:t>
            </a:r>
            <a:r>
              <a:rPr lang="en-US" altLang="zh-CN" b="1" dirty="0">
                <a:solidFill>
                  <a:srgbClr val="2136EC"/>
                </a:solidFill>
              </a:rPr>
              <a:t>ITER?</a:t>
            </a:r>
            <a:r>
              <a:rPr lang="zh-CN" altLang="en-US" b="1" dirty="0">
                <a:solidFill>
                  <a:srgbClr val="2136EC"/>
                </a:solidFill>
              </a:rPr>
              <a:t>）</a:t>
            </a:r>
            <a:endParaRPr lang="en-US" b="1" dirty="0">
              <a:solidFill>
                <a:srgbClr val="213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实验布局图</a:t>
            </a:r>
          </a:p>
        </p:txBody>
      </p:sp>
      <p:pic>
        <p:nvPicPr>
          <p:cNvPr id="4" name="Picture 3" descr="Screen Shot 2015-06-10 at 00.4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551420" cy="39964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4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自刻度方法： </a:t>
            </a:r>
            <a:r>
              <a:rPr lang="en-US" altLang="zh-CN" dirty="0" err="1"/>
              <a:t>D+Li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2540922"/>
            <a:ext cx="8183880" cy="4343400"/>
          </a:xfrm>
        </p:spPr>
        <p:txBody>
          <a:bodyPr/>
          <a:lstStyle/>
          <a:p>
            <a:r>
              <a:rPr lang="zh-CN" altLang="en-US" dirty="0"/>
              <a:t>离子动力学只与</a:t>
            </a:r>
            <a:r>
              <a:rPr lang="en-US" altLang="zh-CN" dirty="0"/>
              <a:t>m/q</a:t>
            </a:r>
            <a:r>
              <a:rPr lang="zh-CN" altLang="en-US" dirty="0"/>
              <a:t>相关。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zh-CN" altLang="en-US" dirty="0"/>
              <a:t>两种相同</a:t>
            </a:r>
            <a:r>
              <a:rPr lang="en-US" altLang="zh-CN" dirty="0"/>
              <a:t>m/q</a:t>
            </a:r>
            <a:r>
              <a:rPr lang="zh-CN" altLang="en-US" dirty="0"/>
              <a:t>的离子，若初始体分布相同，那么其后</a:t>
            </a:r>
            <a:r>
              <a:rPr lang="zh-CN" altLang="en-US" sz="2800" b="1" dirty="0">
                <a:solidFill>
                  <a:srgbClr val="2136EC"/>
                </a:solidFill>
              </a:rPr>
              <a:t>时间、空间演化后分布必然相同</a:t>
            </a:r>
            <a:endParaRPr lang="en-US" altLang="zh-CN" b="1" dirty="0">
              <a:solidFill>
                <a:srgbClr val="2136EC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D+D;</a:t>
            </a:r>
            <a:r>
              <a:rPr lang="zh-CN" altLang="en-US" dirty="0"/>
              <a:t> </a:t>
            </a:r>
            <a:r>
              <a:rPr lang="en-US" altLang="zh-CN" dirty="0"/>
              <a:t>D+Li7</a:t>
            </a:r>
            <a:r>
              <a:rPr lang="zh-CN" altLang="en-US" dirty="0"/>
              <a:t>自刻度</a:t>
            </a:r>
            <a:endParaRPr lang="en-US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D</a:t>
            </a:r>
            <a:r>
              <a:rPr lang="zh-CN" altLang="en-US" dirty="0"/>
              <a:t>，</a:t>
            </a:r>
            <a:r>
              <a:rPr lang="en-US" altLang="zh-CN" dirty="0"/>
              <a:t>Li7</a:t>
            </a:r>
            <a:r>
              <a:rPr lang="zh-CN" altLang="en-US" dirty="0"/>
              <a:t>有相同的近似的动力学行为（</a:t>
            </a:r>
            <a:r>
              <a:rPr lang="en-US" altLang="zh-CN" dirty="0"/>
              <a:t>m/q=2.0,</a:t>
            </a:r>
            <a:r>
              <a:rPr lang="zh-CN" altLang="en-US" dirty="0"/>
              <a:t> </a:t>
            </a:r>
            <a:r>
              <a:rPr lang="en-US" altLang="zh-CN" dirty="0"/>
              <a:t>2.3</a:t>
            </a:r>
            <a:r>
              <a:rPr lang="zh-CN" altLang="en-US" dirty="0"/>
              <a:t>）；分布均匀。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pSp>
        <p:nvGrpSpPr>
          <p:cNvPr id="6" name="Group 5"/>
          <p:cNvGrpSpPr/>
          <p:nvPr/>
        </p:nvGrpSpPr>
        <p:grpSpPr>
          <a:xfrm>
            <a:off x="5270594" y="1461247"/>
            <a:ext cx="3077734" cy="1891392"/>
            <a:chOff x="4346675" y="1537608"/>
            <a:chExt cx="3077734" cy="1891392"/>
          </a:xfrm>
        </p:grpSpPr>
        <p:sp>
          <p:nvSpPr>
            <p:cNvPr id="7" name="Rectangle 6"/>
            <p:cNvSpPr/>
            <p:nvPr/>
          </p:nvSpPr>
          <p:spPr>
            <a:xfrm>
              <a:off x="4346675" y="1567553"/>
              <a:ext cx="304800" cy="1447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51475" y="1567553"/>
              <a:ext cx="152393" cy="1447800"/>
            </a:xfrm>
            <a:prstGeom prst="rect">
              <a:avLst/>
            </a:prstGeom>
            <a:solidFill>
              <a:srgbClr val="2136EC"/>
            </a:solidFill>
            <a:ln>
              <a:solidFill>
                <a:srgbClr val="2136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19609" y="1537608"/>
              <a:ext cx="304800" cy="1447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60685" y="1538969"/>
              <a:ext cx="152393" cy="1447800"/>
            </a:xfrm>
            <a:prstGeom prst="rect">
              <a:avLst/>
            </a:prstGeom>
            <a:solidFill>
              <a:srgbClr val="2136EC"/>
            </a:solidFill>
            <a:ln>
              <a:solidFill>
                <a:srgbClr val="2136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53160" y="1565774"/>
              <a:ext cx="490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/>
                <a:t>LiD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47507" y="1576651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/>
                <a:t>LiD</a:t>
              </a:r>
              <a:endParaRPr lang="en-US" sz="16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835439" y="1986653"/>
              <a:ext cx="1063532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5892447" y="1961444"/>
              <a:ext cx="1061707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75869" y="2505670"/>
              <a:ext cx="6912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FF0000"/>
                  </a:solidFill>
                </a:rPr>
                <a:t>D+D</a:t>
              </a:r>
            </a:p>
            <a:p>
              <a:r>
                <a:rPr lang="en-US" altLang="zh-CN" sz="1800" b="1" dirty="0" err="1">
                  <a:solidFill>
                    <a:srgbClr val="FF0000"/>
                  </a:solidFill>
                </a:rPr>
                <a:t>D+Li</a:t>
              </a:r>
              <a:endParaRPr lang="en-US" altLang="zh-CN" sz="1800" b="1" dirty="0">
                <a:solidFill>
                  <a:srgbClr val="FF0000"/>
                </a:solidFill>
              </a:endParaRPr>
            </a:p>
            <a:p>
              <a:r>
                <a:rPr lang="en-US" altLang="zh-CN" sz="1800" dirty="0" err="1"/>
                <a:t>Li+Li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2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比例法测量</a:t>
            </a:r>
            <a:r>
              <a:rPr lang="en-US" altLang="zh-CN" dirty="0"/>
              <a:t>S-</a:t>
            </a:r>
            <a:r>
              <a:rPr lang="zh-CN" altLang="en-US" dirty="0"/>
              <a:t>因子理论基础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4347" y="1508270"/>
            <a:ext cx="4398353" cy="69518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FCB 20191208@</a:t>
            </a:r>
            <a:r>
              <a:rPr lang="zh-CN" altLang="en-US"/>
              <a:t>崇明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AEE1-48F5-4D69-BDD0-B496C360245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1628969"/>
            <a:ext cx="4473867" cy="310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388347"/>
            <a:ext cx="4178300" cy="497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267" y="3127899"/>
            <a:ext cx="4276433" cy="727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1" y="4991018"/>
            <a:ext cx="2706044" cy="884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3959749"/>
            <a:ext cx="4037225" cy="739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238" y="4846544"/>
            <a:ext cx="5637702" cy="873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128" y="5778500"/>
            <a:ext cx="3733800" cy="698500"/>
          </a:xfrm>
          <a:prstGeom prst="rect">
            <a:avLst/>
          </a:prstGeom>
          <a:effectLst>
            <a:innerShdw blurRad="177800" dist="63500" dir="14100000">
              <a:srgbClr val="FF0000">
                <a:alpha val="84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09FF31-4DF9-4E4F-870E-F2E55C7178A7}"/>
              </a:ext>
            </a:extLst>
          </p:cNvPr>
          <p:cNvSpPr txBox="1"/>
          <p:nvPr/>
        </p:nvSpPr>
        <p:spPr>
          <a:xfrm>
            <a:off x="381000" y="5903076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136EC"/>
                </a:solidFill>
              </a:rPr>
              <a:t>时空积分，等比相消：</a:t>
            </a:r>
            <a:endParaRPr lang="en-US" dirty="0">
              <a:solidFill>
                <a:srgbClr val="213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29378</TotalTime>
  <Words>954</Words>
  <Application>Microsoft Macintosh PowerPoint</Application>
  <PresentationFormat>全屏显示(4:3)</PresentationFormat>
  <Paragraphs>184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Verdana</vt:lpstr>
      <vt:lpstr>Wingdings</vt:lpstr>
      <vt:lpstr>Wingdings 2</vt:lpstr>
      <vt:lpstr>Aspect</vt:lpstr>
      <vt:lpstr>激光核物理进展</vt:lpstr>
      <vt:lpstr>提纲</vt:lpstr>
      <vt:lpstr>“强激光+核物理”？</vt:lpstr>
      <vt:lpstr>进展一：  强激光核反应D+Li7</vt:lpstr>
      <vt:lpstr>大爆炸核合成的“锂丰度疑难”</vt:lpstr>
      <vt:lpstr>“等离子体”环境的 核反应</vt:lpstr>
      <vt:lpstr>实验布局图</vt:lpstr>
      <vt:lpstr>自刻度方法： D+Li</vt:lpstr>
      <vt:lpstr>比例法测量S-因子理论基础</vt:lpstr>
      <vt:lpstr>D+Li天体反应截面测量（初步结果）</vt:lpstr>
      <vt:lpstr>进展二： 强激光激发核到Isomer态</vt:lpstr>
      <vt:lpstr>Isomer对恒星演化的意义</vt:lpstr>
      <vt:lpstr>核激光？</vt:lpstr>
      <vt:lpstr>（核）激光中光增益系数</vt:lpstr>
      <vt:lpstr>Gamma受激辐射的截面特点</vt:lpstr>
      <vt:lpstr>核激光的困难</vt:lpstr>
      <vt:lpstr>减小散射</vt:lpstr>
      <vt:lpstr>库伦爆炸法</vt:lpstr>
      <vt:lpstr>几个核素增益估算</vt:lpstr>
      <vt:lpstr>实验方法</vt:lpstr>
      <vt:lpstr>初步实验结果</vt:lpstr>
      <vt:lpstr>小结</vt:lpstr>
      <vt:lpstr>主要合作成员 </vt:lpstr>
    </vt:vector>
  </TitlesOfParts>
  <Company>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fcb</dc:creator>
  <cp:lastModifiedBy>Fu Changbo</cp:lastModifiedBy>
  <cp:revision>1452</cp:revision>
  <cp:lastPrinted>2019-10-10T06:04:11Z</cp:lastPrinted>
  <dcterms:created xsi:type="dcterms:W3CDTF">2006-01-13T17:54:07Z</dcterms:created>
  <dcterms:modified xsi:type="dcterms:W3CDTF">2019-12-07T14:16:21Z</dcterms:modified>
</cp:coreProperties>
</file>