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457" r:id="rId3"/>
    <p:sldId id="276" r:id="rId4"/>
    <p:sldId id="257" r:id="rId5"/>
    <p:sldId id="263" r:id="rId6"/>
    <p:sldId id="258" r:id="rId7"/>
    <p:sldId id="259" r:id="rId8"/>
    <p:sldId id="260" r:id="rId9"/>
    <p:sldId id="261" r:id="rId10"/>
    <p:sldId id="264" r:id="rId11"/>
    <p:sldId id="265" r:id="rId12"/>
    <p:sldId id="267" r:id="rId13"/>
    <p:sldId id="266" r:id="rId14"/>
    <p:sldId id="279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358C"/>
    <a:srgbClr val="50BD89"/>
    <a:srgbClr val="8D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9388" autoAdjust="0"/>
  </p:normalViewPr>
  <p:slideViewPr>
    <p:cSldViewPr snapToGrid="0">
      <p:cViewPr varScale="1">
        <p:scale>
          <a:sx n="76" d="100"/>
          <a:sy n="76" d="100"/>
        </p:scale>
        <p:origin x="1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3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2321626" cy="6858000"/>
          </a:xfrm>
          <a:prstGeom prst="rect">
            <a:avLst/>
          </a:prstGeom>
          <a:solidFill>
            <a:srgbClr val="EEDADB"/>
          </a:solidFill>
          <a:ln>
            <a:solidFill>
              <a:srgbClr val="EEDADB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D7E1-0448-46F6-B1F7-0B4776462A65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FD4A-3D3A-4E6D-9716-6D45BBF385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2053688"/>
            <a:ext cx="12192000" cy="2750623"/>
          </a:xfrm>
          <a:prstGeom prst="rect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709960" y="359863"/>
            <a:ext cx="2772075" cy="762828"/>
          </a:xfrm>
          <a:prstGeom prst="rect">
            <a:avLst/>
          </a:prstGeom>
        </p:spPr>
      </p:pic>
      <p:cxnSp>
        <p:nvCxnSpPr>
          <p:cNvPr id="11" name="直接连接符 10"/>
          <p:cNvCxnSpPr>
            <a:stCxn id="7" idx="1"/>
          </p:cNvCxnSpPr>
          <p:nvPr userDrawn="1"/>
        </p:nvCxnSpPr>
        <p:spPr>
          <a:xfrm>
            <a:off x="-1" y="3429000"/>
            <a:ext cx="34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 flipH="1" flipV="1">
            <a:off x="8764988" y="3428999"/>
            <a:ext cx="342000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974935"/>
            <a:ext cx="12192000" cy="2883065"/>
          </a:xfrm>
          <a:prstGeom prst="rect">
            <a:avLst/>
          </a:prstGeom>
          <a:solidFill>
            <a:srgbClr val="8D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86575" y="245301"/>
            <a:ext cx="2772075" cy="762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3581400" cy="6858000"/>
          </a:xfrm>
          <a:prstGeom prst="rect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7b0a202020202266696c746572223a202230220a7d0a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email">
            <a:alphaModFix amt="85000"/>
            <a:duotone>
              <a:prstClr val="black"/>
              <a:schemeClr val="bg1">
                <a:tint val="45000"/>
                <a:satMod val="400000"/>
              </a:schemeClr>
            </a:duotone>
          </a:blip>
          <a:srcRect r="72918"/>
          <a:stretch>
            <a:fillRect/>
          </a:stretch>
        </p:blipFill>
        <p:spPr>
          <a:xfrm>
            <a:off x="1072842" y="314863"/>
            <a:ext cx="1471066" cy="1494751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419100" y="2988342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635" y="526415"/>
            <a:ext cx="12191365" cy="76200"/>
          </a:xfrm>
          <a:prstGeom prst="rect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8D0005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0" y="-1905"/>
            <a:ext cx="115570" cy="604520"/>
          </a:xfrm>
          <a:prstGeom prst="roundRect">
            <a:avLst>
              <a:gd name="adj" fmla="val 50000"/>
            </a:avLst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020" y="67945"/>
            <a:ext cx="1514475" cy="40767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43205" y="52192"/>
            <a:ext cx="7747620" cy="555909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355" y="51435"/>
            <a:ext cx="950595" cy="425450"/>
          </a:xfrm>
          <a:prstGeom prst="rect">
            <a:avLst/>
          </a:prstGeom>
        </p:spPr>
      </p:pic>
      <p:pic>
        <p:nvPicPr>
          <p:cNvPr id="3" name="图片 2" descr="文本&#10;&#10;AI 生成的内容可能不正确。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4" r="66549" b="-1"/>
          <a:stretch>
            <a:fillRect/>
          </a:stretch>
        </p:blipFill>
        <p:spPr>
          <a:xfrm>
            <a:off x="8968153" y="47439"/>
            <a:ext cx="424131" cy="428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424E-6BD4-4BAD-A7EC-32509EAF6023}" type="datetimeFigureOut">
              <a:rPr lang="zh-CN" altLang="en-US" smtClean="0"/>
              <a:t>2025/8/8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02944-088F-472B-8598-C6DA1D51055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8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.bin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981659"/>
            <a:ext cx="12192000" cy="2883065"/>
          </a:xfrm>
          <a:prstGeom prst="rect">
            <a:avLst/>
          </a:prstGeom>
          <a:solidFill>
            <a:srgbClr val="8D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6575" y="245301"/>
            <a:ext cx="2772075" cy="762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04641" y="4097069"/>
            <a:ext cx="905537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Reporter: Yifan Liu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Team Members: Hiroaki Utsunomiya (Team Leader),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Yugang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Ma (Advisor),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Gongtao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Fan,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Xiangai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Deng 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Yifan 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Liu 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Hao Zirui,</a:t>
            </a:r>
          </a:p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Liyong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Zhang,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Baohua</a:t>
            </a:r>
            <a:r>
              <a:rPr lang="en-US" altLang="zh-CN" sz="2000" b="1" dirty="0">
                <a:solidFill>
                  <a:prstClr val="whit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Sun, Jianjun He, Hongwei Wang,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Dan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Filipescu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, </a:t>
            </a:r>
          </a:p>
          <a:p>
            <a:pPr lvl="0" algn="ctr"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Ioana Gheorghe, Taka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Kajino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Stéphane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Goriely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, Y-W. Lui</a:t>
            </a:r>
            <a:endParaRPr lang="en-US" altLang="zh-CN" sz="2000" b="1" dirty="0">
              <a:solidFill>
                <a:prstClr val="white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230" y="104106"/>
            <a:ext cx="1762780" cy="7886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4282" y="1890730"/>
            <a:ext cx="11323929" cy="260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000" b="1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0" lang="en-US" altLang="zh-CN" sz="8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-process chaser detector</a:t>
            </a:r>
            <a:endParaRPr lang="en-US" altLang="zh-CN" sz="1600" b="1" baseline="30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Workshop on Photonuclear Science in 2025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Shanghai</a:t>
            </a:r>
            <a:endParaRPr lang="zh-CN" altLang="en-US" sz="3600" b="1" baseline="30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5400" b="1" baseline="30000" dirty="0">
              <a:solidFill>
                <a:prstClr val="black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文本&#10;&#10;AI 生成的内容可能不正确。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54" r="66549" b="-1"/>
          <a:stretch>
            <a:fillRect/>
          </a:stretch>
        </p:blipFill>
        <p:spPr>
          <a:xfrm>
            <a:off x="5175636" y="42314"/>
            <a:ext cx="956690" cy="965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91" y="30831"/>
            <a:ext cx="9823904" cy="55590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Beam Spot Size on Self-Absorption</a:t>
            </a:r>
          </a:p>
        </p:txBody>
      </p:sp>
      <p:pic>
        <p:nvPicPr>
          <p:cNvPr id="3" name="图片 2" descr="C:/Users/22190/OneDrive/Desktop/ta180/source_r/100.png10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" r="24"/>
          <a:stretch>
            <a:fillRect/>
          </a:stretch>
        </p:blipFill>
        <p:spPr>
          <a:xfrm>
            <a:off x="-453390" y="609600"/>
            <a:ext cx="5160010" cy="3951605"/>
          </a:xfrm>
          <a:prstGeom prst="rect">
            <a:avLst/>
          </a:prstGeom>
        </p:spPr>
      </p:pic>
      <p:pic>
        <p:nvPicPr>
          <p:cNvPr id="4" name="图片 3" descr="C:/Users/22190/OneDrive/Desktop/ta180/source_r/200.png20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" r="32"/>
          <a:stretch>
            <a:fillRect/>
          </a:stretch>
        </p:blipFill>
        <p:spPr>
          <a:xfrm>
            <a:off x="3530600" y="609600"/>
            <a:ext cx="5130800" cy="3930015"/>
          </a:xfrm>
          <a:prstGeom prst="rect">
            <a:avLst/>
          </a:prstGeom>
        </p:spPr>
      </p:pic>
      <p:pic>
        <p:nvPicPr>
          <p:cNvPr id="5" name="图片 4" descr="C:/Users/22190/OneDrive/Desktop/ta180/source_r/300.png30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2" r="32"/>
          <a:stretch>
            <a:fillRect/>
          </a:stretch>
        </p:blipFill>
        <p:spPr>
          <a:xfrm>
            <a:off x="7581900" y="609600"/>
            <a:ext cx="5130800" cy="3930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812808" y="4709900"/>
            <a:ext cx="8566383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Beam spot size has almost no effect on self-absorption. 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thickness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affects self-absorption effects.</a:t>
            </a:r>
          </a:p>
        </p:txBody>
      </p:sp>
      <p:sp>
        <p:nvSpPr>
          <p:cNvPr id="10" name="椭圆 9"/>
          <p:cNvSpPr/>
          <p:nvPr/>
        </p:nvSpPr>
        <p:spPr>
          <a:xfrm>
            <a:off x="11441430" y="6140450"/>
            <a:ext cx="657225" cy="509270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775" y="67486"/>
            <a:ext cx="9030516" cy="55590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Target Thickness on Self-Absorption</a:t>
            </a:r>
          </a:p>
        </p:txBody>
      </p:sp>
      <p:pic>
        <p:nvPicPr>
          <p:cNvPr id="3" name="图片 2" descr="C:/Users/22190/OneDrive/Desktop/ta180/tarketthick/所有厚度的HPGe.png所有厚度的HPG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4" r="14"/>
          <a:stretch>
            <a:fillRect/>
          </a:stretch>
        </p:blipFill>
        <p:spPr>
          <a:xfrm>
            <a:off x="104775" y="514350"/>
            <a:ext cx="5934075" cy="4544060"/>
          </a:xfrm>
          <a:prstGeom prst="rect">
            <a:avLst/>
          </a:prstGeom>
        </p:spPr>
      </p:pic>
      <p:pic>
        <p:nvPicPr>
          <p:cNvPr id="4" name="图片 3" descr="C:/Users/22190/OneDrive/Desktop/ta180/tarketthick/不同厚度的相对符合探测效率.png不同厚度的相对符合探测效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" r="7"/>
          <a:stretch>
            <a:fillRect/>
          </a:stretch>
        </p:blipFill>
        <p:spPr>
          <a:xfrm>
            <a:off x="5161915" y="513715"/>
            <a:ext cx="5925185" cy="45364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9255" y="4962956"/>
            <a:ext cx="4304666" cy="5111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∝N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14300" imgH="215900" progId="Equation.KSEE3">
                  <p:embed/>
                </p:oleObj>
              </mc:Choice>
              <mc:Fallback>
                <p:oleObj r:id="rId7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14300" imgH="215900" progId="Equation.KSEE3">
                  <p:embed/>
                </p:oleObj>
              </mc:Choice>
              <mc:Fallback>
                <p:oleObj r:id="rId9" imgW="114300" imgH="2159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228080" y="4817809"/>
            <a:ext cx="3792855" cy="942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lower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-energy gamma rays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 </a:t>
            </a:r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μm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b="1" dirty="0">
                <a:solidFill>
                  <a:srgbClr val="50BD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higher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-energy gamma rays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50BD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300 </a:t>
            </a:r>
            <a:r>
              <a:rPr lang="en-US" altLang="zh-CN" b="1" dirty="0" err="1">
                <a:solidFill>
                  <a:srgbClr val="50BD8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4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3205" y="5727228"/>
            <a:ext cx="11007090" cy="559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Use multiple target thicknesses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(50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+ 300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μm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cover the full energy range.</a:t>
            </a:r>
            <a:endParaRPr lang="zh-CN" altLang="en-US" sz="2400" dirty="0"/>
          </a:p>
        </p:txBody>
      </p:sp>
      <p:sp>
        <p:nvSpPr>
          <p:cNvPr id="12" name="椭圆 11"/>
          <p:cNvSpPr/>
          <p:nvPr/>
        </p:nvSpPr>
        <p:spPr>
          <a:xfrm>
            <a:off x="11441430" y="6140450"/>
            <a:ext cx="656590" cy="509270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278" y="52192"/>
            <a:ext cx="8874669" cy="555909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 of Target Rotation on Self-Absorption</a:t>
            </a:r>
            <a:endParaRPr lang="en-US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8713" y="5335241"/>
            <a:ext cx="4057015" cy="9190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target and beam: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 of γ-rays in target: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Self-absorption effect: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6863" y="5272764"/>
            <a:ext cx="4140653" cy="977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Angle between target and beam: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free path of γ-rays in target: </a:t>
            </a:r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self-absorption effect: </a:t>
            </a:r>
            <a:r>
              <a:rPr lang="en-US" altLang="zh-CN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</a:p>
          <a:p>
            <a:pPr algn="ctr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41430" y="6140450"/>
            <a:ext cx="668655" cy="509270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12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27613" y="1907172"/>
            <a:ext cx="9379129" cy="1950720"/>
            <a:chOff x="543487" y="5042267"/>
            <a:chExt cx="7976943" cy="1950720"/>
          </a:xfrm>
        </p:grpSpPr>
        <p:cxnSp>
          <p:nvCxnSpPr>
            <p:cNvPr id="11" name="直接箭头连接符 10"/>
            <p:cNvCxnSpPr/>
            <p:nvPr/>
          </p:nvCxnSpPr>
          <p:spPr>
            <a:xfrm>
              <a:off x="543487" y="6078583"/>
              <a:ext cx="7976943" cy="0"/>
            </a:xfrm>
            <a:prstGeom prst="straightConnector1">
              <a:avLst/>
            </a:prstGeom>
            <a:ln w="292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033102" y="5042267"/>
              <a:ext cx="0" cy="1950720"/>
            </a:xfrm>
            <a:prstGeom prst="line">
              <a:avLst/>
            </a:prstGeom>
            <a:ln w="158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223435" y="5146775"/>
              <a:ext cx="1018903" cy="1828800"/>
            </a:xfrm>
            <a:prstGeom prst="line">
              <a:avLst/>
            </a:prstGeom>
            <a:ln w="158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矩形 30"/>
          <p:cNvSpPr/>
          <p:nvPr/>
        </p:nvSpPr>
        <p:spPr>
          <a:xfrm>
            <a:off x="1837511" y="670560"/>
            <a:ext cx="1959421" cy="1133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49494" y="695836"/>
            <a:ext cx="1959421" cy="1133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49494" y="3957411"/>
            <a:ext cx="1959421" cy="1133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37511" y="3922055"/>
            <a:ext cx="1959421" cy="1133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5320" y="4656455"/>
            <a:ext cx="5514975" cy="614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0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γ</a:t>
            </a:r>
            <a:r>
              <a:rPr lang="en-US" altLang="zh-CN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100 keV: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Horizontal detectors: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₄₅°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≈ 2ε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₉₀°</a:t>
            </a:r>
          </a:p>
        </p:txBody>
      </p:sp>
      <p:sp>
        <p:nvSpPr>
          <p:cNvPr id="10" name="椭圆 9"/>
          <p:cNvSpPr/>
          <p:nvPr/>
        </p:nvSpPr>
        <p:spPr>
          <a:xfrm>
            <a:off x="11441430" y="6140450"/>
            <a:ext cx="673735" cy="509270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13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185" y="68889"/>
            <a:ext cx="8874669" cy="555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Influence of Target Rotation on Self-Absorption</a:t>
            </a:r>
            <a:endParaRPr lang="en-US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143476" y="5486763"/>
            <a:ext cx="8065925" cy="822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the 45-degree rotated target placement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 descr="旋转靶水平方向探测器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890" y="713105"/>
            <a:ext cx="5507990" cy="4216400"/>
          </a:xfrm>
          <a:prstGeom prst="rect">
            <a:avLst/>
          </a:prstGeom>
        </p:spPr>
      </p:pic>
      <p:pic>
        <p:nvPicPr>
          <p:cNvPr id="5" name="图片 4" descr="旋转靶竖直方向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97880" y="713105"/>
            <a:ext cx="5485765" cy="4199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7255" y="4656455"/>
            <a:ext cx="3677285" cy="614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Vertical detectors: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₄₅°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≈ ε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₉₀°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40FC0C3-96DB-2A34-D53A-5B40F578BF5D}"/>
              </a:ext>
            </a:extLst>
          </p:cNvPr>
          <p:cNvCxnSpPr>
            <a:cxnSpLocks/>
          </p:cNvCxnSpPr>
          <p:nvPr/>
        </p:nvCxnSpPr>
        <p:spPr>
          <a:xfrm>
            <a:off x="2109920" y="1208015"/>
            <a:ext cx="0" cy="30200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895" y="872883"/>
            <a:ext cx="10645956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³He Tube Efficiency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neutron detection efficiency by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adjusting moderator length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maximizing ³He tube dispersion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Optimization of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 Efficiency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HPGe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detectors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closest to the beam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optimal gamma-ray efficiency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Optimization of LaBr₃ Detector Efficiency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LaBr₃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beam for improved gamma detection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Minimizing Self-Absorption Effects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thickness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optimized to minimize self-absorption effects, thereby enhancing the γ-γ coincidence detection efficiency.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was </a:t>
            </a:r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positioned at a 45°angle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self-absorption effects.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41430" y="6140450"/>
            <a:ext cx="673735" cy="509270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5" y="1705614"/>
            <a:ext cx="4899025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3651994" y="1705614"/>
            <a:ext cx="1741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9/2-, 7/2-, 5/2-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/>
          <p:cNvSpPr txBox="1">
            <a:spLocks noChangeArrowheads="1"/>
          </p:cNvSpPr>
          <p:nvPr/>
        </p:nvSpPr>
        <p:spPr bwMode="auto">
          <a:xfrm>
            <a:off x="4469557" y="3291526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E1</a:t>
            </a:r>
            <a:endParaRPr lang="ja-JP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4067919" y="5244152"/>
            <a:ext cx="8456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7/2+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4382244" y="3882076"/>
            <a:ext cx="0" cy="1320800"/>
          </a:xfrm>
          <a:prstGeom prst="line">
            <a:avLst/>
          </a:prstGeom>
          <a:ln w="28575">
            <a:solidFill>
              <a:schemeClr val="accent6"/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418382" y="2091376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5-, 4-, 3-, 2-</a:t>
            </a:r>
            <a:endParaRPr lang="ja-JP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89795" y="3033698"/>
            <a:ext cx="1687513" cy="2905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Cross talks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5611" name="タイトル 7"/>
          <p:cNvSpPr>
            <a:spLocks noGrp="1" noChangeArrowheads="1"/>
          </p:cNvSpPr>
          <p:nvPr>
            <p:ph type="title" idx="4294967295"/>
          </p:nvPr>
        </p:nvSpPr>
        <p:spPr>
          <a:xfrm>
            <a:off x="327172" y="490575"/>
            <a:ext cx="10352013" cy="555625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perform n-</a:t>
            </a:r>
            <a:r>
              <a:rPr lang="en-US" altLang="ja-JP" sz="36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ja-JP" sz="36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altLang="ja-JP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triple coincidence measurements by chasing the p-process.</a:t>
            </a:r>
            <a:endParaRPr lang="ja-JP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0966" y="4607221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S</a:t>
            </a:r>
            <a:r>
              <a:rPr kumimoji="1" lang="en-US" altLang="ja-JP" b="1" baseline="-25000" dirty="0"/>
              <a:t>n</a:t>
            </a:r>
            <a:r>
              <a:rPr kumimoji="1" lang="en-US" altLang="ja-JP" b="1" dirty="0"/>
              <a:t>=7576 keV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69161" y="14307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-wave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7278443" y="1263813"/>
          <a:ext cx="4416440" cy="4205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643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8475778" y="54697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39348" y="547168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089462" y="54726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591860" y="62717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11892" y="547168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989307" y="5740861"/>
                <a:ext cx="7876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[ℏ]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307" y="5740861"/>
                <a:ext cx="787652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31" t="-107" r="-3000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 rot="16200000">
                <a:off x="5466386" y="2890732"/>
                <a:ext cx="21797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 [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466386" y="2890732"/>
                <a:ext cx="2179727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40101" t="-202978" r="40118" b="-202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楕円 25"/>
          <p:cNvSpPr/>
          <p:nvPr/>
        </p:nvSpPr>
        <p:spPr>
          <a:xfrm>
            <a:off x="7506486" y="5330868"/>
            <a:ext cx="138896" cy="138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48949" y="4847624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ja-JP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99748" y="49379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62773" y="28911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01673" y="40718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76278" y="171249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433472" y="1393132"/>
            <a:ext cx="220688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n)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kumimoji="1"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658" name="直線矢印コネクタ 25657"/>
          <p:cNvCxnSpPr/>
          <p:nvPr/>
        </p:nvCxnSpPr>
        <p:spPr>
          <a:xfrm>
            <a:off x="7875429" y="371032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59" name="直線矢印コネクタ 25658"/>
          <p:cNvCxnSpPr/>
          <p:nvPr/>
        </p:nvCxnSpPr>
        <p:spPr>
          <a:xfrm>
            <a:off x="8027829" y="370068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0" name="直線矢印コネクタ 25659"/>
          <p:cNvCxnSpPr/>
          <p:nvPr/>
        </p:nvCxnSpPr>
        <p:spPr>
          <a:xfrm>
            <a:off x="8180229" y="369103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1" name="直線矢印コネクタ 25660"/>
          <p:cNvCxnSpPr/>
          <p:nvPr/>
        </p:nvCxnSpPr>
        <p:spPr>
          <a:xfrm>
            <a:off x="8332629" y="370454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64" name="二等辺三角形 25663"/>
          <p:cNvSpPr/>
          <p:nvPr/>
        </p:nvSpPr>
        <p:spPr>
          <a:xfrm>
            <a:off x="7608411" y="3513633"/>
            <a:ext cx="2003472" cy="1854293"/>
          </a:xfrm>
          <a:prstGeom prst="triangle">
            <a:avLst>
              <a:gd name="adj" fmla="val 35861"/>
            </a:avLst>
          </a:prstGeom>
          <a:noFill/>
          <a:ln w="38100"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665" name="楕円 25664"/>
          <p:cNvSpPr/>
          <p:nvPr/>
        </p:nvSpPr>
        <p:spPr>
          <a:xfrm>
            <a:off x="7581350" y="3216843"/>
            <a:ext cx="1056785" cy="1928622"/>
          </a:xfrm>
          <a:prstGeom prst="ellipse">
            <a:avLst/>
          </a:prstGeom>
          <a:solidFill>
            <a:srgbClr val="DC30DC"/>
          </a:solidFill>
          <a:ln>
            <a:solidFill>
              <a:srgbClr val="DC30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5666" name="直線矢印コネクタ 25665"/>
          <p:cNvCxnSpPr/>
          <p:nvPr/>
        </p:nvCxnSpPr>
        <p:spPr>
          <a:xfrm>
            <a:off x="7667085" y="410386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7" name="直線矢印コネクタ 25666"/>
          <p:cNvCxnSpPr/>
          <p:nvPr/>
        </p:nvCxnSpPr>
        <p:spPr>
          <a:xfrm>
            <a:off x="7819485" y="410579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8" name="直線矢印コネクタ 25667"/>
          <p:cNvCxnSpPr/>
          <p:nvPr/>
        </p:nvCxnSpPr>
        <p:spPr>
          <a:xfrm>
            <a:off x="7971885" y="409615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69" name="直線矢印コネクタ 25668"/>
          <p:cNvCxnSpPr/>
          <p:nvPr/>
        </p:nvCxnSpPr>
        <p:spPr>
          <a:xfrm>
            <a:off x="8124285" y="408650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0" name="直線矢印コネクタ 25669"/>
          <p:cNvCxnSpPr/>
          <p:nvPr/>
        </p:nvCxnSpPr>
        <p:spPr>
          <a:xfrm>
            <a:off x="8276685" y="410000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1" name="直線矢印コネクタ 25670"/>
          <p:cNvCxnSpPr/>
          <p:nvPr/>
        </p:nvCxnSpPr>
        <p:spPr>
          <a:xfrm>
            <a:off x="8429085" y="409036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2" name="直線矢印コネクタ 25671"/>
          <p:cNvCxnSpPr/>
          <p:nvPr/>
        </p:nvCxnSpPr>
        <p:spPr>
          <a:xfrm>
            <a:off x="8560266" y="412893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3" name="直線矢印コネクタ 25672"/>
          <p:cNvCxnSpPr/>
          <p:nvPr/>
        </p:nvCxnSpPr>
        <p:spPr>
          <a:xfrm>
            <a:off x="8712666" y="4130866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4" name="直線矢印コネクタ 25673"/>
          <p:cNvCxnSpPr/>
          <p:nvPr/>
        </p:nvCxnSpPr>
        <p:spPr>
          <a:xfrm>
            <a:off x="7553267" y="449933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5" name="直線矢印コネクタ 25674"/>
          <p:cNvCxnSpPr/>
          <p:nvPr/>
        </p:nvCxnSpPr>
        <p:spPr>
          <a:xfrm>
            <a:off x="7705667" y="450126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6" name="直線矢印コネクタ 25675"/>
          <p:cNvCxnSpPr/>
          <p:nvPr/>
        </p:nvCxnSpPr>
        <p:spPr>
          <a:xfrm>
            <a:off x="7858067" y="449161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7" name="直線矢印コネクタ 25676"/>
          <p:cNvCxnSpPr/>
          <p:nvPr/>
        </p:nvCxnSpPr>
        <p:spPr>
          <a:xfrm>
            <a:off x="8010467" y="448197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8" name="直線矢印コネクタ 25677"/>
          <p:cNvCxnSpPr/>
          <p:nvPr/>
        </p:nvCxnSpPr>
        <p:spPr>
          <a:xfrm>
            <a:off x="8162867" y="449547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79" name="直線矢印コネクタ 25678"/>
          <p:cNvCxnSpPr/>
          <p:nvPr/>
        </p:nvCxnSpPr>
        <p:spPr>
          <a:xfrm>
            <a:off x="8315267" y="448583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0" name="直線矢印コネクタ 25679"/>
          <p:cNvCxnSpPr/>
          <p:nvPr/>
        </p:nvCxnSpPr>
        <p:spPr>
          <a:xfrm>
            <a:off x="8446448" y="4524407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1" name="直線矢印コネクタ 25680"/>
          <p:cNvCxnSpPr/>
          <p:nvPr/>
        </p:nvCxnSpPr>
        <p:spPr>
          <a:xfrm>
            <a:off x="8598848" y="452633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2" name="直線矢印コネクタ 25681"/>
          <p:cNvCxnSpPr/>
          <p:nvPr/>
        </p:nvCxnSpPr>
        <p:spPr>
          <a:xfrm>
            <a:off x="8733888" y="4522481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3" name="直線矢印コネクタ 25682"/>
          <p:cNvCxnSpPr/>
          <p:nvPr/>
        </p:nvCxnSpPr>
        <p:spPr>
          <a:xfrm>
            <a:off x="8886288" y="4524409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4" name="直線矢印コネクタ 25683"/>
          <p:cNvCxnSpPr/>
          <p:nvPr/>
        </p:nvCxnSpPr>
        <p:spPr>
          <a:xfrm>
            <a:off x="9038688" y="4514768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5" name="直線矢印コネクタ 25684"/>
          <p:cNvCxnSpPr/>
          <p:nvPr/>
        </p:nvCxnSpPr>
        <p:spPr>
          <a:xfrm>
            <a:off x="9191088" y="450512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6" name="直線矢印コネクタ 25685"/>
          <p:cNvCxnSpPr/>
          <p:nvPr/>
        </p:nvCxnSpPr>
        <p:spPr>
          <a:xfrm>
            <a:off x="7809836" y="3691034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7" name="直線矢印コネクタ 25686"/>
          <p:cNvCxnSpPr/>
          <p:nvPr/>
        </p:nvCxnSpPr>
        <p:spPr>
          <a:xfrm>
            <a:off x="7962236" y="3681393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8" name="直線矢印コネクタ 25687"/>
          <p:cNvCxnSpPr/>
          <p:nvPr/>
        </p:nvCxnSpPr>
        <p:spPr>
          <a:xfrm>
            <a:off x="8114636" y="3671745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89" name="直線矢印コネクタ 25688"/>
          <p:cNvCxnSpPr/>
          <p:nvPr/>
        </p:nvCxnSpPr>
        <p:spPr>
          <a:xfrm>
            <a:off x="8267036" y="3685252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90" name="直線矢印コネクタ 25689"/>
          <p:cNvCxnSpPr/>
          <p:nvPr/>
        </p:nvCxnSpPr>
        <p:spPr>
          <a:xfrm>
            <a:off x="8413652" y="3692960"/>
            <a:ext cx="0" cy="2900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91" name="楕円 25690"/>
          <p:cNvSpPr/>
          <p:nvPr/>
        </p:nvSpPr>
        <p:spPr>
          <a:xfrm>
            <a:off x="9661304" y="5286493"/>
            <a:ext cx="138896" cy="13889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92" name="テキスト ボックス 25691"/>
          <p:cNvSpPr txBox="1"/>
          <p:nvPr/>
        </p:nvSpPr>
        <p:spPr>
          <a:xfrm>
            <a:off x="9573217" y="481482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ja-JP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696" name="直線矢印コネクタ 25695"/>
          <p:cNvCxnSpPr/>
          <p:nvPr/>
        </p:nvCxnSpPr>
        <p:spPr>
          <a:xfrm>
            <a:off x="7645382" y="2984496"/>
            <a:ext cx="891533" cy="0"/>
          </a:xfrm>
          <a:prstGeom prst="straightConnector1">
            <a:avLst/>
          </a:prstGeom>
          <a:ln w="38100">
            <a:solidFill>
              <a:srgbClr val="DC30DC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697" name="テキスト ボックス 25696"/>
              <p:cNvSpPr txBox="1"/>
              <p:nvPr/>
            </p:nvSpPr>
            <p:spPr>
              <a:xfrm>
                <a:off x="7435652" y="3011838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697" name="テキスト ボックス 256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652" y="3011838"/>
                <a:ext cx="439223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9" t="-9" r="-5295" b="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98" name="テキスト ボックス 25697"/>
              <p:cNvSpPr txBox="1"/>
              <p:nvPr/>
            </p:nvSpPr>
            <p:spPr>
              <a:xfrm>
                <a:off x="8394872" y="3002874"/>
                <a:ext cx="4392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698" name="テキスト ボックス 256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872" y="3002874"/>
                <a:ext cx="439223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39" t="-161" r="-5355" b="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 flipH="1">
            <a:off x="3646388" y="996222"/>
            <a:ext cx="8545612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Detector Geometry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Detection Efficiency Simulation and Optimization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The Influence of the Self-Absorption Effect</a:t>
            </a:r>
          </a:p>
        </p:txBody>
      </p:sp>
      <p:sp>
        <p:nvSpPr>
          <p:cNvPr id="3" name="椭圆 2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Geant4 - Detector Geometry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 descr="edb5180291e4ea46b78621633c64d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40" y="684819"/>
            <a:ext cx="4142358" cy="4153554"/>
          </a:xfrm>
          <a:prstGeom prst="rect">
            <a:avLst/>
          </a:prstGeom>
        </p:spPr>
      </p:pic>
      <p:pic>
        <p:nvPicPr>
          <p:cNvPr id="6" name="图片 5" descr="图片包含 图表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73" y="760059"/>
            <a:ext cx="4065480" cy="40654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2670" y="4944036"/>
            <a:ext cx="9536519" cy="1791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Yellow cylinders: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He-3 neutron counters for detecting neutrons (20 × 2-inches + 6 × 1-inch)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Pink cylinders: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HPGe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detectors for detecting γ-rays (2 × 80mm × 70mm + 2 × 73mm × 73mm)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Blue cylinders: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 LaBr₃ detectors for detecting γ-rays  (8 × 76.2mm × 101.6mm)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the Pink wireframe: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HDPE (High-Density Polyethylene) — Neutron moderator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Pink and Black frame: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shield background neutrons from outside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4602" t="2780" r="6300" b="3449"/>
          <a:stretch>
            <a:fillRect/>
          </a:stretch>
        </p:blipFill>
        <p:spPr>
          <a:xfrm>
            <a:off x="8017047" y="959710"/>
            <a:ext cx="4142359" cy="378467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3204" y="52192"/>
            <a:ext cx="9694879" cy="55590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Detection Efficiency Simulation and Optimization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(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neutron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1600" y="688340"/>
            <a:ext cx="11174095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Plan 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Keep the </a:t>
            </a:r>
            <a:r>
              <a:rPr lang="en-US" altLang="zh-CN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center 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of the pentagon formed by the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³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counters </a:t>
            </a:r>
            <a:r>
              <a:rPr lang="en-US" altLang="zh-CN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aligned with the center 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of the moderator in that area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;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side length of the pentagon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remains fixed.</a:t>
            </a:r>
          </a:p>
        </p:txBody>
      </p:sp>
      <p:sp>
        <p:nvSpPr>
          <p:cNvPr id="2" name="椭圆 1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4" name="图片 3" descr="C:/Users/22190/OneDrive/Desktop/ta180/trackersize/同心但五角星边长不变/同心但五边形边长不变.png同心但五边形边长不变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5" r="15"/>
          <a:stretch>
            <a:fillRect/>
          </a:stretch>
        </p:blipFill>
        <p:spPr>
          <a:xfrm>
            <a:off x="7209155" y="1793240"/>
            <a:ext cx="5495925" cy="4208145"/>
          </a:xfrm>
          <a:prstGeom prst="rect">
            <a:avLst/>
          </a:prstGeom>
        </p:spPr>
      </p:pic>
      <p:pic>
        <p:nvPicPr>
          <p:cNvPr id="5" name="图片 4" descr="719aa314e9b62c36dd8ccace0c7eac9c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60350" y="2002155"/>
            <a:ext cx="4657725" cy="3888740"/>
          </a:xfrm>
          <a:prstGeom prst="rect">
            <a:avLst/>
          </a:prstGeom>
        </p:spPr>
      </p:pic>
      <p:pic>
        <p:nvPicPr>
          <p:cNvPr id="6" name="图片 5" descr="3e4b4a797cfe3b8a232c5810fe8dea9a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100000"/>
                </a:srgbClr>
              </a:clrFrom>
              <a:clrTo>
                <a:srgbClr val="000000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1590" y="1887855"/>
            <a:ext cx="4073525" cy="40538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42845" y="6001385"/>
            <a:ext cx="730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cover the broad neutron energy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range→Moderator Length_x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=479mm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7A49DC9-36A4-690E-647F-75476F75B844}"/>
              </a:ext>
            </a:extLst>
          </p:cNvPr>
          <p:cNvCxnSpPr/>
          <p:nvPr/>
        </p:nvCxnSpPr>
        <p:spPr>
          <a:xfrm flipV="1">
            <a:off x="8850385" y="2290194"/>
            <a:ext cx="0" cy="301164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43205" y="52192"/>
            <a:ext cx="8708290" cy="55590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Detection Efficiency Simulation and Optimization 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neutron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3205" y="700405"/>
            <a:ext cx="11075670" cy="98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Plan B: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Keep the same center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</a:t>
            </a:r>
            <a:r>
              <a:rPr lang="en-US" altLang="zh-CN" b="1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hange</a:t>
            </a:r>
            <a:r>
              <a:rPr lang="en-US" altLang="zh-CN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the side length of the pentagon— making it as large as possible to fill the area  </a:t>
            </a:r>
            <a:endParaRPr lang="en-US" altLang="zh-CN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" name="图片 11" descr="能量分辨曲线随Cd位置变化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567" t="7753" r="8806"/>
          <a:stretch>
            <a:fillRect/>
          </a:stretch>
        </p:blipFill>
        <p:spPr>
          <a:xfrm>
            <a:off x="7213600" y="1912620"/>
            <a:ext cx="4737100" cy="40024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470660" y="5890895"/>
            <a:ext cx="9848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Neutron detection efficiency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improves slightly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reduced moderator length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Detection efficiency improves with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greater dispersion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of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tubes.</a:t>
            </a:r>
          </a:p>
        </p:txBody>
      </p:sp>
      <p:sp>
        <p:nvSpPr>
          <p:cNvPr id="2" name="椭圆 1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55" y="1945005"/>
            <a:ext cx="3769995" cy="3778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1080" y="1956435"/>
            <a:ext cx="3768725" cy="3867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f7aa91a09f81cbec87ba4d30d03a00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3345" y="1036320"/>
            <a:ext cx="3430905" cy="3585210"/>
          </a:xfrm>
          <a:prstGeom prst="rect">
            <a:avLst/>
          </a:prstGeom>
        </p:spPr>
      </p:pic>
      <p:pic>
        <p:nvPicPr>
          <p:cNvPr id="7" name="图片 6" descr="C:/Users/22190/OneDrive/Desktop/ta180/tarketthick/aim.pngaim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24" r="24"/>
          <a:stretch>
            <a:fillRect/>
          </a:stretch>
        </p:blipFill>
        <p:spPr>
          <a:xfrm>
            <a:off x="6960120" y="918962"/>
            <a:ext cx="5619592" cy="4304201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43205" y="52192"/>
            <a:ext cx="8924858" cy="55590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Optimization of LaBr₃ Detection Efficiency   (gamma)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411013" y="2485591"/>
            <a:ext cx="654257" cy="72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4550" y="4709882"/>
            <a:ext cx="31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Perpendicular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</a:t>
            </a:r>
            <a:r>
              <a: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beam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31605" y="4699664"/>
            <a:ext cx="2574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Pointing at the target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3850" y="5533390"/>
            <a:ext cx="10589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Perpendicular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 the beam gives 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better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performance.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</a:p>
        </p:txBody>
      </p:sp>
      <p:pic>
        <p:nvPicPr>
          <p:cNvPr id="6" name="图片 5" descr="图片包含 图表&#10;&#10;AI 生成的内容可能不正确。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" y="1056640"/>
            <a:ext cx="3564890" cy="3564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Structure and Detection Efficiency Simulation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63704" y="899585"/>
            <a:ext cx="7733351" cy="3612930"/>
            <a:chOff x="-108" y="2359"/>
            <a:chExt cx="11157" cy="4939"/>
          </a:xfrm>
        </p:grpSpPr>
        <p:pic>
          <p:nvPicPr>
            <p:cNvPr id="4" name="图片 3" descr="C:/Users/22190/OneDrive/Desktop/ta180/tarketthick/point gamma.pngpoint gamma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6085" t="-10" r="6085" b="10"/>
            <a:stretch>
              <a:fillRect/>
            </a:stretch>
          </p:blipFill>
          <p:spPr>
            <a:xfrm>
              <a:off x="-108" y="2359"/>
              <a:ext cx="5979" cy="4938"/>
            </a:xfrm>
            <a:prstGeom prst="rect">
              <a:avLst/>
            </a:prstGeom>
          </p:spPr>
        </p:pic>
        <p:pic>
          <p:nvPicPr>
            <p:cNvPr id="3" name="图片 6" descr="C:/Users/22190/OneDrive/Desktop/ta180/tarketthick/point n.pngpoint n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11024" t="-10" r="11024" b="10"/>
            <a:stretch>
              <a:fillRect/>
            </a:stretch>
          </p:blipFill>
          <p:spPr>
            <a:xfrm>
              <a:off x="5741" y="2359"/>
              <a:ext cx="5308" cy="49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" y="749646"/>
            <a:ext cx="4604385" cy="3996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2771" y="4539466"/>
            <a:ext cx="4244191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Length_x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=Moderator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Length_y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479 mm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³He detectors as widely as possible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Moderator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Length_z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568 mm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to beam direction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 flipH="1">
            <a:off x="5253053" y="4951285"/>
            <a:ext cx="5073069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neutron detection efficiency: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23%~37%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205" y="52070"/>
            <a:ext cx="9483090" cy="555625"/>
          </a:xfrm>
        </p:spPr>
        <p:txBody>
          <a:bodyPr/>
          <a:lstStyle/>
          <a:p>
            <a:r>
              <a:rPr lang="en-US" altLang="zh-CN" sz="2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of the Detector Support Frame Based on Simulation Optimization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" y="898525"/>
            <a:ext cx="3571875" cy="4384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285" y="908685"/>
            <a:ext cx="7188200" cy="4367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4230" y="5741169"/>
            <a:ext cx="10542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ü"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Designed the support frame according to the detector’s requirements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1441677" y="6140719"/>
            <a:ext cx="508938" cy="509363"/>
          </a:xfrm>
          <a:prstGeom prst="ellipse">
            <a:avLst/>
          </a:prstGeom>
          <a:solidFill>
            <a:srgbClr val="8D0005"/>
          </a:solidFill>
          <a:ln>
            <a:solidFill>
              <a:srgbClr val="8D0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ffdb3944-5247-4d81-9be2-8470bd2fcb63}"/>
  <p:tag name="KSO_WM_UNIT_PLACING_PICTURE_USER_VIEWPORT" val="{&quot;height&quot;:2353.9385826771654,&quot;width&quot;:2316.639370078740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fa1bffcd-4357-4d93-9f7c-149a4147fd9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e71ca92a-ba3c-4cb2-93b0-46db8493bb1b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327118f5-6f3f-4577-a244-93a1a43d1f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198a73fb-dc5e-4ae0-883c-6f1ee89f072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c90aa6c9-ec65-4d60-a03b-4b6ade226c1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2fa6b41b-080e-43a7-a589-25455a5f3ea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75afcfac-09d6-446e-8368-644376aff8f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d6c9bdd7-affb-4228-9068-7e5dbefe327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b9fd64b8-e510-4051-86f4-b8cf9424270a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a9977fc-7fed-4c8f-b849-23c02014e2cf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ID" val="{5cdf6f14-3912-46c6-a804-59599b5548f0}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702</Words>
  <Application>Microsoft Office PowerPoint</Application>
  <PresentationFormat>宽屏</PresentationFormat>
  <Paragraphs>114</Paragraphs>
  <Slides>14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Symbol</vt:lpstr>
      <vt:lpstr>Times New Roman</vt:lpstr>
      <vt:lpstr>Wingdings</vt:lpstr>
      <vt:lpstr>1_Office 主题​​</vt:lpstr>
      <vt:lpstr>Equation.KSEE3</vt:lpstr>
      <vt:lpstr>PowerPoint 演示文稿</vt:lpstr>
      <vt:lpstr>We perform n-g1-g2 triple coincidence measurements by chasing the p-process.</vt:lpstr>
      <vt:lpstr>PowerPoint 演示文稿</vt:lpstr>
      <vt:lpstr>Geant4 - Detector Geometry</vt:lpstr>
      <vt:lpstr>Detection Efficiency Simulation and Optimization  (neutron)</vt:lpstr>
      <vt:lpstr>Detection Efficiency Simulation and Optimization （neutron）</vt:lpstr>
      <vt:lpstr>Optimization of LaBr₃ Detection Efficiency   (gamma)</vt:lpstr>
      <vt:lpstr>Final Structure and Detection Efficiency Simulation</vt:lpstr>
      <vt:lpstr>Design of the Detector Support Frame Based on Simulation Optimization</vt:lpstr>
      <vt:lpstr>The Influence of Beam Spot Size on Self-Absorption</vt:lpstr>
      <vt:lpstr>The Influence of Target Thickness on Self-Absorption</vt:lpstr>
      <vt:lpstr>The Influence of Target Rotation on Self-Absorption</vt:lpstr>
      <vt:lpstr>PowerPoint 演示文稿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yi yi</cp:lastModifiedBy>
  <cp:revision>49</cp:revision>
  <dcterms:created xsi:type="dcterms:W3CDTF">2023-08-09T12:44:00Z</dcterms:created>
  <dcterms:modified xsi:type="dcterms:W3CDTF">2025-08-08T14:22:22Z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2052-12.1.0.20305</vt:lpwstr>
  </property>
</Properties>
</file>