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80" r:id="rId8"/>
    <p:sldId id="381" r:id="rId9"/>
    <p:sldId id="382" r:id="rId10"/>
    <p:sldId id="383" r:id="rId11"/>
    <p:sldId id="384" r:id="rId12"/>
    <p:sldId id="385" r:id="rId13"/>
    <p:sldId id="388" r:id="rId14"/>
    <p:sldId id="389" r:id="rId15"/>
    <p:sldId id="390" r:id="rId16"/>
    <p:sldId id="386" r:id="rId17"/>
    <p:sldId id="387" r:id="rId18"/>
    <p:sldId id="391" r:id="rId19"/>
    <p:sldId id="394" r:id="rId20"/>
    <p:sldId id="330" r:id="rId21"/>
    <p:sldId id="392" r:id="rId22"/>
    <p:sldId id="263" r:id="rId23"/>
    <p:sldId id="267" r:id="rId24"/>
    <p:sldId id="268" r:id="rId25"/>
    <p:sldId id="312" r:id="rId26"/>
    <p:sldId id="264" r:id="rId27"/>
    <p:sldId id="292" r:id="rId28"/>
    <p:sldId id="313" r:id="rId29"/>
    <p:sldId id="314" r:id="rId30"/>
    <p:sldId id="315" r:id="rId31"/>
    <p:sldId id="321" r:id="rId32"/>
    <p:sldId id="266" r:id="rId33"/>
    <p:sldId id="272" r:id="rId34"/>
    <p:sldId id="316" r:id="rId35"/>
    <p:sldId id="262" r:id="rId36"/>
    <p:sldId id="273" r:id="rId37"/>
    <p:sldId id="274" r:id="rId38"/>
    <p:sldId id="317" r:id="rId39"/>
    <p:sldId id="318" r:id="rId40"/>
    <p:sldId id="319" r:id="rId41"/>
    <p:sldId id="269" r:id="rId42"/>
    <p:sldId id="322" r:id="rId43"/>
    <p:sldId id="323" r:id="rId44"/>
    <p:sldId id="325" r:id="rId45"/>
    <p:sldId id="324" r:id="rId46"/>
    <p:sldId id="326" r:id="rId47"/>
    <p:sldId id="327" r:id="rId48"/>
    <p:sldId id="328" r:id="rId49"/>
    <p:sldId id="320" r:id="rId50"/>
    <p:sldId id="329" r:id="rId51"/>
    <p:sldId id="275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ng-Ichi Ando" initials="SIA" lastIdx="1" clrIdx="0">
    <p:extLst>
      <p:ext uri="{19B8F6BF-5375-455C-9EA6-DF929625EA0E}">
        <p15:presenceInfo xmlns:p15="http://schemas.microsoft.com/office/powerpoint/2012/main" userId="835f95b4555cf3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6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6AF463-56E3-4809-A62B-97542F248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0961D74-E63F-41D4-A7C6-4A9A7153B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71C1B0-1E1A-40AE-B1F7-90D3D08A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B910-7899-4CD1-A710-A1EC91754D16}" type="datetimeFigureOut">
              <a:rPr lang="ko-KR" altLang="en-US" smtClean="0"/>
              <a:t>2025-08-08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67D30A-5E3C-4105-818E-85150425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EE6A54-B95D-409B-875C-00068301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2E15-A29B-4C60-BED9-BF592001F1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27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8192C9-EA53-4073-B014-E94ECA55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5726E53-8C58-4D11-BA2B-A951A2455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B31131-F436-453E-B62C-3C2E429B5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B910-7899-4CD1-A710-A1EC91754D16}" type="datetimeFigureOut">
              <a:rPr lang="ko-KR" altLang="en-US" smtClean="0"/>
              <a:t>2025-08-08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46D71F-68AE-44E8-B8EF-4DEC36DA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04D424-1A42-4592-B8D1-ADD45E08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2E15-A29B-4C60-BED9-BF592001F1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5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3DB72D4-81BA-4B41-BEC7-9EED1105C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4F1ECE4-213A-4221-AC82-9A48083E8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ECF14B-C0B6-4211-8905-169DD171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B910-7899-4CD1-A710-A1EC91754D16}" type="datetimeFigureOut">
              <a:rPr lang="ko-KR" altLang="en-US" smtClean="0"/>
              <a:t>2025-08-08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002DBA-CA23-4B10-ACF9-F54B368A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B4300A-7DCE-421D-BF06-7B743DBD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2E15-A29B-4C60-BED9-BF592001F1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23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1F7CCE-C732-4A35-BAC5-A964F23E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BBE81E-3B99-4673-BB61-ED4E711F3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EFBFF8-E4AC-4DCA-BD7D-E7BF4D1C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B910-7899-4CD1-A710-A1EC91754D16}" type="datetimeFigureOut">
              <a:rPr lang="ko-KR" altLang="en-US" smtClean="0"/>
              <a:t>2025-08-08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1CD4D3-877B-4399-A763-D6F4281D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CDE5A4-CA25-4053-B79D-56458455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2E15-A29B-4C60-BED9-BF592001F1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02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942E7E-D3D8-47AC-8C8A-D0A69CF9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21312C-DCD5-43BD-B6C2-618B339A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6ED450-691F-44F9-923E-351A2A20B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B910-7899-4CD1-A710-A1EC91754D16}" type="datetimeFigureOut">
              <a:rPr lang="ko-KR" altLang="en-US" smtClean="0"/>
              <a:t>2025-08-08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474536-DCF3-4ECE-A4CE-5D7E5847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EA2D86-8C6E-4E17-BFA4-30B7853F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2E15-A29B-4C60-BED9-BF592001F1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57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E5218B-3230-48E0-9D7D-79412155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082CD8-B8C5-4079-AFC8-2EDBA32F7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8EAD977-069C-49E5-A84D-2AEB0B3CF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495E160-CF36-44D4-BC1F-6CA0023C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B910-7899-4CD1-A710-A1EC91754D16}" type="datetimeFigureOut">
              <a:rPr lang="ko-KR" altLang="en-US" smtClean="0"/>
              <a:t>2025-08-08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B2C3D68-492E-4730-8FCF-EAFC4BE7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4A0D2E3-0EA8-4FC9-9B0F-EB6D0D23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2E15-A29B-4C60-BED9-BF592001F1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28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FE56B7-574B-440E-BDC9-B2909DF0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15B935-F782-41BD-920F-5573EA046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CD5CDF-66C9-492B-BE45-3DCFB997E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AA43417-D6AB-4DF1-B68C-DA05885CB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4A01F91-E4F6-4460-A84E-7DD6424C6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A4650C2-A27E-482E-B9D8-45C407EB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B910-7899-4CD1-A710-A1EC91754D16}" type="datetimeFigureOut">
              <a:rPr lang="ko-KR" altLang="en-US" smtClean="0"/>
              <a:t>2025-08-08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020DD58-4C31-4038-98B6-988DB2B5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2E14821-E6B2-4268-A953-92EC7E8F4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2E15-A29B-4C60-BED9-BF592001F1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41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A818C-0045-42A5-890C-57515D6F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3CDA475-90AF-452E-8EE6-FD11CC04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B910-7899-4CD1-A710-A1EC91754D16}" type="datetimeFigureOut">
              <a:rPr lang="ko-KR" altLang="en-US" smtClean="0"/>
              <a:t>2025-08-08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7C950A9-E54E-4893-B62B-181B7257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AC39AA3-611B-4F24-8128-F813F1D0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2E15-A29B-4C60-BED9-BF592001F1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90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D1C46A2-1A00-4EDB-94C0-F17EF0DE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B910-7899-4CD1-A710-A1EC91754D16}" type="datetimeFigureOut">
              <a:rPr lang="ko-KR" altLang="en-US" smtClean="0"/>
              <a:t>2025-08-08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2A10883-AE48-4C15-9041-2030E4670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65DF99-B9CA-49A7-B067-4497B782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2E15-A29B-4C60-BED9-BF592001F1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29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B21268-A7BB-4717-931D-24E700771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F19C8D-47B9-4570-A5F1-5FE96ECD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7873100-6FDF-4EA6-BF2D-F540B7F15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2DCB9E-4B3D-424F-BA69-37E14C7D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B910-7899-4CD1-A710-A1EC91754D16}" type="datetimeFigureOut">
              <a:rPr lang="ko-KR" altLang="en-US" smtClean="0"/>
              <a:t>2025-08-08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042FC3-5BEE-49A3-9B21-33DB677CF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1413C2-296A-4D71-B19B-14BF2402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2E15-A29B-4C60-BED9-BF592001F1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36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628E5C-7AD4-44EF-AD6F-0EAAFE44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647B8C1-542C-43C0-9FD3-06FBFA484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588DB22-24E6-4A50-8EA0-22A44774B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B728C8-7DF3-43C0-AB47-3ADEE78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B910-7899-4CD1-A710-A1EC91754D16}" type="datetimeFigureOut">
              <a:rPr lang="ko-KR" altLang="en-US" smtClean="0"/>
              <a:t>2025-08-08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D4862B4-3B09-40A7-95CD-61030F6B7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E552495-60EB-4EFC-8583-66F773CD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2E15-A29B-4C60-BED9-BF592001F1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6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B4B51C0-9CF7-4FD2-A041-7A2D8075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E63F7B3-CEE0-4370-A9BB-8C8BC25EE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6D2301-60D9-4A0B-9751-887743D90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B910-7899-4CD1-A710-A1EC91754D16}" type="datetimeFigureOut">
              <a:rPr lang="ko-KR" altLang="en-US" smtClean="0"/>
              <a:t>2025-08-08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851AE9-D607-4731-8E23-882B1536C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742BCB-622D-4D10-B740-DC4D269AD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52E15-A29B-4C60-BED9-BF592001F1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54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ar" TargetMode="External"/><Relationship Id="rId2" Type="http://schemas.openxmlformats.org/officeDocument/2006/relationships/hyperlink" Target="https://en.wikipedia.org/wiki/Chemical_el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inary_star" TargetMode="External"/><Relationship Id="rId5" Type="http://schemas.openxmlformats.org/officeDocument/2006/relationships/hyperlink" Target="https://en.wikipedia.org/wiki/Nova" TargetMode="External"/><Relationship Id="rId4" Type="http://schemas.openxmlformats.org/officeDocument/2006/relationships/hyperlink" Target="https://en.wikipedia.org/wiki/Supernova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947696-4AA8-4849-B52B-A787D4D44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/>
              <a:t>Nuclear reactions for nuclear astrophysics and EFTs </a:t>
            </a:r>
            <a:br>
              <a:rPr lang="en-US" altLang="ko-KR" sz="4800" dirty="0"/>
            </a:br>
            <a:endParaRPr lang="ko-KR" altLang="en-US" sz="48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9F0817F-C891-473C-8D67-FECDE41B3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Shung-Ichi Ando</a:t>
            </a:r>
          </a:p>
          <a:p>
            <a:r>
              <a:rPr lang="en-US" altLang="ko-KR" dirty="0"/>
              <a:t>Daegu University,</a:t>
            </a:r>
          </a:p>
          <a:p>
            <a:endParaRPr lang="en-US" altLang="ko-KR" dirty="0"/>
          </a:p>
          <a:p>
            <a:r>
              <a:rPr lang="en-US" altLang="ko-KR" dirty="0"/>
              <a:t>PhNS2025@Fudan U., Shanghai, China, August 9-10, 2025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36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768103-9ADC-4874-8757-849E4CCC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Reaction amplitudes for s-waves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7B3349E-A642-4A0F-A3F3-139899810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42" y="1346200"/>
            <a:ext cx="6172115" cy="5511800"/>
          </a:xfrm>
        </p:spPr>
      </p:pic>
    </p:spTree>
    <p:extLst>
      <p:ext uri="{BB962C8B-B14F-4D97-AF65-F5344CB8AC3E}">
        <p14:creationId xmlns:p14="http://schemas.microsoft.com/office/powerpoint/2010/main" val="159594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55B6E-17F8-4148-9EF3-F9B08FF7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Reaction amplitudes for p-waves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EAA1279-CED7-4435-912C-215CCE6E4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73" y="1690688"/>
            <a:ext cx="8542054" cy="3997325"/>
          </a:xfrm>
        </p:spPr>
      </p:pic>
    </p:spTree>
    <p:extLst>
      <p:ext uri="{BB962C8B-B14F-4D97-AF65-F5344CB8AC3E}">
        <p14:creationId xmlns:p14="http://schemas.microsoft.com/office/powerpoint/2010/main" val="287114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F55525-6C1C-4BCA-99F3-B42E98F7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Cross sections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9DFBB2F-210C-49F5-B50D-EAF88C924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1521619"/>
            <a:ext cx="7029132" cy="1325563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0717CE2-D1B7-48A3-8005-F8CBF6353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40" y="3105544"/>
            <a:ext cx="7655919" cy="101997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39A80CC-81B1-4AC3-A196-BA18B688C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40" y="4710904"/>
            <a:ext cx="7655919" cy="10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9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1B46993E-9AF9-470B-8E67-52D5B57953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1B46993E-9AF9-470B-8E67-52D5B57953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4E129D1-A342-476D-8C90-C1C6DCD3F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93" y="1653436"/>
            <a:ext cx="7186613" cy="5204564"/>
          </a:xfrm>
        </p:spPr>
      </p:pic>
    </p:spTree>
    <p:extLst>
      <p:ext uri="{BB962C8B-B14F-4D97-AF65-F5344CB8AC3E}">
        <p14:creationId xmlns:p14="http://schemas.microsoft.com/office/powerpoint/2010/main" val="58110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21924936-69E7-4FDC-94B8-8F28E83358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21924936-69E7-4FDC-94B8-8F28E8335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15C4A11-0421-4266-8AEF-13E3D8257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43" y="1497081"/>
            <a:ext cx="7402513" cy="5360919"/>
          </a:xfrm>
        </p:spPr>
      </p:pic>
    </p:spTree>
    <p:extLst>
      <p:ext uri="{BB962C8B-B14F-4D97-AF65-F5344CB8AC3E}">
        <p14:creationId xmlns:p14="http://schemas.microsoft.com/office/powerpoint/2010/main" val="1039759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BD36C49B-E6AA-4DA3-85F7-15F5A40AE5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/>
                  <a:t>Photon analyzing </a:t>
                </a:r>
                <a:r>
                  <a:rPr lang="en-US" altLang="ko-KR" dirty="0"/>
                  <a:t>power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BD36C49B-E6AA-4DA3-85F7-15F5A40AE5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C799781-6467-4E09-894B-A62725BAD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46" y="1625268"/>
            <a:ext cx="7225507" cy="5232732"/>
          </a:xfrm>
        </p:spPr>
      </p:pic>
    </p:spTree>
    <p:extLst>
      <p:ext uri="{BB962C8B-B14F-4D97-AF65-F5344CB8AC3E}">
        <p14:creationId xmlns:p14="http://schemas.microsoft.com/office/powerpoint/2010/main" val="1368560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641758-ED55-487F-910F-526DD940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Fixing parameters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369E4DF-6C15-4CA0-BBB3-3AFD3C553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21" y="1790700"/>
            <a:ext cx="9276357" cy="3591719"/>
          </a:xfrm>
        </p:spPr>
      </p:pic>
    </p:spTree>
    <p:extLst>
      <p:ext uri="{BB962C8B-B14F-4D97-AF65-F5344CB8AC3E}">
        <p14:creationId xmlns:p14="http://schemas.microsoft.com/office/powerpoint/2010/main" val="25731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8A1A73-CE4F-497A-AF06-F8B73FCB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Fitted parameters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7FDE7D7-9775-47F4-834A-DE33C74D0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1991519"/>
            <a:ext cx="10048875" cy="4019550"/>
          </a:xfrm>
        </p:spPr>
      </p:pic>
    </p:spTree>
    <p:extLst>
      <p:ext uri="{BB962C8B-B14F-4D97-AF65-F5344CB8AC3E}">
        <p14:creationId xmlns:p14="http://schemas.microsoft.com/office/powerpoint/2010/main" val="419869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53792E-24F7-41DC-B4C0-C880E11E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Total cross section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E815698-8E4B-42CE-BA19-E7D858ECF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7" y="1587500"/>
            <a:ext cx="10803466" cy="5029200"/>
          </a:xfrm>
        </p:spPr>
      </p:pic>
    </p:spTree>
    <p:extLst>
      <p:ext uri="{BB962C8B-B14F-4D97-AF65-F5344CB8AC3E}">
        <p14:creationId xmlns:p14="http://schemas.microsoft.com/office/powerpoint/2010/main" val="1745351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ECAD4B-5364-4561-BB45-29E801CC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Summary 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223F47-5CCA-4081-8F53-8440BE57F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present situation of the studies of nuclear reactions at low energies for nuclear astrophysics was briefly reviewed.</a:t>
            </a:r>
          </a:p>
          <a:p>
            <a:r>
              <a:rPr lang="en-US" altLang="ko-KR" dirty="0"/>
              <a:t>We discussed the constructions of EFTs for the studies of nuclear reactions at low energies.</a:t>
            </a:r>
          </a:p>
          <a:p>
            <a:r>
              <a:rPr lang="en-US" altLang="ko-KR" dirty="0"/>
              <a:t>The study of radiative neutron capture on a proton in </a:t>
            </a:r>
            <a:r>
              <a:rPr lang="en-US" altLang="ko-KR" dirty="0" err="1"/>
              <a:t>pionless</a:t>
            </a:r>
            <a:r>
              <a:rPr lang="en-US" altLang="ko-KR" dirty="0"/>
              <a:t> EFT was reviewed.</a:t>
            </a:r>
          </a:p>
          <a:p>
            <a:r>
              <a:rPr lang="en-US" altLang="ko-KR" dirty="0"/>
              <a:t>In conclusion, an EFT can provide us with a unique and useful method to study the nuclear reactions at low energies.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195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0F4311-4623-491E-B69F-9F539610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E9328A-BFA3-4244-AA56-4DDC436C1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3200" dirty="0"/>
              <a:t>Introduction</a:t>
            </a:r>
          </a:p>
          <a:p>
            <a:r>
              <a:rPr lang="en-US" altLang="ko-KR" sz="3200" dirty="0"/>
              <a:t>Nuclear reactions for nuclear astrophysics (review)</a:t>
            </a:r>
          </a:p>
          <a:p>
            <a:r>
              <a:rPr lang="en-US" altLang="ko-KR" sz="3200" dirty="0"/>
              <a:t>Theories and EFTs</a:t>
            </a:r>
          </a:p>
          <a:p>
            <a:r>
              <a:rPr lang="en-US" altLang="ko-KR" sz="3200" dirty="0"/>
              <a:t>Radiative neutron capture on a proton in </a:t>
            </a:r>
            <a:r>
              <a:rPr lang="en-US" altLang="ko-KR" sz="3200" dirty="0" err="1"/>
              <a:t>pionless</a:t>
            </a:r>
            <a:r>
              <a:rPr lang="en-US" altLang="ko-KR" sz="3200" dirty="0"/>
              <a:t> EFT</a:t>
            </a:r>
          </a:p>
          <a:p>
            <a:r>
              <a:rPr lang="en-US" altLang="ko-KR" sz="3200" dirty="0"/>
              <a:t>Summary 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8959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46A59F-D872-4766-B5DE-F2960EAD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E76BA0-55C5-46E6-BF27-FBE6C922A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4977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4C3BDF-7F18-4B2F-BF72-ADCB1E00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5E6284-1A64-4A94-8D00-9316EA7DD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62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296F754A-5711-4079-802C-B5FEF6F176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A cluster EFT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for the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-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system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296F754A-5711-4079-802C-B5FEF6F176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EFE26D0-9CB1-4D9F-9961-51962E9670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7981"/>
                <a:ext cx="10515600" cy="4829452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A targe energy,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altLang="ko-KR" dirty="0"/>
                  <a:t> MeV, for radiative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dirty="0"/>
                  <a:t> capture reaction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its momentum scale,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ra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en-US" altLang="ko-KR" dirty="0"/>
                  <a:t> MeV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its length scale,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=4.8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err="1"/>
                  <a:t>fm</a:t>
                </a:r>
                <a:r>
                  <a:rPr lang="en-US" altLang="ko-KR" dirty="0"/>
                  <a:t> </a:t>
                </a:r>
              </a:p>
              <a:p>
                <a:r>
                  <a:rPr lang="en-US" altLang="ko-KR" dirty="0"/>
                  <a:t>A separation scale, the energy difference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dirty="0"/>
                  <a:t>-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sPre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and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dirty="0"/>
                  <a:t>-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ko-KR" altLang="en-US" dirty="0"/>
                  <a:t> </a:t>
                </a:r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=12.13−7.16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=4.97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MeV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its momentum scale,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l-GR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=160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MeV</a:t>
                </a:r>
              </a:p>
              <a:p>
                <a:r>
                  <a:rPr lang="en-US" altLang="ko-KR" dirty="0"/>
                  <a:t>The perturbative expansion parameter,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Construct the effective </a:t>
                </a:r>
                <a:r>
                  <a:rPr lang="en-US" altLang="ko-KR" dirty="0" err="1"/>
                  <a:t>Lagrangian</a:t>
                </a:r>
                <a:r>
                  <a:rPr lang="en-US" altLang="ko-KR" dirty="0"/>
                  <a:t> and calculate reaction amplitudes including Coulomb interaction non-</a:t>
                </a:r>
                <a:r>
                  <a:rPr lang="en-US" altLang="ko-KR" dirty="0" err="1"/>
                  <a:t>perturnatively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EFE26D0-9CB1-4D9F-9961-51962E9670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7981"/>
                <a:ext cx="10515600" cy="4829452"/>
              </a:xfrm>
              <a:blipFill>
                <a:blip r:embed="rId3"/>
                <a:stretch>
                  <a:fillRect l="-1043" t="-2146" r="-1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041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900A59-AEED-4D3F-820C-EB020E22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7F82DD4-D60B-4AA2-97CE-AD7204027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01211"/>
          </a:xfrm>
        </p:spPr>
      </p:pic>
    </p:spTree>
    <p:extLst>
      <p:ext uri="{BB962C8B-B14F-4D97-AF65-F5344CB8AC3E}">
        <p14:creationId xmlns:p14="http://schemas.microsoft.com/office/powerpoint/2010/main" val="1809253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0E4367-5089-4316-B920-E48186D6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Phase</a:t>
            </a:r>
            <a:r>
              <a:rPr lang="ko-KR" altLang="en-US" dirty="0"/>
              <a:t> </a:t>
            </a:r>
            <a:r>
              <a:rPr lang="en-US" altLang="ko-KR" dirty="0"/>
              <a:t>shifts for partial waves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1C8FC0-464C-455D-B7CF-9DC787487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Phase shift data for partial waves, l = 0,1,2,3,4,5,6</a:t>
            </a:r>
          </a:p>
          <a:p>
            <a:r>
              <a:rPr lang="en-US" altLang="ko-KR" dirty="0"/>
              <a:t>Resonant energy and widths, 7</a:t>
            </a:r>
            <a:r>
              <a:rPr lang="ko-KR" altLang="en-US" dirty="0"/>
              <a:t> </a:t>
            </a:r>
            <a:r>
              <a:rPr lang="en-US" altLang="ko-KR" dirty="0"/>
              <a:t>resonant</a:t>
            </a:r>
            <a:r>
              <a:rPr lang="ko-KR" altLang="en-US" dirty="0"/>
              <a:t> </a:t>
            </a:r>
            <a:r>
              <a:rPr lang="en-US" altLang="ko-KR" dirty="0"/>
              <a:t>states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C12983A-2C8E-4ACB-85FB-EDDE43D10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2" y="3429000"/>
            <a:ext cx="74580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83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 matrices of the elastic scattering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 matrix 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5" y="1790737"/>
            <a:ext cx="2419688" cy="94780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80" y="2943871"/>
            <a:ext cx="5658640" cy="105742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80" y="4085036"/>
            <a:ext cx="5544324" cy="97168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85" y="1758156"/>
            <a:ext cx="3686689" cy="100026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67856"/>
            <a:ext cx="10058400" cy="99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98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3F34B2C3-8254-4B61-A54B-08F5880079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ko-KR" dirty="0"/>
                  <a:t>Elastic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dirty="0"/>
                  <a:t>-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scattering at low energies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3F34B2C3-8254-4B61-A54B-08F588007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C7A8579-1F74-4FAF-B386-089EC4B0EC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Effective </a:t>
                </a:r>
                <a:r>
                  <a:rPr lang="en-US" altLang="ko-KR" dirty="0" err="1"/>
                  <a:t>Lagrangian</a:t>
                </a:r>
                <a:endParaRPr lang="en-US" altLang="ko-KR" dirty="0"/>
              </a:p>
              <a:p>
                <a:r>
                  <a:rPr lang="en-US" altLang="ko-KR" dirty="0"/>
                  <a:t>Feynman diagrams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-- Dressed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r>
                  <a:rPr lang="en-US" altLang="ko-KR" dirty="0"/>
                  <a:t> propagators</a:t>
                </a:r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-- Elastic scattering amplitudes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C7A8579-1F74-4FAF-B386-089EC4B0EC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33A03549-42B9-449E-9367-11B211DFF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3342951"/>
            <a:ext cx="8172450" cy="10953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E66DE46-C2A7-4CBB-94D2-F9D3F3CC3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78" y="5118249"/>
            <a:ext cx="2713609" cy="16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76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en-US" altLang="ko-KR" dirty="0"/>
              <a:t>Effective </a:t>
            </a:r>
            <a:r>
              <a:rPr lang="en-US" altLang="ko-KR" dirty="0" err="1"/>
              <a:t>Lagrangian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82140"/>
            <a:ext cx="10058400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96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84200"/>
            <a:ext cx="10515600" cy="5592763"/>
          </a:xfrm>
        </p:spPr>
        <p:txBody>
          <a:bodyPr/>
          <a:lstStyle/>
          <a:p>
            <a:r>
              <a:rPr lang="en-US" altLang="ko-KR" dirty="0"/>
              <a:t>Amplitude for bound states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69" y="1319619"/>
            <a:ext cx="6173061" cy="143847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9" y="3135783"/>
            <a:ext cx="4191718" cy="103240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18" y="3244216"/>
            <a:ext cx="7340600" cy="98626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51120"/>
            <a:ext cx="10058400" cy="103267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62" y="5221275"/>
            <a:ext cx="8213275" cy="13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17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39825"/>
            <a:ext cx="10515600" cy="4351338"/>
          </a:xfrm>
        </p:spPr>
        <p:txBody>
          <a:bodyPr/>
          <a:lstStyle/>
          <a:p>
            <a:r>
              <a:rPr lang="en-US" altLang="ko-KR" dirty="0"/>
              <a:t>Amplitudes for resonant states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1490"/>
            <a:ext cx="10058400" cy="162203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3874322"/>
            <a:ext cx="8928100" cy="20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3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68142C-F6EC-4304-A735-6DE3F595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F8818AF-8C50-4F74-94D3-BB47E111AE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Nuclear physics vs Nuclear astrophysics</a:t>
                </a:r>
              </a:p>
              <a:p>
                <a:r>
                  <a:rPr lang="en-US" altLang="ko-KR" dirty="0"/>
                  <a:t>Nuclear reactions for nuclear astrophysics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-- Very low energies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	In the sun,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=6000</m:t>
                    </m:r>
                  </m:oMath>
                </a14:m>
                <a:r>
                  <a:rPr lang="en-US" altLang="ko-KR" dirty="0"/>
                  <a:t> K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=15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ko-KR" dirty="0"/>
                  <a:t> K (1.3 keV)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	In the heavy stars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dirty="0"/>
                  <a:t> &lt; 1 MeV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ko-KR" dirty="0"/>
                  <a:t> K)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	In the supernova explosion,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~</m:t>
                    </m:r>
                  </m:oMath>
                </a14:m>
                <a:r>
                  <a:rPr lang="en-US" altLang="ko-KR" dirty="0"/>
                  <a:t> a few tens MeV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-- Long wavelengths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	The details of nuclear structure may not be important.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F8818AF-8C50-4F74-94D3-BB47E111AE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103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 matrices 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EBFF99BB-08CB-46F2-95CD-0C53AE4F9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3" y="1962547"/>
            <a:ext cx="10363757" cy="2932906"/>
          </a:xfrm>
        </p:spPr>
      </p:pic>
    </p:spTree>
    <p:extLst>
      <p:ext uri="{BB962C8B-B14F-4D97-AF65-F5344CB8AC3E}">
        <p14:creationId xmlns:p14="http://schemas.microsoft.com/office/powerpoint/2010/main" val="3828577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09179A-C5CA-47B6-8D42-C8B28287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Phase shifts data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737FF2DC-DCB1-48F7-B58E-E25181919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04" y="3175172"/>
            <a:ext cx="4759396" cy="331770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24D1004-2857-4F4C-A2FC-1B72D1E44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75172"/>
            <a:ext cx="4759396" cy="3317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B3DA77-BBB9-440B-9497-A4FA1E53A664}"/>
                  </a:ext>
                </a:extLst>
              </p:cNvPr>
              <p:cNvSpPr txBox="1"/>
              <p:nvPr/>
            </p:nvSpPr>
            <p:spPr>
              <a:xfrm>
                <a:off x="1095304" y="1498600"/>
                <a:ext cx="10258496" cy="1389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800" dirty="0"/>
                  <a:t>S matrices for the elastic scattering for l=0,1,2,3,4,5,6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800" dirty="0"/>
                  <a:t>Parameters fitted to the accurate phase shift data up to the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sz="2800" dirty="0"/>
                  <a:t>-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sPre>
                  </m:oMath>
                </a14:m>
                <a:r>
                  <a:rPr lang="ko-KR" altLang="en-US" sz="2800" dirty="0"/>
                  <a:t> </a:t>
                </a:r>
                <a:r>
                  <a:rPr lang="en-US" altLang="ko-KR" sz="2800" dirty="0"/>
                  <a:t>breakup reported by </a:t>
                </a:r>
                <a:r>
                  <a:rPr lang="en-US" altLang="ko-KR" sz="2800" dirty="0" err="1"/>
                  <a:t>Tishchhauser</a:t>
                </a:r>
                <a:r>
                  <a:rPr lang="en-US" altLang="ko-KR" sz="2800" dirty="0"/>
                  <a:t> et al. (2009).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B3DA77-BBB9-440B-9497-A4FA1E53A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04" y="1498600"/>
                <a:ext cx="10258496" cy="1389868"/>
              </a:xfrm>
              <a:prstGeom prst="rect">
                <a:avLst/>
              </a:prstGeom>
              <a:blipFill>
                <a:blip r:embed="rId4"/>
                <a:stretch>
                  <a:fillRect l="-1070" t="-4825" r="-1485" b="-114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376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99DD7F-9C72-4E02-B033-9089BC05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D4C17E2-B6EE-4409-8853-387C37D77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5800"/>
            <a:ext cx="4633259" cy="3229775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6117CDC-76A8-4711-80AF-B3B07B5E1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27" y="365125"/>
            <a:ext cx="4828640" cy="329687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8367B76-E765-4158-857F-9046166C0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4" y="3552426"/>
            <a:ext cx="4966513" cy="335772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4B38EDF-8E55-472E-8F29-8A4102777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27" y="3631784"/>
            <a:ext cx="4734757" cy="32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15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9591F4-49E5-49FA-A798-A4797C91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2F87119-C56A-41D0-B501-C7BA75A67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8" y="365125"/>
            <a:ext cx="4206695" cy="2981757"/>
          </a:xfrm>
        </p:spPr>
      </p:pic>
    </p:spTree>
    <p:extLst>
      <p:ext uri="{BB962C8B-B14F-4D97-AF65-F5344CB8AC3E}">
        <p14:creationId xmlns:p14="http://schemas.microsoft.com/office/powerpoint/2010/main" val="2839359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09B4A0-CAFE-4DFF-94D9-B4E0758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093F6EE-1E24-421E-AC0C-B72DD87FA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9624"/>
            <a:ext cx="5537199" cy="67863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B7D35-FE3F-41CC-AE4E-891F03BDDDE1}"/>
              </a:ext>
            </a:extLst>
          </p:cNvPr>
          <p:cNvSpPr txBox="1"/>
          <p:nvPr/>
        </p:nvSpPr>
        <p:spPr>
          <a:xfrm>
            <a:off x="711200" y="711200"/>
            <a:ext cx="25131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L=0, 7 parameters,</a:t>
            </a:r>
          </a:p>
          <a:p>
            <a:r>
              <a:rPr lang="en-US" altLang="ko-KR" dirty="0"/>
              <a:t>L=1, 5,</a:t>
            </a:r>
          </a:p>
          <a:p>
            <a:r>
              <a:rPr lang="en-US" altLang="ko-KR" dirty="0"/>
              <a:t>L=2, 9,</a:t>
            </a:r>
          </a:p>
          <a:p>
            <a:r>
              <a:rPr lang="en-US" altLang="ko-KR" dirty="0"/>
              <a:t>L=3, 6,</a:t>
            </a:r>
          </a:p>
          <a:p>
            <a:r>
              <a:rPr lang="en-US" altLang="ko-KR" dirty="0"/>
              <a:t>L=4, 8,</a:t>
            </a:r>
          </a:p>
          <a:p>
            <a:r>
              <a:rPr lang="en-US" altLang="ko-KR" dirty="0"/>
              <a:t>L=5, 2,</a:t>
            </a:r>
          </a:p>
          <a:p>
            <a:r>
              <a:rPr lang="en-US" altLang="ko-KR" dirty="0"/>
              <a:t>L=6, 4,</a:t>
            </a:r>
          </a:p>
          <a:p>
            <a:r>
              <a:rPr lang="en-US" altLang="ko-KR" dirty="0"/>
              <a:t>41 parameters in total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430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32F412CF-4F73-4C1A-A26A-5E11AC667C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3200" dirty="0"/>
                  <a:t>Differential cross section of elastic </a:t>
                </a:r>
                <a14:m>
                  <m:oMath xmlns:m="http://schemas.openxmlformats.org/officeDocument/2006/math">
                    <m:r>
                      <a:rPr lang="ko-KR" altLang="en-US" sz="32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sz="3200" dirty="0"/>
                  <a:t>-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32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altLang="ko-KR" sz="3200" dirty="0"/>
                  <a:t> scattering  </a:t>
                </a:r>
                <a:endParaRPr lang="ko-KR" altLang="en-US" sz="3200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32F412CF-4F73-4C1A-A26A-5E11AC667C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E15576-C567-4F62-8FD3-11F394BF2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Phase shifts are deduced by using the R-matrix analysis, while the cluster EFT reproduced the phase shifts very well. </a:t>
            </a:r>
          </a:p>
          <a:p>
            <a:r>
              <a:rPr lang="en-US" altLang="ko-KR" dirty="0"/>
              <a:t>Question: is there a model dependence in the phase shift analysis?</a:t>
            </a:r>
          </a:p>
          <a:p>
            <a:r>
              <a:rPr lang="en-US" altLang="ko-KR" dirty="0"/>
              <a:t>We fit the parameters of EFT directly to experimental data of the differential cross section.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9326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BA58F0-7176-4C69-A389-40D853B3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Differential cross section data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706C8E4-E4A0-4302-ACFD-7680C67479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The accurate data of elastic </a:t>
                </a:r>
                <a14:m>
                  <m:oMath xmlns:m="http://schemas.openxmlformats.org/officeDocument/2006/math">
                    <m:r>
                      <a:rPr lang="ko-KR" altLang="en-US" sz="28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sz="2800" dirty="0"/>
                  <a:t>-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ko-KR" altLang="en-US" sz="2800" dirty="0"/>
                  <a:t> </a:t>
                </a:r>
                <a:r>
                  <a:rPr lang="en-US" altLang="ko-KR" sz="2800" dirty="0"/>
                  <a:t>scattering at low energies reported by </a:t>
                </a:r>
                <a:r>
                  <a:rPr lang="en-US" altLang="ko-KR" sz="2800" dirty="0" err="1"/>
                  <a:t>Tischhauser</a:t>
                </a:r>
                <a:r>
                  <a:rPr lang="en-US" altLang="ko-KR" sz="2800" dirty="0"/>
                  <a:t> et al., PRC79, 055803 (2009)</a:t>
                </a:r>
                <a:endParaRPr lang="en-US" altLang="ko-KR" dirty="0"/>
              </a:p>
              <a:p>
                <a:r>
                  <a:rPr lang="en-US" altLang="ko-KR" dirty="0"/>
                  <a:t>Two data sets from EXFOR in the units of 1) an arbitrary normalization and 2) barns/steradian</a:t>
                </a:r>
              </a:p>
              <a:p>
                <a:r>
                  <a:rPr lang="en-US" altLang="ko-KR" dirty="0"/>
                  <a:t>Four columns of the data, 1) differential cross section, 2) errors, 3) alpha energy, and 4) angle</a:t>
                </a:r>
              </a:p>
              <a:p>
                <a:r>
                  <a:rPr lang="en-US" altLang="ko-KR" dirty="0"/>
                  <a:t>The numbers of the data points, Na = 356 (alpha energy) and Nb = 32 (angle)</a:t>
                </a:r>
              </a:p>
              <a:p>
                <a:r>
                  <a:rPr lang="en-US" altLang="ko-KR" dirty="0"/>
                  <a:t>The total N = Na x Nb = 11,392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706C8E4-E4A0-4302-ACFD-7680C67479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21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729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7347F-B8A6-4961-9262-DB1F3CADD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DC_data</a:t>
            </a:r>
            <a:r>
              <a:rPr lang="en-US" altLang="ko-KR" dirty="0"/>
              <a:t>, Nb = 32 angles</a:t>
            </a:r>
            <a:endParaRPr lang="ko-KR" altLang="en-US" dirty="0"/>
          </a:p>
        </p:txBody>
      </p:sp>
      <p:pic>
        <p:nvPicPr>
          <p:cNvPr id="31" name="내용 개체 틀 30">
            <a:extLst>
              <a:ext uri="{FF2B5EF4-FFF2-40B4-BE49-F238E27FC236}">
                <a16:creationId xmlns:a16="http://schemas.microsoft.com/office/drawing/2014/main" id="{746B6B5C-9369-4D49-8395-F9A667BC9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8" y="1690688"/>
            <a:ext cx="5801784" cy="4351338"/>
          </a:xfr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92A227B7-3564-4261-92A6-D9EC58703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65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323BE0-99C0-496B-A4C5-9B2AD419A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AC9071D-1956-4C12-B37D-51A78B31B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86" y="1182279"/>
            <a:ext cx="7262828" cy="544712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326CFC-FB8C-49CE-954B-3055706BD915}"/>
              </a:ext>
            </a:extLst>
          </p:cNvPr>
          <p:cNvSpPr txBox="1"/>
          <p:nvPr/>
        </p:nvSpPr>
        <p:spPr>
          <a:xfrm>
            <a:off x="838200" y="766296"/>
            <a:ext cx="4116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Before the parameter fit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52955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8C8E74-A044-4131-9D3D-B076792F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FF9A097-7E2F-40D3-A85A-692236050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4" y="6289"/>
            <a:ext cx="5138782" cy="6851711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326013F-F08C-4F35-9B32-156B56605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5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5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7A8867-78E2-4CE6-87D4-B9162B63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Nuclear reactions for nuclear astrophysics 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8B90FE-CAA0-4AAF-BD2C-19A8619D6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8383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ko-KR" b="1" dirty="0"/>
              <a:t>Nuclear astrophysics</a:t>
            </a:r>
            <a:r>
              <a:rPr lang="en-US" altLang="ko-KR" dirty="0"/>
              <a:t> (Wikipedia) studies the origin of the </a:t>
            </a:r>
            <a:r>
              <a:rPr lang="en-US" altLang="ko-KR" dirty="0">
                <a:hlinkClick r:id="rId2" tooltip="Chemical element"/>
              </a:rPr>
              <a:t>chemical elements</a:t>
            </a:r>
            <a:r>
              <a:rPr lang="en-US" altLang="ko-KR" dirty="0"/>
              <a:t> and isotopes, and the role of nuclear energy generation, in cosmic sources such as </a:t>
            </a:r>
            <a:r>
              <a:rPr lang="en-US" altLang="ko-KR" dirty="0">
                <a:hlinkClick r:id="rId3" tooltip="Star"/>
              </a:rPr>
              <a:t>stars</a:t>
            </a:r>
            <a:r>
              <a:rPr lang="en-US" altLang="ko-KR" dirty="0"/>
              <a:t>, </a:t>
            </a:r>
            <a:r>
              <a:rPr lang="en-US" altLang="ko-KR" dirty="0">
                <a:hlinkClick r:id="rId4" tooltip="Supernova"/>
              </a:rPr>
              <a:t>supernovae</a:t>
            </a:r>
            <a:r>
              <a:rPr lang="en-US" altLang="ko-KR" dirty="0"/>
              <a:t>, </a:t>
            </a:r>
            <a:r>
              <a:rPr lang="en-US" altLang="ko-KR" dirty="0">
                <a:hlinkClick r:id="rId5" tooltip="Nova"/>
              </a:rPr>
              <a:t>novae</a:t>
            </a:r>
            <a:r>
              <a:rPr lang="en-US" altLang="ko-KR" dirty="0"/>
              <a:t>, and violent </a:t>
            </a:r>
            <a:r>
              <a:rPr lang="en-US" altLang="ko-KR" dirty="0">
                <a:hlinkClick r:id="rId6" tooltip="Binary star"/>
              </a:rPr>
              <a:t>binary-star</a:t>
            </a:r>
            <a:r>
              <a:rPr lang="en-US" altLang="ko-KR" dirty="0"/>
              <a:t> interactions.</a:t>
            </a:r>
          </a:p>
          <a:p>
            <a:r>
              <a:rPr lang="en-US" altLang="ko-KR" dirty="0"/>
              <a:t>Nuclear reactions for nuclear astrophysics are studied well;</a:t>
            </a:r>
          </a:p>
          <a:p>
            <a:pPr marL="0" indent="0">
              <a:buNone/>
            </a:pPr>
            <a:r>
              <a:rPr lang="en-US" altLang="ko-KR" dirty="0"/>
              <a:t>  -- BBN, hydrogen burning process (p-p chains), CNO cycles,	helium burning process, carbon burning process, etc. </a:t>
            </a:r>
          </a:p>
          <a:p>
            <a:pPr marL="0" indent="0">
              <a:buNone/>
            </a:pPr>
            <a:r>
              <a:rPr lang="en-US" altLang="ko-KR" dirty="0"/>
              <a:t>  -- While, significant uncertainties in the cross sections.    </a:t>
            </a:r>
          </a:p>
        </p:txBody>
      </p:sp>
    </p:spTree>
    <p:extLst>
      <p:ext uri="{BB962C8B-B14F-4D97-AF65-F5344CB8AC3E}">
        <p14:creationId xmlns:p14="http://schemas.microsoft.com/office/powerpoint/2010/main" val="3538195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F156DE-0F0C-4E6D-A5AC-2F7C7768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4842A62-3552-49D4-A854-FC1AE942F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0" y="34023"/>
            <a:ext cx="5117983" cy="6823978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1C6FD28-54EE-4E72-A067-38B0FDBE1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53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B005CA-1B5A-45E6-9D07-BF8D702B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 plan 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D85309-480F-4946-90F7-43715265F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 1) Make sure whether the data of the differential cross section can</a:t>
            </a:r>
            <a:r>
              <a:rPr lang="ko-KR" altLang="en-US" dirty="0"/>
              <a:t> </a:t>
            </a:r>
            <a:r>
              <a:rPr lang="en-US" altLang="ko-KR" dirty="0"/>
              <a:t>be reproduced well by the results of the cluster EFT. (The chi2 of the initial values of parameters is chi2/N = 29.9.)</a:t>
            </a:r>
          </a:p>
          <a:p>
            <a:pPr marL="0" indent="0">
              <a:buNone/>
            </a:pPr>
            <a:r>
              <a:rPr lang="en-US" altLang="ko-KR" dirty="0"/>
              <a:t>  2) How the phase shifts and their uncertainties of the elastic scattering are altered by fitting the 41 parameters of the cluster EFT to the differential cross section data. </a:t>
            </a:r>
          </a:p>
          <a:p>
            <a:pPr marL="0" indent="0">
              <a:buNone/>
            </a:pPr>
            <a:r>
              <a:rPr lang="en-US" altLang="ko-KR" dirty="0"/>
              <a:t>  3) To study the raw data by ML.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4465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CD32DE-C5B8-4422-AA29-B5BEB408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Preliminary numerical 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366C72-C271-430A-B493-57F31F258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Perform the standard chi2 fit in an MCMC analysis</a:t>
            </a:r>
          </a:p>
          <a:p>
            <a:r>
              <a:rPr lang="en-US" altLang="ko-KR" dirty="0"/>
              <a:t>The number of parameter is reduced from 41 to 35. </a:t>
            </a:r>
          </a:p>
          <a:p>
            <a:r>
              <a:rPr lang="en-US" altLang="ko-KR" dirty="0"/>
              <a:t>N(step) = 100,000, averaged autocollimation time, tau = </a:t>
            </a:r>
          </a:p>
          <a:p>
            <a:r>
              <a:rPr lang="en-US" altLang="ko-KR" dirty="0"/>
              <a:t>Using a home PC with an Intel i5 processer (about 10 hours)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4042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73FF30-9A0C-47DE-90E6-E3F4789F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A5AC2DD-B7BE-4FE8-A630-8D7C58EDB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52E0F-D49F-4892-89C4-2F8087143937}"/>
              </a:ext>
            </a:extLst>
          </p:cNvPr>
          <p:cNvSpPr txBox="1"/>
          <p:nvPr/>
        </p:nvSpPr>
        <p:spPr>
          <a:xfrm>
            <a:off x="6324600" y="1170195"/>
            <a:ext cx="5243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35 parameters</a:t>
            </a:r>
          </a:p>
          <a:p>
            <a:r>
              <a:rPr lang="en-US" altLang="ko-KR" sz="2400" dirty="0"/>
              <a:t>N(steps) = 100,000</a:t>
            </a:r>
          </a:p>
          <a:p>
            <a:r>
              <a:rPr lang="en-US" altLang="ko-KR" sz="2400" dirty="0"/>
              <a:t>Mean autocorrelation steps = 1070 </a:t>
            </a:r>
          </a:p>
          <a:p>
            <a:r>
              <a:rPr lang="en-US" altLang="ko-KR" sz="2400" dirty="0"/>
              <a:t>Chi2/N = 6.559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58740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19207E-0048-4209-94EE-2E94F687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2E1DD94-A2B5-4160-8D3C-76B2521E9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214437"/>
            <a:ext cx="7524750" cy="5643563"/>
          </a:xfrm>
        </p:spPr>
      </p:pic>
    </p:spTree>
    <p:extLst>
      <p:ext uri="{BB962C8B-B14F-4D97-AF65-F5344CB8AC3E}">
        <p14:creationId xmlns:p14="http://schemas.microsoft.com/office/powerpoint/2010/main" val="2544989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22ECE7-CE0E-4175-B7A4-7EE19BD7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485F274-1123-4E40-B037-2D25CE315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149652" cy="6866204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8FB8189-FD37-41C1-A6CD-F28CA14C2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9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479BE8-9889-4543-9C36-90C15F9E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85218B5-8C42-4709-B3F5-F67958039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5149652" cy="6866204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9CCFD88-E9FB-4164-9774-5D58ED297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820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84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5A057B-51D7-4F4F-844D-CD8C29E1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DEC6798-7A93-454B-9B78-96223B757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96" y="812800"/>
            <a:ext cx="8238808" cy="5884863"/>
          </a:xfrm>
        </p:spPr>
      </p:pic>
    </p:spTree>
    <p:extLst>
      <p:ext uri="{BB962C8B-B14F-4D97-AF65-F5344CB8AC3E}">
        <p14:creationId xmlns:p14="http://schemas.microsoft.com/office/powerpoint/2010/main" val="18056405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0F8B9F-25AD-47B9-9600-ED1A01E9C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Preliminary results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4C11308-3BA1-4A61-B291-15A76E93DE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A value of the chi2/N of the differential cross section data is improved from 30 to 6.6</a:t>
                </a:r>
              </a:p>
              <a:p>
                <a:r>
                  <a:rPr lang="en-US" altLang="ko-KR" dirty="0"/>
                  <a:t>Differences observed in the phase shift data in the sharp resonant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 </m:t>
                        </m:r>
                      </m:sup>
                    </m:sSub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states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and the shape of the high energy part,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ko-KR" alt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altLang="ko-KR" dirty="0"/>
                  <a:t> &gt; 5 MeV, for </a:t>
                </a:r>
                <a:r>
                  <a:rPr lang="en-US" altLang="ko-KR" i="1" dirty="0"/>
                  <a:t>l</a:t>
                </a:r>
                <a:r>
                  <a:rPr lang="en-US" altLang="ko-KR" dirty="0"/>
                  <a:t> = 5 and 6.</a:t>
                </a:r>
              </a:p>
              <a:p>
                <a:r>
                  <a:rPr lang="en-US" altLang="ko-KR" dirty="0"/>
                  <a:t>Error estimate of cross section and phase shifts is now in progress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4C11308-3BA1-4A61-B291-15A76E93DE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906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3551D0-6655-4E00-8539-C2CF1F85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 and remarks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D3ED483-0273-48FF-9173-3FA423F1FF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EFTs are a new method for the study of nuclear reactions for nuclear astrophysics.</a:t>
                </a:r>
              </a:p>
              <a:p>
                <a:r>
                  <a:rPr lang="en-US" altLang="ko-KR" dirty="0"/>
                  <a:t>Phase shift data the elastic scattering are well reproduced by the fitted vales of the parameters of cluster EFT.</a:t>
                </a:r>
              </a:p>
              <a:p>
                <a:r>
                  <a:rPr lang="en-US" altLang="ko-KR" dirty="0"/>
                  <a:t>We employed an MCMC analysis to fit the parameters of cluster EFT to the differential cross section data to study the scheme dependence in phase shifts and their uncertainties. </a:t>
                </a:r>
              </a:p>
              <a:p>
                <a:r>
                  <a:rPr lang="en-US" altLang="ko-KR" dirty="0"/>
                  <a:t>Another application of EFTs for nuclear astrophysics,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Pre>
                          <m:sPre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p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sPre>
                      </m:e>
                    </m:sPre>
                  </m:oMath>
                </a14:m>
                <a:r>
                  <a:rPr lang="en-US" altLang="ko-KR" dirty="0"/>
                  <a:t> reaction, is under discussion with colleagues. </a:t>
                </a: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D3ED483-0273-48FF-9173-3FA423F1FF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67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D74305-4885-4A41-A32F-B1344471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Theories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256F87-174B-4425-A129-7A9C01BFC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ko-KR" sz="4400" dirty="0"/>
              <a:t>All theories may have a theoretical limit (or a starting point)</a:t>
            </a:r>
          </a:p>
          <a:p>
            <a:pPr marL="0" indent="0">
              <a:buNone/>
            </a:pPr>
            <a:r>
              <a:rPr lang="en-US" altLang="ko-KR" sz="4400" dirty="0"/>
              <a:t>  -- </a:t>
            </a:r>
            <a:r>
              <a:rPr lang="en-US" altLang="ko-KR" sz="4400" dirty="0" err="1"/>
              <a:t>ChPT</a:t>
            </a:r>
            <a:r>
              <a:rPr lang="en-US" altLang="ko-KR" sz="4400" dirty="0"/>
              <a:t>, shell model, mean field theories, potential models </a:t>
            </a:r>
          </a:p>
          <a:p>
            <a:pPr marL="0" indent="0">
              <a:buNone/>
            </a:pPr>
            <a:r>
              <a:rPr lang="en-US" altLang="ko-KR" sz="4400" dirty="0"/>
              <a:t>  -- Departure from the limit leads to difficulties to apply the theory to the study.</a:t>
            </a:r>
          </a:p>
          <a:p>
            <a:r>
              <a:rPr lang="en-US" altLang="ko-KR" sz="4400" dirty="0"/>
              <a:t>Theories for nuclear astrophysics</a:t>
            </a:r>
          </a:p>
          <a:p>
            <a:pPr marL="0" indent="0">
              <a:buNone/>
            </a:pPr>
            <a:r>
              <a:rPr lang="en-US" altLang="ko-KR" sz="4400" dirty="0"/>
              <a:t>  -- Field theoretical (diagram) approach, </a:t>
            </a:r>
          </a:p>
          <a:p>
            <a:pPr marL="0" indent="0">
              <a:buNone/>
            </a:pPr>
            <a:r>
              <a:rPr lang="en-US" altLang="ko-KR" sz="4400" dirty="0"/>
              <a:t>       potential models, R-matrix analysis </a:t>
            </a:r>
          </a:p>
          <a:p>
            <a:pPr marL="0" indent="0">
              <a:buNone/>
            </a:pPr>
            <a:r>
              <a:rPr lang="en-US" altLang="ko-KR" sz="4400" dirty="0"/>
              <a:t>  -- Blatt and Weisskopf, Theoretical Nuclear Physics (1952) </a:t>
            </a:r>
          </a:p>
          <a:p>
            <a:pPr marL="0" indent="0">
              <a:buNone/>
            </a:pPr>
            <a:r>
              <a:rPr lang="en-US" altLang="ko-KR" sz="4400" dirty="0"/>
              <a:t>    ``Phenomena involving energies below 50 MeV called </a:t>
            </a:r>
          </a:p>
          <a:p>
            <a:pPr marL="0" indent="0">
              <a:buNone/>
            </a:pPr>
            <a:r>
              <a:rPr lang="en-US" altLang="ko-KR" sz="4400" dirty="0"/>
              <a:t>      classical nuclear physics.’’  </a:t>
            </a:r>
          </a:p>
        </p:txBody>
      </p:sp>
    </p:spTree>
    <p:extLst>
      <p:ext uri="{BB962C8B-B14F-4D97-AF65-F5344CB8AC3E}">
        <p14:creationId xmlns:p14="http://schemas.microsoft.com/office/powerpoint/2010/main" val="10407957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156365-D4C0-45F4-911E-44ADA069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3D5AF5-CFF9-4FB1-BB60-3C9CCC2EF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2611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287A37-D977-4D7E-BC95-6F07E0D9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3BEB3AC-9817-4634-9498-A005AEB96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7570"/>
            <a:ext cx="5801784" cy="4351338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27B3B32-D131-4711-B6E2-7F2D42C35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28" y="1867570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A4022-C7DD-4B62-962F-556E085A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Effective field theories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C2C894-615B-4892-BC77-8F1FA6F0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 quantum field theory, to construct a perturbation theory,</a:t>
            </a:r>
          </a:p>
          <a:p>
            <a:pPr marL="0" indent="0">
              <a:buNone/>
            </a:pPr>
            <a:r>
              <a:rPr lang="en-US" altLang="ko-KR" dirty="0"/>
              <a:t>  1) unitarity and 2) renormalizability of the loop diagrams are important. (George </a:t>
            </a:r>
            <a:r>
              <a:rPr lang="en-US" altLang="ko-KR" dirty="0" err="1"/>
              <a:t>Sterman’s</a:t>
            </a:r>
            <a:r>
              <a:rPr lang="en-US" altLang="ko-KR" dirty="0"/>
              <a:t> textbook) </a:t>
            </a:r>
          </a:p>
          <a:p>
            <a:r>
              <a:rPr lang="en-US" altLang="ko-KR" dirty="0"/>
              <a:t>Effective field theory provides us with a perturbative expansion scheme, and is constructed by introducing a separation scale to separate relevant degrees of freedom at low energies and irrelevant degrees of freedom at high energy.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017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BB2180-1959-46CE-936A-8666EDA5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137"/>
            <a:ext cx="10515600" cy="1009651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Radiative neutron capture on a proton for BBN 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0671C2E-1D7D-4707-AAC6-5F51FE10E4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8600"/>
                <a:ext cx="10515600" cy="4678363"/>
              </a:xfrm>
            </p:spPr>
            <p:txBody>
              <a:bodyPr/>
              <a:lstStyle/>
              <a:p>
                <a:r>
                  <a:rPr lang="en-US" altLang="ko-KR" dirty="0"/>
                  <a:t>Targe energy of the reaction,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&lt;1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Typical momenta,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=30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=45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We treat the </a:t>
                </a:r>
                <a:r>
                  <a:rPr lang="en-US" altLang="ko-KR" dirty="0" err="1"/>
                  <a:t>pions</a:t>
                </a:r>
                <a:r>
                  <a:rPr lang="en-US" altLang="ko-KR" dirty="0"/>
                  <a:t> as irrelevant degrees of freedom in high energy; the large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=140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ko-KR" b="0" dirty="0"/>
              </a:p>
              <a:p>
                <a:r>
                  <a:rPr lang="en-US" altLang="ko-KR" dirty="0"/>
                  <a:t>The expansion parameter,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l-GR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We employ the dibaryon fields, which lead to the effective range expansion.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0671C2E-1D7D-4707-AAC6-5F51FE10E4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8600"/>
                <a:ext cx="10515600" cy="4678363"/>
              </a:xfrm>
              <a:blipFill>
                <a:blip r:embed="rId2"/>
                <a:stretch>
                  <a:fillRect l="-1043" t="-23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28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300193-9583-49DF-923D-3377A1C4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Effective </a:t>
            </a:r>
            <a:r>
              <a:rPr lang="en-US" altLang="ko-KR" dirty="0" err="1"/>
              <a:t>Lagrangian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0660916-5228-4E23-B028-B4B688D8B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1422898"/>
            <a:ext cx="6515100" cy="1581150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34223C8-4176-4F9F-902D-35E04547F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6738"/>
            <a:ext cx="6115050" cy="33813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D54C00F-C127-4AD8-A4C8-270F3D158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7" y="4162426"/>
            <a:ext cx="56864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1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F81DBB-9CEE-41DE-B6C5-FC4B6FEE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Feynman diagrams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DFB77E1-62E3-421E-8872-D299CAAFD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33" y="1938734"/>
            <a:ext cx="7258134" cy="2012156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7D9D307-E25E-41EF-9C36-EDB0AA75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4" y="4624387"/>
            <a:ext cx="7953915" cy="9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09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1316</Words>
  <Application>Microsoft Office PowerPoint</Application>
  <PresentationFormat>와이드스크린</PresentationFormat>
  <Paragraphs>147</Paragraphs>
  <Slides>51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5" baseType="lpstr">
      <vt:lpstr>맑은 고딕</vt:lpstr>
      <vt:lpstr>Arial</vt:lpstr>
      <vt:lpstr>Cambria Math</vt:lpstr>
      <vt:lpstr>Office 테마</vt:lpstr>
      <vt:lpstr>Nuclear reactions for nuclear astrophysics and EFTs  </vt:lpstr>
      <vt:lpstr>Contents</vt:lpstr>
      <vt:lpstr>Introduction </vt:lpstr>
      <vt:lpstr>Nuclear reactions for nuclear astrophysics </vt:lpstr>
      <vt:lpstr>Theories </vt:lpstr>
      <vt:lpstr>Effective field theories</vt:lpstr>
      <vt:lpstr>Radiative neutron capture on a proton for BBN </vt:lpstr>
      <vt:lpstr>Effective Lagrangian</vt:lpstr>
      <vt:lpstr>Feynman diagrams </vt:lpstr>
      <vt:lpstr>Reaction amplitudes for s-waves</vt:lpstr>
      <vt:lpstr>Reaction amplitudes for p-waves </vt:lpstr>
      <vt:lpstr>Cross sections </vt:lpstr>
      <vt:lpstr>np →dγ</vt:lpstr>
      <vt:lpstr>dγ →np</vt:lpstr>
      <vt:lpstr>Photon analyzing power for dγ →np</vt:lpstr>
      <vt:lpstr>Fixing parameters </vt:lpstr>
      <vt:lpstr>Fitted parameters </vt:lpstr>
      <vt:lpstr>Total cross section</vt:lpstr>
      <vt:lpstr>Summary </vt:lpstr>
      <vt:lpstr>PowerPoint 프레젠테이션</vt:lpstr>
      <vt:lpstr>PowerPoint 프레젠테이션</vt:lpstr>
      <vt:lpstr>A cluster EFT for the α -(_ ^12)C system</vt:lpstr>
      <vt:lpstr> </vt:lpstr>
      <vt:lpstr>Phase shifts for partial waves </vt:lpstr>
      <vt:lpstr>S matrices of the elastic scattering </vt:lpstr>
      <vt:lpstr>Elastic α-(_ ^12)C scattering at low energies  </vt:lpstr>
      <vt:lpstr> </vt:lpstr>
      <vt:lpstr> </vt:lpstr>
      <vt:lpstr> </vt:lpstr>
      <vt:lpstr>S matrices </vt:lpstr>
      <vt:lpstr>Phase shifts data</vt:lpstr>
      <vt:lpstr> </vt:lpstr>
      <vt:lpstr> </vt:lpstr>
      <vt:lpstr> </vt:lpstr>
      <vt:lpstr>Differential cross section of elastic α-(_ ^12)C scattering  </vt:lpstr>
      <vt:lpstr>Differential cross section data</vt:lpstr>
      <vt:lpstr>DC_data, Nb = 32 angles</vt:lpstr>
      <vt:lpstr> </vt:lpstr>
      <vt:lpstr> </vt:lpstr>
      <vt:lpstr> </vt:lpstr>
      <vt:lpstr>A plan  </vt:lpstr>
      <vt:lpstr>Preliminary numerical results</vt:lpstr>
      <vt:lpstr> </vt:lpstr>
      <vt:lpstr> </vt:lpstr>
      <vt:lpstr> </vt:lpstr>
      <vt:lpstr> </vt:lpstr>
      <vt:lpstr> </vt:lpstr>
      <vt:lpstr>Preliminary results </vt:lpstr>
      <vt:lpstr>Summary and remarks </vt:lpstr>
      <vt:lpstr>PowerPoint 프레젠테이션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reactions for nuclear astrophysics and EFTs</dc:title>
  <dc:creator>Shung-Ichi Ando</dc:creator>
  <cp:lastModifiedBy>Shung-Ichi Ando</cp:lastModifiedBy>
  <cp:revision>52</cp:revision>
  <dcterms:created xsi:type="dcterms:W3CDTF">2025-07-11T05:54:11Z</dcterms:created>
  <dcterms:modified xsi:type="dcterms:W3CDTF">2025-08-08T11:29:08Z</dcterms:modified>
</cp:coreProperties>
</file>