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2"/>
    <p:sldId id="3088" r:id="rId3"/>
    <p:sldId id="3102" r:id="rId4"/>
    <p:sldId id="3089" r:id="rId5"/>
    <p:sldId id="3091" r:id="rId6"/>
    <p:sldId id="3107" r:id="rId7"/>
    <p:sldId id="3106" r:id="rId8"/>
    <p:sldId id="3090" r:id="rId9"/>
    <p:sldId id="3104" r:id="rId10"/>
    <p:sldId id="3096" r:id="rId11"/>
    <p:sldId id="3103" r:id="rId12"/>
    <p:sldId id="3097" r:id="rId13"/>
    <p:sldId id="3100" r:id="rId14"/>
    <p:sldId id="3115" r:id="rId15"/>
    <p:sldId id="3110" r:id="rId16"/>
    <p:sldId id="3109" r:id="rId17"/>
    <p:sldId id="3105" r:id="rId18"/>
    <p:sldId id="3111" r:id="rId19"/>
    <p:sldId id="3112" r:id="rId20"/>
    <p:sldId id="3113" r:id="rId21"/>
    <p:sldId id="3116"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9" autoAdjust="0"/>
    <p:restoredTop sz="68805" autoAdjust="0"/>
  </p:normalViewPr>
  <p:slideViewPr>
    <p:cSldViewPr snapToGrid="0">
      <p:cViewPr varScale="1">
        <p:scale>
          <a:sx n="85" d="100"/>
          <a:sy n="85" d="100"/>
        </p:scale>
        <p:origin x="171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CAD73A-B414-46F3-84FA-079FF9BEA80C}" type="datetimeFigureOut">
              <a:rPr lang="zh-CN" altLang="en-US" smtClean="0"/>
              <a:t>2025/8/10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D93511-9802-4A8F-B7BD-3B1D03F5547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b="1" i="0" dirty="0">
                <a:solidFill>
                  <a:srgbClr val="F8FAFF"/>
                </a:solidFill>
                <a:effectLst/>
                <a:latin typeface="quote-cjk-patch"/>
              </a:rPr>
              <a:t>Good morning, everyone. My name is </a:t>
            </a:r>
            <a:r>
              <a:rPr lang="en-US" altLang="zh-CN" b="1" i="0" dirty="0" err="1">
                <a:solidFill>
                  <a:srgbClr val="F8FAFF"/>
                </a:solidFill>
                <a:effectLst/>
                <a:latin typeface="quote-cjk-patch"/>
              </a:rPr>
              <a:t>Yinji</a:t>
            </a:r>
            <a:r>
              <a:rPr lang="en-US" altLang="zh-CN" b="1" i="0" dirty="0">
                <a:solidFill>
                  <a:srgbClr val="F8FAFF"/>
                </a:solidFill>
                <a:effectLst/>
                <a:latin typeface="quote-cjk-patch"/>
              </a:rPr>
              <a:t> Chen. Currently I</a:t>
            </a:r>
            <a:r>
              <a:rPr lang="zh-CN" altLang="en-US" b="1" i="0" dirty="0">
                <a:solidFill>
                  <a:srgbClr val="F8FAFF"/>
                </a:solidFill>
                <a:effectLst/>
                <a:latin typeface="quote-cjk-patch"/>
              </a:rPr>
              <a:t>‘</a:t>
            </a:r>
            <a:r>
              <a:rPr lang="en-US" altLang="zh-CN" b="1" i="0" dirty="0">
                <a:solidFill>
                  <a:srgbClr val="F8FAFF"/>
                </a:solidFill>
                <a:effectLst/>
                <a:latin typeface="quote-cjk-patch"/>
              </a:rPr>
              <a:t>m a postdoc  under Professor </a:t>
            </a:r>
            <a:r>
              <a:rPr lang="en-US" altLang="zh-CN" b="1" i="0" dirty="0" err="1">
                <a:solidFill>
                  <a:srgbClr val="F8FAFF"/>
                </a:solidFill>
                <a:effectLst/>
                <a:latin typeface="quote-cjk-patch"/>
              </a:rPr>
              <a:t>Jianjun</a:t>
            </a:r>
            <a:r>
              <a:rPr lang="en-US" altLang="zh-CN" b="1" i="0" dirty="0">
                <a:solidFill>
                  <a:srgbClr val="F8FAFF"/>
                </a:solidFill>
                <a:effectLst/>
                <a:latin typeface="quote-cjk-patch"/>
              </a:rPr>
              <a:t> He at </a:t>
            </a:r>
            <a:r>
              <a:rPr lang="en-US" altLang="zh-CN" b="1" i="0" dirty="0" err="1">
                <a:solidFill>
                  <a:srgbClr val="F8FAFF"/>
                </a:solidFill>
                <a:effectLst/>
                <a:latin typeface="quote-cjk-patch"/>
              </a:rPr>
              <a:t>fudan</a:t>
            </a:r>
            <a:r>
              <a:rPr lang="en-US" altLang="zh-CN" b="1" i="0" dirty="0">
                <a:solidFill>
                  <a:srgbClr val="F8FAFF"/>
                </a:solidFill>
                <a:effectLst/>
                <a:latin typeface="quote-cjk-patch"/>
              </a:rPr>
              <a:t> university.</a:t>
            </a:r>
            <a:r>
              <a:rPr lang="en-US" altLang="zh-CN" b="0" i="0" dirty="0">
                <a:solidFill>
                  <a:srgbClr val="F8FAFF"/>
                </a:solidFill>
                <a:effectLst/>
                <a:latin typeface="quote-cjk-patch"/>
              </a:rPr>
              <a:t> I’m very happy to be here to share our recent work conducted at the </a:t>
            </a:r>
            <a:r>
              <a:rPr lang="en-US" altLang="zh-CN" b="1" i="0" dirty="0">
                <a:solidFill>
                  <a:srgbClr val="F8FAFF"/>
                </a:solidFill>
                <a:effectLst/>
                <a:latin typeface="quote-cjk-patch"/>
              </a:rPr>
              <a:t>SLEGS of SSRF.</a:t>
            </a:r>
            <a:endParaRPr lang="en-US" altLang="zh-CN" b="0" i="0" dirty="0">
              <a:solidFill>
                <a:srgbClr val="F8FAFF"/>
              </a:solidFill>
              <a:effectLst/>
              <a:latin typeface="quote-cjk-patch"/>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i="0" dirty="0">
                <a:solidFill>
                  <a:srgbClr val="F8FAFF"/>
                </a:solidFill>
                <a:effectLst/>
                <a:latin typeface="quote-cjk-patch"/>
              </a:rPr>
              <a:t>Using the gamma-ray beam of SLEGS, we performed a direct measurement of the D(</a:t>
            </a:r>
            <a:r>
              <a:rPr lang="en-US" altLang="zh-CN" b="1" i="0" dirty="0" err="1">
                <a:solidFill>
                  <a:srgbClr val="F8FAFF"/>
                </a:solidFill>
                <a:effectLst/>
                <a:latin typeface="quote-cjk-patch"/>
              </a:rPr>
              <a:t>γ,n</a:t>
            </a:r>
            <a:r>
              <a:rPr lang="en-US" altLang="zh-CN" b="1" i="0" dirty="0">
                <a:solidFill>
                  <a:srgbClr val="F8FAFF"/>
                </a:solidFill>
                <a:effectLst/>
                <a:latin typeface="quote-cjk-patch"/>
              </a:rPr>
              <a:t>) reaction and investigate its </a:t>
            </a:r>
            <a:r>
              <a:rPr lang="en-US" altLang="zh-CN" sz="1200" b="1" i="0" dirty="0">
                <a:solidFill>
                  <a:schemeClr val="bg1"/>
                </a:solidFill>
                <a:effectLst/>
                <a:latin typeface="Arial" panose="020B0604020202020204" pitchFamily="34" charset="0"/>
                <a:ea typeface="宋体" panose="02010600030101010101" pitchFamily="2" charset="-122"/>
                <a:cs typeface="Arial" panose="020B0604020202020204" pitchFamily="34" charset="0"/>
              </a:rPr>
              <a:t>i</a:t>
            </a:r>
            <a:r>
              <a:rPr lang="en-US" altLang="zh-CN" sz="1200" b="1" dirty="0">
                <a:solidFill>
                  <a:schemeClr val="bg1"/>
                </a:solidFill>
                <a:latin typeface="Arial" panose="020B0604020202020204" pitchFamily="34" charset="0"/>
                <a:ea typeface="宋体" panose="02010600030101010101" pitchFamily="2" charset="-122"/>
                <a:cs typeface="Arial" panose="020B0604020202020204" pitchFamily="34" charset="0"/>
              </a:rPr>
              <a:t>mpact on Big bang Nu….</a:t>
            </a:r>
            <a:r>
              <a:rPr lang="en-US" altLang="zh-CN" b="0" i="0" dirty="0">
                <a:solidFill>
                  <a:srgbClr val="F8FAFF"/>
                </a:solidFill>
                <a:effectLst/>
                <a:latin typeface="quote-cjk-patch"/>
              </a:rPr>
              <a:t> In this presentation, I will show </a:t>
            </a:r>
            <a:r>
              <a:rPr lang="en-US" altLang="zh-CN" b="1" i="0" dirty="0">
                <a:solidFill>
                  <a:srgbClr val="F8FAFF"/>
                </a:solidFill>
                <a:effectLst/>
                <a:latin typeface="quote-cjk-patch"/>
              </a:rPr>
              <a:t>the background of this experiment, the method, key results, and some astrophysical implications. Ok ,</a:t>
            </a:r>
            <a:r>
              <a:rPr lang="en-US" altLang="zh-CN" b="1" i="0" dirty="0" err="1">
                <a:solidFill>
                  <a:srgbClr val="F8FAFF"/>
                </a:solidFill>
                <a:effectLst/>
                <a:latin typeface="quote-cjk-patch"/>
              </a:rPr>
              <a:t>lt’s</a:t>
            </a:r>
            <a:r>
              <a:rPr lang="en-US" altLang="zh-CN" b="1" i="0" dirty="0">
                <a:solidFill>
                  <a:srgbClr val="F8FAFF"/>
                </a:solidFill>
                <a:effectLst/>
                <a:latin typeface="quote-cjk-patch"/>
              </a:rPr>
              <a:t> start!</a:t>
            </a:r>
            <a:endParaRPr lang="en-US" altLang="zh-CN" b="0" i="0" dirty="0">
              <a:solidFill>
                <a:srgbClr val="F8FAFF"/>
              </a:solidFill>
              <a:effectLst/>
              <a:latin typeface="quote-cjk-patch"/>
            </a:endParaRPr>
          </a:p>
          <a:p>
            <a:pPr algn="l"/>
            <a:endParaRPr lang="en-US" altLang="zh-CN" sz="1200" b="1" dirty="0">
              <a:solidFill>
                <a:schemeClr val="bg1"/>
              </a:solidFill>
              <a:latin typeface="Arial" panose="020B0604020202020204" pitchFamily="34" charset="0"/>
              <a:ea typeface="宋体" panose="02010600030101010101" pitchFamily="2" charset="-122"/>
              <a:cs typeface="Arial" panose="020B0604020202020204" pitchFamily="34" charset="0"/>
            </a:endParaRPr>
          </a:p>
          <a:p>
            <a:pPr algn="l"/>
            <a:endParaRPr lang="en-US" altLang="zh-CN" b="1" i="0" dirty="0">
              <a:solidFill>
                <a:srgbClr val="F8FAFF"/>
              </a:solidFill>
              <a:effectLst/>
              <a:latin typeface="quote-cjk-patch"/>
            </a:endParaRPr>
          </a:p>
          <a:p>
            <a:pPr algn="l"/>
            <a:r>
              <a:rPr lang="en-US" altLang="zh-CN" b="1" i="0" dirty="0">
                <a:solidFill>
                  <a:srgbClr val="F8FAFF"/>
                </a:solidFill>
                <a:effectLst/>
                <a:latin typeface="quote-cjk-patch"/>
              </a:rPr>
              <a:t>. It’s the inverse reaction of H(</a:t>
            </a:r>
            <a:r>
              <a:rPr lang="en-US" altLang="zh-CN" b="1" i="0" dirty="0" err="1">
                <a:solidFill>
                  <a:srgbClr val="F8FAFF"/>
                </a:solidFill>
                <a:effectLst/>
                <a:latin typeface="quote-cjk-patch"/>
              </a:rPr>
              <a:t>n,γ</a:t>
            </a:r>
            <a:r>
              <a:rPr lang="en-US" altLang="zh-CN" b="1" i="0" dirty="0">
                <a:solidFill>
                  <a:srgbClr val="F8FAFF"/>
                </a:solidFill>
                <a:effectLst/>
                <a:latin typeface="quote-cjk-patch"/>
              </a:rPr>
              <a:t>)D. Proton capture of a neutron to produce D is a important process in Big Bang Nucleosynthesis (BBN).</a:t>
            </a:r>
            <a:r>
              <a:rPr lang="en-US" altLang="zh-CN" b="0" i="0" dirty="0">
                <a:solidFill>
                  <a:srgbClr val="F8FAFF"/>
                </a:solidFill>
                <a:effectLst/>
                <a:latin typeface="quote-cjk-patch"/>
              </a:rPr>
              <a:t> In this presentation, I will show </a:t>
            </a:r>
            <a:r>
              <a:rPr lang="en-US" altLang="zh-CN" b="1" i="0" dirty="0">
                <a:solidFill>
                  <a:srgbClr val="F8FAFF"/>
                </a:solidFill>
                <a:effectLst/>
                <a:latin typeface="quote-cjk-patch"/>
              </a:rPr>
              <a:t>the background of this experiment, the method, key results, and some astrophysical implications.</a:t>
            </a:r>
            <a:endParaRPr lang="en-US" altLang="zh-CN" b="0" i="0" dirty="0">
              <a:solidFill>
                <a:srgbClr val="F8FAFF"/>
              </a:solidFill>
              <a:effectLst/>
              <a:latin typeface="quote-cjk-patch"/>
            </a:endParaRPr>
          </a:p>
          <a:p>
            <a:endParaRPr lang="zh-CN" altLang="en-US" dirty="0"/>
          </a:p>
        </p:txBody>
      </p:sp>
      <p:sp>
        <p:nvSpPr>
          <p:cNvPr id="4" name="灯片编号占位符 3"/>
          <p:cNvSpPr>
            <a:spLocks noGrp="1"/>
          </p:cNvSpPr>
          <p:nvPr>
            <p:ph type="sldNum" sz="quarter" idx="5"/>
          </p:nvPr>
        </p:nvSpPr>
        <p:spPr/>
        <p:txBody>
          <a:bodyPr/>
          <a:lstStyle/>
          <a:p>
            <a:fld id="{9FD93511-9802-4A8F-B7BD-3B1D03F5547B}" type="slidenum">
              <a:rPr lang="zh-CN" altLang="en-US" smtClean="0"/>
              <a:t>1</a:t>
            </a:fld>
            <a:endParaRPr lang="zh-CN" altLang="en-US"/>
          </a:p>
        </p:txBody>
      </p:sp>
    </p:spTree>
    <p:extLst>
      <p:ext uri="{BB962C8B-B14F-4D97-AF65-F5344CB8AC3E}">
        <p14:creationId xmlns:p14="http://schemas.microsoft.com/office/powerpoint/2010/main" val="1306724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next step, we plot our new results together with previous data. the red line is our median value, and the shadow is our error band. maybe it’s difficult to</a:t>
            </a:r>
            <a:r>
              <a:rPr lang="zh-CN" altLang="en-US" dirty="0"/>
              <a:t> </a:t>
            </a:r>
            <a:r>
              <a:rPr lang="en-US" altLang="zh-CN" dirty="0"/>
              <a:t>compare</a:t>
            </a:r>
            <a:r>
              <a:rPr lang="zh-CN" altLang="en-US" dirty="0"/>
              <a:t> </a:t>
            </a:r>
            <a:r>
              <a:rPr lang="en-US" altLang="zh-CN" dirty="0"/>
              <a:t>it</a:t>
            </a:r>
            <a:r>
              <a:rPr lang="zh-CN" altLang="en-US" dirty="0"/>
              <a:t> </a:t>
            </a:r>
            <a:r>
              <a:rPr lang="en-US" altLang="zh-CN" dirty="0"/>
              <a:t>with</a:t>
            </a:r>
            <a:r>
              <a:rPr lang="zh-CN" altLang="en-US" dirty="0"/>
              <a:t> </a:t>
            </a:r>
            <a:r>
              <a:rPr lang="en-US" altLang="zh-CN" dirty="0"/>
              <a:t>others, so we plot the ratio. the black ones is our new data. Now we can say we have obtained the most </a:t>
            </a:r>
            <a:r>
              <a:rPr lang="en-US" altLang="zh-CN" sz="1200" b="1" dirty="0">
                <a:latin typeface="Arial" panose="020B0604020202020204" pitchFamily="34" charset="0"/>
                <a:ea typeface="微软雅黑" panose="020B0503020204020204" pitchFamily="34" charset="-122"/>
                <a:cs typeface="Arial" panose="020B0604020202020204" pitchFamily="34" charset="0"/>
              </a:rPr>
              <a:t>accurate data. and they are </a:t>
            </a:r>
            <a:r>
              <a:rPr lang="en-US" altLang="zh-CN" sz="1200" dirty="0">
                <a:latin typeface="Arial" panose="020B0604020202020204" pitchFamily="34" charset="0"/>
                <a:ea typeface="微软雅黑" panose="020B0503020204020204" pitchFamily="34" charset="-122"/>
                <a:cs typeface="Arial" panose="020B0604020202020204" pitchFamily="34" charset="0"/>
              </a:rPr>
              <a:t>continuous and consistent. the error bar is about 3~4%.</a:t>
            </a:r>
          </a:p>
          <a:p>
            <a:endParaRPr lang="en-US" altLang="zh-CN" sz="1200" dirty="0">
              <a:latin typeface="Arial" panose="020B0604020202020204" pitchFamily="34" charset="0"/>
              <a:ea typeface="微软雅黑" panose="020B0503020204020204" pitchFamily="34"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Arial" panose="020B0604020202020204" pitchFamily="34" charset="0"/>
                <a:ea typeface="微软雅黑" panose="020B0503020204020204" pitchFamily="34" charset="-122"/>
                <a:cs typeface="Arial" panose="020B0604020202020204" pitchFamily="34" charset="0"/>
              </a:rPr>
              <a:t>in the past, the blue points were measured by hara in 2003, this dataset was usually considered as the </a:t>
            </a:r>
            <a:r>
              <a:rPr lang="en-US" altLang="zh-CN" sz="1200" b="1" dirty="0">
                <a:latin typeface="Arial" panose="020B0604020202020204" pitchFamily="34" charset="0"/>
                <a:ea typeface="微软雅黑" panose="020B0503020204020204" pitchFamily="34" charset="-122"/>
                <a:cs typeface="Arial" panose="020B0604020202020204" pitchFamily="34" charset="0"/>
              </a:rPr>
              <a:t>criteria to evaluate the D(</a:t>
            </a:r>
            <a:r>
              <a:rPr lang="en-US" altLang="zh-CN" sz="1200" b="1" dirty="0" err="1">
                <a:latin typeface="Arial" panose="020B0604020202020204" pitchFamily="34" charset="0"/>
                <a:ea typeface="微软雅黑" panose="020B0503020204020204" pitchFamily="34" charset="-122"/>
                <a:cs typeface="Arial" panose="020B0604020202020204" pitchFamily="34" charset="0"/>
              </a:rPr>
              <a:t>g,n</a:t>
            </a:r>
            <a:r>
              <a:rPr lang="en-US" altLang="zh-CN" sz="1200" b="1" dirty="0">
                <a:latin typeface="Arial" panose="020B0604020202020204" pitchFamily="34" charset="0"/>
                <a:ea typeface="微软雅黑" panose="020B0503020204020204" pitchFamily="34" charset="-122"/>
                <a:cs typeface="Arial" panose="020B0604020202020204" pitchFamily="34" charset="0"/>
              </a:rPr>
              <a:t>) cross section. But hara</a:t>
            </a:r>
            <a:r>
              <a:rPr lang="zh-CN" altLang="en-US" sz="1200" b="1" dirty="0">
                <a:latin typeface="Arial" panose="020B0604020202020204" pitchFamily="34" charset="0"/>
                <a:ea typeface="微软雅黑" panose="020B0503020204020204" pitchFamily="34" charset="-122"/>
                <a:cs typeface="Arial" panose="020B0604020202020204" pitchFamily="34" charset="0"/>
              </a:rPr>
              <a:t>‘</a:t>
            </a:r>
            <a:r>
              <a:rPr lang="en-US" altLang="zh-CN" sz="1200" b="1" dirty="0">
                <a:latin typeface="Arial" panose="020B0604020202020204" pitchFamily="34" charset="0"/>
                <a:ea typeface="微软雅黑" panose="020B0503020204020204" pitchFamily="34" charset="-122"/>
                <a:cs typeface="Arial" panose="020B0604020202020204" pitchFamily="34" charset="0"/>
              </a:rPr>
              <a:t>s data is also a kind of folded cross-section. So it’s unreasonable before. But now, we have true </a:t>
            </a:r>
            <a:r>
              <a:rPr lang="en-US" altLang="zh-CN" sz="1200" dirty="0">
                <a:latin typeface="Arial" panose="020B0604020202020204" pitchFamily="34" charset="0"/>
                <a:ea typeface="微软雅黑" panose="020B0503020204020204" pitchFamily="34" charset="-122"/>
                <a:cs typeface="Arial" panose="020B0604020202020204" pitchFamily="34" charset="0"/>
              </a:rPr>
              <a:t>continuous ,consistent, and the most accurate data, we can use them as a new  </a:t>
            </a:r>
            <a:r>
              <a:rPr lang="en-US" altLang="zh-CN" sz="1200" b="1" dirty="0">
                <a:latin typeface="Arial" panose="020B0604020202020204" pitchFamily="34" charset="0"/>
                <a:ea typeface="微软雅黑" panose="020B0503020204020204" pitchFamily="34" charset="-122"/>
                <a:cs typeface="Arial" panose="020B0604020202020204" pitchFamily="34" charset="0"/>
              </a:rPr>
              <a:t>criteria for evaluation. through the comparison, we can also find hara</a:t>
            </a:r>
            <a:r>
              <a:rPr lang="zh-CN" altLang="en-US" sz="1200" b="1" dirty="0">
                <a:latin typeface="Arial" panose="020B0604020202020204" pitchFamily="34" charset="0"/>
                <a:ea typeface="微软雅黑" panose="020B0503020204020204" pitchFamily="34" charset="-122"/>
                <a:cs typeface="Arial" panose="020B0604020202020204" pitchFamily="34" charset="0"/>
              </a:rPr>
              <a:t>‘</a:t>
            </a:r>
            <a:r>
              <a:rPr lang="en-US" altLang="zh-CN" sz="1200" b="1" dirty="0">
                <a:latin typeface="Arial" panose="020B0604020202020204" pitchFamily="34" charset="0"/>
                <a:ea typeface="微软雅黑" panose="020B0503020204020204" pitchFamily="34" charset="-122"/>
                <a:cs typeface="Arial" panose="020B0604020202020204" pitchFamily="34" charset="0"/>
              </a:rPr>
              <a:t>s data is significantly lower, it shows the </a:t>
            </a:r>
            <a:r>
              <a:rPr lang="en-US" altLang="zh-CN" sz="1200" b="1" dirty="0" err="1">
                <a:latin typeface="Arial" panose="020B0604020202020204" pitchFamily="34" charset="0"/>
                <a:ea typeface="微软雅黑" panose="020B0503020204020204" pitchFamily="34" charset="-122"/>
                <a:cs typeface="Arial" panose="020B0604020202020204" pitchFamily="34" charset="0"/>
              </a:rPr>
              <a:t>the</a:t>
            </a:r>
            <a:r>
              <a:rPr lang="en-US" altLang="zh-CN" sz="1200" b="1" dirty="0">
                <a:latin typeface="Arial" panose="020B0604020202020204" pitchFamily="34" charset="0"/>
                <a:ea typeface="微软雅黑" panose="020B0503020204020204" pitchFamily="34" charset="-122"/>
                <a:cs typeface="Arial" panose="020B0604020202020204" pitchFamily="34" charset="0"/>
              </a:rPr>
              <a:t> limitation of the folded cross-section from another perspective.</a:t>
            </a:r>
            <a:endParaRPr lang="en-US" altLang="zh-CN" sz="1200" dirty="0">
              <a:latin typeface="Arial" panose="020B0604020202020204" pitchFamily="34" charset="0"/>
              <a:ea typeface="微软雅黑" panose="020B0503020204020204" pitchFamily="34" charset="-122"/>
              <a:cs typeface="Arial" panose="020B0604020202020204" pitchFamily="34" charset="0"/>
            </a:endParaRPr>
          </a:p>
        </p:txBody>
      </p:sp>
      <p:sp>
        <p:nvSpPr>
          <p:cNvPr id="4" name="灯片编号占位符 3"/>
          <p:cNvSpPr>
            <a:spLocks noGrp="1"/>
          </p:cNvSpPr>
          <p:nvPr>
            <p:ph type="sldNum" sz="quarter" idx="5"/>
          </p:nvPr>
        </p:nvSpPr>
        <p:spPr/>
        <p:txBody>
          <a:bodyPr/>
          <a:lstStyle/>
          <a:p>
            <a:fld id="{9FD93511-9802-4A8F-B7BD-3B1D03F5547B}" type="slidenum">
              <a:rPr lang="zh-CN" altLang="en-US" smtClean="0"/>
              <a:t>10</a:t>
            </a:fld>
            <a:endParaRPr lang="zh-CN" altLang="en-US"/>
          </a:p>
        </p:txBody>
      </p:sp>
    </p:spTree>
    <p:extLst>
      <p:ext uri="{BB962C8B-B14F-4D97-AF65-F5344CB8AC3E}">
        <p14:creationId xmlns:p14="http://schemas.microsoft.com/office/powerpoint/2010/main" val="3027922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based on the analysis above, then, we need to turn our focus to the </a:t>
            </a:r>
            <a:r>
              <a:rPr kumimoji="0" lang="en-US" altLang="zh-CN" sz="1200" b="1" i="0" u="none" strike="noStrike" kern="1200" cap="none" spc="0" normalizeH="0" baseline="0" noProof="0" dirty="0">
                <a:ln>
                  <a:noFill/>
                </a:ln>
                <a:solidFill>
                  <a:srgbClr val="0C49B7"/>
                </a:solidFill>
                <a:effectLst/>
                <a:uLnTx/>
                <a:uFillTx/>
                <a:latin typeface="Arial" panose="020B0604020202020204" pitchFamily="34" charset="0"/>
                <a:cs typeface="Arial" panose="020B0604020202020204" pitchFamily="34" charset="0"/>
              </a:rPr>
              <a:t>cross-section of p(</a:t>
            </a:r>
            <a:r>
              <a:rPr kumimoji="0" lang="en-US" altLang="zh-CN" sz="1200" b="1" i="0" u="none" strike="noStrike" kern="1200" cap="none" spc="0" normalizeH="0" baseline="0" noProof="0" dirty="0" err="1">
                <a:ln>
                  <a:noFill/>
                </a:ln>
                <a:solidFill>
                  <a:srgbClr val="0C49B7"/>
                </a:solidFill>
                <a:effectLst/>
                <a:uLnTx/>
                <a:uFillTx/>
                <a:latin typeface="Arial" panose="020B0604020202020204" pitchFamily="34" charset="0"/>
                <a:cs typeface="Arial" panose="020B0604020202020204" pitchFamily="34" charset="0"/>
              </a:rPr>
              <a:t>n,g</a:t>
            </a:r>
            <a:r>
              <a:rPr kumimoji="0" lang="en-US" altLang="zh-CN" sz="1200" b="1" i="0" u="none" strike="noStrike" kern="1200" cap="none" spc="0" normalizeH="0" baseline="0" noProof="0" dirty="0">
                <a:ln>
                  <a:noFill/>
                </a:ln>
                <a:solidFill>
                  <a:srgbClr val="0C49B7"/>
                </a:solidFill>
                <a:effectLst/>
                <a:uLnTx/>
                <a:uFillTx/>
                <a:latin typeface="Arial" panose="020B0604020202020204" pitchFamily="34" charset="0"/>
                <a:cs typeface="Arial" panose="020B0604020202020204" pitchFamily="34" charset="0"/>
              </a:rPr>
              <a:t>)D.</a:t>
            </a:r>
            <a:r>
              <a:rPr kumimoji="0" lang="zh-CN" altLang="en-US" sz="1200" b="1" i="0" u="none" strike="noStrike" kern="1200" cap="none" spc="0" normalizeH="0" baseline="0" noProof="0" dirty="0">
                <a:ln>
                  <a:noFill/>
                </a:ln>
                <a:solidFill>
                  <a:srgbClr val="0C49B7"/>
                </a:solidFill>
                <a:effectLst/>
                <a:uLnTx/>
                <a:uFillTx/>
                <a:latin typeface="Arial" panose="020B0604020202020204" pitchFamily="34" charset="0"/>
                <a:cs typeface="Arial" panose="020B0604020202020204" pitchFamily="34" charset="0"/>
              </a:rPr>
              <a:t> </a:t>
            </a:r>
            <a:r>
              <a:rPr kumimoji="0" lang="en-US" altLang="zh-CN" sz="1200" b="1" i="0" u="none" strike="noStrike" kern="1200" cap="none" spc="0" normalizeH="0" baseline="0" noProof="0" dirty="0">
                <a:ln>
                  <a:noFill/>
                </a:ln>
                <a:solidFill>
                  <a:srgbClr val="0C49B7"/>
                </a:solidFill>
                <a:effectLst/>
                <a:uLnTx/>
                <a:uFillTx/>
                <a:latin typeface="Arial" panose="020B0604020202020204" pitchFamily="34" charset="0"/>
                <a:cs typeface="Arial" panose="020B0604020202020204" pitchFamily="34" charset="0"/>
              </a:rPr>
              <a:t>we</a:t>
            </a:r>
            <a:r>
              <a:rPr kumimoji="0" lang="zh-CN" altLang="en-US" sz="1200" b="1" i="0" u="none" strike="noStrike" kern="1200" cap="none" spc="0" normalizeH="0" baseline="0" noProof="0" dirty="0">
                <a:ln>
                  <a:noFill/>
                </a:ln>
                <a:solidFill>
                  <a:srgbClr val="0C49B7"/>
                </a:solidFill>
                <a:effectLst/>
                <a:uLnTx/>
                <a:uFillTx/>
                <a:latin typeface="Arial" panose="020B0604020202020204" pitchFamily="34" charset="0"/>
                <a:cs typeface="Arial" panose="020B0604020202020204" pitchFamily="34" charset="0"/>
              </a:rPr>
              <a:t> </a:t>
            </a:r>
            <a:r>
              <a:rPr kumimoji="0" lang="en-US" altLang="zh-CN" sz="1200" b="1" i="0" u="none" strike="noStrike" kern="1200" cap="none" spc="0" normalizeH="0" baseline="0" noProof="0" dirty="0">
                <a:ln>
                  <a:noFill/>
                </a:ln>
                <a:solidFill>
                  <a:srgbClr val="0C49B7"/>
                </a:solidFill>
                <a:effectLst/>
                <a:uLnTx/>
                <a:uFillTx/>
                <a:latin typeface="Arial" panose="020B0604020202020204" pitchFamily="34" charset="0"/>
                <a:cs typeface="Arial" panose="020B0604020202020204" pitchFamily="34" charset="0"/>
              </a:rPr>
              <a:t>make</a:t>
            </a:r>
            <a:r>
              <a:rPr kumimoji="0" lang="zh-CN" altLang="en-US" sz="1200" b="1" i="0" u="none" strike="noStrike" kern="1200" cap="none" spc="0" normalizeH="0" baseline="0" noProof="0" dirty="0">
                <a:ln>
                  <a:noFill/>
                </a:ln>
                <a:solidFill>
                  <a:srgbClr val="0C49B7"/>
                </a:solidFill>
                <a:effectLst/>
                <a:uLnTx/>
                <a:uFillTx/>
                <a:latin typeface="Arial" panose="020B0604020202020204" pitchFamily="34" charset="0"/>
                <a:cs typeface="Arial" panose="020B0604020202020204" pitchFamily="34" charset="0"/>
              </a:rPr>
              <a:t> </a:t>
            </a:r>
            <a:r>
              <a:rPr kumimoji="0" lang="en-US" altLang="zh-CN" sz="1200" b="1" i="0" u="none" strike="noStrike" kern="1200" cap="none" spc="0" normalizeH="0" baseline="0" noProof="0" dirty="0">
                <a:ln>
                  <a:noFill/>
                </a:ln>
                <a:solidFill>
                  <a:srgbClr val="0C49B7"/>
                </a:solidFill>
                <a:effectLst/>
                <a:uLnTx/>
                <a:uFillTx/>
                <a:latin typeface="Arial" panose="020B0604020202020204" pitchFamily="34" charset="0"/>
                <a:cs typeface="Arial" panose="020B0604020202020204" pitchFamily="34" charset="0"/>
              </a:rPr>
              <a:t>a</a:t>
            </a:r>
            <a:r>
              <a:rPr kumimoji="0" lang="zh-CN" altLang="en-US" sz="1200" b="1" i="0" u="none" strike="noStrike" kern="1200" cap="none" spc="0" normalizeH="0" baseline="0" noProof="0" dirty="0">
                <a:ln>
                  <a:noFill/>
                </a:ln>
                <a:solidFill>
                  <a:srgbClr val="0C49B7"/>
                </a:solidFill>
                <a:effectLst/>
                <a:uLnTx/>
                <a:uFillTx/>
                <a:latin typeface="Arial" panose="020B0604020202020204" pitchFamily="34" charset="0"/>
                <a:cs typeface="Arial" panose="020B0604020202020204" pitchFamily="34" charset="0"/>
              </a:rPr>
              <a:t> </a:t>
            </a:r>
            <a:r>
              <a:rPr lang="en-US" altLang="zh-CN" sz="1200" dirty="0">
                <a:latin typeface="Arial" panose="020B0604020202020204" pitchFamily="34" charset="0"/>
                <a:ea typeface="微软雅黑" panose="020B0503020204020204" pitchFamily="34" charset="-122"/>
                <a:cs typeface="Arial" panose="020B0604020202020204" pitchFamily="34" charset="0"/>
              </a:rPr>
              <a:t>Global multi-channel fitting based on the MCMC and </a:t>
            </a:r>
            <a:r>
              <a:rPr lang="en-US" altLang="zh-CN" sz="1200" dirty="0" err="1">
                <a:latin typeface="Arial" panose="020B0604020202020204" pitchFamily="34" charset="0"/>
                <a:ea typeface="微软雅黑" panose="020B0503020204020204" pitchFamily="34" charset="-122"/>
                <a:cs typeface="Arial" panose="020B0604020202020204" pitchFamily="34" charset="0"/>
              </a:rPr>
              <a:t>dEFT</a:t>
            </a:r>
            <a:r>
              <a:rPr lang="en-US" altLang="zh-CN" sz="1200" dirty="0">
                <a:latin typeface="Arial" panose="020B0604020202020204" pitchFamily="34" charset="0"/>
                <a:ea typeface="微软雅黑" panose="020B0503020204020204" pitchFamily="34" charset="-122"/>
                <a:cs typeface="Arial" panose="020B0604020202020204" pitchFamily="34" charset="0"/>
              </a:rPr>
              <a:t> with the help of professor </a:t>
            </a:r>
            <a:r>
              <a:rPr lang="en-US" altLang="zh-CN" sz="1200" dirty="0" err="1">
                <a:latin typeface="Arial" panose="020B0604020202020204" pitchFamily="34" charset="0"/>
                <a:ea typeface="微软雅黑" panose="020B0503020204020204" pitchFamily="34" charset="-122"/>
                <a:cs typeface="Arial" panose="020B0604020202020204" pitchFamily="34" charset="0"/>
              </a:rPr>
              <a:t>ando</a:t>
            </a:r>
            <a:r>
              <a:rPr lang="en-US" altLang="zh-CN" sz="1200" dirty="0">
                <a:latin typeface="Arial" panose="020B0604020202020204" pitchFamily="34" charset="0"/>
                <a:ea typeface="微软雅黑" panose="020B0503020204020204" pitchFamily="34" charset="-122"/>
                <a:cs typeface="Arial" panose="020B0604020202020204" pitchFamily="34" charset="0"/>
              </a:rPr>
              <a:t> from</a:t>
            </a:r>
            <a:r>
              <a:rPr lang="zh-CN" altLang="en-US" sz="1200" dirty="0">
                <a:latin typeface="Arial" panose="020B0604020202020204" pitchFamily="34" charset="0"/>
                <a:ea typeface="微软雅黑" panose="020B0503020204020204" pitchFamily="34" charset="-122"/>
                <a:cs typeface="Arial" panose="020B0604020202020204" pitchFamily="34" charset="0"/>
              </a:rPr>
              <a:t>。。。</a:t>
            </a:r>
            <a:r>
              <a:rPr lang="en-US" altLang="zh-CN" sz="1200" dirty="0">
                <a:latin typeface="Arial" panose="020B0604020202020204" pitchFamily="34" charset="0"/>
                <a:ea typeface="微软雅黑" panose="020B0503020204020204" pitchFamily="34" charset="-122"/>
                <a:cs typeface="Arial" panose="020B0604020202020204" pitchFamily="34" charset="0"/>
              </a:rPr>
              <a:t>. In this fitting, we include five channels, they are </a:t>
            </a:r>
            <a:r>
              <a:rPr lang="en-US" altLang="zh-CN" sz="1200" dirty="0">
                <a:latin typeface="Arial" panose="020B0604020202020204" pitchFamily="34" charset="0"/>
                <a:cs typeface="Arial" panose="020B0604020202020204" pitchFamily="34" charset="0"/>
              </a:rPr>
              <a:t>np scattering data, </a:t>
            </a:r>
            <a:r>
              <a:rPr kumimoji="0" lang="en-US" altLang="zh-CN" sz="1200" b="1" i="0" u="none" strike="noStrike" kern="1200" cap="none" spc="0" normalizeH="0" baseline="0" noProof="0" dirty="0">
                <a:ln>
                  <a:noFill/>
                </a:ln>
                <a:solidFill>
                  <a:srgbClr val="0C49B7"/>
                </a:solidFill>
                <a:effectLst/>
                <a:uLnTx/>
                <a:uFillTx/>
                <a:latin typeface="Arial" panose="020B0604020202020204" pitchFamily="34" charset="0"/>
                <a:cs typeface="Arial" panose="020B0604020202020204" pitchFamily="34" charset="0"/>
              </a:rPr>
              <a:t>p(</a:t>
            </a:r>
            <a:r>
              <a:rPr kumimoji="0" lang="en-US" altLang="zh-CN" sz="1200" b="1" i="0" u="none" strike="noStrike" kern="1200" cap="none" spc="0" normalizeH="0" baseline="0" noProof="0" dirty="0" err="1">
                <a:ln>
                  <a:noFill/>
                </a:ln>
                <a:solidFill>
                  <a:srgbClr val="0C49B7"/>
                </a:solidFill>
                <a:effectLst/>
                <a:uLnTx/>
                <a:uFillTx/>
                <a:latin typeface="Arial" panose="020B0604020202020204" pitchFamily="34" charset="0"/>
                <a:cs typeface="Arial" panose="020B0604020202020204" pitchFamily="34" charset="0"/>
              </a:rPr>
              <a:t>n,g</a:t>
            </a:r>
            <a:r>
              <a:rPr kumimoji="0" lang="en-US" altLang="zh-CN" sz="1200" b="1" i="0" u="none" strike="noStrike" kern="1200" cap="none" spc="0" normalizeH="0" baseline="0" noProof="0" dirty="0">
                <a:ln>
                  <a:noFill/>
                </a:ln>
                <a:solidFill>
                  <a:srgbClr val="0C49B7"/>
                </a:solidFill>
                <a:effectLst/>
                <a:uLnTx/>
                <a:uFillTx/>
                <a:latin typeface="Arial" panose="020B0604020202020204" pitchFamily="34" charset="0"/>
                <a:cs typeface="Arial" panose="020B0604020202020204" pitchFamily="34" charset="0"/>
              </a:rPr>
              <a:t>)D </a:t>
            </a:r>
            <a:r>
              <a:rPr lang="en-US" altLang="zh-CN" sz="1200" dirty="0">
                <a:latin typeface="Arial" panose="020B0604020202020204" pitchFamily="34" charset="0"/>
                <a:ea typeface="微软雅黑" panose="020B0503020204020204" pitchFamily="34" charset="-122"/>
                <a:cs typeface="Arial" panose="020B0604020202020204" pitchFamily="34" charset="0"/>
              </a:rPr>
              <a:t>cross-section data, Thermal neutron capture data, and the new D(</a:t>
            </a:r>
            <a:r>
              <a:rPr lang="en-US" altLang="zh-CN" sz="1200" dirty="0" err="1">
                <a:latin typeface="Times New Roman" panose="02020603050405020304" pitchFamily="18" charset="0"/>
                <a:ea typeface="微软雅黑" panose="020B0503020204020204" pitchFamily="34" charset="-122"/>
                <a:cs typeface="Times New Roman" panose="02020603050405020304" pitchFamily="18" charset="0"/>
              </a:rPr>
              <a:t>γ</a:t>
            </a:r>
            <a:r>
              <a:rPr lang="en-US" altLang="zh-CN" sz="1200" dirty="0" err="1">
                <a:latin typeface="Arial" panose="020B0604020202020204" pitchFamily="34" charset="0"/>
                <a:ea typeface="微软雅黑" panose="020B0503020204020204" pitchFamily="34" charset="-122"/>
                <a:cs typeface="Arial" panose="020B0604020202020204" pitchFamily="34" charset="0"/>
              </a:rPr>
              <a:t>,n</a:t>
            </a:r>
            <a:r>
              <a:rPr lang="en-US" altLang="zh-CN" sz="1200" dirty="0">
                <a:latin typeface="Arial" panose="020B0604020202020204" pitchFamily="34" charset="0"/>
                <a:ea typeface="微软雅黑" panose="020B0503020204020204" pitchFamily="34" charset="-122"/>
                <a:cs typeface="Arial" panose="020B0604020202020204" pitchFamily="34" charset="0"/>
              </a:rPr>
              <a:t>)</a:t>
            </a:r>
            <a:r>
              <a:rPr lang="zh-CN" altLang="en-US" sz="1200" dirty="0">
                <a:latin typeface="Arial" panose="020B0604020202020204" pitchFamily="34" charset="0"/>
                <a:ea typeface="微软雅黑" panose="020B0503020204020204" pitchFamily="34" charset="-122"/>
                <a:cs typeface="Arial" panose="020B0604020202020204" pitchFamily="34" charset="0"/>
              </a:rPr>
              <a:t> </a:t>
            </a:r>
            <a:r>
              <a:rPr lang="en-US" altLang="zh-CN" sz="1200" dirty="0">
                <a:latin typeface="Arial" panose="020B0604020202020204" pitchFamily="34" charset="0"/>
                <a:ea typeface="微软雅黑" panose="020B0503020204020204" pitchFamily="34" charset="-122"/>
                <a:cs typeface="Arial" panose="020B0604020202020204" pitchFamily="34" charset="0"/>
              </a:rPr>
              <a:t>cross-section, and finally </a:t>
            </a:r>
            <a:r>
              <a:rPr lang="zh-CN" altLang="en-US" sz="1200" dirty="0">
                <a:latin typeface="Arial" panose="020B0604020202020204" pitchFamily="34" charset="0"/>
                <a:cs typeface="Arial" panose="020B0604020202020204" pitchFamily="34" charset="0"/>
              </a:rPr>
              <a:t>photon analyzing powe</a:t>
            </a:r>
            <a:r>
              <a:rPr lang="en-US" altLang="zh-CN" sz="1200" dirty="0">
                <a:latin typeface="Arial" panose="020B0604020202020204" pitchFamily="34" charset="0"/>
                <a:cs typeface="Arial" panose="020B0604020202020204" pitchFamily="34" charset="0"/>
              </a:rPr>
              <a:t>r data.  here, We need to express our thanks to </a:t>
            </a:r>
            <a:r>
              <a:rPr lang="en-US" altLang="zh-CN" sz="1200" b="1" dirty="0">
                <a:latin typeface="Arial" panose="020B0604020202020204" pitchFamily="34" charset="0"/>
                <a:ea typeface="微软雅黑" panose="020B0503020204020204" pitchFamily="34" charset="-122"/>
                <a:cs typeface="Arial" panose="020B0604020202020204" pitchFamily="34" charset="0"/>
              </a:rPr>
              <a:t>Professor Ando, he help us complete this calculation.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1" dirty="0">
              <a:latin typeface="Arial" panose="020B0604020202020204" pitchFamily="34" charset="0"/>
              <a:ea typeface="微软雅黑" panose="020B0503020204020204" pitchFamily="34"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dirty="0">
                <a:latin typeface="Arial" panose="020B0604020202020204" pitchFamily="34" charset="0"/>
                <a:ea typeface="微软雅黑" panose="020B0503020204020204" pitchFamily="34" charset="-122"/>
                <a:cs typeface="Arial" panose="020B0604020202020204" pitchFamily="34" charset="0"/>
              </a:rPr>
              <a:t>In his talk, similar </a:t>
            </a:r>
            <a:r>
              <a:rPr kumimoji="0" lang="en-US" altLang="zh-CN" sz="1200" b="1" i="0" u="none" strike="noStrike" kern="1200" cap="none" spc="0" normalizeH="0" baseline="0" noProof="0" dirty="0">
                <a:ln>
                  <a:noFill/>
                </a:ln>
                <a:solidFill>
                  <a:srgbClr val="0C49B7"/>
                </a:solidFill>
                <a:effectLst/>
                <a:uLnTx/>
                <a:uFillTx/>
                <a:latin typeface="Arial" panose="020B0604020202020204" pitchFamily="34" charset="0"/>
                <a:cs typeface="Arial" panose="020B0604020202020204" pitchFamily="34" charset="0"/>
              </a:rPr>
              <a:t>evaluation has been made, but in our new evaluation, </a:t>
            </a:r>
            <a:r>
              <a:rPr kumimoji="0" lang="en-US" altLang="zh-CN" sz="1200" b="1" i="0" u="none" strike="noStrike" kern="120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cs typeface="Arial" panose="020B0604020202020204" pitchFamily="34" charset="0"/>
              </a:rPr>
              <a:t>we r</a:t>
            </a:r>
            <a:r>
              <a:rPr lang="en-US" altLang="zh-CN" sz="1200" dirty="0" err="1">
                <a:solidFill>
                  <a:schemeClr val="accent1"/>
                </a:solidFill>
                <a:latin typeface="Arial" panose="020B0604020202020204" pitchFamily="34" charset="0"/>
                <a:ea typeface="微软雅黑" panose="020B0503020204020204" pitchFamily="34" charset="-122"/>
                <a:cs typeface="Arial" panose="020B0604020202020204" pitchFamily="34" charset="0"/>
              </a:rPr>
              <a:t>emoved</a:t>
            </a:r>
            <a:r>
              <a:rPr lang="en-US" altLang="zh-CN" sz="1200" dirty="0">
                <a:solidFill>
                  <a:schemeClr val="accent1"/>
                </a:solidFill>
                <a:latin typeface="Arial" panose="020B0604020202020204" pitchFamily="34" charset="0"/>
                <a:ea typeface="微软雅黑" panose="020B0503020204020204" pitchFamily="34" charset="-122"/>
                <a:cs typeface="Arial" panose="020B0604020202020204" pitchFamily="34" charset="0"/>
              </a:rPr>
              <a:t> Hara’s</a:t>
            </a:r>
            <a:r>
              <a:rPr lang="zh-CN" altLang="en-US" sz="1200" dirty="0">
                <a:solidFill>
                  <a:schemeClr val="accent1"/>
                </a:solidFill>
                <a:latin typeface="Arial" panose="020B0604020202020204" pitchFamily="34" charset="0"/>
                <a:ea typeface="微软雅黑" panose="020B0503020204020204" pitchFamily="34" charset="-122"/>
                <a:cs typeface="Arial" panose="020B0604020202020204" pitchFamily="34" charset="0"/>
              </a:rPr>
              <a:t> </a:t>
            </a:r>
            <a:r>
              <a:rPr lang="en-US" altLang="zh-CN" sz="1200" dirty="0">
                <a:solidFill>
                  <a:schemeClr val="accent1"/>
                </a:solidFill>
                <a:latin typeface="Arial" panose="020B0604020202020204" pitchFamily="34" charset="0"/>
                <a:ea typeface="微软雅黑" panose="020B0503020204020204" pitchFamily="34" charset="-122"/>
                <a:cs typeface="Arial" panose="020B0604020202020204" pitchFamily="34" charset="0"/>
              </a:rPr>
              <a:t>data and add new SLEGS precise data and new np scattering dataset.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fld id="{9FD93511-9802-4A8F-B7BD-3B1D03F5547B}" type="slidenum">
              <a:rPr lang="zh-CN" altLang="en-US" smtClean="0"/>
              <a:t>11</a:t>
            </a:fld>
            <a:endParaRPr lang="zh-CN" altLang="en-US"/>
          </a:p>
        </p:txBody>
      </p:sp>
    </p:spTree>
    <p:extLst>
      <p:ext uri="{BB962C8B-B14F-4D97-AF65-F5344CB8AC3E}">
        <p14:creationId xmlns:p14="http://schemas.microsoft.com/office/powerpoint/2010/main" val="739719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Ok</a:t>
            </a:r>
            <a:r>
              <a:rPr lang="zh-CN" altLang="en-US" dirty="0"/>
              <a:t>， </a:t>
            </a:r>
            <a:r>
              <a:rPr lang="en-US" altLang="zh-CN" dirty="0"/>
              <a:t>the red line is our new </a:t>
            </a:r>
            <a:r>
              <a:rPr lang="en-US" altLang="zh-CN" dirty="0" err="1"/>
              <a:t>pn</a:t>
            </a:r>
            <a:r>
              <a:rPr lang="en-US" altLang="zh-CN" dirty="0"/>
              <a:t> capture cross-section,</a:t>
            </a:r>
            <a:r>
              <a:rPr lang="zh-CN" altLang="en-US" dirty="0"/>
              <a:t> </a:t>
            </a:r>
            <a:r>
              <a:rPr lang="en-US" altLang="zh-CN" dirty="0"/>
              <a:t>the</a:t>
            </a:r>
            <a:r>
              <a:rPr lang="zh-CN" altLang="en-US" dirty="0"/>
              <a:t> </a:t>
            </a:r>
            <a:r>
              <a:rPr lang="en-US" altLang="zh-CN" dirty="0"/>
              <a:t>error</a:t>
            </a:r>
            <a:r>
              <a:rPr lang="zh-CN" altLang="en-US" dirty="0"/>
              <a:t> </a:t>
            </a:r>
            <a:r>
              <a:rPr lang="en-US" altLang="zh-CN" dirty="0"/>
              <a:t>bar is about 0.12%.</a:t>
            </a:r>
            <a:r>
              <a:rPr lang="zh-CN" altLang="en-US" dirty="0"/>
              <a:t> </a:t>
            </a:r>
            <a:r>
              <a:rPr lang="en-US" altLang="zh-CN" dirty="0"/>
              <a:t>It’s</a:t>
            </a:r>
            <a:r>
              <a:rPr lang="zh-CN" altLang="en-US" dirty="0"/>
              <a:t> </a:t>
            </a:r>
            <a:r>
              <a:rPr lang="en-US" altLang="zh-CN" dirty="0"/>
              <a:t>so small,</a:t>
            </a:r>
            <a:r>
              <a:rPr lang="zh-CN" altLang="en-US" dirty="0"/>
              <a:t> </a:t>
            </a:r>
            <a:r>
              <a:rPr lang="en-US" altLang="zh-CN" dirty="0"/>
              <a:t>so we</a:t>
            </a:r>
            <a:r>
              <a:rPr lang="zh-CN" altLang="en-US" dirty="0"/>
              <a:t> </a:t>
            </a:r>
            <a:r>
              <a:rPr lang="en-US" altLang="zh-CN" dirty="0"/>
              <a:t>can’t see it on the plot. But Compared with previous </a:t>
            </a:r>
            <a:r>
              <a:rPr kumimoji="0" lang="en-US" altLang="zh-CN" sz="1200" b="1" i="0" u="none" strike="noStrike" kern="1200" cap="none" spc="0" normalizeH="0" baseline="0" noProof="0" dirty="0">
                <a:ln>
                  <a:noFill/>
                </a:ln>
                <a:solidFill>
                  <a:srgbClr val="0C49B7"/>
                </a:solidFill>
                <a:effectLst/>
                <a:uLnTx/>
                <a:uFillTx/>
                <a:latin typeface="Arial" panose="020B0604020202020204" pitchFamily="34" charset="0"/>
                <a:cs typeface="Arial" panose="020B0604020202020204" pitchFamily="34" charset="0"/>
              </a:rPr>
              <a:t>accuracy, we have </a:t>
            </a:r>
            <a:r>
              <a:rPr lang="en-US" altLang="zh-CN" sz="1200" b="1" dirty="0">
                <a:latin typeface="Arial" panose="020B0604020202020204" pitchFamily="34" charset="0"/>
                <a:ea typeface="微软雅黑" panose="020B0503020204020204" pitchFamily="34" charset="-122"/>
                <a:cs typeface="Arial" panose="020B0604020202020204" pitchFamily="34" charset="0"/>
              </a:rPr>
              <a:t>3 times improved</a:t>
            </a:r>
            <a:r>
              <a:rPr lang="zh-CN" altLang="en-US" sz="1200" b="1" dirty="0">
                <a:latin typeface="Arial" panose="020B0604020202020204" pitchFamily="34" charset="0"/>
                <a:ea typeface="微软雅黑" panose="020B0503020204020204" pitchFamily="34" charset="-122"/>
                <a:cs typeface="Arial" panose="020B0604020202020204" pitchFamily="34" charset="0"/>
              </a:rPr>
              <a:t>！</a:t>
            </a:r>
            <a:endParaRPr lang="en-US" altLang="zh-CN" sz="1200" b="1" dirty="0">
              <a:latin typeface="Arial" panose="020B0604020202020204" pitchFamily="34" charset="0"/>
              <a:ea typeface="微软雅黑" panose="020B0503020204020204" pitchFamily="34" charset="-122"/>
              <a:cs typeface="Arial" panose="020B0604020202020204" pitchFamily="34" charset="0"/>
            </a:endParaRPr>
          </a:p>
          <a:p>
            <a:r>
              <a:rPr lang="en-US" altLang="zh-CN" sz="1200" b="1" dirty="0">
                <a:latin typeface="Arial" panose="020B0604020202020204" pitchFamily="34" charset="0"/>
                <a:ea typeface="微软雅黑" panose="020B0503020204020204" pitchFamily="34" charset="-122"/>
                <a:cs typeface="Arial" panose="020B0604020202020204" pitchFamily="34" charset="0"/>
              </a:rPr>
              <a:t>Besides, in </a:t>
            </a:r>
            <a:r>
              <a:rPr lang="en-US" altLang="zh-CN" sz="1200" b="1" dirty="0" err="1">
                <a:latin typeface="Arial" panose="020B0604020202020204" pitchFamily="34" charset="0"/>
                <a:ea typeface="微软雅黑" panose="020B0503020204020204" pitchFamily="34" charset="-122"/>
                <a:cs typeface="Arial" panose="020B0604020202020204" pitchFamily="34" charset="0"/>
              </a:rPr>
              <a:t>ando’s</a:t>
            </a:r>
            <a:r>
              <a:rPr lang="en-US" altLang="zh-CN" sz="1200" b="1" dirty="0">
                <a:latin typeface="Arial" panose="020B0604020202020204" pitchFamily="34" charset="0"/>
                <a:ea typeface="微软雅黑" panose="020B0503020204020204" pitchFamily="34" charset="-122"/>
                <a:cs typeface="Arial" panose="020B0604020202020204" pitchFamily="34" charset="0"/>
              </a:rPr>
              <a:t> talk, he mentioned the Hale </a:t>
            </a:r>
            <a:r>
              <a:rPr lang="en-US" altLang="zh-CN" sz="1200" dirty="0">
                <a:solidFill>
                  <a:srgbClr val="0070C0"/>
                </a:solidFill>
                <a:latin typeface="Arial" panose="020B0604020202020204" pitchFamily="34" charset="0"/>
                <a:ea typeface="微软雅黑" panose="020B0503020204020204" pitchFamily="34" charset="-122"/>
                <a:cs typeface="Arial" panose="020B0604020202020204" pitchFamily="34" charset="0"/>
                <a:sym typeface="+mn-ea"/>
              </a:rPr>
              <a:t>R-Matrix results</a:t>
            </a:r>
            <a:r>
              <a:rPr lang="en-US" altLang="zh-CN" sz="1200" b="1" dirty="0">
                <a:latin typeface="Arial" panose="020B0604020202020204" pitchFamily="34" charset="0"/>
                <a:ea typeface="微软雅黑" panose="020B0503020204020204" pitchFamily="34" charset="-122"/>
                <a:cs typeface="Arial" panose="020B0604020202020204" pitchFamily="34" charset="0"/>
              </a:rPr>
              <a:t>, in this picture it is marked with blue point. we can see this one</a:t>
            </a:r>
            <a:r>
              <a:rPr lang="zh-CN" altLang="en-US" sz="1200" b="1" dirty="0">
                <a:latin typeface="Arial" panose="020B0604020202020204" pitchFamily="34" charset="0"/>
                <a:ea typeface="微软雅黑" panose="020B0503020204020204" pitchFamily="34" charset="-122"/>
                <a:cs typeface="Arial" panose="020B0604020202020204" pitchFamily="34" charset="0"/>
              </a:rPr>
              <a:t>。。。</a:t>
            </a:r>
            <a:r>
              <a:rPr lang="en-US" altLang="zh-CN" sz="1200" b="1" dirty="0">
                <a:latin typeface="Arial" panose="020B0604020202020204" pitchFamily="34" charset="0"/>
                <a:ea typeface="微软雅黑" panose="020B0503020204020204" pitchFamily="34" charset="-122"/>
                <a:cs typeface="Arial" panose="020B0604020202020204" pitchFamily="34" charset="0"/>
              </a:rPr>
              <a:t>this one.. and this one. there are </a:t>
            </a:r>
            <a:r>
              <a:rPr lang="en-US" altLang="zh-CN" sz="1200" dirty="0">
                <a:latin typeface="Arial" panose="020B0604020202020204" pitchFamily="34" charset="0"/>
                <a:ea typeface="微软雅黑" panose="020B0503020204020204" pitchFamily="34" charset="-122"/>
                <a:cs typeface="Arial" panose="020B0604020202020204" pitchFamily="34" charset="0"/>
                <a:sym typeface="+mn-ea"/>
              </a:rPr>
              <a:t>Significant differences between the </a:t>
            </a:r>
            <a:r>
              <a:rPr lang="en-US" altLang="zh-CN" sz="1200" dirty="0">
                <a:solidFill>
                  <a:srgbClr val="0070C0"/>
                </a:solidFill>
                <a:latin typeface="Arial" panose="020B0604020202020204" pitchFamily="34" charset="0"/>
                <a:ea typeface="微软雅黑" panose="020B0503020204020204" pitchFamily="34" charset="-122"/>
                <a:cs typeface="Arial" panose="020B0604020202020204" pitchFamily="34" charset="0"/>
                <a:sym typeface="+mn-ea"/>
              </a:rPr>
              <a:t>R-Matrix </a:t>
            </a:r>
            <a:r>
              <a:rPr lang="en-US" altLang="zh-CN" sz="1200" dirty="0">
                <a:latin typeface="Arial" panose="020B0604020202020204" pitchFamily="34" charset="0"/>
                <a:ea typeface="微软雅黑" panose="020B0503020204020204" pitchFamily="34" charset="-122"/>
                <a:cs typeface="Arial" panose="020B0604020202020204" pitchFamily="34" charset="0"/>
                <a:sym typeface="+mn-ea"/>
              </a:rPr>
              <a:t>and others. our new </a:t>
            </a:r>
            <a:r>
              <a:rPr lang="en-US" altLang="zh-CN" sz="1200" dirty="0" err="1">
                <a:latin typeface="Arial" panose="020B0604020202020204" pitchFamily="34" charset="0"/>
                <a:ea typeface="微软雅黑" panose="020B0503020204020204" pitchFamily="34" charset="-122"/>
                <a:cs typeface="Arial" panose="020B0604020202020204" pitchFamily="34" charset="0"/>
                <a:sym typeface="+mn-ea"/>
              </a:rPr>
              <a:t>evalution</a:t>
            </a:r>
            <a:r>
              <a:rPr lang="en-US" altLang="zh-CN" sz="1200" dirty="0">
                <a:latin typeface="Arial" panose="020B0604020202020204" pitchFamily="34" charset="0"/>
                <a:ea typeface="微软雅黑" panose="020B0503020204020204" pitchFamily="34" charset="-122"/>
                <a:cs typeface="Arial" panose="020B0604020202020204" pitchFamily="34" charset="0"/>
                <a:sym typeface="+mn-ea"/>
              </a:rPr>
              <a:t> suggests that there may be some uncertain errors in his R-Matrix calculation.</a:t>
            </a:r>
            <a:endParaRPr lang="zh-CN" altLang="en-US" dirty="0"/>
          </a:p>
        </p:txBody>
      </p:sp>
      <p:sp>
        <p:nvSpPr>
          <p:cNvPr id="4" name="灯片编号占位符 3"/>
          <p:cNvSpPr>
            <a:spLocks noGrp="1"/>
          </p:cNvSpPr>
          <p:nvPr>
            <p:ph type="sldNum" sz="quarter" idx="5"/>
          </p:nvPr>
        </p:nvSpPr>
        <p:spPr/>
        <p:txBody>
          <a:bodyPr/>
          <a:lstStyle/>
          <a:p>
            <a:fld id="{9FD93511-9802-4A8F-B7BD-3B1D03F5547B}" type="slidenum">
              <a:rPr lang="zh-CN" altLang="en-US" smtClean="0"/>
              <a:t>12</a:t>
            </a:fld>
            <a:endParaRPr lang="zh-CN" altLang="en-US"/>
          </a:p>
        </p:txBody>
      </p:sp>
    </p:spTree>
    <p:extLst>
      <p:ext uri="{BB962C8B-B14F-4D97-AF65-F5344CB8AC3E}">
        <p14:creationId xmlns:p14="http://schemas.microsoft.com/office/powerpoint/2010/main" val="3625436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and further, with the cross-</a:t>
            </a:r>
            <a:r>
              <a:rPr lang="en-US" altLang="zh-CN" dirty="0" err="1"/>
              <a:t>secton</a:t>
            </a:r>
            <a:r>
              <a:rPr lang="en-US" altLang="zh-CN" dirty="0"/>
              <a:t>, we calculate the </a:t>
            </a:r>
            <a:r>
              <a:rPr lang="en-US" altLang="zh-CN" sz="1200" dirty="0">
                <a:latin typeface="Arial" panose="020B0604020202020204" pitchFamily="34" charset="0"/>
                <a:ea typeface="微软雅黑" panose="020B0503020204020204" pitchFamily="34" charset="-122"/>
                <a:cs typeface="Arial" panose="020B0604020202020204" pitchFamily="34" charset="0"/>
              </a:rPr>
              <a:t>reaction rate of </a:t>
            </a:r>
            <a:r>
              <a:rPr lang="en-US" altLang="zh-CN" sz="1200" dirty="0" err="1">
                <a:latin typeface="Arial" panose="020B0604020202020204" pitchFamily="34" charset="0"/>
                <a:ea typeface="微软雅黑" panose="020B0503020204020204" pitchFamily="34" charset="-122"/>
                <a:cs typeface="Arial" panose="020B0604020202020204" pitchFamily="34" charset="0"/>
              </a:rPr>
              <a:t>pn</a:t>
            </a:r>
            <a:r>
              <a:rPr lang="en-US" altLang="zh-CN" sz="1200" dirty="0">
                <a:latin typeface="Arial" panose="020B0604020202020204" pitchFamily="34" charset="0"/>
                <a:ea typeface="微软雅黑" panose="020B0503020204020204" pitchFamily="34" charset="-122"/>
                <a:cs typeface="Arial" panose="020B0604020202020204" pitchFamily="34" charset="0"/>
              </a:rPr>
              <a:t> capture, from 0.009~10 GK. the red one is our new rate. we can find we reduced the </a:t>
            </a:r>
            <a:r>
              <a:rPr lang="en-US" altLang="zh-CN" sz="1200" b="1" dirty="0">
                <a:latin typeface="Arial" panose="020B0604020202020204" pitchFamily="34" charset="0"/>
                <a:ea typeface="微软雅黑" panose="020B0503020204020204" pitchFamily="34" charset="-122"/>
                <a:cs typeface="Arial" panose="020B0604020202020204" pitchFamily="34" charset="0"/>
              </a:rPr>
              <a:t>Uncertainty by 2times~4 times! It is a significant improvement.</a:t>
            </a:r>
          </a:p>
          <a:p>
            <a:endParaRPr lang="en-US" altLang="zh-CN" sz="1200" b="1" dirty="0">
              <a:latin typeface="Arial" panose="020B0604020202020204" pitchFamily="34" charset="0"/>
              <a:ea typeface="微软雅黑" panose="020B0503020204020204" pitchFamily="34"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dirty="0">
                <a:latin typeface="Arial" panose="020B0604020202020204" pitchFamily="34" charset="0"/>
                <a:ea typeface="微软雅黑" panose="020B0503020204020204" pitchFamily="34" charset="-122"/>
                <a:cs typeface="Arial" panose="020B0604020202020204" pitchFamily="34" charset="0"/>
              </a:rPr>
              <a:t>Besides, s</a:t>
            </a:r>
            <a:r>
              <a:rPr lang="en-US" altLang="zh-CN" sz="1200" dirty="0">
                <a:latin typeface="Arial" panose="020B0604020202020204" pitchFamily="34" charset="0"/>
                <a:ea typeface="微软雅黑" panose="020B0503020204020204" pitchFamily="34" charset="-122"/>
                <a:cs typeface="Arial" panose="020B0604020202020204" pitchFamily="34" charset="0"/>
              </a:rPr>
              <a:t>ubsequent astrophysical calculations have been completed by </a:t>
            </a:r>
            <a:r>
              <a:rPr lang="en-US" altLang="zh-CN" sz="1200" b="1" dirty="0">
                <a:latin typeface="Arial" panose="020B0604020202020204" pitchFamily="34" charset="0"/>
                <a:ea typeface="微软雅黑" panose="020B0503020204020204" pitchFamily="34" charset="-122"/>
                <a:cs typeface="Arial" panose="020B0604020202020204" pitchFamily="34" charset="0"/>
              </a:rPr>
              <a:t>Prof. </a:t>
            </a:r>
            <a:r>
              <a:rPr lang="en-US" altLang="zh-CN" sz="1200" b="1" dirty="0" err="1">
                <a:latin typeface="Arial" panose="020B0604020202020204" pitchFamily="34" charset="0"/>
                <a:ea typeface="微软雅黑" panose="020B0503020204020204" pitchFamily="34" charset="-122"/>
                <a:cs typeface="Arial" panose="020B0604020202020204" pitchFamily="34" charset="0"/>
              </a:rPr>
              <a:t>Kajino’s</a:t>
            </a:r>
            <a:r>
              <a:rPr lang="en-US" altLang="zh-CN" sz="1200" b="1" dirty="0">
                <a:latin typeface="Arial" panose="020B0604020202020204" pitchFamily="34" charset="0"/>
                <a:ea typeface="微软雅黑" panose="020B0503020204020204" pitchFamily="34" charset="-122"/>
                <a:cs typeface="Arial" panose="020B0604020202020204" pitchFamily="34" charset="0"/>
              </a:rPr>
              <a:t> group (</a:t>
            </a:r>
            <a:r>
              <a:rPr lang="en-US" altLang="zh-CN" sz="1200" b="1" dirty="0" err="1">
                <a:latin typeface="Arial" panose="020B0604020202020204" pitchFamily="34" charset="0"/>
                <a:ea typeface="微软雅黑" panose="020B0503020204020204" pitchFamily="34" charset="-122"/>
                <a:cs typeface="Arial" panose="020B0604020202020204" pitchFamily="34" charset="0"/>
              </a:rPr>
              <a:t>Beihang</a:t>
            </a:r>
            <a:r>
              <a:rPr lang="en-US" altLang="zh-CN" sz="1200" b="1" dirty="0">
                <a:latin typeface="Arial" panose="020B0604020202020204" pitchFamily="34" charset="0"/>
                <a:ea typeface="微软雅黑" panose="020B0503020204020204" pitchFamily="34" charset="-122"/>
                <a:cs typeface="Arial" panose="020B0604020202020204" pitchFamily="34" charset="0"/>
              </a:rPr>
              <a:t> University)</a:t>
            </a:r>
            <a:r>
              <a:rPr lang="en-US" altLang="zh-CN" sz="1200" dirty="0">
                <a:latin typeface="Arial" panose="020B0604020202020204" pitchFamily="34" charset="0"/>
                <a:ea typeface="微软雅黑" panose="020B0503020204020204" pitchFamily="34" charset="-122"/>
                <a:cs typeface="Arial" panose="020B0604020202020204" pitchFamily="34" charset="0"/>
              </a:rPr>
              <a:t>, and more details will be presented in the future.</a:t>
            </a:r>
            <a:endParaRPr lang="zh-CN" altLang="en-US" sz="1200" b="1" dirty="0">
              <a:latin typeface="Arial" panose="020B0604020202020204" pitchFamily="34" charset="0"/>
              <a:ea typeface="微软雅黑" panose="020B0503020204020204" pitchFamily="34" charset="-122"/>
              <a:cs typeface="Arial" panose="020B0604020202020204" pitchFamily="34" charset="0"/>
            </a:endParaRPr>
          </a:p>
          <a:p>
            <a:endParaRPr lang="zh-CN" altLang="en-US" dirty="0"/>
          </a:p>
        </p:txBody>
      </p:sp>
      <p:sp>
        <p:nvSpPr>
          <p:cNvPr id="4" name="灯片编号占位符 3"/>
          <p:cNvSpPr>
            <a:spLocks noGrp="1"/>
          </p:cNvSpPr>
          <p:nvPr>
            <p:ph type="sldNum" sz="quarter" idx="5"/>
          </p:nvPr>
        </p:nvSpPr>
        <p:spPr/>
        <p:txBody>
          <a:bodyPr/>
          <a:lstStyle/>
          <a:p>
            <a:fld id="{9FD93511-9802-4A8F-B7BD-3B1D03F5547B}" type="slidenum">
              <a:rPr lang="zh-CN" altLang="en-US" smtClean="0"/>
              <a:t>13</a:t>
            </a:fld>
            <a:endParaRPr lang="zh-CN" altLang="en-US"/>
          </a:p>
        </p:txBody>
      </p:sp>
    </p:spTree>
    <p:extLst>
      <p:ext uri="{BB962C8B-B14F-4D97-AF65-F5344CB8AC3E}">
        <p14:creationId xmlns:p14="http://schemas.microsoft.com/office/powerpoint/2010/main" val="3135317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r>
              <a:rPr lang="en-US" altLang="zh-CN" dirty="0"/>
              <a:t>Ok, finally, let’s make a brief summary.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at first, </a:t>
            </a:r>
            <a:r>
              <a:rPr lang="en-US" altLang="zh-CN" sz="1200" dirty="0">
                <a:latin typeface="Arial" panose="020B0604020202020204" pitchFamily="34" charset="0"/>
                <a:ea typeface="微软雅黑" panose="020B0503020204020204" pitchFamily="34" charset="-122"/>
                <a:cs typeface="Arial" panose="020B0604020202020204" pitchFamily="34" charset="0"/>
              </a:rPr>
              <a:t>We directly measured  the D(</a:t>
            </a: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γ</a:t>
            </a:r>
            <a:r>
              <a:rPr lang="en-US" altLang="zh-CN" sz="1200" dirty="0">
                <a:latin typeface="Arial" panose="020B0604020202020204" pitchFamily="34" charset="0"/>
                <a:ea typeface="微软雅黑" panose="020B0503020204020204" pitchFamily="34" charset="-122"/>
                <a:cs typeface="Arial" panose="020B0604020202020204" pitchFamily="34" charset="0"/>
              </a:rPr>
              <a:t>, n) reaction on SLEGS, and </a:t>
            </a:r>
            <a:r>
              <a:rPr lang="en-US" altLang="zh-CN" sz="1200" b="1" dirty="0">
                <a:latin typeface="Arial" panose="020B0604020202020204" pitchFamily="34" charset="0"/>
                <a:ea typeface="微软雅黑" panose="020B0503020204020204" pitchFamily="34" charset="-122"/>
                <a:cs typeface="Arial" panose="020B0604020202020204" pitchFamily="34" charset="0"/>
              </a:rPr>
              <a:t>get continuous, consistent, and accurate cross-section data for the first time</a:t>
            </a:r>
            <a:r>
              <a:rPr lang="en-US" altLang="zh-CN" sz="1200" dirty="0">
                <a:latin typeface="Arial" panose="020B0604020202020204" pitchFamily="34" charset="0"/>
                <a:ea typeface="微软雅黑" panose="020B0503020204020204" pitchFamily="34" charset="-122"/>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 </a:t>
            </a:r>
            <a:r>
              <a:rPr lang="en-US" altLang="zh-CN" dirty="0"/>
              <a:t>Secondly, </a:t>
            </a:r>
            <a:r>
              <a:rPr lang="en-US" altLang="zh-CN" sz="1200" dirty="0">
                <a:latin typeface="Arial" panose="020B0604020202020204" pitchFamily="34" charset="0"/>
                <a:ea typeface="微软雅黑" panose="020B0503020204020204" pitchFamily="34" charset="-122"/>
                <a:cs typeface="Arial" panose="020B0604020202020204" pitchFamily="34" charset="0"/>
              </a:rPr>
              <a:t>We evaluated the cross-section of </a:t>
            </a:r>
            <a:r>
              <a:rPr lang="en-US" altLang="zh-CN" sz="1200" baseline="0" dirty="0" err="1">
                <a:latin typeface="Arial" panose="020B0604020202020204" pitchFamily="34" charset="0"/>
                <a:ea typeface="微软雅黑" panose="020B0503020204020204" pitchFamily="34" charset="-122"/>
                <a:cs typeface="Arial" panose="020B0604020202020204" pitchFamily="34" charset="0"/>
              </a:rPr>
              <a:t>pn</a:t>
            </a:r>
            <a:r>
              <a:rPr lang="en-US" altLang="zh-CN" sz="1200" baseline="0" dirty="0">
                <a:latin typeface="Arial" panose="020B0604020202020204" pitchFamily="34" charset="0"/>
                <a:ea typeface="微软雅黑" panose="020B0503020204020204" pitchFamily="34" charset="-122"/>
                <a:cs typeface="Arial" panose="020B0604020202020204" pitchFamily="34" charset="0"/>
              </a:rPr>
              <a:t> capture, and </a:t>
            </a:r>
            <a:r>
              <a:rPr lang="en-US" altLang="zh-CN" sz="1200" b="1" dirty="0">
                <a:latin typeface="Arial" panose="020B0604020202020204" pitchFamily="34" charset="0"/>
                <a:ea typeface="微软雅黑" panose="020B0503020204020204" pitchFamily="34" charset="-122"/>
                <a:cs typeface="Arial" panose="020B0604020202020204" pitchFamily="34" charset="0"/>
              </a:rPr>
              <a:t>reduce the uncertainty 2 times to 4times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dirty="0">
                <a:latin typeface="Arial" panose="020B0604020202020204" pitchFamily="34" charset="0"/>
                <a:ea typeface="微软雅黑" panose="020B0503020204020204" pitchFamily="34" charset="-122"/>
                <a:cs typeface="Arial" panose="020B0604020202020204" pitchFamily="34" charset="0"/>
              </a:rPr>
              <a:t>Finally, </a:t>
            </a:r>
            <a:r>
              <a:rPr lang="en-US" altLang="zh-CN" sz="1200" dirty="0">
                <a:latin typeface="Arial" panose="020B0604020202020204" pitchFamily="34" charset="0"/>
                <a:ea typeface="微软雅黑" panose="020B0503020204020204" pitchFamily="34" charset="-122"/>
                <a:cs typeface="Arial" panose="020B0604020202020204" pitchFamily="34" charset="0"/>
              </a:rPr>
              <a:t>We determined </a:t>
            </a:r>
            <a:r>
              <a:rPr lang="en-US" altLang="zh-CN" sz="1200" b="1" dirty="0">
                <a:latin typeface="Arial" panose="020B0604020202020204" pitchFamily="34" charset="0"/>
                <a:ea typeface="微软雅黑" panose="020B0503020204020204" pitchFamily="34" charset="-122"/>
                <a:cs typeface="Arial" panose="020B0604020202020204" pitchFamily="34" charset="0"/>
              </a:rPr>
              <a:t>the most accurate </a:t>
            </a:r>
            <a:r>
              <a:rPr lang="en-US" altLang="zh-CN" sz="1200" b="1" baseline="0" dirty="0" err="1">
                <a:latin typeface="Arial" panose="020B0604020202020204" pitchFamily="34" charset="0"/>
                <a:ea typeface="微软雅黑" panose="020B0503020204020204" pitchFamily="34" charset="-122"/>
                <a:cs typeface="Arial" panose="020B0604020202020204" pitchFamily="34" charset="0"/>
              </a:rPr>
              <a:t>pn</a:t>
            </a:r>
            <a:r>
              <a:rPr lang="en-US" altLang="zh-CN" sz="1200" b="1" baseline="0" dirty="0">
                <a:latin typeface="Arial" panose="020B0604020202020204" pitchFamily="34" charset="0"/>
                <a:ea typeface="微软雅黑" panose="020B0503020204020204" pitchFamily="34" charset="-122"/>
                <a:cs typeface="Arial" panose="020B0604020202020204" pitchFamily="34" charset="0"/>
              </a:rPr>
              <a:t> capture </a:t>
            </a:r>
            <a:r>
              <a:rPr lang="en-US" altLang="zh-CN" sz="1200" b="1" dirty="0">
                <a:latin typeface="Arial" panose="020B0604020202020204" pitchFamily="34" charset="0"/>
                <a:ea typeface="微软雅黑" panose="020B0503020204020204" pitchFamily="34" charset="-122"/>
                <a:cs typeface="Arial" panose="020B0604020202020204" pitchFamily="34" charset="0"/>
              </a:rPr>
              <a:t>rates </a:t>
            </a:r>
            <a:r>
              <a:rPr lang="en-US" altLang="zh-CN" sz="1200" dirty="0">
                <a:latin typeface="Arial" panose="020B0604020202020204" pitchFamily="34" charset="0"/>
                <a:ea typeface="微软雅黑" panose="020B0503020204020204" pitchFamily="34" charset="-122"/>
                <a:cs typeface="Arial" panose="020B0604020202020204" pitchFamily="34" charset="0"/>
              </a:rPr>
              <a:t>in the BBN temperature range, and we will show </a:t>
            </a:r>
            <a:r>
              <a:rPr lang="en-US" altLang="zh-CN" sz="1200" b="1" dirty="0">
                <a:latin typeface="Arial" panose="020B0604020202020204" pitchFamily="34" charset="0"/>
                <a:ea typeface="微软雅黑" panose="020B0503020204020204" pitchFamily="34" charset="-122"/>
                <a:cs typeface="Arial" panose="020B0604020202020204" pitchFamily="34" charset="0"/>
              </a:rPr>
              <a:t>More detailed astrophysical implications </a:t>
            </a:r>
            <a:r>
              <a:rPr lang="en-US" altLang="zh-CN" sz="1200" dirty="0">
                <a:latin typeface="Arial" panose="020B0604020202020204" pitchFamily="34" charset="0"/>
                <a:ea typeface="微软雅黑" panose="020B0503020204020204" pitchFamily="34" charset="-122"/>
                <a:cs typeface="Arial" panose="020B0604020202020204" pitchFamily="34" charset="0"/>
              </a:rPr>
              <a:t>maybe in this month or next month with the help of professor </a:t>
            </a:r>
            <a:r>
              <a:rPr lang="en-US" altLang="zh-CN" sz="1200" dirty="0" err="1">
                <a:latin typeface="Arial" panose="020B0604020202020204" pitchFamily="34" charset="0"/>
                <a:ea typeface="微软雅黑" panose="020B0503020204020204" pitchFamily="34" charset="-122"/>
                <a:cs typeface="Arial" panose="020B0604020202020204" pitchFamily="34" charset="0"/>
              </a:rPr>
              <a:t>kajino</a:t>
            </a:r>
            <a:r>
              <a:rPr lang="en-US" altLang="zh-CN" sz="1200" dirty="0">
                <a:latin typeface="Arial" panose="020B0604020202020204" pitchFamily="34" charset="0"/>
                <a:ea typeface="微软雅黑" panose="020B0503020204020204" pitchFamily="34" charset="-122"/>
                <a:cs typeface="Arial" panose="020B0604020202020204" pitchFamily="34" charset="0"/>
              </a:rPr>
              <a:t> and his group.</a:t>
            </a:r>
          </a:p>
        </p:txBody>
      </p:sp>
      <p:sp>
        <p:nvSpPr>
          <p:cNvPr id="4" name="灯片编号占位符 3"/>
          <p:cNvSpPr>
            <a:spLocks noGrp="1"/>
          </p:cNvSpPr>
          <p:nvPr>
            <p:ph type="sldNum" sz="quarter" idx="5"/>
          </p:nvPr>
        </p:nvSpPr>
        <p:spPr/>
        <p:txBody>
          <a:bodyPr/>
          <a:lstStyle/>
          <a:p>
            <a:fld id="{9FD93511-9802-4A8F-B7BD-3B1D03F5547B}" type="slidenum">
              <a:rPr lang="zh-CN" altLang="en-US" smtClean="0"/>
              <a:t>14</a:t>
            </a:fld>
            <a:endParaRPr lang="zh-CN" altLang="en-US"/>
          </a:p>
        </p:txBody>
      </p:sp>
    </p:spTree>
    <p:extLst>
      <p:ext uri="{BB962C8B-B14F-4D97-AF65-F5344CB8AC3E}">
        <p14:creationId xmlns:p14="http://schemas.microsoft.com/office/powerpoint/2010/main" val="1330893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and this is our </a:t>
            </a:r>
            <a:r>
              <a:rPr kumimoji="0" lang="en-US" altLang="zh-CN" sz="1200" b="1" i="0" u="none" strike="noStrike" kern="1200" cap="none" spc="0" normalizeH="0" baseline="0" noProof="0" dirty="0">
                <a:ln>
                  <a:noFill/>
                </a:ln>
                <a:solidFill>
                  <a:srgbClr val="0C49B7"/>
                </a:solidFill>
                <a:effectLst/>
                <a:uLnTx/>
                <a:uFillTx/>
                <a:latin typeface="Times New Roman" panose="02020603050405020304" pitchFamily="18" charset="0"/>
                <a:cs typeface="Times New Roman" panose="02020603050405020304" pitchFamily="18" charset="0"/>
              </a:rPr>
              <a:t>Collaboration</a:t>
            </a:r>
            <a:r>
              <a:rPr kumimoji="0" lang="zh-CN" altLang="en-US" sz="1200" b="1" i="0" u="none" strike="noStrike" kern="1200" cap="none" spc="0" normalizeH="0" baseline="0" noProof="0" dirty="0">
                <a:ln>
                  <a:noFill/>
                </a:ln>
                <a:solidFill>
                  <a:srgbClr val="0C49B7"/>
                </a:solidFill>
                <a:effectLst/>
                <a:uLnTx/>
                <a:uFillTx/>
                <a:latin typeface="Times New Roman" panose="02020603050405020304" pitchFamily="18" charset="0"/>
                <a:cs typeface="Times New Roman" panose="02020603050405020304" pitchFamily="18" charset="0"/>
              </a:rPr>
              <a:t> </a:t>
            </a:r>
            <a:r>
              <a:rPr kumimoji="0" lang="en-US" altLang="zh-CN" sz="1200" b="1" i="0" u="none" strike="noStrike" kern="1200" cap="none" spc="0" normalizeH="0" baseline="0" noProof="0" dirty="0">
                <a:ln>
                  <a:noFill/>
                </a:ln>
                <a:solidFill>
                  <a:srgbClr val="0C49B7"/>
                </a:solidFill>
                <a:effectLst/>
                <a:uLnTx/>
                <a:uFillTx/>
                <a:latin typeface="Times New Roman" panose="02020603050405020304" pitchFamily="18" charset="0"/>
                <a:cs typeface="Times New Roman" panose="02020603050405020304" pitchFamily="18" charset="0"/>
              </a:rPr>
              <a:t>group,</a:t>
            </a:r>
            <a:r>
              <a:rPr kumimoji="0" lang="zh-CN" altLang="en-US" sz="1200" b="1" i="0" u="none" strike="noStrike" kern="1200" cap="none" spc="0" normalizeH="0" baseline="0" noProof="0" dirty="0">
                <a:ln>
                  <a:noFill/>
                </a:ln>
                <a:solidFill>
                  <a:srgbClr val="0C49B7"/>
                </a:solidFill>
                <a:effectLst/>
                <a:uLnTx/>
                <a:uFillTx/>
                <a:latin typeface="Times New Roman" panose="02020603050405020304" pitchFamily="18" charset="0"/>
                <a:cs typeface="Times New Roman" panose="02020603050405020304" pitchFamily="18" charset="0"/>
              </a:rPr>
              <a:t> </a:t>
            </a:r>
            <a:r>
              <a:rPr kumimoji="0" lang="en-US" altLang="zh-CN" sz="1200" b="1" i="0" u="none" strike="noStrike" kern="1200" cap="none" spc="0" normalizeH="0" baseline="0" noProof="0" dirty="0">
                <a:ln>
                  <a:noFill/>
                </a:ln>
                <a:solidFill>
                  <a:srgbClr val="0C49B7"/>
                </a:solidFill>
                <a:effectLst/>
                <a:uLnTx/>
                <a:uFillTx/>
                <a:latin typeface="Times New Roman" panose="02020603050405020304" pitchFamily="18" charset="0"/>
                <a:cs typeface="Times New Roman" panose="02020603050405020304" pitchFamily="18" charset="0"/>
              </a:rPr>
              <a:t>professor </a:t>
            </a:r>
            <a:r>
              <a:rPr kumimoji="0" lang="en-US" altLang="zh-CN" sz="1200" b="1" i="0" u="none" strike="noStrike" kern="1200" cap="none" spc="0" normalizeH="0" baseline="0" noProof="0" dirty="0" err="1">
                <a:ln>
                  <a:noFill/>
                </a:ln>
                <a:solidFill>
                  <a:srgbClr val="0C49B7"/>
                </a:solidFill>
                <a:effectLst/>
                <a:uLnTx/>
                <a:uFillTx/>
                <a:latin typeface="Times New Roman" panose="02020603050405020304" pitchFamily="18" charset="0"/>
                <a:cs typeface="Times New Roman" panose="02020603050405020304" pitchFamily="18" charset="0"/>
              </a:rPr>
              <a:t>jianjun</a:t>
            </a:r>
            <a:r>
              <a:rPr kumimoji="0" lang="en-US" altLang="zh-CN" sz="1200" b="1" i="0" u="none" strike="noStrike" kern="1200" cap="none" spc="0" normalizeH="0" baseline="0" noProof="0" dirty="0">
                <a:ln>
                  <a:noFill/>
                </a:ln>
                <a:solidFill>
                  <a:srgbClr val="0C49B7"/>
                </a:solidFill>
                <a:effectLst/>
                <a:uLnTx/>
                <a:uFillTx/>
                <a:latin typeface="Times New Roman" panose="02020603050405020304" pitchFamily="18" charset="0"/>
                <a:cs typeface="Times New Roman" panose="02020603050405020304" pitchFamily="18" charset="0"/>
              </a:rPr>
              <a:t> is my </a:t>
            </a: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Supervisor. in our measurement, the staffs and students at SLEGS help us a lot. and Professor </a:t>
            </a:r>
            <a:r>
              <a:rPr lang="en-US" altLang="zh-CN" sz="1200" dirty="0" err="1">
                <a:latin typeface="Times New Roman" panose="02020603050405020304" pitchFamily="18" charset="0"/>
                <a:ea typeface="微软雅黑" panose="020B0503020204020204" pitchFamily="34" charset="-122"/>
                <a:cs typeface="Times New Roman" panose="02020603050405020304" pitchFamily="18" charset="0"/>
              </a:rPr>
              <a:t>kajino</a:t>
            </a: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 and Ando help us make some important </a:t>
            </a:r>
            <a:r>
              <a:rPr lang="en-US" altLang="zh-CN" sz="1200" dirty="0" err="1">
                <a:latin typeface="Times New Roman" panose="02020603050405020304" pitchFamily="18" charset="0"/>
                <a:ea typeface="微软雅黑" panose="020B0503020204020204" pitchFamily="34" charset="-122"/>
                <a:cs typeface="Times New Roman" panose="02020603050405020304" pitchFamily="18" charset="0"/>
              </a:rPr>
              <a:t>caculations</a:t>
            </a: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rgbClr val="0C49B7"/>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OK</a:t>
            </a:r>
            <a:r>
              <a:rPr kumimoji="0" lang="zh-CN" altLang="en-US" sz="1200" b="1" i="0" u="none" strike="noStrike" kern="1200" cap="none" spc="0" normalizeH="0" baseline="0" noProof="0" dirty="0">
                <a:ln>
                  <a:noFill/>
                </a:ln>
                <a:solidFill>
                  <a:srgbClr val="0C49B7"/>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en-US" altLang="zh-CN" sz="1200" b="1" i="0" u="none" strike="noStrike" kern="1200" cap="none" spc="0" normalizeH="0" baseline="0" noProof="0" dirty="0">
                <a:ln>
                  <a:noFill/>
                </a:ln>
                <a:solidFill>
                  <a:srgbClr val="0C49B7"/>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that’s all , thank you!</a:t>
            </a:r>
            <a:endParaRPr kumimoji="0" lang="zh-CN" altLang="en-US" sz="1200" b="1" i="0" u="none" strike="noStrike" kern="1200" cap="none" spc="0" normalizeH="0" baseline="0" noProof="0" dirty="0">
              <a:ln>
                <a:noFill/>
              </a:ln>
              <a:solidFill>
                <a:srgbClr val="0C49B7"/>
              </a:solidFill>
              <a:effectLst/>
              <a:uLnTx/>
              <a:uFillTx/>
              <a:latin typeface="微软雅黑" panose="020B0503020204020204" pitchFamily="34" charset="-122"/>
              <a:ea typeface="微软雅黑" panose="020B0503020204020204" pitchFamily="34" charset="-122"/>
              <a:cs typeface="+mn-cs"/>
            </a:endParaRPr>
          </a:p>
        </p:txBody>
      </p:sp>
      <p:sp>
        <p:nvSpPr>
          <p:cNvPr id="4" name="灯片编号占位符 3"/>
          <p:cNvSpPr>
            <a:spLocks noGrp="1"/>
          </p:cNvSpPr>
          <p:nvPr>
            <p:ph type="sldNum" sz="quarter" idx="5"/>
          </p:nvPr>
        </p:nvSpPr>
        <p:spPr/>
        <p:txBody>
          <a:bodyPr/>
          <a:lstStyle/>
          <a:p>
            <a:fld id="{9FD93511-9802-4A8F-B7BD-3B1D03F5547B}" type="slidenum">
              <a:rPr lang="zh-CN" altLang="en-US" smtClean="0"/>
              <a:t>15</a:t>
            </a:fld>
            <a:endParaRPr lang="zh-CN" altLang="en-US"/>
          </a:p>
        </p:txBody>
      </p:sp>
    </p:spTree>
    <p:extLst>
      <p:ext uri="{BB962C8B-B14F-4D97-AF65-F5344CB8AC3E}">
        <p14:creationId xmlns:p14="http://schemas.microsoft.com/office/powerpoint/2010/main" val="2728181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the first slide describes the background and significance of this research. the left picture shows the brief evolution of our universe. </a:t>
            </a:r>
          </a:p>
          <a:p>
            <a:endParaRPr lang="en-US" altLang="zh-CN" sz="12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a:p>
            <a:r>
              <a:rPr lang="en-US" altLang="zh-CN" sz="12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we all know our universe originated from the Big Bang about 13.8 billion years ago, After the Big Bang, the universe experienced </a:t>
            </a:r>
            <a:r>
              <a:rPr lang="en-US" altLang="zh-CN" dirty="0">
                <a:effectLst/>
              </a:rPr>
              <a:t>rapid expansion</a:t>
            </a:r>
            <a:r>
              <a:rPr lang="en-US" altLang="zh-CN" sz="12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and cooling. In about three minutes, the primordial nucleosynthesis of the universe began, it lasted for about twenty minutes. So , BBN is a unique probe for understanding the early universe. During this period, light elements such as hydrogen, helium, and lithium were produced. In these light elements, Deuterium is the first one produced by the BBN and it’s a raw material for subsequent nucleosynthesis. So, the study of deuterium abundance in the early universe is very important. It’s also the focus of my report today.</a:t>
            </a:r>
          </a:p>
          <a:p>
            <a:endParaRPr lang="en-US" altLang="zh-CN" sz="12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a:p>
            <a:r>
              <a:rPr lang="en-US" altLang="zh-CN" sz="12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In addition, predicting the abundance of light elements such as D, 3He, 4He, and 7Li, as well as comparing them with observation, can help us recheck the standard Big Bang model.</a:t>
            </a:r>
          </a:p>
          <a:p>
            <a:endParaRPr lang="en-US" altLang="zh-CN" sz="12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a:p>
            <a:r>
              <a:rPr lang="en-US" altLang="zh-CN" sz="12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Recently, the observation accuracy of deuterium has significantly improved, reaching 1.19%. So, the </a:t>
            </a:r>
            <a:r>
              <a:rPr lang="zh-CN" altLang="en-US" dirty="0">
                <a:latin typeface="Arial" panose="020B0604020202020204" pitchFamily="34" charset="0"/>
                <a:cs typeface="Arial" panose="020B0604020202020204" pitchFamily="34" charset="0"/>
              </a:rPr>
              <a:t>related nuclear reaction inputs </a:t>
            </a:r>
            <a:r>
              <a:rPr lang="en-US" altLang="zh-CN" sz="12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used for calculation also needs to achieve similar accuracy. At present, the uncertainty mainly comes from such as cross-sections,</a:t>
            </a:r>
            <a:r>
              <a:rPr lang="zh-CN" altLang="en-US" sz="12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2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rates and so on. So accurate measurement of the relevant reaction must be carried out in BBN energies!</a:t>
            </a:r>
          </a:p>
        </p:txBody>
      </p:sp>
      <p:sp>
        <p:nvSpPr>
          <p:cNvPr id="4" name="灯片编号占位符 3"/>
          <p:cNvSpPr>
            <a:spLocks noGrp="1"/>
          </p:cNvSpPr>
          <p:nvPr>
            <p:ph type="sldNum" sz="quarter" idx="5"/>
          </p:nvPr>
        </p:nvSpPr>
        <p:spPr/>
        <p:txBody>
          <a:bodyPr/>
          <a:lstStyle/>
          <a:p>
            <a:fld id="{9FD93511-9802-4A8F-B7BD-3B1D03F5547B}" type="slidenum">
              <a:rPr lang="zh-CN" altLang="en-US" smtClean="0"/>
              <a:t>2</a:t>
            </a:fld>
            <a:endParaRPr lang="zh-CN" altLang="en-US"/>
          </a:p>
        </p:txBody>
      </p:sp>
    </p:spTree>
    <p:extLst>
      <p:ext uri="{BB962C8B-B14F-4D97-AF65-F5344CB8AC3E}">
        <p14:creationId xmlns:p14="http://schemas.microsoft.com/office/powerpoint/2010/main" val="590718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On the left, we list 11 important nuclear reactions in the BBN network. Among these, the four reactions in the red box are most related to the deuterium abundance.</a:t>
            </a:r>
          </a:p>
          <a:p>
            <a:endParaRPr lang="en-US" altLang="zh-CN" dirty="0"/>
          </a:p>
          <a:p>
            <a:r>
              <a:rPr lang="en-US" altLang="zh-CN" dirty="0"/>
              <a:t>In the right table, we can see the uncertainties of this four reactions. These values correspond to the input of the PRIMAT BBN code. Based on these uncertainties, we can calculate the error of deuterium abundance is about 1.83%. Compared with the observation (1.19%), there still remains a significant gap.</a:t>
            </a:r>
          </a:p>
          <a:p>
            <a:endParaRPr lang="en-US" altLang="zh-CN" dirty="0"/>
          </a:p>
          <a:p>
            <a:r>
              <a:rPr lang="en-US" altLang="zh-CN" dirty="0"/>
              <a:t>Among these four reactions, the </a:t>
            </a:r>
            <a:r>
              <a:rPr lang="en-US" altLang="zh-CN" dirty="0" err="1"/>
              <a:t>pn</a:t>
            </a:r>
            <a:r>
              <a:rPr lang="en-US" altLang="zh-CN" dirty="0"/>
              <a:t> capture reaction (p(</a:t>
            </a:r>
            <a:r>
              <a:rPr lang="en-US" altLang="zh-CN" dirty="0" err="1"/>
              <a:t>n,γ</a:t>
            </a:r>
            <a:r>
              <a:rPr lang="en-US" altLang="zh-CN" dirty="0"/>
              <a:t>)D) is the key starting point of BBN. It can significantly affect the deuterium abundance and subsequent nucleosynthesis. So, we planned to perform a high-precision measurement to help reduce uncertainties.</a:t>
            </a:r>
            <a:endParaRPr lang="zh-CN" altLang="en-US" dirty="0"/>
          </a:p>
        </p:txBody>
      </p:sp>
      <p:sp>
        <p:nvSpPr>
          <p:cNvPr id="4" name="灯片编号占位符 3"/>
          <p:cNvSpPr>
            <a:spLocks noGrp="1"/>
          </p:cNvSpPr>
          <p:nvPr>
            <p:ph type="sldNum" sz="quarter" idx="5"/>
          </p:nvPr>
        </p:nvSpPr>
        <p:spPr/>
        <p:txBody>
          <a:bodyPr/>
          <a:lstStyle/>
          <a:p>
            <a:fld id="{9FD93511-9802-4A8F-B7BD-3B1D03F5547B}" type="slidenum">
              <a:rPr lang="zh-CN" altLang="en-US" smtClean="0"/>
              <a:t>3</a:t>
            </a:fld>
            <a:endParaRPr lang="zh-CN" altLang="en-US"/>
          </a:p>
        </p:txBody>
      </p:sp>
    </p:spTree>
    <p:extLst>
      <p:ext uri="{BB962C8B-B14F-4D97-AF65-F5344CB8AC3E}">
        <p14:creationId xmlns:p14="http://schemas.microsoft.com/office/powerpoint/2010/main" val="1987841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Ok, these two pictures show the previous research data of the </a:t>
            </a:r>
            <a:r>
              <a:rPr lang="en-US" altLang="zh-CN" dirty="0" err="1"/>
              <a:t>pn</a:t>
            </a:r>
            <a:r>
              <a:rPr lang="en-US" altLang="zh-CN" dirty="0"/>
              <a:t> capture reaction and its inverse reaction D(</a:t>
            </a:r>
            <a:r>
              <a:rPr lang="en-US" altLang="zh-CN" dirty="0" err="1"/>
              <a:t>g,n</a:t>
            </a:r>
            <a:r>
              <a:rPr lang="en-US" altLang="zh-CN" dirty="0"/>
              <a:t>).</a:t>
            </a:r>
            <a:r>
              <a:rPr lang="zh-CN" altLang="en-US" dirty="0"/>
              <a:t> </a:t>
            </a:r>
            <a:r>
              <a:rPr lang="en-US" altLang="zh-CN" dirty="0"/>
              <a:t>The</a:t>
            </a:r>
            <a:r>
              <a:rPr lang="zh-CN" altLang="en-US" dirty="0"/>
              <a:t> </a:t>
            </a:r>
            <a:r>
              <a:rPr lang="en-US" altLang="zh-CN" dirty="0"/>
              <a:t>lines</a:t>
            </a:r>
            <a:r>
              <a:rPr lang="zh-CN" altLang="en-US" dirty="0"/>
              <a:t> </a:t>
            </a:r>
            <a:r>
              <a:rPr lang="en-US" altLang="zh-CN" dirty="0"/>
              <a:t>represent theories or calculations. </a:t>
            </a:r>
          </a:p>
          <a:p>
            <a:r>
              <a:rPr lang="en-US" altLang="zh-CN" dirty="0"/>
              <a:t>We can see in the energy region we interest, there are few data and large errors.</a:t>
            </a:r>
            <a:r>
              <a:rPr lang="zh-CN" altLang="en-US" dirty="0"/>
              <a:t> </a:t>
            </a:r>
            <a:r>
              <a:rPr lang="en-US" altLang="zh-CN" dirty="0"/>
              <a:t>If we use these data to make subsequent astrophysical calculations</a:t>
            </a:r>
            <a:r>
              <a:rPr lang="zh-CN" altLang="en-US" dirty="0"/>
              <a:t>，</a:t>
            </a:r>
            <a:r>
              <a:rPr lang="en-US" altLang="zh-CN" b="1" dirty="0">
                <a:solidFill>
                  <a:srgbClr val="FF0000"/>
                </a:solidFill>
                <a:latin typeface="Arial" panose="020B0604020202020204" pitchFamily="34" charset="0"/>
                <a:ea typeface="微软雅黑" panose="020B0503020204020204" pitchFamily="34" charset="-122"/>
                <a:cs typeface="Arial" panose="020B0604020202020204" pitchFamily="34" charset="0"/>
              </a:rPr>
              <a:t>Significant errors will be introduced.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dirty="0">
                <a:solidFill>
                  <a:srgbClr val="FF0000"/>
                </a:solidFill>
                <a:latin typeface="Arial" panose="020B0604020202020204" pitchFamily="34" charset="0"/>
                <a:ea typeface="微软雅黑" panose="020B0503020204020204" pitchFamily="34" charset="-122"/>
                <a:cs typeface="Arial" panose="020B0604020202020204" pitchFamily="34" charset="0"/>
              </a:rPr>
              <a:t>So Our goal was determined to c</a:t>
            </a:r>
            <a:r>
              <a:rPr lang="en-US" altLang="zh-CN" dirty="0">
                <a:latin typeface="Arial" panose="020B0604020202020204" pitchFamily="34" charset="0"/>
                <a:ea typeface="微软雅黑" panose="020B0503020204020204" pitchFamily="34" charset="-122"/>
                <a:cs typeface="Arial" panose="020B0604020202020204" pitchFamily="34" charset="0"/>
              </a:rPr>
              <a:t>onduct continuous and consistent precise measurement in the BBN energy to constrain the uncertainties of rates and abundances.</a:t>
            </a:r>
          </a:p>
          <a:p>
            <a:endParaRPr lang="en-US" altLang="zh-CN" dirty="0"/>
          </a:p>
        </p:txBody>
      </p:sp>
      <p:sp>
        <p:nvSpPr>
          <p:cNvPr id="4" name="灯片编号占位符 3"/>
          <p:cNvSpPr>
            <a:spLocks noGrp="1"/>
          </p:cNvSpPr>
          <p:nvPr>
            <p:ph type="sldNum" sz="quarter" idx="5"/>
          </p:nvPr>
        </p:nvSpPr>
        <p:spPr/>
        <p:txBody>
          <a:bodyPr/>
          <a:lstStyle/>
          <a:p>
            <a:fld id="{9FD93511-9802-4A8F-B7BD-3B1D03F5547B}" type="slidenum">
              <a:rPr lang="zh-CN" altLang="en-US" smtClean="0"/>
              <a:t>4</a:t>
            </a:fld>
            <a:endParaRPr lang="zh-CN" altLang="en-US"/>
          </a:p>
        </p:txBody>
      </p:sp>
    </p:spTree>
    <p:extLst>
      <p:ext uri="{BB962C8B-B14F-4D97-AF65-F5344CB8AC3E}">
        <p14:creationId xmlns:p14="http://schemas.microsoft.com/office/powerpoint/2010/main" val="2604520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about the SSRF and laser electron gamma source</a:t>
            </a:r>
            <a:r>
              <a:rPr lang="zh-CN" altLang="en-US" dirty="0"/>
              <a:t>，</a:t>
            </a:r>
            <a:r>
              <a:rPr lang="en-US" altLang="zh-CN" dirty="0"/>
              <a:t>many talks before have introduced the details of the facility, so we don’t need to introduce them again. The SLEGS was built in 2021,</a:t>
            </a:r>
            <a:r>
              <a:rPr lang="zh-CN" altLang="en-US" dirty="0"/>
              <a:t> </a:t>
            </a:r>
            <a:r>
              <a:rPr lang="en-US" altLang="zh-CN" dirty="0"/>
              <a:t>it can provide a stable and high intensity gamma beam for us to make some photonuclear studies. the energy ranges from 0.4 to 21 MeV,</a:t>
            </a:r>
            <a:r>
              <a:rPr lang="zh-CN" altLang="en-US" dirty="0"/>
              <a:t> </a:t>
            </a:r>
            <a:r>
              <a:rPr lang="en-US" altLang="zh-CN" dirty="0"/>
              <a:t>and</a:t>
            </a:r>
            <a:r>
              <a:rPr lang="zh-CN" altLang="en-US" dirty="0"/>
              <a:t> </a:t>
            </a:r>
            <a:r>
              <a:rPr lang="en-US" altLang="zh-CN" dirty="0"/>
              <a:t>the</a:t>
            </a:r>
            <a:r>
              <a:rPr lang="zh-CN" altLang="en-US" dirty="0"/>
              <a:t> </a:t>
            </a:r>
            <a:r>
              <a:rPr lang="en-US" altLang="zh-CN" dirty="0"/>
              <a:t>intensity can reach 10 to the 6 to 8. and the resolution varies with the energy from 2%~15%. </a:t>
            </a:r>
          </a:p>
          <a:p>
            <a:endParaRPr lang="en-US" altLang="zh-CN" dirty="0"/>
          </a:p>
          <a:p>
            <a:r>
              <a:rPr lang="en-US" altLang="zh-CN" dirty="0"/>
              <a:t>In our measurement, we use this gamma beam hit the high purity D target, and use the He-3 array to detect the photoneutrons produced by the reaction, and set a LaBr3 detector at the end of the beamline as a monitor of the gamma beam,</a:t>
            </a:r>
            <a:r>
              <a:rPr lang="zh-CN" altLang="en-US" dirty="0"/>
              <a:t> </a:t>
            </a:r>
            <a:r>
              <a:rPr lang="en-US" altLang="zh-CN" dirty="0"/>
              <a:t>and</a:t>
            </a:r>
            <a:r>
              <a:rPr lang="zh-CN" altLang="en-US" dirty="0"/>
              <a:t> </a:t>
            </a:r>
            <a:r>
              <a:rPr lang="en-US" altLang="zh-CN" dirty="0"/>
              <a:t>eventually we can calculate the </a:t>
            </a:r>
            <a:r>
              <a:rPr lang="en-US" altLang="zh-CN" dirty="0">
                <a:effectLst/>
              </a:rPr>
              <a:t>preliminary </a:t>
            </a:r>
            <a:r>
              <a:rPr lang="en-US" altLang="zh-CN" dirty="0"/>
              <a:t>cross-section using this formula. </a:t>
            </a:r>
          </a:p>
          <a:p>
            <a:endParaRPr lang="en-US" altLang="zh-CN" dirty="0"/>
          </a:p>
          <a:p>
            <a:r>
              <a:rPr lang="en-US" altLang="zh-CN" dirty="0"/>
              <a:t>yeah, this is a brief summary of the direct measurement method, sounds very easy, is it?</a:t>
            </a:r>
          </a:p>
          <a:p>
            <a:r>
              <a:rPr lang="en-US" altLang="zh-CN" dirty="0"/>
              <a:t> </a:t>
            </a:r>
            <a:endParaRPr lang="zh-CN" altLang="en-US" dirty="0"/>
          </a:p>
        </p:txBody>
      </p:sp>
      <p:sp>
        <p:nvSpPr>
          <p:cNvPr id="4" name="灯片编号占位符 3"/>
          <p:cNvSpPr>
            <a:spLocks noGrp="1"/>
          </p:cNvSpPr>
          <p:nvPr>
            <p:ph type="sldNum" sz="quarter" idx="5"/>
          </p:nvPr>
        </p:nvSpPr>
        <p:spPr/>
        <p:txBody>
          <a:bodyPr/>
          <a:lstStyle/>
          <a:p>
            <a:fld id="{9FD93511-9802-4A8F-B7BD-3B1D03F5547B}" type="slidenum">
              <a:rPr lang="zh-CN" altLang="en-US" smtClean="0"/>
              <a:t>5</a:t>
            </a:fld>
            <a:endParaRPr lang="zh-CN" altLang="en-US"/>
          </a:p>
        </p:txBody>
      </p:sp>
    </p:spTree>
    <p:extLst>
      <p:ext uri="{BB962C8B-B14F-4D97-AF65-F5344CB8AC3E}">
        <p14:creationId xmlns:p14="http://schemas.microsoft.com/office/powerpoint/2010/main" val="2034477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ok, the left picture shows the 3He flat efficiency detector array. it comprises 26 3He tubes,</a:t>
            </a:r>
            <a:r>
              <a:rPr lang="zh-CN" altLang="en-US" dirty="0"/>
              <a:t> </a:t>
            </a:r>
            <a:r>
              <a:rPr lang="en-US" altLang="zh-CN" dirty="0"/>
              <a:t>and there</a:t>
            </a:r>
            <a:r>
              <a:rPr lang="zh-CN" altLang="en-US" dirty="0"/>
              <a:t> </a:t>
            </a:r>
            <a:r>
              <a:rPr lang="en-US" altLang="zh-CN" dirty="0"/>
              <a:t>are</a:t>
            </a:r>
            <a:r>
              <a:rPr lang="zh-CN" altLang="en-US" dirty="0"/>
              <a:t> </a:t>
            </a:r>
            <a:r>
              <a:rPr lang="en-US" altLang="zh-CN" dirty="0"/>
              <a:t>three</a:t>
            </a:r>
            <a:r>
              <a:rPr lang="zh-CN" altLang="en-US" dirty="0"/>
              <a:t> </a:t>
            </a:r>
            <a:r>
              <a:rPr lang="en-US" altLang="zh-CN" dirty="0"/>
              <a:t>layers</a:t>
            </a:r>
            <a:r>
              <a:rPr lang="zh-CN" altLang="en-US" dirty="0"/>
              <a:t> </a:t>
            </a:r>
            <a:r>
              <a:rPr lang="en-US" altLang="zh-CN" dirty="0"/>
              <a:t>from</a:t>
            </a:r>
            <a:r>
              <a:rPr lang="zh-CN" altLang="en-US" dirty="0"/>
              <a:t> </a:t>
            </a:r>
            <a:r>
              <a:rPr lang="en-US" altLang="zh-CN" dirty="0"/>
              <a:t>inside</a:t>
            </a:r>
            <a:r>
              <a:rPr lang="zh-CN" altLang="en-US" dirty="0"/>
              <a:t> </a:t>
            </a:r>
            <a:r>
              <a:rPr lang="en-US" altLang="zh-CN" dirty="0"/>
              <a:t>to</a:t>
            </a:r>
            <a:r>
              <a:rPr lang="zh-CN" altLang="en-US" dirty="0"/>
              <a:t> </a:t>
            </a:r>
            <a:r>
              <a:rPr lang="en-US" altLang="zh-CN" dirty="0"/>
              <a:t>outside</a:t>
            </a:r>
            <a:r>
              <a:rPr lang="zh-CN" altLang="en-US" dirty="0"/>
              <a:t> </a:t>
            </a:r>
            <a:r>
              <a:rPr lang="en-US" altLang="zh-CN" dirty="0"/>
              <a:t>. Our target was set at the geometric center of this array. Meanwhile, Both the inside and outside were filled with </a:t>
            </a:r>
            <a:r>
              <a:rPr lang="en-US" altLang="zh-CN" dirty="0">
                <a:effectLst/>
              </a:rPr>
              <a:t>polyethylene with boron to thermalize neutrons.</a:t>
            </a:r>
            <a:r>
              <a:rPr lang="zh-CN" altLang="en-US" dirty="0">
                <a:effectLst/>
              </a:rPr>
              <a:t> </a:t>
            </a:r>
            <a:endParaRPr lang="en-US" altLang="zh-CN" dirty="0">
              <a:effectLst/>
            </a:endParaRPr>
          </a:p>
          <a:p>
            <a:r>
              <a:rPr lang="en-US" altLang="zh-CN" dirty="0">
                <a:effectLst/>
              </a:rPr>
              <a:t>and the right picture shows the efficiency of the detector array. We can see there are four lines in total. these three </a:t>
            </a:r>
            <a:r>
              <a:rPr lang="en-US" altLang="zh-CN" dirty="0" err="1">
                <a:effectLst/>
              </a:rPr>
              <a:t>colourful</a:t>
            </a:r>
            <a:r>
              <a:rPr lang="en-US" altLang="zh-CN" dirty="0">
                <a:effectLst/>
              </a:rPr>
              <a:t> lines represent the efficiency of layer1,layer2</a:t>
            </a:r>
            <a:r>
              <a:rPr lang="zh-CN" altLang="en-US" dirty="0">
                <a:effectLst/>
              </a:rPr>
              <a:t> </a:t>
            </a:r>
            <a:r>
              <a:rPr lang="en-US" altLang="zh-CN" dirty="0">
                <a:effectLst/>
              </a:rPr>
              <a:t>and</a:t>
            </a:r>
            <a:r>
              <a:rPr lang="zh-CN" altLang="en-US" dirty="0">
                <a:effectLst/>
              </a:rPr>
              <a:t> </a:t>
            </a:r>
            <a:r>
              <a:rPr lang="en-US" altLang="zh-CN" dirty="0">
                <a:effectLst/>
              </a:rPr>
              <a:t>layer3,</a:t>
            </a:r>
            <a:r>
              <a:rPr lang="zh-CN" altLang="en-US" dirty="0">
                <a:effectLst/>
              </a:rPr>
              <a:t> </a:t>
            </a:r>
            <a:r>
              <a:rPr lang="en-US" altLang="zh-CN" dirty="0">
                <a:effectLst/>
              </a:rPr>
              <a:t>and</a:t>
            </a:r>
            <a:r>
              <a:rPr lang="zh-CN" altLang="en-US" dirty="0">
                <a:effectLst/>
              </a:rPr>
              <a:t> </a:t>
            </a:r>
            <a:r>
              <a:rPr lang="en-US" altLang="zh-CN" dirty="0">
                <a:effectLst/>
              </a:rPr>
              <a:t>the</a:t>
            </a:r>
            <a:r>
              <a:rPr lang="zh-CN" altLang="en-US" dirty="0">
                <a:effectLst/>
              </a:rPr>
              <a:t> </a:t>
            </a:r>
            <a:r>
              <a:rPr lang="en-US" altLang="zh-CN" dirty="0">
                <a:effectLst/>
              </a:rPr>
              <a:t>black one is the total.  we can find the red line and green line show opposite trends, so they are almost complementary. but the blue line looks like a flat platform, when the neutron energy is from 1 MeV to</a:t>
            </a:r>
            <a:r>
              <a:rPr lang="zh-CN" altLang="en-US" dirty="0">
                <a:effectLst/>
              </a:rPr>
              <a:t> </a:t>
            </a:r>
            <a:r>
              <a:rPr lang="en-US" altLang="zh-CN" dirty="0">
                <a:effectLst/>
              </a:rPr>
              <a:t>3 MeV, it</a:t>
            </a:r>
            <a:r>
              <a:rPr lang="zh-CN" altLang="en-US" dirty="0">
                <a:effectLst/>
              </a:rPr>
              <a:t>‘</a:t>
            </a:r>
            <a:r>
              <a:rPr lang="en-US" altLang="zh-CN" dirty="0">
                <a:effectLst/>
              </a:rPr>
              <a:t>s almost a constant. So the total one can also be considered as a constant ~40%</a:t>
            </a:r>
            <a:r>
              <a:rPr lang="zh-CN" altLang="en-US" dirty="0">
                <a:effectLst/>
              </a:rPr>
              <a:t>。</a:t>
            </a:r>
            <a:r>
              <a:rPr lang="en-US" altLang="zh-CN" dirty="0">
                <a:effectLst/>
              </a:rPr>
              <a:t>of course, in our measurement, the accurate efficiency was determined by the Ring ratio technique.</a:t>
            </a:r>
            <a:endParaRPr lang="zh-CN" altLang="en-US" dirty="0"/>
          </a:p>
        </p:txBody>
      </p:sp>
      <p:sp>
        <p:nvSpPr>
          <p:cNvPr id="4" name="灯片编号占位符 3"/>
          <p:cNvSpPr>
            <a:spLocks noGrp="1"/>
          </p:cNvSpPr>
          <p:nvPr>
            <p:ph type="sldNum" sz="quarter" idx="5"/>
          </p:nvPr>
        </p:nvSpPr>
        <p:spPr/>
        <p:txBody>
          <a:bodyPr/>
          <a:lstStyle/>
          <a:p>
            <a:fld id="{9FD93511-9802-4A8F-B7BD-3B1D03F5547B}" type="slidenum">
              <a:rPr lang="zh-CN" altLang="en-US" smtClean="0"/>
              <a:t>6</a:t>
            </a:fld>
            <a:endParaRPr lang="zh-CN" altLang="en-US"/>
          </a:p>
        </p:txBody>
      </p:sp>
    </p:spTree>
    <p:extLst>
      <p:ext uri="{BB962C8B-B14F-4D97-AF65-F5344CB8AC3E}">
        <p14:creationId xmlns:p14="http://schemas.microsoft.com/office/powerpoint/2010/main" val="118061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this left picture show the typical gamma energy spectrum measured by LaBr3 detector. the upper panel shows the </a:t>
            </a:r>
            <a:r>
              <a:rPr lang="en-US" altLang="zh-CN" dirty="0" err="1"/>
              <a:t>responces</a:t>
            </a:r>
            <a:r>
              <a:rPr lang="en-US" altLang="zh-CN" dirty="0"/>
              <a:t> of the detector, and the lower panel is the reconstructed gamma spectrum. we can find it looks like a gaussian distribution with a width about several hundreds keV.</a:t>
            </a:r>
          </a:p>
          <a:p>
            <a:endParaRPr lang="en-US" altLang="zh-CN" dirty="0"/>
          </a:p>
          <a:p>
            <a:r>
              <a:rPr lang="en-US" altLang="zh-CN" dirty="0"/>
              <a:t>and the right one is out high purity D target, we use an </a:t>
            </a:r>
            <a:r>
              <a:rPr lang="en-US" altLang="zh-CN" dirty="0">
                <a:effectLst/>
              </a:rPr>
              <a:t>aluminum tube, and fill it with heavy water. the length of the </a:t>
            </a:r>
            <a:r>
              <a:rPr lang="en-US" altLang="zh-CN" dirty="0" err="1">
                <a:effectLst/>
              </a:rPr>
              <a:t>taget</a:t>
            </a:r>
            <a:r>
              <a:rPr lang="en-US" altLang="zh-CN" dirty="0">
                <a:effectLst/>
              </a:rPr>
              <a:t> is 100 mm. Here I list all the possible impurities in the target and corresponding neutron separation energies. we can find the separation energy of all the impurities is much higher than the energy region in our measurement. so in the data analysis ,we can almost only consider the natural neutron background, it’s really a excellent target for us.</a:t>
            </a:r>
            <a:endParaRPr lang="zh-CN" altLang="en-US" dirty="0"/>
          </a:p>
        </p:txBody>
      </p:sp>
      <p:sp>
        <p:nvSpPr>
          <p:cNvPr id="4" name="灯片编号占位符 3"/>
          <p:cNvSpPr>
            <a:spLocks noGrp="1"/>
          </p:cNvSpPr>
          <p:nvPr>
            <p:ph type="sldNum" sz="quarter" idx="5"/>
          </p:nvPr>
        </p:nvSpPr>
        <p:spPr/>
        <p:txBody>
          <a:bodyPr/>
          <a:lstStyle/>
          <a:p>
            <a:fld id="{9FD93511-9802-4A8F-B7BD-3B1D03F5547B}" type="slidenum">
              <a:rPr lang="zh-CN" altLang="en-US" smtClean="0"/>
              <a:t>7</a:t>
            </a:fld>
            <a:endParaRPr lang="zh-CN" altLang="en-US"/>
          </a:p>
        </p:txBody>
      </p:sp>
    </p:spTree>
    <p:extLst>
      <p:ext uri="{BB962C8B-B14F-4D97-AF65-F5344CB8AC3E}">
        <p14:creationId xmlns:p14="http://schemas.microsoft.com/office/powerpoint/2010/main" val="1794822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this slide show the basic procedure in our measurement. we measured 22 data points in total from about 2.3MeV to 7.2MeV</a:t>
            </a:r>
            <a:r>
              <a:rPr lang="zh-CN" altLang="en-US" dirty="0"/>
              <a:t>，</a:t>
            </a:r>
            <a:r>
              <a:rPr lang="en-US" altLang="zh-CN" dirty="0"/>
              <a:t>we marked them with red points in the left picture. we can see it’s really a continuous</a:t>
            </a:r>
            <a:r>
              <a:rPr lang="zh-CN" altLang="en-US" dirty="0"/>
              <a:t>、</a:t>
            </a:r>
            <a:r>
              <a:rPr lang="en-US" altLang="zh-CN" dirty="0"/>
              <a:t>consistent and accurate measurement. But we should note, these data is just preliminary data, because they represent the convolution of the real sigma and gamma spectra, for one point ,it corresponds to a gamma distribution in this picture. we can call them “folded” or “</a:t>
            </a:r>
            <a:r>
              <a:rPr lang="en-US" altLang="zh-CN" sz="1200" dirty="0">
                <a:latin typeface="Arial" panose="020B0604020202020204" pitchFamily="34" charset="0"/>
                <a:ea typeface="微软雅黑" panose="020B0503020204020204" pitchFamily="34" charset="-122"/>
                <a:cs typeface="Arial" panose="020B0604020202020204" pitchFamily="34" charset="0"/>
              </a:rPr>
              <a:t>quasi-monochromatic</a:t>
            </a:r>
            <a:r>
              <a:rPr lang="en-US" altLang="zh-CN" dirty="0"/>
              <a:t>” cross section.</a:t>
            </a:r>
          </a:p>
          <a:p>
            <a:r>
              <a:rPr lang="en-US" altLang="zh-CN" dirty="0"/>
              <a:t>We can’t use them to make subsequent astrophysical calculations</a:t>
            </a:r>
            <a:r>
              <a:rPr lang="zh-CN" altLang="en-US" dirty="0"/>
              <a:t>，</a:t>
            </a:r>
            <a:r>
              <a:rPr lang="en-US" altLang="zh-CN" dirty="0"/>
              <a:t>so we still need to work further to </a:t>
            </a:r>
            <a:r>
              <a:rPr lang="en-US" altLang="zh-CN" sz="1200" b="1" dirty="0">
                <a:solidFill>
                  <a:srgbClr val="FF0000"/>
                </a:solidFill>
                <a:latin typeface="Arial" panose="020B0604020202020204" pitchFamily="34" charset="0"/>
                <a:ea typeface="微软雅黑" panose="020B0503020204020204" pitchFamily="34" charset="-122"/>
                <a:cs typeface="Arial" panose="020B0604020202020204" pitchFamily="34" charset="0"/>
              </a:rPr>
              <a:t>derive true monochromatic photoneutron cross sections.</a:t>
            </a:r>
            <a:endParaRPr lang="zh-CN" altLang="en-US" dirty="0"/>
          </a:p>
        </p:txBody>
      </p:sp>
      <p:sp>
        <p:nvSpPr>
          <p:cNvPr id="4" name="灯片编号占位符 3"/>
          <p:cNvSpPr>
            <a:spLocks noGrp="1"/>
          </p:cNvSpPr>
          <p:nvPr>
            <p:ph type="sldNum" sz="quarter" idx="5"/>
          </p:nvPr>
        </p:nvSpPr>
        <p:spPr/>
        <p:txBody>
          <a:bodyPr/>
          <a:lstStyle/>
          <a:p>
            <a:fld id="{9FD93511-9802-4A8F-B7BD-3B1D03F5547B}" type="slidenum">
              <a:rPr lang="zh-CN" altLang="en-US" smtClean="0"/>
              <a:t>8</a:t>
            </a:fld>
            <a:endParaRPr lang="zh-CN" altLang="en-US"/>
          </a:p>
        </p:txBody>
      </p:sp>
    </p:spTree>
    <p:extLst>
      <p:ext uri="{BB962C8B-B14F-4D97-AF65-F5344CB8AC3E}">
        <p14:creationId xmlns:p14="http://schemas.microsoft.com/office/powerpoint/2010/main" val="614244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altLang="zh-CN" dirty="0"/>
              <a:t>and</a:t>
            </a:r>
            <a:r>
              <a:rPr lang="zh-CN" altLang="en-US" dirty="0"/>
              <a:t> </a:t>
            </a:r>
            <a:r>
              <a:rPr lang="en-US" altLang="zh-CN" dirty="0"/>
              <a:t>now I want to briefly introduce our method to derive the monochromatic sigma. We found a A-zero expression in this paper. It can describe the previous high energy experimental data well, including the total cross-section and angular distribution. and the 4Pi times the A-zero is the total cross section. so we firstly make the convolution of the A-0 and gamma-spectrum, and then fit them to our </a:t>
            </a:r>
            <a:r>
              <a:rPr lang="en-US" altLang="zh-CN" dirty="0">
                <a:latin typeface="Arial" panose="020B0604020202020204" pitchFamily="34" charset="0"/>
                <a:cs typeface="Arial" panose="020B0604020202020204" pitchFamily="34" charset="0"/>
              </a:rPr>
              <a:t>experimental folded data. through this process, we can determine the 8 parameters in the A0, and finally determine the true </a:t>
            </a:r>
            <a:r>
              <a:rPr kumimoji="0" lang="en-US" altLang="zh-CN" sz="1200" b="1" i="0" u="none" strike="noStrike" kern="1200" cap="none" spc="0" normalizeH="0" baseline="0" noProof="0" dirty="0">
                <a:ln>
                  <a:noFill/>
                </a:ln>
                <a:solidFill>
                  <a:srgbClr val="0C49B7"/>
                </a:solidFill>
                <a:effectLst/>
                <a:uLnTx/>
                <a:uFillTx/>
                <a:latin typeface="Arial" panose="020B0604020202020204" pitchFamily="34" charset="0"/>
                <a:cs typeface="Arial" panose="020B0604020202020204" pitchFamily="34" charset="0"/>
              </a:rPr>
              <a:t>monochromatic </a:t>
            </a:r>
            <a:r>
              <a:rPr kumimoji="0" lang="en-US" altLang="zh-CN" sz="1200" b="1" i="0" u="none" strike="noStrike" kern="1200" cap="none" spc="0" normalizeH="0" baseline="0" noProof="0" dirty="0">
                <a:ln>
                  <a:noFill/>
                </a:ln>
                <a:solidFill>
                  <a:srgbClr val="0C49B7"/>
                </a:solidFill>
                <a:effectLst/>
                <a:uLnTx/>
                <a:uFillTx/>
                <a:latin typeface="Times New Roman" panose="02020603050405020304" pitchFamily="18" charset="0"/>
                <a:cs typeface="Times New Roman" panose="02020603050405020304" pitchFamily="18" charset="0"/>
              </a:rPr>
              <a:t>σ. this picture shows the fitting, the red ones is the convolution, and the blue ones is </a:t>
            </a:r>
            <a:r>
              <a:rPr lang="en-US" altLang="zh-CN" dirty="0">
                <a:latin typeface="Arial" panose="020B0604020202020204" pitchFamily="34" charset="0"/>
                <a:cs typeface="Arial" panose="020B0604020202020204" pitchFamily="34" charset="0"/>
              </a:rPr>
              <a:t>experimental data, they fit very well!</a:t>
            </a:r>
            <a:endParaRPr lang="zh-CN" alt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lang="zh-CN" altLang="en-US" dirty="0">
              <a:latin typeface="Arial" panose="020B0604020202020204" pitchFamily="34" charset="0"/>
              <a:cs typeface="Arial" panose="020B0604020202020204" pitchFamily="34" charset="0"/>
            </a:endParaRPr>
          </a:p>
          <a:p>
            <a:pPr>
              <a:lnSpc>
                <a:spcPct val="150000"/>
              </a:lnSpc>
            </a:pPr>
            <a:endParaRPr lang="zh-CN" altLang="en-US" dirty="0"/>
          </a:p>
        </p:txBody>
      </p:sp>
      <p:sp>
        <p:nvSpPr>
          <p:cNvPr id="4" name="灯片编号占位符 3"/>
          <p:cNvSpPr>
            <a:spLocks noGrp="1"/>
          </p:cNvSpPr>
          <p:nvPr>
            <p:ph type="sldNum" sz="quarter" idx="5"/>
          </p:nvPr>
        </p:nvSpPr>
        <p:spPr/>
        <p:txBody>
          <a:bodyPr/>
          <a:lstStyle/>
          <a:p>
            <a:fld id="{9FD93511-9802-4A8F-B7BD-3B1D03F5547B}" type="slidenum">
              <a:rPr lang="zh-CN" altLang="en-US" smtClean="0"/>
              <a:t>9</a:t>
            </a:fld>
            <a:endParaRPr lang="zh-CN" altLang="en-US"/>
          </a:p>
        </p:txBody>
      </p:sp>
    </p:spTree>
    <p:extLst>
      <p:ext uri="{BB962C8B-B14F-4D97-AF65-F5344CB8AC3E}">
        <p14:creationId xmlns:p14="http://schemas.microsoft.com/office/powerpoint/2010/main" val="2155039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BC2BADF-1F45-47FC-BB8F-E3FF22A7EBD0}" type="datetimeFigureOut">
              <a:rPr lang="zh-CN" altLang="en-US" smtClean="0"/>
              <a:t>2025/8/10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56F4F8B-262E-45FA-98CE-CED6075C8BC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0BC2BADF-1F45-47FC-BB8F-E3FF22A7EBD0}" type="datetimeFigureOut">
              <a:rPr lang="zh-CN" altLang="en-US" smtClean="0"/>
              <a:t>2025/8/10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56F4F8B-262E-45FA-98CE-CED6075C8BC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0BC2BADF-1F45-47FC-BB8F-E3FF22A7EBD0}" type="datetimeFigureOut">
              <a:rPr lang="zh-CN" altLang="en-US" smtClean="0"/>
              <a:t>2025/8/10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56F4F8B-262E-45FA-98CE-CED6075C8BC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0BC2BADF-1F45-47FC-BB8F-E3FF22A7EBD0}" type="datetimeFigureOut">
              <a:rPr lang="zh-CN" altLang="en-US" smtClean="0"/>
              <a:t>2025/8/10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56F4F8B-262E-45FA-98CE-CED6075C8BC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BC2BADF-1F45-47FC-BB8F-E3FF22A7EBD0}" type="datetimeFigureOut">
              <a:rPr lang="zh-CN" altLang="en-US" smtClean="0"/>
              <a:t>2025/8/10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56F4F8B-262E-45FA-98CE-CED6075C8BC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0BC2BADF-1F45-47FC-BB8F-E3FF22A7EBD0}" type="datetimeFigureOut">
              <a:rPr lang="zh-CN" altLang="en-US" smtClean="0"/>
              <a:t>2025/8/10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56F4F8B-262E-45FA-98CE-CED6075C8BC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0BC2BADF-1F45-47FC-BB8F-E3FF22A7EBD0}" type="datetimeFigureOut">
              <a:rPr lang="zh-CN" altLang="en-US" smtClean="0"/>
              <a:t>2025/8/10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56F4F8B-262E-45FA-98CE-CED6075C8BC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BC2BADF-1F45-47FC-BB8F-E3FF22A7EBD0}" type="datetimeFigureOut">
              <a:rPr lang="zh-CN" altLang="en-US" smtClean="0"/>
              <a:t>2025/8/10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56F4F8B-262E-45FA-98CE-CED6075C8BC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BC2BADF-1F45-47FC-BB8F-E3FF22A7EBD0}" type="datetimeFigureOut">
              <a:rPr lang="zh-CN" altLang="en-US" smtClean="0"/>
              <a:t>2025/8/10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56F4F8B-262E-45FA-98CE-CED6075C8BC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BC2BADF-1F45-47FC-BB8F-E3FF22A7EBD0}" type="datetimeFigureOut">
              <a:rPr lang="zh-CN" altLang="en-US" smtClean="0"/>
              <a:t>2025/8/10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56F4F8B-262E-45FA-98CE-CED6075C8BC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BC2BADF-1F45-47FC-BB8F-E3FF22A7EBD0}" type="datetimeFigureOut">
              <a:rPr lang="zh-CN" altLang="en-US" smtClean="0"/>
              <a:t>2025/8/10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56F4F8B-262E-45FA-98CE-CED6075C8BC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C2BADF-1F45-47FC-BB8F-E3FF22A7EBD0}" type="datetimeFigureOut">
              <a:rPr lang="zh-CN" altLang="en-US" smtClean="0"/>
              <a:t>2025/8/10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6F4F8B-262E-45FA-98CE-CED6075C8BC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5.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6.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7.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8.jp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5.png"/><Relationship Id="rId7"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microsoft.com/office/2007/relationships/hdphoto" Target="../media/hdphoto1.wdp"/><Relationship Id="rId9" Type="http://schemas.openxmlformats.org/officeDocument/2006/relationships/image" Target="../media/image3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tags" Target="../tags/tag3.xml"/><Relationship Id="rId7" Type="http://schemas.microsoft.com/office/2007/relationships/hdphoto" Target="../media/hdphoto1.wdp"/><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5.png"/><Relationship Id="rId11" Type="http://schemas.openxmlformats.org/officeDocument/2006/relationships/image" Target="../media/image41.png"/><Relationship Id="rId5" Type="http://schemas.openxmlformats.org/officeDocument/2006/relationships/slideLayout" Target="../slideLayouts/slideLayout1.xml"/><Relationship Id="rId10" Type="http://schemas.openxmlformats.org/officeDocument/2006/relationships/image" Target="../media/image39.png"/><Relationship Id="rId4" Type="http://schemas.openxmlformats.org/officeDocument/2006/relationships/tags" Target="../tags/tag4.xml"/><Relationship Id="rId9" Type="http://schemas.openxmlformats.org/officeDocument/2006/relationships/image" Target="../media/image38.png"/></Relationships>
</file>

<file path=ppt/slides/_rels/slide19.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image" Target="../media/image15.png"/><Relationship Id="rId18" Type="http://schemas.openxmlformats.org/officeDocument/2006/relationships/image" Target="../media/image45.png"/><Relationship Id="rId3" Type="http://schemas.openxmlformats.org/officeDocument/2006/relationships/tags" Target="../tags/tag7.xml"/><Relationship Id="rId7" Type="http://schemas.openxmlformats.org/officeDocument/2006/relationships/tags" Target="../tags/tag11.xml"/><Relationship Id="rId12" Type="http://schemas.microsoft.com/office/2007/relationships/hdphoto" Target="../media/hdphoto1.wdp"/><Relationship Id="rId17" Type="http://schemas.openxmlformats.org/officeDocument/2006/relationships/image" Target="../media/image44.png"/><Relationship Id="rId2" Type="http://schemas.openxmlformats.org/officeDocument/2006/relationships/tags" Target="../tags/tag6.xml"/><Relationship Id="rId16" Type="http://schemas.openxmlformats.org/officeDocument/2006/relationships/image" Target="../media/image43.png"/><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image" Target="../media/image5.png"/><Relationship Id="rId5" Type="http://schemas.openxmlformats.org/officeDocument/2006/relationships/tags" Target="../tags/tag9.xml"/><Relationship Id="rId15" Type="http://schemas.openxmlformats.org/officeDocument/2006/relationships/image" Target="../media/image42.png"/><Relationship Id="rId10" Type="http://schemas.openxmlformats.org/officeDocument/2006/relationships/slideLayout" Target="../slideLayouts/slideLayout1.xml"/><Relationship Id="rId19" Type="http://schemas.openxmlformats.org/officeDocument/2006/relationships/image" Target="../media/image46.png"/><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image" Target="../media/image40.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5.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microsoft.com/office/2007/relationships/hdphoto" Target="../media/hdphoto1.wdp"/><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5.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4EDF7383-203F-4BE3-BF9A-972E067044D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7476" b="13460"/>
          <a:stretch/>
        </p:blipFill>
        <p:spPr bwMode="auto">
          <a:xfrm>
            <a:off x="-23443" y="1908709"/>
            <a:ext cx="12238886" cy="3035209"/>
          </a:xfrm>
          <a:prstGeom prst="rect">
            <a:avLst/>
          </a:prstGeom>
          <a:noFill/>
          <a:extLst>
            <a:ext uri="{909E8E84-426E-40dd-AFC4-6F175D3DCCD1}">
              <a14:hiddenFill xmlns="" xmlns:a14="http://schemas.microsoft.com/office/drawing/2010/main">
                <a:solidFill>
                  <a:srgbClr val="FFFFFF"/>
                </a:solidFill>
              </a14:hiddenFill>
            </a:ext>
          </a:extLst>
        </p:spPr>
      </p:pic>
      <p:sp>
        <p:nvSpPr>
          <p:cNvPr id="5" name="矩形 4">
            <a:extLst>
              <a:ext uri="{FF2B5EF4-FFF2-40B4-BE49-F238E27FC236}">
                <a16:creationId xmlns:a16="http://schemas.microsoft.com/office/drawing/2014/main" id="{89E3E662-1B99-4F4F-AB49-3511F2ABBB55}"/>
              </a:ext>
            </a:extLst>
          </p:cNvPr>
          <p:cNvSpPr/>
          <p:nvPr/>
        </p:nvSpPr>
        <p:spPr>
          <a:xfrm>
            <a:off x="-23446" y="1908709"/>
            <a:ext cx="12238889" cy="3023424"/>
          </a:xfrm>
          <a:prstGeom prst="rect">
            <a:avLst/>
          </a:prstGeom>
          <a:solidFill>
            <a:srgbClr val="0C49B7">
              <a:alpha val="75000"/>
            </a:srgbClr>
          </a:solidFill>
          <a:ln w="12700" cap="flat" cmpd="sng" algn="ctr">
            <a:noFill/>
            <a:prstDash val="solid"/>
            <a:miter lim="800000"/>
          </a:ln>
          <a:effectLst/>
        </p:spPr>
        <p:txBody>
          <a:bodyPr rtlCol="0" anchor="ctr"/>
          <a:lstStyle/>
          <a:p>
            <a:pPr algn="ctr">
              <a:defRPr/>
            </a:pPr>
            <a:endParaRPr lang="zh-CN" altLang="en-US" kern="0" dirty="0">
              <a:solidFill>
                <a:srgbClr val="FFFFFF"/>
              </a:solidFill>
              <a:latin typeface="Arial" panose="020F0502020204030204"/>
              <a:ea typeface="微软雅黑"/>
              <a:cs typeface="+mn-ea"/>
              <a:sym typeface="+mn-lt"/>
            </a:endParaRPr>
          </a:p>
        </p:txBody>
      </p:sp>
      <p:grpSp>
        <p:nvGrpSpPr>
          <p:cNvPr id="6" name="组合 5">
            <a:extLst>
              <a:ext uri="{FF2B5EF4-FFF2-40B4-BE49-F238E27FC236}">
                <a16:creationId xmlns:a16="http://schemas.microsoft.com/office/drawing/2014/main" id="{26847CCE-04F0-4D58-AB93-A120D70D66C0}"/>
              </a:ext>
            </a:extLst>
          </p:cNvPr>
          <p:cNvGrpSpPr/>
          <p:nvPr/>
        </p:nvGrpSpPr>
        <p:grpSpPr>
          <a:xfrm>
            <a:off x="4215986" y="409186"/>
            <a:ext cx="3724011" cy="1304888"/>
            <a:chOff x="4216781" y="228936"/>
            <a:chExt cx="3724011" cy="1304888"/>
          </a:xfrm>
        </p:grpSpPr>
        <p:grpSp>
          <p:nvGrpSpPr>
            <p:cNvPr id="7" name="组合 6">
              <a:extLst>
                <a:ext uri="{FF2B5EF4-FFF2-40B4-BE49-F238E27FC236}">
                  <a16:creationId xmlns:a16="http://schemas.microsoft.com/office/drawing/2014/main" id="{AF71226A-A15E-48F5-A4A3-E5EC570C9D3D}"/>
                </a:ext>
              </a:extLst>
            </p:cNvPr>
            <p:cNvGrpSpPr/>
            <p:nvPr/>
          </p:nvGrpSpPr>
          <p:grpSpPr>
            <a:xfrm>
              <a:off x="4216781" y="228936"/>
              <a:ext cx="3724011" cy="1304888"/>
              <a:chOff x="6509959" y="1263121"/>
              <a:chExt cx="4791176" cy="1678824"/>
            </a:xfrm>
          </p:grpSpPr>
          <p:pic>
            <p:nvPicPr>
              <p:cNvPr id="9" name="图片 8">
                <a:extLst>
                  <a:ext uri="{FF2B5EF4-FFF2-40B4-BE49-F238E27FC236}">
                    <a16:creationId xmlns:a16="http://schemas.microsoft.com/office/drawing/2014/main" id="{2E7827B3-0974-4F04-9DCB-5034AE81314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509959" y="1264150"/>
                <a:ext cx="1677792" cy="1677795"/>
              </a:xfrm>
              <a:prstGeom prst="rect">
                <a:avLst/>
              </a:prstGeom>
            </p:spPr>
          </p:pic>
          <p:pic>
            <p:nvPicPr>
              <p:cNvPr id="10" name="图片 9">
                <a:extLst>
                  <a:ext uri="{FF2B5EF4-FFF2-40B4-BE49-F238E27FC236}">
                    <a16:creationId xmlns:a16="http://schemas.microsoft.com/office/drawing/2014/main" id="{7B439D75-D78D-4094-AC52-5AC7BAC452F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8207038" y="1263121"/>
                <a:ext cx="3094097" cy="1175831"/>
              </a:xfrm>
              <a:prstGeom prst="rect">
                <a:avLst/>
              </a:prstGeom>
            </p:spPr>
          </p:pic>
        </p:grpSp>
        <p:sp>
          <p:nvSpPr>
            <p:cNvPr id="8" name="矩形 7">
              <a:extLst>
                <a:ext uri="{FF2B5EF4-FFF2-40B4-BE49-F238E27FC236}">
                  <a16:creationId xmlns:a16="http://schemas.microsoft.com/office/drawing/2014/main" id="{C86DF3B0-41C3-4DC3-AAB2-8642EA23D9F7}"/>
                </a:ext>
              </a:extLst>
            </p:cNvPr>
            <p:cNvSpPr/>
            <p:nvPr/>
          </p:nvSpPr>
          <p:spPr>
            <a:xfrm>
              <a:off x="5637947" y="1183604"/>
              <a:ext cx="2137951" cy="307777"/>
            </a:xfrm>
            <a:prstGeom prst="rect">
              <a:avLst/>
            </a:prstGeom>
          </p:spPr>
          <p:txBody>
            <a:bodyPr wrap="square">
              <a:spAutoFit/>
            </a:bodyPr>
            <a:lstStyle/>
            <a:p>
              <a:pPr algn="dist">
                <a:defRPr/>
              </a:pPr>
              <a:r>
                <a:rPr lang="en-US" altLang="zh-CN" sz="1400" b="1" dirty="0">
                  <a:solidFill>
                    <a:prstClr val="black"/>
                  </a:solidFill>
                  <a:latin typeface="Calibri"/>
                  <a:ea typeface="宋体" panose="02010600030101010101" pitchFamily="2" charset="-122"/>
                </a:rPr>
                <a:t>FUDAN UNIVERSITY</a:t>
              </a:r>
            </a:p>
          </p:txBody>
        </p:sp>
      </p:grpSp>
      <p:sp>
        <p:nvSpPr>
          <p:cNvPr id="12" name="TextBox 14">
            <a:extLst>
              <a:ext uri="{FF2B5EF4-FFF2-40B4-BE49-F238E27FC236}">
                <a16:creationId xmlns:a16="http://schemas.microsoft.com/office/drawing/2014/main" id="{9627AC9C-D387-4305-9F0E-04A724A2C853}"/>
              </a:ext>
            </a:extLst>
          </p:cNvPr>
          <p:cNvSpPr txBox="1"/>
          <p:nvPr/>
        </p:nvSpPr>
        <p:spPr>
          <a:xfrm>
            <a:off x="5249777" y="5502560"/>
            <a:ext cx="1715918" cy="785343"/>
          </a:xfrm>
          <a:prstGeom prst="rect">
            <a:avLst/>
          </a:prstGeom>
          <a:noFill/>
        </p:spPr>
        <p:txBody>
          <a:bodyPr wrap="none" rtlCol="0">
            <a:spAutoFit/>
          </a:bodyPr>
          <a:lstStyle/>
          <a:p>
            <a:pPr algn="ctr">
              <a:lnSpc>
                <a:spcPct val="150000"/>
              </a:lnSpc>
            </a:pPr>
            <a:r>
              <a:rPr lang="en-US" altLang="zh-CN" sz="1600" b="1" dirty="0" err="1">
                <a:solidFill>
                  <a:srgbClr val="0C49B7"/>
                </a:solidFill>
                <a:latin typeface="Arial" panose="020F0502020204030204"/>
                <a:ea typeface="微软雅黑"/>
                <a:cs typeface="+mn-ea"/>
              </a:rPr>
              <a:t>Yinji</a:t>
            </a:r>
            <a:r>
              <a:rPr lang="en-US" altLang="zh-CN" sz="1600" b="1" dirty="0">
                <a:solidFill>
                  <a:srgbClr val="0C49B7"/>
                </a:solidFill>
                <a:latin typeface="Arial" panose="020F0502020204030204"/>
                <a:ea typeface="微软雅黑"/>
                <a:cs typeface="+mn-ea"/>
              </a:rPr>
              <a:t> Chen, FDU</a:t>
            </a:r>
          </a:p>
          <a:p>
            <a:pPr algn="ctr">
              <a:lnSpc>
                <a:spcPct val="150000"/>
              </a:lnSpc>
            </a:pPr>
            <a:r>
              <a:rPr lang="en-US" altLang="zh-CN" sz="1600" b="1" dirty="0">
                <a:solidFill>
                  <a:srgbClr val="0C49B7"/>
                </a:solidFill>
                <a:latin typeface="Arial" panose="020F0502020204030204"/>
                <a:ea typeface="微软雅黑"/>
                <a:cs typeface="+mn-ea"/>
              </a:rPr>
              <a:t>August 9, 2025</a:t>
            </a:r>
            <a:endParaRPr lang="zh-CN" altLang="en-US" sz="1600" b="1" dirty="0">
              <a:solidFill>
                <a:srgbClr val="0C49B7"/>
              </a:solidFill>
              <a:latin typeface="Arial" panose="020F0502020204030204"/>
              <a:ea typeface="微软雅黑"/>
              <a:cs typeface="+mn-ea"/>
            </a:endParaRPr>
          </a:p>
        </p:txBody>
      </p:sp>
      <p:grpSp>
        <p:nvGrpSpPr>
          <p:cNvPr id="15" name="Group 15">
            <a:extLst>
              <a:ext uri="{FF2B5EF4-FFF2-40B4-BE49-F238E27FC236}">
                <a16:creationId xmlns:a16="http://schemas.microsoft.com/office/drawing/2014/main" id="{B181DC98-A267-4F28-9C71-7362C67549C3}"/>
              </a:ext>
            </a:extLst>
          </p:cNvPr>
          <p:cNvGrpSpPr/>
          <p:nvPr/>
        </p:nvGrpSpPr>
        <p:grpSpPr>
          <a:xfrm>
            <a:off x="-11724" y="2138232"/>
            <a:ext cx="12215445" cy="2682389"/>
            <a:chOff x="-1514675" y="2482766"/>
            <a:chExt cx="10824150" cy="2682389"/>
          </a:xfrm>
        </p:grpSpPr>
        <p:sp>
          <p:nvSpPr>
            <p:cNvPr id="16" name="Rectangle 9">
              <a:extLst>
                <a:ext uri="{FF2B5EF4-FFF2-40B4-BE49-F238E27FC236}">
                  <a16:creationId xmlns:a16="http://schemas.microsoft.com/office/drawing/2014/main" id="{37095446-7326-4246-A91B-6F74E9F1CC00}"/>
                </a:ext>
              </a:extLst>
            </p:cNvPr>
            <p:cNvSpPr/>
            <p:nvPr/>
          </p:nvSpPr>
          <p:spPr>
            <a:xfrm>
              <a:off x="-653597" y="2482766"/>
              <a:ext cx="9101995" cy="2585323"/>
            </a:xfrm>
            <a:prstGeom prst="rect">
              <a:avLst/>
            </a:prstGeom>
          </p:spPr>
          <p:txBody>
            <a:bodyPr wrap="square">
              <a:spAutoFit/>
            </a:bodyPr>
            <a:lstStyle/>
            <a:p>
              <a:pPr algn="ctr"/>
              <a:r>
                <a:rPr lang="en-US" altLang="zh-CN" sz="5400" b="1" dirty="0">
                  <a:solidFill>
                    <a:schemeClr val="bg1"/>
                  </a:solidFill>
                  <a:latin typeface="Arial" panose="020B0604020202020204" pitchFamily="34" charset="0"/>
                  <a:ea typeface="宋体" panose="02010600030101010101" pitchFamily="2" charset="-122"/>
                  <a:cs typeface="Arial" panose="020B0604020202020204" pitchFamily="34" charset="0"/>
                </a:rPr>
                <a:t>Direct Measurement of the D(</a:t>
              </a:r>
              <a:r>
                <a:rPr lang="en-US" altLang="zh-CN" sz="5400" b="1" dirty="0" err="1">
                  <a:solidFill>
                    <a:schemeClr val="bg1"/>
                  </a:solidFill>
                  <a:latin typeface="Times New Roman" panose="02020603050405020304" pitchFamily="18" charset="0"/>
                  <a:ea typeface="宋体" panose="02010600030101010101" pitchFamily="2" charset="-122"/>
                  <a:cs typeface="Times New Roman" panose="02020603050405020304" pitchFamily="18" charset="0"/>
                </a:rPr>
                <a:t>γ</a:t>
              </a:r>
              <a:r>
                <a:rPr lang="en-US" altLang="zh-CN" sz="5400" b="1" dirty="0" err="1">
                  <a:solidFill>
                    <a:schemeClr val="bg1"/>
                  </a:solidFill>
                  <a:latin typeface="Arial" panose="020B0604020202020204" pitchFamily="34" charset="0"/>
                  <a:ea typeface="宋体" panose="02010600030101010101" pitchFamily="2" charset="-122"/>
                  <a:cs typeface="Arial" panose="020B0604020202020204" pitchFamily="34" charset="0"/>
                </a:rPr>
                <a:t>,n</a:t>
              </a:r>
              <a:r>
                <a:rPr lang="en-US" altLang="zh-CN" sz="5400" b="1" dirty="0">
                  <a:solidFill>
                    <a:schemeClr val="bg1"/>
                  </a:solidFill>
                  <a:latin typeface="Arial" panose="020B0604020202020204" pitchFamily="34" charset="0"/>
                  <a:ea typeface="宋体" panose="02010600030101010101" pitchFamily="2" charset="-122"/>
                  <a:cs typeface="Arial" panose="020B0604020202020204" pitchFamily="34" charset="0"/>
                </a:rPr>
                <a:t>) on SLEGS and Its Impact on BBN</a:t>
              </a:r>
              <a:endParaRPr lang="zh-CN" altLang="en-US" sz="5400" b="1"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17" name="Rectangle 10">
              <a:extLst>
                <a:ext uri="{FF2B5EF4-FFF2-40B4-BE49-F238E27FC236}">
                  <a16:creationId xmlns:a16="http://schemas.microsoft.com/office/drawing/2014/main" id="{54337138-AF92-433E-BE8B-37860DDBA8A6}"/>
                </a:ext>
              </a:extLst>
            </p:cNvPr>
            <p:cNvSpPr/>
            <p:nvPr/>
          </p:nvSpPr>
          <p:spPr>
            <a:xfrm>
              <a:off x="-1514675" y="4765045"/>
              <a:ext cx="10824150" cy="400110"/>
            </a:xfrm>
            <a:prstGeom prst="rect">
              <a:avLst/>
            </a:prstGeom>
          </p:spPr>
          <p:txBody>
            <a:bodyPr wrap="square">
              <a:spAutoFit/>
            </a:bodyPr>
            <a:lstStyle/>
            <a:p>
              <a:pPr algn="ctr"/>
              <a:endParaRPr lang="zh-CN" altLang="en-US" sz="2000" b="1" dirty="0">
                <a:solidFill>
                  <a:prstClr val="white"/>
                </a:solidFill>
                <a:latin typeface="微软雅黑 Light" panose="020B0502040204020203" pitchFamily="34" charset="-122"/>
                <a:ea typeface="微软雅黑 Light" panose="020B0502040204020203" pitchFamily="34" charset="-122"/>
              </a:endParaRPr>
            </a:p>
          </p:txBody>
        </p:sp>
      </p:grpSp>
      <p:cxnSp>
        <p:nvCxnSpPr>
          <p:cNvPr id="18" name="直接连接符 17">
            <a:extLst>
              <a:ext uri="{FF2B5EF4-FFF2-40B4-BE49-F238E27FC236}">
                <a16:creationId xmlns:a16="http://schemas.microsoft.com/office/drawing/2014/main" id="{3FC294DC-04EE-4CBF-96AC-A3ADA44882B0}"/>
              </a:ext>
            </a:extLst>
          </p:cNvPr>
          <p:cNvCxnSpPr>
            <a:cxnSpLocks/>
            <a:endCxn id="21" idx="1"/>
          </p:cNvCxnSpPr>
          <p:nvPr/>
        </p:nvCxnSpPr>
        <p:spPr>
          <a:xfrm>
            <a:off x="0" y="5287351"/>
            <a:ext cx="4581576" cy="11953"/>
          </a:xfrm>
          <a:prstGeom prst="line">
            <a:avLst/>
          </a:prstGeom>
          <a:noFill/>
          <a:ln w="38100" cap="flat" cmpd="sng" algn="ctr">
            <a:solidFill>
              <a:srgbClr val="0C49B7"/>
            </a:solidFill>
            <a:prstDash val="solid"/>
            <a:miter lim="800000"/>
          </a:ln>
          <a:effectLst/>
        </p:spPr>
      </p:cxnSp>
      <p:cxnSp>
        <p:nvCxnSpPr>
          <p:cNvPr id="19" name="直接连接符 18">
            <a:extLst>
              <a:ext uri="{FF2B5EF4-FFF2-40B4-BE49-F238E27FC236}">
                <a16:creationId xmlns:a16="http://schemas.microsoft.com/office/drawing/2014/main" id="{815EE65F-AF50-4547-A7B9-F965F378BBAE}"/>
              </a:ext>
            </a:extLst>
          </p:cNvPr>
          <p:cNvCxnSpPr>
            <a:cxnSpLocks/>
            <a:stCxn id="21" idx="3"/>
          </p:cNvCxnSpPr>
          <p:nvPr/>
        </p:nvCxnSpPr>
        <p:spPr>
          <a:xfrm flipV="1">
            <a:off x="7633869" y="5253484"/>
            <a:ext cx="4558131" cy="45820"/>
          </a:xfrm>
          <a:prstGeom prst="line">
            <a:avLst/>
          </a:prstGeom>
          <a:noFill/>
          <a:ln w="38100" cap="flat" cmpd="sng" algn="ctr">
            <a:solidFill>
              <a:srgbClr val="0C49B7"/>
            </a:solidFill>
            <a:prstDash val="solid"/>
            <a:miter lim="800000"/>
          </a:ln>
          <a:effectLst/>
        </p:spPr>
      </p:cxnSp>
      <p:pic>
        <p:nvPicPr>
          <p:cNvPr id="21" name="图片 20">
            <a:extLst>
              <a:ext uri="{FF2B5EF4-FFF2-40B4-BE49-F238E27FC236}">
                <a16:creationId xmlns:a16="http://schemas.microsoft.com/office/drawing/2014/main" id="{92931C3C-1188-4382-BB41-FDA1C80F096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4581576" y="5096048"/>
            <a:ext cx="3052293" cy="406512"/>
          </a:xfrm>
          <a:prstGeom prst="rect">
            <a:avLst/>
          </a:prstGeom>
        </p:spPr>
      </p:pic>
    </p:spTree>
    <p:extLst>
      <p:ext uri="{BB962C8B-B14F-4D97-AF65-F5344CB8AC3E}">
        <p14:creationId xmlns:p14="http://schemas.microsoft.com/office/powerpoint/2010/main" val="676500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a:extLst>
              <a:ext uri="{FF2B5EF4-FFF2-40B4-BE49-F238E27FC236}">
                <a16:creationId xmlns:a16="http://schemas.microsoft.com/office/drawing/2014/main" id="{4A30143F-9A5D-4276-95C5-1A4FC66813F8}"/>
              </a:ext>
            </a:extLst>
          </p:cNvPr>
          <p:cNvGrpSpPr/>
          <p:nvPr/>
        </p:nvGrpSpPr>
        <p:grpSpPr>
          <a:xfrm>
            <a:off x="335361" y="116633"/>
            <a:ext cx="11521279" cy="693041"/>
            <a:chOff x="335361" y="116633"/>
            <a:chExt cx="11521279" cy="693041"/>
          </a:xfrm>
        </p:grpSpPr>
        <p:grpSp>
          <p:nvGrpSpPr>
            <p:cNvPr id="26" name="组合 25">
              <a:extLst>
                <a:ext uri="{FF2B5EF4-FFF2-40B4-BE49-F238E27FC236}">
                  <a16:creationId xmlns:a16="http://schemas.microsoft.com/office/drawing/2014/main" id="{A80F7BE0-CC07-4C2D-90C5-1DFDFD0D2CED}"/>
                </a:ext>
              </a:extLst>
            </p:cNvPr>
            <p:cNvGrpSpPr/>
            <p:nvPr/>
          </p:nvGrpSpPr>
          <p:grpSpPr>
            <a:xfrm>
              <a:off x="335361" y="116633"/>
              <a:ext cx="629872" cy="612768"/>
              <a:chOff x="3070727" y="196457"/>
              <a:chExt cx="692047" cy="673255"/>
            </a:xfrm>
          </p:grpSpPr>
          <p:sp>
            <p:nvSpPr>
              <p:cNvPr id="38" name="平行四边形 37">
                <a:extLst>
                  <a:ext uri="{FF2B5EF4-FFF2-40B4-BE49-F238E27FC236}">
                    <a16:creationId xmlns:a16="http://schemas.microsoft.com/office/drawing/2014/main" id="{060D9D85-7BCC-48ED-9114-F46617B067F8}"/>
                  </a:ext>
                </a:extLst>
              </p:cNvPr>
              <p:cNvSpPr/>
              <p:nvPr/>
            </p:nvSpPr>
            <p:spPr>
              <a:xfrm>
                <a:off x="3070727" y="196457"/>
                <a:ext cx="629587" cy="612775"/>
              </a:xfrm>
              <a:prstGeom prst="parallelogram">
                <a:avLst/>
              </a:prstGeom>
              <a:solidFill>
                <a:srgbClr val="0C49B7"/>
              </a:solidFill>
              <a:ln w="25400" cap="flat" cmpd="sng" algn="ctr">
                <a:solidFill>
                  <a:srgbClr val="0C49B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9" name="平行四边形 38">
                <a:extLst>
                  <a:ext uri="{FF2B5EF4-FFF2-40B4-BE49-F238E27FC236}">
                    <a16:creationId xmlns:a16="http://schemas.microsoft.com/office/drawing/2014/main" id="{BB195619-1127-4D71-8B0F-7DAE321446C7}"/>
                  </a:ext>
                </a:extLst>
              </p:cNvPr>
              <p:cNvSpPr/>
              <p:nvPr/>
            </p:nvSpPr>
            <p:spPr>
              <a:xfrm>
                <a:off x="3133187" y="256937"/>
                <a:ext cx="629587" cy="612775"/>
              </a:xfrm>
              <a:prstGeom prst="parallelogram">
                <a:avLst/>
              </a:prstGeom>
              <a:noFill/>
              <a:ln w="25400" cap="flat" cmpd="sng" algn="ctr">
                <a:solidFill>
                  <a:srgbClr val="0C49B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cxnSp>
          <p:nvCxnSpPr>
            <p:cNvPr id="27" name="直接连接符 26">
              <a:extLst>
                <a:ext uri="{FF2B5EF4-FFF2-40B4-BE49-F238E27FC236}">
                  <a16:creationId xmlns:a16="http://schemas.microsoft.com/office/drawing/2014/main" id="{64CF6F17-7C61-4827-B654-4AA6C132706F}"/>
                </a:ext>
              </a:extLst>
            </p:cNvPr>
            <p:cNvCxnSpPr>
              <a:cxnSpLocks/>
            </p:cNvCxnSpPr>
            <p:nvPr/>
          </p:nvCxnSpPr>
          <p:spPr>
            <a:xfrm>
              <a:off x="367840" y="809674"/>
              <a:ext cx="11488800" cy="0"/>
            </a:xfrm>
            <a:prstGeom prst="line">
              <a:avLst/>
            </a:prstGeom>
            <a:noFill/>
            <a:ln w="9525" cap="flat" cmpd="sng" algn="ctr">
              <a:solidFill>
                <a:srgbClr val="0C49B7"/>
              </a:solidFill>
              <a:prstDash val="solid"/>
            </a:ln>
            <a:effectLst/>
          </p:spPr>
        </p:cxnSp>
        <p:sp>
          <p:nvSpPr>
            <p:cNvPr id="28" name="文本占位符 5">
              <a:extLst>
                <a:ext uri="{FF2B5EF4-FFF2-40B4-BE49-F238E27FC236}">
                  <a16:creationId xmlns:a16="http://schemas.microsoft.com/office/drawing/2014/main" id="{8E9B4C78-2CEF-4446-94C8-15F6D1EA149B}"/>
                </a:ext>
              </a:extLst>
            </p:cNvPr>
            <p:cNvSpPr txBox="1">
              <a:spLocks/>
            </p:cNvSpPr>
            <p:nvPr/>
          </p:nvSpPr>
          <p:spPr>
            <a:xfrm>
              <a:off x="1127448" y="193957"/>
              <a:ext cx="6908423" cy="6127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024282"/>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0C49B7"/>
                  </a:solidFill>
                  <a:effectLst/>
                  <a:uLnTx/>
                  <a:uFillTx/>
                  <a:latin typeface="Arial" panose="020B0604020202020204" pitchFamily="34" charset="0"/>
                  <a:cs typeface="Arial" panose="020B0604020202020204" pitchFamily="34" charset="0"/>
                </a:rPr>
                <a:t>Result 1: D(</a:t>
              </a:r>
              <a:r>
                <a:rPr kumimoji="0" lang="el-GR" altLang="zh-CN" sz="3200" b="1" i="0" u="none" strike="noStrike" kern="1200" cap="none" spc="0" normalizeH="0" baseline="0" noProof="0" dirty="0">
                  <a:ln>
                    <a:noFill/>
                  </a:ln>
                  <a:solidFill>
                    <a:srgbClr val="0C49B7"/>
                  </a:solidFill>
                  <a:effectLst/>
                  <a:uLnTx/>
                  <a:uFillTx/>
                  <a:latin typeface="Times New Roman" panose="02020603050405020304" pitchFamily="18" charset="0"/>
                  <a:cs typeface="Times New Roman" panose="02020603050405020304" pitchFamily="18" charset="0"/>
                </a:rPr>
                <a:t>γ</a:t>
              </a:r>
              <a:r>
                <a:rPr kumimoji="0" lang="el-GR" altLang="zh-CN" sz="3200" b="1" i="0" u="none" strike="noStrike" kern="1200" cap="none" spc="0" normalizeH="0" baseline="0" noProof="0" dirty="0">
                  <a:ln>
                    <a:noFill/>
                  </a:ln>
                  <a:solidFill>
                    <a:srgbClr val="0C49B7"/>
                  </a:solidFill>
                  <a:effectLst/>
                  <a:uLnTx/>
                  <a:uFillTx/>
                  <a:latin typeface="Arial" panose="020B0604020202020204" pitchFamily="34" charset="0"/>
                  <a:cs typeface="Arial" panose="020B0604020202020204" pitchFamily="34" charset="0"/>
                </a:rPr>
                <a:t>,</a:t>
              </a:r>
              <a:r>
                <a:rPr kumimoji="0" lang="en-US" altLang="zh-CN" sz="3200" b="1" i="0" u="none" strike="noStrike" kern="1200" cap="none" spc="0" normalizeH="0" baseline="0" noProof="0" dirty="0">
                  <a:ln>
                    <a:noFill/>
                  </a:ln>
                  <a:solidFill>
                    <a:srgbClr val="0C49B7"/>
                  </a:solidFill>
                  <a:effectLst/>
                  <a:uLnTx/>
                  <a:uFillTx/>
                  <a:latin typeface="Arial" panose="020B0604020202020204" pitchFamily="34" charset="0"/>
                  <a:cs typeface="Arial" panose="020B0604020202020204" pitchFamily="34" charset="0"/>
                </a:rPr>
                <a:t>n) monochromatic </a:t>
              </a:r>
              <a:r>
                <a:rPr kumimoji="0" lang="en-US" altLang="zh-CN" sz="3200" b="1" i="0" u="none" strike="noStrike" kern="1200" cap="none" spc="0" normalizeH="0" baseline="0" noProof="0" dirty="0">
                  <a:ln>
                    <a:noFill/>
                  </a:ln>
                  <a:solidFill>
                    <a:srgbClr val="0C49B7"/>
                  </a:solidFill>
                  <a:effectLst/>
                  <a:uLnTx/>
                  <a:uFillTx/>
                  <a:latin typeface="Times New Roman" panose="02020603050405020304" pitchFamily="18" charset="0"/>
                  <a:cs typeface="Times New Roman" panose="02020603050405020304" pitchFamily="18" charset="0"/>
                </a:rPr>
                <a:t>σ</a:t>
              </a:r>
              <a:endParaRPr kumimoji="0" lang="zh-CN" altLang="en-US" sz="3200" b="1" i="0" u="none" strike="noStrike" kern="1200" cap="none" spc="0" normalizeH="0" baseline="0" noProof="0" dirty="0">
                <a:ln>
                  <a:noFill/>
                </a:ln>
                <a:solidFill>
                  <a:srgbClr val="0C49B7"/>
                </a:solidFill>
                <a:effectLst/>
                <a:uLnTx/>
                <a:uFillTx/>
                <a:latin typeface="Times New Roman" panose="02020603050405020304" pitchFamily="18" charset="0"/>
                <a:cs typeface="Times New Roman" panose="02020603050405020304" pitchFamily="18" charset="0"/>
              </a:endParaRPr>
            </a:p>
          </p:txBody>
        </p:sp>
      </p:grpSp>
      <p:pic>
        <p:nvPicPr>
          <p:cNvPr id="55" name="图片 54">
            <a:extLst>
              <a:ext uri="{FF2B5EF4-FFF2-40B4-BE49-F238E27FC236}">
                <a16:creationId xmlns:a16="http://schemas.microsoft.com/office/drawing/2014/main" id="{263A8588-1E30-DF99-1C40-F38A53052180}"/>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0156846" y="45874"/>
            <a:ext cx="1815412" cy="714366"/>
          </a:xfrm>
          <a:prstGeom prst="rect">
            <a:avLst/>
          </a:prstGeom>
        </p:spPr>
      </p:pic>
      <p:sp>
        <p:nvSpPr>
          <p:cNvPr id="4" name="文本框 3">
            <a:extLst>
              <a:ext uri="{FF2B5EF4-FFF2-40B4-BE49-F238E27FC236}">
                <a16:creationId xmlns:a16="http://schemas.microsoft.com/office/drawing/2014/main" id="{E4CB7A23-E562-6AC8-BBCB-2730EBE28147}"/>
              </a:ext>
            </a:extLst>
          </p:cNvPr>
          <p:cNvSpPr txBox="1"/>
          <p:nvPr/>
        </p:nvSpPr>
        <p:spPr>
          <a:xfrm>
            <a:off x="11771401" y="6388551"/>
            <a:ext cx="600477" cy="369332"/>
          </a:xfrm>
          <a:prstGeom prst="rect">
            <a:avLst/>
          </a:prstGeom>
          <a:noFill/>
        </p:spPr>
        <p:txBody>
          <a:bodyPr wrap="square" rtlCol="0">
            <a:spAutoFit/>
          </a:bodyPr>
          <a:lstStyle/>
          <a:p>
            <a:r>
              <a:rPr lang="en-US" altLang="zh-CN" b="1" dirty="0">
                <a:latin typeface="Arial" panose="020B0604020202020204" pitchFamily="34" charset="0"/>
                <a:cs typeface="Arial" panose="020B0604020202020204" pitchFamily="34" charset="0"/>
              </a:rPr>
              <a:t>9</a:t>
            </a:r>
            <a:endParaRPr lang="zh-CN" altLang="en-US" b="1" dirty="0">
              <a:latin typeface="Arial" panose="020B0604020202020204" pitchFamily="34" charset="0"/>
              <a:cs typeface="Arial" panose="020B0604020202020204" pitchFamily="34" charset="0"/>
            </a:endParaRPr>
          </a:p>
        </p:txBody>
      </p:sp>
      <p:sp>
        <p:nvSpPr>
          <p:cNvPr id="24" name="文本框 23">
            <a:extLst>
              <a:ext uri="{FF2B5EF4-FFF2-40B4-BE49-F238E27FC236}">
                <a16:creationId xmlns:a16="http://schemas.microsoft.com/office/drawing/2014/main" id="{26DF1950-29EC-43DD-B8F1-4BB234CF433E}"/>
              </a:ext>
            </a:extLst>
          </p:cNvPr>
          <p:cNvSpPr txBox="1"/>
          <p:nvPr/>
        </p:nvSpPr>
        <p:spPr>
          <a:xfrm>
            <a:off x="6783199" y="1518352"/>
            <a:ext cx="4612851" cy="2805320"/>
          </a:xfrm>
          <a:prstGeom prst="rect">
            <a:avLst/>
          </a:prstGeom>
          <a:noFill/>
        </p:spPr>
        <p:txBody>
          <a:bodyPr wrap="square" rtlCol="0">
            <a:spAutoFit/>
          </a:bodyPr>
          <a:lstStyle/>
          <a:p>
            <a:pPr>
              <a:lnSpc>
                <a:spcPct val="150000"/>
              </a:lnSpc>
            </a:pPr>
            <a:r>
              <a:rPr lang="en-US" altLang="zh-CN" sz="2000" b="1" dirty="0">
                <a:latin typeface="Arial" panose="020B0604020202020204" pitchFamily="34" charset="0"/>
                <a:ea typeface="微软雅黑" panose="020B0503020204020204" pitchFamily="34" charset="-122"/>
                <a:cs typeface="Arial" panose="020B0604020202020204" pitchFamily="34" charset="0"/>
              </a:rPr>
              <a:t>Obtained the most accurate data</a:t>
            </a:r>
          </a:p>
          <a:p>
            <a:pPr>
              <a:lnSpc>
                <a:spcPct val="150000"/>
              </a:lnSpc>
            </a:pPr>
            <a:r>
              <a:rPr lang="en-US" altLang="zh-CN" sz="2000" dirty="0">
                <a:latin typeface="Arial" panose="020B0604020202020204" pitchFamily="34" charset="0"/>
                <a:ea typeface="微软雅黑" panose="020B0503020204020204" pitchFamily="34" charset="-122"/>
                <a:cs typeface="Arial" panose="020B0604020202020204" pitchFamily="34" charset="0"/>
              </a:rPr>
              <a:t>continuous and consistent </a:t>
            </a:r>
          </a:p>
          <a:p>
            <a:pPr>
              <a:lnSpc>
                <a:spcPct val="150000"/>
              </a:lnSpc>
            </a:pPr>
            <a:r>
              <a:rPr lang="en-US" altLang="zh-CN" sz="2000" dirty="0">
                <a:latin typeface="Arial" panose="020B0604020202020204" pitchFamily="34" charset="0"/>
                <a:ea typeface="微软雅黑" panose="020B0503020204020204" pitchFamily="34" charset="-122"/>
                <a:cs typeface="Arial" panose="020B0604020202020204" pitchFamily="34" charset="0"/>
              </a:rPr>
              <a:t>error:</a:t>
            </a:r>
            <a:r>
              <a:rPr lang="zh-CN" altLang="en-US" sz="2000" dirty="0">
                <a:latin typeface="Arial" panose="020B0604020202020204" pitchFamily="34" charset="0"/>
                <a:ea typeface="微软雅黑" panose="020B0503020204020204" pitchFamily="34" charset="-122"/>
                <a:cs typeface="Arial" panose="020B0604020202020204" pitchFamily="34" charset="0"/>
              </a:rPr>
              <a:t> </a:t>
            </a:r>
            <a:r>
              <a:rPr lang="en-US" altLang="zh-CN" sz="2000" dirty="0">
                <a:latin typeface="Arial" panose="020B0604020202020204" pitchFamily="34" charset="0"/>
                <a:ea typeface="微软雅黑" panose="020B0503020204020204" pitchFamily="34" charset="-122"/>
                <a:cs typeface="Arial" panose="020B0604020202020204" pitchFamily="34" charset="0"/>
              </a:rPr>
              <a:t>3~4%</a:t>
            </a:r>
          </a:p>
          <a:p>
            <a:pPr>
              <a:lnSpc>
                <a:spcPct val="150000"/>
              </a:lnSpc>
            </a:pPr>
            <a:endParaRPr lang="en-US" altLang="zh-CN" sz="2000" b="1" dirty="0">
              <a:latin typeface="Arial" panose="020B0604020202020204" pitchFamily="34" charset="0"/>
              <a:ea typeface="微软雅黑" panose="020B0503020204020204" pitchFamily="34" charset="-122"/>
              <a:cs typeface="Arial" panose="020B0604020202020204" pitchFamily="34" charset="0"/>
            </a:endParaRPr>
          </a:p>
          <a:p>
            <a:pPr>
              <a:lnSpc>
                <a:spcPct val="150000"/>
              </a:lnSpc>
            </a:pPr>
            <a:endParaRPr lang="en-US" altLang="zh-CN" sz="2000" b="1" dirty="0">
              <a:latin typeface="Arial" panose="020B0604020202020204" pitchFamily="34" charset="0"/>
              <a:ea typeface="微软雅黑" panose="020B0503020204020204" pitchFamily="34" charset="-122"/>
              <a:cs typeface="Arial" panose="020B0604020202020204" pitchFamily="34" charset="0"/>
            </a:endParaRPr>
          </a:p>
          <a:p>
            <a:pPr>
              <a:lnSpc>
                <a:spcPct val="150000"/>
              </a:lnSpc>
            </a:pPr>
            <a:endParaRPr lang="zh-CN" altLang="en-US" sz="2000" dirty="0">
              <a:latin typeface="Arial" panose="020B0604020202020204" pitchFamily="34" charset="0"/>
              <a:ea typeface="微软雅黑" panose="020B0503020204020204" pitchFamily="34" charset="-122"/>
              <a:cs typeface="Arial" panose="020B0604020202020204" pitchFamily="34" charset="0"/>
            </a:endParaRPr>
          </a:p>
        </p:txBody>
      </p:sp>
      <p:pic>
        <p:nvPicPr>
          <p:cNvPr id="7" name="图片 6">
            <a:extLst>
              <a:ext uri="{FF2B5EF4-FFF2-40B4-BE49-F238E27FC236}">
                <a16:creationId xmlns:a16="http://schemas.microsoft.com/office/drawing/2014/main" id="{ACBD0B3D-D1D1-4B97-9A7E-27F01F9EF9A5}"/>
              </a:ext>
            </a:extLst>
          </p:cNvPr>
          <p:cNvPicPr>
            <a:picLocks noChangeAspect="1"/>
          </p:cNvPicPr>
          <p:nvPr/>
        </p:nvPicPr>
        <p:blipFill>
          <a:blip r:embed="rId5"/>
          <a:stretch>
            <a:fillRect/>
          </a:stretch>
        </p:blipFill>
        <p:spPr>
          <a:xfrm>
            <a:off x="795950" y="1413591"/>
            <a:ext cx="5609415" cy="4939533"/>
          </a:xfrm>
          <a:prstGeom prst="rect">
            <a:avLst/>
          </a:prstGeom>
        </p:spPr>
      </p:pic>
      <p:sp>
        <p:nvSpPr>
          <p:cNvPr id="17" name="文本框 16">
            <a:extLst>
              <a:ext uri="{FF2B5EF4-FFF2-40B4-BE49-F238E27FC236}">
                <a16:creationId xmlns:a16="http://schemas.microsoft.com/office/drawing/2014/main" id="{A920179F-0388-47A1-8B9C-01EAD21F31A1}"/>
              </a:ext>
            </a:extLst>
          </p:cNvPr>
          <p:cNvSpPr txBox="1"/>
          <p:nvPr/>
        </p:nvSpPr>
        <p:spPr>
          <a:xfrm>
            <a:off x="6783199" y="3329319"/>
            <a:ext cx="5027263" cy="1703030"/>
          </a:xfrm>
          <a:prstGeom prst="rect">
            <a:avLst/>
          </a:prstGeom>
          <a:noFill/>
        </p:spPr>
        <p:txBody>
          <a:bodyPr wrap="square">
            <a:spAutoFit/>
          </a:bodyPr>
          <a:lstStyle/>
          <a:p>
            <a:pPr>
              <a:lnSpc>
                <a:spcPct val="150000"/>
              </a:lnSpc>
            </a:pPr>
            <a:r>
              <a:rPr lang="en-US" altLang="zh-CN" sz="1800" b="1" dirty="0">
                <a:latin typeface="Arial" panose="020B0604020202020204" pitchFamily="34" charset="0"/>
                <a:ea typeface="微软雅黑" panose="020B0503020204020204" pitchFamily="34" charset="-122"/>
                <a:cs typeface="Arial" panose="020B0604020202020204" pitchFamily="34" charset="0"/>
              </a:rPr>
              <a:t>Provided new criteria for evaluation</a:t>
            </a:r>
            <a:endParaRPr lang="en-US" altLang="zh-CN" sz="1800" dirty="0">
              <a:latin typeface="Arial" panose="020B0604020202020204" pitchFamily="34" charset="0"/>
              <a:ea typeface="微软雅黑" panose="020B0503020204020204" pitchFamily="34" charset="-122"/>
              <a:cs typeface="Arial" panose="020B0604020202020204" pitchFamily="34" charset="0"/>
            </a:endParaRPr>
          </a:p>
          <a:p>
            <a:pPr>
              <a:lnSpc>
                <a:spcPct val="150000"/>
              </a:lnSpc>
            </a:pPr>
            <a:r>
              <a:rPr lang="en-US" altLang="zh-CN" sz="1800" dirty="0">
                <a:latin typeface="Arial" panose="020B0604020202020204" pitchFamily="34" charset="0"/>
                <a:ea typeface="微软雅黑" panose="020B0503020204020204" pitchFamily="34" charset="-122"/>
                <a:cs typeface="Arial" panose="020B0604020202020204" pitchFamily="34" charset="0"/>
              </a:rPr>
              <a:t>1.2~2.2 times more accurate than Hara et al.</a:t>
            </a:r>
          </a:p>
          <a:p>
            <a:pPr>
              <a:lnSpc>
                <a:spcPct val="150000"/>
              </a:lnSpc>
            </a:pPr>
            <a:r>
              <a:rPr lang="en-US" altLang="zh-CN" sz="1800" b="1" dirty="0">
                <a:latin typeface="Arial" panose="020B0604020202020204" pitchFamily="34" charset="0"/>
                <a:ea typeface="微软雅黑" panose="020B0503020204020204" pitchFamily="34" charset="-122"/>
                <a:cs typeface="Arial" panose="020B0604020202020204" pitchFamily="34" charset="0"/>
              </a:rPr>
              <a:t>Hara's data is significantly lower</a:t>
            </a:r>
            <a:r>
              <a:rPr lang="en-US" altLang="zh-CN" sz="1800" dirty="0">
                <a:latin typeface="Arial" panose="020B0604020202020204" pitchFamily="34" charset="0"/>
                <a:ea typeface="微软雅黑" panose="020B0503020204020204" pitchFamily="34" charset="-122"/>
                <a:cs typeface="Arial" panose="020B0604020202020204" pitchFamily="34" charset="0"/>
              </a:rPr>
              <a:t> and can be removed in future evaluations</a:t>
            </a:r>
          </a:p>
        </p:txBody>
      </p:sp>
    </p:spTree>
    <p:extLst>
      <p:ext uri="{BB962C8B-B14F-4D97-AF65-F5344CB8AC3E}">
        <p14:creationId xmlns:p14="http://schemas.microsoft.com/office/powerpoint/2010/main" val="2671555005"/>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a:extLst>
              <a:ext uri="{FF2B5EF4-FFF2-40B4-BE49-F238E27FC236}">
                <a16:creationId xmlns:a16="http://schemas.microsoft.com/office/drawing/2014/main" id="{4A30143F-9A5D-4276-95C5-1A4FC66813F8}"/>
              </a:ext>
            </a:extLst>
          </p:cNvPr>
          <p:cNvGrpSpPr/>
          <p:nvPr/>
        </p:nvGrpSpPr>
        <p:grpSpPr>
          <a:xfrm>
            <a:off x="335361" y="116633"/>
            <a:ext cx="11521279" cy="693041"/>
            <a:chOff x="335361" y="116633"/>
            <a:chExt cx="11521279" cy="693041"/>
          </a:xfrm>
        </p:grpSpPr>
        <p:grpSp>
          <p:nvGrpSpPr>
            <p:cNvPr id="26" name="组合 25">
              <a:extLst>
                <a:ext uri="{FF2B5EF4-FFF2-40B4-BE49-F238E27FC236}">
                  <a16:creationId xmlns:a16="http://schemas.microsoft.com/office/drawing/2014/main" id="{A80F7BE0-CC07-4C2D-90C5-1DFDFD0D2CED}"/>
                </a:ext>
              </a:extLst>
            </p:cNvPr>
            <p:cNvGrpSpPr/>
            <p:nvPr/>
          </p:nvGrpSpPr>
          <p:grpSpPr>
            <a:xfrm>
              <a:off x="335361" y="116633"/>
              <a:ext cx="629872" cy="612768"/>
              <a:chOff x="3070727" y="196457"/>
              <a:chExt cx="692047" cy="673255"/>
            </a:xfrm>
          </p:grpSpPr>
          <p:sp>
            <p:nvSpPr>
              <p:cNvPr id="38" name="平行四边形 37">
                <a:extLst>
                  <a:ext uri="{FF2B5EF4-FFF2-40B4-BE49-F238E27FC236}">
                    <a16:creationId xmlns:a16="http://schemas.microsoft.com/office/drawing/2014/main" id="{060D9D85-7BCC-48ED-9114-F46617B067F8}"/>
                  </a:ext>
                </a:extLst>
              </p:cNvPr>
              <p:cNvSpPr/>
              <p:nvPr/>
            </p:nvSpPr>
            <p:spPr>
              <a:xfrm>
                <a:off x="3070727" y="196457"/>
                <a:ext cx="629587" cy="612775"/>
              </a:xfrm>
              <a:prstGeom prst="parallelogram">
                <a:avLst/>
              </a:prstGeom>
              <a:solidFill>
                <a:srgbClr val="0C49B7"/>
              </a:solidFill>
              <a:ln w="25400" cap="flat" cmpd="sng" algn="ctr">
                <a:solidFill>
                  <a:srgbClr val="0C49B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9" name="平行四边形 38">
                <a:extLst>
                  <a:ext uri="{FF2B5EF4-FFF2-40B4-BE49-F238E27FC236}">
                    <a16:creationId xmlns:a16="http://schemas.microsoft.com/office/drawing/2014/main" id="{BB195619-1127-4D71-8B0F-7DAE321446C7}"/>
                  </a:ext>
                </a:extLst>
              </p:cNvPr>
              <p:cNvSpPr/>
              <p:nvPr/>
            </p:nvSpPr>
            <p:spPr>
              <a:xfrm>
                <a:off x="3133187" y="256937"/>
                <a:ext cx="629587" cy="612775"/>
              </a:xfrm>
              <a:prstGeom prst="parallelogram">
                <a:avLst/>
              </a:prstGeom>
              <a:noFill/>
              <a:ln w="25400" cap="flat" cmpd="sng" algn="ctr">
                <a:solidFill>
                  <a:srgbClr val="0C49B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cxnSp>
          <p:nvCxnSpPr>
            <p:cNvPr id="27" name="直接连接符 26">
              <a:extLst>
                <a:ext uri="{FF2B5EF4-FFF2-40B4-BE49-F238E27FC236}">
                  <a16:creationId xmlns:a16="http://schemas.microsoft.com/office/drawing/2014/main" id="{64CF6F17-7C61-4827-B654-4AA6C132706F}"/>
                </a:ext>
              </a:extLst>
            </p:cNvPr>
            <p:cNvCxnSpPr>
              <a:cxnSpLocks/>
            </p:cNvCxnSpPr>
            <p:nvPr/>
          </p:nvCxnSpPr>
          <p:spPr>
            <a:xfrm>
              <a:off x="367840" y="809674"/>
              <a:ext cx="11488800" cy="0"/>
            </a:xfrm>
            <a:prstGeom prst="line">
              <a:avLst/>
            </a:prstGeom>
            <a:noFill/>
            <a:ln w="9525" cap="flat" cmpd="sng" algn="ctr">
              <a:solidFill>
                <a:srgbClr val="0C49B7"/>
              </a:solidFill>
              <a:prstDash val="solid"/>
            </a:ln>
            <a:effectLst/>
          </p:spPr>
        </p:cxnSp>
        <p:sp>
          <p:nvSpPr>
            <p:cNvPr id="28" name="文本占位符 5">
              <a:extLst>
                <a:ext uri="{FF2B5EF4-FFF2-40B4-BE49-F238E27FC236}">
                  <a16:creationId xmlns:a16="http://schemas.microsoft.com/office/drawing/2014/main" id="{8E9B4C78-2CEF-4446-94C8-15F6D1EA149B}"/>
                </a:ext>
              </a:extLst>
            </p:cNvPr>
            <p:cNvSpPr txBox="1">
              <a:spLocks/>
            </p:cNvSpPr>
            <p:nvPr/>
          </p:nvSpPr>
          <p:spPr>
            <a:xfrm>
              <a:off x="1060943" y="193958"/>
              <a:ext cx="9329963" cy="612775"/>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024282"/>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0C49B7"/>
                  </a:solidFill>
                  <a:effectLst/>
                  <a:uLnTx/>
                  <a:uFillTx/>
                  <a:latin typeface="Arial" panose="020B0604020202020204" pitchFamily="34" charset="0"/>
                  <a:cs typeface="Arial" panose="020B0604020202020204" pitchFamily="34" charset="0"/>
                </a:rPr>
                <a:t>Result 2</a:t>
              </a:r>
              <a:r>
                <a:rPr kumimoji="0" lang="zh-CN" altLang="en-US" sz="3200" b="1" i="0" u="none" strike="noStrike" kern="1200" cap="none" spc="0" normalizeH="0" baseline="0" noProof="0" dirty="0">
                  <a:ln>
                    <a:noFill/>
                  </a:ln>
                  <a:solidFill>
                    <a:srgbClr val="0C49B7"/>
                  </a:solidFill>
                  <a:effectLst/>
                  <a:uLnTx/>
                  <a:uFillTx/>
                  <a:latin typeface="Arial" panose="020B0604020202020204" pitchFamily="34" charset="0"/>
                  <a:cs typeface="Arial" panose="020B0604020202020204" pitchFamily="34" charset="0"/>
                </a:rPr>
                <a:t>：</a:t>
              </a:r>
              <a:r>
                <a:rPr kumimoji="0" lang="en-US" altLang="zh-CN" sz="3200" b="1" i="0" u="none" strike="noStrike" kern="1200" cap="none" spc="0" normalizeH="0" baseline="0" noProof="0" dirty="0">
                  <a:ln>
                    <a:noFill/>
                  </a:ln>
                  <a:solidFill>
                    <a:srgbClr val="0C49B7"/>
                  </a:solidFill>
                  <a:effectLst/>
                  <a:uLnTx/>
                  <a:uFillTx/>
                  <a:latin typeface="Arial" panose="020B0604020202020204" pitchFamily="34" charset="0"/>
                  <a:cs typeface="Arial" panose="020B0604020202020204" pitchFamily="34" charset="0"/>
                </a:rPr>
                <a:t>Re-evaluation of </a:t>
              </a:r>
              <a:r>
                <a:rPr kumimoji="0" lang="en-US" altLang="zh-CN" sz="3200" b="1" i="0" u="none" strike="noStrike" kern="1200" cap="none" spc="0" normalizeH="0" baseline="30000" noProof="0" dirty="0">
                  <a:ln>
                    <a:noFill/>
                  </a:ln>
                  <a:solidFill>
                    <a:srgbClr val="0C49B7"/>
                  </a:solidFill>
                  <a:effectLst/>
                  <a:uLnTx/>
                  <a:uFillTx/>
                  <a:latin typeface="Arial" panose="020B0604020202020204" pitchFamily="34" charset="0"/>
                  <a:cs typeface="Arial" panose="020B0604020202020204" pitchFamily="34" charset="0"/>
                </a:rPr>
                <a:t>1</a:t>
              </a:r>
              <a:r>
                <a:rPr kumimoji="0" lang="en-US" altLang="zh-CN" sz="3200" b="1" i="0" u="none" strike="noStrike" kern="1200" cap="none" spc="0" normalizeH="0" baseline="0" noProof="0" dirty="0">
                  <a:ln>
                    <a:noFill/>
                  </a:ln>
                  <a:solidFill>
                    <a:srgbClr val="0C49B7"/>
                  </a:solidFill>
                  <a:effectLst/>
                  <a:uLnTx/>
                  <a:uFillTx/>
                  <a:latin typeface="Arial" panose="020B0604020202020204" pitchFamily="34" charset="0"/>
                  <a:cs typeface="Arial" panose="020B0604020202020204" pitchFamily="34" charset="0"/>
                </a:rPr>
                <a:t>H(n,</a:t>
              </a:r>
              <a:r>
                <a:rPr kumimoji="0" lang="el-GR" altLang="zh-CN" sz="3200" b="1" i="0" u="none" strike="noStrike" kern="1200" cap="none" spc="0" normalizeH="0" baseline="0" noProof="0" dirty="0">
                  <a:ln>
                    <a:noFill/>
                  </a:ln>
                  <a:solidFill>
                    <a:srgbClr val="0C49B7"/>
                  </a:solidFill>
                  <a:effectLst/>
                  <a:uLnTx/>
                  <a:uFillTx/>
                  <a:latin typeface="Times New Roman" panose="02020603050405020304" pitchFamily="18" charset="0"/>
                  <a:cs typeface="Times New Roman" panose="02020603050405020304" pitchFamily="18" charset="0"/>
                </a:rPr>
                <a:t>γ</a:t>
              </a:r>
              <a:r>
                <a:rPr kumimoji="0" lang="el-GR" altLang="zh-CN" sz="3200" b="1" i="0" u="none" strike="noStrike" kern="1200" cap="none" spc="0" normalizeH="0" baseline="0" noProof="0" dirty="0">
                  <a:ln>
                    <a:noFill/>
                  </a:ln>
                  <a:solidFill>
                    <a:srgbClr val="0C49B7"/>
                  </a:solidFill>
                  <a:effectLst/>
                  <a:uLnTx/>
                  <a:uFillTx/>
                  <a:latin typeface="Arial" panose="020B0604020202020204" pitchFamily="34" charset="0"/>
                  <a:cs typeface="Arial" panose="020B0604020202020204" pitchFamily="34" charset="0"/>
                </a:rPr>
                <a:t>)</a:t>
              </a:r>
              <a:r>
                <a:rPr kumimoji="0" lang="en-US" altLang="zh-CN" sz="3200" b="1" i="0" u="none" strike="noStrike" kern="1200" cap="none" spc="0" normalizeH="0" baseline="0" noProof="0" dirty="0">
                  <a:ln>
                    <a:noFill/>
                  </a:ln>
                  <a:solidFill>
                    <a:srgbClr val="0C49B7"/>
                  </a:solidFill>
                  <a:effectLst/>
                  <a:uLnTx/>
                  <a:uFillTx/>
                  <a:latin typeface="Arial" panose="020B0604020202020204" pitchFamily="34" charset="0"/>
                  <a:cs typeface="Arial" panose="020B0604020202020204" pitchFamily="34" charset="0"/>
                </a:rPr>
                <a:t>D</a:t>
              </a:r>
              <a:r>
                <a:rPr kumimoji="0" lang="zh-CN" altLang="en-US" sz="3200" b="1" i="0" u="none" strike="noStrike" kern="1200" cap="none" spc="0" normalizeH="0" baseline="0" noProof="0" dirty="0">
                  <a:ln>
                    <a:noFill/>
                  </a:ln>
                  <a:solidFill>
                    <a:srgbClr val="0C49B7"/>
                  </a:solidFill>
                  <a:effectLst/>
                  <a:uLnTx/>
                  <a:uFillTx/>
                  <a:latin typeface="Arial" panose="020B0604020202020204" pitchFamily="34" charset="0"/>
                  <a:cs typeface="Arial" panose="020B0604020202020204" pitchFamily="34" charset="0"/>
                </a:rPr>
                <a:t> </a:t>
              </a:r>
              <a:r>
                <a:rPr kumimoji="0" lang="en-US" altLang="zh-CN" sz="3200" b="1" i="0" u="none" strike="noStrike" kern="1200" cap="none" spc="0" normalizeH="0" baseline="0" noProof="0" dirty="0">
                  <a:ln>
                    <a:noFill/>
                  </a:ln>
                  <a:solidFill>
                    <a:srgbClr val="0C49B7"/>
                  </a:solidFill>
                  <a:effectLst/>
                  <a:uLnTx/>
                  <a:uFillTx/>
                  <a:latin typeface="Arial" panose="020B0604020202020204" pitchFamily="34" charset="0"/>
                  <a:cs typeface="Arial" panose="020B0604020202020204" pitchFamily="34" charset="0"/>
                </a:rPr>
                <a:t>cross-section</a:t>
              </a:r>
              <a:endParaRPr kumimoji="0" lang="zh-CN" altLang="en-US" sz="3200" b="1" i="0" u="none" strike="noStrike" kern="1200" cap="none" spc="0" normalizeH="0" baseline="0" noProof="0" dirty="0">
                <a:ln>
                  <a:noFill/>
                </a:ln>
                <a:solidFill>
                  <a:srgbClr val="0C49B7"/>
                </a:solidFill>
                <a:effectLst/>
                <a:uLnTx/>
                <a:uFillTx/>
                <a:latin typeface="Arial" panose="020B0604020202020204" pitchFamily="34" charset="0"/>
                <a:cs typeface="Arial" panose="020B0604020202020204" pitchFamily="34" charset="0"/>
              </a:endParaRPr>
            </a:p>
          </p:txBody>
        </p:sp>
      </p:grpSp>
      <p:pic>
        <p:nvPicPr>
          <p:cNvPr id="55" name="图片 54">
            <a:extLst>
              <a:ext uri="{FF2B5EF4-FFF2-40B4-BE49-F238E27FC236}">
                <a16:creationId xmlns:a16="http://schemas.microsoft.com/office/drawing/2014/main" id="{263A8588-1E30-DF99-1C40-F38A53052180}"/>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0156846" y="45874"/>
            <a:ext cx="1815412" cy="714366"/>
          </a:xfrm>
          <a:prstGeom prst="rect">
            <a:avLst/>
          </a:prstGeom>
        </p:spPr>
      </p:pic>
      <p:sp>
        <p:nvSpPr>
          <p:cNvPr id="4" name="文本框 3">
            <a:extLst>
              <a:ext uri="{FF2B5EF4-FFF2-40B4-BE49-F238E27FC236}">
                <a16:creationId xmlns:a16="http://schemas.microsoft.com/office/drawing/2014/main" id="{E4CB7A23-E562-6AC8-BBCB-2730EBE28147}"/>
              </a:ext>
            </a:extLst>
          </p:cNvPr>
          <p:cNvSpPr txBox="1"/>
          <p:nvPr/>
        </p:nvSpPr>
        <p:spPr>
          <a:xfrm>
            <a:off x="11670663" y="6380802"/>
            <a:ext cx="600477" cy="369332"/>
          </a:xfrm>
          <a:prstGeom prst="rect">
            <a:avLst/>
          </a:prstGeom>
          <a:noFill/>
        </p:spPr>
        <p:txBody>
          <a:bodyPr wrap="square" rtlCol="0">
            <a:spAutoFit/>
          </a:bodyPr>
          <a:lstStyle/>
          <a:p>
            <a:r>
              <a:rPr lang="en-US" altLang="zh-CN" b="1" dirty="0">
                <a:latin typeface="Arial" panose="020B0604020202020204" pitchFamily="34" charset="0"/>
                <a:cs typeface="Arial" panose="020B0604020202020204" pitchFamily="34" charset="0"/>
              </a:rPr>
              <a:t>10</a:t>
            </a:r>
            <a:endParaRPr lang="zh-CN" altLang="en-US" b="1" dirty="0">
              <a:latin typeface="Arial" panose="020B0604020202020204" pitchFamily="34" charset="0"/>
              <a:cs typeface="Arial" panose="020B0604020202020204" pitchFamily="34" charset="0"/>
            </a:endParaRPr>
          </a:p>
        </p:txBody>
      </p:sp>
      <p:sp>
        <p:nvSpPr>
          <p:cNvPr id="12" name="文本框 11">
            <a:extLst>
              <a:ext uri="{FF2B5EF4-FFF2-40B4-BE49-F238E27FC236}">
                <a16:creationId xmlns:a16="http://schemas.microsoft.com/office/drawing/2014/main" id="{70084568-13C1-4AF4-8AC4-F047B01495D6}"/>
              </a:ext>
            </a:extLst>
          </p:cNvPr>
          <p:cNvSpPr txBox="1"/>
          <p:nvPr/>
        </p:nvSpPr>
        <p:spPr>
          <a:xfrm>
            <a:off x="7462212" y="1320642"/>
            <a:ext cx="4394428" cy="4499758"/>
          </a:xfrm>
          <a:prstGeom prst="rect">
            <a:avLst/>
          </a:prstGeom>
          <a:noFill/>
        </p:spPr>
        <p:txBody>
          <a:bodyPr wrap="square" rtlCol="0">
            <a:spAutoFit/>
          </a:bodyPr>
          <a:lstStyle/>
          <a:p>
            <a:pPr>
              <a:lnSpc>
                <a:spcPct val="150000"/>
              </a:lnSpc>
            </a:pPr>
            <a:r>
              <a:rPr lang="en-US" altLang="zh-CN" sz="2000" dirty="0">
                <a:latin typeface="Arial" panose="020B0604020202020204" pitchFamily="34" charset="0"/>
                <a:ea typeface="微软雅黑" panose="020B0503020204020204" pitchFamily="34" charset="-122"/>
                <a:cs typeface="Arial" panose="020B0604020202020204" pitchFamily="34" charset="0"/>
              </a:rPr>
              <a:t>Global multi-channel fitting based on MCMC and </a:t>
            </a:r>
            <a:r>
              <a:rPr lang="en-US" altLang="zh-CN" sz="2000" dirty="0" err="1">
                <a:latin typeface="Arial" panose="020B0604020202020204" pitchFamily="34" charset="0"/>
                <a:ea typeface="微软雅黑" panose="020B0503020204020204" pitchFamily="34" charset="-122"/>
                <a:cs typeface="Arial" panose="020B0604020202020204" pitchFamily="34" charset="0"/>
              </a:rPr>
              <a:t>dEFT</a:t>
            </a:r>
            <a:r>
              <a:rPr lang="zh-CN" altLang="en-US" sz="2000" dirty="0">
                <a:latin typeface="Arial" panose="020B0604020202020204" pitchFamily="34" charset="0"/>
                <a:ea typeface="微软雅黑" panose="020B0503020204020204" pitchFamily="34" charset="-122"/>
                <a:cs typeface="Arial" panose="020B0604020202020204" pitchFamily="34" charset="0"/>
              </a:rPr>
              <a:t>：</a:t>
            </a:r>
            <a:endParaRPr lang="en-US" altLang="zh-CN" sz="2000" dirty="0">
              <a:latin typeface="Arial" panose="020B0604020202020204" pitchFamily="34" charset="0"/>
              <a:ea typeface="微软雅黑" panose="020B0503020204020204" pitchFamily="34" charset="-122"/>
              <a:cs typeface="Arial" panose="020B0604020202020204" pitchFamily="34" charset="0"/>
            </a:endParaRPr>
          </a:p>
          <a:p>
            <a:pPr>
              <a:lnSpc>
                <a:spcPct val="150000"/>
              </a:lnSpc>
            </a:pPr>
            <a:r>
              <a:rPr lang="en-US" altLang="zh-CN" sz="2000" dirty="0">
                <a:latin typeface="Arial" panose="020B0604020202020204" pitchFamily="34" charset="0"/>
                <a:ea typeface="微软雅黑" panose="020B0503020204020204" pitchFamily="34" charset="-122"/>
                <a:cs typeface="Arial" panose="020B0604020202020204" pitchFamily="34" charset="0"/>
              </a:rPr>
              <a:t>1. </a:t>
            </a:r>
            <a:r>
              <a:rPr lang="en-US" altLang="zh-CN" sz="2000" dirty="0">
                <a:latin typeface="Arial" panose="020B0604020202020204" pitchFamily="34" charset="0"/>
                <a:cs typeface="Arial" panose="020B0604020202020204" pitchFamily="34" charset="0"/>
              </a:rPr>
              <a:t>np scattering data</a:t>
            </a:r>
            <a:r>
              <a:rPr lang="zh-CN" altLang="en-US" sz="2000" dirty="0">
                <a:latin typeface="Arial" panose="020B0604020202020204" pitchFamily="34" charset="0"/>
                <a:ea typeface="微软雅黑" panose="020B0503020204020204" pitchFamily="34" charset="-122"/>
                <a:cs typeface="Arial" panose="020B0604020202020204" pitchFamily="34" charset="0"/>
              </a:rPr>
              <a:t> </a:t>
            </a:r>
            <a:r>
              <a:rPr lang="en-US" altLang="zh-CN" sz="2000" dirty="0">
                <a:latin typeface="Arial" panose="020B0604020202020204" pitchFamily="34" charset="0"/>
                <a:ea typeface="微软雅黑" panose="020B0503020204020204" pitchFamily="34" charset="-122"/>
                <a:cs typeface="Arial" panose="020B0604020202020204" pitchFamily="34" charset="0"/>
              </a:rPr>
              <a:t>(</a:t>
            </a:r>
            <a:r>
              <a:rPr lang="en-US" altLang="zh-CN" sz="2000" i="1" dirty="0" err="1">
                <a:latin typeface="Arial" panose="020B0604020202020204" pitchFamily="34" charset="0"/>
                <a:ea typeface="微软雅黑" panose="020B0503020204020204" pitchFamily="34" charset="-122"/>
                <a:cs typeface="Arial" panose="020B0604020202020204" pitchFamily="34" charset="0"/>
              </a:rPr>
              <a:t>E</a:t>
            </a:r>
            <a:r>
              <a:rPr lang="en-US" altLang="zh-CN" sz="2000" baseline="-25000" dirty="0" err="1">
                <a:latin typeface="Arial" panose="020B0604020202020204" pitchFamily="34" charset="0"/>
                <a:ea typeface="微软雅黑" panose="020B0503020204020204" pitchFamily="34" charset="-122"/>
                <a:cs typeface="Arial" panose="020B0604020202020204" pitchFamily="34" charset="0"/>
              </a:rPr>
              <a:t>c.m</a:t>
            </a:r>
            <a:r>
              <a:rPr lang="en-US" altLang="zh-CN" sz="2000" baseline="-25000" dirty="0">
                <a:latin typeface="Arial" panose="020B0604020202020204" pitchFamily="34" charset="0"/>
                <a:ea typeface="微软雅黑" panose="020B0503020204020204" pitchFamily="34" charset="-122"/>
                <a:cs typeface="Arial" panose="020B0604020202020204" pitchFamily="34" charset="0"/>
              </a:rPr>
              <a:t>. </a:t>
            </a:r>
            <a:r>
              <a:rPr lang="en-US" altLang="zh-CN" sz="2000" dirty="0">
                <a:latin typeface="Arial" panose="020B0604020202020204" pitchFamily="34" charset="0"/>
                <a:ea typeface="微软雅黑" panose="020B0503020204020204" pitchFamily="34" charset="-122"/>
                <a:cs typeface="Arial" panose="020B0604020202020204" pitchFamily="34" charset="0"/>
              </a:rPr>
              <a:t>&lt; 5 MeV)</a:t>
            </a:r>
          </a:p>
          <a:p>
            <a:pPr>
              <a:lnSpc>
                <a:spcPct val="150000"/>
              </a:lnSpc>
            </a:pPr>
            <a:r>
              <a:rPr lang="en-US" altLang="zh-CN" sz="2000" dirty="0">
                <a:latin typeface="Arial" panose="020B0604020202020204" pitchFamily="34" charset="0"/>
                <a:ea typeface="微软雅黑" panose="020B0503020204020204" pitchFamily="34" charset="-122"/>
                <a:cs typeface="Arial" panose="020B0604020202020204" pitchFamily="34" charset="0"/>
              </a:rPr>
              <a:t>2. </a:t>
            </a:r>
            <a:r>
              <a:rPr lang="en-US" altLang="zh-CN" sz="2000" baseline="30000" dirty="0">
                <a:latin typeface="Arial" panose="020B0604020202020204" pitchFamily="34" charset="0"/>
                <a:ea typeface="微软雅黑" panose="020B0503020204020204" pitchFamily="34" charset="-122"/>
                <a:cs typeface="Arial" panose="020B0604020202020204" pitchFamily="34" charset="0"/>
              </a:rPr>
              <a:t>1</a:t>
            </a:r>
            <a:r>
              <a:rPr lang="en-US" altLang="zh-CN" sz="2000" dirty="0">
                <a:latin typeface="Arial" panose="020B0604020202020204" pitchFamily="34" charset="0"/>
                <a:ea typeface="微软雅黑" panose="020B0503020204020204" pitchFamily="34" charset="-122"/>
                <a:cs typeface="Arial" panose="020B0604020202020204" pitchFamily="34" charset="0"/>
              </a:rPr>
              <a:t>H(n, </a:t>
            </a:r>
            <a:r>
              <a:rPr lang="el-GR" altLang="zh-CN" sz="2000" dirty="0">
                <a:latin typeface="Times New Roman" panose="02020603050405020304" pitchFamily="18" charset="0"/>
                <a:ea typeface="微软雅黑" panose="020B0503020204020204" pitchFamily="34" charset="-122"/>
                <a:cs typeface="Times New Roman" panose="02020603050405020304" pitchFamily="18" charset="0"/>
              </a:rPr>
              <a:t>γ</a:t>
            </a:r>
            <a:r>
              <a:rPr lang="el-GR" altLang="zh-CN" sz="2000" dirty="0">
                <a:latin typeface="Arial" panose="020B0604020202020204" pitchFamily="34" charset="0"/>
                <a:ea typeface="微软雅黑" panose="020B0503020204020204" pitchFamily="34" charset="-122"/>
                <a:cs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Arial" panose="020B0604020202020204" pitchFamily="34" charset="0"/>
              </a:rPr>
              <a:t>D cross-section data</a:t>
            </a:r>
          </a:p>
          <a:p>
            <a:pPr>
              <a:lnSpc>
                <a:spcPct val="150000"/>
              </a:lnSpc>
            </a:pPr>
            <a:r>
              <a:rPr lang="en-US" altLang="zh-CN" sz="2000" dirty="0">
                <a:latin typeface="Arial" panose="020B0604020202020204" pitchFamily="34" charset="0"/>
                <a:ea typeface="微软雅黑" panose="020B0503020204020204" pitchFamily="34" charset="-122"/>
                <a:cs typeface="Arial" panose="020B0604020202020204" pitchFamily="34" charset="0"/>
              </a:rPr>
              <a:t>3. Thermal neutron capture data</a:t>
            </a:r>
          </a:p>
          <a:p>
            <a:pPr>
              <a:lnSpc>
                <a:spcPct val="150000"/>
              </a:lnSpc>
            </a:pPr>
            <a:r>
              <a:rPr lang="en-US" altLang="zh-CN" sz="2000" dirty="0">
                <a:latin typeface="Arial" panose="020B0604020202020204" pitchFamily="34" charset="0"/>
                <a:ea typeface="微软雅黑" panose="020B0503020204020204" pitchFamily="34" charset="-122"/>
                <a:cs typeface="Arial" panose="020B0604020202020204" pitchFamily="34" charset="0"/>
              </a:rPr>
              <a:t>4. D(</a:t>
            </a:r>
            <a:r>
              <a:rPr lang="en-US" altLang="zh-CN" sz="2000" dirty="0" err="1">
                <a:latin typeface="Times New Roman" panose="02020603050405020304" pitchFamily="18" charset="0"/>
                <a:ea typeface="微软雅黑" panose="020B0503020204020204" pitchFamily="34" charset="-122"/>
                <a:cs typeface="Times New Roman" panose="02020603050405020304" pitchFamily="18" charset="0"/>
              </a:rPr>
              <a:t>γ</a:t>
            </a:r>
            <a:r>
              <a:rPr lang="en-US" altLang="zh-CN" sz="2000" dirty="0" err="1">
                <a:latin typeface="Arial" panose="020B0604020202020204" pitchFamily="34" charset="0"/>
                <a:ea typeface="微软雅黑" panose="020B0503020204020204" pitchFamily="34" charset="-122"/>
                <a:cs typeface="Arial" panose="020B0604020202020204" pitchFamily="34" charset="0"/>
              </a:rPr>
              <a:t>,n</a:t>
            </a:r>
            <a:r>
              <a:rPr lang="en-US" altLang="zh-CN" sz="2000" dirty="0">
                <a:latin typeface="Arial" panose="020B0604020202020204" pitchFamily="34" charset="0"/>
                <a:ea typeface="微软雅黑" panose="020B0503020204020204" pitchFamily="34" charset="-122"/>
                <a:cs typeface="Arial" panose="020B0604020202020204" pitchFamily="34" charset="0"/>
              </a:rPr>
              <a:t>)</a:t>
            </a:r>
            <a:r>
              <a:rPr lang="zh-CN" altLang="en-US" sz="2000" dirty="0">
                <a:latin typeface="Arial" panose="020B0604020202020204" pitchFamily="34" charset="0"/>
                <a:ea typeface="微软雅黑" panose="020B0503020204020204" pitchFamily="34" charset="-122"/>
                <a:cs typeface="Arial" panose="020B0604020202020204" pitchFamily="34" charset="0"/>
              </a:rPr>
              <a:t> </a:t>
            </a:r>
            <a:r>
              <a:rPr lang="en-US" altLang="zh-CN" sz="2000" dirty="0">
                <a:latin typeface="Arial" panose="020B0604020202020204" pitchFamily="34" charset="0"/>
                <a:ea typeface="微软雅黑" panose="020B0503020204020204" pitchFamily="34" charset="-122"/>
                <a:cs typeface="Arial" panose="020B0604020202020204" pitchFamily="34" charset="0"/>
              </a:rPr>
              <a:t>cross-section data</a:t>
            </a:r>
          </a:p>
          <a:p>
            <a:r>
              <a:rPr lang="en-US" altLang="zh-CN" sz="2000" dirty="0">
                <a:latin typeface="Arial" panose="020B0604020202020204" pitchFamily="34" charset="0"/>
                <a:ea typeface="微软雅黑" panose="020B0503020204020204" pitchFamily="34" charset="-122"/>
                <a:cs typeface="Arial" panose="020B0604020202020204" pitchFamily="34" charset="0"/>
              </a:rPr>
              <a:t>5. </a:t>
            </a:r>
            <a:r>
              <a:rPr lang="zh-CN" altLang="en-US" sz="2000" dirty="0">
                <a:latin typeface="Arial" panose="020B0604020202020204" pitchFamily="34" charset="0"/>
                <a:cs typeface="Arial" panose="020B0604020202020204" pitchFamily="34" charset="0"/>
              </a:rPr>
              <a:t>photon analyzing powe</a:t>
            </a:r>
            <a:r>
              <a:rPr lang="en-US" altLang="zh-CN" sz="2000" dirty="0">
                <a:latin typeface="Arial" panose="020B0604020202020204" pitchFamily="34" charset="0"/>
                <a:cs typeface="Arial" panose="020B0604020202020204" pitchFamily="34" charset="0"/>
              </a:rPr>
              <a:t>r data</a:t>
            </a:r>
            <a:endParaRPr lang="en-US" altLang="zh-CN" sz="2000" dirty="0">
              <a:solidFill>
                <a:schemeClr val="accent1"/>
              </a:solidFill>
              <a:latin typeface="Arial" panose="020B0604020202020204" pitchFamily="34" charset="0"/>
              <a:ea typeface="微软雅黑" panose="020B0503020204020204" pitchFamily="34" charset="-122"/>
              <a:cs typeface="Arial" panose="020B0604020202020204" pitchFamily="34" charset="0"/>
            </a:endParaRPr>
          </a:p>
          <a:p>
            <a:pPr>
              <a:lnSpc>
                <a:spcPct val="150000"/>
              </a:lnSpc>
            </a:pPr>
            <a:r>
              <a:rPr lang="en-US" altLang="zh-CN" sz="2000" dirty="0">
                <a:solidFill>
                  <a:schemeClr val="accent1"/>
                </a:solidFill>
                <a:latin typeface="Arial" panose="020B0604020202020204" pitchFamily="34" charset="0"/>
                <a:ea typeface="微软雅黑" panose="020B0503020204020204" pitchFamily="34" charset="-122"/>
                <a:cs typeface="Arial" panose="020B0604020202020204" pitchFamily="34" charset="0"/>
              </a:rPr>
              <a:t>Removed unreasonable Hara’s</a:t>
            </a:r>
            <a:r>
              <a:rPr lang="zh-CN" altLang="en-US" sz="2000" dirty="0">
                <a:solidFill>
                  <a:schemeClr val="accent1"/>
                </a:solidFill>
                <a:latin typeface="Arial" panose="020B0604020202020204" pitchFamily="34" charset="0"/>
                <a:ea typeface="微软雅黑" panose="020B0503020204020204" pitchFamily="34" charset="-122"/>
                <a:cs typeface="Arial" panose="020B0604020202020204" pitchFamily="34" charset="0"/>
              </a:rPr>
              <a:t> </a:t>
            </a:r>
            <a:r>
              <a:rPr lang="en-US" altLang="zh-CN" sz="2000" dirty="0">
                <a:solidFill>
                  <a:schemeClr val="accent1"/>
                </a:solidFill>
                <a:latin typeface="Arial" panose="020B0604020202020204" pitchFamily="34" charset="0"/>
                <a:ea typeface="微软雅黑" panose="020B0503020204020204" pitchFamily="34" charset="-122"/>
                <a:cs typeface="Arial" panose="020B0604020202020204" pitchFamily="34" charset="0"/>
              </a:rPr>
              <a:t>data; new SLEGS precise data and new np scattering dataset were added.</a:t>
            </a:r>
          </a:p>
        </p:txBody>
      </p:sp>
      <p:grpSp>
        <p:nvGrpSpPr>
          <p:cNvPr id="3" name="组合 2">
            <a:extLst>
              <a:ext uri="{FF2B5EF4-FFF2-40B4-BE49-F238E27FC236}">
                <a16:creationId xmlns:a16="http://schemas.microsoft.com/office/drawing/2014/main" id="{E41AAA86-FCD9-44FE-B808-1041C165BF21}"/>
              </a:ext>
            </a:extLst>
          </p:cNvPr>
          <p:cNvGrpSpPr/>
          <p:nvPr/>
        </p:nvGrpSpPr>
        <p:grpSpPr>
          <a:xfrm>
            <a:off x="598138" y="1305215"/>
            <a:ext cx="7016321" cy="4991253"/>
            <a:chOff x="908386" y="1286670"/>
            <a:chExt cx="7016321" cy="4991253"/>
          </a:xfrm>
        </p:grpSpPr>
        <p:pic>
          <p:nvPicPr>
            <p:cNvPr id="10" name="图片 9">
              <a:extLst>
                <a:ext uri="{FF2B5EF4-FFF2-40B4-BE49-F238E27FC236}">
                  <a16:creationId xmlns:a16="http://schemas.microsoft.com/office/drawing/2014/main" id="{9D94CA29-A9D3-4584-8076-8F0DB69CB3CB}"/>
                </a:ext>
              </a:extLst>
            </p:cNvPr>
            <p:cNvPicPr>
              <a:picLocks noChangeAspect="1"/>
            </p:cNvPicPr>
            <p:nvPr/>
          </p:nvPicPr>
          <p:blipFill>
            <a:blip r:embed="rId5"/>
            <a:stretch>
              <a:fillRect/>
            </a:stretch>
          </p:blipFill>
          <p:spPr>
            <a:xfrm>
              <a:off x="908386" y="1286670"/>
              <a:ext cx="6262542" cy="4991253"/>
            </a:xfrm>
            <a:prstGeom prst="rect">
              <a:avLst/>
            </a:prstGeom>
          </p:spPr>
        </p:pic>
        <p:sp>
          <p:nvSpPr>
            <p:cNvPr id="16" name="文本框 15">
              <a:extLst>
                <a:ext uri="{FF2B5EF4-FFF2-40B4-BE49-F238E27FC236}">
                  <a16:creationId xmlns:a16="http://schemas.microsoft.com/office/drawing/2014/main" id="{71E95A31-3565-4458-9B08-FA4A9667C905}"/>
                </a:ext>
              </a:extLst>
            </p:cNvPr>
            <p:cNvSpPr txBox="1"/>
            <p:nvPr/>
          </p:nvSpPr>
          <p:spPr>
            <a:xfrm>
              <a:off x="5139590" y="4609465"/>
              <a:ext cx="2372995" cy="584775"/>
            </a:xfrm>
            <a:prstGeom prst="rect">
              <a:avLst/>
            </a:prstGeom>
            <a:noFill/>
          </p:spPr>
          <p:txBody>
            <a:bodyPr wrap="square" rtlCol="0">
              <a:spAutoFit/>
            </a:bodyPr>
            <a:lstStyle/>
            <a:p>
              <a:r>
                <a:rPr lang="en-US" altLang="zh-CN" sz="1600" dirty="0">
                  <a:latin typeface="Arial" panose="020B0604020202020204" pitchFamily="34" charset="0"/>
                  <a:cs typeface="Arial" panose="020B0604020202020204" pitchFamily="34" charset="0"/>
                  <a:sym typeface="+mn-ea"/>
                </a:rPr>
                <a:t>D(</a:t>
              </a:r>
              <a:r>
                <a:rPr lang="en-US" altLang="zh-CN" sz="1600" dirty="0" err="1">
                  <a:latin typeface="Times New Roman" panose="02020603050405020304" pitchFamily="18" charset="0"/>
                  <a:cs typeface="Times New Roman" panose="02020603050405020304" pitchFamily="18" charset="0"/>
                  <a:sym typeface="+mn-ea"/>
                </a:rPr>
                <a:t>γ</a:t>
              </a:r>
              <a:r>
                <a:rPr lang="en-US" altLang="zh-CN" sz="1600" dirty="0" err="1">
                  <a:latin typeface="Arial" panose="020B0604020202020204" pitchFamily="34" charset="0"/>
                  <a:cs typeface="Arial" panose="020B0604020202020204" pitchFamily="34" charset="0"/>
                  <a:sym typeface="+mn-ea"/>
                </a:rPr>
                <a:t>,n</a:t>
              </a:r>
              <a:r>
                <a:rPr lang="en-US" altLang="zh-CN" sz="1600" dirty="0">
                  <a:latin typeface="Arial" panose="020B0604020202020204" pitchFamily="34" charset="0"/>
                  <a:cs typeface="Arial" panose="020B0604020202020204" pitchFamily="34" charset="0"/>
                  <a:sym typeface="+mn-ea"/>
                </a:rPr>
                <a:t>) cross-</a:t>
              </a:r>
            </a:p>
            <a:p>
              <a:r>
                <a:rPr lang="en-US" altLang="zh-CN" sz="1600" dirty="0">
                  <a:latin typeface="Arial" panose="020B0604020202020204" pitchFamily="34" charset="0"/>
                  <a:cs typeface="Arial" panose="020B0604020202020204" pitchFamily="34" charset="0"/>
                  <a:sym typeface="+mn-ea"/>
                </a:rPr>
                <a:t>section channel</a:t>
              </a:r>
            </a:p>
          </p:txBody>
        </p:sp>
        <p:sp>
          <p:nvSpPr>
            <p:cNvPr id="17" name="文本框 16">
              <a:extLst>
                <a:ext uri="{FF2B5EF4-FFF2-40B4-BE49-F238E27FC236}">
                  <a16:creationId xmlns:a16="http://schemas.microsoft.com/office/drawing/2014/main" id="{D341C303-658D-481E-A442-DEB3ABF86BF9}"/>
                </a:ext>
              </a:extLst>
            </p:cNvPr>
            <p:cNvSpPr txBox="1"/>
            <p:nvPr/>
          </p:nvSpPr>
          <p:spPr>
            <a:xfrm>
              <a:off x="5892924" y="2624902"/>
              <a:ext cx="2031783" cy="646331"/>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np capture cross-section channel</a:t>
              </a:r>
            </a:p>
          </p:txBody>
        </p:sp>
        <p:sp>
          <p:nvSpPr>
            <p:cNvPr id="18" name="文本框 17">
              <a:extLst>
                <a:ext uri="{FF2B5EF4-FFF2-40B4-BE49-F238E27FC236}">
                  <a16:creationId xmlns:a16="http://schemas.microsoft.com/office/drawing/2014/main" id="{BE978F15-D0DC-49AE-8DA2-7ABA67C394AF}"/>
                </a:ext>
              </a:extLst>
            </p:cNvPr>
            <p:cNvSpPr txBox="1"/>
            <p:nvPr/>
          </p:nvSpPr>
          <p:spPr>
            <a:xfrm>
              <a:off x="1962450" y="1981872"/>
              <a:ext cx="1980460"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np scattering cross-section channel</a:t>
              </a:r>
            </a:p>
          </p:txBody>
        </p:sp>
        <p:sp>
          <p:nvSpPr>
            <p:cNvPr id="20" name="文本框 19">
              <a:extLst>
                <a:ext uri="{FF2B5EF4-FFF2-40B4-BE49-F238E27FC236}">
                  <a16:creationId xmlns:a16="http://schemas.microsoft.com/office/drawing/2014/main" id="{3C9C4732-081C-40BA-85A1-0B34767AD133}"/>
                </a:ext>
              </a:extLst>
            </p:cNvPr>
            <p:cNvSpPr txBox="1"/>
            <p:nvPr/>
          </p:nvSpPr>
          <p:spPr>
            <a:xfrm>
              <a:off x="1888829" y="4583740"/>
              <a:ext cx="2451629" cy="646331"/>
            </a:xfrm>
            <a:prstGeom prst="rect">
              <a:avLst/>
            </a:prstGeom>
            <a:noFill/>
          </p:spPr>
          <p:txBody>
            <a:bodyPr wrap="square">
              <a:spAutoFit/>
            </a:bodyPr>
            <a:lstStyle/>
            <a:p>
              <a:r>
                <a:rPr lang="zh-CN" altLang="en-US" dirty="0">
                  <a:latin typeface="Arial" panose="020B0604020202020204" pitchFamily="34" charset="0"/>
                  <a:cs typeface="Arial" panose="020B0604020202020204" pitchFamily="34" charset="0"/>
                </a:rPr>
                <a:t>photon analyzing </a:t>
              </a:r>
              <a:endParaRPr lang="en-US" altLang="zh-CN" dirty="0">
                <a:latin typeface="Arial" panose="020B0604020202020204" pitchFamily="34" charset="0"/>
                <a:cs typeface="Arial" panose="020B0604020202020204" pitchFamily="34" charset="0"/>
              </a:endParaRPr>
            </a:p>
            <a:p>
              <a:r>
                <a:rPr lang="zh-CN" altLang="en-US" dirty="0">
                  <a:latin typeface="Arial" panose="020B0604020202020204" pitchFamily="34" charset="0"/>
                  <a:cs typeface="Arial" panose="020B0604020202020204" pitchFamily="34" charset="0"/>
                </a:rPr>
                <a:t>powe</a:t>
              </a:r>
              <a:r>
                <a:rPr lang="en-US" altLang="zh-CN" dirty="0">
                  <a:latin typeface="Arial" panose="020B0604020202020204" pitchFamily="34" charset="0"/>
                  <a:cs typeface="Arial" panose="020B0604020202020204" pitchFamily="34" charset="0"/>
                </a:rPr>
                <a:t>r</a:t>
              </a:r>
              <a:endParaRPr lang="zh-CN" altLang="en-US" dirty="0">
                <a:latin typeface="Arial" panose="020B0604020202020204" pitchFamily="34" charset="0"/>
                <a:cs typeface="Arial" panose="020B0604020202020204" pitchFamily="34" charset="0"/>
              </a:endParaRPr>
            </a:p>
          </p:txBody>
        </p:sp>
      </p:grpSp>
      <p:sp>
        <p:nvSpPr>
          <p:cNvPr id="2" name="文本框 1">
            <a:extLst>
              <a:ext uri="{FF2B5EF4-FFF2-40B4-BE49-F238E27FC236}">
                <a16:creationId xmlns:a16="http://schemas.microsoft.com/office/drawing/2014/main" id="{19AAA9B7-6A0B-4470-A738-9B5F92EB45C9}"/>
              </a:ext>
            </a:extLst>
          </p:cNvPr>
          <p:cNvSpPr txBox="1"/>
          <p:nvPr/>
        </p:nvSpPr>
        <p:spPr>
          <a:xfrm>
            <a:off x="4269192" y="6212463"/>
            <a:ext cx="7324670" cy="400110"/>
          </a:xfrm>
          <a:prstGeom prst="rect">
            <a:avLst/>
          </a:prstGeom>
          <a:noFill/>
        </p:spPr>
        <p:txBody>
          <a:bodyPr wrap="square" rtlCol="0">
            <a:spAutoFit/>
          </a:bodyPr>
          <a:lstStyle/>
          <a:p>
            <a:r>
              <a:rPr lang="en-US" altLang="zh-CN" sz="2000" dirty="0">
                <a:latin typeface="Arial" panose="020B0604020202020204" pitchFamily="34" charset="0"/>
                <a:ea typeface="微软雅黑" panose="020B0503020204020204" pitchFamily="34" charset="-122"/>
                <a:cs typeface="Arial" panose="020B0604020202020204" pitchFamily="34" charset="0"/>
              </a:rPr>
              <a:t>Thanks very much to </a:t>
            </a:r>
            <a:r>
              <a:rPr lang="en-US" altLang="zh-CN" sz="2000" b="1" dirty="0">
                <a:latin typeface="Arial" panose="020B0604020202020204" pitchFamily="34" charset="0"/>
                <a:ea typeface="微软雅黑" panose="020B0503020204020204" pitchFamily="34" charset="-122"/>
                <a:cs typeface="Arial" panose="020B0604020202020204" pitchFamily="34" charset="0"/>
              </a:rPr>
              <a:t>Prof. Ando</a:t>
            </a:r>
            <a:r>
              <a:rPr lang="en-US" altLang="zh-CN" sz="2000" dirty="0">
                <a:latin typeface="Arial" panose="020B0604020202020204" pitchFamily="34" charset="0"/>
                <a:ea typeface="微软雅黑" panose="020B0503020204020204" pitchFamily="34" charset="-122"/>
                <a:cs typeface="Arial" panose="020B0604020202020204" pitchFamily="34" charset="0"/>
              </a:rPr>
              <a:t> from </a:t>
            </a:r>
            <a:r>
              <a:rPr lang="en-US" altLang="zh-CN" sz="2000" b="1" dirty="0">
                <a:latin typeface="Arial" panose="020B0604020202020204" pitchFamily="34" charset="0"/>
                <a:ea typeface="微软雅黑" panose="020B0503020204020204" pitchFamily="34" charset="-122"/>
                <a:cs typeface="Arial" panose="020B0604020202020204" pitchFamily="34" charset="0"/>
              </a:rPr>
              <a:t>Daegu University</a:t>
            </a:r>
            <a:r>
              <a:rPr lang="en-US" altLang="zh-CN" sz="2000" dirty="0">
                <a:latin typeface="Arial" panose="020B0604020202020204" pitchFamily="34" charset="0"/>
                <a:ea typeface="微软雅黑" panose="020B0503020204020204" pitchFamily="34" charset="-122"/>
                <a:cs typeface="Arial" panose="020B0604020202020204" pitchFamily="34" charset="0"/>
              </a:rPr>
              <a:t>!!!</a:t>
            </a:r>
            <a:endParaRPr lang="zh-CN" altLang="en-US" sz="2000" dirty="0">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2247857736"/>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a:extLst>
              <a:ext uri="{FF2B5EF4-FFF2-40B4-BE49-F238E27FC236}">
                <a16:creationId xmlns:a16="http://schemas.microsoft.com/office/drawing/2014/main" id="{4A30143F-9A5D-4276-95C5-1A4FC66813F8}"/>
              </a:ext>
            </a:extLst>
          </p:cNvPr>
          <p:cNvGrpSpPr/>
          <p:nvPr/>
        </p:nvGrpSpPr>
        <p:grpSpPr>
          <a:xfrm>
            <a:off x="335361" y="116633"/>
            <a:ext cx="11521279" cy="693041"/>
            <a:chOff x="335361" y="116633"/>
            <a:chExt cx="11521279" cy="693041"/>
          </a:xfrm>
        </p:grpSpPr>
        <p:grpSp>
          <p:nvGrpSpPr>
            <p:cNvPr id="26" name="组合 25">
              <a:extLst>
                <a:ext uri="{FF2B5EF4-FFF2-40B4-BE49-F238E27FC236}">
                  <a16:creationId xmlns:a16="http://schemas.microsoft.com/office/drawing/2014/main" id="{A80F7BE0-CC07-4C2D-90C5-1DFDFD0D2CED}"/>
                </a:ext>
              </a:extLst>
            </p:cNvPr>
            <p:cNvGrpSpPr/>
            <p:nvPr/>
          </p:nvGrpSpPr>
          <p:grpSpPr>
            <a:xfrm>
              <a:off x="335361" y="116633"/>
              <a:ext cx="629872" cy="612768"/>
              <a:chOff x="3070727" y="196457"/>
              <a:chExt cx="692047" cy="673255"/>
            </a:xfrm>
          </p:grpSpPr>
          <p:sp>
            <p:nvSpPr>
              <p:cNvPr id="38" name="平行四边形 37">
                <a:extLst>
                  <a:ext uri="{FF2B5EF4-FFF2-40B4-BE49-F238E27FC236}">
                    <a16:creationId xmlns:a16="http://schemas.microsoft.com/office/drawing/2014/main" id="{060D9D85-7BCC-48ED-9114-F46617B067F8}"/>
                  </a:ext>
                </a:extLst>
              </p:cNvPr>
              <p:cNvSpPr/>
              <p:nvPr/>
            </p:nvSpPr>
            <p:spPr>
              <a:xfrm>
                <a:off x="3070727" y="196457"/>
                <a:ext cx="629587" cy="612775"/>
              </a:xfrm>
              <a:prstGeom prst="parallelogram">
                <a:avLst/>
              </a:prstGeom>
              <a:solidFill>
                <a:srgbClr val="0C49B7"/>
              </a:solidFill>
              <a:ln w="25400" cap="flat" cmpd="sng" algn="ctr">
                <a:solidFill>
                  <a:srgbClr val="0C49B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9" name="平行四边形 38">
                <a:extLst>
                  <a:ext uri="{FF2B5EF4-FFF2-40B4-BE49-F238E27FC236}">
                    <a16:creationId xmlns:a16="http://schemas.microsoft.com/office/drawing/2014/main" id="{BB195619-1127-4D71-8B0F-7DAE321446C7}"/>
                  </a:ext>
                </a:extLst>
              </p:cNvPr>
              <p:cNvSpPr/>
              <p:nvPr/>
            </p:nvSpPr>
            <p:spPr>
              <a:xfrm>
                <a:off x="3133187" y="256937"/>
                <a:ext cx="629587" cy="612775"/>
              </a:xfrm>
              <a:prstGeom prst="parallelogram">
                <a:avLst/>
              </a:prstGeom>
              <a:noFill/>
              <a:ln w="25400" cap="flat" cmpd="sng" algn="ctr">
                <a:solidFill>
                  <a:srgbClr val="0C49B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cxnSp>
          <p:nvCxnSpPr>
            <p:cNvPr id="27" name="直接连接符 26">
              <a:extLst>
                <a:ext uri="{FF2B5EF4-FFF2-40B4-BE49-F238E27FC236}">
                  <a16:creationId xmlns:a16="http://schemas.microsoft.com/office/drawing/2014/main" id="{64CF6F17-7C61-4827-B654-4AA6C132706F}"/>
                </a:ext>
              </a:extLst>
            </p:cNvPr>
            <p:cNvCxnSpPr>
              <a:cxnSpLocks/>
            </p:cNvCxnSpPr>
            <p:nvPr/>
          </p:nvCxnSpPr>
          <p:spPr>
            <a:xfrm>
              <a:off x="367840" y="809674"/>
              <a:ext cx="11488800" cy="0"/>
            </a:xfrm>
            <a:prstGeom prst="line">
              <a:avLst/>
            </a:prstGeom>
            <a:noFill/>
            <a:ln w="9525" cap="flat" cmpd="sng" algn="ctr">
              <a:solidFill>
                <a:srgbClr val="0C49B7"/>
              </a:solidFill>
              <a:prstDash val="solid"/>
            </a:ln>
            <a:effectLst/>
          </p:spPr>
        </p:cxnSp>
        <p:sp>
          <p:nvSpPr>
            <p:cNvPr id="28" name="文本占位符 5">
              <a:extLst>
                <a:ext uri="{FF2B5EF4-FFF2-40B4-BE49-F238E27FC236}">
                  <a16:creationId xmlns:a16="http://schemas.microsoft.com/office/drawing/2014/main" id="{8E9B4C78-2CEF-4446-94C8-15F6D1EA149B}"/>
                </a:ext>
              </a:extLst>
            </p:cNvPr>
            <p:cNvSpPr txBox="1">
              <a:spLocks/>
            </p:cNvSpPr>
            <p:nvPr/>
          </p:nvSpPr>
          <p:spPr>
            <a:xfrm>
              <a:off x="1036005" y="193958"/>
              <a:ext cx="9230210" cy="612775"/>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024282"/>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0C49B7"/>
                  </a:solidFill>
                  <a:effectLst/>
                  <a:uLnTx/>
                  <a:uFillTx/>
                  <a:latin typeface="Arial" panose="020B0604020202020204" pitchFamily="34" charset="0"/>
                  <a:cs typeface="Arial" panose="020B0604020202020204" pitchFamily="34" charset="0"/>
                </a:rPr>
                <a:t>Result 2</a:t>
              </a:r>
              <a:r>
                <a:rPr kumimoji="0" lang="zh-CN" altLang="en-US" sz="3200" b="1" i="0" u="none" strike="noStrike" kern="1200" cap="none" spc="0" normalizeH="0" baseline="0" noProof="0" dirty="0">
                  <a:ln>
                    <a:noFill/>
                  </a:ln>
                  <a:solidFill>
                    <a:srgbClr val="0C49B7"/>
                  </a:solidFill>
                  <a:effectLst/>
                  <a:uLnTx/>
                  <a:uFillTx/>
                  <a:latin typeface="Arial" panose="020B0604020202020204" pitchFamily="34" charset="0"/>
                  <a:cs typeface="Arial" panose="020B0604020202020204" pitchFamily="34" charset="0"/>
                </a:rPr>
                <a:t>：</a:t>
              </a:r>
              <a:r>
                <a:rPr kumimoji="0" lang="en-US" altLang="zh-CN" sz="3200" b="1" i="0" u="none" strike="noStrike" kern="1200" cap="none" spc="0" normalizeH="0" baseline="0" noProof="0" dirty="0">
                  <a:ln>
                    <a:noFill/>
                  </a:ln>
                  <a:solidFill>
                    <a:srgbClr val="0C49B7"/>
                  </a:solidFill>
                  <a:effectLst/>
                  <a:uLnTx/>
                  <a:uFillTx/>
                  <a:latin typeface="Arial" panose="020B0604020202020204" pitchFamily="34" charset="0"/>
                  <a:cs typeface="Arial" panose="020B0604020202020204" pitchFamily="34" charset="0"/>
                </a:rPr>
                <a:t>Re-evaluation of </a:t>
              </a:r>
              <a:r>
                <a:rPr kumimoji="0" lang="en-US" altLang="zh-CN" sz="3200" b="1" i="0" u="none" strike="noStrike" kern="1200" cap="none" spc="0" normalizeH="0" baseline="30000" noProof="0" dirty="0">
                  <a:ln>
                    <a:noFill/>
                  </a:ln>
                  <a:solidFill>
                    <a:srgbClr val="0C49B7"/>
                  </a:solidFill>
                  <a:effectLst/>
                  <a:uLnTx/>
                  <a:uFillTx/>
                  <a:latin typeface="Arial" panose="020B0604020202020204" pitchFamily="34" charset="0"/>
                  <a:cs typeface="Arial" panose="020B0604020202020204" pitchFamily="34" charset="0"/>
                </a:rPr>
                <a:t>1</a:t>
              </a:r>
              <a:r>
                <a:rPr kumimoji="0" lang="en-US" altLang="zh-CN" sz="3200" b="1" i="0" u="none" strike="noStrike" kern="1200" cap="none" spc="0" normalizeH="0" baseline="0" noProof="0" dirty="0">
                  <a:ln>
                    <a:noFill/>
                  </a:ln>
                  <a:solidFill>
                    <a:srgbClr val="0C49B7"/>
                  </a:solidFill>
                  <a:effectLst/>
                  <a:uLnTx/>
                  <a:uFillTx/>
                  <a:latin typeface="Arial" panose="020B0604020202020204" pitchFamily="34" charset="0"/>
                  <a:cs typeface="Arial" panose="020B0604020202020204" pitchFamily="34" charset="0"/>
                </a:rPr>
                <a:t>H(n,</a:t>
              </a:r>
              <a:r>
                <a:rPr kumimoji="0" lang="el-GR" altLang="zh-CN" sz="3200" b="1" i="0" u="none" strike="noStrike" kern="1200" cap="none" spc="0" normalizeH="0" baseline="0" noProof="0" dirty="0">
                  <a:ln>
                    <a:noFill/>
                  </a:ln>
                  <a:solidFill>
                    <a:srgbClr val="0C49B7"/>
                  </a:solidFill>
                  <a:effectLst/>
                  <a:uLnTx/>
                  <a:uFillTx/>
                  <a:latin typeface="Times New Roman" panose="02020603050405020304" pitchFamily="18" charset="0"/>
                  <a:cs typeface="Times New Roman" panose="02020603050405020304" pitchFamily="18" charset="0"/>
                </a:rPr>
                <a:t>γ</a:t>
              </a:r>
              <a:r>
                <a:rPr kumimoji="0" lang="el-GR" altLang="zh-CN" sz="3200" b="1" i="0" u="none" strike="noStrike" kern="1200" cap="none" spc="0" normalizeH="0" baseline="0" noProof="0" dirty="0">
                  <a:ln>
                    <a:noFill/>
                  </a:ln>
                  <a:solidFill>
                    <a:srgbClr val="0C49B7"/>
                  </a:solidFill>
                  <a:effectLst/>
                  <a:uLnTx/>
                  <a:uFillTx/>
                  <a:latin typeface="Arial" panose="020B0604020202020204" pitchFamily="34" charset="0"/>
                  <a:cs typeface="Arial" panose="020B0604020202020204" pitchFamily="34" charset="0"/>
                </a:rPr>
                <a:t>)</a:t>
              </a:r>
              <a:r>
                <a:rPr kumimoji="0" lang="en-US" altLang="zh-CN" sz="3200" b="1" i="0" u="none" strike="noStrike" kern="1200" cap="none" spc="0" normalizeH="0" baseline="0" noProof="0" dirty="0">
                  <a:ln>
                    <a:noFill/>
                  </a:ln>
                  <a:solidFill>
                    <a:srgbClr val="0C49B7"/>
                  </a:solidFill>
                  <a:effectLst/>
                  <a:uLnTx/>
                  <a:uFillTx/>
                  <a:latin typeface="Arial" panose="020B0604020202020204" pitchFamily="34" charset="0"/>
                  <a:cs typeface="Arial" panose="020B0604020202020204" pitchFamily="34" charset="0"/>
                </a:rPr>
                <a:t>D</a:t>
              </a:r>
              <a:r>
                <a:rPr kumimoji="0" lang="zh-CN" altLang="en-US" sz="3200" b="1" i="0" u="none" strike="noStrike" kern="1200" cap="none" spc="0" normalizeH="0" baseline="0" noProof="0" dirty="0">
                  <a:ln>
                    <a:noFill/>
                  </a:ln>
                  <a:solidFill>
                    <a:srgbClr val="0C49B7"/>
                  </a:solidFill>
                  <a:effectLst/>
                  <a:uLnTx/>
                  <a:uFillTx/>
                  <a:latin typeface="Arial" panose="020B0604020202020204" pitchFamily="34" charset="0"/>
                  <a:cs typeface="Arial" panose="020B0604020202020204" pitchFamily="34" charset="0"/>
                </a:rPr>
                <a:t> </a:t>
              </a:r>
              <a:r>
                <a:rPr kumimoji="0" lang="en-US" altLang="zh-CN" sz="3200" b="1" i="0" u="none" strike="noStrike" kern="1200" cap="none" spc="0" normalizeH="0" baseline="0" noProof="0" dirty="0">
                  <a:ln>
                    <a:noFill/>
                  </a:ln>
                  <a:solidFill>
                    <a:srgbClr val="0C49B7"/>
                  </a:solidFill>
                  <a:effectLst/>
                  <a:uLnTx/>
                  <a:uFillTx/>
                  <a:latin typeface="Arial" panose="020B0604020202020204" pitchFamily="34" charset="0"/>
                  <a:cs typeface="Arial" panose="020B0604020202020204" pitchFamily="34" charset="0"/>
                </a:rPr>
                <a:t>cross-section</a:t>
              </a:r>
              <a:endParaRPr kumimoji="0" lang="zh-CN" altLang="en-US" sz="3200" b="1" i="0" u="none" strike="noStrike" kern="1200" cap="none" spc="0" normalizeH="0" baseline="0" noProof="0" dirty="0">
                <a:ln>
                  <a:noFill/>
                </a:ln>
                <a:solidFill>
                  <a:srgbClr val="0C49B7"/>
                </a:solidFill>
                <a:effectLst/>
                <a:uLnTx/>
                <a:uFillTx/>
                <a:latin typeface="Arial" panose="020B0604020202020204" pitchFamily="34" charset="0"/>
                <a:cs typeface="Arial" panose="020B0604020202020204" pitchFamily="34" charset="0"/>
              </a:endParaRPr>
            </a:p>
          </p:txBody>
        </p:sp>
      </p:grpSp>
      <p:pic>
        <p:nvPicPr>
          <p:cNvPr id="55" name="图片 54">
            <a:extLst>
              <a:ext uri="{FF2B5EF4-FFF2-40B4-BE49-F238E27FC236}">
                <a16:creationId xmlns:a16="http://schemas.microsoft.com/office/drawing/2014/main" id="{263A8588-1E30-DF99-1C40-F38A53052180}"/>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0156846" y="45874"/>
            <a:ext cx="1815412" cy="714366"/>
          </a:xfrm>
          <a:prstGeom prst="rect">
            <a:avLst/>
          </a:prstGeom>
        </p:spPr>
      </p:pic>
      <p:sp>
        <p:nvSpPr>
          <p:cNvPr id="4" name="文本框 3">
            <a:extLst>
              <a:ext uri="{FF2B5EF4-FFF2-40B4-BE49-F238E27FC236}">
                <a16:creationId xmlns:a16="http://schemas.microsoft.com/office/drawing/2014/main" id="{E4CB7A23-E562-6AC8-BBCB-2730EBE28147}"/>
              </a:ext>
            </a:extLst>
          </p:cNvPr>
          <p:cNvSpPr txBox="1"/>
          <p:nvPr/>
        </p:nvSpPr>
        <p:spPr>
          <a:xfrm>
            <a:off x="11701660" y="6365304"/>
            <a:ext cx="600477" cy="369332"/>
          </a:xfrm>
          <a:prstGeom prst="rect">
            <a:avLst/>
          </a:prstGeom>
          <a:noFill/>
        </p:spPr>
        <p:txBody>
          <a:bodyPr wrap="square" rtlCol="0">
            <a:spAutoFit/>
          </a:bodyPr>
          <a:lstStyle/>
          <a:p>
            <a:r>
              <a:rPr lang="en-US" altLang="zh-CN" b="1" dirty="0">
                <a:latin typeface="Arial" panose="020B0604020202020204" pitchFamily="34" charset="0"/>
                <a:cs typeface="Arial" panose="020B0604020202020204" pitchFamily="34" charset="0"/>
              </a:rPr>
              <a:t>11</a:t>
            </a:r>
            <a:endParaRPr lang="zh-CN" altLang="en-US" b="1" dirty="0">
              <a:latin typeface="Arial" panose="020B0604020202020204" pitchFamily="34" charset="0"/>
              <a:cs typeface="Arial" panose="020B0604020202020204" pitchFamily="34" charset="0"/>
            </a:endParaRPr>
          </a:p>
        </p:txBody>
      </p:sp>
      <p:sp>
        <p:nvSpPr>
          <p:cNvPr id="35" name="文本框 34">
            <a:extLst>
              <a:ext uri="{FF2B5EF4-FFF2-40B4-BE49-F238E27FC236}">
                <a16:creationId xmlns:a16="http://schemas.microsoft.com/office/drawing/2014/main" id="{58E4CDA6-937A-4E1B-A15F-B8DF2E6787F9}"/>
              </a:ext>
            </a:extLst>
          </p:cNvPr>
          <p:cNvSpPr txBox="1"/>
          <p:nvPr/>
        </p:nvSpPr>
        <p:spPr>
          <a:xfrm>
            <a:off x="5709297" y="1506911"/>
            <a:ext cx="5842933" cy="1463010"/>
          </a:xfrm>
          <a:prstGeom prst="rect">
            <a:avLst/>
          </a:prstGeom>
        </p:spPr>
        <p:txBody>
          <a:bodyPr wrap="square">
            <a:noAutofit/>
          </a:bodyPr>
          <a:lstStyle/>
          <a:p>
            <a:pPr indent="0" fontAlgn="auto">
              <a:lnSpc>
                <a:spcPct val="150000"/>
              </a:lnSpc>
            </a:pPr>
            <a:r>
              <a:rPr lang="en-US" altLang="zh-CN" sz="2000" dirty="0">
                <a:latin typeface="Arial" panose="020B0604020202020204" pitchFamily="34" charset="0"/>
                <a:ea typeface="微软雅黑" panose="020B0503020204020204" pitchFamily="34" charset="-122"/>
                <a:cs typeface="Arial" panose="020B0604020202020204" pitchFamily="34" charset="0"/>
              </a:rPr>
              <a:t>Obtained </a:t>
            </a:r>
            <a:r>
              <a:rPr lang="en-US" altLang="zh-CN" sz="2000" dirty="0" err="1">
                <a:latin typeface="Arial" panose="020B0604020202020204" pitchFamily="34" charset="0"/>
                <a:ea typeface="微软雅黑" panose="020B0503020204020204" pitchFamily="34" charset="-122"/>
                <a:cs typeface="Arial" panose="020B0604020202020204" pitchFamily="34" charset="0"/>
              </a:rPr>
              <a:t>pn</a:t>
            </a:r>
            <a:r>
              <a:rPr lang="en-US" altLang="zh-CN" sz="2000" dirty="0">
                <a:latin typeface="Arial" panose="020B0604020202020204" pitchFamily="34" charset="0"/>
                <a:ea typeface="微软雅黑" panose="020B0503020204020204" pitchFamily="34" charset="-122"/>
                <a:cs typeface="Arial" panose="020B0604020202020204" pitchFamily="34" charset="0"/>
              </a:rPr>
              <a:t> capture cross-section in the range of 0.005~10 MeV;</a:t>
            </a:r>
          </a:p>
          <a:p>
            <a:pPr indent="0" fontAlgn="auto">
              <a:lnSpc>
                <a:spcPct val="150000"/>
              </a:lnSpc>
            </a:pPr>
            <a:r>
              <a:rPr lang="en-US" altLang="zh-CN" sz="2000" b="1" dirty="0">
                <a:latin typeface="Arial" panose="020B0604020202020204" pitchFamily="34" charset="0"/>
                <a:ea typeface="微软雅黑" panose="020B0503020204020204" pitchFamily="34" charset="-122"/>
                <a:cs typeface="Arial" panose="020B0604020202020204" pitchFamily="34" charset="0"/>
              </a:rPr>
              <a:t>Error~0.12%, 3 times improved than previous (&gt;0.4%)</a:t>
            </a:r>
          </a:p>
          <a:p>
            <a:pPr indent="0" fontAlgn="auto">
              <a:lnSpc>
                <a:spcPct val="150000"/>
              </a:lnSpc>
            </a:pPr>
            <a:endParaRPr lang="en-US" altLang="zh-CN" sz="2000" b="1" dirty="0">
              <a:latin typeface="Arial" panose="020B0604020202020204" pitchFamily="34" charset="0"/>
              <a:ea typeface="微软雅黑" panose="020B0503020204020204" pitchFamily="34" charset="-122"/>
              <a:cs typeface="Arial" panose="020B0604020202020204" pitchFamily="34" charset="0"/>
            </a:endParaRPr>
          </a:p>
        </p:txBody>
      </p:sp>
      <p:sp>
        <p:nvSpPr>
          <p:cNvPr id="36" name="文本框 35">
            <a:extLst>
              <a:ext uri="{FF2B5EF4-FFF2-40B4-BE49-F238E27FC236}">
                <a16:creationId xmlns:a16="http://schemas.microsoft.com/office/drawing/2014/main" id="{4537E144-CDFE-4500-8AE8-AC352D3619B5}"/>
              </a:ext>
            </a:extLst>
          </p:cNvPr>
          <p:cNvSpPr txBox="1"/>
          <p:nvPr/>
        </p:nvSpPr>
        <p:spPr>
          <a:xfrm>
            <a:off x="5709297" y="3667157"/>
            <a:ext cx="6349700" cy="2635213"/>
          </a:xfrm>
          <a:prstGeom prst="rect">
            <a:avLst/>
          </a:prstGeom>
          <a:noFill/>
        </p:spPr>
        <p:txBody>
          <a:bodyPr wrap="square" rtlCol="0" anchor="t">
            <a:noAutofit/>
          </a:bodyPr>
          <a:lstStyle/>
          <a:p>
            <a:pPr indent="0" fontAlgn="auto">
              <a:lnSpc>
                <a:spcPct val="150000"/>
              </a:lnSpc>
            </a:pPr>
            <a:r>
              <a:rPr lang="en-US" altLang="zh-CN" sz="2000" dirty="0">
                <a:latin typeface="Arial" panose="020B0604020202020204" pitchFamily="34" charset="0"/>
                <a:ea typeface="微软雅黑" panose="020B0503020204020204" pitchFamily="34" charset="-122"/>
                <a:cs typeface="Arial" panose="020B0604020202020204" pitchFamily="34" charset="0"/>
                <a:sym typeface="+mn-ea"/>
              </a:rPr>
              <a:t>Significant differences (&gt;4% at </a:t>
            </a:r>
            <a:r>
              <a:rPr lang="en-US" altLang="zh-CN" sz="2000" dirty="0" err="1">
                <a:latin typeface="Arial" panose="020B0604020202020204" pitchFamily="34" charset="0"/>
                <a:ea typeface="微软雅黑" panose="020B0503020204020204" pitchFamily="34" charset="-122"/>
                <a:cs typeface="Arial" panose="020B0604020202020204" pitchFamily="34" charset="0"/>
                <a:sym typeface="+mn-ea"/>
              </a:rPr>
              <a:t>E</a:t>
            </a:r>
            <a:r>
              <a:rPr lang="en-US" altLang="zh-CN" sz="2000" baseline="-25000" dirty="0" err="1">
                <a:latin typeface="Arial" panose="020B0604020202020204" pitchFamily="34" charset="0"/>
                <a:ea typeface="微软雅黑" panose="020B0503020204020204" pitchFamily="34" charset="-122"/>
                <a:cs typeface="Arial" panose="020B0604020202020204" pitchFamily="34" charset="0"/>
                <a:sym typeface="+mn-ea"/>
              </a:rPr>
              <a:t>c.m</a:t>
            </a:r>
            <a:r>
              <a:rPr lang="en-US" altLang="zh-CN" sz="2000" baseline="-25000" dirty="0">
                <a:latin typeface="Arial" panose="020B0604020202020204" pitchFamily="34" charset="0"/>
                <a:ea typeface="微软雅黑" panose="020B0503020204020204" pitchFamily="34" charset="-122"/>
                <a:cs typeface="Arial" panose="020B0604020202020204" pitchFamily="34" charset="0"/>
                <a:sym typeface="+mn-ea"/>
              </a:rPr>
              <a:t>.</a:t>
            </a:r>
            <a:r>
              <a:rPr lang="en-US" altLang="zh-CN" sz="2000" dirty="0">
                <a:latin typeface="Arial" panose="020B0604020202020204" pitchFamily="34" charset="0"/>
                <a:ea typeface="微软雅黑" panose="020B0503020204020204" pitchFamily="34" charset="-122"/>
                <a:cs typeface="Arial" panose="020B0604020202020204" pitchFamily="34" charset="0"/>
                <a:sym typeface="+mn-ea"/>
              </a:rPr>
              <a:t>=0.1, 1 MeV) were observed between the </a:t>
            </a:r>
            <a:r>
              <a:rPr lang="en-US" altLang="zh-CN" sz="2000" dirty="0">
                <a:solidFill>
                  <a:srgbClr val="0070C0"/>
                </a:solidFill>
                <a:latin typeface="Arial" panose="020B0604020202020204" pitchFamily="34" charset="0"/>
                <a:ea typeface="微软雅黑" panose="020B0503020204020204" pitchFamily="34" charset="-122"/>
                <a:cs typeface="Arial" panose="020B0604020202020204" pitchFamily="34" charset="0"/>
                <a:sym typeface="+mn-ea"/>
              </a:rPr>
              <a:t>R-Matrix results</a:t>
            </a:r>
            <a:r>
              <a:rPr lang="en-US" altLang="zh-CN" sz="2000" dirty="0">
                <a:latin typeface="Arial" panose="020B0604020202020204" pitchFamily="34" charset="0"/>
                <a:ea typeface="微软雅黑" panose="020B0503020204020204" pitchFamily="34" charset="-122"/>
                <a:cs typeface="Arial" panose="020B0604020202020204" pitchFamily="34" charset="0"/>
                <a:sym typeface="+mn-ea"/>
              </a:rPr>
              <a:t> and others; </a:t>
            </a:r>
          </a:p>
          <a:p>
            <a:pPr indent="0" fontAlgn="auto">
              <a:lnSpc>
                <a:spcPct val="150000"/>
              </a:lnSpc>
            </a:pPr>
            <a:r>
              <a:rPr lang="en-US" altLang="zh-CN" sz="2000" dirty="0">
                <a:latin typeface="Arial" panose="020B0604020202020204" pitchFamily="34" charset="0"/>
                <a:ea typeface="微软雅黑" panose="020B0503020204020204" pitchFamily="34" charset="-122"/>
                <a:cs typeface="Arial" panose="020B0604020202020204" pitchFamily="34" charset="0"/>
                <a:sym typeface="+mn-ea"/>
              </a:rPr>
              <a:t>Our new </a:t>
            </a:r>
            <a:r>
              <a:rPr lang="en-US" altLang="zh-CN" sz="2000" dirty="0" err="1">
                <a:latin typeface="Arial" panose="020B0604020202020204" pitchFamily="34" charset="0"/>
                <a:ea typeface="微软雅黑" panose="020B0503020204020204" pitchFamily="34" charset="-122"/>
                <a:cs typeface="Arial" panose="020B0604020202020204" pitchFamily="34" charset="0"/>
                <a:sym typeface="+mn-ea"/>
              </a:rPr>
              <a:t>evalution</a:t>
            </a:r>
            <a:r>
              <a:rPr lang="en-US" altLang="zh-CN" sz="2000" dirty="0">
                <a:latin typeface="Arial" panose="020B0604020202020204" pitchFamily="34" charset="0"/>
                <a:ea typeface="微软雅黑" panose="020B0503020204020204" pitchFamily="34" charset="-122"/>
                <a:cs typeface="Arial" panose="020B0604020202020204" pitchFamily="34" charset="0"/>
                <a:sym typeface="+mn-ea"/>
              </a:rPr>
              <a:t> suggests that there may be some uncertain errors in Hale R-Matrix.</a:t>
            </a:r>
          </a:p>
        </p:txBody>
      </p:sp>
      <p:pic>
        <p:nvPicPr>
          <p:cNvPr id="5" name="图片 4">
            <a:extLst>
              <a:ext uri="{FF2B5EF4-FFF2-40B4-BE49-F238E27FC236}">
                <a16:creationId xmlns:a16="http://schemas.microsoft.com/office/drawing/2014/main" id="{30198471-AE27-4D75-8B15-DE2DBF188DD1}"/>
              </a:ext>
            </a:extLst>
          </p:cNvPr>
          <p:cNvPicPr>
            <a:picLocks noChangeAspect="1"/>
          </p:cNvPicPr>
          <p:nvPr/>
        </p:nvPicPr>
        <p:blipFill>
          <a:blip r:embed="rId5"/>
          <a:stretch>
            <a:fillRect/>
          </a:stretch>
        </p:blipFill>
        <p:spPr>
          <a:xfrm>
            <a:off x="542906" y="1214412"/>
            <a:ext cx="5070817" cy="5335558"/>
          </a:xfrm>
          <a:prstGeom prst="rect">
            <a:avLst/>
          </a:prstGeom>
        </p:spPr>
      </p:pic>
    </p:spTree>
    <p:extLst>
      <p:ext uri="{BB962C8B-B14F-4D97-AF65-F5344CB8AC3E}">
        <p14:creationId xmlns:p14="http://schemas.microsoft.com/office/powerpoint/2010/main" val="3686485829"/>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a:extLst>
              <a:ext uri="{FF2B5EF4-FFF2-40B4-BE49-F238E27FC236}">
                <a16:creationId xmlns:a16="http://schemas.microsoft.com/office/drawing/2014/main" id="{4A30143F-9A5D-4276-95C5-1A4FC66813F8}"/>
              </a:ext>
            </a:extLst>
          </p:cNvPr>
          <p:cNvGrpSpPr/>
          <p:nvPr/>
        </p:nvGrpSpPr>
        <p:grpSpPr>
          <a:xfrm>
            <a:off x="335361" y="116633"/>
            <a:ext cx="11521279" cy="693041"/>
            <a:chOff x="335361" y="116633"/>
            <a:chExt cx="11521279" cy="693041"/>
          </a:xfrm>
        </p:grpSpPr>
        <p:grpSp>
          <p:nvGrpSpPr>
            <p:cNvPr id="26" name="组合 25">
              <a:extLst>
                <a:ext uri="{FF2B5EF4-FFF2-40B4-BE49-F238E27FC236}">
                  <a16:creationId xmlns:a16="http://schemas.microsoft.com/office/drawing/2014/main" id="{A80F7BE0-CC07-4C2D-90C5-1DFDFD0D2CED}"/>
                </a:ext>
              </a:extLst>
            </p:cNvPr>
            <p:cNvGrpSpPr/>
            <p:nvPr/>
          </p:nvGrpSpPr>
          <p:grpSpPr>
            <a:xfrm>
              <a:off x="335361" y="116633"/>
              <a:ext cx="629872" cy="612768"/>
              <a:chOff x="3070727" y="196457"/>
              <a:chExt cx="692047" cy="673255"/>
            </a:xfrm>
          </p:grpSpPr>
          <p:sp>
            <p:nvSpPr>
              <p:cNvPr id="38" name="平行四边形 37">
                <a:extLst>
                  <a:ext uri="{FF2B5EF4-FFF2-40B4-BE49-F238E27FC236}">
                    <a16:creationId xmlns:a16="http://schemas.microsoft.com/office/drawing/2014/main" id="{060D9D85-7BCC-48ED-9114-F46617B067F8}"/>
                  </a:ext>
                </a:extLst>
              </p:cNvPr>
              <p:cNvSpPr/>
              <p:nvPr/>
            </p:nvSpPr>
            <p:spPr>
              <a:xfrm>
                <a:off x="3070727" y="196457"/>
                <a:ext cx="629587" cy="612775"/>
              </a:xfrm>
              <a:prstGeom prst="parallelogram">
                <a:avLst/>
              </a:prstGeom>
              <a:solidFill>
                <a:srgbClr val="0C49B7"/>
              </a:solidFill>
              <a:ln w="25400" cap="flat" cmpd="sng" algn="ctr">
                <a:solidFill>
                  <a:srgbClr val="0C49B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9" name="平行四边形 38">
                <a:extLst>
                  <a:ext uri="{FF2B5EF4-FFF2-40B4-BE49-F238E27FC236}">
                    <a16:creationId xmlns:a16="http://schemas.microsoft.com/office/drawing/2014/main" id="{BB195619-1127-4D71-8B0F-7DAE321446C7}"/>
                  </a:ext>
                </a:extLst>
              </p:cNvPr>
              <p:cNvSpPr/>
              <p:nvPr/>
            </p:nvSpPr>
            <p:spPr>
              <a:xfrm>
                <a:off x="3133187" y="256937"/>
                <a:ext cx="629587" cy="612775"/>
              </a:xfrm>
              <a:prstGeom prst="parallelogram">
                <a:avLst/>
              </a:prstGeom>
              <a:noFill/>
              <a:ln w="25400" cap="flat" cmpd="sng" algn="ctr">
                <a:solidFill>
                  <a:srgbClr val="0C49B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cxnSp>
          <p:nvCxnSpPr>
            <p:cNvPr id="27" name="直接连接符 26">
              <a:extLst>
                <a:ext uri="{FF2B5EF4-FFF2-40B4-BE49-F238E27FC236}">
                  <a16:creationId xmlns:a16="http://schemas.microsoft.com/office/drawing/2014/main" id="{64CF6F17-7C61-4827-B654-4AA6C132706F}"/>
                </a:ext>
              </a:extLst>
            </p:cNvPr>
            <p:cNvCxnSpPr>
              <a:cxnSpLocks/>
            </p:cNvCxnSpPr>
            <p:nvPr/>
          </p:nvCxnSpPr>
          <p:spPr>
            <a:xfrm>
              <a:off x="367840" y="809674"/>
              <a:ext cx="11488800" cy="0"/>
            </a:xfrm>
            <a:prstGeom prst="line">
              <a:avLst/>
            </a:prstGeom>
            <a:noFill/>
            <a:ln w="9525" cap="flat" cmpd="sng" algn="ctr">
              <a:solidFill>
                <a:srgbClr val="0C49B7"/>
              </a:solidFill>
              <a:prstDash val="solid"/>
            </a:ln>
            <a:effectLst/>
          </p:spPr>
        </p:cxnSp>
        <p:sp>
          <p:nvSpPr>
            <p:cNvPr id="28" name="文本占位符 5">
              <a:extLst>
                <a:ext uri="{FF2B5EF4-FFF2-40B4-BE49-F238E27FC236}">
                  <a16:creationId xmlns:a16="http://schemas.microsoft.com/office/drawing/2014/main" id="{8E9B4C78-2CEF-4446-94C8-15F6D1EA149B}"/>
                </a:ext>
              </a:extLst>
            </p:cNvPr>
            <p:cNvSpPr txBox="1">
              <a:spLocks/>
            </p:cNvSpPr>
            <p:nvPr/>
          </p:nvSpPr>
          <p:spPr>
            <a:xfrm>
              <a:off x="1127448" y="193957"/>
              <a:ext cx="7822823" cy="6127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024282"/>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0C49B7"/>
                  </a:solidFill>
                  <a:effectLst/>
                  <a:uLnTx/>
                  <a:uFillTx/>
                  <a:latin typeface="Arial" panose="020B0604020202020204" pitchFamily="34" charset="0"/>
                  <a:cs typeface="Arial" panose="020B0604020202020204" pitchFamily="34" charset="0"/>
                </a:rPr>
                <a:t>Result 3</a:t>
              </a:r>
              <a:r>
                <a:rPr kumimoji="0" lang="zh-CN" altLang="en-US" sz="3200" b="1" i="0" u="none" strike="noStrike" kern="1200" cap="none" spc="0" normalizeH="0" baseline="0" noProof="0" dirty="0">
                  <a:ln>
                    <a:noFill/>
                  </a:ln>
                  <a:solidFill>
                    <a:srgbClr val="0C49B7"/>
                  </a:solidFill>
                  <a:effectLst/>
                  <a:uLnTx/>
                  <a:uFillTx/>
                  <a:latin typeface="Arial" panose="020B0604020202020204" pitchFamily="34" charset="0"/>
                  <a:cs typeface="Arial" panose="020B0604020202020204" pitchFamily="34" charset="0"/>
                </a:rPr>
                <a:t>：</a:t>
              </a:r>
              <a:r>
                <a:rPr kumimoji="0" lang="en-US" altLang="zh-CN" sz="3200" b="1" i="0" u="none" strike="noStrike" kern="1200" cap="none" spc="0" normalizeH="0" baseline="30000" noProof="0" dirty="0">
                  <a:ln>
                    <a:noFill/>
                  </a:ln>
                  <a:solidFill>
                    <a:srgbClr val="0C49B7"/>
                  </a:solidFill>
                  <a:effectLst/>
                  <a:uLnTx/>
                  <a:uFillTx/>
                  <a:latin typeface="Arial" panose="020B0604020202020204" pitchFamily="34" charset="0"/>
                  <a:cs typeface="Arial" panose="020B0604020202020204" pitchFamily="34" charset="0"/>
                </a:rPr>
                <a:t>1</a:t>
              </a:r>
              <a:r>
                <a:rPr kumimoji="0" lang="en-US" altLang="zh-CN" sz="3200" b="1" i="0" u="none" strike="noStrike" kern="1200" cap="none" spc="0" normalizeH="0" baseline="0" noProof="0" dirty="0">
                  <a:ln>
                    <a:noFill/>
                  </a:ln>
                  <a:solidFill>
                    <a:srgbClr val="0C49B7"/>
                  </a:solidFill>
                  <a:effectLst/>
                  <a:uLnTx/>
                  <a:uFillTx/>
                  <a:latin typeface="Arial" panose="020B0604020202020204" pitchFamily="34" charset="0"/>
                  <a:cs typeface="Arial" panose="020B0604020202020204" pitchFamily="34" charset="0"/>
                </a:rPr>
                <a:t>H(n,</a:t>
              </a:r>
              <a:r>
                <a:rPr kumimoji="0" lang="el-GR" altLang="zh-CN" sz="3200" b="1" i="0" u="none" strike="noStrike" kern="1200" cap="none" spc="0" normalizeH="0" baseline="0" noProof="0" dirty="0">
                  <a:ln>
                    <a:noFill/>
                  </a:ln>
                  <a:solidFill>
                    <a:srgbClr val="0C49B7"/>
                  </a:solidFill>
                  <a:effectLst/>
                  <a:uLnTx/>
                  <a:uFillTx/>
                  <a:latin typeface="Times New Roman" panose="02020603050405020304" pitchFamily="18" charset="0"/>
                  <a:cs typeface="Times New Roman" panose="02020603050405020304" pitchFamily="18" charset="0"/>
                </a:rPr>
                <a:t>γ</a:t>
              </a:r>
              <a:r>
                <a:rPr kumimoji="0" lang="el-GR" altLang="zh-CN" sz="3200" b="1" i="0" u="none" strike="noStrike" kern="1200" cap="none" spc="0" normalizeH="0" baseline="0" noProof="0" dirty="0">
                  <a:ln>
                    <a:noFill/>
                  </a:ln>
                  <a:solidFill>
                    <a:srgbClr val="0C49B7"/>
                  </a:solidFill>
                  <a:effectLst/>
                  <a:uLnTx/>
                  <a:uFillTx/>
                  <a:latin typeface="Arial" panose="020B0604020202020204" pitchFamily="34" charset="0"/>
                  <a:cs typeface="Arial" panose="020B0604020202020204" pitchFamily="34" charset="0"/>
                </a:rPr>
                <a:t>)</a:t>
              </a:r>
              <a:r>
                <a:rPr kumimoji="0" lang="en-US" altLang="zh-CN" sz="3200" b="1" i="0" u="none" strike="noStrike" kern="1200" cap="none" spc="0" normalizeH="0" baseline="0" noProof="0" dirty="0">
                  <a:ln>
                    <a:noFill/>
                  </a:ln>
                  <a:solidFill>
                    <a:srgbClr val="0C49B7"/>
                  </a:solidFill>
                  <a:effectLst/>
                  <a:uLnTx/>
                  <a:uFillTx/>
                  <a:latin typeface="Arial" panose="020B0604020202020204" pitchFamily="34" charset="0"/>
                  <a:cs typeface="Arial" panose="020B0604020202020204" pitchFamily="34" charset="0"/>
                </a:rPr>
                <a:t>D</a:t>
              </a:r>
              <a:r>
                <a:rPr kumimoji="0" lang="zh-CN" altLang="en-US" sz="3200" b="1" i="0" u="none" strike="noStrike" kern="1200" cap="none" spc="0" normalizeH="0" baseline="0" noProof="0" dirty="0">
                  <a:ln>
                    <a:noFill/>
                  </a:ln>
                  <a:solidFill>
                    <a:srgbClr val="0C49B7"/>
                  </a:solidFill>
                  <a:effectLst/>
                  <a:uLnTx/>
                  <a:uFillTx/>
                  <a:latin typeface="Arial" panose="020B0604020202020204" pitchFamily="34" charset="0"/>
                  <a:cs typeface="Arial" panose="020B0604020202020204" pitchFamily="34" charset="0"/>
                </a:rPr>
                <a:t> </a:t>
              </a:r>
              <a:r>
                <a:rPr kumimoji="0" lang="en-US" altLang="zh-CN" sz="3200" b="1" i="0" u="none" strike="noStrike" kern="1200" cap="none" spc="0" normalizeH="0" baseline="0" noProof="0" dirty="0">
                  <a:ln>
                    <a:noFill/>
                  </a:ln>
                  <a:solidFill>
                    <a:srgbClr val="0C49B7"/>
                  </a:solidFill>
                  <a:effectLst/>
                  <a:uLnTx/>
                  <a:uFillTx/>
                  <a:latin typeface="Arial" panose="020B0604020202020204" pitchFamily="34" charset="0"/>
                  <a:cs typeface="Arial" panose="020B0604020202020204" pitchFamily="34" charset="0"/>
                </a:rPr>
                <a:t>rate</a:t>
              </a:r>
              <a:endParaRPr kumimoji="0" lang="zh-CN" altLang="en-US" sz="3200" b="1" i="0" u="none" strike="noStrike" kern="1200" cap="none" spc="0" normalizeH="0" baseline="0" noProof="0" dirty="0">
                <a:ln>
                  <a:noFill/>
                </a:ln>
                <a:solidFill>
                  <a:srgbClr val="0C49B7"/>
                </a:solidFill>
                <a:effectLst/>
                <a:uLnTx/>
                <a:uFillTx/>
                <a:latin typeface="Arial" panose="020B0604020202020204" pitchFamily="34" charset="0"/>
                <a:cs typeface="Arial" panose="020B0604020202020204" pitchFamily="34" charset="0"/>
              </a:endParaRPr>
            </a:p>
          </p:txBody>
        </p:sp>
      </p:grpSp>
      <p:pic>
        <p:nvPicPr>
          <p:cNvPr id="55" name="图片 54">
            <a:extLst>
              <a:ext uri="{FF2B5EF4-FFF2-40B4-BE49-F238E27FC236}">
                <a16:creationId xmlns:a16="http://schemas.microsoft.com/office/drawing/2014/main" id="{263A8588-1E30-DF99-1C40-F38A53052180}"/>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0156846" y="45874"/>
            <a:ext cx="1815412" cy="714366"/>
          </a:xfrm>
          <a:prstGeom prst="rect">
            <a:avLst/>
          </a:prstGeom>
        </p:spPr>
      </p:pic>
      <p:sp>
        <p:nvSpPr>
          <p:cNvPr id="4" name="文本框 3">
            <a:extLst>
              <a:ext uri="{FF2B5EF4-FFF2-40B4-BE49-F238E27FC236}">
                <a16:creationId xmlns:a16="http://schemas.microsoft.com/office/drawing/2014/main" id="{E4CB7A23-E562-6AC8-BBCB-2730EBE28147}"/>
              </a:ext>
            </a:extLst>
          </p:cNvPr>
          <p:cNvSpPr txBox="1"/>
          <p:nvPr/>
        </p:nvSpPr>
        <p:spPr>
          <a:xfrm>
            <a:off x="11672019" y="6380801"/>
            <a:ext cx="600477" cy="369332"/>
          </a:xfrm>
          <a:prstGeom prst="rect">
            <a:avLst/>
          </a:prstGeom>
          <a:noFill/>
        </p:spPr>
        <p:txBody>
          <a:bodyPr wrap="square" rtlCol="0">
            <a:spAutoFit/>
          </a:bodyPr>
          <a:lstStyle/>
          <a:p>
            <a:r>
              <a:rPr lang="en-US" altLang="zh-CN" b="1" dirty="0">
                <a:latin typeface="Arial" panose="020B0604020202020204" pitchFamily="34" charset="0"/>
                <a:cs typeface="Arial" panose="020B0604020202020204" pitchFamily="34" charset="0"/>
              </a:rPr>
              <a:t>12</a:t>
            </a:r>
            <a:endParaRPr lang="zh-CN" altLang="en-US" b="1" dirty="0">
              <a:latin typeface="Arial" panose="020B0604020202020204" pitchFamily="34" charset="0"/>
              <a:cs typeface="Arial" panose="020B0604020202020204" pitchFamily="34" charset="0"/>
            </a:endParaRPr>
          </a:p>
        </p:txBody>
      </p:sp>
      <p:sp>
        <p:nvSpPr>
          <p:cNvPr id="16" name="文本框 15">
            <a:extLst>
              <a:ext uri="{FF2B5EF4-FFF2-40B4-BE49-F238E27FC236}">
                <a16:creationId xmlns:a16="http://schemas.microsoft.com/office/drawing/2014/main" id="{6CA9AA44-83CA-4F28-8E60-043A158F9360}"/>
              </a:ext>
            </a:extLst>
          </p:cNvPr>
          <p:cNvSpPr txBox="1"/>
          <p:nvPr/>
        </p:nvSpPr>
        <p:spPr>
          <a:xfrm>
            <a:off x="6409740" y="1499843"/>
            <a:ext cx="5179150" cy="4190314"/>
          </a:xfrm>
          <a:prstGeom prst="rect">
            <a:avLst/>
          </a:prstGeom>
          <a:noFill/>
        </p:spPr>
        <p:txBody>
          <a:bodyPr wrap="square">
            <a:spAutoFit/>
          </a:bodyPr>
          <a:lstStyle/>
          <a:p>
            <a:pPr>
              <a:lnSpc>
                <a:spcPct val="150000"/>
              </a:lnSpc>
            </a:pPr>
            <a:r>
              <a:rPr lang="en-US" altLang="zh-CN" sz="2000" dirty="0">
                <a:latin typeface="Arial" panose="020B0604020202020204" pitchFamily="34" charset="0"/>
                <a:ea typeface="微软雅黑" panose="020B0503020204020204" pitchFamily="34" charset="-122"/>
                <a:cs typeface="Arial" panose="020B0604020202020204" pitchFamily="34" charset="0"/>
              </a:rPr>
              <a:t>The reaction rate (T=0.009~10 GK) was calculated using </a:t>
            </a:r>
            <a:r>
              <a:rPr lang="en-US" altLang="zh-CN" sz="2000" dirty="0" err="1">
                <a:latin typeface="Arial" panose="020B0604020202020204" pitchFamily="34" charset="0"/>
                <a:ea typeface="微软雅黑" panose="020B0503020204020204" pitchFamily="34" charset="-122"/>
                <a:cs typeface="Arial" panose="020B0604020202020204" pitchFamily="34" charset="0"/>
              </a:rPr>
              <a:t>pn</a:t>
            </a:r>
            <a:r>
              <a:rPr lang="en-US" altLang="zh-CN" sz="2000" dirty="0">
                <a:latin typeface="Arial" panose="020B0604020202020204" pitchFamily="34" charset="0"/>
                <a:ea typeface="微软雅黑" panose="020B0503020204020204" pitchFamily="34" charset="-122"/>
                <a:cs typeface="Arial" panose="020B0604020202020204" pitchFamily="34" charset="0"/>
              </a:rPr>
              <a:t> capture cross-section (5×10</a:t>
            </a:r>
            <a:r>
              <a:rPr lang="en-US" altLang="zh-CN" sz="2000" baseline="30000" dirty="0">
                <a:latin typeface="Arial" panose="020B0604020202020204" pitchFamily="34" charset="0"/>
                <a:ea typeface="微软雅黑" panose="020B0503020204020204" pitchFamily="34" charset="-122"/>
                <a:cs typeface="Arial" panose="020B0604020202020204" pitchFamily="34" charset="0"/>
              </a:rPr>
              <a:t>-9</a:t>
            </a:r>
            <a:r>
              <a:rPr lang="en-US" altLang="zh-CN" sz="2000" dirty="0">
                <a:latin typeface="Arial" panose="020B0604020202020204" pitchFamily="34" charset="0"/>
                <a:ea typeface="微软雅黑" panose="020B0503020204020204" pitchFamily="34" charset="-122"/>
                <a:cs typeface="Arial" panose="020B0604020202020204" pitchFamily="34" charset="0"/>
              </a:rPr>
              <a:t>~10 MeV);</a:t>
            </a:r>
          </a:p>
          <a:p>
            <a:pPr>
              <a:lnSpc>
                <a:spcPct val="150000"/>
              </a:lnSpc>
            </a:pPr>
            <a:r>
              <a:rPr lang="en-US" altLang="zh-CN" sz="2000" b="1" dirty="0">
                <a:latin typeface="Arial" panose="020B0604020202020204" pitchFamily="34" charset="0"/>
                <a:ea typeface="微软雅黑" panose="020B0503020204020204" pitchFamily="34" charset="-122"/>
                <a:cs typeface="Arial" panose="020B0604020202020204" pitchFamily="34" charset="0"/>
              </a:rPr>
              <a:t>Uncertainty reduced by 2~4 times!</a:t>
            </a:r>
          </a:p>
          <a:p>
            <a:pPr>
              <a:lnSpc>
                <a:spcPct val="150000"/>
              </a:lnSpc>
            </a:pPr>
            <a:endParaRPr lang="en-US" altLang="zh-CN" sz="2000" b="1" dirty="0">
              <a:latin typeface="Arial" panose="020B0604020202020204" pitchFamily="34" charset="0"/>
              <a:ea typeface="微软雅黑" panose="020B0503020204020204" pitchFamily="34" charset="-122"/>
              <a:cs typeface="Arial" panose="020B0604020202020204" pitchFamily="34" charset="0"/>
            </a:endParaRPr>
          </a:p>
          <a:p>
            <a:pPr>
              <a:lnSpc>
                <a:spcPct val="150000"/>
              </a:lnSpc>
            </a:pPr>
            <a:r>
              <a:rPr lang="en-US" altLang="zh-CN" sz="2000" dirty="0">
                <a:latin typeface="Arial" panose="020B0604020202020204" pitchFamily="34" charset="0"/>
                <a:ea typeface="微软雅黑" panose="020B0503020204020204" pitchFamily="34" charset="-122"/>
                <a:cs typeface="Arial" panose="020B0604020202020204" pitchFamily="34" charset="0"/>
              </a:rPr>
              <a:t>Subsequent astrophysical calculations have been completed by </a:t>
            </a:r>
            <a:r>
              <a:rPr lang="en-US" altLang="zh-CN" sz="2000" b="1" dirty="0">
                <a:latin typeface="Arial" panose="020B0604020202020204" pitchFamily="34" charset="0"/>
                <a:ea typeface="微软雅黑" panose="020B0503020204020204" pitchFamily="34" charset="-122"/>
                <a:cs typeface="Arial" panose="020B0604020202020204" pitchFamily="34" charset="0"/>
              </a:rPr>
              <a:t>Prof. </a:t>
            </a:r>
            <a:r>
              <a:rPr lang="en-US" altLang="zh-CN" sz="2000" b="1" dirty="0" err="1">
                <a:latin typeface="Arial" panose="020B0604020202020204" pitchFamily="34" charset="0"/>
                <a:ea typeface="微软雅黑" panose="020B0503020204020204" pitchFamily="34" charset="-122"/>
                <a:cs typeface="Arial" panose="020B0604020202020204" pitchFamily="34" charset="0"/>
              </a:rPr>
              <a:t>Kajino’s</a:t>
            </a:r>
            <a:r>
              <a:rPr lang="en-US" altLang="zh-CN" sz="2000" b="1" dirty="0">
                <a:latin typeface="Arial" panose="020B0604020202020204" pitchFamily="34" charset="0"/>
                <a:ea typeface="微软雅黑" panose="020B0503020204020204" pitchFamily="34" charset="-122"/>
                <a:cs typeface="Arial" panose="020B0604020202020204" pitchFamily="34" charset="0"/>
              </a:rPr>
              <a:t> group (</a:t>
            </a:r>
            <a:r>
              <a:rPr lang="en-US" altLang="zh-CN" sz="2000" b="1" dirty="0" err="1">
                <a:latin typeface="Arial" panose="020B0604020202020204" pitchFamily="34" charset="0"/>
                <a:ea typeface="微软雅黑" panose="020B0503020204020204" pitchFamily="34" charset="-122"/>
                <a:cs typeface="Arial" panose="020B0604020202020204" pitchFamily="34" charset="0"/>
              </a:rPr>
              <a:t>Beihang</a:t>
            </a:r>
            <a:r>
              <a:rPr lang="en-US" altLang="zh-CN" sz="2000" b="1" dirty="0">
                <a:latin typeface="Arial" panose="020B0604020202020204" pitchFamily="34" charset="0"/>
                <a:ea typeface="微软雅黑" panose="020B0503020204020204" pitchFamily="34" charset="-122"/>
                <a:cs typeface="Arial" panose="020B0604020202020204" pitchFamily="34" charset="0"/>
              </a:rPr>
              <a:t> University)</a:t>
            </a:r>
            <a:r>
              <a:rPr lang="en-US" altLang="zh-CN" sz="2000" dirty="0">
                <a:latin typeface="Arial" panose="020B0604020202020204" pitchFamily="34" charset="0"/>
                <a:ea typeface="微软雅黑" panose="020B0503020204020204" pitchFamily="34" charset="-122"/>
                <a:cs typeface="Arial" panose="020B0604020202020204" pitchFamily="34" charset="0"/>
              </a:rPr>
              <a:t>, and more detailed results will be presented in the future.</a:t>
            </a:r>
            <a:endParaRPr lang="zh-CN" altLang="en-US" sz="2000" b="1" dirty="0">
              <a:latin typeface="Arial" panose="020B0604020202020204" pitchFamily="34" charset="0"/>
              <a:ea typeface="微软雅黑" panose="020B0503020204020204" pitchFamily="34" charset="-122"/>
              <a:cs typeface="Arial" panose="020B0604020202020204" pitchFamily="34" charset="0"/>
            </a:endParaRPr>
          </a:p>
        </p:txBody>
      </p:sp>
      <p:pic>
        <p:nvPicPr>
          <p:cNvPr id="8" name="图片 7">
            <a:extLst>
              <a:ext uri="{FF2B5EF4-FFF2-40B4-BE49-F238E27FC236}">
                <a16:creationId xmlns:a16="http://schemas.microsoft.com/office/drawing/2014/main" id="{621C97F9-9D48-4797-8F13-47E536F151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904" y="1499843"/>
            <a:ext cx="5581650" cy="4438650"/>
          </a:xfrm>
          <a:prstGeom prst="rect">
            <a:avLst/>
          </a:prstGeom>
        </p:spPr>
      </p:pic>
    </p:spTree>
    <p:extLst>
      <p:ext uri="{BB962C8B-B14F-4D97-AF65-F5344CB8AC3E}">
        <p14:creationId xmlns:p14="http://schemas.microsoft.com/office/powerpoint/2010/main" val="1255654716"/>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a:extLst>
              <a:ext uri="{FF2B5EF4-FFF2-40B4-BE49-F238E27FC236}">
                <a16:creationId xmlns:a16="http://schemas.microsoft.com/office/drawing/2014/main" id="{4A30143F-9A5D-4276-95C5-1A4FC66813F8}"/>
              </a:ext>
            </a:extLst>
          </p:cNvPr>
          <p:cNvGrpSpPr/>
          <p:nvPr/>
        </p:nvGrpSpPr>
        <p:grpSpPr>
          <a:xfrm>
            <a:off x="335361" y="116633"/>
            <a:ext cx="11521279" cy="693041"/>
            <a:chOff x="335361" y="116633"/>
            <a:chExt cx="11521279" cy="693041"/>
          </a:xfrm>
        </p:grpSpPr>
        <p:grpSp>
          <p:nvGrpSpPr>
            <p:cNvPr id="26" name="组合 25">
              <a:extLst>
                <a:ext uri="{FF2B5EF4-FFF2-40B4-BE49-F238E27FC236}">
                  <a16:creationId xmlns:a16="http://schemas.microsoft.com/office/drawing/2014/main" id="{A80F7BE0-CC07-4C2D-90C5-1DFDFD0D2CED}"/>
                </a:ext>
              </a:extLst>
            </p:cNvPr>
            <p:cNvGrpSpPr/>
            <p:nvPr/>
          </p:nvGrpSpPr>
          <p:grpSpPr>
            <a:xfrm>
              <a:off x="335361" y="116633"/>
              <a:ext cx="629872" cy="612768"/>
              <a:chOff x="3070727" y="196457"/>
              <a:chExt cx="692047" cy="673255"/>
            </a:xfrm>
          </p:grpSpPr>
          <p:sp>
            <p:nvSpPr>
              <p:cNvPr id="38" name="平行四边形 37">
                <a:extLst>
                  <a:ext uri="{FF2B5EF4-FFF2-40B4-BE49-F238E27FC236}">
                    <a16:creationId xmlns:a16="http://schemas.microsoft.com/office/drawing/2014/main" id="{060D9D85-7BCC-48ED-9114-F46617B067F8}"/>
                  </a:ext>
                </a:extLst>
              </p:cNvPr>
              <p:cNvSpPr/>
              <p:nvPr/>
            </p:nvSpPr>
            <p:spPr>
              <a:xfrm>
                <a:off x="3070727" y="196457"/>
                <a:ext cx="629587" cy="612775"/>
              </a:xfrm>
              <a:prstGeom prst="parallelogram">
                <a:avLst/>
              </a:prstGeom>
              <a:solidFill>
                <a:srgbClr val="0C49B7"/>
              </a:solidFill>
              <a:ln w="25400" cap="flat" cmpd="sng" algn="ctr">
                <a:solidFill>
                  <a:srgbClr val="0C49B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9" name="平行四边形 38">
                <a:extLst>
                  <a:ext uri="{FF2B5EF4-FFF2-40B4-BE49-F238E27FC236}">
                    <a16:creationId xmlns:a16="http://schemas.microsoft.com/office/drawing/2014/main" id="{BB195619-1127-4D71-8B0F-7DAE321446C7}"/>
                  </a:ext>
                </a:extLst>
              </p:cNvPr>
              <p:cNvSpPr/>
              <p:nvPr/>
            </p:nvSpPr>
            <p:spPr>
              <a:xfrm>
                <a:off x="3133187" y="256937"/>
                <a:ext cx="629587" cy="612775"/>
              </a:xfrm>
              <a:prstGeom prst="parallelogram">
                <a:avLst/>
              </a:prstGeom>
              <a:noFill/>
              <a:ln w="25400" cap="flat" cmpd="sng" algn="ctr">
                <a:solidFill>
                  <a:srgbClr val="0C49B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cxnSp>
          <p:nvCxnSpPr>
            <p:cNvPr id="27" name="直接连接符 26">
              <a:extLst>
                <a:ext uri="{FF2B5EF4-FFF2-40B4-BE49-F238E27FC236}">
                  <a16:creationId xmlns:a16="http://schemas.microsoft.com/office/drawing/2014/main" id="{64CF6F17-7C61-4827-B654-4AA6C132706F}"/>
                </a:ext>
              </a:extLst>
            </p:cNvPr>
            <p:cNvCxnSpPr>
              <a:cxnSpLocks/>
            </p:cNvCxnSpPr>
            <p:nvPr/>
          </p:nvCxnSpPr>
          <p:spPr>
            <a:xfrm>
              <a:off x="367840" y="809674"/>
              <a:ext cx="11488800" cy="0"/>
            </a:xfrm>
            <a:prstGeom prst="line">
              <a:avLst/>
            </a:prstGeom>
            <a:noFill/>
            <a:ln w="9525" cap="flat" cmpd="sng" algn="ctr">
              <a:solidFill>
                <a:srgbClr val="0C49B7"/>
              </a:solidFill>
              <a:prstDash val="solid"/>
            </a:ln>
            <a:effectLst/>
          </p:spPr>
        </p:cxnSp>
        <p:sp>
          <p:nvSpPr>
            <p:cNvPr id="28" name="文本占位符 5">
              <a:extLst>
                <a:ext uri="{FF2B5EF4-FFF2-40B4-BE49-F238E27FC236}">
                  <a16:creationId xmlns:a16="http://schemas.microsoft.com/office/drawing/2014/main" id="{8E9B4C78-2CEF-4446-94C8-15F6D1EA149B}"/>
                </a:ext>
              </a:extLst>
            </p:cNvPr>
            <p:cNvSpPr txBox="1">
              <a:spLocks/>
            </p:cNvSpPr>
            <p:nvPr/>
          </p:nvSpPr>
          <p:spPr>
            <a:xfrm>
              <a:off x="1127448" y="193957"/>
              <a:ext cx="7822823" cy="6127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024282"/>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0C49B7"/>
                  </a:solidFill>
                  <a:effectLst/>
                  <a:uLnTx/>
                  <a:uFillTx/>
                  <a:latin typeface="Arial" panose="020B0604020202020204" pitchFamily="34" charset="0"/>
                  <a:cs typeface="Arial" panose="020B0604020202020204" pitchFamily="34" charset="0"/>
                </a:rPr>
                <a:t>Summary</a:t>
              </a:r>
              <a:endParaRPr kumimoji="0" lang="zh-CN" altLang="en-US" sz="3200" b="1" i="0" u="none" strike="noStrike" kern="1200" cap="none" spc="0" normalizeH="0" baseline="0" noProof="0" dirty="0">
                <a:ln>
                  <a:noFill/>
                </a:ln>
                <a:solidFill>
                  <a:srgbClr val="0C49B7"/>
                </a:solidFill>
                <a:effectLst/>
                <a:uLnTx/>
                <a:uFillTx/>
                <a:latin typeface="Arial" panose="020B0604020202020204" pitchFamily="34" charset="0"/>
                <a:cs typeface="Arial" panose="020B0604020202020204" pitchFamily="34" charset="0"/>
              </a:endParaRPr>
            </a:p>
          </p:txBody>
        </p:sp>
      </p:grpSp>
      <p:pic>
        <p:nvPicPr>
          <p:cNvPr id="55" name="图片 54">
            <a:extLst>
              <a:ext uri="{FF2B5EF4-FFF2-40B4-BE49-F238E27FC236}">
                <a16:creationId xmlns:a16="http://schemas.microsoft.com/office/drawing/2014/main" id="{263A8588-1E30-DF99-1C40-F38A53052180}"/>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0156846" y="45874"/>
            <a:ext cx="1815412" cy="714366"/>
          </a:xfrm>
          <a:prstGeom prst="rect">
            <a:avLst/>
          </a:prstGeom>
        </p:spPr>
      </p:pic>
      <p:sp>
        <p:nvSpPr>
          <p:cNvPr id="4" name="文本框 3">
            <a:extLst>
              <a:ext uri="{FF2B5EF4-FFF2-40B4-BE49-F238E27FC236}">
                <a16:creationId xmlns:a16="http://schemas.microsoft.com/office/drawing/2014/main" id="{E4CB7A23-E562-6AC8-BBCB-2730EBE28147}"/>
              </a:ext>
            </a:extLst>
          </p:cNvPr>
          <p:cNvSpPr txBox="1"/>
          <p:nvPr/>
        </p:nvSpPr>
        <p:spPr>
          <a:xfrm>
            <a:off x="11672019" y="6380801"/>
            <a:ext cx="600477" cy="369332"/>
          </a:xfrm>
          <a:prstGeom prst="rect">
            <a:avLst/>
          </a:prstGeom>
          <a:noFill/>
        </p:spPr>
        <p:txBody>
          <a:bodyPr wrap="square" rtlCol="0">
            <a:spAutoFit/>
          </a:bodyPr>
          <a:lstStyle/>
          <a:p>
            <a:r>
              <a:rPr lang="en-US" altLang="zh-CN" b="1" dirty="0">
                <a:latin typeface="Arial" panose="020B0604020202020204" pitchFamily="34" charset="0"/>
                <a:cs typeface="Arial" panose="020B0604020202020204" pitchFamily="34" charset="0"/>
              </a:rPr>
              <a:t>13</a:t>
            </a:r>
            <a:endParaRPr lang="zh-CN" altLang="en-US" b="1" dirty="0">
              <a:latin typeface="Arial" panose="020B0604020202020204" pitchFamily="34" charset="0"/>
              <a:cs typeface="Arial" panose="020B0604020202020204" pitchFamily="34" charset="0"/>
            </a:endParaRPr>
          </a:p>
        </p:txBody>
      </p:sp>
      <p:sp>
        <p:nvSpPr>
          <p:cNvPr id="16" name="文本框 15">
            <a:extLst>
              <a:ext uri="{FF2B5EF4-FFF2-40B4-BE49-F238E27FC236}">
                <a16:creationId xmlns:a16="http://schemas.microsoft.com/office/drawing/2014/main" id="{6CA9AA44-83CA-4F28-8E60-043A158F9360}"/>
              </a:ext>
            </a:extLst>
          </p:cNvPr>
          <p:cNvSpPr txBox="1"/>
          <p:nvPr/>
        </p:nvSpPr>
        <p:spPr>
          <a:xfrm>
            <a:off x="719740" y="1139673"/>
            <a:ext cx="10752519" cy="5113644"/>
          </a:xfrm>
          <a:prstGeom prst="rect">
            <a:avLst/>
          </a:prstGeom>
          <a:noFill/>
        </p:spPr>
        <p:txBody>
          <a:bodyPr wrap="square">
            <a:spAutoFit/>
          </a:bodyPr>
          <a:lstStyle/>
          <a:p>
            <a:pPr>
              <a:lnSpc>
                <a:spcPct val="150000"/>
              </a:lnSpc>
            </a:pPr>
            <a:r>
              <a:rPr lang="en-US" altLang="zh-CN" sz="2000" b="1" dirty="0">
                <a:latin typeface="Arial" panose="020B0604020202020204" pitchFamily="34" charset="0"/>
                <a:ea typeface="微软雅黑" panose="020B0503020204020204" pitchFamily="34" charset="-122"/>
                <a:cs typeface="Arial" panose="020B0604020202020204" pitchFamily="34" charset="0"/>
              </a:rPr>
              <a:t>1. </a:t>
            </a:r>
            <a:r>
              <a:rPr lang="en-US" altLang="zh-CN" sz="2000" dirty="0">
                <a:latin typeface="Arial" panose="020B0604020202020204" pitchFamily="34" charset="0"/>
                <a:ea typeface="微软雅黑" panose="020B0503020204020204" pitchFamily="34" charset="-122"/>
                <a:cs typeface="Arial" panose="020B0604020202020204" pitchFamily="34" charset="0"/>
              </a:rPr>
              <a:t>We </a:t>
            </a:r>
            <a:r>
              <a:rPr lang="en-US" altLang="zh-CN" sz="2000" b="1" dirty="0">
                <a:latin typeface="Arial" panose="020B0604020202020204" pitchFamily="34" charset="0"/>
                <a:ea typeface="微软雅黑" panose="020B0503020204020204" pitchFamily="34" charset="-122"/>
                <a:cs typeface="Arial" panose="020B0604020202020204" pitchFamily="34" charset="0"/>
              </a:rPr>
              <a:t>directly measured the D(</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γ</a:t>
            </a:r>
            <a:r>
              <a:rPr lang="en-US" altLang="zh-CN" sz="2000" b="1" dirty="0">
                <a:latin typeface="Arial" panose="020B0604020202020204" pitchFamily="34" charset="0"/>
                <a:ea typeface="微软雅黑" panose="020B0503020204020204" pitchFamily="34" charset="-122"/>
                <a:cs typeface="Arial" panose="020B0604020202020204" pitchFamily="34" charset="0"/>
              </a:rPr>
              <a:t>, n) reaction on SLEGS</a:t>
            </a:r>
            <a:r>
              <a:rPr lang="en-US" altLang="zh-CN" sz="2000" dirty="0">
                <a:latin typeface="Arial" panose="020B0604020202020204" pitchFamily="34" charset="0"/>
                <a:ea typeface="微软雅黑" panose="020B0503020204020204" pitchFamily="34" charset="-122"/>
                <a:cs typeface="Arial" panose="020B0604020202020204" pitchFamily="34" charset="0"/>
              </a:rPr>
              <a:t>, covering the energy region of astrophysical interest and providing </a:t>
            </a:r>
            <a:r>
              <a:rPr lang="en-US" altLang="zh-CN" sz="2000" b="1" dirty="0">
                <a:latin typeface="Arial" panose="020B0604020202020204" pitchFamily="34" charset="0"/>
                <a:ea typeface="微软雅黑" panose="020B0503020204020204" pitchFamily="34" charset="-122"/>
                <a:cs typeface="Arial" panose="020B0604020202020204" pitchFamily="34" charset="0"/>
              </a:rPr>
              <a:t>continuous, consistent, and accurate cross-section data for the first time</a:t>
            </a:r>
            <a:r>
              <a:rPr lang="en-US" altLang="zh-CN" sz="2000" dirty="0">
                <a:latin typeface="Arial" panose="020B0604020202020204" pitchFamily="34" charset="0"/>
                <a:ea typeface="微软雅黑" panose="020B0503020204020204" pitchFamily="34" charset="-122"/>
                <a:cs typeface="Arial" panose="020B0604020202020204" pitchFamily="34" charset="0"/>
              </a:rPr>
              <a:t>.</a:t>
            </a:r>
          </a:p>
          <a:p>
            <a:pPr>
              <a:lnSpc>
                <a:spcPct val="150000"/>
              </a:lnSpc>
            </a:pPr>
            <a:endParaRPr lang="zh-CN" altLang="en-US" sz="2000" dirty="0">
              <a:latin typeface="Arial" panose="020B0604020202020204" pitchFamily="34" charset="0"/>
              <a:ea typeface="微软雅黑" panose="020B0503020204020204" pitchFamily="34" charset="-122"/>
              <a:cs typeface="Arial" panose="020B0604020202020204" pitchFamily="34" charset="0"/>
            </a:endParaRPr>
          </a:p>
          <a:p>
            <a:pPr>
              <a:lnSpc>
                <a:spcPct val="150000"/>
              </a:lnSpc>
            </a:pPr>
            <a:r>
              <a:rPr lang="en-US" altLang="zh-CN" sz="2000" b="1" dirty="0">
                <a:latin typeface="Arial" panose="020B0604020202020204" pitchFamily="34" charset="0"/>
                <a:ea typeface="微软雅黑" panose="020B0503020204020204" pitchFamily="34" charset="-122"/>
                <a:cs typeface="Arial" panose="020B0604020202020204" pitchFamily="34" charset="0"/>
              </a:rPr>
              <a:t>2. </a:t>
            </a:r>
            <a:r>
              <a:rPr lang="en-US" altLang="zh-CN" sz="2000" dirty="0">
                <a:latin typeface="Arial" panose="020B0604020202020204" pitchFamily="34" charset="0"/>
                <a:ea typeface="微软雅黑" panose="020B0503020204020204" pitchFamily="34" charset="-122"/>
                <a:cs typeface="Arial" panose="020B0604020202020204" pitchFamily="34" charset="0"/>
              </a:rPr>
              <a:t>We re-evaluated the cross-section of </a:t>
            </a:r>
            <a:r>
              <a:rPr lang="en-US" altLang="zh-CN" sz="2000" baseline="30000" dirty="0">
                <a:latin typeface="Arial" panose="020B0604020202020204" pitchFamily="34" charset="0"/>
                <a:ea typeface="微软雅黑" panose="020B0503020204020204" pitchFamily="34" charset="-122"/>
                <a:cs typeface="Arial" panose="020B0604020202020204" pitchFamily="34" charset="0"/>
              </a:rPr>
              <a:t>1</a:t>
            </a:r>
            <a:r>
              <a:rPr lang="en-US" altLang="zh-CN" sz="2000" dirty="0">
                <a:latin typeface="Arial" panose="020B0604020202020204" pitchFamily="34" charset="0"/>
                <a:ea typeface="微软雅黑" panose="020B0503020204020204" pitchFamily="34" charset="-122"/>
                <a:cs typeface="Arial" panose="020B0604020202020204" pitchFamily="34" charset="0"/>
              </a:rPr>
              <a:t>H(n, γ)D (BBN key reaction ), </a:t>
            </a:r>
            <a:r>
              <a:rPr lang="en-US" altLang="zh-CN" sz="2000" b="1" dirty="0">
                <a:latin typeface="Arial" panose="020B0604020202020204" pitchFamily="34" charset="0"/>
                <a:ea typeface="微软雅黑" panose="020B0503020204020204" pitchFamily="34" charset="-122"/>
                <a:cs typeface="Arial" panose="020B0604020202020204" pitchFamily="34" charset="0"/>
              </a:rPr>
              <a:t>reducing the uncertainty from ~0.4% to ~0.12%</a:t>
            </a:r>
            <a:r>
              <a:rPr lang="en-US" altLang="zh-CN" sz="2000" dirty="0">
                <a:latin typeface="Arial" panose="020B0604020202020204" pitchFamily="34" charset="0"/>
                <a:ea typeface="微软雅黑" panose="020B0503020204020204" pitchFamily="34" charset="-122"/>
                <a:cs typeface="Arial" panose="020B0604020202020204" pitchFamily="34" charset="0"/>
              </a:rPr>
              <a:t> and clarifying the discrepancies between the previous datasets.</a:t>
            </a:r>
          </a:p>
          <a:p>
            <a:pPr>
              <a:lnSpc>
                <a:spcPct val="150000"/>
              </a:lnSpc>
            </a:pPr>
            <a:endParaRPr lang="en-US" altLang="zh-CN" sz="2000" dirty="0">
              <a:latin typeface="Arial" panose="020B0604020202020204" pitchFamily="34" charset="0"/>
              <a:ea typeface="微软雅黑" panose="020B0503020204020204" pitchFamily="34" charset="-122"/>
              <a:cs typeface="Arial" panose="020B0604020202020204" pitchFamily="34" charset="0"/>
            </a:endParaRPr>
          </a:p>
          <a:p>
            <a:pPr>
              <a:lnSpc>
                <a:spcPct val="150000"/>
              </a:lnSpc>
            </a:pPr>
            <a:r>
              <a:rPr lang="en-US" altLang="zh-CN" sz="2000" b="1" dirty="0">
                <a:latin typeface="Arial" panose="020B0604020202020204" pitchFamily="34" charset="0"/>
                <a:ea typeface="微软雅黑" panose="020B0503020204020204" pitchFamily="34" charset="-122"/>
                <a:cs typeface="Arial" panose="020B0604020202020204" pitchFamily="34" charset="0"/>
              </a:rPr>
              <a:t>3. </a:t>
            </a:r>
            <a:r>
              <a:rPr lang="en-US" altLang="zh-CN" sz="2000" dirty="0">
                <a:latin typeface="Arial" panose="020B0604020202020204" pitchFamily="34" charset="0"/>
                <a:ea typeface="微软雅黑" panose="020B0503020204020204" pitchFamily="34" charset="-122"/>
                <a:cs typeface="Arial" panose="020B0604020202020204" pitchFamily="34" charset="0"/>
              </a:rPr>
              <a:t>We determined </a:t>
            </a:r>
            <a:r>
              <a:rPr lang="en-US" altLang="zh-CN" sz="2000" b="1" dirty="0">
                <a:latin typeface="Arial" panose="020B0604020202020204" pitchFamily="34" charset="0"/>
                <a:ea typeface="微软雅黑" panose="020B0503020204020204" pitchFamily="34" charset="-122"/>
                <a:cs typeface="Arial" panose="020B0604020202020204" pitchFamily="34" charset="0"/>
              </a:rPr>
              <a:t>the most accurate </a:t>
            </a:r>
            <a:r>
              <a:rPr lang="en-US" altLang="zh-CN" sz="2000" b="1" baseline="30000" dirty="0">
                <a:latin typeface="Arial" panose="020B0604020202020204" pitchFamily="34" charset="0"/>
                <a:ea typeface="微软雅黑" panose="020B0503020204020204" pitchFamily="34" charset="-122"/>
                <a:cs typeface="Arial" panose="020B0604020202020204" pitchFamily="34" charset="0"/>
              </a:rPr>
              <a:t>1</a:t>
            </a:r>
            <a:r>
              <a:rPr lang="en-US" altLang="zh-CN" sz="2000" b="1" dirty="0">
                <a:latin typeface="Arial" panose="020B0604020202020204" pitchFamily="34" charset="0"/>
                <a:ea typeface="微软雅黑" panose="020B0503020204020204" pitchFamily="34" charset="-122"/>
                <a:cs typeface="Arial" panose="020B0604020202020204" pitchFamily="34" charset="0"/>
              </a:rPr>
              <a:t>H(n, γ)D rates</a:t>
            </a:r>
            <a:r>
              <a:rPr lang="en-US" altLang="zh-CN" sz="2000" dirty="0">
                <a:latin typeface="Arial" panose="020B0604020202020204" pitchFamily="34" charset="0"/>
                <a:ea typeface="微软雅黑" panose="020B0503020204020204" pitchFamily="34" charset="-122"/>
                <a:cs typeface="Arial" panose="020B0604020202020204" pitchFamily="34" charset="0"/>
              </a:rPr>
              <a:t> within the BBN temperature range, achieving a </a:t>
            </a:r>
            <a:r>
              <a:rPr lang="en-US" altLang="zh-CN" sz="2000" b="1" dirty="0">
                <a:latin typeface="Arial" panose="020B0604020202020204" pitchFamily="34" charset="0"/>
                <a:ea typeface="微软雅黑" panose="020B0503020204020204" pitchFamily="34" charset="-122"/>
                <a:cs typeface="Arial" panose="020B0604020202020204" pitchFamily="34" charset="0"/>
              </a:rPr>
              <a:t>3-4 fold reduction in uncertainty</a:t>
            </a:r>
            <a:r>
              <a:rPr lang="en-US" altLang="zh-CN" sz="2000" dirty="0">
                <a:latin typeface="Arial" panose="020B0604020202020204" pitchFamily="34" charset="0"/>
                <a:ea typeface="微软雅黑" panose="020B0503020204020204" pitchFamily="34" charset="-122"/>
                <a:cs typeface="Arial" panose="020B0604020202020204" pitchFamily="34" charset="0"/>
              </a:rPr>
              <a:t>. </a:t>
            </a:r>
            <a:r>
              <a:rPr lang="en-US" altLang="zh-CN" sz="2000" b="1" dirty="0">
                <a:latin typeface="Arial" panose="020B0604020202020204" pitchFamily="34" charset="0"/>
                <a:ea typeface="微软雅黑" panose="020B0503020204020204" pitchFamily="34" charset="-122"/>
                <a:cs typeface="Arial" panose="020B0604020202020204" pitchFamily="34" charset="0"/>
              </a:rPr>
              <a:t>More detailed astrophysical implications will be presented</a:t>
            </a:r>
            <a:r>
              <a:rPr lang="en-US" altLang="zh-CN" sz="2000" dirty="0">
                <a:latin typeface="Arial" panose="020B0604020202020204" pitchFamily="34" charset="0"/>
                <a:ea typeface="微软雅黑" panose="020B0503020204020204" pitchFamily="34" charset="-122"/>
                <a:cs typeface="Arial" panose="020B0604020202020204" pitchFamily="34" charset="0"/>
              </a:rPr>
              <a:t> in the near future.</a:t>
            </a:r>
          </a:p>
        </p:txBody>
      </p:sp>
    </p:spTree>
    <p:extLst>
      <p:ext uri="{BB962C8B-B14F-4D97-AF65-F5344CB8AC3E}">
        <p14:creationId xmlns:p14="http://schemas.microsoft.com/office/powerpoint/2010/main" val="3324244931"/>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a:extLst>
              <a:ext uri="{FF2B5EF4-FFF2-40B4-BE49-F238E27FC236}">
                <a16:creationId xmlns:a16="http://schemas.microsoft.com/office/drawing/2014/main" id="{4A30143F-9A5D-4276-95C5-1A4FC66813F8}"/>
              </a:ext>
            </a:extLst>
          </p:cNvPr>
          <p:cNvGrpSpPr/>
          <p:nvPr/>
        </p:nvGrpSpPr>
        <p:grpSpPr>
          <a:xfrm>
            <a:off x="335361" y="116633"/>
            <a:ext cx="11521279" cy="693041"/>
            <a:chOff x="335361" y="116633"/>
            <a:chExt cx="11521279" cy="693041"/>
          </a:xfrm>
        </p:grpSpPr>
        <p:grpSp>
          <p:nvGrpSpPr>
            <p:cNvPr id="26" name="组合 25">
              <a:extLst>
                <a:ext uri="{FF2B5EF4-FFF2-40B4-BE49-F238E27FC236}">
                  <a16:creationId xmlns:a16="http://schemas.microsoft.com/office/drawing/2014/main" id="{A80F7BE0-CC07-4C2D-90C5-1DFDFD0D2CED}"/>
                </a:ext>
              </a:extLst>
            </p:cNvPr>
            <p:cNvGrpSpPr/>
            <p:nvPr/>
          </p:nvGrpSpPr>
          <p:grpSpPr>
            <a:xfrm>
              <a:off x="335361" y="116633"/>
              <a:ext cx="629872" cy="612768"/>
              <a:chOff x="3070727" y="196457"/>
              <a:chExt cx="692047" cy="673255"/>
            </a:xfrm>
          </p:grpSpPr>
          <p:sp>
            <p:nvSpPr>
              <p:cNvPr id="38" name="平行四边形 37">
                <a:extLst>
                  <a:ext uri="{FF2B5EF4-FFF2-40B4-BE49-F238E27FC236}">
                    <a16:creationId xmlns:a16="http://schemas.microsoft.com/office/drawing/2014/main" id="{060D9D85-7BCC-48ED-9114-F46617B067F8}"/>
                  </a:ext>
                </a:extLst>
              </p:cNvPr>
              <p:cNvSpPr/>
              <p:nvPr/>
            </p:nvSpPr>
            <p:spPr>
              <a:xfrm>
                <a:off x="3070727" y="196457"/>
                <a:ext cx="629587" cy="612775"/>
              </a:xfrm>
              <a:prstGeom prst="parallelogram">
                <a:avLst/>
              </a:prstGeom>
              <a:solidFill>
                <a:srgbClr val="0C49B7"/>
              </a:solidFill>
              <a:ln w="25400" cap="flat" cmpd="sng" algn="ctr">
                <a:solidFill>
                  <a:srgbClr val="0C49B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39" name="平行四边形 38">
                <a:extLst>
                  <a:ext uri="{FF2B5EF4-FFF2-40B4-BE49-F238E27FC236}">
                    <a16:creationId xmlns:a16="http://schemas.microsoft.com/office/drawing/2014/main" id="{BB195619-1127-4D71-8B0F-7DAE321446C7}"/>
                  </a:ext>
                </a:extLst>
              </p:cNvPr>
              <p:cNvSpPr/>
              <p:nvPr/>
            </p:nvSpPr>
            <p:spPr>
              <a:xfrm>
                <a:off x="3133187" y="256937"/>
                <a:ext cx="629587" cy="612775"/>
              </a:xfrm>
              <a:prstGeom prst="parallelogram">
                <a:avLst/>
              </a:prstGeom>
              <a:noFill/>
              <a:ln w="25400" cap="flat" cmpd="sng" algn="ctr">
                <a:solidFill>
                  <a:srgbClr val="0C49B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cxnSp>
          <p:nvCxnSpPr>
            <p:cNvPr id="27" name="直接连接符 26">
              <a:extLst>
                <a:ext uri="{FF2B5EF4-FFF2-40B4-BE49-F238E27FC236}">
                  <a16:creationId xmlns:a16="http://schemas.microsoft.com/office/drawing/2014/main" id="{64CF6F17-7C61-4827-B654-4AA6C132706F}"/>
                </a:ext>
              </a:extLst>
            </p:cNvPr>
            <p:cNvCxnSpPr>
              <a:cxnSpLocks/>
            </p:cNvCxnSpPr>
            <p:nvPr/>
          </p:nvCxnSpPr>
          <p:spPr>
            <a:xfrm>
              <a:off x="367840" y="809674"/>
              <a:ext cx="11488800" cy="0"/>
            </a:xfrm>
            <a:prstGeom prst="line">
              <a:avLst/>
            </a:prstGeom>
            <a:noFill/>
            <a:ln w="9525" cap="flat" cmpd="sng" algn="ctr">
              <a:solidFill>
                <a:srgbClr val="0C49B7"/>
              </a:solidFill>
              <a:prstDash val="solid"/>
            </a:ln>
            <a:effectLst/>
          </p:spPr>
        </p:cxnSp>
        <p:sp>
          <p:nvSpPr>
            <p:cNvPr id="28" name="文本占位符 5">
              <a:extLst>
                <a:ext uri="{FF2B5EF4-FFF2-40B4-BE49-F238E27FC236}">
                  <a16:creationId xmlns:a16="http://schemas.microsoft.com/office/drawing/2014/main" id="{8E9B4C78-2CEF-4446-94C8-15F6D1EA149B}"/>
                </a:ext>
              </a:extLst>
            </p:cNvPr>
            <p:cNvSpPr txBox="1">
              <a:spLocks/>
            </p:cNvSpPr>
            <p:nvPr/>
          </p:nvSpPr>
          <p:spPr>
            <a:xfrm>
              <a:off x="1127448" y="193957"/>
              <a:ext cx="5040313" cy="6127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024282"/>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0C49B7"/>
                  </a:solidFill>
                  <a:effectLst/>
                  <a:uLnTx/>
                  <a:uFillTx/>
                  <a:latin typeface="Arial" panose="020B0604020202020204" pitchFamily="34" charset="0"/>
                  <a:cs typeface="Arial" panose="020B0604020202020204" pitchFamily="34" charset="0"/>
                </a:rPr>
                <a:t>Collaboration</a:t>
              </a:r>
              <a:endParaRPr kumimoji="0" lang="zh-CN" altLang="en-US" sz="3200" b="1" i="0" u="none" strike="noStrike" kern="1200" cap="none" spc="0" normalizeH="0" baseline="0" noProof="0" dirty="0">
                <a:ln>
                  <a:noFill/>
                </a:ln>
                <a:solidFill>
                  <a:srgbClr val="0C49B7"/>
                </a:solidFill>
                <a:effectLst/>
                <a:uLnTx/>
                <a:uFillTx/>
                <a:latin typeface="Arial" panose="020B0604020202020204" pitchFamily="34" charset="0"/>
                <a:cs typeface="Arial" panose="020B0604020202020204" pitchFamily="34" charset="0"/>
              </a:endParaRPr>
            </a:p>
          </p:txBody>
        </p:sp>
      </p:grpSp>
      <p:pic>
        <p:nvPicPr>
          <p:cNvPr id="55" name="图片 54">
            <a:extLst>
              <a:ext uri="{FF2B5EF4-FFF2-40B4-BE49-F238E27FC236}">
                <a16:creationId xmlns:a16="http://schemas.microsoft.com/office/drawing/2014/main" id="{263A8588-1E30-DF99-1C40-F38A53052180}"/>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0156846" y="45874"/>
            <a:ext cx="1815412" cy="714366"/>
          </a:xfrm>
          <a:prstGeom prst="rect">
            <a:avLst/>
          </a:prstGeom>
        </p:spPr>
      </p:pic>
      <p:sp>
        <p:nvSpPr>
          <p:cNvPr id="19" name="文本框 18">
            <a:extLst>
              <a:ext uri="{FF2B5EF4-FFF2-40B4-BE49-F238E27FC236}">
                <a16:creationId xmlns:a16="http://schemas.microsoft.com/office/drawing/2014/main" id="{677BFB1A-B0EA-448D-BC4D-52760AE1AEDE}"/>
              </a:ext>
            </a:extLst>
          </p:cNvPr>
          <p:cNvSpPr txBox="1"/>
          <p:nvPr/>
        </p:nvSpPr>
        <p:spPr>
          <a:xfrm>
            <a:off x="4703171" y="4951897"/>
            <a:ext cx="4270347" cy="707886"/>
          </a:xfrm>
          <a:prstGeom prst="rect">
            <a:avLst/>
          </a:prstGeom>
          <a:noFill/>
        </p:spPr>
        <p:txBody>
          <a:bodyPr wrap="square" rtlCol="0">
            <a:spAutoFit/>
          </a:bodyPr>
          <a:lstStyle/>
          <a:p>
            <a:r>
              <a:rPr lang="en-US" altLang="zh-CN" sz="4000" b="1" dirty="0">
                <a:latin typeface="Arial" panose="020B0604020202020204" pitchFamily="34" charset="0"/>
                <a:ea typeface="微软雅黑" panose="020B0503020204020204" pitchFamily="34" charset="-122"/>
                <a:cs typeface="Arial" panose="020B0604020202020204" pitchFamily="34" charset="0"/>
              </a:rPr>
              <a:t>Thank you all !</a:t>
            </a:r>
            <a:endParaRPr lang="zh-CN" altLang="en-US" sz="4000" b="1" dirty="0">
              <a:latin typeface="Arial" panose="020B0604020202020204" pitchFamily="34" charset="0"/>
              <a:ea typeface="微软雅黑" panose="020B0503020204020204" pitchFamily="34" charset="-122"/>
              <a:cs typeface="Arial" panose="020B0604020202020204" pitchFamily="34" charset="0"/>
            </a:endParaRPr>
          </a:p>
        </p:txBody>
      </p:sp>
      <p:grpSp>
        <p:nvGrpSpPr>
          <p:cNvPr id="45" name="组合 44">
            <a:extLst>
              <a:ext uri="{FF2B5EF4-FFF2-40B4-BE49-F238E27FC236}">
                <a16:creationId xmlns:a16="http://schemas.microsoft.com/office/drawing/2014/main" id="{D67583E9-A7E9-4524-9B4B-473D0BED5C0A}"/>
              </a:ext>
            </a:extLst>
          </p:cNvPr>
          <p:cNvGrpSpPr/>
          <p:nvPr/>
        </p:nvGrpSpPr>
        <p:grpSpPr>
          <a:xfrm>
            <a:off x="723456" y="1613996"/>
            <a:ext cx="11100010" cy="2852591"/>
            <a:chOff x="871208" y="1588497"/>
            <a:chExt cx="11100010" cy="2852591"/>
          </a:xfrm>
        </p:grpSpPr>
        <p:sp>
          <p:nvSpPr>
            <p:cNvPr id="18" name="文本框 17">
              <a:extLst>
                <a:ext uri="{FF2B5EF4-FFF2-40B4-BE49-F238E27FC236}">
                  <a16:creationId xmlns:a16="http://schemas.microsoft.com/office/drawing/2014/main" id="{DC132350-A070-4073-93B2-3C4B64B93840}"/>
                </a:ext>
              </a:extLst>
            </p:cNvPr>
            <p:cNvSpPr txBox="1"/>
            <p:nvPr/>
          </p:nvSpPr>
          <p:spPr>
            <a:xfrm>
              <a:off x="871208" y="1588497"/>
              <a:ext cx="6178162" cy="2778325"/>
            </a:xfrm>
            <a:prstGeom prst="rect">
              <a:avLst/>
            </a:prstGeom>
            <a:noFill/>
          </p:spPr>
          <p:txBody>
            <a:bodyPr wrap="square" rtlCol="0">
              <a:spAutoFit/>
            </a:bodyPr>
            <a:lstStyle/>
            <a:p>
              <a:pPr>
                <a:lnSpc>
                  <a:spcPct val="200000"/>
                </a:lnSpc>
              </a:pPr>
              <a:r>
                <a:rPr lang="en-US" altLang="zh-CN" b="1" dirty="0">
                  <a:latin typeface="Arial" panose="020B0604020202020204" pitchFamily="34" charset="0"/>
                  <a:ea typeface="微软雅黑" panose="020B0503020204020204" pitchFamily="34" charset="-122"/>
                  <a:cs typeface="Arial" panose="020B0604020202020204" pitchFamily="34" charset="0"/>
                </a:rPr>
                <a:t>Fudan Univ.</a:t>
              </a:r>
              <a:r>
                <a:rPr lang="zh-CN" altLang="en-US" b="1" dirty="0">
                  <a:latin typeface="Arial" panose="020B0604020202020204" pitchFamily="34" charset="0"/>
                  <a:ea typeface="微软雅黑" panose="020B0503020204020204" pitchFamily="34" charset="-122"/>
                  <a:cs typeface="Arial" panose="020B0604020202020204" pitchFamily="34" charset="0"/>
                </a:rPr>
                <a:t>：</a:t>
              </a:r>
              <a:r>
                <a:rPr lang="en-US" altLang="zh-CN" dirty="0">
                  <a:latin typeface="Arial" panose="020B0604020202020204" pitchFamily="34" charset="0"/>
                  <a:ea typeface="微软雅黑" panose="020B0503020204020204" pitchFamily="34" charset="-122"/>
                  <a:cs typeface="Arial" panose="020B0604020202020204" pitchFamily="34" charset="0"/>
                </a:rPr>
                <a:t>Y. J. Chen, J. J.</a:t>
              </a:r>
              <a:r>
                <a:rPr lang="zh-CN" altLang="en-US" dirty="0">
                  <a:latin typeface="Arial" panose="020B0604020202020204" pitchFamily="34" charset="0"/>
                  <a:ea typeface="微软雅黑" panose="020B0503020204020204" pitchFamily="34" charset="-122"/>
                  <a:cs typeface="Arial" panose="020B0604020202020204" pitchFamily="34" charset="0"/>
                </a:rPr>
                <a:t> </a:t>
              </a:r>
              <a:r>
                <a:rPr lang="en-US" altLang="zh-CN" dirty="0">
                  <a:latin typeface="Arial" panose="020B0604020202020204" pitchFamily="34" charset="0"/>
                  <a:ea typeface="微软雅黑" panose="020B0503020204020204" pitchFamily="34" charset="-122"/>
                  <a:cs typeface="Arial" panose="020B0604020202020204" pitchFamily="34" charset="0"/>
                </a:rPr>
                <a:t>He</a:t>
              </a:r>
              <a:r>
                <a:rPr lang="zh-CN" altLang="en-US" dirty="0">
                  <a:latin typeface="Arial" panose="020B0604020202020204" pitchFamily="34" charset="0"/>
                  <a:ea typeface="微软雅黑" panose="020B0503020204020204" pitchFamily="34" charset="-122"/>
                  <a:cs typeface="Arial" panose="020B0604020202020204" pitchFamily="34" charset="0"/>
                </a:rPr>
                <a:t> </a:t>
              </a:r>
              <a:r>
                <a:rPr lang="en-US" altLang="zh-CN" dirty="0">
                  <a:latin typeface="Arial" panose="020B0604020202020204" pitchFamily="34" charset="0"/>
                  <a:ea typeface="微软雅黑" panose="020B0503020204020204" pitchFamily="34" charset="-122"/>
                  <a:cs typeface="Arial" panose="020B0604020202020204" pitchFamily="34" charset="0"/>
                </a:rPr>
                <a:t>(Supervisor), H. Zhang</a:t>
              </a:r>
            </a:p>
            <a:p>
              <a:pPr>
                <a:lnSpc>
                  <a:spcPct val="200000"/>
                </a:lnSpc>
              </a:pPr>
              <a:r>
                <a:rPr lang="en-US" altLang="zh-CN" b="1" dirty="0">
                  <a:latin typeface="Arial" panose="020B0604020202020204" pitchFamily="34" charset="0"/>
                  <a:ea typeface="微软雅黑" panose="020B0503020204020204" pitchFamily="34" charset="-122"/>
                  <a:cs typeface="Arial" panose="020B0604020202020204" pitchFamily="34" charset="0"/>
                </a:rPr>
                <a:t>SARI/SLEGS</a:t>
              </a:r>
              <a:r>
                <a:rPr lang="zh-CN" altLang="en-US" b="1" dirty="0">
                  <a:latin typeface="Arial" panose="020B0604020202020204" pitchFamily="34" charset="0"/>
                  <a:ea typeface="微软雅黑" panose="020B0503020204020204" pitchFamily="34" charset="-122"/>
                  <a:cs typeface="Arial" panose="020B0604020202020204" pitchFamily="34" charset="0"/>
                </a:rPr>
                <a:t>：</a:t>
              </a:r>
              <a:r>
                <a:rPr lang="en-US" altLang="zh-CN" dirty="0">
                  <a:latin typeface="Arial" panose="020B0604020202020204" pitchFamily="34" charset="0"/>
                  <a:ea typeface="微软雅黑" panose="020B0503020204020204" pitchFamily="34" charset="-122"/>
                  <a:cs typeface="Arial" panose="020B0604020202020204" pitchFamily="34" charset="0"/>
                </a:rPr>
                <a:t>G. T. Fan,</a:t>
              </a:r>
              <a:r>
                <a:rPr lang="zh-CN" altLang="en-US" dirty="0">
                  <a:latin typeface="Arial" panose="020B0604020202020204" pitchFamily="34" charset="0"/>
                  <a:ea typeface="微软雅黑" panose="020B0503020204020204" pitchFamily="34" charset="-122"/>
                  <a:cs typeface="Arial" panose="020B0604020202020204" pitchFamily="34" charset="0"/>
                </a:rPr>
                <a:t> </a:t>
              </a:r>
              <a:r>
                <a:rPr lang="en-US" altLang="zh-CN" dirty="0">
                  <a:latin typeface="Arial" panose="020B0604020202020204" pitchFamily="34" charset="0"/>
                  <a:ea typeface="微软雅黑" panose="020B0503020204020204" pitchFamily="34" charset="-122"/>
                  <a:cs typeface="Arial" panose="020B0604020202020204" pitchFamily="34" charset="0"/>
                </a:rPr>
                <a:t>H.</a:t>
              </a:r>
              <a:r>
                <a:rPr lang="zh-CN" altLang="en-US" dirty="0">
                  <a:latin typeface="Arial" panose="020B0604020202020204" pitchFamily="34" charset="0"/>
                  <a:ea typeface="微软雅黑" panose="020B0503020204020204" pitchFamily="34" charset="-122"/>
                  <a:cs typeface="Arial" panose="020B0604020202020204" pitchFamily="34" charset="0"/>
                </a:rPr>
                <a:t> </a:t>
              </a:r>
              <a:r>
                <a:rPr lang="en-US" altLang="zh-CN" dirty="0">
                  <a:latin typeface="Arial" panose="020B0604020202020204" pitchFamily="34" charset="0"/>
                  <a:ea typeface="微软雅黑" panose="020B0503020204020204" pitchFamily="34" charset="-122"/>
                  <a:cs typeface="Arial" panose="020B0604020202020204" pitchFamily="34" charset="0"/>
                </a:rPr>
                <a:t>W.</a:t>
              </a:r>
              <a:r>
                <a:rPr lang="zh-CN" altLang="en-US" dirty="0">
                  <a:latin typeface="Arial" panose="020B0604020202020204" pitchFamily="34" charset="0"/>
                  <a:ea typeface="微软雅黑" panose="020B0503020204020204" pitchFamily="34" charset="-122"/>
                  <a:cs typeface="Arial" panose="020B0604020202020204" pitchFamily="34" charset="0"/>
                </a:rPr>
                <a:t> </a:t>
              </a:r>
              <a:r>
                <a:rPr lang="en-US" altLang="zh-CN" dirty="0">
                  <a:latin typeface="Arial" panose="020B0604020202020204" pitchFamily="34" charset="0"/>
                  <a:ea typeface="微软雅黑" panose="020B0503020204020204" pitchFamily="34" charset="-122"/>
                  <a:cs typeface="Arial" panose="020B0604020202020204" pitchFamily="34" charset="0"/>
                </a:rPr>
                <a:t>Wang,</a:t>
              </a:r>
              <a:r>
                <a:rPr lang="zh-CN" altLang="en-US" dirty="0">
                  <a:latin typeface="Arial" panose="020B0604020202020204" pitchFamily="34" charset="0"/>
                  <a:ea typeface="微软雅黑" panose="020B0503020204020204" pitchFamily="34" charset="-122"/>
                  <a:cs typeface="Arial" panose="020B0604020202020204" pitchFamily="34" charset="0"/>
                </a:rPr>
                <a:t> </a:t>
              </a:r>
              <a:r>
                <a:rPr lang="en-US" altLang="zh-CN" dirty="0">
                  <a:latin typeface="Arial" panose="020B0604020202020204" pitchFamily="34" charset="0"/>
                  <a:ea typeface="微软雅黑" panose="020B0503020204020204" pitchFamily="34" charset="-122"/>
                  <a:cs typeface="Arial" panose="020B0604020202020204" pitchFamily="34" charset="0"/>
                </a:rPr>
                <a:t>Z.</a:t>
              </a:r>
              <a:r>
                <a:rPr lang="zh-CN" altLang="en-US" dirty="0">
                  <a:latin typeface="Arial" panose="020B0604020202020204" pitchFamily="34" charset="0"/>
                  <a:ea typeface="微软雅黑" panose="020B0503020204020204" pitchFamily="34" charset="-122"/>
                  <a:cs typeface="Arial" panose="020B0604020202020204" pitchFamily="34" charset="0"/>
                </a:rPr>
                <a:t> </a:t>
              </a:r>
              <a:r>
                <a:rPr lang="en-US" altLang="zh-CN" dirty="0">
                  <a:latin typeface="Arial" panose="020B0604020202020204" pitchFamily="34" charset="0"/>
                  <a:ea typeface="微软雅黑" panose="020B0503020204020204" pitchFamily="34" charset="-122"/>
                  <a:cs typeface="Arial" panose="020B0604020202020204" pitchFamily="34" charset="0"/>
                </a:rPr>
                <a:t>R.</a:t>
              </a:r>
              <a:r>
                <a:rPr lang="zh-CN" altLang="en-US" dirty="0">
                  <a:latin typeface="Arial" panose="020B0604020202020204" pitchFamily="34" charset="0"/>
                  <a:ea typeface="微软雅黑" panose="020B0503020204020204" pitchFamily="34" charset="-122"/>
                  <a:cs typeface="Arial" panose="020B0604020202020204" pitchFamily="34" charset="0"/>
                </a:rPr>
                <a:t> </a:t>
              </a:r>
              <a:r>
                <a:rPr lang="en-US" altLang="zh-CN" dirty="0">
                  <a:latin typeface="Arial" panose="020B0604020202020204" pitchFamily="34" charset="0"/>
                  <a:ea typeface="微软雅黑" panose="020B0503020204020204" pitchFamily="34" charset="-122"/>
                  <a:cs typeface="Arial" panose="020B0604020202020204" pitchFamily="34" charset="0"/>
                </a:rPr>
                <a:t>Hao,</a:t>
              </a:r>
              <a:r>
                <a:rPr lang="zh-CN" altLang="en-US" dirty="0">
                  <a:latin typeface="Arial" panose="020B0604020202020204" pitchFamily="34" charset="0"/>
                  <a:ea typeface="微软雅黑" panose="020B0503020204020204" pitchFamily="34" charset="-122"/>
                  <a:cs typeface="Arial" panose="020B0604020202020204" pitchFamily="34" charset="0"/>
                </a:rPr>
                <a:t> </a:t>
              </a:r>
              <a:r>
                <a:rPr lang="en-US" altLang="zh-CN" dirty="0">
                  <a:latin typeface="Arial" panose="020B0604020202020204" pitchFamily="34" charset="0"/>
                  <a:ea typeface="微软雅黑" panose="020B0503020204020204" pitchFamily="34" charset="-122"/>
                  <a:cs typeface="Arial" panose="020B0604020202020204" pitchFamily="34" charset="0"/>
                </a:rPr>
                <a:t>et</a:t>
              </a:r>
              <a:r>
                <a:rPr lang="zh-CN" altLang="en-US" dirty="0">
                  <a:latin typeface="Arial" panose="020B0604020202020204" pitchFamily="34" charset="0"/>
                  <a:ea typeface="微软雅黑" panose="020B0503020204020204" pitchFamily="34" charset="-122"/>
                  <a:cs typeface="Arial" panose="020B0604020202020204" pitchFamily="34" charset="0"/>
                </a:rPr>
                <a:t> </a:t>
              </a:r>
              <a:r>
                <a:rPr lang="en-US" altLang="zh-CN" dirty="0">
                  <a:latin typeface="Arial" panose="020B0604020202020204" pitchFamily="34" charset="0"/>
                  <a:ea typeface="微软雅黑" panose="020B0503020204020204" pitchFamily="34" charset="-122"/>
                  <a:cs typeface="Arial" panose="020B0604020202020204" pitchFamily="34" charset="0"/>
                </a:rPr>
                <a:t>al.</a:t>
              </a:r>
            </a:p>
            <a:p>
              <a:pPr>
                <a:lnSpc>
                  <a:spcPct val="200000"/>
                </a:lnSpc>
              </a:pPr>
              <a:r>
                <a:rPr lang="en-US" altLang="zh-CN" b="1" dirty="0" err="1">
                  <a:latin typeface="Arial" panose="020B0604020202020204" pitchFamily="34" charset="0"/>
                  <a:ea typeface="微软雅黑" panose="020B0503020204020204" pitchFamily="34" charset="-122"/>
                  <a:cs typeface="Arial" panose="020B0604020202020204" pitchFamily="34" charset="0"/>
                </a:rPr>
                <a:t>Beihang</a:t>
              </a:r>
              <a:r>
                <a:rPr lang="en-US" altLang="zh-CN" b="1" dirty="0">
                  <a:latin typeface="Arial" panose="020B0604020202020204" pitchFamily="34" charset="0"/>
                  <a:ea typeface="微软雅黑" panose="020B0503020204020204" pitchFamily="34" charset="-122"/>
                  <a:cs typeface="Arial" panose="020B0604020202020204" pitchFamily="34" charset="0"/>
                </a:rPr>
                <a:t> Univ.</a:t>
              </a:r>
              <a:r>
                <a:rPr lang="zh-CN" altLang="en-US" b="1" dirty="0">
                  <a:latin typeface="Arial" panose="020B0604020202020204" pitchFamily="34" charset="0"/>
                  <a:ea typeface="微软雅黑" panose="020B0503020204020204" pitchFamily="34" charset="-122"/>
                  <a:cs typeface="Arial" panose="020B0604020202020204" pitchFamily="34" charset="0"/>
                </a:rPr>
                <a:t>：</a:t>
              </a:r>
              <a:r>
                <a:rPr lang="en-US" altLang="zh-CN" dirty="0">
                  <a:latin typeface="Arial" panose="020B0604020202020204" pitchFamily="34" charset="0"/>
                  <a:ea typeface="微软雅黑" panose="020B0503020204020204" pitchFamily="34" charset="-122"/>
                  <a:cs typeface="Arial" panose="020B0604020202020204" pitchFamily="34" charset="0"/>
                </a:rPr>
                <a:t>T.</a:t>
              </a:r>
              <a:r>
                <a:rPr lang="zh-CN" altLang="en-US" dirty="0">
                  <a:latin typeface="Arial" panose="020B0604020202020204" pitchFamily="34" charset="0"/>
                  <a:ea typeface="微软雅黑" panose="020B0503020204020204" pitchFamily="34" charset="-122"/>
                  <a:cs typeface="Arial" panose="020B0604020202020204" pitchFamily="34" charset="0"/>
                </a:rPr>
                <a:t> </a:t>
              </a:r>
              <a:r>
                <a:rPr lang="en-US" altLang="zh-CN" dirty="0" err="1">
                  <a:latin typeface="Arial" panose="020B0604020202020204" pitchFamily="34" charset="0"/>
                  <a:ea typeface="微软雅黑" panose="020B0503020204020204" pitchFamily="34" charset="-122"/>
                  <a:cs typeface="Arial" panose="020B0604020202020204" pitchFamily="34" charset="0"/>
                </a:rPr>
                <a:t>Kajino</a:t>
              </a:r>
              <a:r>
                <a:rPr lang="en-US" altLang="zh-CN" dirty="0">
                  <a:latin typeface="Arial" panose="020B0604020202020204" pitchFamily="34" charset="0"/>
                  <a:ea typeface="微软雅黑" panose="020B0503020204020204" pitchFamily="34" charset="-122"/>
                  <a:cs typeface="Arial" panose="020B0604020202020204" pitchFamily="34" charset="0"/>
                </a:rPr>
                <a:t>,</a:t>
              </a:r>
              <a:r>
                <a:rPr lang="zh-CN" altLang="en-US" dirty="0">
                  <a:latin typeface="Arial" panose="020B0604020202020204" pitchFamily="34" charset="0"/>
                  <a:ea typeface="微软雅黑" panose="020B0503020204020204" pitchFamily="34" charset="-122"/>
                  <a:cs typeface="Arial" panose="020B0604020202020204" pitchFamily="34" charset="0"/>
                </a:rPr>
                <a:t> </a:t>
              </a:r>
              <a:r>
                <a:rPr lang="en-US" altLang="zh-CN" dirty="0">
                  <a:latin typeface="Arial" panose="020B0604020202020204" pitchFamily="34" charset="0"/>
                  <a:ea typeface="微软雅黑" panose="020B0503020204020204" pitchFamily="34" charset="-122"/>
                  <a:cs typeface="Arial" panose="020B0604020202020204" pitchFamily="34" charset="0"/>
                </a:rPr>
                <a:t>H. R. Fan, Y. D. Luo, et al.</a:t>
              </a:r>
            </a:p>
            <a:p>
              <a:pPr>
                <a:lnSpc>
                  <a:spcPct val="200000"/>
                </a:lnSpc>
              </a:pPr>
              <a:r>
                <a:rPr lang="en-US" altLang="zh-CN" b="1" dirty="0">
                  <a:latin typeface="Arial" panose="020B0604020202020204" pitchFamily="34" charset="0"/>
                  <a:ea typeface="微软雅黑" panose="020B0503020204020204" pitchFamily="34" charset="-122"/>
                  <a:cs typeface="Arial" panose="020B0604020202020204" pitchFamily="34" charset="0"/>
                </a:rPr>
                <a:t>Daegu Univ.:  </a:t>
              </a:r>
              <a:r>
                <a:rPr lang="en-US" altLang="zh-CN" dirty="0">
                  <a:latin typeface="Arial" panose="020B0604020202020204" pitchFamily="34" charset="0"/>
                  <a:ea typeface="微软雅黑" panose="020B0503020204020204" pitchFamily="34" charset="-122"/>
                  <a:cs typeface="Arial" panose="020B0604020202020204" pitchFamily="34" charset="0"/>
                </a:rPr>
                <a:t>S. Ando</a:t>
              </a:r>
            </a:p>
            <a:p>
              <a:pPr>
                <a:lnSpc>
                  <a:spcPct val="200000"/>
                </a:lnSpc>
              </a:pPr>
              <a:r>
                <a:rPr lang="en-US" altLang="zh-CN" b="1" dirty="0">
                  <a:latin typeface="Arial" panose="020B0604020202020204" pitchFamily="34" charset="0"/>
                  <a:ea typeface="微软雅黑" panose="020B0503020204020204" pitchFamily="34" charset="-122"/>
                  <a:cs typeface="Arial" panose="020B0604020202020204" pitchFamily="34" charset="0"/>
                </a:rPr>
                <a:t>Beijing Normal Univ.</a:t>
              </a:r>
              <a:r>
                <a:rPr lang="zh-CN" altLang="en-US" b="1" dirty="0">
                  <a:latin typeface="Arial" panose="020B0604020202020204" pitchFamily="34" charset="0"/>
                  <a:ea typeface="微软雅黑" panose="020B0503020204020204" pitchFamily="34" charset="-122"/>
                  <a:cs typeface="Arial" panose="020B0604020202020204" pitchFamily="34" charset="0"/>
                </a:rPr>
                <a:t>：</a:t>
              </a:r>
              <a:r>
                <a:rPr lang="en-US" altLang="zh-CN" dirty="0">
                  <a:latin typeface="Arial" panose="020B0604020202020204" pitchFamily="34" charset="0"/>
                  <a:ea typeface="微软雅黑" panose="020B0503020204020204" pitchFamily="34" charset="-122"/>
                  <a:cs typeface="Arial" panose="020B0604020202020204" pitchFamily="34" charset="0"/>
                </a:rPr>
                <a:t>L. Y. Zhang, Z. L. Shen</a:t>
              </a:r>
            </a:p>
          </p:txBody>
        </p:sp>
        <p:pic>
          <p:nvPicPr>
            <p:cNvPr id="32" name="图片 31">
              <a:extLst>
                <a:ext uri="{FF2B5EF4-FFF2-40B4-BE49-F238E27FC236}">
                  <a16:creationId xmlns:a16="http://schemas.microsoft.com/office/drawing/2014/main" id="{68DD9B9E-2ED1-424F-8209-9FCC0DFA3C8F}"/>
                </a:ext>
              </a:extLst>
            </p:cNvPr>
            <p:cNvPicPr>
              <a:picLocks noChangeAspect="1"/>
            </p:cNvPicPr>
            <p:nvPr/>
          </p:nvPicPr>
          <p:blipFill>
            <a:blip r:embed="rId5"/>
            <a:stretch>
              <a:fillRect/>
            </a:stretch>
          </p:blipFill>
          <p:spPr>
            <a:xfrm>
              <a:off x="8156546" y="1956256"/>
              <a:ext cx="1180831" cy="1174826"/>
            </a:xfrm>
            <a:prstGeom prst="rect">
              <a:avLst/>
            </a:prstGeom>
          </p:spPr>
        </p:pic>
        <p:pic>
          <p:nvPicPr>
            <p:cNvPr id="34" name="图片 33">
              <a:extLst>
                <a:ext uri="{FF2B5EF4-FFF2-40B4-BE49-F238E27FC236}">
                  <a16:creationId xmlns:a16="http://schemas.microsoft.com/office/drawing/2014/main" id="{80FDCD33-2E51-47A0-824E-097AC26345C1}"/>
                </a:ext>
              </a:extLst>
            </p:cNvPr>
            <p:cNvPicPr>
              <a:picLocks noChangeAspect="1"/>
            </p:cNvPicPr>
            <p:nvPr/>
          </p:nvPicPr>
          <p:blipFill>
            <a:blip r:embed="rId6"/>
            <a:stretch>
              <a:fillRect/>
            </a:stretch>
          </p:blipFill>
          <p:spPr>
            <a:xfrm>
              <a:off x="7271630" y="3260257"/>
              <a:ext cx="1180831" cy="1180831"/>
            </a:xfrm>
            <a:prstGeom prst="rect">
              <a:avLst/>
            </a:prstGeom>
          </p:spPr>
        </p:pic>
        <p:pic>
          <p:nvPicPr>
            <p:cNvPr id="40" name="图片 39">
              <a:extLst>
                <a:ext uri="{FF2B5EF4-FFF2-40B4-BE49-F238E27FC236}">
                  <a16:creationId xmlns:a16="http://schemas.microsoft.com/office/drawing/2014/main" id="{B9497B00-7DA2-4122-8DF0-E0A2D2EBFCFE}"/>
                </a:ext>
              </a:extLst>
            </p:cNvPr>
            <p:cNvPicPr>
              <a:picLocks noChangeAspect="1"/>
            </p:cNvPicPr>
            <p:nvPr/>
          </p:nvPicPr>
          <p:blipFill>
            <a:blip r:embed="rId7"/>
            <a:stretch>
              <a:fillRect/>
            </a:stretch>
          </p:blipFill>
          <p:spPr>
            <a:xfrm>
              <a:off x="9869636" y="1956256"/>
              <a:ext cx="1180831" cy="1179250"/>
            </a:xfrm>
            <a:prstGeom prst="rect">
              <a:avLst/>
            </a:prstGeom>
          </p:spPr>
        </p:pic>
        <p:pic>
          <p:nvPicPr>
            <p:cNvPr id="42" name="图片 41">
              <a:extLst>
                <a:ext uri="{FF2B5EF4-FFF2-40B4-BE49-F238E27FC236}">
                  <a16:creationId xmlns:a16="http://schemas.microsoft.com/office/drawing/2014/main" id="{7E55F95A-2BDC-4779-A198-6176226EDDF8}"/>
                </a:ext>
              </a:extLst>
            </p:cNvPr>
            <p:cNvPicPr>
              <a:picLocks noChangeAspect="1"/>
            </p:cNvPicPr>
            <p:nvPr/>
          </p:nvPicPr>
          <p:blipFill>
            <a:blip r:embed="rId8"/>
            <a:stretch>
              <a:fillRect/>
            </a:stretch>
          </p:blipFill>
          <p:spPr>
            <a:xfrm>
              <a:off x="10789904" y="3261839"/>
              <a:ext cx="1181314" cy="1179249"/>
            </a:xfrm>
            <a:prstGeom prst="rect">
              <a:avLst/>
            </a:prstGeom>
          </p:spPr>
        </p:pic>
      </p:grpSp>
      <p:sp>
        <p:nvSpPr>
          <p:cNvPr id="47" name="文本框 46">
            <a:extLst>
              <a:ext uri="{FF2B5EF4-FFF2-40B4-BE49-F238E27FC236}">
                <a16:creationId xmlns:a16="http://schemas.microsoft.com/office/drawing/2014/main" id="{40F07989-7E0A-4142-A2D7-6D4CB88CC681}"/>
              </a:ext>
            </a:extLst>
          </p:cNvPr>
          <p:cNvSpPr txBox="1"/>
          <p:nvPr/>
        </p:nvSpPr>
        <p:spPr>
          <a:xfrm>
            <a:off x="11672019" y="6380801"/>
            <a:ext cx="600477" cy="369332"/>
          </a:xfrm>
          <a:prstGeom prst="rect">
            <a:avLst/>
          </a:prstGeom>
          <a:noFill/>
        </p:spPr>
        <p:txBody>
          <a:bodyPr wrap="square" rtlCol="0">
            <a:spAutoFit/>
          </a:bodyPr>
          <a:lstStyle/>
          <a:p>
            <a:r>
              <a:rPr lang="en-US" altLang="zh-CN" b="1" dirty="0">
                <a:latin typeface="Arial" panose="020B0604020202020204" pitchFamily="34" charset="0"/>
                <a:cs typeface="Arial" panose="020B0604020202020204" pitchFamily="34" charset="0"/>
              </a:rPr>
              <a:t>14</a:t>
            </a:r>
            <a:endParaRPr lang="zh-CN" altLang="en-US" b="1" dirty="0">
              <a:latin typeface="Arial" panose="020B0604020202020204" pitchFamily="34" charset="0"/>
              <a:cs typeface="Arial" panose="020B0604020202020204" pitchFamily="34" charset="0"/>
            </a:endParaRPr>
          </a:p>
        </p:txBody>
      </p:sp>
      <p:pic>
        <p:nvPicPr>
          <p:cNvPr id="3" name="图片 2">
            <a:extLst>
              <a:ext uri="{FF2B5EF4-FFF2-40B4-BE49-F238E27FC236}">
                <a16:creationId xmlns:a16="http://schemas.microsoft.com/office/drawing/2014/main" id="{428C640E-4596-47AB-A45D-5FBAB325178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88611" y="3285756"/>
            <a:ext cx="1169639" cy="1174826"/>
          </a:xfrm>
          <a:prstGeom prst="rect">
            <a:avLst/>
          </a:prstGeom>
        </p:spPr>
      </p:pic>
    </p:spTree>
    <p:extLst>
      <p:ext uri="{BB962C8B-B14F-4D97-AF65-F5344CB8AC3E}">
        <p14:creationId xmlns:p14="http://schemas.microsoft.com/office/powerpoint/2010/main" val="1112472412"/>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3766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a:extLst>
              <a:ext uri="{FF2B5EF4-FFF2-40B4-BE49-F238E27FC236}">
                <a16:creationId xmlns:a16="http://schemas.microsoft.com/office/drawing/2014/main" id="{4A30143F-9A5D-4276-95C5-1A4FC66813F8}"/>
              </a:ext>
            </a:extLst>
          </p:cNvPr>
          <p:cNvGrpSpPr/>
          <p:nvPr/>
        </p:nvGrpSpPr>
        <p:grpSpPr>
          <a:xfrm>
            <a:off x="335361" y="116633"/>
            <a:ext cx="11521279" cy="693041"/>
            <a:chOff x="335361" y="116633"/>
            <a:chExt cx="11521279" cy="693041"/>
          </a:xfrm>
        </p:grpSpPr>
        <p:grpSp>
          <p:nvGrpSpPr>
            <p:cNvPr id="26" name="组合 25">
              <a:extLst>
                <a:ext uri="{FF2B5EF4-FFF2-40B4-BE49-F238E27FC236}">
                  <a16:creationId xmlns:a16="http://schemas.microsoft.com/office/drawing/2014/main" id="{A80F7BE0-CC07-4C2D-90C5-1DFDFD0D2CED}"/>
                </a:ext>
              </a:extLst>
            </p:cNvPr>
            <p:cNvGrpSpPr/>
            <p:nvPr/>
          </p:nvGrpSpPr>
          <p:grpSpPr>
            <a:xfrm>
              <a:off x="335361" y="116633"/>
              <a:ext cx="629872" cy="612768"/>
              <a:chOff x="3070727" y="196457"/>
              <a:chExt cx="692047" cy="673255"/>
            </a:xfrm>
          </p:grpSpPr>
          <p:sp>
            <p:nvSpPr>
              <p:cNvPr id="38" name="平行四边形 37">
                <a:extLst>
                  <a:ext uri="{FF2B5EF4-FFF2-40B4-BE49-F238E27FC236}">
                    <a16:creationId xmlns:a16="http://schemas.microsoft.com/office/drawing/2014/main" id="{060D9D85-7BCC-48ED-9114-F46617B067F8}"/>
                  </a:ext>
                </a:extLst>
              </p:cNvPr>
              <p:cNvSpPr/>
              <p:nvPr/>
            </p:nvSpPr>
            <p:spPr>
              <a:xfrm>
                <a:off x="3070727" y="196457"/>
                <a:ext cx="629587" cy="612775"/>
              </a:xfrm>
              <a:prstGeom prst="parallelogram">
                <a:avLst/>
              </a:prstGeom>
              <a:solidFill>
                <a:srgbClr val="0C49B7"/>
              </a:solidFill>
              <a:ln w="25400" cap="flat" cmpd="sng" algn="ctr">
                <a:solidFill>
                  <a:srgbClr val="0C49B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39" name="平行四边形 38">
                <a:extLst>
                  <a:ext uri="{FF2B5EF4-FFF2-40B4-BE49-F238E27FC236}">
                    <a16:creationId xmlns:a16="http://schemas.microsoft.com/office/drawing/2014/main" id="{BB195619-1127-4D71-8B0F-7DAE321446C7}"/>
                  </a:ext>
                </a:extLst>
              </p:cNvPr>
              <p:cNvSpPr/>
              <p:nvPr/>
            </p:nvSpPr>
            <p:spPr>
              <a:xfrm>
                <a:off x="3133187" y="256937"/>
                <a:ext cx="629587" cy="612775"/>
              </a:xfrm>
              <a:prstGeom prst="parallelogram">
                <a:avLst/>
              </a:prstGeom>
              <a:noFill/>
              <a:ln w="25400" cap="flat" cmpd="sng" algn="ctr">
                <a:solidFill>
                  <a:srgbClr val="0C49B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cxnSp>
          <p:nvCxnSpPr>
            <p:cNvPr id="27" name="直接连接符 26">
              <a:extLst>
                <a:ext uri="{FF2B5EF4-FFF2-40B4-BE49-F238E27FC236}">
                  <a16:creationId xmlns:a16="http://schemas.microsoft.com/office/drawing/2014/main" id="{64CF6F17-7C61-4827-B654-4AA6C132706F}"/>
                </a:ext>
              </a:extLst>
            </p:cNvPr>
            <p:cNvCxnSpPr>
              <a:cxnSpLocks/>
            </p:cNvCxnSpPr>
            <p:nvPr/>
          </p:nvCxnSpPr>
          <p:spPr>
            <a:xfrm>
              <a:off x="367840" y="809674"/>
              <a:ext cx="11488800" cy="0"/>
            </a:xfrm>
            <a:prstGeom prst="line">
              <a:avLst/>
            </a:prstGeom>
            <a:noFill/>
            <a:ln w="9525" cap="flat" cmpd="sng" algn="ctr">
              <a:solidFill>
                <a:srgbClr val="0C49B7"/>
              </a:solidFill>
              <a:prstDash val="solid"/>
            </a:ln>
            <a:effectLst/>
          </p:spPr>
        </p:cxnSp>
        <p:sp>
          <p:nvSpPr>
            <p:cNvPr id="28" name="文本占位符 5">
              <a:extLst>
                <a:ext uri="{FF2B5EF4-FFF2-40B4-BE49-F238E27FC236}">
                  <a16:creationId xmlns:a16="http://schemas.microsoft.com/office/drawing/2014/main" id="{8E9B4C78-2CEF-4446-94C8-15F6D1EA149B}"/>
                </a:ext>
              </a:extLst>
            </p:cNvPr>
            <p:cNvSpPr txBox="1">
              <a:spLocks/>
            </p:cNvSpPr>
            <p:nvPr/>
          </p:nvSpPr>
          <p:spPr>
            <a:xfrm>
              <a:off x="1127448" y="193957"/>
              <a:ext cx="5040313" cy="6127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024282"/>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zh-CN" dirty="0">
                  <a:solidFill>
                    <a:srgbClr val="0C49B7"/>
                  </a:solidFill>
                  <a:latin typeface="Times New Roman" panose="02020603050405020304" pitchFamily="18" charset="0"/>
                  <a:ea typeface="微软雅黑" panose="020B0503020204020204" pitchFamily="34" charset="-122"/>
                  <a:cs typeface="Times New Roman" panose="02020603050405020304" pitchFamily="18" charset="0"/>
                </a:rPr>
                <a:t>A0 expression</a:t>
              </a:r>
              <a:endParaRPr kumimoji="0" lang="zh-CN" altLang="en-US" sz="3200" b="1" i="0" u="none" strike="noStrike" kern="1200" cap="none" spc="0" normalizeH="0" baseline="0" noProof="0" dirty="0">
                <a:ln>
                  <a:noFill/>
                </a:ln>
                <a:solidFill>
                  <a:srgbClr val="0C49B7"/>
                </a:solidFill>
                <a:effectLst/>
                <a:uLnTx/>
                <a:uFillTx/>
                <a:latin typeface="微软雅黑" panose="020B0503020204020204" pitchFamily="34" charset="-122"/>
                <a:ea typeface="微软雅黑" panose="020B0503020204020204" pitchFamily="34" charset="-122"/>
                <a:cs typeface="+mn-cs"/>
              </a:endParaRPr>
            </a:p>
          </p:txBody>
        </p:sp>
      </p:grpSp>
      <p:pic>
        <p:nvPicPr>
          <p:cNvPr id="55" name="图片 54">
            <a:extLst>
              <a:ext uri="{FF2B5EF4-FFF2-40B4-BE49-F238E27FC236}">
                <a16:creationId xmlns:a16="http://schemas.microsoft.com/office/drawing/2014/main" id="{263A8588-1E30-DF99-1C40-F38A53052180}"/>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0156846" y="45874"/>
            <a:ext cx="1815412" cy="714366"/>
          </a:xfrm>
          <a:prstGeom prst="rect">
            <a:avLst/>
          </a:prstGeom>
        </p:spPr>
      </p:pic>
      <p:pic>
        <p:nvPicPr>
          <p:cNvPr id="3" name="图片 2">
            <a:extLst>
              <a:ext uri="{FF2B5EF4-FFF2-40B4-BE49-F238E27FC236}">
                <a16:creationId xmlns:a16="http://schemas.microsoft.com/office/drawing/2014/main" id="{06CC9F17-20AB-4240-BBBF-AF5D93CA5882}"/>
              </a:ext>
            </a:extLst>
          </p:cNvPr>
          <p:cNvPicPr>
            <a:picLocks noChangeAspect="1"/>
          </p:cNvPicPr>
          <p:nvPr/>
        </p:nvPicPr>
        <p:blipFill>
          <a:blip r:embed="rId4"/>
          <a:stretch>
            <a:fillRect/>
          </a:stretch>
        </p:blipFill>
        <p:spPr>
          <a:xfrm>
            <a:off x="908385" y="1982169"/>
            <a:ext cx="2895600" cy="723900"/>
          </a:xfrm>
          <a:prstGeom prst="rect">
            <a:avLst/>
          </a:prstGeom>
        </p:spPr>
      </p:pic>
      <p:pic>
        <p:nvPicPr>
          <p:cNvPr id="6" name="图片 5">
            <a:extLst>
              <a:ext uri="{FF2B5EF4-FFF2-40B4-BE49-F238E27FC236}">
                <a16:creationId xmlns:a16="http://schemas.microsoft.com/office/drawing/2014/main" id="{123242B8-7BD1-4A0D-80EE-5B0FFF41B8DA}"/>
              </a:ext>
            </a:extLst>
          </p:cNvPr>
          <p:cNvPicPr>
            <a:picLocks noChangeAspect="1"/>
          </p:cNvPicPr>
          <p:nvPr/>
        </p:nvPicPr>
        <p:blipFill>
          <a:blip r:embed="rId5"/>
          <a:stretch>
            <a:fillRect/>
          </a:stretch>
        </p:blipFill>
        <p:spPr>
          <a:xfrm>
            <a:off x="1003978" y="4151932"/>
            <a:ext cx="5400675" cy="857250"/>
          </a:xfrm>
          <a:prstGeom prst="rect">
            <a:avLst/>
          </a:prstGeom>
        </p:spPr>
      </p:pic>
      <p:pic>
        <p:nvPicPr>
          <p:cNvPr id="8" name="图片 7">
            <a:extLst>
              <a:ext uri="{FF2B5EF4-FFF2-40B4-BE49-F238E27FC236}">
                <a16:creationId xmlns:a16="http://schemas.microsoft.com/office/drawing/2014/main" id="{4258B659-9BBC-4CCE-839C-C2DAE462A4D2}"/>
              </a:ext>
            </a:extLst>
          </p:cNvPr>
          <p:cNvPicPr>
            <a:picLocks noChangeAspect="1"/>
          </p:cNvPicPr>
          <p:nvPr/>
        </p:nvPicPr>
        <p:blipFill>
          <a:blip r:embed="rId6"/>
          <a:stretch>
            <a:fillRect/>
          </a:stretch>
        </p:blipFill>
        <p:spPr>
          <a:xfrm>
            <a:off x="3062691" y="3137516"/>
            <a:ext cx="4562475" cy="485775"/>
          </a:xfrm>
          <a:prstGeom prst="rect">
            <a:avLst/>
          </a:prstGeom>
        </p:spPr>
      </p:pic>
      <p:cxnSp>
        <p:nvCxnSpPr>
          <p:cNvPr id="10" name="直接箭头连接符 9">
            <a:extLst>
              <a:ext uri="{FF2B5EF4-FFF2-40B4-BE49-F238E27FC236}">
                <a16:creationId xmlns:a16="http://schemas.microsoft.com/office/drawing/2014/main" id="{9DB3C95B-5840-4BBF-B23D-C3D3E4DE4A95}"/>
              </a:ext>
            </a:extLst>
          </p:cNvPr>
          <p:cNvCxnSpPr/>
          <p:nvPr/>
        </p:nvCxnSpPr>
        <p:spPr>
          <a:xfrm flipV="1">
            <a:off x="3363132" y="1774556"/>
            <a:ext cx="573437" cy="4339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66FA6F69-99AA-4E7C-85F9-E25F867C34F7}"/>
              </a:ext>
            </a:extLst>
          </p:cNvPr>
          <p:cNvSpPr txBox="1"/>
          <p:nvPr/>
        </p:nvSpPr>
        <p:spPr>
          <a:xfrm>
            <a:off x="3608722" y="1418095"/>
            <a:ext cx="4016444" cy="369332"/>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Legendre polynomial</a:t>
            </a:r>
            <a:endParaRPr lang="zh-CN" altLang="en-US" dirty="0">
              <a:latin typeface="Arial" panose="020B0604020202020204" pitchFamily="34" charset="0"/>
              <a:cs typeface="Arial" panose="020B0604020202020204" pitchFamily="34" charset="0"/>
            </a:endParaRPr>
          </a:p>
        </p:txBody>
      </p:sp>
      <p:cxnSp>
        <p:nvCxnSpPr>
          <p:cNvPr id="13" name="直接箭头连接符 12">
            <a:extLst>
              <a:ext uri="{FF2B5EF4-FFF2-40B4-BE49-F238E27FC236}">
                <a16:creationId xmlns:a16="http://schemas.microsoft.com/office/drawing/2014/main" id="{985A3AD9-4444-4FD6-868C-D34B332C03C6}"/>
              </a:ext>
            </a:extLst>
          </p:cNvPr>
          <p:cNvCxnSpPr>
            <a:cxnSpLocks/>
          </p:cNvCxnSpPr>
          <p:nvPr/>
        </p:nvCxnSpPr>
        <p:spPr>
          <a:xfrm>
            <a:off x="2356185" y="2516299"/>
            <a:ext cx="1006947" cy="6212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8CC67C93-8F4D-45FF-AA08-549FC8466AF6}"/>
              </a:ext>
            </a:extLst>
          </p:cNvPr>
          <p:cNvSpPr txBox="1"/>
          <p:nvPr/>
        </p:nvSpPr>
        <p:spPr>
          <a:xfrm>
            <a:off x="7206712" y="4362773"/>
            <a:ext cx="1937288" cy="400110"/>
          </a:xfrm>
          <a:prstGeom prst="rect">
            <a:avLst/>
          </a:prstGeom>
          <a:noFill/>
        </p:spPr>
        <p:txBody>
          <a:bodyPr wrap="square" rtlCol="0">
            <a:spAutoFit/>
          </a:bodyPr>
          <a:lstStyle/>
          <a:p>
            <a:r>
              <a:rPr lang="en-US" altLang="zh-CN" sz="2000" b="1" dirty="0" err="1">
                <a:latin typeface="Times New Roman" panose="02020603050405020304" pitchFamily="18" charset="0"/>
                <a:cs typeface="Times New Roman" panose="02020603050405020304" pitchFamily="18" charset="0"/>
              </a:rPr>
              <a:t>σ</a:t>
            </a:r>
            <a:r>
              <a:rPr lang="en-US" altLang="zh-CN" sz="2000" b="1" baseline="-25000" dirty="0" err="1">
                <a:latin typeface="Times New Roman" panose="02020603050405020304" pitchFamily="18" charset="0"/>
                <a:cs typeface="Times New Roman" panose="02020603050405020304" pitchFamily="18" charset="0"/>
              </a:rPr>
              <a:t>total</a:t>
            </a:r>
            <a:r>
              <a:rPr lang="en-US" altLang="zh-CN" sz="2000" b="1" dirty="0">
                <a:latin typeface="Times New Roman" panose="02020603050405020304" pitchFamily="18" charset="0"/>
                <a:cs typeface="Times New Roman" panose="02020603050405020304" pitchFamily="18" charset="0"/>
              </a:rPr>
              <a:t> =  A</a:t>
            </a:r>
            <a:r>
              <a:rPr lang="en-US" altLang="zh-CN" sz="2000" b="1" baseline="-25000" dirty="0">
                <a:latin typeface="Times New Roman" panose="02020603050405020304" pitchFamily="18" charset="0"/>
                <a:cs typeface="Times New Roman" panose="02020603050405020304" pitchFamily="18" charset="0"/>
              </a:rPr>
              <a:t>0</a:t>
            </a:r>
            <a:r>
              <a:rPr lang="en-US" altLang="zh-CN" sz="2000" b="1" dirty="0">
                <a:latin typeface="Times New Roman" panose="02020603050405020304" pitchFamily="18" charset="0"/>
                <a:cs typeface="Times New Roman" panose="02020603050405020304" pitchFamily="18" charset="0"/>
              </a:rPr>
              <a:t>*4</a:t>
            </a:r>
            <a:r>
              <a:rPr lang="el-GR" altLang="zh-CN" sz="2000" b="1" dirty="0">
                <a:latin typeface="Times New Roman" panose="02020603050405020304" pitchFamily="18" charset="0"/>
                <a:cs typeface="Times New Roman" panose="02020603050405020304" pitchFamily="18" charset="0"/>
              </a:rPr>
              <a:t>π</a:t>
            </a:r>
            <a:endParaRPr lang="zh-CN" alt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7655200"/>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a:extLst>
              <a:ext uri="{FF2B5EF4-FFF2-40B4-BE49-F238E27FC236}">
                <a16:creationId xmlns:a16="http://schemas.microsoft.com/office/drawing/2014/main" id="{4A30143F-9A5D-4276-95C5-1A4FC66813F8}"/>
              </a:ext>
            </a:extLst>
          </p:cNvPr>
          <p:cNvGrpSpPr/>
          <p:nvPr/>
        </p:nvGrpSpPr>
        <p:grpSpPr>
          <a:xfrm>
            <a:off x="335361" y="116633"/>
            <a:ext cx="11521279" cy="693041"/>
            <a:chOff x="335361" y="116633"/>
            <a:chExt cx="11521279" cy="693041"/>
          </a:xfrm>
        </p:grpSpPr>
        <p:grpSp>
          <p:nvGrpSpPr>
            <p:cNvPr id="26" name="组合 25">
              <a:extLst>
                <a:ext uri="{FF2B5EF4-FFF2-40B4-BE49-F238E27FC236}">
                  <a16:creationId xmlns:a16="http://schemas.microsoft.com/office/drawing/2014/main" id="{A80F7BE0-CC07-4C2D-90C5-1DFDFD0D2CED}"/>
                </a:ext>
              </a:extLst>
            </p:cNvPr>
            <p:cNvGrpSpPr/>
            <p:nvPr/>
          </p:nvGrpSpPr>
          <p:grpSpPr>
            <a:xfrm>
              <a:off x="335361" y="116633"/>
              <a:ext cx="629872" cy="612768"/>
              <a:chOff x="3070727" y="196457"/>
              <a:chExt cx="692047" cy="673255"/>
            </a:xfrm>
          </p:grpSpPr>
          <p:sp>
            <p:nvSpPr>
              <p:cNvPr id="38" name="平行四边形 37">
                <a:extLst>
                  <a:ext uri="{FF2B5EF4-FFF2-40B4-BE49-F238E27FC236}">
                    <a16:creationId xmlns:a16="http://schemas.microsoft.com/office/drawing/2014/main" id="{060D9D85-7BCC-48ED-9114-F46617B067F8}"/>
                  </a:ext>
                </a:extLst>
              </p:cNvPr>
              <p:cNvSpPr/>
              <p:nvPr/>
            </p:nvSpPr>
            <p:spPr>
              <a:xfrm>
                <a:off x="3070727" y="196457"/>
                <a:ext cx="629587" cy="612775"/>
              </a:xfrm>
              <a:prstGeom prst="parallelogram">
                <a:avLst/>
              </a:prstGeom>
              <a:solidFill>
                <a:srgbClr val="0C49B7"/>
              </a:solidFill>
              <a:ln w="25400" cap="flat" cmpd="sng" algn="ctr">
                <a:solidFill>
                  <a:srgbClr val="0C49B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39" name="平行四边形 38">
                <a:extLst>
                  <a:ext uri="{FF2B5EF4-FFF2-40B4-BE49-F238E27FC236}">
                    <a16:creationId xmlns:a16="http://schemas.microsoft.com/office/drawing/2014/main" id="{BB195619-1127-4D71-8B0F-7DAE321446C7}"/>
                  </a:ext>
                </a:extLst>
              </p:cNvPr>
              <p:cNvSpPr/>
              <p:nvPr/>
            </p:nvSpPr>
            <p:spPr>
              <a:xfrm>
                <a:off x="3133187" y="256937"/>
                <a:ext cx="629587" cy="612775"/>
              </a:xfrm>
              <a:prstGeom prst="parallelogram">
                <a:avLst/>
              </a:prstGeom>
              <a:noFill/>
              <a:ln w="25400" cap="flat" cmpd="sng" algn="ctr">
                <a:solidFill>
                  <a:srgbClr val="0C49B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cxnSp>
          <p:nvCxnSpPr>
            <p:cNvPr id="27" name="直接连接符 26">
              <a:extLst>
                <a:ext uri="{FF2B5EF4-FFF2-40B4-BE49-F238E27FC236}">
                  <a16:creationId xmlns:a16="http://schemas.microsoft.com/office/drawing/2014/main" id="{64CF6F17-7C61-4827-B654-4AA6C132706F}"/>
                </a:ext>
              </a:extLst>
            </p:cNvPr>
            <p:cNvCxnSpPr>
              <a:cxnSpLocks/>
            </p:cNvCxnSpPr>
            <p:nvPr/>
          </p:nvCxnSpPr>
          <p:spPr>
            <a:xfrm>
              <a:off x="367840" y="809674"/>
              <a:ext cx="11488800" cy="0"/>
            </a:xfrm>
            <a:prstGeom prst="line">
              <a:avLst/>
            </a:prstGeom>
            <a:noFill/>
            <a:ln w="9525" cap="flat" cmpd="sng" algn="ctr">
              <a:solidFill>
                <a:srgbClr val="0C49B7"/>
              </a:solidFill>
              <a:prstDash val="solid"/>
            </a:ln>
            <a:effectLst/>
          </p:spPr>
        </p:cxnSp>
        <p:sp>
          <p:nvSpPr>
            <p:cNvPr id="28" name="文本占位符 5">
              <a:extLst>
                <a:ext uri="{FF2B5EF4-FFF2-40B4-BE49-F238E27FC236}">
                  <a16:creationId xmlns:a16="http://schemas.microsoft.com/office/drawing/2014/main" id="{8E9B4C78-2CEF-4446-94C8-15F6D1EA149B}"/>
                </a:ext>
              </a:extLst>
            </p:cNvPr>
            <p:cNvSpPr txBox="1">
              <a:spLocks/>
            </p:cNvSpPr>
            <p:nvPr/>
          </p:nvSpPr>
          <p:spPr>
            <a:xfrm>
              <a:off x="1127448" y="193957"/>
              <a:ext cx="5040313" cy="6127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024282"/>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zh-CN" dirty="0">
                  <a:solidFill>
                    <a:srgbClr val="0C49B7"/>
                  </a:solidFill>
                  <a:latin typeface="Times New Roman" panose="02020603050405020304" pitchFamily="18" charset="0"/>
                  <a:ea typeface="微软雅黑" panose="020B0503020204020204" pitchFamily="34" charset="-122"/>
                  <a:cs typeface="Times New Roman" panose="02020603050405020304" pitchFamily="18" charset="0"/>
                </a:rPr>
                <a:t>Ring Ratio Method</a:t>
              </a:r>
              <a:endParaRPr kumimoji="0" lang="zh-CN" altLang="en-US" sz="3200" b="1" i="0" u="none" strike="noStrike" kern="1200" cap="none" spc="0" normalizeH="0" baseline="0" noProof="0" dirty="0">
                <a:ln>
                  <a:noFill/>
                </a:ln>
                <a:solidFill>
                  <a:srgbClr val="0C49B7"/>
                </a:solidFill>
                <a:effectLst/>
                <a:uLnTx/>
                <a:uFillTx/>
                <a:latin typeface="微软雅黑" panose="020B0503020204020204" pitchFamily="34" charset="-122"/>
                <a:ea typeface="微软雅黑" panose="020B0503020204020204" pitchFamily="34" charset="-122"/>
                <a:cs typeface="+mn-cs"/>
              </a:endParaRPr>
            </a:p>
          </p:txBody>
        </p:sp>
      </p:grpSp>
      <p:pic>
        <p:nvPicPr>
          <p:cNvPr id="55" name="图片 54">
            <a:extLst>
              <a:ext uri="{FF2B5EF4-FFF2-40B4-BE49-F238E27FC236}">
                <a16:creationId xmlns:a16="http://schemas.microsoft.com/office/drawing/2014/main" id="{263A8588-1E30-DF99-1C40-F38A53052180}"/>
              </a:ext>
            </a:extLst>
          </p:cNvPr>
          <p:cNvPicPr>
            <a:picLocks noChangeAspect="1"/>
          </p:cNvPicPr>
          <p:nvPr/>
        </p:nvPicPr>
        <p:blipFill>
          <a:blip r:embed="rId6" cstate="print">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0156846" y="45874"/>
            <a:ext cx="1815412" cy="714366"/>
          </a:xfrm>
          <a:prstGeom prst="rect">
            <a:avLst/>
          </a:prstGeom>
        </p:spPr>
      </p:pic>
      <p:pic>
        <p:nvPicPr>
          <p:cNvPr id="16" name="图片 15">
            <a:extLst>
              <a:ext uri="{FF2B5EF4-FFF2-40B4-BE49-F238E27FC236}">
                <a16:creationId xmlns:a16="http://schemas.microsoft.com/office/drawing/2014/main" id="{ED68FCC9-58DE-417E-838D-3FFF2EC8DB80}"/>
              </a:ext>
            </a:extLst>
          </p:cNvPr>
          <p:cNvPicPr>
            <a:picLocks noChangeAspect="1"/>
          </p:cNvPicPr>
          <p:nvPr>
            <p:custDataLst>
              <p:tags r:id="rId1"/>
            </p:custDataLst>
          </p:nvPr>
        </p:nvPicPr>
        <p:blipFill>
          <a:blip r:embed="rId8"/>
          <a:srcRect r="50752"/>
          <a:stretch>
            <a:fillRect/>
          </a:stretch>
        </p:blipFill>
        <p:spPr>
          <a:xfrm>
            <a:off x="1294987" y="4732302"/>
            <a:ext cx="2648585" cy="1518920"/>
          </a:xfrm>
          <a:prstGeom prst="rect">
            <a:avLst/>
          </a:prstGeom>
        </p:spPr>
      </p:pic>
      <p:sp>
        <p:nvSpPr>
          <p:cNvPr id="17" name="文本框 16">
            <a:extLst>
              <a:ext uri="{FF2B5EF4-FFF2-40B4-BE49-F238E27FC236}">
                <a16:creationId xmlns:a16="http://schemas.microsoft.com/office/drawing/2014/main" id="{BBF6B1F8-2E4D-4602-B7CD-5B34173BFBCC}"/>
              </a:ext>
            </a:extLst>
          </p:cNvPr>
          <p:cNvSpPr txBox="1"/>
          <p:nvPr>
            <p:custDataLst>
              <p:tags r:id="rId2"/>
            </p:custDataLst>
          </p:nvPr>
        </p:nvSpPr>
        <p:spPr>
          <a:xfrm>
            <a:off x="1820132" y="6390287"/>
            <a:ext cx="1564640" cy="377825"/>
          </a:xfrm>
          <a:prstGeom prst="rect">
            <a:avLst/>
          </a:prstGeom>
          <a:noFill/>
        </p:spPr>
        <p:txBody>
          <a:bodyPr wrap="square" rtlCol="0">
            <a:noAutofit/>
          </a:bodyPr>
          <a:lstStyle/>
          <a:p>
            <a:r>
              <a:rPr lang="zh-CN" altLang="en-US"/>
              <a:t>中子时间分布</a:t>
            </a:r>
          </a:p>
        </p:txBody>
      </p:sp>
      <p:pic>
        <p:nvPicPr>
          <p:cNvPr id="18" name="图片 17">
            <a:extLst>
              <a:ext uri="{FF2B5EF4-FFF2-40B4-BE49-F238E27FC236}">
                <a16:creationId xmlns:a16="http://schemas.microsoft.com/office/drawing/2014/main" id="{750C6EF1-9A32-47C7-8573-206692E3F0C2}"/>
              </a:ext>
            </a:extLst>
          </p:cNvPr>
          <p:cNvPicPr>
            <a:picLocks noChangeAspect="1"/>
          </p:cNvPicPr>
          <p:nvPr>
            <p:custDataLst>
              <p:tags r:id="rId3"/>
            </p:custDataLst>
          </p:nvPr>
        </p:nvPicPr>
        <p:blipFill>
          <a:blip r:embed="rId9"/>
          <a:stretch>
            <a:fillRect/>
          </a:stretch>
        </p:blipFill>
        <p:spPr>
          <a:xfrm>
            <a:off x="5366607" y="1293142"/>
            <a:ext cx="3698875" cy="2748915"/>
          </a:xfrm>
          <a:prstGeom prst="rect">
            <a:avLst/>
          </a:prstGeom>
        </p:spPr>
      </p:pic>
      <p:pic>
        <p:nvPicPr>
          <p:cNvPr id="19" name="图片 18">
            <a:extLst>
              <a:ext uri="{FF2B5EF4-FFF2-40B4-BE49-F238E27FC236}">
                <a16:creationId xmlns:a16="http://schemas.microsoft.com/office/drawing/2014/main" id="{11D972FB-0DD0-4E14-94D1-49087ADC7D83}"/>
              </a:ext>
            </a:extLst>
          </p:cNvPr>
          <p:cNvPicPr>
            <a:picLocks noChangeAspect="1"/>
          </p:cNvPicPr>
          <p:nvPr>
            <p:custDataLst>
              <p:tags r:id="rId4"/>
            </p:custDataLst>
          </p:nvPr>
        </p:nvPicPr>
        <p:blipFill>
          <a:blip r:embed="rId10"/>
          <a:stretch>
            <a:fillRect/>
          </a:stretch>
        </p:blipFill>
        <p:spPr>
          <a:xfrm>
            <a:off x="5366607" y="4042057"/>
            <a:ext cx="3953510" cy="2761615"/>
          </a:xfrm>
          <a:prstGeom prst="rect">
            <a:avLst/>
          </a:prstGeom>
        </p:spPr>
      </p:pic>
      <p:sp>
        <p:nvSpPr>
          <p:cNvPr id="20" name="文本框 19">
            <a:extLst>
              <a:ext uri="{FF2B5EF4-FFF2-40B4-BE49-F238E27FC236}">
                <a16:creationId xmlns:a16="http://schemas.microsoft.com/office/drawing/2014/main" id="{55CCBC08-3F1E-4A1A-9CBE-1852A46196FE}"/>
              </a:ext>
            </a:extLst>
          </p:cNvPr>
          <p:cNvSpPr txBox="1"/>
          <p:nvPr/>
        </p:nvSpPr>
        <p:spPr>
          <a:xfrm>
            <a:off x="6143212" y="806732"/>
            <a:ext cx="4064000" cy="460375"/>
          </a:xfrm>
          <a:prstGeom prst="rect">
            <a:avLst/>
          </a:prstGeom>
          <a:noFill/>
        </p:spPr>
        <p:txBody>
          <a:bodyPr wrap="square" rtlCol="0">
            <a:spAutoFit/>
          </a:bodyPr>
          <a:lstStyle/>
          <a:p>
            <a:pPr marL="285750" indent="-285750">
              <a:buFont typeface="Wingdings" panose="05000000000000000000" charset="0"/>
              <a:buChar char="u"/>
            </a:pPr>
            <a:r>
              <a:rPr lang="en-US" altLang="zh-CN" sz="2400" b="1">
                <a:solidFill>
                  <a:srgbClr val="FF0000"/>
                </a:solidFill>
                <a:latin typeface="Times New Roman" panose="02020603050405020304" pitchFamily="18" charset="0"/>
                <a:ea typeface="微软雅黑" panose="020B0503020204020204" charset="-122"/>
                <a:cs typeface="Times New Roman" panose="02020603050405020304" pitchFamily="18" charset="0"/>
              </a:rPr>
              <a:t>Ring-Ratio method</a:t>
            </a:r>
          </a:p>
        </p:txBody>
      </p:sp>
      <p:sp>
        <p:nvSpPr>
          <p:cNvPr id="21" name="任意多边形 53">
            <a:extLst>
              <a:ext uri="{FF2B5EF4-FFF2-40B4-BE49-F238E27FC236}">
                <a16:creationId xmlns:a16="http://schemas.microsoft.com/office/drawing/2014/main" id="{1C435DEC-3D36-4C99-ACBE-A71B6AB54DF5}"/>
              </a:ext>
            </a:extLst>
          </p:cNvPr>
          <p:cNvSpPr/>
          <p:nvPr/>
        </p:nvSpPr>
        <p:spPr>
          <a:xfrm>
            <a:off x="3852767" y="2040537"/>
            <a:ext cx="2068195" cy="3848100"/>
          </a:xfrm>
          <a:custGeom>
            <a:avLst/>
            <a:gdLst>
              <a:gd name="connisteX0" fmla="*/ 0 w 2068195"/>
              <a:gd name="connsiteY0" fmla="*/ 3848100 h 3848100"/>
              <a:gd name="connisteX1" fmla="*/ 875030 w 2068195"/>
              <a:gd name="connsiteY1" fmla="*/ 3251200 h 3848100"/>
              <a:gd name="connisteX2" fmla="*/ 1049655 w 2068195"/>
              <a:gd name="connsiteY2" fmla="*/ 514985 h 3848100"/>
              <a:gd name="connisteX3" fmla="*/ 2068195 w 2068195"/>
              <a:gd name="connsiteY3" fmla="*/ 0 h 3848100"/>
            </a:gdLst>
            <a:ahLst/>
            <a:cxnLst>
              <a:cxn ang="0">
                <a:pos x="connisteX0" y="connsiteY0"/>
              </a:cxn>
              <a:cxn ang="0">
                <a:pos x="connisteX1" y="connsiteY1"/>
              </a:cxn>
              <a:cxn ang="0">
                <a:pos x="connisteX2" y="connsiteY2"/>
              </a:cxn>
              <a:cxn ang="0">
                <a:pos x="connisteX3" y="connsiteY3"/>
              </a:cxn>
            </a:cxnLst>
            <a:rect l="l" t="t" r="r" b="b"/>
            <a:pathLst>
              <a:path w="2068195" h="3848100">
                <a:moveTo>
                  <a:pt x="0" y="3848100"/>
                </a:moveTo>
                <a:cubicBezTo>
                  <a:pt x="171450" y="3783330"/>
                  <a:pt x="664845" y="3917950"/>
                  <a:pt x="875030" y="3251200"/>
                </a:cubicBezTo>
                <a:cubicBezTo>
                  <a:pt x="1085215" y="2584450"/>
                  <a:pt x="810895" y="1165225"/>
                  <a:pt x="1049655" y="514985"/>
                </a:cubicBezTo>
                <a:cubicBezTo>
                  <a:pt x="1288415" y="-135255"/>
                  <a:pt x="1868170" y="48260"/>
                  <a:pt x="2068195" y="0"/>
                </a:cubicBezTo>
              </a:path>
            </a:pathLst>
          </a:custGeom>
          <a:noFill/>
          <a:ln w="28575" cmpd="sng">
            <a:solidFill>
              <a:srgbClr val="00B050"/>
            </a:solidFill>
            <a:prstDash val="sysDash"/>
            <a:tailEnd type="stealth" w="lg" len="lg"/>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2" name="文本框 21">
            <a:extLst>
              <a:ext uri="{FF2B5EF4-FFF2-40B4-BE49-F238E27FC236}">
                <a16:creationId xmlns:a16="http://schemas.microsoft.com/office/drawing/2014/main" id="{30D66AFE-19E6-45FB-873E-F83C66934677}"/>
              </a:ext>
            </a:extLst>
          </p:cNvPr>
          <p:cNvSpPr txBox="1"/>
          <p:nvPr/>
        </p:nvSpPr>
        <p:spPr>
          <a:xfrm>
            <a:off x="3805142" y="5888637"/>
            <a:ext cx="1476375" cy="645160"/>
          </a:xfrm>
          <a:prstGeom prst="rect">
            <a:avLst/>
          </a:prstGeom>
          <a:noFill/>
        </p:spPr>
        <p:txBody>
          <a:bodyPr wrap="square" rtlCol="0">
            <a:spAutoFit/>
          </a:bodyPr>
          <a:lstStyle/>
          <a:p>
            <a:r>
              <a:rPr lang="zh-CN" altLang="en-US">
                <a:latin typeface="Times New Roman" panose="02020603050405020304" pitchFamily="18" charset="0"/>
                <a:cs typeface="Times New Roman" panose="02020603050405020304" pitchFamily="18" charset="0"/>
              </a:rPr>
              <a:t>提取三个环的计数</a:t>
            </a:r>
            <a:r>
              <a:rPr lang="en-US" altLang="zh-CN" b="1" i="1">
                <a:solidFill>
                  <a:srgbClr val="FF0000"/>
                </a:solidFill>
                <a:latin typeface="Times New Roman" panose="02020603050405020304" pitchFamily="18" charset="0"/>
                <a:cs typeface="Times New Roman" panose="02020603050405020304" pitchFamily="18" charset="0"/>
              </a:rPr>
              <a:t>N</a:t>
            </a:r>
            <a:r>
              <a:rPr lang="en-US" altLang="zh-CN" b="1" i="1" baseline="-25000">
                <a:solidFill>
                  <a:srgbClr val="FF0000"/>
                </a:solidFill>
                <a:latin typeface="Times New Roman" panose="02020603050405020304" pitchFamily="18" charset="0"/>
                <a:cs typeface="Times New Roman" panose="02020603050405020304" pitchFamily="18" charset="0"/>
              </a:rPr>
              <a:t>n</a:t>
            </a:r>
          </a:p>
        </p:txBody>
      </p:sp>
      <p:cxnSp>
        <p:nvCxnSpPr>
          <p:cNvPr id="23" name="直接连接符 22">
            <a:extLst>
              <a:ext uri="{FF2B5EF4-FFF2-40B4-BE49-F238E27FC236}">
                <a16:creationId xmlns:a16="http://schemas.microsoft.com/office/drawing/2014/main" id="{69773C74-D146-4598-BCAE-1346FCA6547B}"/>
              </a:ext>
            </a:extLst>
          </p:cNvPr>
          <p:cNvCxnSpPr/>
          <p:nvPr/>
        </p:nvCxnSpPr>
        <p:spPr>
          <a:xfrm>
            <a:off x="5988907" y="2040537"/>
            <a:ext cx="1543050" cy="0"/>
          </a:xfrm>
          <a:prstGeom prst="line">
            <a:avLst/>
          </a:prstGeom>
          <a:ln w="28575" cmpd="sng">
            <a:solidFill>
              <a:srgbClr val="1552D1"/>
            </a:solidFill>
            <a:prstDash val="sysDash"/>
          </a:ln>
        </p:spPr>
        <p:style>
          <a:lnRef idx="2">
            <a:schemeClr val="accent1"/>
          </a:lnRef>
          <a:fillRef idx="0">
            <a:srgbClr val="FFFFFF"/>
          </a:fillRef>
          <a:effectRef idx="0">
            <a:srgbClr val="FFFFFF"/>
          </a:effectRef>
          <a:fontRef idx="minor">
            <a:schemeClr val="tx1"/>
          </a:fontRef>
        </p:style>
      </p:cxnSp>
      <p:cxnSp>
        <p:nvCxnSpPr>
          <p:cNvPr id="24" name="直接连接符 23">
            <a:extLst>
              <a:ext uri="{FF2B5EF4-FFF2-40B4-BE49-F238E27FC236}">
                <a16:creationId xmlns:a16="http://schemas.microsoft.com/office/drawing/2014/main" id="{7A880DBC-A9A4-4DB1-AD91-BCA26923280F}"/>
              </a:ext>
            </a:extLst>
          </p:cNvPr>
          <p:cNvCxnSpPr/>
          <p:nvPr/>
        </p:nvCxnSpPr>
        <p:spPr>
          <a:xfrm>
            <a:off x="7464012" y="1982117"/>
            <a:ext cx="6350" cy="2538730"/>
          </a:xfrm>
          <a:prstGeom prst="line">
            <a:avLst/>
          </a:prstGeom>
          <a:ln w="28575" cmpd="sng">
            <a:solidFill>
              <a:srgbClr val="1552D1"/>
            </a:solidFill>
            <a:prstDash val="lgDash"/>
          </a:ln>
        </p:spPr>
        <p:style>
          <a:lnRef idx="2">
            <a:schemeClr val="accent1"/>
          </a:lnRef>
          <a:fillRef idx="0">
            <a:srgbClr val="FFFFFF"/>
          </a:fillRef>
          <a:effectRef idx="0">
            <a:srgbClr val="FFFFFF"/>
          </a:effectRef>
          <a:fontRef idx="minor">
            <a:schemeClr val="tx1"/>
          </a:fontRef>
        </p:style>
      </p:cxnSp>
      <p:cxnSp>
        <p:nvCxnSpPr>
          <p:cNvPr id="29" name="直接连接符 28">
            <a:extLst>
              <a:ext uri="{FF2B5EF4-FFF2-40B4-BE49-F238E27FC236}">
                <a16:creationId xmlns:a16="http://schemas.microsoft.com/office/drawing/2014/main" id="{9F604BFF-AEC8-47CC-92D2-54AFA5137FEB}"/>
              </a:ext>
            </a:extLst>
          </p:cNvPr>
          <p:cNvCxnSpPr/>
          <p:nvPr/>
        </p:nvCxnSpPr>
        <p:spPr>
          <a:xfrm>
            <a:off x="5983192" y="4541802"/>
            <a:ext cx="3051175" cy="0"/>
          </a:xfrm>
          <a:prstGeom prst="line">
            <a:avLst/>
          </a:prstGeom>
          <a:ln>
            <a:solidFill>
              <a:srgbClr val="FF0000"/>
            </a:solidFill>
            <a:headEnd type="oval"/>
            <a:tailEnd type="stealth" w="lg" len="lg"/>
          </a:ln>
        </p:spPr>
        <p:style>
          <a:lnRef idx="2">
            <a:schemeClr val="accent1"/>
          </a:lnRef>
          <a:fillRef idx="0">
            <a:srgbClr val="FFFFFF"/>
          </a:fillRef>
          <a:effectRef idx="0">
            <a:srgbClr val="FFFFFF"/>
          </a:effectRef>
          <a:fontRef idx="minor">
            <a:schemeClr val="tx1"/>
          </a:fontRef>
        </p:style>
      </p:cxnSp>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7A442798-03A5-4414-AD64-2712D5CD5640}"/>
                  </a:ext>
                </a:extLst>
              </p:cNvPr>
              <p:cNvSpPr txBox="1"/>
              <p:nvPr/>
            </p:nvSpPr>
            <p:spPr>
              <a:xfrm>
                <a:off x="9067387" y="4451632"/>
                <a:ext cx="1420495" cy="368300"/>
              </a:xfrm>
              <a:prstGeom prst="rect">
                <a:avLst/>
              </a:prstGeom>
              <a:noFill/>
            </p:spPr>
            <p:txBody>
              <a:bodyPr wrap="square" rtlCol="0">
                <a:spAutoFit/>
              </a:bodyPr>
              <a:lstStyle/>
              <a:p>
                <a:r>
                  <a:rPr lang="zh-CN" altLang="en-US"/>
                  <a:t>平均效率</a:t>
                </a:r>
                <a14:m>
                  <m:oMath xmlns:m="http://schemas.openxmlformats.org/officeDocument/2006/math">
                    <m:r>
                      <a:rPr lang="en-US" altLang="zh-CN" b="1" i="1">
                        <a:solidFill>
                          <a:srgbClr val="FF0000"/>
                        </a:solidFill>
                        <a:latin typeface="Cambria Math" panose="02040503050406030204" charset="0"/>
                        <a:ea typeface="MS Mincho" charset="0"/>
                        <a:cs typeface="Cambria Math" panose="02040503050406030204" charset="0"/>
                      </a:rPr>
                      <m:t>𝜺</m:t>
                    </m:r>
                    <m:r>
                      <a:rPr lang="en-US" altLang="zh-CN" b="1" i="1" baseline="-25000">
                        <a:solidFill>
                          <a:srgbClr val="FF0000"/>
                        </a:solidFill>
                        <a:latin typeface="Cambria Math" panose="02040503050406030204" charset="0"/>
                        <a:ea typeface="MS Mincho" charset="0"/>
                        <a:cs typeface="Cambria Math" panose="02040503050406030204" charset="0"/>
                      </a:rPr>
                      <m:t>𝑛</m:t>
                    </m:r>
                  </m:oMath>
                </a14:m>
                <a:endParaRPr lang="en-US" altLang="zh-CN" b="1" i="1" baseline="-25000">
                  <a:solidFill>
                    <a:srgbClr val="FF0000"/>
                  </a:solidFill>
                  <a:latin typeface="Cambria Math" panose="02040503050406030204" charset="0"/>
                  <a:ea typeface="MS Mincho" charset="0"/>
                  <a:cs typeface="Cambria Math" panose="02040503050406030204" charset="0"/>
                </a:endParaRPr>
              </a:p>
            </p:txBody>
          </p:sp>
        </mc:Choice>
        <mc:Fallback xmlns="">
          <p:sp>
            <p:nvSpPr>
              <p:cNvPr id="30" name="文本框 29">
                <a:extLst>
                  <a:ext uri="{FF2B5EF4-FFF2-40B4-BE49-F238E27FC236}">
                    <a16:creationId xmlns:a16="http://schemas.microsoft.com/office/drawing/2014/main" id="{7A442798-03A5-4414-AD64-2712D5CD5640}"/>
                  </a:ext>
                </a:extLst>
              </p:cNvPr>
              <p:cNvSpPr txBox="1">
                <a:spLocks noRot="1" noChangeAspect="1" noMove="1" noResize="1" noEditPoints="1" noAdjustHandles="1" noChangeArrowheads="1" noChangeShapeType="1" noTextEdit="1"/>
              </p:cNvSpPr>
              <p:nvPr/>
            </p:nvSpPr>
            <p:spPr>
              <a:xfrm>
                <a:off x="9067387" y="4451632"/>
                <a:ext cx="1420495" cy="368300"/>
              </a:xfrm>
              <a:prstGeom prst="rect">
                <a:avLst/>
              </a:prstGeom>
              <a:blipFill>
                <a:blip r:embed="rId11"/>
                <a:stretch>
                  <a:fillRect l="-3433" t="-8197" b="-24590"/>
                </a:stretch>
              </a:blipFill>
            </p:spPr>
            <p:txBody>
              <a:bodyPr/>
              <a:lstStyle/>
              <a:p>
                <a:r>
                  <a:rPr lang="zh-CN" altLang="en-US">
                    <a:noFill/>
                  </a:rPr>
                  <a:t> </a:t>
                </a:r>
              </a:p>
            </p:txBody>
          </p:sp>
        </mc:Fallback>
      </mc:AlternateContent>
      <p:cxnSp>
        <p:nvCxnSpPr>
          <p:cNvPr id="31" name="直接连接符 30">
            <a:extLst>
              <a:ext uri="{FF2B5EF4-FFF2-40B4-BE49-F238E27FC236}">
                <a16:creationId xmlns:a16="http://schemas.microsoft.com/office/drawing/2014/main" id="{98E6CE0C-F6F0-4EEC-843D-BA70291D7593}"/>
              </a:ext>
            </a:extLst>
          </p:cNvPr>
          <p:cNvCxnSpPr/>
          <p:nvPr/>
        </p:nvCxnSpPr>
        <p:spPr>
          <a:xfrm flipV="1">
            <a:off x="7459567" y="3348002"/>
            <a:ext cx="1502410" cy="226060"/>
          </a:xfrm>
          <a:prstGeom prst="line">
            <a:avLst/>
          </a:prstGeom>
          <a:ln>
            <a:solidFill>
              <a:srgbClr val="FF0000"/>
            </a:solidFill>
            <a:headEnd type="oval"/>
          </a:ln>
        </p:spPr>
        <p:style>
          <a:lnRef idx="2">
            <a:schemeClr val="accent1"/>
          </a:lnRef>
          <a:fillRef idx="0">
            <a:srgbClr val="FFFFFF"/>
          </a:fillRef>
          <a:effectRef idx="0">
            <a:srgbClr val="FFFFFF"/>
          </a:effectRef>
          <a:fontRef idx="minor">
            <a:schemeClr val="tx1"/>
          </a:fontRef>
        </p:style>
      </p:cxnSp>
      <p:sp>
        <p:nvSpPr>
          <p:cNvPr id="32" name="文本框 31">
            <a:extLst>
              <a:ext uri="{FF2B5EF4-FFF2-40B4-BE49-F238E27FC236}">
                <a16:creationId xmlns:a16="http://schemas.microsoft.com/office/drawing/2014/main" id="{C9589DD5-2A9E-42C1-8B2D-1448B9F6AB2F}"/>
              </a:ext>
            </a:extLst>
          </p:cNvPr>
          <p:cNvSpPr txBox="1"/>
          <p:nvPr/>
        </p:nvSpPr>
        <p:spPr>
          <a:xfrm>
            <a:off x="8910542" y="3098447"/>
            <a:ext cx="1677035" cy="368300"/>
          </a:xfrm>
          <a:prstGeom prst="rect">
            <a:avLst/>
          </a:prstGeom>
          <a:noFill/>
        </p:spPr>
        <p:txBody>
          <a:bodyPr wrap="square" rtlCol="0">
            <a:spAutoFit/>
          </a:bodyPr>
          <a:lstStyle/>
          <a:p>
            <a:r>
              <a:rPr lang="zh-CN" altLang="en-US"/>
              <a:t>平均中子能量</a:t>
            </a:r>
          </a:p>
        </p:txBody>
      </p:sp>
      <p:sp>
        <p:nvSpPr>
          <p:cNvPr id="33" name="文本框 32">
            <a:extLst>
              <a:ext uri="{FF2B5EF4-FFF2-40B4-BE49-F238E27FC236}">
                <a16:creationId xmlns:a16="http://schemas.microsoft.com/office/drawing/2014/main" id="{FF58E992-4B1D-478F-AB81-4020DC2598DC}"/>
              </a:ext>
            </a:extLst>
          </p:cNvPr>
          <p:cNvSpPr txBox="1"/>
          <p:nvPr/>
        </p:nvSpPr>
        <p:spPr>
          <a:xfrm>
            <a:off x="8961977" y="5052342"/>
            <a:ext cx="1608455" cy="1198880"/>
          </a:xfrm>
          <a:prstGeom prst="rect">
            <a:avLst/>
          </a:prstGeom>
          <a:noFill/>
        </p:spPr>
        <p:txBody>
          <a:bodyPr wrap="square" rtlCol="0">
            <a:spAutoFit/>
          </a:bodyPr>
          <a:lstStyle/>
          <a:p>
            <a:r>
              <a:rPr lang="zh-CN" altLang="en-US" b="1"/>
              <a:t>平坦效率探测器的</a:t>
            </a:r>
            <a:r>
              <a:rPr lang="en-US" altLang="zh-CN" b="1">
                <a:solidFill>
                  <a:srgbClr val="FF0000"/>
                </a:solidFill>
              </a:rPr>
              <a:t>“</a:t>
            </a:r>
            <a:r>
              <a:rPr lang="zh-CN" altLang="en-US" b="1">
                <a:solidFill>
                  <a:srgbClr val="FF0000"/>
                </a:solidFill>
              </a:rPr>
              <a:t>平坦</a:t>
            </a:r>
            <a:r>
              <a:rPr lang="en-US" altLang="zh-CN" b="1">
                <a:solidFill>
                  <a:srgbClr val="FF0000"/>
                </a:solidFill>
              </a:rPr>
              <a:t>”</a:t>
            </a:r>
            <a:r>
              <a:rPr lang="zh-CN" altLang="en-US" b="1"/>
              <a:t>用于减小推算平均效率的误差</a:t>
            </a:r>
          </a:p>
        </p:txBody>
      </p:sp>
      <p:cxnSp>
        <p:nvCxnSpPr>
          <p:cNvPr id="34" name="直接连接符 33">
            <a:extLst>
              <a:ext uri="{FF2B5EF4-FFF2-40B4-BE49-F238E27FC236}">
                <a16:creationId xmlns:a16="http://schemas.microsoft.com/office/drawing/2014/main" id="{FE48829E-BF4B-4C71-929D-022449F7E8FB}"/>
              </a:ext>
            </a:extLst>
          </p:cNvPr>
          <p:cNvCxnSpPr/>
          <p:nvPr/>
        </p:nvCxnSpPr>
        <p:spPr>
          <a:xfrm>
            <a:off x="6051285" y="4534891"/>
            <a:ext cx="1543050" cy="0"/>
          </a:xfrm>
          <a:prstGeom prst="line">
            <a:avLst/>
          </a:prstGeom>
          <a:ln w="28575" cmpd="sng">
            <a:solidFill>
              <a:srgbClr val="1552D1"/>
            </a:solidFill>
            <a:prstDash val="lgDash"/>
          </a:ln>
        </p:spPr>
        <p:style>
          <a:lnRef idx="2">
            <a:schemeClr val="accent1"/>
          </a:lnRef>
          <a:fillRef idx="0">
            <a:srgbClr val="FFFFFF"/>
          </a:fillRef>
          <a:effectRef idx="0">
            <a:srgbClr val="FFFFFF"/>
          </a:effectRef>
          <a:fontRef idx="minor">
            <a:schemeClr val="tx1"/>
          </a:fontRef>
        </p:style>
      </p:cxnSp>
    </p:spTree>
    <p:extLst>
      <p:ext uri="{BB962C8B-B14F-4D97-AF65-F5344CB8AC3E}">
        <p14:creationId xmlns:p14="http://schemas.microsoft.com/office/powerpoint/2010/main" val="305672670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left)">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up)">
                                      <p:cBhvr>
                                        <p:cTn id="19" dur="500"/>
                                        <p:tgtEl>
                                          <p:spTgt spid="24"/>
                                        </p:tgtEl>
                                      </p:cBhvr>
                                    </p:animEffect>
                                  </p:childTnLst>
                                </p:cTn>
                              </p:par>
                              <p:par>
                                <p:cTn id="20" presetID="1" presetClass="entr" presetSubtype="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left)">
                                      <p:cBhvr>
                                        <p:cTn id="28" dur="500"/>
                                        <p:tgtEl>
                                          <p:spTgt spid="29"/>
                                        </p:tgtEl>
                                      </p:cBhvr>
                                    </p:animEffect>
                                  </p:childTnLst>
                                </p:cTn>
                              </p:par>
                            </p:childTnLst>
                          </p:cTn>
                        </p:par>
                        <p:par>
                          <p:cTn id="29" fill="hold">
                            <p:stCondLst>
                              <p:cond delay="500"/>
                            </p:stCondLst>
                            <p:childTnLst>
                              <p:par>
                                <p:cTn id="30" presetID="1" presetClass="entr" presetSubtype="0"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wipe(right)">
                                      <p:cBhvr>
                                        <p:cTn id="3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21" grpId="1" animBg="1"/>
      <p:bldP spid="22" grpId="0"/>
      <p:bldP spid="22" grpId="1"/>
      <p:bldP spid="30" grpId="0"/>
      <p:bldP spid="30" grpId="1"/>
      <p:bldP spid="32" grpId="0"/>
      <p:bldP spid="32" grpId="1"/>
      <p:bldP spid="33" grpId="0"/>
      <p:bldP spid="33"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a:extLst>
              <a:ext uri="{FF2B5EF4-FFF2-40B4-BE49-F238E27FC236}">
                <a16:creationId xmlns:a16="http://schemas.microsoft.com/office/drawing/2014/main" id="{4A30143F-9A5D-4276-95C5-1A4FC66813F8}"/>
              </a:ext>
            </a:extLst>
          </p:cNvPr>
          <p:cNvGrpSpPr/>
          <p:nvPr/>
        </p:nvGrpSpPr>
        <p:grpSpPr>
          <a:xfrm>
            <a:off x="335361" y="116633"/>
            <a:ext cx="11521279" cy="693041"/>
            <a:chOff x="335361" y="116633"/>
            <a:chExt cx="11521279" cy="693041"/>
          </a:xfrm>
        </p:grpSpPr>
        <p:grpSp>
          <p:nvGrpSpPr>
            <p:cNvPr id="26" name="组合 25">
              <a:extLst>
                <a:ext uri="{FF2B5EF4-FFF2-40B4-BE49-F238E27FC236}">
                  <a16:creationId xmlns:a16="http://schemas.microsoft.com/office/drawing/2014/main" id="{A80F7BE0-CC07-4C2D-90C5-1DFDFD0D2CED}"/>
                </a:ext>
              </a:extLst>
            </p:cNvPr>
            <p:cNvGrpSpPr/>
            <p:nvPr/>
          </p:nvGrpSpPr>
          <p:grpSpPr>
            <a:xfrm>
              <a:off x="335361" y="116633"/>
              <a:ext cx="629872" cy="612768"/>
              <a:chOff x="3070727" y="196457"/>
              <a:chExt cx="692047" cy="673255"/>
            </a:xfrm>
          </p:grpSpPr>
          <p:sp>
            <p:nvSpPr>
              <p:cNvPr id="38" name="平行四边形 37">
                <a:extLst>
                  <a:ext uri="{FF2B5EF4-FFF2-40B4-BE49-F238E27FC236}">
                    <a16:creationId xmlns:a16="http://schemas.microsoft.com/office/drawing/2014/main" id="{060D9D85-7BCC-48ED-9114-F46617B067F8}"/>
                  </a:ext>
                </a:extLst>
              </p:cNvPr>
              <p:cNvSpPr/>
              <p:nvPr/>
            </p:nvSpPr>
            <p:spPr>
              <a:xfrm>
                <a:off x="3070727" y="196457"/>
                <a:ext cx="629587" cy="612775"/>
              </a:xfrm>
              <a:prstGeom prst="parallelogram">
                <a:avLst/>
              </a:prstGeom>
              <a:solidFill>
                <a:srgbClr val="0C49B7"/>
              </a:solidFill>
              <a:ln w="25400" cap="flat" cmpd="sng" algn="ctr">
                <a:solidFill>
                  <a:srgbClr val="0C49B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39" name="平行四边形 38">
                <a:extLst>
                  <a:ext uri="{FF2B5EF4-FFF2-40B4-BE49-F238E27FC236}">
                    <a16:creationId xmlns:a16="http://schemas.microsoft.com/office/drawing/2014/main" id="{BB195619-1127-4D71-8B0F-7DAE321446C7}"/>
                  </a:ext>
                </a:extLst>
              </p:cNvPr>
              <p:cNvSpPr/>
              <p:nvPr/>
            </p:nvSpPr>
            <p:spPr>
              <a:xfrm>
                <a:off x="3133187" y="256937"/>
                <a:ext cx="629587" cy="612775"/>
              </a:xfrm>
              <a:prstGeom prst="parallelogram">
                <a:avLst/>
              </a:prstGeom>
              <a:noFill/>
              <a:ln w="25400" cap="flat" cmpd="sng" algn="ctr">
                <a:solidFill>
                  <a:srgbClr val="0C49B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cxnSp>
          <p:nvCxnSpPr>
            <p:cNvPr id="27" name="直接连接符 26">
              <a:extLst>
                <a:ext uri="{FF2B5EF4-FFF2-40B4-BE49-F238E27FC236}">
                  <a16:creationId xmlns:a16="http://schemas.microsoft.com/office/drawing/2014/main" id="{64CF6F17-7C61-4827-B654-4AA6C132706F}"/>
                </a:ext>
              </a:extLst>
            </p:cNvPr>
            <p:cNvCxnSpPr>
              <a:cxnSpLocks/>
            </p:cNvCxnSpPr>
            <p:nvPr/>
          </p:nvCxnSpPr>
          <p:spPr>
            <a:xfrm>
              <a:off x="367840" y="809674"/>
              <a:ext cx="11488800" cy="0"/>
            </a:xfrm>
            <a:prstGeom prst="line">
              <a:avLst/>
            </a:prstGeom>
            <a:noFill/>
            <a:ln w="9525" cap="flat" cmpd="sng" algn="ctr">
              <a:solidFill>
                <a:srgbClr val="0C49B7"/>
              </a:solidFill>
              <a:prstDash val="solid"/>
            </a:ln>
            <a:effectLst/>
          </p:spPr>
        </p:cxnSp>
        <p:sp>
          <p:nvSpPr>
            <p:cNvPr id="28" name="文本占位符 5">
              <a:extLst>
                <a:ext uri="{FF2B5EF4-FFF2-40B4-BE49-F238E27FC236}">
                  <a16:creationId xmlns:a16="http://schemas.microsoft.com/office/drawing/2014/main" id="{8E9B4C78-2CEF-4446-94C8-15F6D1EA149B}"/>
                </a:ext>
              </a:extLst>
            </p:cNvPr>
            <p:cNvSpPr txBox="1">
              <a:spLocks/>
            </p:cNvSpPr>
            <p:nvPr/>
          </p:nvSpPr>
          <p:spPr>
            <a:xfrm>
              <a:off x="1127448" y="193957"/>
              <a:ext cx="5040313" cy="6127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024282"/>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zh-CN" dirty="0">
                  <a:solidFill>
                    <a:srgbClr val="0C49B7"/>
                  </a:solidFill>
                  <a:latin typeface="Times New Roman" panose="02020603050405020304" pitchFamily="18" charset="0"/>
                  <a:ea typeface="微软雅黑" panose="020B0503020204020204" pitchFamily="34" charset="-122"/>
                  <a:cs typeface="Times New Roman" panose="02020603050405020304" pitchFamily="18" charset="0"/>
                </a:rPr>
                <a:t>FED</a:t>
              </a:r>
              <a:endParaRPr kumimoji="0" lang="zh-CN" altLang="en-US" sz="3200" b="1" i="0" u="none" strike="noStrike" kern="1200" cap="none" spc="0" normalizeH="0" baseline="0" noProof="0" dirty="0">
                <a:ln>
                  <a:noFill/>
                </a:ln>
                <a:solidFill>
                  <a:srgbClr val="0C49B7"/>
                </a:solidFill>
                <a:effectLst/>
                <a:uLnTx/>
                <a:uFillTx/>
                <a:latin typeface="微软雅黑" panose="020B0503020204020204" pitchFamily="34" charset="-122"/>
                <a:ea typeface="微软雅黑" panose="020B0503020204020204" pitchFamily="34" charset="-122"/>
                <a:cs typeface="+mn-cs"/>
              </a:endParaRPr>
            </a:p>
          </p:txBody>
        </p:sp>
      </p:grpSp>
      <p:pic>
        <p:nvPicPr>
          <p:cNvPr id="55" name="图片 54">
            <a:extLst>
              <a:ext uri="{FF2B5EF4-FFF2-40B4-BE49-F238E27FC236}">
                <a16:creationId xmlns:a16="http://schemas.microsoft.com/office/drawing/2014/main" id="{263A8588-1E30-DF99-1C40-F38A53052180}"/>
              </a:ext>
            </a:extLst>
          </p:cNvPr>
          <p:cNvPicPr>
            <a:picLocks noChangeAspect="1"/>
          </p:cNvPicPr>
          <p:nvPr/>
        </p:nvPicPr>
        <p:blipFill>
          <a:blip r:embed="rId11" cstate="print">
            <a:extLst>
              <a:ext uri="{BEBA8EAE-BF5A-486C-A8C5-ECC9F3942E4B}">
                <a14:imgProps xmlns:a14="http://schemas.microsoft.com/office/drawing/2010/main">
                  <a14:imgLayer r:embed="rId12">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0156846" y="45874"/>
            <a:ext cx="1815412" cy="714366"/>
          </a:xfrm>
          <a:prstGeom prst="rect">
            <a:avLst/>
          </a:prstGeom>
        </p:spPr>
      </p:pic>
      <p:pic>
        <p:nvPicPr>
          <p:cNvPr id="35" name="图片 34" descr="1a">
            <a:extLst>
              <a:ext uri="{FF2B5EF4-FFF2-40B4-BE49-F238E27FC236}">
                <a16:creationId xmlns:a16="http://schemas.microsoft.com/office/drawing/2014/main" id="{F602FA41-8718-4575-97CC-061B5396925C}"/>
              </a:ext>
            </a:extLst>
          </p:cNvPr>
          <p:cNvPicPr>
            <a:picLocks noChangeAspect="1"/>
          </p:cNvPicPr>
          <p:nvPr/>
        </p:nvPicPr>
        <p:blipFill>
          <a:blip r:embed="rId13"/>
          <a:stretch>
            <a:fillRect/>
          </a:stretch>
        </p:blipFill>
        <p:spPr>
          <a:xfrm>
            <a:off x="2104390" y="1442506"/>
            <a:ext cx="3694430" cy="2353310"/>
          </a:xfrm>
          <a:prstGeom prst="rect">
            <a:avLst/>
          </a:prstGeom>
        </p:spPr>
      </p:pic>
      <p:pic>
        <p:nvPicPr>
          <p:cNvPr id="36" name="图片 35" descr="1b">
            <a:extLst>
              <a:ext uri="{FF2B5EF4-FFF2-40B4-BE49-F238E27FC236}">
                <a16:creationId xmlns:a16="http://schemas.microsoft.com/office/drawing/2014/main" id="{9D1CC65B-18B4-4E30-8126-EAB0ABFDCC62}"/>
              </a:ext>
            </a:extLst>
          </p:cNvPr>
          <p:cNvPicPr>
            <a:picLocks noChangeAspect="1"/>
          </p:cNvPicPr>
          <p:nvPr/>
        </p:nvPicPr>
        <p:blipFill>
          <a:blip r:embed="rId14"/>
          <a:stretch>
            <a:fillRect/>
          </a:stretch>
        </p:blipFill>
        <p:spPr>
          <a:xfrm>
            <a:off x="284480" y="1442506"/>
            <a:ext cx="1819910" cy="2427605"/>
          </a:xfrm>
          <a:prstGeom prst="rect">
            <a:avLst/>
          </a:prstGeom>
        </p:spPr>
      </p:pic>
      <p:sp>
        <p:nvSpPr>
          <p:cNvPr id="37" name="文本框 36">
            <a:extLst>
              <a:ext uri="{FF2B5EF4-FFF2-40B4-BE49-F238E27FC236}">
                <a16:creationId xmlns:a16="http://schemas.microsoft.com/office/drawing/2014/main" id="{114DE468-3C5F-4127-AA08-811F9D75EDFE}"/>
              </a:ext>
            </a:extLst>
          </p:cNvPr>
          <p:cNvSpPr txBox="1"/>
          <p:nvPr>
            <p:custDataLst>
              <p:tags r:id="rId1"/>
            </p:custDataLst>
          </p:nvPr>
        </p:nvSpPr>
        <p:spPr>
          <a:xfrm>
            <a:off x="5689600" y="2391831"/>
            <a:ext cx="6502400" cy="1198880"/>
          </a:xfrm>
          <a:prstGeom prst="rect">
            <a:avLst/>
          </a:prstGeom>
          <a:noFill/>
        </p:spPr>
        <p:txBody>
          <a:bodyPr wrap="square" rtlCol="0">
            <a:spAutoFit/>
          </a:bodyPr>
          <a:lstStyle/>
          <a:p>
            <a:r>
              <a:rPr lang="zh-CN" altLang="en-US"/>
              <a:t>慢化体：</a:t>
            </a:r>
            <a:r>
              <a:rPr>
                <a:solidFill>
                  <a:schemeClr val="tx1"/>
                </a:solidFill>
                <a:sym typeface="+mn-ea"/>
              </a:rPr>
              <a:t>45 mm×45 </a:t>
            </a:r>
            <a:r>
              <a:rPr lang="en-US">
                <a:solidFill>
                  <a:schemeClr val="tx1"/>
                </a:solidFill>
                <a:sym typeface="+mn-ea"/>
              </a:rPr>
              <a:t>c</a:t>
            </a:r>
            <a:r>
              <a:rPr>
                <a:solidFill>
                  <a:schemeClr val="tx1"/>
                </a:solidFill>
                <a:sym typeface="+mn-ea"/>
              </a:rPr>
              <a:t>m×55</a:t>
            </a:r>
            <a:r>
              <a:rPr lang="en-US" altLang="zh-CN">
                <a:solidFill>
                  <a:schemeClr val="tx1"/>
                </a:solidFill>
                <a:sym typeface="+mn-ea"/>
              </a:rPr>
              <a:t> </a:t>
            </a:r>
            <a:r>
              <a:rPr lang="en-US">
                <a:sym typeface="+mn-ea"/>
              </a:rPr>
              <a:t>c</a:t>
            </a:r>
            <a:r>
              <a:rPr>
                <a:sym typeface="+mn-ea"/>
              </a:rPr>
              <a:t>m</a:t>
            </a:r>
            <a:r>
              <a:rPr lang="en-US">
                <a:sym typeface="+mn-ea"/>
              </a:rPr>
              <a:t> </a:t>
            </a:r>
            <a:r>
              <a:rPr lang="zh-CN" altLang="en-US">
                <a:solidFill>
                  <a:schemeClr val="tx1"/>
                </a:solidFill>
                <a:sym typeface="+mn-ea"/>
              </a:rPr>
              <a:t>聚乙烯</a:t>
            </a:r>
            <a:endParaRPr lang="zh-CN" altLang="en-US">
              <a:sym typeface="+mn-ea"/>
            </a:endParaRPr>
          </a:p>
          <a:p>
            <a:r>
              <a:rPr lang="zh-CN" altLang="en-US">
                <a:sym typeface="+mn-ea"/>
              </a:rPr>
              <a:t>正比计数器：</a:t>
            </a:r>
            <a:r>
              <a:rPr lang="en-US" altLang="zh-CN" baseline="30000">
                <a:sym typeface="+mn-ea"/>
              </a:rPr>
              <a:t>3</a:t>
            </a:r>
            <a:r>
              <a:rPr lang="en-US" altLang="zh-CN">
                <a:sym typeface="+mn-ea"/>
              </a:rPr>
              <a:t>He</a:t>
            </a:r>
            <a:r>
              <a:rPr lang="zh-CN" altLang="en-US">
                <a:sym typeface="+mn-ea"/>
              </a:rPr>
              <a:t>×</a:t>
            </a:r>
            <a:r>
              <a:rPr lang="en-US" altLang="zh-CN">
                <a:sym typeface="+mn-ea"/>
              </a:rPr>
              <a:t>26</a:t>
            </a:r>
            <a:r>
              <a:rPr lang="zh-CN" altLang="en-US">
                <a:sym typeface="+mn-ea"/>
              </a:rPr>
              <a:t>（</a:t>
            </a:r>
            <a:r>
              <a:rPr lang="en-US" altLang="zh-CN">
                <a:sym typeface="+mn-ea"/>
              </a:rPr>
              <a:t>2 atm</a:t>
            </a:r>
            <a:r>
              <a:rPr lang="zh-CN" altLang="en-US">
                <a:sym typeface="+mn-ea"/>
              </a:rPr>
              <a:t>）</a:t>
            </a:r>
            <a:endParaRPr lang="en-US" altLang="zh-CN"/>
          </a:p>
          <a:p>
            <a:r>
              <a:rPr lang="zh-CN" altLang="en-US"/>
              <a:t>排列状态：</a:t>
            </a:r>
            <a:r>
              <a:rPr lang="en-US" altLang="zh-CN"/>
              <a:t>3</a:t>
            </a:r>
            <a:r>
              <a:rPr lang="zh-CN" altLang="en-US"/>
              <a:t>环</a:t>
            </a:r>
            <a:r>
              <a:rPr lang="en-US" altLang="zh-CN"/>
              <a:t>  </a:t>
            </a:r>
            <a:r>
              <a:rPr lang="zh-CN" altLang="en-US"/>
              <a:t>（</a:t>
            </a:r>
            <a:r>
              <a:rPr lang="en-US" altLang="zh-CN"/>
              <a:t>6-8-12</a:t>
            </a:r>
            <a:r>
              <a:rPr lang="zh-CN" altLang="en-US"/>
              <a:t>）距离中心</a:t>
            </a:r>
            <a:r>
              <a:rPr>
                <a:sym typeface="+mn-ea"/>
              </a:rPr>
              <a:t> 65 mm, 110 mm, 175 mm</a:t>
            </a:r>
          </a:p>
          <a:p>
            <a:pPr indent="0" fontAlgn="auto"/>
            <a:r>
              <a:rPr lang="zh-CN" altLang="en-US"/>
              <a:t>探测器效率：</a:t>
            </a:r>
            <a:r>
              <a:rPr lang="zh-CN" altLang="en-US">
                <a:solidFill>
                  <a:srgbClr val="FF0000"/>
                </a:solidFill>
              </a:rPr>
              <a:t>42.32%</a:t>
            </a:r>
            <a:r>
              <a:rPr lang="en-US" altLang="zh-CN">
                <a:solidFill>
                  <a:srgbClr val="FF0000"/>
                </a:solidFill>
              </a:rPr>
              <a:t> - </a:t>
            </a:r>
            <a:r>
              <a:rPr lang="zh-CN" altLang="en-US">
                <a:solidFill>
                  <a:srgbClr val="FF0000"/>
                </a:solidFill>
                <a:sym typeface="+mn-ea"/>
              </a:rPr>
              <a:t>34.83%</a:t>
            </a:r>
          </a:p>
        </p:txBody>
      </p:sp>
      <p:pic>
        <p:nvPicPr>
          <p:cNvPr id="40" name="图片 39">
            <a:extLst>
              <a:ext uri="{FF2B5EF4-FFF2-40B4-BE49-F238E27FC236}">
                <a16:creationId xmlns:a16="http://schemas.microsoft.com/office/drawing/2014/main" id="{2A97E0C8-9FDB-4EBE-AF3C-ED920D468B24}"/>
              </a:ext>
            </a:extLst>
          </p:cNvPr>
          <p:cNvPicPr>
            <a:picLocks noChangeAspect="1"/>
          </p:cNvPicPr>
          <p:nvPr>
            <p:custDataLst>
              <p:tags r:id="rId2"/>
            </p:custDataLst>
          </p:nvPr>
        </p:nvPicPr>
        <p:blipFill>
          <a:blip r:embed="rId15"/>
          <a:stretch>
            <a:fillRect/>
          </a:stretch>
        </p:blipFill>
        <p:spPr>
          <a:xfrm>
            <a:off x="7569200" y="3537371"/>
            <a:ext cx="4276090" cy="3018790"/>
          </a:xfrm>
          <a:prstGeom prst="rect">
            <a:avLst/>
          </a:prstGeom>
        </p:spPr>
      </p:pic>
      <p:sp>
        <p:nvSpPr>
          <p:cNvPr id="41" name="文本框 40">
            <a:extLst>
              <a:ext uri="{FF2B5EF4-FFF2-40B4-BE49-F238E27FC236}">
                <a16:creationId xmlns:a16="http://schemas.microsoft.com/office/drawing/2014/main" id="{2D234144-264E-4E7A-A9FD-CAB97BF60F8D}"/>
              </a:ext>
            </a:extLst>
          </p:cNvPr>
          <p:cNvSpPr txBox="1"/>
          <p:nvPr/>
        </p:nvSpPr>
        <p:spPr>
          <a:xfrm>
            <a:off x="7658100" y="6430431"/>
            <a:ext cx="4241800" cy="368300"/>
          </a:xfrm>
          <a:prstGeom prst="rect">
            <a:avLst/>
          </a:prstGeom>
          <a:noFill/>
        </p:spPr>
        <p:txBody>
          <a:bodyPr wrap="square" rtlCol="0">
            <a:spAutoFit/>
          </a:bodyPr>
          <a:lstStyle/>
          <a:p>
            <a:pPr algn="ctr">
              <a:buClrTx/>
              <a:buSzTx/>
              <a:buFontTx/>
            </a:pPr>
            <a:r>
              <a:rPr lang="zh-CN" altLang="en-US">
                <a:sym typeface="+mn-ea"/>
              </a:rPr>
              <a:t>探测器效率曲线及其对于</a:t>
            </a:r>
            <a:r>
              <a:rPr lang="zh-CN" altLang="en-US" baseline="30000">
                <a:sym typeface="+mn-ea"/>
              </a:rPr>
              <a:t>252</a:t>
            </a:r>
            <a:r>
              <a:rPr lang="zh-CN" altLang="en-US">
                <a:sym typeface="+mn-ea"/>
              </a:rPr>
              <a:t>Cf源的效率</a:t>
            </a:r>
            <a:endParaRPr lang="zh-CN" altLang="en-US"/>
          </a:p>
        </p:txBody>
      </p:sp>
      <p:sp>
        <p:nvSpPr>
          <p:cNvPr id="42" name="文本框 41">
            <a:extLst>
              <a:ext uri="{FF2B5EF4-FFF2-40B4-BE49-F238E27FC236}">
                <a16:creationId xmlns:a16="http://schemas.microsoft.com/office/drawing/2014/main" id="{2E62A3DC-8A0D-4A3A-AD8F-73D1FDBC7C1E}"/>
              </a:ext>
            </a:extLst>
          </p:cNvPr>
          <p:cNvSpPr txBox="1"/>
          <p:nvPr>
            <p:custDataLst>
              <p:tags r:id="rId3"/>
            </p:custDataLst>
          </p:nvPr>
        </p:nvSpPr>
        <p:spPr>
          <a:xfrm>
            <a:off x="284480" y="829731"/>
            <a:ext cx="9215120" cy="429895"/>
          </a:xfrm>
          <a:prstGeom prst="rect">
            <a:avLst/>
          </a:prstGeom>
          <a:noFill/>
        </p:spPr>
        <p:txBody>
          <a:bodyPr wrap="square" rtlCol="0">
            <a:spAutoFit/>
          </a:bodyPr>
          <a:lstStyle/>
          <a:p>
            <a:pPr marL="342900" indent="-342900">
              <a:buFont typeface="Wingdings" panose="05000000000000000000" charset="0"/>
              <a:buChar char="n"/>
            </a:pPr>
            <a:r>
              <a:rPr lang="en-US" altLang="zh-CN" sz="2200" b="1">
                <a:sym typeface="+mn-ea"/>
              </a:rPr>
              <a:t>SLEGS </a:t>
            </a:r>
            <a:r>
              <a:rPr lang="zh-CN" altLang="en-US" sz="2200" b="1">
                <a:sym typeface="+mn-ea"/>
              </a:rPr>
              <a:t>平坦效率探测器</a:t>
            </a:r>
            <a:r>
              <a:rPr lang="en-US" altLang="zh-CN" sz="2200" b="1">
                <a:sym typeface="+mn-ea"/>
              </a:rPr>
              <a:t>(FED)</a:t>
            </a:r>
          </a:p>
        </p:txBody>
      </p:sp>
      <p:pic>
        <p:nvPicPr>
          <p:cNvPr id="43" name="图片 42">
            <a:extLst>
              <a:ext uri="{FF2B5EF4-FFF2-40B4-BE49-F238E27FC236}">
                <a16:creationId xmlns:a16="http://schemas.microsoft.com/office/drawing/2014/main" id="{5BBE2BC2-6377-4ABA-94EF-654CBFD05947}"/>
              </a:ext>
            </a:extLst>
          </p:cNvPr>
          <p:cNvPicPr>
            <a:picLocks noChangeAspect="1"/>
          </p:cNvPicPr>
          <p:nvPr>
            <p:custDataLst>
              <p:tags r:id="rId4"/>
            </p:custDataLst>
          </p:nvPr>
        </p:nvPicPr>
        <p:blipFill>
          <a:blip r:embed="rId16"/>
          <a:stretch>
            <a:fillRect/>
          </a:stretch>
        </p:blipFill>
        <p:spPr>
          <a:xfrm>
            <a:off x="0" y="3978696"/>
            <a:ext cx="3479165" cy="2630805"/>
          </a:xfrm>
          <a:prstGeom prst="rect">
            <a:avLst/>
          </a:prstGeom>
        </p:spPr>
      </p:pic>
      <p:sp>
        <p:nvSpPr>
          <p:cNvPr id="44" name="文本框 43">
            <a:extLst>
              <a:ext uri="{FF2B5EF4-FFF2-40B4-BE49-F238E27FC236}">
                <a16:creationId xmlns:a16="http://schemas.microsoft.com/office/drawing/2014/main" id="{A733DBEB-0A8D-4FC2-91B8-FCAA5CC5382B}"/>
              </a:ext>
            </a:extLst>
          </p:cNvPr>
          <p:cNvSpPr txBox="1"/>
          <p:nvPr>
            <p:custDataLst>
              <p:tags r:id="rId5"/>
            </p:custDataLst>
          </p:nvPr>
        </p:nvSpPr>
        <p:spPr>
          <a:xfrm>
            <a:off x="9499600" y="1349161"/>
            <a:ext cx="2588260" cy="953135"/>
          </a:xfrm>
          <a:prstGeom prst="rect">
            <a:avLst/>
          </a:prstGeom>
          <a:noFill/>
        </p:spPr>
        <p:txBody>
          <a:bodyPr wrap="square" rtlCol="0" anchor="t">
            <a:spAutoFit/>
          </a:bodyPr>
          <a:lstStyle/>
          <a:p>
            <a:r>
              <a:rPr lang="zh-CN" altLang="en-US" sz="1400" b="1"/>
              <a:t>郝子锐, 范功涛, 刘龙祥,等. 4π平坦效率3He中子探测器阵列的设计与模拟分析[J]. 核技术, 2020, 43(11):9.</a:t>
            </a:r>
          </a:p>
        </p:txBody>
      </p:sp>
      <p:pic>
        <p:nvPicPr>
          <p:cNvPr id="45" name="图片 44">
            <a:extLst>
              <a:ext uri="{FF2B5EF4-FFF2-40B4-BE49-F238E27FC236}">
                <a16:creationId xmlns:a16="http://schemas.microsoft.com/office/drawing/2014/main" id="{75612274-54D1-4EE3-82D9-F587A8898867}"/>
              </a:ext>
            </a:extLst>
          </p:cNvPr>
          <p:cNvPicPr>
            <a:picLocks noChangeAspect="1"/>
          </p:cNvPicPr>
          <p:nvPr>
            <p:custDataLst>
              <p:tags r:id="rId6"/>
            </p:custDataLst>
          </p:nvPr>
        </p:nvPicPr>
        <p:blipFill>
          <a:blip r:embed="rId17"/>
          <a:stretch>
            <a:fillRect/>
          </a:stretch>
        </p:blipFill>
        <p:spPr>
          <a:xfrm>
            <a:off x="3568065" y="4052991"/>
            <a:ext cx="4001135" cy="2257425"/>
          </a:xfrm>
          <a:prstGeom prst="rect">
            <a:avLst/>
          </a:prstGeom>
        </p:spPr>
      </p:pic>
      <p:sp>
        <p:nvSpPr>
          <p:cNvPr id="46" name="文本框 45">
            <a:extLst>
              <a:ext uri="{FF2B5EF4-FFF2-40B4-BE49-F238E27FC236}">
                <a16:creationId xmlns:a16="http://schemas.microsoft.com/office/drawing/2014/main" id="{B92F66C1-129E-4C4D-A25F-56F9619DCEBF}"/>
              </a:ext>
            </a:extLst>
          </p:cNvPr>
          <p:cNvSpPr txBox="1"/>
          <p:nvPr/>
        </p:nvSpPr>
        <p:spPr>
          <a:xfrm>
            <a:off x="1059180" y="6498376"/>
            <a:ext cx="1889125" cy="368300"/>
          </a:xfrm>
          <a:prstGeom prst="rect">
            <a:avLst/>
          </a:prstGeom>
          <a:noFill/>
        </p:spPr>
        <p:txBody>
          <a:bodyPr wrap="square" rtlCol="0">
            <a:spAutoFit/>
          </a:bodyPr>
          <a:lstStyle/>
          <a:p>
            <a:r>
              <a:rPr lang="en-US" altLang="zh-CN"/>
              <a:t>3He</a:t>
            </a:r>
            <a:r>
              <a:rPr lang="zh-CN" altLang="en-US"/>
              <a:t>管单管能谱</a:t>
            </a:r>
          </a:p>
        </p:txBody>
      </p:sp>
      <p:sp>
        <p:nvSpPr>
          <p:cNvPr id="47" name="文本框 46">
            <a:extLst>
              <a:ext uri="{FF2B5EF4-FFF2-40B4-BE49-F238E27FC236}">
                <a16:creationId xmlns:a16="http://schemas.microsoft.com/office/drawing/2014/main" id="{D6477F55-E551-42EF-BCE6-CDB4A98695DF}"/>
              </a:ext>
            </a:extLst>
          </p:cNvPr>
          <p:cNvSpPr txBox="1"/>
          <p:nvPr>
            <p:custDataLst>
              <p:tags r:id="rId7"/>
            </p:custDataLst>
          </p:nvPr>
        </p:nvSpPr>
        <p:spPr>
          <a:xfrm>
            <a:off x="4635500" y="6430431"/>
            <a:ext cx="2146935" cy="368300"/>
          </a:xfrm>
          <a:prstGeom prst="rect">
            <a:avLst/>
          </a:prstGeom>
          <a:noFill/>
        </p:spPr>
        <p:txBody>
          <a:bodyPr wrap="square" rtlCol="0">
            <a:spAutoFit/>
          </a:bodyPr>
          <a:lstStyle/>
          <a:p>
            <a:r>
              <a:rPr lang="zh-CN" altLang="en-US">
                <a:sym typeface="+mn-ea"/>
              </a:rPr>
              <a:t>单中子到达时间谱</a:t>
            </a:r>
            <a:endParaRPr lang="zh-CN" altLang="en-US"/>
          </a:p>
        </p:txBody>
      </p:sp>
      <p:pic>
        <p:nvPicPr>
          <p:cNvPr id="48" name="图片 47" descr="222_0000">
            <a:extLst>
              <a:ext uri="{FF2B5EF4-FFF2-40B4-BE49-F238E27FC236}">
                <a16:creationId xmlns:a16="http://schemas.microsoft.com/office/drawing/2014/main" id="{5FB3D15C-0228-47FD-8291-2DE79DC723A4}"/>
              </a:ext>
            </a:extLst>
          </p:cNvPr>
          <p:cNvPicPr>
            <a:picLocks noChangeAspect="1"/>
          </p:cNvPicPr>
          <p:nvPr>
            <p:custDataLst>
              <p:tags r:id="rId8"/>
            </p:custDataLst>
          </p:nvPr>
        </p:nvPicPr>
        <p:blipFill>
          <a:blip r:embed="rId18"/>
          <a:srcRect l="16994" r="18652"/>
          <a:stretch>
            <a:fillRect/>
          </a:stretch>
        </p:blipFill>
        <p:spPr>
          <a:xfrm>
            <a:off x="7715075" y="908967"/>
            <a:ext cx="1610242" cy="1454503"/>
          </a:xfrm>
          <a:prstGeom prst="rect">
            <a:avLst/>
          </a:prstGeom>
        </p:spPr>
      </p:pic>
      <p:pic>
        <p:nvPicPr>
          <p:cNvPr id="49" name="图片 48" descr="111_0000">
            <a:extLst>
              <a:ext uri="{FF2B5EF4-FFF2-40B4-BE49-F238E27FC236}">
                <a16:creationId xmlns:a16="http://schemas.microsoft.com/office/drawing/2014/main" id="{6E7D957C-407F-4BD0-AE1C-C53D498F95EB}"/>
              </a:ext>
            </a:extLst>
          </p:cNvPr>
          <p:cNvPicPr>
            <a:picLocks noChangeAspect="1"/>
          </p:cNvPicPr>
          <p:nvPr>
            <p:custDataLst>
              <p:tags r:id="rId9"/>
            </p:custDataLst>
          </p:nvPr>
        </p:nvPicPr>
        <p:blipFill>
          <a:blip r:embed="rId19"/>
          <a:srcRect l="28668" t="14411" r="28788" b="13972"/>
          <a:stretch>
            <a:fillRect/>
          </a:stretch>
        </p:blipFill>
        <p:spPr>
          <a:xfrm>
            <a:off x="6167761" y="904684"/>
            <a:ext cx="1490339" cy="1458786"/>
          </a:xfrm>
          <a:prstGeom prst="rect">
            <a:avLst/>
          </a:prstGeom>
        </p:spPr>
      </p:pic>
    </p:spTree>
    <p:extLst>
      <p:ext uri="{BB962C8B-B14F-4D97-AF65-F5344CB8AC3E}">
        <p14:creationId xmlns:p14="http://schemas.microsoft.com/office/powerpoint/2010/main" val="3013911378"/>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a:extLst>
              <a:ext uri="{FF2B5EF4-FFF2-40B4-BE49-F238E27FC236}">
                <a16:creationId xmlns:a16="http://schemas.microsoft.com/office/drawing/2014/main" id="{4A30143F-9A5D-4276-95C5-1A4FC66813F8}"/>
              </a:ext>
            </a:extLst>
          </p:cNvPr>
          <p:cNvGrpSpPr/>
          <p:nvPr/>
        </p:nvGrpSpPr>
        <p:grpSpPr>
          <a:xfrm>
            <a:off x="335361" y="116633"/>
            <a:ext cx="11521279" cy="693041"/>
            <a:chOff x="335361" y="116633"/>
            <a:chExt cx="11521279" cy="693041"/>
          </a:xfrm>
        </p:grpSpPr>
        <p:grpSp>
          <p:nvGrpSpPr>
            <p:cNvPr id="26" name="组合 25">
              <a:extLst>
                <a:ext uri="{FF2B5EF4-FFF2-40B4-BE49-F238E27FC236}">
                  <a16:creationId xmlns:a16="http://schemas.microsoft.com/office/drawing/2014/main" id="{A80F7BE0-CC07-4C2D-90C5-1DFDFD0D2CED}"/>
                </a:ext>
              </a:extLst>
            </p:cNvPr>
            <p:cNvGrpSpPr/>
            <p:nvPr/>
          </p:nvGrpSpPr>
          <p:grpSpPr>
            <a:xfrm>
              <a:off x="335361" y="116633"/>
              <a:ext cx="629872" cy="612768"/>
              <a:chOff x="3070727" y="196457"/>
              <a:chExt cx="692047" cy="673255"/>
            </a:xfrm>
          </p:grpSpPr>
          <p:sp>
            <p:nvSpPr>
              <p:cNvPr id="38" name="平行四边形 37">
                <a:extLst>
                  <a:ext uri="{FF2B5EF4-FFF2-40B4-BE49-F238E27FC236}">
                    <a16:creationId xmlns:a16="http://schemas.microsoft.com/office/drawing/2014/main" id="{060D9D85-7BCC-48ED-9114-F46617B067F8}"/>
                  </a:ext>
                </a:extLst>
              </p:cNvPr>
              <p:cNvSpPr/>
              <p:nvPr/>
            </p:nvSpPr>
            <p:spPr>
              <a:xfrm>
                <a:off x="3070727" y="196457"/>
                <a:ext cx="629587" cy="612775"/>
              </a:xfrm>
              <a:prstGeom prst="parallelogram">
                <a:avLst/>
              </a:prstGeom>
              <a:solidFill>
                <a:srgbClr val="0C49B7"/>
              </a:solidFill>
              <a:ln w="25400" cap="flat" cmpd="sng" algn="ctr">
                <a:solidFill>
                  <a:srgbClr val="0C49B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39" name="平行四边形 38">
                <a:extLst>
                  <a:ext uri="{FF2B5EF4-FFF2-40B4-BE49-F238E27FC236}">
                    <a16:creationId xmlns:a16="http://schemas.microsoft.com/office/drawing/2014/main" id="{BB195619-1127-4D71-8B0F-7DAE321446C7}"/>
                  </a:ext>
                </a:extLst>
              </p:cNvPr>
              <p:cNvSpPr/>
              <p:nvPr/>
            </p:nvSpPr>
            <p:spPr>
              <a:xfrm>
                <a:off x="3133187" y="256937"/>
                <a:ext cx="629587" cy="612775"/>
              </a:xfrm>
              <a:prstGeom prst="parallelogram">
                <a:avLst/>
              </a:prstGeom>
              <a:noFill/>
              <a:ln w="25400" cap="flat" cmpd="sng" algn="ctr">
                <a:solidFill>
                  <a:srgbClr val="0C49B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cxnSp>
          <p:nvCxnSpPr>
            <p:cNvPr id="27" name="直接连接符 26">
              <a:extLst>
                <a:ext uri="{FF2B5EF4-FFF2-40B4-BE49-F238E27FC236}">
                  <a16:creationId xmlns:a16="http://schemas.microsoft.com/office/drawing/2014/main" id="{64CF6F17-7C61-4827-B654-4AA6C132706F}"/>
                </a:ext>
              </a:extLst>
            </p:cNvPr>
            <p:cNvCxnSpPr>
              <a:cxnSpLocks/>
            </p:cNvCxnSpPr>
            <p:nvPr/>
          </p:nvCxnSpPr>
          <p:spPr>
            <a:xfrm>
              <a:off x="367840" y="809674"/>
              <a:ext cx="11488800" cy="0"/>
            </a:xfrm>
            <a:prstGeom prst="line">
              <a:avLst/>
            </a:prstGeom>
            <a:noFill/>
            <a:ln w="9525" cap="flat" cmpd="sng" algn="ctr">
              <a:solidFill>
                <a:srgbClr val="0C49B7"/>
              </a:solidFill>
              <a:prstDash val="solid"/>
            </a:ln>
            <a:effectLst/>
          </p:spPr>
        </p:cxnSp>
        <p:sp>
          <p:nvSpPr>
            <p:cNvPr id="28" name="文本占位符 5">
              <a:extLst>
                <a:ext uri="{FF2B5EF4-FFF2-40B4-BE49-F238E27FC236}">
                  <a16:creationId xmlns:a16="http://schemas.microsoft.com/office/drawing/2014/main" id="{8E9B4C78-2CEF-4446-94C8-15F6D1EA149B}"/>
                </a:ext>
              </a:extLst>
            </p:cNvPr>
            <p:cNvSpPr txBox="1">
              <a:spLocks/>
            </p:cNvSpPr>
            <p:nvPr/>
          </p:nvSpPr>
          <p:spPr>
            <a:xfrm>
              <a:off x="1127448" y="193957"/>
              <a:ext cx="8016552" cy="6127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024282"/>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0C49B7"/>
                  </a:solidFill>
                  <a:effectLst/>
                  <a:uLnTx/>
                  <a:uFillTx/>
                  <a:latin typeface="Arial" panose="020B0604020202020204" pitchFamily="34" charset="0"/>
                  <a:cs typeface="Arial" panose="020B0604020202020204" pitchFamily="34" charset="0"/>
                </a:rPr>
                <a:t>Background and significance </a:t>
              </a:r>
              <a:endParaRPr kumimoji="0" lang="zh-CN" altLang="en-US" sz="3200" b="1" i="0" u="none" strike="noStrike" kern="1200" cap="none" spc="0" normalizeH="0" baseline="0" noProof="0" dirty="0">
                <a:ln>
                  <a:noFill/>
                </a:ln>
                <a:solidFill>
                  <a:srgbClr val="0C49B7"/>
                </a:solidFill>
                <a:effectLst/>
                <a:uLnTx/>
                <a:uFillTx/>
                <a:latin typeface="Arial" panose="020B0604020202020204" pitchFamily="34" charset="0"/>
                <a:cs typeface="Arial" panose="020B0604020202020204" pitchFamily="34" charset="0"/>
              </a:endParaRPr>
            </a:p>
          </p:txBody>
        </p:sp>
      </p:grpSp>
      <p:pic>
        <p:nvPicPr>
          <p:cNvPr id="55" name="图片 54">
            <a:extLst>
              <a:ext uri="{FF2B5EF4-FFF2-40B4-BE49-F238E27FC236}">
                <a16:creationId xmlns:a16="http://schemas.microsoft.com/office/drawing/2014/main" id="{263A8588-1E30-DF99-1C40-F38A53052180}"/>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0156846" y="45874"/>
            <a:ext cx="1815412" cy="714366"/>
          </a:xfrm>
          <a:prstGeom prst="rect">
            <a:avLst/>
          </a:prstGeom>
        </p:spPr>
      </p:pic>
      <p:sp>
        <p:nvSpPr>
          <p:cNvPr id="4" name="文本框 3">
            <a:extLst>
              <a:ext uri="{FF2B5EF4-FFF2-40B4-BE49-F238E27FC236}">
                <a16:creationId xmlns:a16="http://schemas.microsoft.com/office/drawing/2014/main" id="{E4CB7A23-E562-6AC8-BBCB-2730EBE28147}"/>
              </a:ext>
            </a:extLst>
          </p:cNvPr>
          <p:cNvSpPr txBox="1"/>
          <p:nvPr/>
        </p:nvSpPr>
        <p:spPr>
          <a:xfrm>
            <a:off x="11779150" y="6388551"/>
            <a:ext cx="600477" cy="369332"/>
          </a:xfrm>
          <a:prstGeom prst="rect">
            <a:avLst/>
          </a:prstGeom>
          <a:noFill/>
        </p:spPr>
        <p:txBody>
          <a:bodyPr wrap="square" rtlCol="0">
            <a:spAutoFit/>
          </a:bodyPr>
          <a:lstStyle/>
          <a:p>
            <a:r>
              <a:rPr lang="en-US" altLang="zh-CN" b="1" dirty="0">
                <a:latin typeface="Arial" panose="020B0604020202020204" pitchFamily="34" charset="0"/>
                <a:cs typeface="Arial" panose="020B0604020202020204" pitchFamily="34" charset="0"/>
              </a:rPr>
              <a:t>1</a:t>
            </a:r>
            <a:endParaRPr lang="zh-CN" altLang="en-US" b="1" dirty="0">
              <a:latin typeface="Arial" panose="020B0604020202020204" pitchFamily="34" charset="0"/>
              <a:cs typeface="Arial" panose="020B0604020202020204" pitchFamily="34" charset="0"/>
            </a:endParaRPr>
          </a:p>
        </p:txBody>
      </p:sp>
      <p:pic>
        <p:nvPicPr>
          <p:cNvPr id="32" name="图片占位符 14">
            <a:extLst>
              <a:ext uri="{FF2B5EF4-FFF2-40B4-BE49-F238E27FC236}">
                <a16:creationId xmlns:a16="http://schemas.microsoft.com/office/drawing/2014/main" id="{E6B3BBB7-6DC4-468B-8101-D74735FB6A7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908385" y="1395205"/>
            <a:ext cx="4084656" cy="3060092"/>
          </a:xfrm>
          <a:custGeom>
            <a:avLst/>
            <a:gdLst>
              <a:gd name="connsiteX0" fmla="*/ 0 w 2654300"/>
              <a:gd name="connsiteY0" fmla="*/ 0 h 2305050"/>
              <a:gd name="connsiteX1" fmla="*/ 2654300 w 2654300"/>
              <a:gd name="connsiteY1" fmla="*/ 0 h 2305050"/>
              <a:gd name="connsiteX2" fmla="*/ 2654300 w 2654300"/>
              <a:gd name="connsiteY2" fmla="*/ 2305050 h 2305050"/>
              <a:gd name="connsiteX3" fmla="*/ 0 w 2654300"/>
              <a:gd name="connsiteY3" fmla="*/ 2305050 h 2305050"/>
            </a:gdLst>
            <a:ahLst/>
            <a:cxnLst>
              <a:cxn ang="0">
                <a:pos x="connsiteX0" y="connsiteY0"/>
              </a:cxn>
              <a:cxn ang="0">
                <a:pos x="connsiteX1" y="connsiteY1"/>
              </a:cxn>
              <a:cxn ang="0">
                <a:pos x="connsiteX2" y="connsiteY2"/>
              </a:cxn>
              <a:cxn ang="0">
                <a:pos x="connsiteX3" y="connsiteY3"/>
              </a:cxn>
            </a:cxnLst>
            <a:rect l="l" t="t" r="r" b="b"/>
            <a:pathLst>
              <a:path w="2654300" h="2305050">
                <a:moveTo>
                  <a:pt x="0" y="0"/>
                </a:moveTo>
                <a:lnTo>
                  <a:pt x="2654300" y="0"/>
                </a:lnTo>
                <a:lnTo>
                  <a:pt x="2654300" y="2305050"/>
                </a:lnTo>
                <a:lnTo>
                  <a:pt x="0" y="2305050"/>
                </a:lnTo>
                <a:close/>
              </a:path>
            </a:pathLst>
          </a:custGeom>
          <a:effectLst>
            <a:softEdge rad="0"/>
          </a:effectLst>
        </p:spPr>
      </p:pic>
      <p:sp>
        <p:nvSpPr>
          <p:cNvPr id="35" name="文本框 34">
            <a:extLst>
              <a:ext uri="{FF2B5EF4-FFF2-40B4-BE49-F238E27FC236}">
                <a16:creationId xmlns:a16="http://schemas.microsoft.com/office/drawing/2014/main" id="{E318963A-C867-42C7-97A1-A92C265416FE}"/>
              </a:ext>
            </a:extLst>
          </p:cNvPr>
          <p:cNvSpPr txBox="1"/>
          <p:nvPr/>
        </p:nvSpPr>
        <p:spPr>
          <a:xfrm>
            <a:off x="621873" y="4490566"/>
            <a:ext cx="5436235" cy="458908"/>
          </a:xfrm>
          <a:prstGeom prst="rect">
            <a:avLst/>
          </a:prstGeom>
          <a:noFill/>
        </p:spPr>
        <p:txBody>
          <a:bodyPr wrap="square" rtlCol="0">
            <a:spAutoFit/>
          </a:bodyPr>
          <a:lstStyle/>
          <a:p>
            <a:pPr>
              <a:lnSpc>
                <a:spcPct val="150000"/>
              </a:lnSpc>
            </a:pPr>
            <a:r>
              <a:rPr lang="en-US" altLang="zh-CN" b="1" dirty="0">
                <a:latin typeface="微软雅黑" panose="020B0503020204020204" pitchFamily="34" charset="-122"/>
                <a:ea typeface="微软雅黑" panose="020B0503020204020204" pitchFamily="34" charset="-122"/>
              </a:rPr>
              <a:t>Schematic diagram of cosmic evolution</a:t>
            </a:r>
            <a:endParaRPr lang="zh-CN" altLang="en-US" b="1" dirty="0">
              <a:latin typeface="微软雅黑" panose="020B0503020204020204" pitchFamily="34" charset="-122"/>
              <a:ea typeface="微软雅黑" panose="020B0503020204020204" pitchFamily="34" charset="-122"/>
            </a:endParaRPr>
          </a:p>
        </p:txBody>
      </p:sp>
      <p:sp>
        <p:nvSpPr>
          <p:cNvPr id="16" name="文本框 15">
            <a:extLst>
              <a:ext uri="{FF2B5EF4-FFF2-40B4-BE49-F238E27FC236}">
                <a16:creationId xmlns:a16="http://schemas.microsoft.com/office/drawing/2014/main" id="{9C4A3829-05B5-4C92-8A3D-EA2426047DF4}"/>
              </a:ext>
            </a:extLst>
          </p:cNvPr>
          <p:cNvSpPr txBox="1"/>
          <p:nvPr/>
        </p:nvSpPr>
        <p:spPr>
          <a:xfrm>
            <a:off x="5400262" y="992527"/>
            <a:ext cx="6679126" cy="5442516"/>
          </a:xfrm>
          <a:prstGeom prst="rect">
            <a:avLst/>
          </a:prstGeom>
          <a:noFill/>
        </p:spPr>
        <p:txBody>
          <a:bodyPr wrap="square">
            <a:spAutoFit/>
          </a:bodyPr>
          <a:lstStyle/>
          <a:p>
            <a:pPr>
              <a:lnSpc>
                <a:spcPct val="150000"/>
              </a:lnSpc>
            </a:pPr>
            <a:r>
              <a:rPr lang="en-US" altLang="zh-CN" b="1" dirty="0">
                <a:latin typeface="Arial" panose="020B0604020202020204" pitchFamily="34" charset="0"/>
                <a:cs typeface="Arial" panose="020B0604020202020204" pitchFamily="34" charset="0"/>
              </a:rPr>
              <a:t>1. </a:t>
            </a:r>
            <a:r>
              <a:rPr lang="zh-CN" altLang="en-US" b="1" dirty="0">
                <a:latin typeface="Arial" panose="020B0604020202020204" pitchFamily="34" charset="0"/>
                <a:cs typeface="Arial" panose="020B0604020202020204" pitchFamily="34" charset="0"/>
              </a:rPr>
              <a:t>The Big Bang and Primordial Nuclear Synthesis</a:t>
            </a:r>
            <a:endParaRPr lang="en-US" altLang="zh-CN" b="1" dirty="0">
              <a:latin typeface="Arial" panose="020B0604020202020204" pitchFamily="34" charset="0"/>
              <a:cs typeface="Arial" panose="020B0604020202020204" pitchFamily="34" charset="0"/>
            </a:endParaRPr>
          </a:p>
          <a:p>
            <a:pPr>
              <a:lnSpc>
                <a:spcPct val="150000"/>
              </a:lnSpc>
            </a:pPr>
            <a:r>
              <a:rPr lang="zh-CN" altLang="en-US" dirty="0">
                <a:latin typeface="Arial" panose="020B0604020202020204" pitchFamily="34" charset="0"/>
                <a:cs typeface="Arial" panose="020B0604020202020204" pitchFamily="34" charset="0"/>
              </a:rPr>
              <a:t>Primordial Nucle</a:t>
            </a:r>
            <a:r>
              <a:rPr lang="en-US" altLang="zh-CN" dirty="0" err="1">
                <a:latin typeface="Arial" panose="020B0604020202020204" pitchFamily="34" charset="0"/>
                <a:cs typeface="Arial" panose="020B0604020202020204" pitchFamily="34" charset="0"/>
              </a:rPr>
              <a:t>os</a:t>
            </a:r>
            <a:r>
              <a:rPr lang="zh-CN" altLang="en-US" dirty="0">
                <a:latin typeface="Arial" panose="020B0604020202020204" pitchFamily="34" charset="0"/>
                <a:cs typeface="Arial" panose="020B0604020202020204" pitchFamily="34" charset="0"/>
              </a:rPr>
              <a:t>ynthesis</a:t>
            </a:r>
            <a:r>
              <a:rPr lang="en-US" altLang="zh-CN" dirty="0">
                <a:latin typeface="Arial" panose="020B0604020202020204" pitchFamily="34" charset="0"/>
                <a:cs typeface="Arial" panose="020B0604020202020204" pitchFamily="34" charset="0"/>
              </a:rPr>
              <a:t>:</a:t>
            </a:r>
            <a:r>
              <a:rPr lang="zh-CN" altLang="en-US" dirty="0">
                <a:latin typeface="Arial" panose="020B0604020202020204" pitchFamily="34" charset="0"/>
                <a:cs typeface="Arial" panose="020B0604020202020204" pitchFamily="34" charset="0"/>
              </a:rPr>
              <a:t> </a:t>
            </a:r>
            <a:r>
              <a:rPr lang="en-US" altLang="zh-CN" dirty="0">
                <a:latin typeface="Arial" panose="020B0604020202020204" pitchFamily="34" charset="0"/>
                <a:cs typeface="Arial" panose="020B0604020202020204" pitchFamily="34" charset="0"/>
              </a:rPr>
              <a:t>3min ~ 0.5h</a:t>
            </a:r>
            <a:r>
              <a:rPr lang="zh-CN" altLang="en-US" dirty="0">
                <a:latin typeface="Arial" panose="020B0604020202020204" pitchFamily="34" charset="0"/>
                <a:cs typeface="Arial" panose="020B0604020202020204" pitchFamily="34" charset="0"/>
              </a:rPr>
              <a:t> after the Big Bang</a:t>
            </a:r>
            <a:r>
              <a:rPr lang="en-US" altLang="zh-CN" dirty="0">
                <a:latin typeface="Arial" panose="020B0604020202020204" pitchFamily="34" charset="0"/>
                <a:cs typeface="Arial" panose="020B0604020202020204" pitchFamily="34" charset="0"/>
              </a:rPr>
              <a:t>;</a:t>
            </a:r>
          </a:p>
          <a:p>
            <a:pPr>
              <a:lnSpc>
                <a:spcPct val="150000"/>
              </a:lnSpc>
            </a:pPr>
            <a:r>
              <a:rPr lang="en-US" altLang="zh-CN" dirty="0">
                <a:latin typeface="Arial" panose="020B0604020202020204" pitchFamily="34" charset="0"/>
                <a:cs typeface="Arial" panose="020B0604020202020204" pitchFamily="34" charset="0"/>
              </a:rPr>
              <a:t>A</a:t>
            </a:r>
            <a:r>
              <a:rPr lang="zh-CN" altLang="en-US" dirty="0">
                <a:latin typeface="Arial" panose="020B0604020202020204" pitchFamily="34" charset="0"/>
                <a:cs typeface="Arial" panose="020B0604020202020204" pitchFamily="34" charset="0"/>
              </a:rPr>
              <a:t> unique </a:t>
            </a:r>
            <a:r>
              <a:rPr lang="en-US" altLang="zh-CN" dirty="0">
                <a:latin typeface="Arial" panose="020B0604020202020204" pitchFamily="34" charset="0"/>
                <a:cs typeface="Arial" panose="020B0604020202020204" pitchFamily="34" charset="0"/>
              </a:rPr>
              <a:t>probe</a:t>
            </a:r>
            <a:r>
              <a:rPr lang="zh-CN" altLang="en-US" dirty="0">
                <a:latin typeface="Arial" panose="020B0604020202020204" pitchFamily="34" charset="0"/>
                <a:cs typeface="Arial" panose="020B0604020202020204" pitchFamily="34" charset="0"/>
              </a:rPr>
              <a:t> for understanding the early universe</a:t>
            </a:r>
            <a:r>
              <a:rPr lang="en-US" altLang="zh-CN" dirty="0">
                <a:latin typeface="Arial" panose="020B0604020202020204" pitchFamily="34" charset="0"/>
                <a:cs typeface="Arial" panose="020B0604020202020204" pitchFamily="34" charset="0"/>
              </a:rPr>
              <a:t>;</a:t>
            </a:r>
          </a:p>
          <a:p>
            <a:pPr>
              <a:lnSpc>
                <a:spcPct val="150000"/>
              </a:lnSpc>
            </a:pPr>
            <a:r>
              <a:rPr lang="en-US" altLang="zh-CN" dirty="0">
                <a:latin typeface="Arial" panose="020B0604020202020204" pitchFamily="34" charset="0"/>
                <a:cs typeface="Arial" panose="020B0604020202020204" pitchFamily="34" charset="0"/>
              </a:rPr>
              <a:t>L</a:t>
            </a:r>
            <a:r>
              <a:rPr lang="zh-CN" altLang="en-US" dirty="0">
                <a:latin typeface="Arial" panose="020B0604020202020204" pitchFamily="34" charset="0"/>
                <a:cs typeface="Arial" panose="020B0604020202020204" pitchFamily="34" charset="0"/>
              </a:rPr>
              <a:t>ight elements </a:t>
            </a:r>
            <a:r>
              <a:rPr lang="en-US" altLang="zh-CN" dirty="0">
                <a:latin typeface="Arial" panose="020B0604020202020204" pitchFamily="34" charset="0"/>
                <a:cs typeface="Arial" panose="020B0604020202020204" pitchFamily="34" charset="0"/>
              </a:rPr>
              <a:t>(</a:t>
            </a:r>
            <a:r>
              <a:rPr lang="zh-CN" altLang="en-US" dirty="0">
                <a:latin typeface="Arial" panose="020B0604020202020204" pitchFamily="34" charset="0"/>
                <a:cs typeface="Arial" panose="020B0604020202020204" pitchFamily="34" charset="0"/>
              </a:rPr>
              <a:t>H, He, Li</a:t>
            </a:r>
            <a:r>
              <a:rPr lang="en-US" altLang="zh-CN" dirty="0">
                <a:latin typeface="Arial" panose="020B0604020202020204" pitchFamily="34" charset="0"/>
                <a:cs typeface="Arial" panose="020B0604020202020204" pitchFamily="34" charset="0"/>
              </a:rPr>
              <a:t>, ...) were produced.</a:t>
            </a:r>
          </a:p>
          <a:p>
            <a:pPr>
              <a:lnSpc>
                <a:spcPct val="150000"/>
              </a:lnSpc>
            </a:pPr>
            <a:r>
              <a:rPr lang="zh-CN" altLang="en-US" b="1" dirty="0">
                <a:latin typeface="Arial" panose="020B0604020202020204" pitchFamily="34" charset="0"/>
                <a:cs typeface="Arial" panose="020B0604020202020204" pitchFamily="34" charset="0"/>
              </a:rPr>
              <a:t>2. </a:t>
            </a:r>
            <a:r>
              <a:rPr lang="en-US" altLang="zh-CN" b="1" dirty="0">
                <a:latin typeface="Arial" panose="020B0604020202020204" pitchFamily="34" charset="0"/>
                <a:cs typeface="Arial" panose="020B0604020202020204" pitchFamily="34" charset="0"/>
              </a:rPr>
              <a:t>Recheck to the </a:t>
            </a:r>
            <a:r>
              <a:rPr lang="zh-CN" altLang="en-US" b="1" dirty="0">
                <a:latin typeface="Arial" panose="020B0604020202020204" pitchFamily="34" charset="0"/>
                <a:cs typeface="Arial" panose="020B0604020202020204" pitchFamily="34" charset="0"/>
              </a:rPr>
              <a:t>standard Big Bang </a:t>
            </a:r>
            <a:r>
              <a:rPr lang="en-US" altLang="zh-CN" b="1" dirty="0">
                <a:latin typeface="Arial" panose="020B0604020202020204" pitchFamily="34" charset="0"/>
                <a:cs typeface="Arial" panose="020B0604020202020204" pitchFamily="34" charset="0"/>
              </a:rPr>
              <a:t>model</a:t>
            </a:r>
          </a:p>
          <a:p>
            <a:pPr>
              <a:lnSpc>
                <a:spcPct val="150000"/>
              </a:lnSpc>
            </a:pPr>
            <a:r>
              <a:rPr lang="zh-CN" altLang="en-US" dirty="0">
                <a:latin typeface="Arial" panose="020B0604020202020204" pitchFamily="34" charset="0"/>
                <a:cs typeface="Arial" panose="020B0604020202020204" pitchFamily="34" charset="0"/>
              </a:rPr>
              <a:t>Predicti</a:t>
            </a:r>
            <a:r>
              <a:rPr lang="en-US" altLang="zh-CN" dirty="0">
                <a:latin typeface="Arial" panose="020B0604020202020204" pitchFamily="34" charset="0"/>
                <a:cs typeface="Arial" panose="020B0604020202020204" pitchFamily="34" charset="0"/>
              </a:rPr>
              <a:t>on of </a:t>
            </a:r>
            <a:r>
              <a:rPr lang="zh-CN" altLang="en-US" dirty="0">
                <a:latin typeface="Arial" panose="020B0604020202020204" pitchFamily="34" charset="0"/>
                <a:cs typeface="Arial" panose="020B0604020202020204" pitchFamily="34" charset="0"/>
              </a:rPr>
              <a:t>the </a:t>
            </a:r>
            <a:r>
              <a:rPr lang="en-US" altLang="zh-CN" dirty="0">
                <a:latin typeface="Arial" panose="020B0604020202020204" pitchFamily="34" charset="0"/>
                <a:cs typeface="Arial" panose="020B0604020202020204" pitchFamily="34" charset="0"/>
              </a:rPr>
              <a:t>p</a:t>
            </a:r>
            <a:r>
              <a:rPr lang="zh-CN" altLang="en-US" dirty="0">
                <a:latin typeface="Arial" panose="020B0604020202020204" pitchFamily="34" charset="0"/>
                <a:cs typeface="Arial" panose="020B0604020202020204" pitchFamily="34" charset="0"/>
              </a:rPr>
              <a:t>rimordial light elements and comparing them with observation is a key </a:t>
            </a:r>
            <a:r>
              <a:rPr lang="en-US" altLang="zh-CN" dirty="0">
                <a:latin typeface="Arial" panose="020B0604020202020204" pitchFamily="34" charset="0"/>
                <a:cs typeface="Arial" panose="020B0604020202020204" pitchFamily="34" charset="0"/>
              </a:rPr>
              <a:t>check.</a:t>
            </a:r>
          </a:p>
          <a:p>
            <a:pPr>
              <a:lnSpc>
                <a:spcPct val="150000"/>
              </a:lnSpc>
            </a:pPr>
            <a:endParaRPr lang="en-US" altLang="zh-CN" dirty="0">
              <a:latin typeface="Arial" panose="020B0604020202020204" pitchFamily="34" charset="0"/>
              <a:cs typeface="Arial" panose="020B0604020202020204" pitchFamily="34" charset="0"/>
            </a:endParaRPr>
          </a:p>
          <a:p>
            <a:pPr>
              <a:lnSpc>
                <a:spcPct val="150000"/>
              </a:lnSpc>
            </a:pPr>
            <a:r>
              <a:rPr lang="zh-CN" altLang="en-US" dirty="0">
                <a:latin typeface="Arial" panose="020B0604020202020204" pitchFamily="34" charset="0"/>
                <a:cs typeface="Arial" panose="020B0604020202020204" pitchFamily="34" charset="0"/>
              </a:rPr>
              <a:t>The observation accuracy of </a:t>
            </a:r>
            <a:r>
              <a:rPr lang="en-US" altLang="zh-CN" dirty="0">
                <a:latin typeface="Arial" panose="020B0604020202020204" pitchFamily="34" charset="0"/>
                <a:cs typeface="Arial" panose="020B0604020202020204" pitchFamily="34" charset="0"/>
              </a:rPr>
              <a:t>D</a:t>
            </a:r>
            <a:r>
              <a:rPr lang="zh-CN" altLang="en-US" dirty="0">
                <a:latin typeface="Arial" panose="020B0604020202020204" pitchFamily="34" charset="0"/>
                <a:cs typeface="Arial" panose="020B0604020202020204" pitchFamily="34" charset="0"/>
              </a:rPr>
              <a:t> has significantly improved </a:t>
            </a:r>
            <a:r>
              <a:rPr lang="en-US" altLang="zh-CN" dirty="0">
                <a:latin typeface="Arial" panose="020B0604020202020204" pitchFamily="34" charset="0"/>
                <a:cs typeface="Arial" panose="020B0604020202020204" pitchFamily="34" charset="0"/>
              </a:rPr>
              <a:t>(</a:t>
            </a:r>
            <a:r>
              <a:rPr lang="zh-CN" altLang="en-US" dirty="0">
                <a:latin typeface="Arial" panose="020B0604020202020204" pitchFamily="34" charset="0"/>
                <a:cs typeface="Arial" panose="020B0604020202020204" pitchFamily="34" charset="0"/>
              </a:rPr>
              <a:t>~1.19%</a:t>
            </a:r>
            <a:r>
              <a:rPr lang="en-US" altLang="zh-CN" dirty="0">
                <a:latin typeface="Arial" panose="020B0604020202020204" pitchFamily="34" charset="0"/>
                <a:cs typeface="Arial" panose="020B0604020202020204" pitchFamily="34" charset="0"/>
              </a:rPr>
              <a:t>). S</a:t>
            </a:r>
            <a:r>
              <a:rPr lang="zh-CN" altLang="en-US" dirty="0">
                <a:latin typeface="Arial" panose="020B0604020202020204" pitchFamily="34" charset="0"/>
                <a:cs typeface="Arial" panose="020B0604020202020204" pitchFamily="34" charset="0"/>
              </a:rPr>
              <a:t>imilar accuracy is required for related nuclear reaction inputs </a:t>
            </a:r>
            <a:r>
              <a:rPr lang="en-US" altLang="zh-CN" dirty="0">
                <a:latin typeface="Arial" panose="020B0604020202020204" pitchFamily="34" charset="0"/>
                <a:cs typeface="Arial" panose="020B0604020202020204" pitchFamily="34" charset="0"/>
              </a:rPr>
              <a:t>(cross-section, rate, …)</a:t>
            </a:r>
            <a:r>
              <a:rPr lang="zh-CN" altLang="en-US" dirty="0">
                <a:latin typeface="Arial" panose="020B0604020202020204" pitchFamily="34" charset="0"/>
                <a:cs typeface="Arial" panose="020B0604020202020204" pitchFamily="34" charset="0"/>
              </a:rPr>
              <a:t>.</a:t>
            </a:r>
            <a:endParaRPr lang="en-US" altLang="zh-CN" dirty="0">
              <a:latin typeface="Arial" panose="020B0604020202020204" pitchFamily="34" charset="0"/>
              <a:cs typeface="Arial" panose="020B0604020202020204" pitchFamily="34" charset="0"/>
            </a:endParaRPr>
          </a:p>
          <a:p>
            <a:pPr>
              <a:lnSpc>
                <a:spcPct val="150000"/>
              </a:lnSpc>
            </a:pPr>
            <a:r>
              <a:rPr lang="en-US" altLang="zh-CN" b="1" dirty="0">
                <a:solidFill>
                  <a:srgbClr val="FF0000"/>
                </a:solidFill>
                <a:latin typeface="Arial" panose="020B0604020202020204" pitchFamily="34" charset="0"/>
                <a:cs typeface="Arial" panose="020B0604020202020204" pitchFamily="34" charset="0"/>
              </a:rPr>
              <a:t>So, a</a:t>
            </a:r>
            <a:r>
              <a:rPr lang="zh-CN" altLang="en-US" b="1" dirty="0">
                <a:solidFill>
                  <a:srgbClr val="FF0000"/>
                </a:solidFill>
                <a:latin typeface="Arial" panose="020B0604020202020204" pitchFamily="34" charset="0"/>
                <a:cs typeface="Arial" panose="020B0604020202020204" pitchFamily="34" charset="0"/>
              </a:rPr>
              <a:t>ccurate measurement of the relevant reaction must be carried out </a:t>
            </a:r>
            <a:r>
              <a:rPr lang="en-US" altLang="zh-CN" b="1" dirty="0">
                <a:solidFill>
                  <a:srgbClr val="FF0000"/>
                </a:solidFill>
                <a:latin typeface="Arial" panose="020B0604020202020204" pitchFamily="34" charset="0"/>
                <a:cs typeface="Arial" panose="020B0604020202020204" pitchFamily="34" charset="0"/>
              </a:rPr>
              <a:t>in</a:t>
            </a:r>
            <a:r>
              <a:rPr lang="zh-CN" altLang="en-US" b="1" dirty="0">
                <a:solidFill>
                  <a:srgbClr val="FF0000"/>
                </a:solidFill>
                <a:latin typeface="Arial" panose="020B0604020202020204" pitchFamily="34" charset="0"/>
                <a:cs typeface="Arial" panose="020B0604020202020204" pitchFamily="34" charset="0"/>
              </a:rPr>
              <a:t> BBN energ</a:t>
            </a:r>
            <a:r>
              <a:rPr lang="en-US" altLang="zh-CN" b="1" dirty="0" err="1">
                <a:solidFill>
                  <a:srgbClr val="FF0000"/>
                </a:solidFill>
                <a:latin typeface="Arial" panose="020B0604020202020204" pitchFamily="34" charset="0"/>
                <a:cs typeface="Arial" panose="020B0604020202020204" pitchFamily="34" charset="0"/>
              </a:rPr>
              <a:t>ies</a:t>
            </a:r>
            <a:r>
              <a:rPr lang="zh-CN" altLang="en-US" b="1" dirty="0">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893234065"/>
      </p:ext>
    </p:extLst>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a:extLst>
              <a:ext uri="{FF2B5EF4-FFF2-40B4-BE49-F238E27FC236}">
                <a16:creationId xmlns:a16="http://schemas.microsoft.com/office/drawing/2014/main" id="{4A30143F-9A5D-4276-95C5-1A4FC66813F8}"/>
              </a:ext>
            </a:extLst>
          </p:cNvPr>
          <p:cNvGrpSpPr/>
          <p:nvPr/>
        </p:nvGrpSpPr>
        <p:grpSpPr>
          <a:xfrm>
            <a:off x="335361" y="116633"/>
            <a:ext cx="11521279" cy="693041"/>
            <a:chOff x="335361" y="116633"/>
            <a:chExt cx="11521279" cy="693041"/>
          </a:xfrm>
        </p:grpSpPr>
        <p:grpSp>
          <p:nvGrpSpPr>
            <p:cNvPr id="26" name="组合 25">
              <a:extLst>
                <a:ext uri="{FF2B5EF4-FFF2-40B4-BE49-F238E27FC236}">
                  <a16:creationId xmlns:a16="http://schemas.microsoft.com/office/drawing/2014/main" id="{A80F7BE0-CC07-4C2D-90C5-1DFDFD0D2CED}"/>
                </a:ext>
              </a:extLst>
            </p:cNvPr>
            <p:cNvGrpSpPr/>
            <p:nvPr/>
          </p:nvGrpSpPr>
          <p:grpSpPr>
            <a:xfrm>
              <a:off x="335361" y="116633"/>
              <a:ext cx="629872" cy="612768"/>
              <a:chOff x="3070727" y="196457"/>
              <a:chExt cx="692047" cy="673255"/>
            </a:xfrm>
          </p:grpSpPr>
          <p:sp>
            <p:nvSpPr>
              <p:cNvPr id="38" name="平行四边形 37">
                <a:extLst>
                  <a:ext uri="{FF2B5EF4-FFF2-40B4-BE49-F238E27FC236}">
                    <a16:creationId xmlns:a16="http://schemas.microsoft.com/office/drawing/2014/main" id="{060D9D85-7BCC-48ED-9114-F46617B067F8}"/>
                  </a:ext>
                </a:extLst>
              </p:cNvPr>
              <p:cNvSpPr/>
              <p:nvPr/>
            </p:nvSpPr>
            <p:spPr>
              <a:xfrm>
                <a:off x="3070727" y="196457"/>
                <a:ext cx="629587" cy="612775"/>
              </a:xfrm>
              <a:prstGeom prst="parallelogram">
                <a:avLst/>
              </a:prstGeom>
              <a:solidFill>
                <a:srgbClr val="0C49B7"/>
              </a:solidFill>
              <a:ln w="25400" cap="flat" cmpd="sng" algn="ctr">
                <a:solidFill>
                  <a:srgbClr val="0C49B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39" name="平行四边形 38">
                <a:extLst>
                  <a:ext uri="{FF2B5EF4-FFF2-40B4-BE49-F238E27FC236}">
                    <a16:creationId xmlns:a16="http://schemas.microsoft.com/office/drawing/2014/main" id="{BB195619-1127-4D71-8B0F-7DAE321446C7}"/>
                  </a:ext>
                </a:extLst>
              </p:cNvPr>
              <p:cNvSpPr/>
              <p:nvPr/>
            </p:nvSpPr>
            <p:spPr>
              <a:xfrm>
                <a:off x="3133187" y="256937"/>
                <a:ext cx="629587" cy="612775"/>
              </a:xfrm>
              <a:prstGeom prst="parallelogram">
                <a:avLst/>
              </a:prstGeom>
              <a:noFill/>
              <a:ln w="25400" cap="flat" cmpd="sng" algn="ctr">
                <a:solidFill>
                  <a:srgbClr val="0C49B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cxnSp>
          <p:nvCxnSpPr>
            <p:cNvPr id="27" name="直接连接符 26">
              <a:extLst>
                <a:ext uri="{FF2B5EF4-FFF2-40B4-BE49-F238E27FC236}">
                  <a16:creationId xmlns:a16="http://schemas.microsoft.com/office/drawing/2014/main" id="{64CF6F17-7C61-4827-B654-4AA6C132706F}"/>
                </a:ext>
              </a:extLst>
            </p:cNvPr>
            <p:cNvCxnSpPr>
              <a:cxnSpLocks/>
            </p:cNvCxnSpPr>
            <p:nvPr/>
          </p:nvCxnSpPr>
          <p:spPr>
            <a:xfrm>
              <a:off x="367840" y="809674"/>
              <a:ext cx="11488800" cy="0"/>
            </a:xfrm>
            <a:prstGeom prst="line">
              <a:avLst/>
            </a:prstGeom>
            <a:noFill/>
            <a:ln w="9525" cap="flat" cmpd="sng" algn="ctr">
              <a:solidFill>
                <a:srgbClr val="0C49B7"/>
              </a:solidFill>
              <a:prstDash val="solid"/>
            </a:ln>
            <a:effectLst/>
          </p:spPr>
        </p:cxnSp>
        <p:sp>
          <p:nvSpPr>
            <p:cNvPr id="28" name="文本占位符 5">
              <a:extLst>
                <a:ext uri="{FF2B5EF4-FFF2-40B4-BE49-F238E27FC236}">
                  <a16:creationId xmlns:a16="http://schemas.microsoft.com/office/drawing/2014/main" id="{8E9B4C78-2CEF-4446-94C8-15F6D1EA149B}"/>
                </a:ext>
              </a:extLst>
            </p:cNvPr>
            <p:cNvSpPr txBox="1">
              <a:spLocks/>
            </p:cNvSpPr>
            <p:nvPr/>
          </p:nvSpPr>
          <p:spPr>
            <a:xfrm>
              <a:off x="1127448" y="193957"/>
              <a:ext cx="5040313" cy="6127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024282"/>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dirty="0">
                  <a:solidFill>
                    <a:srgbClr val="0C49B7"/>
                  </a:solidFill>
                  <a:latin typeface="Times New Roman" panose="02020603050405020304" pitchFamily="18" charset="0"/>
                  <a:ea typeface="微软雅黑" panose="020B0503020204020204" pitchFamily="34" charset="-122"/>
                  <a:cs typeface="Times New Roman" panose="02020603050405020304" pitchFamily="18" charset="0"/>
                </a:rPr>
                <a:t>误差分析</a:t>
              </a:r>
              <a:endParaRPr kumimoji="0" lang="zh-CN" altLang="en-US" sz="3200" b="1" i="0" u="none" strike="noStrike" kern="1200" cap="none" spc="0" normalizeH="0" baseline="0" noProof="0" dirty="0">
                <a:ln>
                  <a:noFill/>
                </a:ln>
                <a:solidFill>
                  <a:srgbClr val="0C49B7"/>
                </a:solidFill>
                <a:effectLst/>
                <a:uLnTx/>
                <a:uFillTx/>
                <a:latin typeface="微软雅黑" panose="020B0503020204020204" pitchFamily="34" charset="-122"/>
                <a:ea typeface="微软雅黑" panose="020B0503020204020204" pitchFamily="34" charset="-122"/>
                <a:cs typeface="+mn-cs"/>
              </a:endParaRPr>
            </a:p>
          </p:txBody>
        </p:sp>
      </p:grpSp>
      <p:pic>
        <p:nvPicPr>
          <p:cNvPr id="55" name="图片 54">
            <a:extLst>
              <a:ext uri="{FF2B5EF4-FFF2-40B4-BE49-F238E27FC236}">
                <a16:creationId xmlns:a16="http://schemas.microsoft.com/office/drawing/2014/main" id="{263A8588-1E30-DF99-1C40-F38A53052180}"/>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0156846" y="45874"/>
            <a:ext cx="1815412" cy="714366"/>
          </a:xfrm>
          <a:prstGeom prst="rect">
            <a:avLst/>
          </a:prstGeom>
        </p:spPr>
      </p:pic>
      <p:pic>
        <p:nvPicPr>
          <p:cNvPr id="3" name="图片 2">
            <a:extLst>
              <a:ext uri="{FF2B5EF4-FFF2-40B4-BE49-F238E27FC236}">
                <a16:creationId xmlns:a16="http://schemas.microsoft.com/office/drawing/2014/main" id="{81F7D21A-D15B-4271-A89B-397EB031D7A5}"/>
              </a:ext>
            </a:extLst>
          </p:cNvPr>
          <p:cNvPicPr>
            <a:picLocks noChangeAspect="1"/>
          </p:cNvPicPr>
          <p:nvPr/>
        </p:nvPicPr>
        <p:blipFill rotWithShape="1">
          <a:blip r:embed="rId4">
            <a:extLst>
              <a:ext uri="{28A0092B-C50C-407E-A947-70E740481C1C}">
                <a14:useLocalDpi xmlns:a14="http://schemas.microsoft.com/office/drawing/2010/main" val="0"/>
              </a:ext>
            </a:extLst>
          </a:blip>
          <a:srcRect l="2108" t="11043" r="7172" b="4983"/>
          <a:stretch/>
        </p:blipFill>
        <p:spPr>
          <a:xfrm>
            <a:off x="1219201" y="1205024"/>
            <a:ext cx="9590363" cy="4968948"/>
          </a:xfrm>
          <a:prstGeom prst="rect">
            <a:avLst/>
          </a:prstGeom>
        </p:spPr>
      </p:pic>
    </p:spTree>
    <p:extLst>
      <p:ext uri="{BB962C8B-B14F-4D97-AF65-F5344CB8AC3E}">
        <p14:creationId xmlns:p14="http://schemas.microsoft.com/office/powerpoint/2010/main" val="1695591161"/>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a:extLst>
              <a:ext uri="{FF2B5EF4-FFF2-40B4-BE49-F238E27FC236}">
                <a16:creationId xmlns:a16="http://schemas.microsoft.com/office/drawing/2014/main" id="{4A30143F-9A5D-4276-95C5-1A4FC66813F8}"/>
              </a:ext>
            </a:extLst>
          </p:cNvPr>
          <p:cNvGrpSpPr/>
          <p:nvPr/>
        </p:nvGrpSpPr>
        <p:grpSpPr>
          <a:xfrm>
            <a:off x="335361" y="116633"/>
            <a:ext cx="11521279" cy="693041"/>
            <a:chOff x="335361" y="116633"/>
            <a:chExt cx="11521279" cy="693041"/>
          </a:xfrm>
        </p:grpSpPr>
        <p:grpSp>
          <p:nvGrpSpPr>
            <p:cNvPr id="26" name="组合 25">
              <a:extLst>
                <a:ext uri="{FF2B5EF4-FFF2-40B4-BE49-F238E27FC236}">
                  <a16:creationId xmlns:a16="http://schemas.microsoft.com/office/drawing/2014/main" id="{A80F7BE0-CC07-4C2D-90C5-1DFDFD0D2CED}"/>
                </a:ext>
              </a:extLst>
            </p:cNvPr>
            <p:cNvGrpSpPr/>
            <p:nvPr/>
          </p:nvGrpSpPr>
          <p:grpSpPr>
            <a:xfrm>
              <a:off x="335361" y="116633"/>
              <a:ext cx="629872" cy="612768"/>
              <a:chOff x="3070727" y="196457"/>
              <a:chExt cx="692047" cy="673255"/>
            </a:xfrm>
          </p:grpSpPr>
          <p:sp>
            <p:nvSpPr>
              <p:cNvPr id="38" name="平行四边形 37">
                <a:extLst>
                  <a:ext uri="{FF2B5EF4-FFF2-40B4-BE49-F238E27FC236}">
                    <a16:creationId xmlns:a16="http://schemas.microsoft.com/office/drawing/2014/main" id="{060D9D85-7BCC-48ED-9114-F46617B067F8}"/>
                  </a:ext>
                </a:extLst>
              </p:cNvPr>
              <p:cNvSpPr/>
              <p:nvPr/>
            </p:nvSpPr>
            <p:spPr>
              <a:xfrm>
                <a:off x="3070727" y="196457"/>
                <a:ext cx="629587" cy="612775"/>
              </a:xfrm>
              <a:prstGeom prst="parallelogram">
                <a:avLst/>
              </a:prstGeom>
              <a:solidFill>
                <a:srgbClr val="0C49B7"/>
              </a:solidFill>
              <a:ln w="25400" cap="flat" cmpd="sng" algn="ctr">
                <a:solidFill>
                  <a:srgbClr val="0C49B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39" name="平行四边形 38">
                <a:extLst>
                  <a:ext uri="{FF2B5EF4-FFF2-40B4-BE49-F238E27FC236}">
                    <a16:creationId xmlns:a16="http://schemas.microsoft.com/office/drawing/2014/main" id="{BB195619-1127-4D71-8B0F-7DAE321446C7}"/>
                  </a:ext>
                </a:extLst>
              </p:cNvPr>
              <p:cNvSpPr/>
              <p:nvPr/>
            </p:nvSpPr>
            <p:spPr>
              <a:xfrm>
                <a:off x="3133187" y="256937"/>
                <a:ext cx="629587" cy="612775"/>
              </a:xfrm>
              <a:prstGeom prst="parallelogram">
                <a:avLst/>
              </a:prstGeom>
              <a:noFill/>
              <a:ln w="25400" cap="flat" cmpd="sng" algn="ctr">
                <a:solidFill>
                  <a:srgbClr val="0C49B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cxnSp>
          <p:nvCxnSpPr>
            <p:cNvPr id="27" name="直接连接符 26">
              <a:extLst>
                <a:ext uri="{FF2B5EF4-FFF2-40B4-BE49-F238E27FC236}">
                  <a16:creationId xmlns:a16="http://schemas.microsoft.com/office/drawing/2014/main" id="{64CF6F17-7C61-4827-B654-4AA6C132706F}"/>
                </a:ext>
              </a:extLst>
            </p:cNvPr>
            <p:cNvCxnSpPr>
              <a:cxnSpLocks/>
            </p:cNvCxnSpPr>
            <p:nvPr/>
          </p:nvCxnSpPr>
          <p:spPr>
            <a:xfrm>
              <a:off x="367840" y="809674"/>
              <a:ext cx="11488800" cy="0"/>
            </a:xfrm>
            <a:prstGeom prst="line">
              <a:avLst/>
            </a:prstGeom>
            <a:noFill/>
            <a:ln w="9525" cap="flat" cmpd="sng" algn="ctr">
              <a:solidFill>
                <a:srgbClr val="0C49B7"/>
              </a:solidFill>
              <a:prstDash val="solid"/>
            </a:ln>
            <a:effectLst/>
          </p:spPr>
        </p:cxnSp>
        <p:sp>
          <p:nvSpPr>
            <p:cNvPr id="28" name="文本占位符 5">
              <a:extLst>
                <a:ext uri="{FF2B5EF4-FFF2-40B4-BE49-F238E27FC236}">
                  <a16:creationId xmlns:a16="http://schemas.microsoft.com/office/drawing/2014/main" id="{8E9B4C78-2CEF-4446-94C8-15F6D1EA149B}"/>
                </a:ext>
              </a:extLst>
            </p:cNvPr>
            <p:cNvSpPr txBox="1">
              <a:spLocks/>
            </p:cNvSpPr>
            <p:nvPr/>
          </p:nvSpPr>
          <p:spPr>
            <a:xfrm>
              <a:off x="1127448" y="193957"/>
              <a:ext cx="5040313" cy="6127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024282"/>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zh-CN" dirty="0">
                  <a:solidFill>
                    <a:srgbClr val="0C49B7"/>
                  </a:solidFill>
                  <a:latin typeface="Times New Roman" panose="02020603050405020304" pitchFamily="18" charset="0"/>
                  <a:ea typeface="微软雅黑" panose="020B0503020204020204" pitchFamily="34" charset="-122"/>
                  <a:cs typeface="Times New Roman" panose="02020603050405020304" pitchFamily="18" charset="0"/>
                </a:rPr>
                <a:t>—xx</a:t>
              </a:r>
              <a:endParaRPr kumimoji="0" lang="zh-CN" altLang="en-US" sz="3200" b="1" i="0" u="none" strike="noStrike" kern="1200" cap="none" spc="0" normalizeH="0" baseline="0" noProof="0" dirty="0">
                <a:ln>
                  <a:noFill/>
                </a:ln>
                <a:solidFill>
                  <a:srgbClr val="0C49B7"/>
                </a:solidFill>
                <a:effectLst/>
                <a:uLnTx/>
                <a:uFillTx/>
                <a:latin typeface="微软雅黑" panose="020B0503020204020204" pitchFamily="34" charset="-122"/>
                <a:ea typeface="微软雅黑" panose="020B0503020204020204" pitchFamily="34" charset="-122"/>
                <a:cs typeface="+mn-cs"/>
              </a:endParaRPr>
            </a:p>
          </p:txBody>
        </p:sp>
      </p:grpSp>
      <p:pic>
        <p:nvPicPr>
          <p:cNvPr id="55" name="图片 54">
            <a:extLst>
              <a:ext uri="{FF2B5EF4-FFF2-40B4-BE49-F238E27FC236}">
                <a16:creationId xmlns:a16="http://schemas.microsoft.com/office/drawing/2014/main" id="{263A8588-1E30-DF99-1C40-F38A53052180}"/>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0156846" y="45874"/>
            <a:ext cx="1815412" cy="714366"/>
          </a:xfrm>
          <a:prstGeom prst="rect">
            <a:avLst/>
          </a:prstGeom>
        </p:spPr>
      </p:pic>
      <p:sp>
        <p:nvSpPr>
          <p:cNvPr id="11" name="文本框 10">
            <a:extLst>
              <a:ext uri="{FF2B5EF4-FFF2-40B4-BE49-F238E27FC236}">
                <a16:creationId xmlns:a16="http://schemas.microsoft.com/office/drawing/2014/main" id="{FB1B11DC-4DD4-480E-AED1-841E8A995A2E}"/>
              </a:ext>
            </a:extLst>
          </p:cNvPr>
          <p:cNvSpPr txBox="1"/>
          <p:nvPr/>
        </p:nvSpPr>
        <p:spPr>
          <a:xfrm>
            <a:off x="1105389" y="1470193"/>
            <a:ext cx="9959163" cy="4708981"/>
          </a:xfrm>
          <a:prstGeom prst="rect">
            <a:avLst/>
          </a:prstGeom>
          <a:noFill/>
        </p:spPr>
        <p:txBody>
          <a:bodyPr wrap="square">
            <a:spAutoFit/>
          </a:bodyPr>
          <a:lstStyle/>
          <a:p>
            <a:r>
              <a:rPr lang="zh-CN" altLang="en-US" sz="2000" b="1" dirty="0">
                <a:latin typeface="微软雅黑" panose="020B0503020204020204" pitchFamily="34" charset="-122"/>
                <a:ea typeface="微软雅黑" panose="020B0503020204020204" pitchFamily="34" charset="-122"/>
              </a:rPr>
              <a:t>原始氘丰度</a:t>
            </a:r>
            <a:r>
              <a:rPr lang="zh-CN" altLang="en-US" sz="2000" dirty="0">
                <a:latin typeface="微软雅黑" panose="020B0503020204020204" pitchFamily="34" charset="-122"/>
                <a:ea typeface="微软雅黑" panose="020B0503020204020204" pitchFamily="34" charset="-122"/>
              </a:rPr>
              <a:t>是通过观测遥远类星体视线方向上高红移的宇宙云来确定的</a:t>
            </a:r>
            <a:endParaRPr lang="en-US" altLang="zh-CN" sz="2000" dirty="0">
              <a:latin typeface="微软雅黑" panose="020B0503020204020204" pitchFamily="34" charset="-122"/>
              <a:ea typeface="微软雅黑" panose="020B0503020204020204" pitchFamily="34" charset="-122"/>
            </a:endParaRPr>
          </a:p>
          <a:p>
            <a:endParaRPr lang="en-US" altLang="zh-CN" sz="2000" dirty="0">
              <a:latin typeface="微软雅黑" panose="020B0503020204020204" pitchFamily="34" charset="-122"/>
              <a:ea typeface="微软雅黑" panose="020B0503020204020204" pitchFamily="34" charset="-122"/>
            </a:endParaRPr>
          </a:p>
          <a:p>
            <a:r>
              <a:rPr lang="zh-CN" altLang="en-US" sz="2000" b="1" dirty="0">
                <a:latin typeface="微软雅黑" panose="020B0503020204020204" pitchFamily="34" charset="-122"/>
                <a:ea typeface="微软雅黑" panose="020B0503020204020204" pitchFamily="34" charset="-122"/>
              </a:rPr>
              <a:t>中子寿命</a:t>
            </a:r>
            <a:r>
              <a:rPr lang="zh-CN" altLang="en-US" sz="2000" dirty="0">
                <a:latin typeface="微软雅黑" panose="020B0503020204020204" pitchFamily="34" charset="-122"/>
                <a:ea typeface="微软雅黑" panose="020B0503020204020204" pitchFamily="34" charset="-122"/>
              </a:rPr>
              <a:t>（对氘丰度的影响可以忽略不计，但是对</a:t>
            </a:r>
            <a:r>
              <a:rPr lang="en-US" altLang="zh-CN" sz="2000" dirty="0">
                <a:latin typeface="微软雅黑" panose="020B0503020204020204" pitchFamily="34" charset="-122"/>
                <a:ea typeface="微软雅黑" panose="020B0503020204020204" pitchFamily="34" charset="-122"/>
              </a:rPr>
              <a:t>4He</a:t>
            </a:r>
            <a:r>
              <a:rPr lang="zh-CN" altLang="en-US" sz="2000" dirty="0">
                <a:latin typeface="微软雅黑" panose="020B0503020204020204" pitchFamily="34" charset="-122"/>
                <a:ea typeface="微软雅黑" panose="020B0503020204020204" pitchFamily="34" charset="-122"/>
              </a:rPr>
              <a:t>丰度有显著影响，对大爆炸核合成的影响已研究过） </a:t>
            </a:r>
            <a:endParaRPr lang="en-US" altLang="zh-CN" sz="2000" dirty="0">
              <a:latin typeface="微软雅黑" panose="020B0503020204020204" pitchFamily="34" charset="-122"/>
              <a:ea typeface="微软雅黑" panose="020B0503020204020204" pitchFamily="34" charset="-122"/>
            </a:endParaRPr>
          </a:p>
          <a:p>
            <a:r>
              <a:rPr lang="zh-CN" altLang="en-US" sz="2000" b="1" dirty="0">
                <a:latin typeface="微软雅黑" panose="020B0503020204020204" pitchFamily="34" charset="-122"/>
                <a:ea typeface="微软雅黑" panose="020B0503020204020204" pitchFamily="34" charset="-122"/>
              </a:rPr>
              <a:t>宇宙重子密度 </a:t>
            </a:r>
            <a:endParaRPr lang="en-US" altLang="zh-CN" sz="2000" b="1" dirty="0">
              <a:latin typeface="微软雅黑" panose="020B0503020204020204" pitchFamily="34" charset="-122"/>
              <a:ea typeface="微软雅黑" panose="020B0503020204020204" pitchFamily="34" charset="-122"/>
            </a:endParaRPr>
          </a:p>
          <a:p>
            <a:r>
              <a:rPr lang="en-US" altLang="zh-CN" sz="2000" b="1" dirty="0">
                <a:latin typeface="微软雅黑" panose="020B0503020204020204" pitchFamily="34" charset="-122"/>
                <a:ea typeface="微软雅黑" panose="020B0503020204020204" pitchFamily="34" charset="-122"/>
              </a:rPr>
              <a:t>11</a:t>
            </a:r>
            <a:r>
              <a:rPr lang="zh-CN" altLang="en-US" sz="2000" b="1" dirty="0">
                <a:latin typeface="微软雅黑" panose="020B0503020204020204" pitchFamily="34" charset="-122"/>
                <a:ea typeface="微软雅黑" panose="020B0503020204020204" pitchFamily="34" charset="-122"/>
              </a:rPr>
              <a:t>个关键反应的反应率</a:t>
            </a:r>
            <a:endParaRPr lang="en-US" altLang="zh-CN" sz="2000" b="1" dirty="0">
              <a:latin typeface="微软雅黑" panose="020B0503020204020204" pitchFamily="34" charset="-122"/>
              <a:ea typeface="微软雅黑" panose="020B0503020204020204" pitchFamily="34" charset="-122"/>
            </a:endParaRPr>
          </a:p>
          <a:p>
            <a:endParaRPr lang="en-US" altLang="zh-CN" sz="2000" dirty="0">
              <a:latin typeface="微软雅黑" panose="020B0503020204020204" pitchFamily="34" charset="-122"/>
              <a:ea typeface="微软雅黑" panose="020B0503020204020204" pitchFamily="34" charset="-122"/>
            </a:endParaRPr>
          </a:p>
          <a:p>
            <a:r>
              <a:rPr lang="zh-CN" altLang="en-US" sz="2000" dirty="0">
                <a:latin typeface="微软雅黑" panose="020B0503020204020204" pitchFamily="34" charset="-122"/>
                <a:ea typeface="微软雅黑" panose="020B0503020204020204" pitchFamily="34" charset="-122"/>
              </a:rPr>
              <a:t>不同的</a:t>
            </a:r>
            <a:r>
              <a:rPr lang="en-US" altLang="zh-CN" sz="2000" dirty="0">
                <a:latin typeface="微软雅黑" panose="020B0503020204020204" pitchFamily="34" charset="-122"/>
                <a:ea typeface="微软雅黑" panose="020B0503020204020204" pitchFamily="34" charset="-122"/>
              </a:rPr>
              <a:t>BBN</a:t>
            </a:r>
            <a:r>
              <a:rPr lang="zh-CN" altLang="en-US" sz="2000" dirty="0">
                <a:latin typeface="微软雅黑" panose="020B0503020204020204" pitchFamily="34" charset="-122"/>
                <a:ea typeface="微软雅黑" panose="020B0503020204020204" pitchFamily="34" charset="-122"/>
              </a:rPr>
              <a:t>代码生成的丰度值差异很大，可能是由于使用的</a:t>
            </a:r>
            <a:r>
              <a:rPr lang="zh-CN" altLang="en-US" sz="2000" b="1" dirty="0">
                <a:latin typeface="微软雅黑" panose="020B0503020204020204" pitchFamily="34" charset="-122"/>
                <a:ea typeface="微软雅黑" panose="020B0503020204020204" pitchFamily="34" charset="-122"/>
              </a:rPr>
              <a:t>核物理输入不同</a:t>
            </a:r>
            <a:r>
              <a:rPr lang="zh-CN" altLang="en-US" sz="2000" dirty="0">
                <a:latin typeface="微软雅黑" panose="020B0503020204020204" pitchFamily="34" charset="-122"/>
                <a:ea typeface="微软雅黑" panose="020B0503020204020204" pitchFamily="34" charset="-122"/>
              </a:rPr>
              <a:t>。需要验证相同输入下</a:t>
            </a:r>
            <a:r>
              <a:rPr lang="en-US" altLang="zh-CN" sz="2000" dirty="0">
                <a:latin typeface="微软雅黑" panose="020B0503020204020204" pitchFamily="34" charset="-122"/>
                <a:ea typeface="微软雅黑" panose="020B0503020204020204" pitchFamily="34" charset="-122"/>
              </a:rPr>
              <a:t>BBN</a:t>
            </a:r>
            <a:r>
              <a:rPr lang="zh-CN" altLang="en-US" sz="2000" dirty="0">
                <a:latin typeface="微软雅黑" panose="020B0503020204020204" pitchFamily="34" charset="-122"/>
                <a:ea typeface="微软雅黑" panose="020B0503020204020204" pitchFamily="34" charset="-122"/>
              </a:rPr>
              <a:t>代码的一致性，另外</a:t>
            </a:r>
            <a:r>
              <a:rPr lang="zh-CN" altLang="en-US" sz="2000" b="1" dirty="0">
                <a:latin typeface="微软雅黑" panose="020B0503020204020204" pitchFamily="34" charset="-122"/>
                <a:ea typeface="微软雅黑" panose="020B0503020204020204" pitchFamily="34" charset="-122"/>
              </a:rPr>
              <a:t>蒙卡版本的</a:t>
            </a:r>
            <a:r>
              <a:rPr lang="en-US" altLang="zh-CN" sz="2000" b="1" dirty="0">
                <a:latin typeface="微软雅黑" panose="020B0503020204020204" pitchFamily="34" charset="-122"/>
                <a:ea typeface="微软雅黑" panose="020B0503020204020204" pitchFamily="34" charset="-122"/>
              </a:rPr>
              <a:t>PRIMAT</a:t>
            </a:r>
            <a:r>
              <a:rPr lang="zh-CN" altLang="en-US" sz="2000" b="1" dirty="0">
                <a:latin typeface="微软雅黑" panose="020B0503020204020204" pitchFamily="34" charset="-122"/>
                <a:ea typeface="微软雅黑" panose="020B0503020204020204" pitchFamily="34" charset="-122"/>
              </a:rPr>
              <a:t>代码的不确定性总是比其他代码小得多</a:t>
            </a:r>
            <a:r>
              <a:rPr lang="zh-CN" altLang="en-US" sz="2000" dirty="0">
                <a:latin typeface="微软雅黑" panose="020B0503020204020204" pitchFamily="34" charset="-122"/>
                <a:ea typeface="微软雅黑" panose="020B0503020204020204" pitchFamily="34" charset="-122"/>
              </a:rPr>
              <a:t>，所以还需要在其他其他代码加入蒙卡方法后</a:t>
            </a:r>
            <a:r>
              <a:rPr lang="zh-CN" altLang="en-US" sz="2000" b="1" dirty="0">
                <a:latin typeface="微软雅黑" panose="020B0503020204020204" pitchFamily="34" charset="-122"/>
                <a:ea typeface="微软雅黑" panose="020B0503020204020204" pitchFamily="34" charset="-122"/>
              </a:rPr>
              <a:t>交叉检验</a:t>
            </a:r>
            <a:endParaRPr lang="en-US" altLang="zh-CN" sz="2000" b="1" dirty="0">
              <a:latin typeface="微软雅黑" panose="020B0503020204020204" pitchFamily="34" charset="-122"/>
              <a:ea typeface="微软雅黑" panose="020B0503020204020204" pitchFamily="34" charset="-122"/>
            </a:endParaRPr>
          </a:p>
          <a:p>
            <a:endParaRPr lang="en-US" altLang="zh-CN" sz="2000" dirty="0">
              <a:latin typeface="微软雅黑" panose="020B0503020204020204" pitchFamily="34" charset="-122"/>
              <a:ea typeface="微软雅黑" panose="020B0503020204020204" pitchFamily="34" charset="-122"/>
            </a:endParaRPr>
          </a:p>
          <a:p>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现在不确定度小主要是用的理论模型，缺少实验数据验证  </a:t>
            </a:r>
            <a:endParaRPr lang="en-US" altLang="zh-CN" sz="2000" dirty="0">
              <a:latin typeface="微软雅黑" panose="020B0503020204020204" pitchFamily="34" charset="-122"/>
              <a:ea typeface="微软雅黑" panose="020B0503020204020204" pitchFamily="34" charset="-122"/>
            </a:endParaRPr>
          </a:p>
          <a:p>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这个</a:t>
            </a:r>
            <a:r>
              <a:rPr lang="en-US" altLang="zh-CN" sz="2000" dirty="0">
                <a:latin typeface="微软雅黑" panose="020B0503020204020204" pitchFamily="34" charset="-122"/>
                <a:ea typeface="微软雅黑" panose="020B0503020204020204" pitchFamily="34" charset="-122"/>
              </a:rPr>
              <a:t>BBN</a:t>
            </a:r>
            <a:r>
              <a:rPr lang="zh-CN" altLang="en-US" sz="2000" dirty="0">
                <a:latin typeface="微软雅黑" panose="020B0503020204020204" pitchFamily="34" charset="-122"/>
                <a:ea typeface="微软雅黑" panose="020B0503020204020204" pitchFamily="34" charset="-122"/>
              </a:rPr>
              <a:t>代码计算的结果误差显著小，可能比较局限 </a:t>
            </a:r>
            <a:endParaRPr lang="en-US" altLang="zh-CN" sz="2000" dirty="0">
              <a:latin typeface="微软雅黑" panose="020B0503020204020204" pitchFamily="34" charset="-122"/>
              <a:ea typeface="微软雅黑" panose="020B0503020204020204" pitchFamily="34" charset="-122"/>
            </a:endParaRPr>
          </a:p>
          <a:p>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 一直缺少</a:t>
            </a:r>
            <a:r>
              <a:rPr lang="en-US" altLang="zh-CN" sz="2000" dirty="0">
                <a:latin typeface="微软雅黑" panose="020B0503020204020204" pitchFamily="34" charset="-122"/>
                <a:ea typeface="微软雅黑" panose="020B0503020204020204" pitchFamily="34" charset="-122"/>
              </a:rPr>
              <a:t>dg</a:t>
            </a:r>
            <a:r>
              <a:rPr lang="zh-CN" altLang="en-US" sz="2000" dirty="0">
                <a:latin typeface="微软雅黑" panose="020B0503020204020204" pitchFamily="34" charset="-122"/>
                <a:ea typeface="微软雅黑" panose="020B0503020204020204" pitchFamily="34" charset="-122"/>
              </a:rPr>
              <a:t>截面的评估数据 </a:t>
            </a:r>
            <a:endParaRPr lang="en-US" altLang="zh-CN" sz="2000" dirty="0">
              <a:latin typeface="微软雅黑" panose="020B0503020204020204" pitchFamily="34" charset="-122"/>
              <a:ea typeface="微软雅黑" panose="020B0503020204020204" pitchFamily="34" charset="-122"/>
            </a:endParaRPr>
          </a:p>
          <a:p>
            <a:r>
              <a:rPr lang="en-US" altLang="zh-CN" sz="2000" dirty="0">
                <a:latin typeface="微软雅黑" panose="020B0503020204020204" pitchFamily="34" charset="-122"/>
                <a:ea typeface="微软雅黑" panose="020B0503020204020204" pitchFamily="34" charset="-122"/>
              </a:rPr>
              <a:t>4.r</a:t>
            </a:r>
            <a:r>
              <a:rPr lang="zh-CN" altLang="en-US" sz="2000" dirty="0">
                <a:latin typeface="微软雅黑" panose="020B0503020204020204" pitchFamily="34" charset="-122"/>
                <a:ea typeface="微软雅黑" panose="020B0503020204020204" pitchFamily="34" charset="-122"/>
              </a:rPr>
              <a:t>矩阵结果</a:t>
            </a:r>
          </a:p>
        </p:txBody>
      </p:sp>
    </p:spTree>
    <p:extLst>
      <p:ext uri="{BB962C8B-B14F-4D97-AF65-F5344CB8AC3E}">
        <p14:creationId xmlns:p14="http://schemas.microsoft.com/office/powerpoint/2010/main" val="67623071"/>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a:extLst>
              <a:ext uri="{FF2B5EF4-FFF2-40B4-BE49-F238E27FC236}">
                <a16:creationId xmlns:a16="http://schemas.microsoft.com/office/drawing/2014/main" id="{12A5BECB-0205-4B5A-98D1-ECC17F5FD3F3}"/>
              </a:ext>
            </a:extLst>
          </p:cNvPr>
          <p:cNvGrpSpPr/>
          <p:nvPr/>
        </p:nvGrpSpPr>
        <p:grpSpPr>
          <a:xfrm>
            <a:off x="5414615" y="1427077"/>
            <a:ext cx="4742231" cy="4889734"/>
            <a:chOff x="5258526" y="1648617"/>
            <a:chExt cx="4742231" cy="4889734"/>
          </a:xfrm>
        </p:grpSpPr>
        <p:pic>
          <p:nvPicPr>
            <p:cNvPr id="10" name="图片 9">
              <a:extLst>
                <a:ext uri="{FF2B5EF4-FFF2-40B4-BE49-F238E27FC236}">
                  <a16:creationId xmlns:a16="http://schemas.microsoft.com/office/drawing/2014/main" id="{B316AAF7-F71A-4C70-9F52-4D816ED53158}"/>
                </a:ext>
              </a:extLst>
            </p:cNvPr>
            <p:cNvPicPr>
              <a:picLocks noChangeAspect="1"/>
            </p:cNvPicPr>
            <p:nvPr/>
          </p:nvPicPr>
          <p:blipFill>
            <a:blip r:embed="rId3"/>
            <a:stretch>
              <a:fillRect/>
            </a:stretch>
          </p:blipFill>
          <p:spPr>
            <a:xfrm>
              <a:off x="5258526" y="1648617"/>
              <a:ext cx="4742231" cy="4889734"/>
            </a:xfrm>
            <a:prstGeom prst="rect">
              <a:avLst/>
            </a:prstGeom>
          </p:spPr>
        </p:pic>
        <p:pic>
          <p:nvPicPr>
            <p:cNvPr id="13" name="图片 12">
              <a:extLst>
                <a:ext uri="{FF2B5EF4-FFF2-40B4-BE49-F238E27FC236}">
                  <a16:creationId xmlns:a16="http://schemas.microsoft.com/office/drawing/2014/main" id="{5B2C7A10-99CE-43FE-9D98-C5A5D7C29F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7373" y="1780802"/>
              <a:ext cx="406673" cy="309625"/>
            </a:xfrm>
            <a:prstGeom prst="rect">
              <a:avLst/>
            </a:prstGeom>
          </p:spPr>
        </p:pic>
        <p:pic>
          <p:nvPicPr>
            <p:cNvPr id="21" name="图片 20">
              <a:extLst>
                <a:ext uri="{FF2B5EF4-FFF2-40B4-BE49-F238E27FC236}">
                  <a16:creationId xmlns:a16="http://schemas.microsoft.com/office/drawing/2014/main" id="{BAD2F4BD-5554-487C-9A78-A111155AF5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9516" y="1774971"/>
              <a:ext cx="406673" cy="309625"/>
            </a:xfrm>
            <a:prstGeom prst="rect">
              <a:avLst/>
            </a:prstGeom>
          </p:spPr>
        </p:pic>
        <p:pic>
          <p:nvPicPr>
            <p:cNvPr id="22" name="图片 21">
              <a:extLst>
                <a:ext uri="{FF2B5EF4-FFF2-40B4-BE49-F238E27FC236}">
                  <a16:creationId xmlns:a16="http://schemas.microsoft.com/office/drawing/2014/main" id="{0080D9F3-E9D1-42F2-A23F-89D61DEF0A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5319" y="1803610"/>
              <a:ext cx="406673" cy="309625"/>
            </a:xfrm>
            <a:prstGeom prst="rect">
              <a:avLst/>
            </a:prstGeom>
          </p:spPr>
        </p:pic>
        <p:pic>
          <p:nvPicPr>
            <p:cNvPr id="29" name="图片 28">
              <a:extLst>
                <a:ext uri="{FF2B5EF4-FFF2-40B4-BE49-F238E27FC236}">
                  <a16:creationId xmlns:a16="http://schemas.microsoft.com/office/drawing/2014/main" id="{46206469-01F5-4B4C-B44A-5B2ECC393B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8693" y="1769829"/>
              <a:ext cx="406673" cy="309625"/>
            </a:xfrm>
            <a:prstGeom prst="rect">
              <a:avLst/>
            </a:prstGeom>
          </p:spPr>
        </p:pic>
      </p:grpSp>
      <p:grpSp>
        <p:nvGrpSpPr>
          <p:cNvPr id="25" name="组合 24">
            <a:extLst>
              <a:ext uri="{FF2B5EF4-FFF2-40B4-BE49-F238E27FC236}">
                <a16:creationId xmlns:a16="http://schemas.microsoft.com/office/drawing/2014/main" id="{4A30143F-9A5D-4276-95C5-1A4FC66813F8}"/>
              </a:ext>
            </a:extLst>
          </p:cNvPr>
          <p:cNvGrpSpPr/>
          <p:nvPr/>
        </p:nvGrpSpPr>
        <p:grpSpPr>
          <a:xfrm>
            <a:off x="335361" y="116633"/>
            <a:ext cx="11521279" cy="693041"/>
            <a:chOff x="335361" y="116633"/>
            <a:chExt cx="11521279" cy="693041"/>
          </a:xfrm>
        </p:grpSpPr>
        <p:grpSp>
          <p:nvGrpSpPr>
            <p:cNvPr id="26" name="组合 25">
              <a:extLst>
                <a:ext uri="{FF2B5EF4-FFF2-40B4-BE49-F238E27FC236}">
                  <a16:creationId xmlns:a16="http://schemas.microsoft.com/office/drawing/2014/main" id="{A80F7BE0-CC07-4C2D-90C5-1DFDFD0D2CED}"/>
                </a:ext>
              </a:extLst>
            </p:cNvPr>
            <p:cNvGrpSpPr/>
            <p:nvPr/>
          </p:nvGrpSpPr>
          <p:grpSpPr>
            <a:xfrm>
              <a:off x="335361" y="116633"/>
              <a:ext cx="629872" cy="612768"/>
              <a:chOff x="3070727" y="196457"/>
              <a:chExt cx="692047" cy="673255"/>
            </a:xfrm>
          </p:grpSpPr>
          <p:sp>
            <p:nvSpPr>
              <p:cNvPr id="38" name="平行四边形 37">
                <a:extLst>
                  <a:ext uri="{FF2B5EF4-FFF2-40B4-BE49-F238E27FC236}">
                    <a16:creationId xmlns:a16="http://schemas.microsoft.com/office/drawing/2014/main" id="{060D9D85-7BCC-48ED-9114-F46617B067F8}"/>
                  </a:ext>
                </a:extLst>
              </p:cNvPr>
              <p:cNvSpPr/>
              <p:nvPr/>
            </p:nvSpPr>
            <p:spPr>
              <a:xfrm>
                <a:off x="3070727" y="196457"/>
                <a:ext cx="629587" cy="612775"/>
              </a:xfrm>
              <a:prstGeom prst="parallelogram">
                <a:avLst/>
              </a:prstGeom>
              <a:solidFill>
                <a:srgbClr val="0C49B7"/>
              </a:solidFill>
              <a:ln w="25400" cap="flat" cmpd="sng" algn="ctr">
                <a:solidFill>
                  <a:srgbClr val="0C49B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39" name="平行四边形 38">
                <a:extLst>
                  <a:ext uri="{FF2B5EF4-FFF2-40B4-BE49-F238E27FC236}">
                    <a16:creationId xmlns:a16="http://schemas.microsoft.com/office/drawing/2014/main" id="{BB195619-1127-4D71-8B0F-7DAE321446C7}"/>
                  </a:ext>
                </a:extLst>
              </p:cNvPr>
              <p:cNvSpPr/>
              <p:nvPr/>
            </p:nvSpPr>
            <p:spPr>
              <a:xfrm>
                <a:off x="3133187" y="256937"/>
                <a:ext cx="629587" cy="612775"/>
              </a:xfrm>
              <a:prstGeom prst="parallelogram">
                <a:avLst/>
              </a:prstGeom>
              <a:noFill/>
              <a:ln w="25400" cap="flat" cmpd="sng" algn="ctr">
                <a:solidFill>
                  <a:srgbClr val="0C49B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cxnSp>
          <p:nvCxnSpPr>
            <p:cNvPr id="27" name="直接连接符 26">
              <a:extLst>
                <a:ext uri="{FF2B5EF4-FFF2-40B4-BE49-F238E27FC236}">
                  <a16:creationId xmlns:a16="http://schemas.microsoft.com/office/drawing/2014/main" id="{64CF6F17-7C61-4827-B654-4AA6C132706F}"/>
                </a:ext>
              </a:extLst>
            </p:cNvPr>
            <p:cNvCxnSpPr>
              <a:cxnSpLocks/>
            </p:cNvCxnSpPr>
            <p:nvPr/>
          </p:nvCxnSpPr>
          <p:spPr>
            <a:xfrm>
              <a:off x="367840" y="809674"/>
              <a:ext cx="11488800" cy="0"/>
            </a:xfrm>
            <a:prstGeom prst="line">
              <a:avLst/>
            </a:prstGeom>
            <a:noFill/>
            <a:ln w="9525" cap="flat" cmpd="sng" algn="ctr">
              <a:solidFill>
                <a:srgbClr val="0C49B7"/>
              </a:solidFill>
              <a:prstDash val="solid"/>
            </a:ln>
            <a:effectLst/>
          </p:spPr>
        </p:cxnSp>
        <p:sp>
          <p:nvSpPr>
            <p:cNvPr id="28" name="文本占位符 5">
              <a:extLst>
                <a:ext uri="{FF2B5EF4-FFF2-40B4-BE49-F238E27FC236}">
                  <a16:creationId xmlns:a16="http://schemas.microsoft.com/office/drawing/2014/main" id="{8E9B4C78-2CEF-4446-94C8-15F6D1EA149B}"/>
                </a:ext>
              </a:extLst>
            </p:cNvPr>
            <p:cNvSpPr txBox="1">
              <a:spLocks/>
            </p:cNvSpPr>
            <p:nvPr/>
          </p:nvSpPr>
          <p:spPr>
            <a:xfrm>
              <a:off x="1127448" y="193957"/>
              <a:ext cx="5040313" cy="6127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024282"/>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0C49B7"/>
                  </a:solidFill>
                  <a:effectLst/>
                  <a:uLnTx/>
                  <a:uFillTx/>
                  <a:latin typeface="Arial" panose="020B0604020202020204" pitchFamily="34" charset="0"/>
                  <a:cs typeface="Arial" panose="020B0604020202020204" pitchFamily="34" charset="0"/>
                </a:rPr>
                <a:t>Reaction related to </a:t>
              </a:r>
              <a:r>
                <a:rPr kumimoji="0" lang="en-US" altLang="zh-CN" sz="3200" b="1" i="1" u="none" strike="noStrike" kern="1200" cap="none" spc="0" normalizeH="0" baseline="0" noProof="0" dirty="0">
                  <a:ln>
                    <a:noFill/>
                  </a:ln>
                  <a:solidFill>
                    <a:srgbClr val="0C49B7"/>
                  </a:solidFill>
                  <a:effectLst/>
                  <a:uLnTx/>
                  <a:uFillTx/>
                  <a:latin typeface="Times New Roman" panose="02020603050405020304" pitchFamily="18" charset="0"/>
                  <a:cs typeface="Times New Roman" panose="02020603050405020304" pitchFamily="18" charset="0"/>
                </a:rPr>
                <a:t>Y</a:t>
              </a:r>
              <a:r>
                <a:rPr kumimoji="0" lang="en-US" altLang="zh-CN" sz="3200" b="1" u="none" strike="noStrike" kern="1200" cap="none" spc="0" normalizeH="0" baseline="-25000" noProof="0" dirty="0">
                  <a:ln>
                    <a:noFill/>
                  </a:ln>
                  <a:solidFill>
                    <a:srgbClr val="0C49B7"/>
                  </a:solidFill>
                  <a:effectLst/>
                  <a:uLnTx/>
                  <a:uFillTx/>
                  <a:latin typeface="Times New Roman" panose="02020603050405020304" pitchFamily="18" charset="0"/>
                  <a:cs typeface="Times New Roman" panose="02020603050405020304" pitchFamily="18" charset="0"/>
                </a:rPr>
                <a:t>D</a:t>
              </a:r>
              <a:r>
                <a:rPr kumimoji="0" lang="en-US" altLang="zh-CN" sz="3200" b="1" i="0" u="none" strike="noStrike" kern="1200" cap="none" spc="0" normalizeH="0" baseline="0" noProof="0" dirty="0">
                  <a:ln>
                    <a:noFill/>
                  </a:ln>
                  <a:solidFill>
                    <a:srgbClr val="0C49B7"/>
                  </a:solidFill>
                  <a:effectLst/>
                  <a:uLnTx/>
                  <a:uFillTx/>
                  <a:latin typeface="Arial" panose="020B0604020202020204" pitchFamily="34" charset="0"/>
                  <a:cs typeface="Arial" panose="020B0604020202020204" pitchFamily="34" charset="0"/>
                </a:rPr>
                <a:t> </a:t>
              </a:r>
              <a:endParaRPr kumimoji="0" lang="zh-CN" altLang="en-US" sz="3200" b="1" i="0" u="none" strike="noStrike" kern="1200" cap="none" spc="0" normalizeH="0" baseline="0" noProof="0" dirty="0">
                <a:ln>
                  <a:noFill/>
                </a:ln>
                <a:solidFill>
                  <a:srgbClr val="0C49B7"/>
                </a:solidFill>
                <a:effectLst/>
                <a:uLnTx/>
                <a:uFillTx/>
                <a:latin typeface="Arial" panose="020B0604020202020204" pitchFamily="34" charset="0"/>
                <a:cs typeface="Arial" panose="020B0604020202020204" pitchFamily="34" charset="0"/>
              </a:endParaRPr>
            </a:p>
          </p:txBody>
        </p:sp>
      </p:grpSp>
      <p:pic>
        <p:nvPicPr>
          <p:cNvPr id="55" name="图片 54">
            <a:extLst>
              <a:ext uri="{FF2B5EF4-FFF2-40B4-BE49-F238E27FC236}">
                <a16:creationId xmlns:a16="http://schemas.microsoft.com/office/drawing/2014/main" id="{263A8588-1E30-DF99-1C40-F38A53052180}"/>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0156846" y="45874"/>
            <a:ext cx="1815412" cy="714366"/>
          </a:xfrm>
          <a:prstGeom prst="rect">
            <a:avLst/>
          </a:prstGeom>
        </p:spPr>
      </p:pic>
      <p:sp>
        <p:nvSpPr>
          <p:cNvPr id="4" name="文本框 3">
            <a:extLst>
              <a:ext uri="{FF2B5EF4-FFF2-40B4-BE49-F238E27FC236}">
                <a16:creationId xmlns:a16="http://schemas.microsoft.com/office/drawing/2014/main" id="{E4CB7A23-E562-6AC8-BBCB-2730EBE28147}"/>
              </a:ext>
            </a:extLst>
          </p:cNvPr>
          <p:cNvSpPr txBox="1"/>
          <p:nvPr/>
        </p:nvSpPr>
        <p:spPr>
          <a:xfrm>
            <a:off x="11767435" y="6407831"/>
            <a:ext cx="600477" cy="369332"/>
          </a:xfrm>
          <a:prstGeom prst="rect">
            <a:avLst/>
          </a:prstGeom>
          <a:noFill/>
        </p:spPr>
        <p:txBody>
          <a:bodyPr wrap="square" rtlCol="0">
            <a:spAutoFit/>
          </a:bodyPr>
          <a:lstStyle/>
          <a:p>
            <a:r>
              <a:rPr lang="en-US" altLang="zh-CN" b="1" dirty="0">
                <a:latin typeface="Arial" panose="020B0604020202020204" pitchFamily="34" charset="0"/>
                <a:cs typeface="Arial" panose="020B0604020202020204" pitchFamily="34" charset="0"/>
              </a:rPr>
              <a:t>2</a:t>
            </a:r>
            <a:endParaRPr lang="zh-CN" altLang="en-US" b="1" dirty="0">
              <a:latin typeface="Arial" panose="020B0604020202020204" pitchFamily="34" charset="0"/>
              <a:cs typeface="Arial" panose="020B0604020202020204" pitchFamily="34" charset="0"/>
            </a:endParaRPr>
          </a:p>
        </p:txBody>
      </p:sp>
      <p:grpSp>
        <p:nvGrpSpPr>
          <p:cNvPr id="6" name="组合 5">
            <a:extLst>
              <a:ext uri="{FF2B5EF4-FFF2-40B4-BE49-F238E27FC236}">
                <a16:creationId xmlns:a16="http://schemas.microsoft.com/office/drawing/2014/main" id="{59E8C9CC-AAC2-4790-B167-F45D47222EF6}"/>
              </a:ext>
            </a:extLst>
          </p:cNvPr>
          <p:cNvGrpSpPr/>
          <p:nvPr/>
        </p:nvGrpSpPr>
        <p:grpSpPr>
          <a:xfrm>
            <a:off x="938144" y="1683868"/>
            <a:ext cx="1761569" cy="4809458"/>
            <a:chOff x="1929804" y="1389323"/>
            <a:chExt cx="1761569" cy="4809458"/>
          </a:xfrm>
        </p:grpSpPr>
        <p:pic>
          <p:nvPicPr>
            <p:cNvPr id="3" name="图片 2">
              <a:extLst>
                <a:ext uri="{FF2B5EF4-FFF2-40B4-BE49-F238E27FC236}">
                  <a16:creationId xmlns:a16="http://schemas.microsoft.com/office/drawing/2014/main" id="{40DA42EC-18E0-457C-AD15-EF41984B5A22}"/>
                </a:ext>
              </a:extLst>
            </p:cNvPr>
            <p:cNvPicPr>
              <a:picLocks noChangeAspect="1"/>
            </p:cNvPicPr>
            <p:nvPr/>
          </p:nvPicPr>
          <p:blipFill>
            <a:blip r:embed="rId7"/>
            <a:stretch>
              <a:fillRect/>
            </a:stretch>
          </p:blipFill>
          <p:spPr>
            <a:xfrm>
              <a:off x="1929804" y="1431852"/>
              <a:ext cx="1761569" cy="4766929"/>
            </a:xfrm>
            <a:prstGeom prst="rect">
              <a:avLst/>
            </a:prstGeom>
          </p:spPr>
        </p:pic>
        <p:sp>
          <p:nvSpPr>
            <p:cNvPr id="5" name="矩形 4">
              <a:extLst>
                <a:ext uri="{FF2B5EF4-FFF2-40B4-BE49-F238E27FC236}">
                  <a16:creationId xmlns:a16="http://schemas.microsoft.com/office/drawing/2014/main" id="{E83A4F83-A47F-400C-9731-8C1CEB3FF2F1}"/>
                </a:ext>
              </a:extLst>
            </p:cNvPr>
            <p:cNvSpPr/>
            <p:nvPr/>
          </p:nvSpPr>
          <p:spPr>
            <a:xfrm>
              <a:off x="2055627" y="1389323"/>
              <a:ext cx="1282995" cy="17366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a:extLst>
              <a:ext uri="{FF2B5EF4-FFF2-40B4-BE49-F238E27FC236}">
                <a16:creationId xmlns:a16="http://schemas.microsoft.com/office/drawing/2014/main" id="{5FD7EC96-6E59-4C90-ACAC-9FD344F90BA9}"/>
              </a:ext>
            </a:extLst>
          </p:cNvPr>
          <p:cNvSpPr txBox="1"/>
          <p:nvPr/>
        </p:nvSpPr>
        <p:spPr>
          <a:xfrm>
            <a:off x="335361" y="1134292"/>
            <a:ext cx="5586669" cy="400110"/>
          </a:xfrm>
          <a:prstGeom prst="rect">
            <a:avLst/>
          </a:prstGeom>
          <a:noFill/>
        </p:spPr>
        <p:txBody>
          <a:bodyPr wrap="square" rtlCol="0">
            <a:spAutoFit/>
          </a:bodyPr>
          <a:lstStyle/>
          <a:p>
            <a:r>
              <a:rPr lang="en-US" altLang="zh-CN" sz="2000" b="1" dirty="0">
                <a:latin typeface="微软雅黑" panose="020B0503020204020204" pitchFamily="34" charset="-122"/>
                <a:ea typeface="微软雅黑" panose="020B0503020204020204" pitchFamily="34" charset="-122"/>
              </a:rPr>
              <a:t>important reaction in BBN Network</a:t>
            </a:r>
            <a:endParaRPr lang="zh-CN" altLang="en-US" sz="2000" b="1" dirty="0">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id="{6A3BE130-2F44-4BDF-B3E2-6E7D0255F35D}"/>
              </a:ext>
            </a:extLst>
          </p:cNvPr>
          <p:cNvSpPr txBox="1"/>
          <p:nvPr/>
        </p:nvSpPr>
        <p:spPr>
          <a:xfrm>
            <a:off x="2510754" y="2373201"/>
            <a:ext cx="3125687" cy="400110"/>
          </a:xfrm>
          <a:prstGeom prst="rect">
            <a:avLst/>
          </a:prstGeom>
          <a:noFill/>
        </p:spPr>
        <p:txBody>
          <a:bodyPr wrap="square" rtlCol="0">
            <a:spAutoFit/>
          </a:bodyPr>
          <a:lstStyle/>
          <a:p>
            <a:r>
              <a:rPr lang="en-US" altLang="zh-CN" sz="2000" b="1" dirty="0">
                <a:solidFill>
                  <a:srgbClr val="FF0000"/>
                </a:solidFill>
                <a:latin typeface="Arial" panose="020B0604020202020204" pitchFamily="34" charset="0"/>
                <a:ea typeface="微软雅黑" panose="020B0503020204020204" pitchFamily="34" charset="-122"/>
                <a:cs typeface="Arial" panose="020B0604020202020204" pitchFamily="34" charset="0"/>
              </a:rPr>
              <a:t>D abundance related</a:t>
            </a:r>
            <a:endParaRPr lang="zh-CN" altLang="en-US" sz="2000" b="1" dirty="0">
              <a:solidFill>
                <a:srgbClr val="FF0000"/>
              </a:solidFill>
              <a:latin typeface="Arial" panose="020B0604020202020204" pitchFamily="34" charset="0"/>
              <a:ea typeface="微软雅黑" panose="020B0503020204020204" pitchFamily="34" charset="-122"/>
              <a:cs typeface="Arial" panose="020B0604020202020204" pitchFamily="34" charset="0"/>
            </a:endParaRPr>
          </a:p>
        </p:txBody>
      </p:sp>
      <p:pic>
        <p:nvPicPr>
          <p:cNvPr id="23" name="图片 22">
            <a:extLst>
              <a:ext uri="{FF2B5EF4-FFF2-40B4-BE49-F238E27FC236}">
                <a16:creationId xmlns:a16="http://schemas.microsoft.com/office/drawing/2014/main" id="{12BCF2A7-948F-4619-97A9-FDBB8B9793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29900" y="1683868"/>
            <a:ext cx="406673" cy="309625"/>
          </a:xfrm>
          <a:prstGeom prst="rect">
            <a:avLst/>
          </a:prstGeom>
        </p:spPr>
      </p:pic>
      <p:sp>
        <p:nvSpPr>
          <p:cNvPr id="14" name="文本框 13">
            <a:extLst>
              <a:ext uri="{FF2B5EF4-FFF2-40B4-BE49-F238E27FC236}">
                <a16:creationId xmlns:a16="http://schemas.microsoft.com/office/drawing/2014/main" id="{457FAD02-424B-4B42-BC1D-5AE11E5BF917}"/>
              </a:ext>
            </a:extLst>
          </p:cNvPr>
          <p:cNvSpPr txBox="1"/>
          <p:nvPr/>
        </p:nvSpPr>
        <p:spPr>
          <a:xfrm>
            <a:off x="5560743" y="1043695"/>
            <a:ext cx="4704369" cy="400110"/>
          </a:xfrm>
          <a:prstGeom prst="rect">
            <a:avLst/>
          </a:prstGeom>
          <a:noFill/>
        </p:spPr>
        <p:txBody>
          <a:bodyPr wrap="square" rtlCol="0">
            <a:spAutoFit/>
          </a:bodyPr>
          <a:lstStyle/>
          <a:p>
            <a:r>
              <a:rPr lang="en-US" altLang="zh-CN" sz="2000" b="1" dirty="0">
                <a:latin typeface="Arial" panose="020B0604020202020204" pitchFamily="34" charset="0"/>
                <a:ea typeface="微软雅黑" panose="020B0503020204020204" pitchFamily="34" charset="-122"/>
                <a:cs typeface="Arial" panose="020B0604020202020204" pitchFamily="34" charset="0"/>
              </a:rPr>
              <a:t>PRIMAT default rate uncertainty</a:t>
            </a:r>
            <a:endParaRPr lang="zh-CN" altLang="en-US" sz="2000" b="1" dirty="0">
              <a:latin typeface="Arial" panose="020B0604020202020204" pitchFamily="34" charset="0"/>
              <a:ea typeface="微软雅黑" panose="020B0503020204020204" pitchFamily="34" charset="-122"/>
              <a:cs typeface="Arial" panose="020B0604020202020204" pitchFamily="34" charset="0"/>
            </a:endParaRPr>
          </a:p>
        </p:txBody>
      </p:sp>
      <p:sp>
        <p:nvSpPr>
          <p:cNvPr id="15" name="文本框 14">
            <a:extLst>
              <a:ext uri="{FF2B5EF4-FFF2-40B4-BE49-F238E27FC236}">
                <a16:creationId xmlns:a16="http://schemas.microsoft.com/office/drawing/2014/main" id="{FDC3DC59-D596-4992-A72A-80536A918C97}"/>
              </a:ext>
            </a:extLst>
          </p:cNvPr>
          <p:cNvSpPr txBox="1"/>
          <p:nvPr/>
        </p:nvSpPr>
        <p:spPr>
          <a:xfrm>
            <a:off x="9774202" y="2682396"/>
            <a:ext cx="2329973" cy="923330"/>
          </a:xfrm>
          <a:prstGeom prst="rect">
            <a:avLst/>
          </a:prstGeom>
          <a:noFill/>
        </p:spPr>
        <p:txBody>
          <a:bodyPr wrap="square" rtlCol="0">
            <a:spAutoFit/>
          </a:bodyPr>
          <a:lstStyle/>
          <a:p>
            <a:r>
              <a:rPr lang="en-US" altLang="zh-CN" b="1" dirty="0">
                <a:solidFill>
                  <a:srgbClr val="FF0000"/>
                </a:solidFill>
                <a:latin typeface="Arial" panose="020B0604020202020204" pitchFamily="34" charset="0"/>
                <a:ea typeface="微软雅黑" panose="020B0503020204020204" pitchFamily="34" charset="-122"/>
                <a:cs typeface="Arial" panose="020B0604020202020204" pitchFamily="34" charset="0"/>
              </a:rPr>
              <a:t>uncertainty:</a:t>
            </a:r>
          </a:p>
          <a:p>
            <a:r>
              <a:rPr lang="en-US" altLang="zh-CN" b="1" dirty="0">
                <a:solidFill>
                  <a:srgbClr val="FF0000"/>
                </a:solidFill>
                <a:latin typeface="Arial" panose="020B0604020202020204" pitchFamily="34" charset="0"/>
                <a:ea typeface="微软雅黑" panose="020B0503020204020204" pitchFamily="34" charset="-122"/>
                <a:cs typeface="Arial" panose="020B0604020202020204" pitchFamily="34" charset="0"/>
              </a:rPr>
              <a:t>calculation~ 1.83%</a:t>
            </a:r>
            <a:endParaRPr lang="en-US" altLang="zh-CN" b="1" dirty="0">
              <a:latin typeface="Arial" panose="020B0604020202020204" pitchFamily="34" charset="0"/>
              <a:ea typeface="微软雅黑" panose="020B0503020204020204" pitchFamily="34" charset="-122"/>
              <a:cs typeface="Arial" panose="020B0604020202020204" pitchFamily="34" charset="0"/>
            </a:endParaRPr>
          </a:p>
          <a:p>
            <a:r>
              <a:rPr lang="en-US" altLang="zh-CN" b="1" dirty="0">
                <a:latin typeface="Arial" panose="020B0604020202020204" pitchFamily="34" charset="0"/>
                <a:ea typeface="微软雅黑" panose="020B0503020204020204" pitchFamily="34" charset="-122"/>
                <a:cs typeface="Arial" panose="020B0604020202020204" pitchFamily="34" charset="0"/>
              </a:rPr>
              <a:t>observation~1.19%</a:t>
            </a:r>
            <a:endParaRPr lang="zh-CN" altLang="en-US" b="1" dirty="0">
              <a:latin typeface="Arial" panose="020B0604020202020204" pitchFamily="34" charset="0"/>
              <a:ea typeface="微软雅黑" panose="020B0503020204020204" pitchFamily="34" charset="-122"/>
              <a:cs typeface="Arial" panose="020B0604020202020204" pitchFamily="34" charset="0"/>
            </a:endParaRPr>
          </a:p>
        </p:txBody>
      </p:sp>
      <p:sp>
        <p:nvSpPr>
          <p:cNvPr id="18" name="文本框 17">
            <a:extLst>
              <a:ext uri="{FF2B5EF4-FFF2-40B4-BE49-F238E27FC236}">
                <a16:creationId xmlns:a16="http://schemas.microsoft.com/office/drawing/2014/main" id="{D1ED7EEA-03C5-4FB8-9DC4-B97A7B0D3BAB}"/>
              </a:ext>
            </a:extLst>
          </p:cNvPr>
          <p:cNvSpPr txBox="1"/>
          <p:nvPr/>
        </p:nvSpPr>
        <p:spPr>
          <a:xfrm>
            <a:off x="6483790" y="6319754"/>
            <a:ext cx="5241117" cy="369332"/>
          </a:xfrm>
          <a:prstGeom prst="rect">
            <a:avLst/>
          </a:prstGeom>
          <a:noFill/>
        </p:spPr>
        <p:txBody>
          <a:bodyPr wrap="square" rtlCol="0">
            <a:spAutoFit/>
          </a:bodyPr>
          <a:lstStyle/>
          <a:p>
            <a:r>
              <a:rPr lang="en-US" altLang="zh-CN" sz="1800" dirty="0">
                <a:solidFill>
                  <a:srgbClr val="000000"/>
                </a:solidFill>
                <a:effectLst/>
                <a:latin typeface="Arial" panose="020B0604020202020204" pitchFamily="34" charset="0"/>
                <a:cs typeface="Arial" panose="020B0604020202020204" pitchFamily="34" charset="0"/>
              </a:rPr>
              <a:t>Z. L. Shen, J. J. He, </a:t>
            </a:r>
            <a:r>
              <a:rPr lang="en-US" altLang="zh-CN" sz="1800" dirty="0" err="1">
                <a:solidFill>
                  <a:srgbClr val="000000"/>
                </a:solidFill>
                <a:effectLst/>
                <a:latin typeface="Arial" panose="020B0604020202020204" pitchFamily="34" charset="0"/>
                <a:cs typeface="Arial" panose="020B0604020202020204" pitchFamily="34" charset="0"/>
              </a:rPr>
              <a:t>Nucl</a:t>
            </a:r>
            <a:r>
              <a:rPr lang="en-US" altLang="zh-CN" sz="1800" dirty="0">
                <a:solidFill>
                  <a:srgbClr val="000000"/>
                </a:solidFill>
                <a:effectLst/>
                <a:latin typeface="Arial" panose="020B0604020202020204" pitchFamily="34" charset="0"/>
                <a:cs typeface="Arial" panose="020B0604020202020204" pitchFamily="34" charset="0"/>
              </a:rPr>
              <a:t>. Sci. Tech. 35:63 (2024)</a:t>
            </a:r>
            <a:endParaRPr lang="zh-CN" altLang="en-US" dirty="0">
              <a:latin typeface="Arial" panose="020B0604020202020204" pitchFamily="34" charset="0"/>
              <a:cs typeface="Arial" panose="020B0604020202020204" pitchFamily="34" charset="0"/>
            </a:endParaRPr>
          </a:p>
        </p:txBody>
      </p:sp>
      <p:sp>
        <p:nvSpPr>
          <p:cNvPr id="24" name="矩形 23">
            <a:extLst>
              <a:ext uri="{FF2B5EF4-FFF2-40B4-BE49-F238E27FC236}">
                <a16:creationId xmlns:a16="http://schemas.microsoft.com/office/drawing/2014/main" id="{785FFEA8-936D-49BA-A57B-DB90643C424E}"/>
              </a:ext>
            </a:extLst>
          </p:cNvPr>
          <p:cNvSpPr/>
          <p:nvPr/>
        </p:nvSpPr>
        <p:spPr>
          <a:xfrm>
            <a:off x="1127448" y="1726397"/>
            <a:ext cx="867423" cy="414291"/>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箭头: 右 31">
            <a:extLst>
              <a:ext uri="{FF2B5EF4-FFF2-40B4-BE49-F238E27FC236}">
                <a16:creationId xmlns:a16="http://schemas.microsoft.com/office/drawing/2014/main" id="{B7A2E53A-19F7-4FFD-B876-18ADDDF13714}"/>
              </a:ext>
            </a:extLst>
          </p:cNvPr>
          <p:cNvSpPr/>
          <p:nvPr/>
        </p:nvSpPr>
        <p:spPr>
          <a:xfrm>
            <a:off x="2073376" y="1924311"/>
            <a:ext cx="752160" cy="69182"/>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a:extLst>
              <a:ext uri="{FF2B5EF4-FFF2-40B4-BE49-F238E27FC236}">
                <a16:creationId xmlns:a16="http://schemas.microsoft.com/office/drawing/2014/main" id="{B43ADF4B-790D-4AEF-A7F2-F65F8AC2CE31}"/>
              </a:ext>
            </a:extLst>
          </p:cNvPr>
          <p:cNvSpPr txBox="1"/>
          <p:nvPr/>
        </p:nvSpPr>
        <p:spPr>
          <a:xfrm>
            <a:off x="2853083" y="1769498"/>
            <a:ext cx="2296953" cy="369332"/>
          </a:xfrm>
          <a:prstGeom prst="rect">
            <a:avLst/>
          </a:prstGeom>
          <a:noFill/>
        </p:spPr>
        <p:txBody>
          <a:bodyPr wrap="square" rtlCol="0">
            <a:spAutoFit/>
          </a:bodyPr>
          <a:lstStyle/>
          <a:p>
            <a:r>
              <a:rPr lang="en-US" altLang="zh-CN" b="1" dirty="0">
                <a:solidFill>
                  <a:srgbClr val="00B0F0"/>
                </a:solidFill>
                <a:latin typeface="Arial" panose="020B0604020202020204" pitchFamily="34" charset="0"/>
                <a:ea typeface="微软雅黑" panose="020B0503020204020204" pitchFamily="34" charset="-122"/>
                <a:cs typeface="Arial" panose="020B0604020202020204" pitchFamily="34" charset="0"/>
              </a:rPr>
              <a:t>key starting point</a:t>
            </a:r>
            <a:endParaRPr lang="zh-CN" altLang="en-US" b="1" dirty="0">
              <a:solidFill>
                <a:srgbClr val="00B0F0"/>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1396542810"/>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a:extLst>
              <a:ext uri="{FF2B5EF4-FFF2-40B4-BE49-F238E27FC236}">
                <a16:creationId xmlns:a16="http://schemas.microsoft.com/office/drawing/2014/main" id="{4A30143F-9A5D-4276-95C5-1A4FC66813F8}"/>
              </a:ext>
            </a:extLst>
          </p:cNvPr>
          <p:cNvGrpSpPr/>
          <p:nvPr/>
        </p:nvGrpSpPr>
        <p:grpSpPr>
          <a:xfrm>
            <a:off x="335361" y="116633"/>
            <a:ext cx="11521279" cy="693041"/>
            <a:chOff x="335361" y="116633"/>
            <a:chExt cx="11521279" cy="693041"/>
          </a:xfrm>
        </p:grpSpPr>
        <p:grpSp>
          <p:nvGrpSpPr>
            <p:cNvPr id="26" name="组合 25">
              <a:extLst>
                <a:ext uri="{FF2B5EF4-FFF2-40B4-BE49-F238E27FC236}">
                  <a16:creationId xmlns:a16="http://schemas.microsoft.com/office/drawing/2014/main" id="{A80F7BE0-CC07-4C2D-90C5-1DFDFD0D2CED}"/>
                </a:ext>
              </a:extLst>
            </p:cNvPr>
            <p:cNvGrpSpPr/>
            <p:nvPr/>
          </p:nvGrpSpPr>
          <p:grpSpPr>
            <a:xfrm>
              <a:off x="335361" y="116633"/>
              <a:ext cx="629872" cy="612768"/>
              <a:chOff x="3070727" y="196457"/>
              <a:chExt cx="692047" cy="673255"/>
            </a:xfrm>
          </p:grpSpPr>
          <p:sp>
            <p:nvSpPr>
              <p:cNvPr id="38" name="平行四边形 37">
                <a:extLst>
                  <a:ext uri="{FF2B5EF4-FFF2-40B4-BE49-F238E27FC236}">
                    <a16:creationId xmlns:a16="http://schemas.microsoft.com/office/drawing/2014/main" id="{060D9D85-7BCC-48ED-9114-F46617B067F8}"/>
                  </a:ext>
                </a:extLst>
              </p:cNvPr>
              <p:cNvSpPr/>
              <p:nvPr/>
            </p:nvSpPr>
            <p:spPr>
              <a:xfrm>
                <a:off x="3070727" y="196457"/>
                <a:ext cx="629587" cy="612775"/>
              </a:xfrm>
              <a:prstGeom prst="parallelogram">
                <a:avLst/>
              </a:prstGeom>
              <a:solidFill>
                <a:srgbClr val="0C49B7"/>
              </a:solidFill>
              <a:ln w="25400" cap="flat" cmpd="sng" algn="ctr">
                <a:solidFill>
                  <a:srgbClr val="0C49B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39" name="平行四边形 38">
                <a:extLst>
                  <a:ext uri="{FF2B5EF4-FFF2-40B4-BE49-F238E27FC236}">
                    <a16:creationId xmlns:a16="http://schemas.microsoft.com/office/drawing/2014/main" id="{BB195619-1127-4D71-8B0F-7DAE321446C7}"/>
                  </a:ext>
                </a:extLst>
              </p:cNvPr>
              <p:cNvSpPr/>
              <p:nvPr/>
            </p:nvSpPr>
            <p:spPr>
              <a:xfrm>
                <a:off x="3133187" y="256937"/>
                <a:ext cx="629587" cy="612775"/>
              </a:xfrm>
              <a:prstGeom prst="parallelogram">
                <a:avLst/>
              </a:prstGeom>
              <a:noFill/>
              <a:ln w="25400" cap="flat" cmpd="sng" algn="ctr">
                <a:solidFill>
                  <a:srgbClr val="0C49B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cxnSp>
          <p:nvCxnSpPr>
            <p:cNvPr id="27" name="直接连接符 26">
              <a:extLst>
                <a:ext uri="{FF2B5EF4-FFF2-40B4-BE49-F238E27FC236}">
                  <a16:creationId xmlns:a16="http://schemas.microsoft.com/office/drawing/2014/main" id="{64CF6F17-7C61-4827-B654-4AA6C132706F}"/>
                </a:ext>
              </a:extLst>
            </p:cNvPr>
            <p:cNvCxnSpPr>
              <a:cxnSpLocks/>
            </p:cNvCxnSpPr>
            <p:nvPr/>
          </p:nvCxnSpPr>
          <p:spPr>
            <a:xfrm>
              <a:off x="367840" y="809674"/>
              <a:ext cx="11488800" cy="0"/>
            </a:xfrm>
            <a:prstGeom prst="line">
              <a:avLst/>
            </a:prstGeom>
            <a:noFill/>
            <a:ln w="9525" cap="flat" cmpd="sng" algn="ctr">
              <a:solidFill>
                <a:srgbClr val="0C49B7"/>
              </a:solidFill>
              <a:prstDash val="solid"/>
            </a:ln>
            <a:effectLst/>
          </p:spPr>
        </p:cxnSp>
        <p:sp>
          <p:nvSpPr>
            <p:cNvPr id="28" name="文本占位符 5">
              <a:extLst>
                <a:ext uri="{FF2B5EF4-FFF2-40B4-BE49-F238E27FC236}">
                  <a16:creationId xmlns:a16="http://schemas.microsoft.com/office/drawing/2014/main" id="{8E9B4C78-2CEF-4446-94C8-15F6D1EA149B}"/>
                </a:ext>
              </a:extLst>
            </p:cNvPr>
            <p:cNvSpPr txBox="1">
              <a:spLocks/>
            </p:cNvSpPr>
            <p:nvPr/>
          </p:nvSpPr>
          <p:spPr>
            <a:xfrm>
              <a:off x="1127448" y="193957"/>
              <a:ext cx="8659732" cy="6127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024282"/>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zh-CN" dirty="0">
                  <a:solidFill>
                    <a:srgbClr val="0C49B7"/>
                  </a:solidFill>
                  <a:latin typeface="Arial" panose="020B0604020202020204" pitchFamily="34" charset="0"/>
                  <a:cs typeface="Arial" panose="020B0604020202020204" pitchFamily="34" charset="0"/>
                </a:rPr>
                <a:t>Previous research data</a:t>
              </a:r>
              <a:endParaRPr lang="zh-CN" altLang="en-US" dirty="0">
                <a:solidFill>
                  <a:srgbClr val="0C49B7"/>
                </a:solidFill>
                <a:latin typeface="Arial" panose="020B0604020202020204" pitchFamily="34" charset="0"/>
                <a:cs typeface="Arial" panose="020B0604020202020204" pitchFamily="34" charset="0"/>
              </a:endParaRPr>
            </a:p>
          </p:txBody>
        </p:sp>
      </p:grpSp>
      <p:pic>
        <p:nvPicPr>
          <p:cNvPr id="55" name="图片 54">
            <a:extLst>
              <a:ext uri="{FF2B5EF4-FFF2-40B4-BE49-F238E27FC236}">
                <a16:creationId xmlns:a16="http://schemas.microsoft.com/office/drawing/2014/main" id="{263A8588-1E30-DF99-1C40-F38A53052180}"/>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0156846" y="45874"/>
            <a:ext cx="1815412" cy="714366"/>
          </a:xfrm>
          <a:prstGeom prst="rect">
            <a:avLst/>
          </a:prstGeom>
        </p:spPr>
      </p:pic>
      <p:sp>
        <p:nvSpPr>
          <p:cNvPr id="4" name="文本框 3">
            <a:extLst>
              <a:ext uri="{FF2B5EF4-FFF2-40B4-BE49-F238E27FC236}">
                <a16:creationId xmlns:a16="http://schemas.microsoft.com/office/drawing/2014/main" id="{E4CB7A23-E562-6AC8-BBCB-2730EBE28147}"/>
              </a:ext>
            </a:extLst>
          </p:cNvPr>
          <p:cNvSpPr txBox="1"/>
          <p:nvPr/>
        </p:nvSpPr>
        <p:spPr>
          <a:xfrm>
            <a:off x="11779150" y="6380802"/>
            <a:ext cx="600477" cy="369332"/>
          </a:xfrm>
          <a:prstGeom prst="rect">
            <a:avLst/>
          </a:prstGeom>
          <a:noFill/>
        </p:spPr>
        <p:txBody>
          <a:bodyPr wrap="square" rtlCol="0">
            <a:spAutoFit/>
          </a:bodyPr>
          <a:lstStyle/>
          <a:p>
            <a:r>
              <a:rPr lang="en-US" altLang="zh-CN" b="1" dirty="0">
                <a:latin typeface="Arial" panose="020B0604020202020204" pitchFamily="34" charset="0"/>
                <a:cs typeface="Arial" panose="020B0604020202020204" pitchFamily="34" charset="0"/>
              </a:rPr>
              <a:t>3</a:t>
            </a:r>
            <a:endParaRPr lang="zh-CN" altLang="en-US" b="1" dirty="0">
              <a:latin typeface="Arial" panose="020B0604020202020204" pitchFamily="34" charset="0"/>
              <a:cs typeface="Arial" panose="020B0604020202020204" pitchFamily="34" charset="0"/>
            </a:endParaRPr>
          </a:p>
        </p:txBody>
      </p:sp>
      <p:pic>
        <p:nvPicPr>
          <p:cNvPr id="14" name="图片 13" descr="图形用户界面&#10;&#10;中度可信度描述已自动生成">
            <a:extLst>
              <a:ext uri="{FF2B5EF4-FFF2-40B4-BE49-F238E27FC236}">
                <a16:creationId xmlns:a16="http://schemas.microsoft.com/office/drawing/2014/main" id="{2BDF0A16-D079-4FFA-B6D3-1CF591C07D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9980" y="980675"/>
            <a:ext cx="4905020" cy="3680910"/>
          </a:xfrm>
          <a:prstGeom prst="rect">
            <a:avLst/>
          </a:prstGeom>
        </p:spPr>
      </p:pic>
      <p:sp>
        <p:nvSpPr>
          <p:cNvPr id="16" name="文本框 15">
            <a:extLst>
              <a:ext uri="{FF2B5EF4-FFF2-40B4-BE49-F238E27FC236}">
                <a16:creationId xmlns:a16="http://schemas.microsoft.com/office/drawing/2014/main" id="{E847B2C8-9D32-468E-882F-B733FC131613}"/>
              </a:ext>
            </a:extLst>
          </p:cNvPr>
          <p:cNvSpPr txBox="1"/>
          <p:nvPr/>
        </p:nvSpPr>
        <p:spPr>
          <a:xfrm>
            <a:off x="621873" y="4635846"/>
            <a:ext cx="11244063" cy="2534027"/>
          </a:xfrm>
          <a:prstGeom prst="rect">
            <a:avLst/>
          </a:prstGeom>
          <a:noFill/>
        </p:spPr>
        <p:txBody>
          <a:bodyPr wrap="square" rtlCol="0">
            <a:spAutoFit/>
          </a:bodyPr>
          <a:lstStyle/>
          <a:p>
            <a:pPr>
              <a:lnSpc>
                <a:spcPct val="150000"/>
              </a:lnSpc>
            </a:pPr>
            <a:r>
              <a:rPr lang="en-US" altLang="zh-CN" dirty="0">
                <a:latin typeface="Arial" panose="020B0604020202020204" pitchFamily="34" charset="0"/>
                <a:ea typeface="微软雅黑" panose="020B0503020204020204" pitchFamily="34" charset="-122"/>
                <a:cs typeface="Arial" panose="020B0604020202020204" pitchFamily="34" charset="0"/>
              </a:rPr>
              <a:t>(1) </a:t>
            </a:r>
            <a:r>
              <a:rPr lang="en-US" altLang="zh-CN" b="1" dirty="0">
                <a:latin typeface="Arial" panose="020B0604020202020204" pitchFamily="34" charset="0"/>
                <a:ea typeface="微软雅黑" panose="020B0503020204020204" pitchFamily="34" charset="-122"/>
                <a:cs typeface="Arial" panose="020B0604020202020204" pitchFamily="34" charset="0"/>
              </a:rPr>
              <a:t>Lack of data </a:t>
            </a:r>
            <a:r>
              <a:rPr lang="en-US" altLang="zh-CN" dirty="0">
                <a:latin typeface="Arial" panose="020B0604020202020204" pitchFamily="34" charset="0"/>
                <a:ea typeface="微软雅黑" panose="020B0503020204020204" pitchFamily="34" charset="-122"/>
                <a:cs typeface="Arial" panose="020B0604020202020204" pitchFamily="34" charset="0"/>
              </a:rPr>
              <a:t>and</a:t>
            </a:r>
            <a:r>
              <a:rPr lang="en-US" altLang="zh-CN" b="1" dirty="0">
                <a:latin typeface="Arial" panose="020B0604020202020204" pitchFamily="34" charset="0"/>
                <a:ea typeface="微软雅黑" panose="020B0503020204020204" pitchFamily="34" charset="-122"/>
                <a:cs typeface="Arial" panose="020B0604020202020204" pitchFamily="34" charset="0"/>
              </a:rPr>
              <a:t> large errors</a:t>
            </a:r>
          </a:p>
          <a:p>
            <a:pPr>
              <a:lnSpc>
                <a:spcPct val="150000"/>
              </a:lnSpc>
            </a:pPr>
            <a:r>
              <a:rPr lang="en-US" altLang="zh-CN" dirty="0">
                <a:latin typeface="Arial" panose="020B0604020202020204" pitchFamily="34" charset="0"/>
                <a:ea typeface="微软雅黑" panose="020B0503020204020204" pitchFamily="34" charset="-122"/>
                <a:cs typeface="Arial" panose="020B0604020202020204" pitchFamily="34" charset="0"/>
              </a:rPr>
              <a:t>(2) Some differences between different datasets, </a:t>
            </a:r>
            <a:r>
              <a:rPr lang="en-US" altLang="zh-CN" b="1" dirty="0">
                <a:latin typeface="Arial" panose="020B0604020202020204" pitchFamily="34" charset="0"/>
                <a:ea typeface="微软雅黑" panose="020B0503020204020204" pitchFamily="34" charset="-122"/>
                <a:cs typeface="Arial" panose="020B0604020202020204" pitchFamily="34" charset="0"/>
              </a:rPr>
              <a:t>lack of continuous datasets</a:t>
            </a:r>
            <a:r>
              <a:rPr lang="en-US" altLang="zh-CN" dirty="0">
                <a:latin typeface="Arial" panose="020B0604020202020204" pitchFamily="34" charset="0"/>
                <a:ea typeface="微软雅黑" panose="020B0503020204020204" pitchFamily="34" charset="-122"/>
                <a:cs typeface="Arial" panose="020B0604020202020204" pitchFamily="34" charset="0"/>
              </a:rPr>
              <a:t> in BBN energies.</a:t>
            </a:r>
          </a:p>
          <a:p>
            <a:pPr>
              <a:lnSpc>
                <a:spcPct val="150000"/>
              </a:lnSpc>
            </a:pPr>
            <a:r>
              <a:rPr lang="en-US" altLang="zh-CN" b="1" dirty="0">
                <a:solidFill>
                  <a:srgbClr val="FF0000"/>
                </a:solidFill>
                <a:latin typeface="Arial" panose="020B0604020202020204" pitchFamily="34" charset="0"/>
                <a:ea typeface="微软雅黑" panose="020B0503020204020204" pitchFamily="34" charset="-122"/>
                <a:cs typeface="Arial" panose="020B0604020202020204" pitchFamily="34" charset="0"/>
              </a:rPr>
              <a:t> Significant errors existing in the rate and abundance evaluation!</a:t>
            </a:r>
          </a:p>
          <a:p>
            <a:pPr>
              <a:lnSpc>
                <a:spcPct val="150000"/>
              </a:lnSpc>
            </a:pPr>
            <a:r>
              <a:rPr lang="en-US" altLang="zh-CN" b="1" dirty="0">
                <a:latin typeface="Arial" panose="020B0604020202020204" pitchFamily="34" charset="0"/>
                <a:ea typeface="微软雅黑" panose="020B0503020204020204" pitchFamily="34" charset="-122"/>
                <a:cs typeface="Arial" panose="020B0604020202020204" pitchFamily="34" charset="0"/>
              </a:rPr>
              <a:t>Goal</a:t>
            </a:r>
            <a:r>
              <a:rPr lang="zh-CN" altLang="en-US" b="1" dirty="0">
                <a:latin typeface="Arial" panose="020B0604020202020204" pitchFamily="34" charset="0"/>
                <a:ea typeface="微软雅黑" panose="020B0503020204020204" pitchFamily="34" charset="-122"/>
                <a:cs typeface="Arial" panose="020B0604020202020204" pitchFamily="34" charset="0"/>
              </a:rPr>
              <a:t>：</a:t>
            </a:r>
            <a:r>
              <a:rPr lang="en-US" altLang="zh-CN" dirty="0">
                <a:latin typeface="Arial" panose="020B0604020202020204" pitchFamily="34" charset="0"/>
                <a:ea typeface="微软雅黑" panose="020B0503020204020204" pitchFamily="34" charset="-122"/>
                <a:cs typeface="Arial" panose="020B0604020202020204" pitchFamily="34" charset="0"/>
              </a:rPr>
              <a:t>Conduct continuous and consistent precise measurement in the BBN energy to constrain rates and abundances.</a:t>
            </a:r>
          </a:p>
          <a:p>
            <a:pPr>
              <a:lnSpc>
                <a:spcPct val="150000"/>
              </a:lnSpc>
            </a:pPr>
            <a:endParaRPr lang="zh-CN" altLang="en-US" dirty="0">
              <a:latin typeface="Arial" panose="020B0604020202020204" pitchFamily="34" charset="0"/>
              <a:ea typeface="微软雅黑" panose="020B0503020204020204" pitchFamily="34" charset="-122"/>
              <a:cs typeface="Arial" panose="020B0604020202020204" pitchFamily="34" charset="0"/>
            </a:endParaRPr>
          </a:p>
        </p:txBody>
      </p:sp>
      <p:pic>
        <p:nvPicPr>
          <p:cNvPr id="18" name="图片 17" descr="图表, 折线图&#10;&#10;描述已自动生成">
            <a:extLst>
              <a:ext uri="{FF2B5EF4-FFF2-40B4-BE49-F238E27FC236}">
                <a16:creationId xmlns:a16="http://schemas.microsoft.com/office/drawing/2014/main" id="{911A148B-50E4-4BCC-B3B4-F3D9271DC95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86530" y="980675"/>
            <a:ext cx="4908242" cy="3826351"/>
          </a:xfrm>
          <a:prstGeom prst="rect">
            <a:avLst/>
          </a:prstGeom>
        </p:spPr>
      </p:pic>
      <p:sp>
        <p:nvSpPr>
          <p:cNvPr id="20" name="文本框 19">
            <a:extLst>
              <a:ext uri="{FF2B5EF4-FFF2-40B4-BE49-F238E27FC236}">
                <a16:creationId xmlns:a16="http://schemas.microsoft.com/office/drawing/2014/main" id="{1863ADAA-6346-4709-A0EC-F75E93580674}"/>
              </a:ext>
            </a:extLst>
          </p:cNvPr>
          <p:cNvSpPr txBox="1"/>
          <p:nvPr/>
        </p:nvSpPr>
        <p:spPr>
          <a:xfrm>
            <a:off x="4690694" y="1180380"/>
            <a:ext cx="1196344" cy="369332"/>
          </a:xfrm>
          <a:prstGeom prst="rect">
            <a:avLst/>
          </a:prstGeom>
          <a:noFill/>
        </p:spPr>
        <p:txBody>
          <a:bodyPr wrap="square">
            <a:spAutoFit/>
          </a:bodyPr>
          <a:lstStyle/>
          <a:p>
            <a:r>
              <a:rPr lang="en-US" altLang="zh-CN" sz="1800" b="1" kern="100" baseline="30000" dirty="0">
                <a:effectLst/>
                <a:latin typeface="Arial" panose="020B0604020202020204" pitchFamily="34" charset="0"/>
                <a:ea typeface="微软雅黑" panose="020B0503020204020204" pitchFamily="34" charset="-122"/>
                <a:cs typeface="Arial" panose="020B0604020202020204" pitchFamily="34" charset="0"/>
              </a:rPr>
              <a:t>1</a:t>
            </a:r>
            <a:r>
              <a:rPr lang="en-US" altLang="zh-CN" sz="1800" b="1" kern="100" dirty="0">
                <a:effectLst/>
                <a:latin typeface="Arial" panose="020B0604020202020204" pitchFamily="34" charset="0"/>
                <a:ea typeface="微软雅黑" panose="020B0503020204020204" pitchFamily="34" charset="-122"/>
                <a:cs typeface="Arial" panose="020B0604020202020204" pitchFamily="34" charset="0"/>
              </a:rPr>
              <a:t>H(n, </a:t>
            </a:r>
            <a:r>
              <a:rPr lang="en-US" altLang="zh-CN" sz="1800" b="1" kern="100" dirty="0">
                <a:effectLst/>
                <a:latin typeface="Times New Roman" panose="02020603050405020304" pitchFamily="18" charset="0"/>
                <a:ea typeface="微软雅黑" panose="020B0503020204020204" pitchFamily="34" charset="-122"/>
                <a:cs typeface="Times New Roman" panose="02020603050405020304" pitchFamily="18" charset="0"/>
              </a:rPr>
              <a:t>γ</a:t>
            </a:r>
            <a:r>
              <a:rPr lang="en-US" altLang="zh-CN" sz="1800" b="1" kern="100" dirty="0">
                <a:effectLst/>
                <a:latin typeface="Arial" panose="020B0604020202020204" pitchFamily="34" charset="0"/>
                <a:ea typeface="微软雅黑" panose="020B0503020204020204" pitchFamily="34" charset="-122"/>
                <a:cs typeface="Arial" panose="020B0604020202020204" pitchFamily="34" charset="0"/>
              </a:rPr>
              <a:t>)D</a:t>
            </a:r>
            <a:endParaRPr lang="zh-CN" altLang="en-US" b="1" dirty="0">
              <a:latin typeface="Arial" panose="020B0604020202020204" pitchFamily="34" charset="0"/>
              <a:cs typeface="Arial" panose="020B0604020202020204" pitchFamily="34" charset="0"/>
            </a:endParaRPr>
          </a:p>
        </p:txBody>
      </p:sp>
      <p:sp>
        <p:nvSpPr>
          <p:cNvPr id="21" name="文本框 20">
            <a:extLst>
              <a:ext uri="{FF2B5EF4-FFF2-40B4-BE49-F238E27FC236}">
                <a16:creationId xmlns:a16="http://schemas.microsoft.com/office/drawing/2014/main" id="{8E2BB45B-7B2F-462F-A50E-64FF23121B62}"/>
              </a:ext>
            </a:extLst>
          </p:cNvPr>
          <p:cNvSpPr txBox="1"/>
          <p:nvPr/>
        </p:nvSpPr>
        <p:spPr>
          <a:xfrm>
            <a:off x="9868208" y="1180380"/>
            <a:ext cx="1196344" cy="369332"/>
          </a:xfrm>
          <a:prstGeom prst="rect">
            <a:avLst/>
          </a:prstGeom>
          <a:noFill/>
        </p:spPr>
        <p:txBody>
          <a:bodyPr wrap="square">
            <a:spAutoFit/>
          </a:bodyPr>
          <a:lstStyle/>
          <a:p>
            <a:r>
              <a:rPr lang="en-US" altLang="zh-CN" sz="1800" b="1" kern="100" dirty="0">
                <a:effectLst/>
                <a:latin typeface="Arial" panose="020B0604020202020204" pitchFamily="34" charset="0"/>
                <a:ea typeface="微软雅黑" panose="020B0503020204020204" pitchFamily="34" charset="-122"/>
                <a:cs typeface="Arial" panose="020B0604020202020204" pitchFamily="34" charset="0"/>
              </a:rPr>
              <a:t>D(</a:t>
            </a:r>
            <a:r>
              <a:rPr lang="en-US" altLang="zh-CN" sz="1800" b="1" kern="100" dirty="0">
                <a:effectLst/>
                <a:latin typeface="Times New Roman" panose="02020603050405020304" pitchFamily="18" charset="0"/>
                <a:ea typeface="微软雅黑" panose="020B0503020204020204" pitchFamily="34" charset="-122"/>
                <a:cs typeface="Times New Roman" panose="02020603050405020304" pitchFamily="18" charset="0"/>
              </a:rPr>
              <a:t>γ</a:t>
            </a:r>
            <a:r>
              <a:rPr lang="en-US" altLang="zh-CN" sz="1800" b="1" kern="100" dirty="0">
                <a:effectLst/>
                <a:latin typeface="Arial" panose="020B0604020202020204" pitchFamily="34" charset="0"/>
                <a:ea typeface="微软雅黑" panose="020B0503020204020204" pitchFamily="34" charset="-122"/>
                <a:cs typeface="Arial" panose="020B0604020202020204" pitchFamily="34" charset="0"/>
              </a:rPr>
              <a:t>, n)</a:t>
            </a:r>
            <a:r>
              <a:rPr lang="en-US" altLang="zh-CN" sz="1800" b="1" kern="100" baseline="30000" dirty="0">
                <a:effectLst/>
                <a:latin typeface="Arial" panose="020B0604020202020204" pitchFamily="34" charset="0"/>
                <a:ea typeface="微软雅黑" panose="020B0503020204020204" pitchFamily="34" charset="-122"/>
                <a:cs typeface="Arial" panose="020B0604020202020204" pitchFamily="34" charset="0"/>
              </a:rPr>
              <a:t>1</a:t>
            </a:r>
            <a:r>
              <a:rPr lang="en-US" altLang="zh-CN" sz="1800" b="1" kern="100" dirty="0">
                <a:effectLst/>
                <a:latin typeface="Arial" panose="020B0604020202020204" pitchFamily="34" charset="0"/>
                <a:ea typeface="微软雅黑" panose="020B0503020204020204" pitchFamily="34" charset="-122"/>
                <a:cs typeface="Arial" panose="020B0604020202020204" pitchFamily="34" charset="0"/>
              </a:rPr>
              <a:t>H</a:t>
            </a:r>
            <a:endParaRPr lang="zh-CN" alt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4336194"/>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a:extLst>
              <a:ext uri="{FF2B5EF4-FFF2-40B4-BE49-F238E27FC236}">
                <a16:creationId xmlns:a16="http://schemas.microsoft.com/office/drawing/2014/main" id="{4A30143F-9A5D-4276-95C5-1A4FC66813F8}"/>
              </a:ext>
            </a:extLst>
          </p:cNvPr>
          <p:cNvGrpSpPr/>
          <p:nvPr/>
        </p:nvGrpSpPr>
        <p:grpSpPr>
          <a:xfrm>
            <a:off x="335361" y="116633"/>
            <a:ext cx="11521279" cy="693041"/>
            <a:chOff x="335361" y="116633"/>
            <a:chExt cx="11521279" cy="693041"/>
          </a:xfrm>
        </p:grpSpPr>
        <p:grpSp>
          <p:nvGrpSpPr>
            <p:cNvPr id="26" name="组合 25">
              <a:extLst>
                <a:ext uri="{FF2B5EF4-FFF2-40B4-BE49-F238E27FC236}">
                  <a16:creationId xmlns:a16="http://schemas.microsoft.com/office/drawing/2014/main" id="{A80F7BE0-CC07-4C2D-90C5-1DFDFD0D2CED}"/>
                </a:ext>
              </a:extLst>
            </p:cNvPr>
            <p:cNvGrpSpPr/>
            <p:nvPr/>
          </p:nvGrpSpPr>
          <p:grpSpPr>
            <a:xfrm>
              <a:off x="335361" y="116633"/>
              <a:ext cx="629872" cy="612768"/>
              <a:chOff x="3070727" y="196457"/>
              <a:chExt cx="692047" cy="673255"/>
            </a:xfrm>
          </p:grpSpPr>
          <p:sp>
            <p:nvSpPr>
              <p:cNvPr id="38" name="平行四边形 37">
                <a:extLst>
                  <a:ext uri="{FF2B5EF4-FFF2-40B4-BE49-F238E27FC236}">
                    <a16:creationId xmlns:a16="http://schemas.microsoft.com/office/drawing/2014/main" id="{060D9D85-7BCC-48ED-9114-F46617B067F8}"/>
                  </a:ext>
                </a:extLst>
              </p:cNvPr>
              <p:cNvSpPr/>
              <p:nvPr/>
            </p:nvSpPr>
            <p:spPr>
              <a:xfrm>
                <a:off x="3070727" y="196457"/>
                <a:ext cx="629587" cy="612775"/>
              </a:xfrm>
              <a:prstGeom prst="parallelogram">
                <a:avLst/>
              </a:prstGeom>
              <a:solidFill>
                <a:srgbClr val="0C49B7"/>
              </a:solidFill>
              <a:ln w="25400" cap="flat" cmpd="sng" algn="ctr">
                <a:solidFill>
                  <a:srgbClr val="0C49B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39" name="平行四边形 38">
                <a:extLst>
                  <a:ext uri="{FF2B5EF4-FFF2-40B4-BE49-F238E27FC236}">
                    <a16:creationId xmlns:a16="http://schemas.microsoft.com/office/drawing/2014/main" id="{BB195619-1127-4D71-8B0F-7DAE321446C7}"/>
                  </a:ext>
                </a:extLst>
              </p:cNvPr>
              <p:cNvSpPr/>
              <p:nvPr/>
            </p:nvSpPr>
            <p:spPr>
              <a:xfrm>
                <a:off x="3133187" y="256937"/>
                <a:ext cx="629587" cy="612775"/>
              </a:xfrm>
              <a:prstGeom prst="parallelogram">
                <a:avLst/>
              </a:prstGeom>
              <a:noFill/>
              <a:ln w="25400" cap="flat" cmpd="sng" algn="ctr">
                <a:solidFill>
                  <a:srgbClr val="0C49B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cxnSp>
          <p:nvCxnSpPr>
            <p:cNvPr id="27" name="直接连接符 26">
              <a:extLst>
                <a:ext uri="{FF2B5EF4-FFF2-40B4-BE49-F238E27FC236}">
                  <a16:creationId xmlns:a16="http://schemas.microsoft.com/office/drawing/2014/main" id="{64CF6F17-7C61-4827-B654-4AA6C132706F}"/>
                </a:ext>
              </a:extLst>
            </p:cNvPr>
            <p:cNvCxnSpPr>
              <a:cxnSpLocks/>
            </p:cNvCxnSpPr>
            <p:nvPr/>
          </p:nvCxnSpPr>
          <p:spPr>
            <a:xfrm>
              <a:off x="367840" y="809674"/>
              <a:ext cx="11488800" cy="0"/>
            </a:xfrm>
            <a:prstGeom prst="line">
              <a:avLst/>
            </a:prstGeom>
            <a:noFill/>
            <a:ln w="9525" cap="flat" cmpd="sng" algn="ctr">
              <a:solidFill>
                <a:srgbClr val="0C49B7"/>
              </a:solidFill>
              <a:prstDash val="solid"/>
            </a:ln>
            <a:effectLst/>
          </p:spPr>
        </p:cxnSp>
        <p:sp>
          <p:nvSpPr>
            <p:cNvPr id="28" name="文本占位符 5">
              <a:extLst>
                <a:ext uri="{FF2B5EF4-FFF2-40B4-BE49-F238E27FC236}">
                  <a16:creationId xmlns:a16="http://schemas.microsoft.com/office/drawing/2014/main" id="{8E9B4C78-2CEF-4446-94C8-15F6D1EA149B}"/>
                </a:ext>
              </a:extLst>
            </p:cNvPr>
            <p:cNvSpPr txBox="1">
              <a:spLocks/>
            </p:cNvSpPr>
            <p:nvPr/>
          </p:nvSpPr>
          <p:spPr>
            <a:xfrm>
              <a:off x="1127448" y="193957"/>
              <a:ext cx="5040313" cy="6127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024282"/>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0C49B7"/>
                  </a:solidFill>
                  <a:effectLst/>
                  <a:uLnTx/>
                  <a:uFillTx/>
                  <a:latin typeface="Arial" panose="020B0604020202020204" pitchFamily="34" charset="0"/>
                  <a:cs typeface="Arial" panose="020B0604020202020204" pitchFamily="34" charset="0"/>
                </a:rPr>
                <a:t>Experimental method</a:t>
              </a:r>
              <a:endParaRPr kumimoji="0" lang="zh-CN" altLang="en-US" sz="3200" b="1" i="0" u="none" strike="noStrike" kern="1200" cap="none" spc="0" normalizeH="0" baseline="0" noProof="0" dirty="0">
                <a:ln>
                  <a:noFill/>
                </a:ln>
                <a:solidFill>
                  <a:srgbClr val="0C49B7"/>
                </a:solidFill>
                <a:effectLst/>
                <a:uLnTx/>
                <a:uFillTx/>
                <a:latin typeface="Arial" panose="020B0604020202020204" pitchFamily="34" charset="0"/>
                <a:cs typeface="Arial" panose="020B0604020202020204" pitchFamily="34" charset="0"/>
              </a:endParaRPr>
            </a:p>
          </p:txBody>
        </p:sp>
      </p:grpSp>
      <p:pic>
        <p:nvPicPr>
          <p:cNvPr id="55" name="图片 54">
            <a:extLst>
              <a:ext uri="{FF2B5EF4-FFF2-40B4-BE49-F238E27FC236}">
                <a16:creationId xmlns:a16="http://schemas.microsoft.com/office/drawing/2014/main" id="{263A8588-1E30-DF99-1C40-F38A53052180}"/>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0156846" y="45874"/>
            <a:ext cx="1815412" cy="714366"/>
          </a:xfrm>
          <a:prstGeom prst="rect">
            <a:avLst/>
          </a:prstGeom>
        </p:spPr>
      </p:pic>
      <p:sp>
        <p:nvSpPr>
          <p:cNvPr id="4" name="文本框 3">
            <a:extLst>
              <a:ext uri="{FF2B5EF4-FFF2-40B4-BE49-F238E27FC236}">
                <a16:creationId xmlns:a16="http://schemas.microsoft.com/office/drawing/2014/main" id="{E4CB7A23-E562-6AC8-BBCB-2730EBE28147}"/>
              </a:ext>
            </a:extLst>
          </p:cNvPr>
          <p:cNvSpPr txBox="1"/>
          <p:nvPr/>
        </p:nvSpPr>
        <p:spPr>
          <a:xfrm>
            <a:off x="11755903" y="6396300"/>
            <a:ext cx="600477" cy="369332"/>
          </a:xfrm>
          <a:prstGeom prst="rect">
            <a:avLst/>
          </a:prstGeom>
          <a:noFill/>
        </p:spPr>
        <p:txBody>
          <a:bodyPr wrap="square" rtlCol="0">
            <a:spAutoFit/>
          </a:bodyPr>
          <a:lstStyle/>
          <a:p>
            <a:r>
              <a:rPr lang="en-US" altLang="zh-CN" b="1" dirty="0">
                <a:latin typeface="Arial" panose="020B0604020202020204" pitchFamily="34" charset="0"/>
                <a:cs typeface="Arial" panose="020B0604020202020204" pitchFamily="34" charset="0"/>
              </a:rPr>
              <a:t>4</a:t>
            </a:r>
            <a:endParaRPr lang="zh-CN" altLang="en-US" b="1" dirty="0">
              <a:latin typeface="Arial" panose="020B0604020202020204" pitchFamily="34" charset="0"/>
              <a:cs typeface="Arial" panose="020B0604020202020204" pitchFamily="34" charset="0"/>
            </a:endParaRPr>
          </a:p>
        </p:txBody>
      </p:sp>
      <p:grpSp>
        <p:nvGrpSpPr>
          <p:cNvPr id="16" name="组合 15">
            <a:extLst>
              <a:ext uri="{FF2B5EF4-FFF2-40B4-BE49-F238E27FC236}">
                <a16:creationId xmlns:a16="http://schemas.microsoft.com/office/drawing/2014/main" id="{75ADB3CE-FF6D-4F55-9C72-51E4266AF424}"/>
              </a:ext>
            </a:extLst>
          </p:cNvPr>
          <p:cNvGrpSpPr/>
          <p:nvPr/>
        </p:nvGrpSpPr>
        <p:grpSpPr>
          <a:xfrm>
            <a:off x="5469079" y="1655029"/>
            <a:ext cx="5996272" cy="2514601"/>
            <a:chOff x="678721" y="1548881"/>
            <a:chExt cx="5996272" cy="2514601"/>
          </a:xfrm>
        </p:grpSpPr>
        <p:sp>
          <p:nvSpPr>
            <p:cNvPr id="17" name="文本框 16">
              <a:extLst>
                <a:ext uri="{FF2B5EF4-FFF2-40B4-BE49-F238E27FC236}">
                  <a16:creationId xmlns:a16="http://schemas.microsoft.com/office/drawing/2014/main" id="{156EA023-F26C-402D-9B66-C27DE41973A8}"/>
                </a:ext>
              </a:extLst>
            </p:cNvPr>
            <p:cNvSpPr txBox="1"/>
            <p:nvPr/>
          </p:nvSpPr>
          <p:spPr>
            <a:xfrm>
              <a:off x="778044" y="1548881"/>
              <a:ext cx="3943739" cy="2307772"/>
            </a:xfrm>
            <a:prstGeom prst="rect">
              <a:avLst/>
            </a:prstGeom>
            <a:noFill/>
          </p:spPr>
          <p:txBody>
            <a:bodyPr wrap="square" rtlCol="0">
              <a:spAutoFit/>
            </a:bodyPr>
            <a:lstStyle/>
            <a:p>
              <a:endParaRPr lang="zh-CN" altLang="en-US" dirty="0"/>
            </a:p>
          </p:txBody>
        </p:sp>
        <p:sp>
          <p:nvSpPr>
            <p:cNvPr id="18" name="矩形 17">
              <a:extLst>
                <a:ext uri="{FF2B5EF4-FFF2-40B4-BE49-F238E27FC236}">
                  <a16:creationId xmlns:a16="http://schemas.microsoft.com/office/drawing/2014/main" id="{2F01CE16-30B4-46AF-BA59-BC2B67B8C3BC}"/>
                </a:ext>
              </a:extLst>
            </p:cNvPr>
            <p:cNvSpPr/>
            <p:nvPr/>
          </p:nvSpPr>
          <p:spPr>
            <a:xfrm>
              <a:off x="2358233" y="1755710"/>
              <a:ext cx="1418048" cy="678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baseline="30000" dirty="0">
                  <a:latin typeface="Arial" panose="020B0604020202020204" pitchFamily="34" charset="0"/>
                  <a:cs typeface="Arial" panose="020B0604020202020204" pitchFamily="34" charset="0"/>
                </a:rPr>
                <a:t>3</a:t>
              </a:r>
              <a:r>
                <a:rPr lang="en-US" altLang="zh-CN" b="1" dirty="0">
                  <a:latin typeface="Arial" panose="020B0604020202020204" pitchFamily="34" charset="0"/>
                  <a:cs typeface="Arial" panose="020B0604020202020204" pitchFamily="34" charset="0"/>
                </a:rPr>
                <a:t>He</a:t>
              </a:r>
              <a:r>
                <a:rPr lang="zh-CN" altLang="en-US" b="1" dirty="0">
                  <a:latin typeface="Arial" panose="020B0604020202020204" pitchFamily="34" charset="0"/>
                  <a:cs typeface="Arial" panose="020B0604020202020204" pitchFamily="34" charset="0"/>
                </a:rPr>
                <a:t> </a:t>
              </a:r>
              <a:r>
                <a:rPr lang="en-US" altLang="zh-CN" b="1" dirty="0">
                  <a:latin typeface="Arial" panose="020B0604020202020204" pitchFamily="34" charset="0"/>
                  <a:cs typeface="Arial" panose="020B0604020202020204" pitchFamily="34" charset="0"/>
                </a:rPr>
                <a:t>detector</a:t>
              </a:r>
              <a:endParaRPr lang="zh-CN" altLang="en-US" b="1" dirty="0">
                <a:latin typeface="Arial" panose="020B0604020202020204" pitchFamily="34" charset="0"/>
                <a:cs typeface="Arial" panose="020B0604020202020204" pitchFamily="34" charset="0"/>
              </a:endParaRPr>
            </a:p>
          </p:txBody>
        </p:sp>
        <p:sp>
          <p:nvSpPr>
            <p:cNvPr id="19" name="矩形 18">
              <a:extLst>
                <a:ext uri="{FF2B5EF4-FFF2-40B4-BE49-F238E27FC236}">
                  <a16:creationId xmlns:a16="http://schemas.microsoft.com/office/drawing/2014/main" id="{6771180C-E448-4C4C-BCCE-59684ECCF2E1}"/>
                </a:ext>
              </a:extLst>
            </p:cNvPr>
            <p:cNvSpPr/>
            <p:nvPr/>
          </p:nvSpPr>
          <p:spPr>
            <a:xfrm>
              <a:off x="2358233" y="3385457"/>
              <a:ext cx="1418048" cy="678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baseline="30000" dirty="0">
                  <a:latin typeface="Arial" panose="020B0604020202020204" pitchFamily="34" charset="0"/>
                  <a:cs typeface="Arial" panose="020B0604020202020204" pitchFamily="34" charset="0"/>
                </a:rPr>
                <a:t>3</a:t>
              </a:r>
              <a:r>
                <a:rPr lang="en-US" altLang="zh-CN" b="1" dirty="0">
                  <a:latin typeface="Arial" panose="020B0604020202020204" pitchFamily="34" charset="0"/>
                  <a:cs typeface="Arial" panose="020B0604020202020204" pitchFamily="34" charset="0"/>
                </a:rPr>
                <a:t>He detector</a:t>
              </a:r>
              <a:endParaRPr lang="zh-CN" altLang="en-US" b="1" dirty="0">
                <a:latin typeface="Arial" panose="020B0604020202020204" pitchFamily="34" charset="0"/>
                <a:cs typeface="Arial" panose="020B0604020202020204" pitchFamily="34" charset="0"/>
              </a:endParaRPr>
            </a:p>
          </p:txBody>
        </p:sp>
        <p:sp>
          <p:nvSpPr>
            <p:cNvPr id="20" name="矩形 19">
              <a:extLst>
                <a:ext uri="{FF2B5EF4-FFF2-40B4-BE49-F238E27FC236}">
                  <a16:creationId xmlns:a16="http://schemas.microsoft.com/office/drawing/2014/main" id="{F46E28A6-5626-4047-9CDC-9B9508B22C09}"/>
                </a:ext>
              </a:extLst>
            </p:cNvPr>
            <p:cNvSpPr/>
            <p:nvPr/>
          </p:nvSpPr>
          <p:spPr>
            <a:xfrm>
              <a:off x="2973847" y="2570583"/>
              <a:ext cx="217715" cy="6780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矩形 20">
              <a:extLst>
                <a:ext uri="{FF2B5EF4-FFF2-40B4-BE49-F238E27FC236}">
                  <a16:creationId xmlns:a16="http://schemas.microsoft.com/office/drawing/2014/main" id="{15347602-1E97-4B59-B06D-1ED7D2355555}"/>
                </a:ext>
              </a:extLst>
            </p:cNvPr>
            <p:cNvSpPr/>
            <p:nvPr/>
          </p:nvSpPr>
          <p:spPr>
            <a:xfrm>
              <a:off x="5256945" y="2570583"/>
              <a:ext cx="1418048" cy="678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Arial" panose="020B0604020202020204" pitchFamily="34" charset="0"/>
                  <a:cs typeface="Arial" panose="020B0604020202020204" pitchFamily="34" charset="0"/>
                </a:rPr>
                <a:t>LaBr</a:t>
              </a:r>
              <a:r>
                <a:rPr lang="en-US" altLang="zh-CN" b="1" baseline="-25000" dirty="0">
                  <a:latin typeface="Arial" panose="020B0604020202020204" pitchFamily="34" charset="0"/>
                  <a:cs typeface="Arial" panose="020B0604020202020204" pitchFamily="34" charset="0"/>
                </a:rPr>
                <a:t>3</a:t>
              </a:r>
              <a:endParaRPr lang="zh-CN" altLang="en-US" b="1" baseline="-25000" dirty="0">
                <a:latin typeface="Arial" panose="020B0604020202020204" pitchFamily="34" charset="0"/>
                <a:cs typeface="Arial" panose="020B0604020202020204" pitchFamily="34" charset="0"/>
              </a:endParaRPr>
            </a:p>
          </p:txBody>
        </p:sp>
        <p:cxnSp>
          <p:nvCxnSpPr>
            <p:cNvPr id="22" name="直接箭头连接符 21">
              <a:extLst>
                <a:ext uri="{FF2B5EF4-FFF2-40B4-BE49-F238E27FC236}">
                  <a16:creationId xmlns:a16="http://schemas.microsoft.com/office/drawing/2014/main" id="{7735DF42-37C1-4C60-9008-1ABACC2473E8}"/>
                </a:ext>
              </a:extLst>
            </p:cNvPr>
            <p:cNvCxnSpPr>
              <a:endCxn id="21" idx="1"/>
            </p:cNvCxnSpPr>
            <p:nvPr/>
          </p:nvCxnSpPr>
          <p:spPr>
            <a:xfrm>
              <a:off x="684738" y="2909596"/>
              <a:ext cx="457220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文本框 22">
              <a:extLst>
                <a:ext uri="{FF2B5EF4-FFF2-40B4-BE49-F238E27FC236}">
                  <a16:creationId xmlns:a16="http://schemas.microsoft.com/office/drawing/2014/main" id="{00D2B313-A7D6-4B8A-A08A-30557313C26E}"/>
                </a:ext>
              </a:extLst>
            </p:cNvPr>
            <p:cNvSpPr txBox="1"/>
            <p:nvPr/>
          </p:nvSpPr>
          <p:spPr>
            <a:xfrm>
              <a:off x="3173313" y="2537931"/>
              <a:ext cx="1466823" cy="369332"/>
            </a:xfrm>
            <a:prstGeom prst="rect">
              <a:avLst/>
            </a:prstGeom>
            <a:noFill/>
          </p:spPr>
          <p:txBody>
            <a:bodyPr wrap="square" rtlCol="0">
              <a:spAutoFit/>
            </a:bodyPr>
            <a:lstStyle/>
            <a:p>
              <a:r>
                <a:rPr lang="en-US" altLang="zh-CN" b="1" dirty="0">
                  <a:latin typeface="Arial" panose="020B0604020202020204" pitchFamily="34" charset="0"/>
                  <a:cs typeface="Arial" panose="020B0604020202020204" pitchFamily="34" charset="0"/>
                </a:rPr>
                <a:t>target(D</a:t>
              </a:r>
              <a:r>
                <a:rPr lang="en-US" altLang="zh-CN" b="1" baseline="-25000" dirty="0">
                  <a:latin typeface="Arial" panose="020B0604020202020204" pitchFamily="34" charset="0"/>
                  <a:cs typeface="Arial" panose="020B0604020202020204" pitchFamily="34" charset="0"/>
                </a:rPr>
                <a:t>2</a:t>
              </a:r>
              <a:r>
                <a:rPr lang="en-US" altLang="zh-CN" b="1" dirty="0">
                  <a:latin typeface="Arial" panose="020B0604020202020204" pitchFamily="34" charset="0"/>
                  <a:cs typeface="Arial" panose="020B0604020202020204" pitchFamily="34" charset="0"/>
                </a:rPr>
                <a:t>O)</a:t>
              </a:r>
              <a:endParaRPr lang="zh-CN" altLang="en-US" b="1" dirty="0">
                <a:latin typeface="Arial" panose="020B0604020202020204" pitchFamily="34" charset="0"/>
                <a:cs typeface="Arial" panose="020B0604020202020204" pitchFamily="34" charset="0"/>
              </a:endParaRPr>
            </a:p>
          </p:txBody>
        </p:sp>
        <p:sp>
          <p:nvSpPr>
            <p:cNvPr id="24" name="文本框 23">
              <a:extLst>
                <a:ext uri="{FF2B5EF4-FFF2-40B4-BE49-F238E27FC236}">
                  <a16:creationId xmlns:a16="http://schemas.microsoft.com/office/drawing/2014/main" id="{D8202800-81C6-4B71-B116-8D28EF283008}"/>
                </a:ext>
              </a:extLst>
            </p:cNvPr>
            <p:cNvSpPr txBox="1"/>
            <p:nvPr/>
          </p:nvSpPr>
          <p:spPr>
            <a:xfrm>
              <a:off x="678721" y="2518101"/>
              <a:ext cx="1287625" cy="369332"/>
            </a:xfrm>
            <a:prstGeom prst="rect">
              <a:avLst/>
            </a:prstGeom>
            <a:noFill/>
          </p:spPr>
          <p:txBody>
            <a:bodyPr wrap="square" rtlCol="0">
              <a:spAutoFit/>
            </a:bodyPr>
            <a:lstStyle/>
            <a:p>
              <a:r>
                <a:rPr lang="en-US" altLang="zh-CN" b="1" dirty="0">
                  <a:solidFill>
                    <a:srgbClr val="FF0000"/>
                  </a:solidFill>
                  <a:latin typeface="Times New Roman" panose="02020603050405020304" pitchFamily="18" charset="0"/>
                  <a:cs typeface="Times New Roman" panose="02020603050405020304" pitchFamily="18" charset="0"/>
                </a:rPr>
                <a:t>γ </a:t>
              </a:r>
              <a:r>
                <a:rPr lang="en-US" altLang="zh-CN" b="1" dirty="0">
                  <a:solidFill>
                    <a:srgbClr val="FF0000"/>
                  </a:solidFill>
                  <a:latin typeface="Arial" panose="020B0604020202020204" pitchFamily="34" charset="0"/>
                  <a:cs typeface="Arial" panose="020B0604020202020204" pitchFamily="34" charset="0"/>
                </a:rPr>
                <a:t>beam</a:t>
              </a:r>
              <a:endParaRPr lang="zh-CN" altLang="en-US" b="1" dirty="0">
                <a:solidFill>
                  <a:srgbClr val="FF0000"/>
                </a:solidFill>
                <a:latin typeface="Arial" panose="020B0604020202020204" pitchFamily="34" charset="0"/>
                <a:cs typeface="Arial" panose="020B0604020202020204" pitchFamily="34" charset="0"/>
              </a:endParaRPr>
            </a:p>
          </p:txBody>
        </p:sp>
      </p:grpSp>
      <p:sp>
        <p:nvSpPr>
          <p:cNvPr id="29" name="文本框 28">
            <a:extLst>
              <a:ext uri="{FF2B5EF4-FFF2-40B4-BE49-F238E27FC236}">
                <a16:creationId xmlns:a16="http://schemas.microsoft.com/office/drawing/2014/main" id="{F2517C67-D9C1-4C58-83BA-C0B22990EB99}"/>
              </a:ext>
            </a:extLst>
          </p:cNvPr>
          <p:cNvSpPr txBox="1"/>
          <p:nvPr/>
        </p:nvSpPr>
        <p:spPr>
          <a:xfrm>
            <a:off x="6786525" y="1288557"/>
            <a:ext cx="2725616" cy="400110"/>
          </a:xfrm>
          <a:prstGeom prst="rect">
            <a:avLst/>
          </a:prstGeom>
          <a:noFill/>
        </p:spPr>
        <p:txBody>
          <a:bodyPr wrap="square">
            <a:spAutoFit/>
          </a:bodyPr>
          <a:lstStyle/>
          <a:p>
            <a:r>
              <a:rPr lang="en-US" altLang="zh-CN" sz="2000" b="1" i="0" dirty="0">
                <a:solidFill>
                  <a:srgbClr val="000000"/>
                </a:solidFill>
                <a:effectLst/>
                <a:latin typeface="Arial" panose="020B0604020202020204" pitchFamily="34" charset="0"/>
                <a:cs typeface="Arial" panose="020B0604020202020204" pitchFamily="34" charset="0"/>
              </a:rPr>
              <a:t>Experiment Setup</a:t>
            </a:r>
            <a:endParaRPr lang="zh-CN" altLang="en-US" sz="2000" b="1" dirty="0">
              <a:latin typeface="Arial" panose="020B0604020202020204" pitchFamily="34" charset="0"/>
              <a:cs typeface="Arial" panose="020B0604020202020204" pitchFamily="34" charset="0"/>
            </a:endParaRPr>
          </a:p>
        </p:txBody>
      </p:sp>
      <p:pic>
        <p:nvPicPr>
          <p:cNvPr id="30" name="图片 29">
            <a:extLst>
              <a:ext uri="{FF2B5EF4-FFF2-40B4-BE49-F238E27FC236}">
                <a16:creationId xmlns:a16="http://schemas.microsoft.com/office/drawing/2014/main" id="{CD6A4698-AAEA-4C35-9ACF-1E5A5A292AE1}"/>
              </a:ext>
            </a:extLst>
          </p:cNvPr>
          <p:cNvPicPr>
            <a:picLocks noChangeAspect="1"/>
          </p:cNvPicPr>
          <p:nvPr/>
        </p:nvPicPr>
        <p:blipFill>
          <a:blip r:embed="rId5"/>
          <a:stretch>
            <a:fillRect/>
          </a:stretch>
        </p:blipFill>
        <p:spPr>
          <a:xfrm>
            <a:off x="860631" y="5132635"/>
            <a:ext cx="4767661" cy="672448"/>
          </a:xfrm>
          <a:prstGeom prst="rect">
            <a:avLst/>
          </a:prstGeom>
        </p:spPr>
      </p:pic>
      <p:sp>
        <p:nvSpPr>
          <p:cNvPr id="34" name="文本框 33">
            <a:extLst>
              <a:ext uri="{FF2B5EF4-FFF2-40B4-BE49-F238E27FC236}">
                <a16:creationId xmlns:a16="http://schemas.microsoft.com/office/drawing/2014/main" id="{C4CA171F-DA14-48EF-8D8F-75748A538BC4}"/>
              </a:ext>
            </a:extLst>
          </p:cNvPr>
          <p:cNvSpPr txBox="1"/>
          <p:nvPr/>
        </p:nvSpPr>
        <p:spPr>
          <a:xfrm>
            <a:off x="6683644" y="4516012"/>
            <a:ext cx="6811504" cy="1289071"/>
          </a:xfrm>
          <a:prstGeom prst="rect">
            <a:avLst/>
          </a:prstGeom>
          <a:noFill/>
        </p:spPr>
        <p:txBody>
          <a:bodyPr wrap="square">
            <a:spAutoFit/>
          </a:bodyPr>
          <a:lstStyle/>
          <a:p>
            <a:pPr>
              <a:lnSpc>
                <a:spcPct val="150000"/>
              </a:lnSpc>
            </a:pPr>
            <a:r>
              <a:rPr lang="en-US" altLang="zh-CN" sz="1800" dirty="0">
                <a:latin typeface="Times New Roman" panose="02020603050405020304" pitchFamily="18" charset="0"/>
                <a:cs typeface="Times New Roman" panose="02020603050405020304" pitchFamily="18" charset="0"/>
              </a:rPr>
              <a:t>γ</a:t>
            </a:r>
            <a:r>
              <a:rPr lang="en-US" altLang="zh-CN" sz="1800" dirty="0">
                <a:latin typeface="Arial" panose="020B0604020202020204" pitchFamily="34" charset="0"/>
                <a:cs typeface="Arial" panose="020B0604020202020204" pitchFamily="34" charset="0"/>
              </a:rPr>
              <a:t>-beam hits the high-purity D</a:t>
            </a:r>
            <a:r>
              <a:rPr lang="en-US" altLang="zh-CN" sz="1800" baseline="-25000" dirty="0">
                <a:latin typeface="Arial" panose="020B0604020202020204" pitchFamily="34" charset="0"/>
                <a:cs typeface="Arial" panose="020B0604020202020204" pitchFamily="34" charset="0"/>
              </a:rPr>
              <a:t>2</a:t>
            </a:r>
            <a:r>
              <a:rPr lang="en-US" altLang="zh-CN" sz="1800" dirty="0">
                <a:latin typeface="Arial" panose="020B0604020202020204" pitchFamily="34" charset="0"/>
                <a:cs typeface="Arial" panose="020B0604020202020204" pitchFamily="34" charset="0"/>
              </a:rPr>
              <a:t>O target</a:t>
            </a:r>
          </a:p>
          <a:p>
            <a:pPr>
              <a:lnSpc>
                <a:spcPct val="150000"/>
              </a:lnSpc>
            </a:pPr>
            <a:r>
              <a:rPr lang="en-US" altLang="zh-CN" sz="1800" baseline="30000" dirty="0">
                <a:latin typeface="Arial" panose="020B0604020202020204" pitchFamily="34" charset="0"/>
                <a:ea typeface="微软雅黑" panose="020B0503020204020204" pitchFamily="34" charset="-122"/>
                <a:cs typeface="Arial" panose="020B0604020202020204" pitchFamily="34" charset="0"/>
              </a:rPr>
              <a:t>3</a:t>
            </a:r>
            <a:r>
              <a:rPr lang="en-US" altLang="zh-CN" sz="1800" dirty="0">
                <a:latin typeface="Arial" panose="020B0604020202020204" pitchFamily="34" charset="0"/>
                <a:ea typeface="微软雅黑" panose="020B0503020204020204" pitchFamily="34" charset="-122"/>
                <a:cs typeface="Arial" panose="020B0604020202020204" pitchFamily="34" charset="0"/>
              </a:rPr>
              <a:t>He array for neutrons detection</a:t>
            </a:r>
          </a:p>
          <a:p>
            <a:pPr>
              <a:lnSpc>
                <a:spcPct val="150000"/>
              </a:lnSpc>
            </a:pPr>
            <a:r>
              <a:rPr lang="en-US" altLang="zh-CN" sz="1800" dirty="0">
                <a:latin typeface="Arial" panose="020B0604020202020204" pitchFamily="34" charset="0"/>
                <a:ea typeface="微软雅黑" panose="020B0503020204020204" pitchFamily="34" charset="-122"/>
                <a:cs typeface="Arial" panose="020B0604020202020204" pitchFamily="34" charset="0"/>
              </a:rPr>
              <a:t>LaBr</a:t>
            </a:r>
            <a:r>
              <a:rPr lang="en-US" altLang="zh-CN" sz="1800" baseline="-25000" dirty="0">
                <a:latin typeface="Arial" panose="020B0604020202020204" pitchFamily="34" charset="0"/>
                <a:ea typeface="微软雅黑" panose="020B0503020204020204" pitchFamily="34" charset="-122"/>
                <a:cs typeface="Arial" panose="020B0604020202020204" pitchFamily="34" charset="0"/>
              </a:rPr>
              <a:t>3</a:t>
            </a:r>
            <a:r>
              <a:rPr lang="en-US" altLang="zh-CN" sz="1800" dirty="0">
                <a:latin typeface="Arial" panose="020B0604020202020204" pitchFamily="34" charset="0"/>
                <a:ea typeface="微软雅黑" panose="020B0503020204020204" pitchFamily="34" charset="-122"/>
                <a:cs typeface="Arial" panose="020B0604020202020204" pitchFamily="34" charset="0"/>
              </a:rPr>
              <a:t> as gamma beam monitor</a:t>
            </a:r>
            <a:endParaRPr lang="en-US" altLang="zh-CN" sz="2800" dirty="0">
              <a:latin typeface="Arial" panose="020B0604020202020204" pitchFamily="34" charset="0"/>
              <a:ea typeface="微软雅黑" panose="020B0503020204020204" pitchFamily="34" charset="-122"/>
              <a:cs typeface="Arial" panose="020B0604020202020204" pitchFamily="34" charset="0"/>
            </a:endParaRPr>
          </a:p>
        </p:txBody>
      </p:sp>
      <p:sp>
        <p:nvSpPr>
          <p:cNvPr id="35" name="文本框 34">
            <a:extLst>
              <a:ext uri="{FF2B5EF4-FFF2-40B4-BE49-F238E27FC236}">
                <a16:creationId xmlns:a16="http://schemas.microsoft.com/office/drawing/2014/main" id="{6D2FA1D1-9597-4998-8EF4-202CCF26BABA}"/>
              </a:ext>
            </a:extLst>
          </p:cNvPr>
          <p:cNvSpPr txBox="1"/>
          <p:nvPr/>
        </p:nvSpPr>
        <p:spPr>
          <a:xfrm>
            <a:off x="814855" y="1234698"/>
            <a:ext cx="5609192" cy="918200"/>
          </a:xfrm>
          <a:prstGeom prst="rect">
            <a:avLst/>
          </a:prstGeom>
          <a:noFill/>
        </p:spPr>
        <p:txBody>
          <a:bodyPr wrap="square">
            <a:spAutoFit/>
          </a:bodyPr>
          <a:lstStyle/>
          <a:p>
            <a:pPr>
              <a:lnSpc>
                <a:spcPct val="150000"/>
              </a:lnSpc>
            </a:pPr>
            <a:r>
              <a:rPr lang="en-US" altLang="zh-CN" sz="2000" b="1" dirty="0">
                <a:latin typeface="Arial" panose="020B0604020202020204" pitchFamily="34" charset="0"/>
                <a:cs typeface="Arial" panose="020B0604020202020204" pitchFamily="34" charset="0"/>
              </a:rPr>
              <a:t>SLEGS built </a:t>
            </a:r>
            <a:r>
              <a:rPr lang="zh-CN" altLang="en-US" sz="2000" b="1" dirty="0">
                <a:latin typeface="Arial" panose="020B0604020202020204" pitchFamily="34" charset="0"/>
                <a:cs typeface="Arial" panose="020B0604020202020204" pitchFamily="34" charset="0"/>
              </a:rPr>
              <a:t>in 2021</a:t>
            </a:r>
            <a:endParaRPr lang="en-US" altLang="zh-CN" sz="2000" b="1" dirty="0">
              <a:latin typeface="Arial" panose="020B0604020202020204" pitchFamily="34" charset="0"/>
              <a:cs typeface="Arial" panose="020B0604020202020204" pitchFamily="34" charset="0"/>
            </a:endParaRPr>
          </a:p>
          <a:p>
            <a:pPr>
              <a:lnSpc>
                <a:spcPct val="150000"/>
              </a:lnSpc>
            </a:pPr>
            <a:r>
              <a:rPr lang="zh-CN" altLang="en-US" dirty="0">
                <a:latin typeface="Arial" panose="020B0604020202020204" pitchFamily="34" charset="0"/>
                <a:cs typeface="Arial" panose="020B0604020202020204" pitchFamily="34" charset="0"/>
              </a:rPr>
              <a:t>provide a stable and high intensity gamma bea</a:t>
            </a:r>
            <a:r>
              <a:rPr lang="en-US" altLang="zh-CN" dirty="0">
                <a:latin typeface="Arial" panose="020B0604020202020204" pitchFamily="34" charset="0"/>
                <a:cs typeface="Arial" panose="020B0604020202020204" pitchFamily="34" charset="0"/>
              </a:rPr>
              <a:t>m</a:t>
            </a:r>
            <a:endParaRPr lang="zh-CN" altLang="en-US" dirty="0">
              <a:latin typeface="Arial" panose="020B0604020202020204" pitchFamily="34" charset="0"/>
              <a:cs typeface="Arial" panose="020B0604020202020204" pitchFamily="34" charset="0"/>
            </a:endParaRPr>
          </a:p>
        </p:txBody>
      </p:sp>
      <p:sp>
        <p:nvSpPr>
          <p:cNvPr id="37" name="文本框 36">
            <a:extLst>
              <a:ext uri="{FF2B5EF4-FFF2-40B4-BE49-F238E27FC236}">
                <a16:creationId xmlns:a16="http://schemas.microsoft.com/office/drawing/2014/main" id="{2500EEEB-7C26-4DFD-98E0-18D9C7E01066}"/>
              </a:ext>
            </a:extLst>
          </p:cNvPr>
          <p:cNvSpPr txBox="1"/>
          <p:nvPr/>
        </p:nvSpPr>
        <p:spPr>
          <a:xfrm>
            <a:off x="847380" y="4479742"/>
            <a:ext cx="6509288" cy="458074"/>
          </a:xfrm>
          <a:prstGeom prst="rect">
            <a:avLst/>
          </a:prstGeom>
          <a:noFill/>
        </p:spPr>
        <p:txBody>
          <a:bodyPr wrap="square">
            <a:spAutoFit/>
          </a:bodyPr>
          <a:lstStyle/>
          <a:p>
            <a:pPr>
              <a:lnSpc>
                <a:spcPct val="150000"/>
              </a:lnSpc>
            </a:pPr>
            <a:r>
              <a:rPr lang="en-US" altLang="zh-CN" sz="1800" dirty="0">
                <a:latin typeface="Arial" panose="020B0604020202020204" pitchFamily="34" charset="0"/>
                <a:cs typeface="Arial" panose="020B0604020202020204" pitchFamily="34" charset="0"/>
              </a:rPr>
              <a:t>Direct measurement of the inverse reaction D(γ, n)</a:t>
            </a:r>
            <a:r>
              <a:rPr lang="en-US" altLang="zh-CN" sz="1800" baseline="30000" dirty="0">
                <a:latin typeface="Arial" panose="020B0604020202020204" pitchFamily="34" charset="0"/>
                <a:cs typeface="Arial" panose="020B0604020202020204" pitchFamily="34" charset="0"/>
              </a:rPr>
              <a:t>1</a:t>
            </a:r>
            <a:r>
              <a:rPr lang="en-US" altLang="zh-CN" sz="1800" dirty="0">
                <a:latin typeface="Arial" panose="020B0604020202020204" pitchFamily="34" charset="0"/>
                <a:cs typeface="Arial" panose="020B0604020202020204" pitchFamily="34" charset="0"/>
              </a:rPr>
              <a:t>H</a:t>
            </a:r>
          </a:p>
        </p:txBody>
      </p:sp>
      <p:pic>
        <p:nvPicPr>
          <p:cNvPr id="40" name="图片 39">
            <a:extLst>
              <a:ext uri="{FF2B5EF4-FFF2-40B4-BE49-F238E27FC236}">
                <a16:creationId xmlns:a16="http://schemas.microsoft.com/office/drawing/2014/main" id="{CBE1629E-5C48-4C27-B343-C216D1D43B2A}"/>
              </a:ext>
            </a:extLst>
          </p:cNvPr>
          <p:cNvPicPr>
            <a:picLocks noChangeAspect="1"/>
          </p:cNvPicPr>
          <p:nvPr/>
        </p:nvPicPr>
        <p:blipFill>
          <a:blip r:embed="rId6"/>
          <a:stretch>
            <a:fillRect/>
          </a:stretch>
        </p:blipFill>
        <p:spPr>
          <a:xfrm>
            <a:off x="959713" y="2428747"/>
            <a:ext cx="4341108" cy="1466963"/>
          </a:xfrm>
          <a:prstGeom prst="rect">
            <a:avLst/>
          </a:prstGeom>
          <a:ln>
            <a:solidFill>
              <a:schemeClr val="accent1"/>
            </a:solidFill>
          </a:ln>
        </p:spPr>
      </p:pic>
      <p:sp>
        <p:nvSpPr>
          <p:cNvPr id="41" name="文本框 40">
            <a:extLst>
              <a:ext uri="{FF2B5EF4-FFF2-40B4-BE49-F238E27FC236}">
                <a16:creationId xmlns:a16="http://schemas.microsoft.com/office/drawing/2014/main" id="{274411ED-E374-4E72-AEF1-BF40F5854D08}"/>
              </a:ext>
            </a:extLst>
          </p:cNvPr>
          <p:cNvSpPr txBox="1"/>
          <p:nvPr/>
        </p:nvSpPr>
        <p:spPr>
          <a:xfrm>
            <a:off x="0" y="4078010"/>
            <a:ext cx="6683644" cy="369332"/>
          </a:xfrm>
          <a:prstGeom prst="rect">
            <a:avLst/>
          </a:prstGeom>
          <a:noFill/>
        </p:spPr>
        <p:txBody>
          <a:bodyPr wrap="square">
            <a:spAutoFit/>
          </a:bodyPr>
          <a:lstStyle/>
          <a:p>
            <a:pPr algn="ctr">
              <a:buNone/>
            </a:pPr>
            <a:r>
              <a:rPr lang="en-US" altLang="zh-CN" sz="1800" b="1" dirty="0">
                <a:solidFill>
                  <a:srgbClr val="FF0000"/>
                </a:solidFill>
                <a:latin typeface="Times New Roman" panose="02020603050405020304" pitchFamily="18" charset="0"/>
                <a:cs typeface="Times New Roman" panose="02020603050405020304" pitchFamily="18" charset="0"/>
                <a:sym typeface="+mn-ea"/>
              </a:rPr>
              <a:t>0.4~21MeV@20</a:t>
            </a:r>
            <a:r>
              <a:rPr lang="zh-CN" altLang="en-US" sz="1800" b="1" dirty="0">
                <a:solidFill>
                  <a:srgbClr val="FF0000"/>
                </a:solidFill>
                <a:latin typeface="Times New Roman" panose="02020603050405020304" pitchFamily="18" charset="0"/>
                <a:cs typeface="Times New Roman" panose="02020603050405020304" pitchFamily="18" charset="0"/>
                <a:sym typeface="+mn-ea"/>
              </a:rPr>
              <a:t>°</a:t>
            </a:r>
            <a:r>
              <a:rPr lang="en-US" altLang="zh-CN" sz="1800" b="1" dirty="0">
                <a:solidFill>
                  <a:srgbClr val="FF0000"/>
                </a:solidFill>
                <a:latin typeface="Times New Roman" panose="02020603050405020304" pitchFamily="18" charset="0"/>
                <a:cs typeface="Times New Roman" panose="02020603050405020304" pitchFamily="18" charset="0"/>
                <a:sym typeface="+mn-ea"/>
              </a:rPr>
              <a:t>~180</a:t>
            </a:r>
            <a:r>
              <a:rPr lang="zh-CN" altLang="en-US" sz="1800" b="1" dirty="0">
                <a:solidFill>
                  <a:srgbClr val="FF0000"/>
                </a:solidFill>
                <a:latin typeface="Times New Roman" panose="02020603050405020304" pitchFamily="18" charset="0"/>
                <a:cs typeface="Times New Roman" panose="02020603050405020304" pitchFamily="18" charset="0"/>
                <a:sym typeface="+mn-ea"/>
              </a:rPr>
              <a:t>°；</a:t>
            </a:r>
            <a:r>
              <a:rPr lang="en-US" altLang="zh-CN" sz="1800" b="1" dirty="0">
                <a:solidFill>
                  <a:srgbClr val="FF0000"/>
                </a:solidFill>
                <a:latin typeface="Times New Roman" panose="02020603050405020304" pitchFamily="18" charset="0"/>
                <a:cs typeface="Times New Roman" panose="02020603050405020304" pitchFamily="18" charset="0"/>
                <a:sym typeface="+mn-ea"/>
              </a:rPr>
              <a:t>10</a:t>
            </a:r>
            <a:r>
              <a:rPr lang="en-US" altLang="zh-CN" sz="1800" b="1" baseline="30000" dirty="0">
                <a:solidFill>
                  <a:srgbClr val="FF0000"/>
                </a:solidFill>
                <a:latin typeface="Times New Roman" panose="02020603050405020304" pitchFamily="18" charset="0"/>
                <a:cs typeface="Times New Roman" panose="02020603050405020304" pitchFamily="18" charset="0"/>
                <a:sym typeface="+mn-ea"/>
              </a:rPr>
              <a:t>6~8 </a:t>
            </a:r>
            <a:r>
              <a:rPr lang="en-US" altLang="zh-CN" sz="1800" b="1" dirty="0" err="1">
                <a:solidFill>
                  <a:srgbClr val="FF0000"/>
                </a:solidFill>
                <a:latin typeface="Times New Roman" panose="02020603050405020304" pitchFamily="18" charset="0"/>
                <a:cs typeface="Times New Roman" panose="02020603050405020304" pitchFamily="18" charset="0"/>
                <a:sym typeface="+mn-ea"/>
              </a:rPr>
              <a:t>phs</a:t>
            </a:r>
            <a:r>
              <a:rPr lang="en-US" altLang="zh-CN" sz="1800" b="1" dirty="0">
                <a:solidFill>
                  <a:srgbClr val="FF0000"/>
                </a:solidFill>
                <a:latin typeface="Times New Roman" panose="02020603050405020304" pitchFamily="18" charset="0"/>
                <a:cs typeface="Times New Roman" panose="02020603050405020304" pitchFamily="18" charset="0"/>
                <a:sym typeface="+mn-ea"/>
              </a:rPr>
              <a:t>/s</a:t>
            </a:r>
            <a:r>
              <a:rPr lang="zh-CN" altLang="en-US" sz="1800" b="1" dirty="0">
                <a:solidFill>
                  <a:srgbClr val="FF0000"/>
                </a:solidFill>
                <a:latin typeface="Times New Roman" panose="02020603050405020304" pitchFamily="18" charset="0"/>
                <a:cs typeface="Times New Roman" panose="02020603050405020304" pitchFamily="18" charset="0"/>
                <a:sym typeface="+mn-ea"/>
              </a:rPr>
              <a:t>；</a:t>
            </a:r>
            <a:r>
              <a:rPr lang="en-US" altLang="zh-CN" sz="1800" b="1" dirty="0">
                <a:solidFill>
                  <a:srgbClr val="FF0000"/>
                </a:solidFill>
                <a:latin typeface="Times New Roman" panose="02020603050405020304" pitchFamily="18" charset="0"/>
                <a:cs typeface="Times New Roman" panose="02020603050405020304" pitchFamily="18" charset="0"/>
                <a:sym typeface="+mn-ea"/>
              </a:rPr>
              <a:t>resolution: 2~15%</a:t>
            </a:r>
          </a:p>
        </p:txBody>
      </p:sp>
    </p:spTree>
    <p:extLst>
      <p:ext uri="{BB962C8B-B14F-4D97-AF65-F5344CB8AC3E}">
        <p14:creationId xmlns:p14="http://schemas.microsoft.com/office/powerpoint/2010/main" val="877388629"/>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a:extLst>
              <a:ext uri="{FF2B5EF4-FFF2-40B4-BE49-F238E27FC236}">
                <a16:creationId xmlns:a16="http://schemas.microsoft.com/office/drawing/2014/main" id="{4A30143F-9A5D-4276-95C5-1A4FC66813F8}"/>
              </a:ext>
            </a:extLst>
          </p:cNvPr>
          <p:cNvGrpSpPr/>
          <p:nvPr/>
        </p:nvGrpSpPr>
        <p:grpSpPr>
          <a:xfrm>
            <a:off x="335361" y="116633"/>
            <a:ext cx="11521279" cy="693041"/>
            <a:chOff x="335361" y="116633"/>
            <a:chExt cx="11521279" cy="693041"/>
          </a:xfrm>
        </p:grpSpPr>
        <p:grpSp>
          <p:nvGrpSpPr>
            <p:cNvPr id="26" name="组合 25">
              <a:extLst>
                <a:ext uri="{FF2B5EF4-FFF2-40B4-BE49-F238E27FC236}">
                  <a16:creationId xmlns:a16="http://schemas.microsoft.com/office/drawing/2014/main" id="{A80F7BE0-CC07-4C2D-90C5-1DFDFD0D2CED}"/>
                </a:ext>
              </a:extLst>
            </p:cNvPr>
            <p:cNvGrpSpPr/>
            <p:nvPr/>
          </p:nvGrpSpPr>
          <p:grpSpPr>
            <a:xfrm>
              <a:off x="335361" y="116633"/>
              <a:ext cx="629872" cy="612768"/>
              <a:chOff x="3070727" y="196457"/>
              <a:chExt cx="692047" cy="673255"/>
            </a:xfrm>
          </p:grpSpPr>
          <p:sp>
            <p:nvSpPr>
              <p:cNvPr id="38" name="平行四边形 37">
                <a:extLst>
                  <a:ext uri="{FF2B5EF4-FFF2-40B4-BE49-F238E27FC236}">
                    <a16:creationId xmlns:a16="http://schemas.microsoft.com/office/drawing/2014/main" id="{060D9D85-7BCC-48ED-9114-F46617B067F8}"/>
                  </a:ext>
                </a:extLst>
              </p:cNvPr>
              <p:cNvSpPr/>
              <p:nvPr/>
            </p:nvSpPr>
            <p:spPr>
              <a:xfrm>
                <a:off x="3070727" y="196457"/>
                <a:ext cx="629587" cy="612775"/>
              </a:xfrm>
              <a:prstGeom prst="parallelogram">
                <a:avLst/>
              </a:prstGeom>
              <a:solidFill>
                <a:srgbClr val="0C49B7"/>
              </a:solidFill>
              <a:ln w="25400" cap="flat" cmpd="sng" algn="ctr">
                <a:solidFill>
                  <a:srgbClr val="0C49B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39" name="平行四边形 38">
                <a:extLst>
                  <a:ext uri="{FF2B5EF4-FFF2-40B4-BE49-F238E27FC236}">
                    <a16:creationId xmlns:a16="http://schemas.microsoft.com/office/drawing/2014/main" id="{BB195619-1127-4D71-8B0F-7DAE321446C7}"/>
                  </a:ext>
                </a:extLst>
              </p:cNvPr>
              <p:cNvSpPr/>
              <p:nvPr/>
            </p:nvSpPr>
            <p:spPr>
              <a:xfrm>
                <a:off x="3133187" y="256937"/>
                <a:ext cx="629587" cy="612775"/>
              </a:xfrm>
              <a:prstGeom prst="parallelogram">
                <a:avLst/>
              </a:prstGeom>
              <a:noFill/>
              <a:ln w="25400" cap="flat" cmpd="sng" algn="ctr">
                <a:solidFill>
                  <a:srgbClr val="0C49B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cxnSp>
          <p:nvCxnSpPr>
            <p:cNvPr id="27" name="直接连接符 26">
              <a:extLst>
                <a:ext uri="{FF2B5EF4-FFF2-40B4-BE49-F238E27FC236}">
                  <a16:creationId xmlns:a16="http://schemas.microsoft.com/office/drawing/2014/main" id="{64CF6F17-7C61-4827-B654-4AA6C132706F}"/>
                </a:ext>
              </a:extLst>
            </p:cNvPr>
            <p:cNvCxnSpPr>
              <a:cxnSpLocks/>
            </p:cNvCxnSpPr>
            <p:nvPr/>
          </p:nvCxnSpPr>
          <p:spPr>
            <a:xfrm>
              <a:off x="367840" y="809674"/>
              <a:ext cx="11488800" cy="0"/>
            </a:xfrm>
            <a:prstGeom prst="line">
              <a:avLst/>
            </a:prstGeom>
            <a:noFill/>
            <a:ln w="9525" cap="flat" cmpd="sng" algn="ctr">
              <a:solidFill>
                <a:srgbClr val="0C49B7"/>
              </a:solidFill>
              <a:prstDash val="solid"/>
            </a:ln>
            <a:effectLst/>
          </p:spPr>
        </p:cxnSp>
        <p:sp>
          <p:nvSpPr>
            <p:cNvPr id="28" name="文本占位符 5">
              <a:extLst>
                <a:ext uri="{FF2B5EF4-FFF2-40B4-BE49-F238E27FC236}">
                  <a16:creationId xmlns:a16="http://schemas.microsoft.com/office/drawing/2014/main" id="{8E9B4C78-2CEF-4446-94C8-15F6D1EA149B}"/>
                </a:ext>
              </a:extLst>
            </p:cNvPr>
            <p:cNvSpPr txBox="1">
              <a:spLocks/>
            </p:cNvSpPr>
            <p:nvPr/>
          </p:nvSpPr>
          <p:spPr>
            <a:xfrm>
              <a:off x="1127448" y="193957"/>
              <a:ext cx="8806261" cy="6127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024282"/>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zh-CN" sz="3200" b="1" i="0" u="none" strike="noStrike" kern="1200" cap="none" spc="0" normalizeH="0" baseline="30000" noProof="0" dirty="0">
                  <a:ln>
                    <a:noFill/>
                  </a:ln>
                  <a:solidFill>
                    <a:srgbClr val="0C49B7"/>
                  </a:solidFill>
                  <a:effectLst/>
                  <a:uLnTx/>
                  <a:uFillTx/>
                  <a:latin typeface="Arial" panose="020B0604020202020204" pitchFamily="34" charset="0"/>
                  <a:cs typeface="Arial" panose="020B0604020202020204" pitchFamily="34" charset="0"/>
                </a:rPr>
                <a:t>3</a:t>
              </a:r>
              <a:r>
                <a:rPr kumimoji="0" lang="en-US" altLang="zh-CN" sz="3200" b="1" i="0" u="none" strike="noStrike" kern="1200" cap="none" spc="0" normalizeH="0" baseline="0" noProof="0" dirty="0">
                  <a:ln>
                    <a:noFill/>
                  </a:ln>
                  <a:solidFill>
                    <a:srgbClr val="0C49B7"/>
                  </a:solidFill>
                  <a:effectLst/>
                  <a:uLnTx/>
                  <a:uFillTx/>
                  <a:latin typeface="Arial" panose="020B0604020202020204" pitchFamily="34" charset="0"/>
                  <a:cs typeface="Arial" panose="020B0604020202020204" pitchFamily="34" charset="0"/>
                </a:rPr>
                <a:t>He flat efficiency detector array</a:t>
              </a:r>
              <a:endParaRPr kumimoji="0" lang="zh-CN" altLang="en-US" sz="3200" b="1" i="0" u="none" strike="noStrike" kern="1200" cap="none" spc="0" normalizeH="0" baseline="0" noProof="0" dirty="0">
                <a:ln>
                  <a:noFill/>
                </a:ln>
                <a:solidFill>
                  <a:srgbClr val="0C49B7"/>
                </a:solidFill>
                <a:effectLst/>
                <a:uLnTx/>
                <a:uFillTx/>
                <a:latin typeface="Arial" panose="020B0604020202020204" pitchFamily="34" charset="0"/>
                <a:cs typeface="Arial" panose="020B0604020202020204" pitchFamily="34" charset="0"/>
              </a:endParaRPr>
            </a:p>
          </p:txBody>
        </p:sp>
      </p:grpSp>
      <p:pic>
        <p:nvPicPr>
          <p:cNvPr id="55" name="图片 54">
            <a:extLst>
              <a:ext uri="{FF2B5EF4-FFF2-40B4-BE49-F238E27FC236}">
                <a16:creationId xmlns:a16="http://schemas.microsoft.com/office/drawing/2014/main" id="{263A8588-1E30-DF99-1C40-F38A53052180}"/>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0156846" y="45874"/>
            <a:ext cx="1815412" cy="714366"/>
          </a:xfrm>
          <a:prstGeom prst="rect">
            <a:avLst/>
          </a:prstGeom>
        </p:spPr>
      </p:pic>
      <p:sp>
        <p:nvSpPr>
          <p:cNvPr id="4" name="文本框 3">
            <a:extLst>
              <a:ext uri="{FF2B5EF4-FFF2-40B4-BE49-F238E27FC236}">
                <a16:creationId xmlns:a16="http://schemas.microsoft.com/office/drawing/2014/main" id="{E4CB7A23-E562-6AC8-BBCB-2730EBE28147}"/>
              </a:ext>
            </a:extLst>
          </p:cNvPr>
          <p:cNvSpPr txBox="1"/>
          <p:nvPr/>
        </p:nvSpPr>
        <p:spPr>
          <a:xfrm>
            <a:off x="11755903" y="6404049"/>
            <a:ext cx="600477" cy="369332"/>
          </a:xfrm>
          <a:prstGeom prst="rect">
            <a:avLst/>
          </a:prstGeom>
          <a:noFill/>
        </p:spPr>
        <p:txBody>
          <a:bodyPr wrap="square" rtlCol="0">
            <a:spAutoFit/>
          </a:bodyPr>
          <a:lstStyle/>
          <a:p>
            <a:r>
              <a:rPr lang="en-US" altLang="zh-CN" b="1" dirty="0">
                <a:latin typeface="Arial" panose="020B0604020202020204" pitchFamily="34" charset="0"/>
                <a:cs typeface="Arial" panose="020B0604020202020204" pitchFamily="34" charset="0"/>
              </a:rPr>
              <a:t>5</a:t>
            </a:r>
            <a:endParaRPr lang="zh-CN" altLang="en-US" b="1" dirty="0">
              <a:latin typeface="Arial" panose="020B0604020202020204" pitchFamily="34" charset="0"/>
              <a:cs typeface="Arial" panose="020B0604020202020204" pitchFamily="34" charset="0"/>
            </a:endParaRPr>
          </a:p>
        </p:txBody>
      </p:sp>
      <p:pic>
        <p:nvPicPr>
          <p:cNvPr id="10" name="图片 9">
            <a:extLst>
              <a:ext uri="{FF2B5EF4-FFF2-40B4-BE49-F238E27FC236}">
                <a16:creationId xmlns:a16="http://schemas.microsoft.com/office/drawing/2014/main" id="{9A2C5E9F-D6B2-4B41-846B-5D9DCB33DE66}"/>
              </a:ext>
            </a:extLst>
          </p:cNvPr>
          <p:cNvPicPr>
            <a:picLocks noChangeAspect="1"/>
          </p:cNvPicPr>
          <p:nvPr/>
        </p:nvPicPr>
        <p:blipFill rotWithShape="1">
          <a:blip r:embed="rId5"/>
          <a:srcRect l="15084" r="13001" b="15935"/>
          <a:stretch>
            <a:fillRect/>
          </a:stretch>
        </p:blipFill>
        <p:spPr>
          <a:xfrm>
            <a:off x="6238347" y="1515988"/>
            <a:ext cx="4965357" cy="3437958"/>
          </a:xfrm>
          <a:prstGeom prst="rect">
            <a:avLst/>
          </a:prstGeom>
        </p:spPr>
      </p:pic>
      <p:pic>
        <p:nvPicPr>
          <p:cNvPr id="11" name="图片 10" descr="1a">
            <a:extLst>
              <a:ext uri="{FF2B5EF4-FFF2-40B4-BE49-F238E27FC236}">
                <a16:creationId xmlns:a16="http://schemas.microsoft.com/office/drawing/2014/main" id="{E493154E-F7B4-44FD-A347-694C089EFC8A}"/>
              </a:ext>
            </a:extLst>
          </p:cNvPr>
          <p:cNvPicPr>
            <a:picLocks noChangeAspect="1"/>
          </p:cNvPicPr>
          <p:nvPr/>
        </p:nvPicPr>
        <p:blipFill>
          <a:blip r:embed="rId6"/>
          <a:stretch>
            <a:fillRect/>
          </a:stretch>
        </p:blipFill>
        <p:spPr>
          <a:xfrm>
            <a:off x="719555" y="1695711"/>
            <a:ext cx="4738493" cy="3018366"/>
          </a:xfrm>
          <a:prstGeom prst="rect">
            <a:avLst/>
          </a:prstGeom>
        </p:spPr>
      </p:pic>
      <p:sp>
        <p:nvSpPr>
          <p:cNvPr id="13" name="文本框 12">
            <a:extLst>
              <a:ext uri="{FF2B5EF4-FFF2-40B4-BE49-F238E27FC236}">
                <a16:creationId xmlns:a16="http://schemas.microsoft.com/office/drawing/2014/main" id="{C205F7A2-1306-4010-8D5B-87030995B504}"/>
              </a:ext>
            </a:extLst>
          </p:cNvPr>
          <p:cNvSpPr txBox="1"/>
          <p:nvPr/>
        </p:nvSpPr>
        <p:spPr>
          <a:xfrm>
            <a:off x="5544285" y="4953946"/>
            <a:ext cx="6211618" cy="430887"/>
          </a:xfrm>
          <a:prstGeom prst="rect">
            <a:avLst/>
          </a:prstGeom>
          <a:noFill/>
        </p:spPr>
        <p:txBody>
          <a:bodyPr wrap="square" rtlCol="0">
            <a:spAutoFit/>
          </a:bodyPr>
          <a:lstStyle/>
          <a:p>
            <a:pPr algn="ctr"/>
            <a:r>
              <a:rPr lang="en-US" altLang="zh-CN" sz="2200" b="1" dirty="0">
                <a:latin typeface="Arial" panose="020B0604020202020204" pitchFamily="34" charset="0"/>
                <a:ea typeface="微软雅黑" panose="020B0503020204020204" pitchFamily="34" charset="-122"/>
                <a:cs typeface="Arial" panose="020B0604020202020204" pitchFamily="34" charset="0"/>
              </a:rPr>
              <a:t>the neutron detection efficiency of </a:t>
            </a:r>
            <a:r>
              <a:rPr lang="en-US" altLang="zh-CN" sz="2200" b="1" baseline="30000" dirty="0">
                <a:latin typeface="Arial" panose="020B0604020202020204" pitchFamily="34" charset="0"/>
                <a:ea typeface="微软雅黑" panose="020B0503020204020204" pitchFamily="34" charset="-122"/>
                <a:cs typeface="Arial" panose="020B0604020202020204" pitchFamily="34" charset="0"/>
              </a:rPr>
              <a:t>3</a:t>
            </a:r>
            <a:r>
              <a:rPr lang="en-US" altLang="zh-CN" sz="2200" b="1" dirty="0">
                <a:latin typeface="Arial" panose="020B0604020202020204" pitchFamily="34" charset="0"/>
                <a:ea typeface="微软雅黑" panose="020B0503020204020204" pitchFamily="34" charset="-122"/>
                <a:cs typeface="Arial" panose="020B0604020202020204" pitchFamily="34" charset="0"/>
              </a:rPr>
              <a:t>He array</a:t>
            </a:r>
          </a:p>
        </p:txBody>
      </p:sp>
      <p:sp>
        <p:nvSpPr>
          <p:cNvPr id="14" name="文本框 13">
            <a:extLst>
              <a:ext uri="{FF2B5EF4-FFF2-40B4-BE49-F238E27FC236}">
                <a16:creationId xmlns:a16="http://schemas.microsoft.com/office/drawing/2014/main" id="{DEA6C4C9-B924-43D2-8B4D-A727DB7C3356}"/>
              </a:ext>
            </a:extLst>
          </p:cNvPr>
          <p:cNvSpPr txBox="1"/>
          <p:nvPr/>
        </p:nvSpPr>
        <p:spPr>
          <a:xfrm>
            <a:off x="5656516" y="5660259"/>
            <a:ext cx="6315742" cy="646331"/>
          </a:xfrm>
          <a:prstGeom prst="rect">
            <a:avLst/>
          </a:prstGeom>
          <a:noFill/>
        </p:spPr>
        <p:txBody>
          <a:bodyPr wrap="square">
            <a:spAutoFit/>
          </a:bodyPr>
          <a:lstStyle/>
          <a:p>
            <a:r>
              <a:rPr lang="en-US" altLang="zh-CN" sz="1800" b="1" dirty="0">
                <a:solidFill>
                  <a:srgbClr val="000000"/>
                </a:solidFill>
                <a:effectLst/>
                <a:latin typeface="Arial" panose="020B0604020202020204" pitchFamily="34" charset="0"/>
                <a:ea typeface="微软雅黑" panose="020B0503020204020204" pitchFamily="34" charset="-122"/>
                <a:cs typeface="Arial" panose="020B0604020202020204" pitchFamily="34" charset="0"/>
              </a:rPr>
              <a:t>trends of the inner and outer layers are complementary, resulting in a flat efficiency of ~40%.</a:t>
            </a:r>
            <a:endParaRPr lang="zh-CN" altLang="en-US" b="1" dirty="0">
              <a:latin typeface="Arial" panose="020B0604020202020204" pitchFamily="34" charset="0"/>
              <a:ea typeface="微软雅黑" panose="020B0503020204020204" pitchFamily="34" charset="-122"/>
              <a:cs typeface="Arial" panose="020B0604020202020204" pitchFamily="34" charset="0"/>
            </a:endParaRPr>
          </a:p>
        </p:txBody>
      </p:sp>
      <p:sp>
        <p:nvSpPr>
          <p:cNvPr id="16" name="文本框 15">
            <a:extLst>
              <a:ext uri="{FF2B5EF4-FFF2-40B4-BE49-F238E27FC236}">
                <a16:creationId xmlns:a16="http://schemas.microsoft.com/office/drawing/2014/main" id="{CD1DFB01-1E44-4009-ABB2-5063DAD0BE57}"/>
              </a:ext>
            </a:extLst>
          </p:cNvPr>
          <p:cNvSpPr txBox="1"/>
          <p:nvPr/>
        </p:nvSpPr>
        <p:spPr>
          <a:xfrm>
            <a:off x="1240895" y="4934064"/>
            <a:ext cx="4320320" cy="369332"/>
          </a:xfrm>
          <a:prstGeom prst="rect">
            <a:avLst/>
          </a:prstGeom>
          <a:noFill/>
        </p:spPr>
        <p:txBody>
          <a:bodyPr wrap="square">
            <a:spAutoFit/>
          </a:bodyPr>
          <a:lstStyle/>
          <a:p>
            <a:r>
              <a:rPr kumimoji="0" lang="en-US" altLang="zh-CN" sz="1800" b="1" i="0" u="none" strike="noStrike" kern="1200" cap="none" spc="0" normalizeH="0" baseline="0" noProof="0" dirty="0">
                <a:ln>
                  <a:noFill/>
                </a:ln>
                <a:effectLst/>
                <a:uLnTx/>
                <a:uFillTx/>
                <a:latin typeface="Arial" panose="020B0604020202020204" pitchFamily="34" charset="0"/>
                <a:cs typeface="Arial" panose="020B0604020202020204" pitchFamily="34" charset="0"/>
              </a:rPr>
              <a:t>4</a:t>
            </a:r>
            <a:r>
              <a:rPr kumimoji="0" lang="en-US" altLang="zh-CN"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π</a:t>
            </a:r>
            <a:r>
              <a:rPr kumimoji="0" lang="en-US" altLang="zh-CN" sz="18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US" altLang="zh-CN" sz="1800" b="1" i="0" u="none" strike="noStrike" kern="1200" cap="none" spc="0" normalizeH="0" baseline="30000" noProof="0" dirty="0">
                <a:ln>
                  <a:noFill/>
                </a:ln>
                <a:effectLst/>
                <a:uLnTx/>
                <a:uFillTx/>
                <a:latin typeface="Arial" panose="020B0604020202020204" pitchFamily="34" charset="0"/>
                <a:cs typeface="Arial" panose="020B0604020202020204" pitchFamily="34" charset="0"/>
              </a:rPr>
              <a:t>3</a:t>
            </a:r>
            <a:r>
              <a:rPr kumimoji="0" lang="en-US" altLang="zh-CN" sz="1800" b="1" i="0" u="none" strike="noStrike" kern="1200" cap="none" spc="0" normalizeH="0" baseline="0" noProof="0" dirty="0">
                <a:ln>
                  <a:noFill/>
                </a:ln>
                <a:effectLst/>
                <a:uLnTx/>
                <a:uFillTx/>
                <a:latin typeface="Arial" panose="020B0604020202020204" pitchFamily="34" charset="0"/>
                <a:cs typeface="Arial" panose="020B0604020202020204" pitchFamily="34" charset="0"/>
              </a:rPr>
              <a:t>He (26) neutron detector array</a:t>
            </a:r>
            <a:endParaRPr lang="zh-CN"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8433618"/>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a:extLst>
              <a:ext uri="{FF2B5EF4-FFF2-40B4-BE49-F238E27FC236}">
                <a16:creationId xmlns:a16="http://schemas.microsoft.com/office/drawing/2014/main" id="{4A30143F-9A5D-4276-95C5-1A4FC66813F8}"/>
              </a:ext>
            </a:extLst>
          </p:cNvPr>
          <p:cNvGrpSpPr/>
          <p:nvPr/>
        </p:nvGrpSpPr>
        <p:grpSpPr>
          <a:xfrm>
            <a:off x="335361" y="116633"/>
            <a:ext cx="11521279" cy="693041"/>
            <a:chOff x="335361" y="116633"/>
            <a:chExt cx="11521279" cy="693041"/>
          </a:xfrm>
        </p:grpSpPr>
        <p:grpSp>
          <p:nvGrpSpPr>
            <p:cNvPr id="26" name="组合 25">
              <a:extLst>
                <a:ext uri="{FF2B5EF4-FFF2-40B4-BE49-F238E27FC236}">
                  <a16:creationId xmlns:a16="http://schemas.microsoft.com/office/drawing/2014/main" id="{A80F7BE0-CC07-4C2D-90C5-1DFDFD0D2CED}"/>
                </a:ext>
              </a:extLst>
            </p:cNvPr>
            <p:cNvGrpSpPr/>
            <p:nvPr/>
          </p:nvGrpSpPr>
          <p:grpSpPr>
            <a:xfrm>
              <a:off x="335361" y="116633"/>
              <a:ext cx="629872" cy="612768"/>
              <a:chOff x="3070727" y="196457"/>
              <a:chExt cx="692047" cy="673255"/>
            </a:xfrm>
          </p:grpSpPr>
          <p:sp>
            <p:nvSpPr>
              <p:cNvPr id="38" name="平行四边形 37">
                <a:extLst>
                  <a:ext uri="{FF2B5EF4-FFF2-40B4-BE49-F238E27FC236}">
                    <a16:creationId xmlns:a16="http://schemas.microsoft.com/office/drawing/2014/main" id="{060D9D85-7BCC-48ED-9114-F46617B067F8}"/>
                  </a:ext>
                </a:extLst>
              </p:cNvPr>
              <p:cNvSpPr/>
              <p:nvPr/>
            </p:nvSpPr>
            <p:spPr>
              <a:xfrm>
                <a:off x="3070727" y="196457"/>
                <a:ext cx="629587" cy="612775"/>
              </a:xfrm>
              <a:prstGeom prst="parallelogram">
                <a:avLst/>
              </a:prstGeom>
              <a:solidFill>
                <a:srgbClr val="0C49B7"/>
              </a:solidFill>
              <a:ln w="25400" cap="flat" cmpd="sng" algn="ctr">
                <a:solidFill>
                  <a:srgbClr val="0C49B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9" name="平行四边形 38">
                <a:extLst>
                  <a:ext uri="{FF2B5EF4-FFF2-40B4-BE49-F238E27FC236}">
                    <a16:creationId xmlns:a16="http://schemas.microsoft.com/office/drawing/2014/main" id="{BB195619-1127-4D71-8B0F-7DAE321446C7}"/>
                  </a:ext>
                </a:extLst>
              </p:cNvPr>
              <p:cNvSpPr/>
              <p:nvPr/>
            </p:nvSpPr>
            <p:spPr>
              <a:xfrm>
                <a:off x="3133187" y="256937"/>
                <a:ext cx="629587" cy="612775"/>
              </a:xfrm>
              <a:prstGeom prst="parallelogram">
                <a:avLst/>
              </a:prstGeom>
              <a:noFill/>
              <a:ln w="25400" cap="flat" cmpd="sng" algn="ctr">
                <a:solidFill>
                  <a:srgbClr val="0C49B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cxnSp>
          <p:nvCxnSpPr>
            <p:cNvPr id="27" name="直接连接符 26">
              <a:extLst>
                <a:ext uri="{FF2B5EF4-FFF2-40B4-BE49-F238E27FC236}">
                  <a16:creationId xmlns:a16="http://schemas.microsoft.com/office/drawing/2014/main" id="{64CF6F17-7C61-4827-B654-4AA6C132706F}"/>
                </a:ext>
              </a:extLst>
            </p:cNvPr>
            <p:cNvCxnSpPr>
              <a:cxnSpLocks/>
            </p:cNvCxnSpPr>
            <p:nvPr/>
          </p:nvCxnSpPr>
          <p:spPr>
            <a:xfrm>
              <a:off x="367840" y="809674"/>
              <a:ext cx="11488800" cy="0"/>
            </a:xfrm>
            <a:prstGeom prst="line">
              <a:avLst/>
            </a:prstGeom>
            <a:noFill/>
            <a:ln w="9525" cap="flat" cmpd="sng" algn="ctr">
              <a:solidFill>
                <a:srgbClr val="0C49B7"/>
              </a:solidFill>
              <a:prstDash val="solid"/>
            </a:ln>
            <a:effectLst/>
          </p:spPr>
        </p:cxnSp>
        <p:sp>
          <p:nvSpPr>
            <p:cNvPr id="28" name="文本占位符 5">
              <a:extLst>
                <a:ext uri="{FF2B5EF4-FFF2-40B4-BE49-F238E27FC236}">
                  <a16:creationId xmlns:a16="http://schemas.microsoft.com/office/drawing/2014/main" id="{8E9B4C78-2CEF-4446-94C8-15F6D1EA149B}"/>
                </a:ext>
              </a:extLst>
            </p:cNvPr>
            <p:cNvSpPr txBox="1">
              <a:spLocks/>
            </p:cNvSpPr>
            <p:nvPr/>
          </p:nvSpPr>
          <p:spPr>
            <a:xfrm>
              <a:off x="1127448" y="193957"/>
              <a:ext cx="8047549" cy="6127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024282"/>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0C49B7"/>
                  </a:solidFill>
                  <a:effectLst/>
                  <a:uLnTx/>
                  <a:uFillTx/>
                  <a:latin typeface="Arial" panose="020B0604020202020204" pitchFamily="34" charset="0"/>
                  <a:cs typeface="Arial" panose="020B0604020202020204" pitchFamily="34" charset="0"/>
                </a:rPr>
                <a:t>LaBr</a:t>
              </a:r>
              <a:r>
                <a:rPr kumimoji="0" lang="en-US" altLang="zh-CN" sz="3200" b="1" i="0" u="none" strike="noStrike" kern="1200" cap="none" spc="0" normalizeH="0" baseline="-25000" noProof="0" dirty="0">
                  <a:ln>
                    <a:noFill/>
                  </a:ln>
                  <a:solidFill>
                    <a:srgbClr val="0C49B7"/>
                  </a:solidFill>
                  <a:effectLst/>
                  <a:uLnTx/>
                  <a:uFillTx/>
                  <a:latin typeface="Arial" panose="020B0604020202020204" pitchFamily="34" charset="0"/>
                  <a:cs typeface="Arial" panose="020B0604020202020204" pitchFamily="34" charset="0"/>
                </a:rPr>
                <a:t>3</a:t>
              </a:r>
              <a:r>
                <a:rPr lang="zh-CN" altLang="en-US" dirty="0">
                  <a:solidFill>
                    <a:srgbClr val="0C49B7"/>
                  </a:solidFill>
                  <a:latin typeface="Arial" panose="020B0604020202020204" pitchFamily="34" charset="0"/>
                  <a:cs typeface="Arial" panose="020B0604020202020204" pitchFamily="34" charset="0"/>
                </a:rPr>
                <a:t> </a:t>
              </a:r>
              <a:r>
                <a:rPr lang="en-US" altLang="zh-CN" dirty="0">
                  <a:solidFill>
                    <a:srgbClr val="0C49B7"/>
                  </a:solidFill>
                  <a:latin typeface="Arial" panose="020B0604020202020204" pitchFamily="34" charset="0"/>
                  <a:cs typeface="Arial" panose="020B0604020202020204" pitchFamily="34" charset="0"/>
                </a:rPr>
                <a:t>and</a:t>
              </a:r>
              <a:r>
                <a:rPr lang="zh-CN" altLang="en-US" dirty="0">
                  <a:solidFill>
                    <a:srgbClr val="0C49B7"/>
                  </a:solidFill>
                  <a:latin typeface="Arial" panose="020B0604020202020204" pitchFamily="34" charset="0"/>
                  <a:cs typeface="Arial" panose="020B0604020202020204" pitchFamily="34" charset="0"/>
                </a:rPr>
                <a:t> </a:t>
              </a:r>
              <a:r>
                <a:rPr lang="en-US" altLang="zh-CN" dirty="0">
                  <a:solidFill>
                    <a:srgbClr val="0C49B7"/>
                  </a:solidFill>
                  <a:latin typeface="Arial" panose="020B0604020202020204" pitchFamily="34" charset="0"/>
                  <a:cs typeface="Arial" panose="020B0604020202020204" pitchFamily="34" charset="0"/>
                </a:rPr>
                <a:t>Target</a:t>
              </a:r>
              <a:endParaRPr kumimoji="0" lang="zh-CN" altLang="en-US" sz="3200" b="1" i="0" u="none" strike="noStrike" kern="1200" cap="none" spc="0" normalizeH="0" baseline="0" noProof="0" dirty="0">
                <a:ln>
                  <a:noFill/>
                </a:ln>
                <a:solidFill>
                  <a:srgbClr val="0C49B7"/>
                </a:solidFill>
                <a:effectLst/>
                <a:uLnTx/>
                <a:uFillTx/>
                <a:latin typeface="Arial" panose="020B0604020202020204" pitchFamily="34" charset="0"/>
                <a:cs typeface="Arial" panose="020B0604020202020204" pitchFamily="34" charset="0"/>
              </a:endParaRPr>
            </a:p>
          </p:txBody>
        </p:sp>
      </p:grpSp>
      <p:pic>
        <p:nvPicPr>
          <p:cNvPr id="55" name="图片 54">
            <a:extLst>
              <a:ext uri="{FF2B5EF4-FFF2-40B4-BE49-F238E27FC236}">
                <a16:creationId xmlns:a16="http://schemas.microsoft.com/office/drawing/2014/main" id="{263A8588-1E30-DF99-1C40-F38A53052180}"/>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0156846" y="45874"/>
            <a:ext cx="1815412" cy="714366"/>
          </a:xfrm>
          <a:prstGeom prst="rect">
            <a:avLst/>
          </a:prstGeom>
        </p:spPr>
      </p:pic>
      <p:sp>
        <p:nvSpPr>
          <p:cNvPr id="4" name="文本框 3">
            <a:extLst>
              <a:ext uri="{FF2B5EF4-FFF2-40B4-BE49-F238E27FC236}">
                <a16:creationId xmlns:a16="http://schemas.microsoft.com/office/drawing/2014/main" id="{E4CB7A23-E562-6AC8-BBCB-2730EBE28147}"/>
              </a:ext>
            </a:extLst>
          </p:cNvPr>
          <p:cNvSpPr txBox="1"/>
          <p:nvPr/>
        </p:nvSpPr>
        <p:spPr>
          <a:xfrm>
            <a:off x="11763652" y="6404049"/>
            <a:ext cx="600477" cy="369332"/>
          </a:xfrm>
          <a:prstGeom prst="rect">
            <a:avLst/>
          </a:prstGeom>
          <a:noFill/>
        </p:spPr>
        <p:txBody>
          <a:bodyPr wrap="square" rtlCol="0">
            <a:spAutoFit/>
          </a:bodyPr>
          <a:lstStyle/>
          <a:p>
            <a:r>
              <a:rPr lang="en-US" altLang="zh-CN" b="1" dirty="0">
                <a:latin typeface="Arial" panose="020B0604020202020204" pitchFamily="34" charset="0"/>
                <a:cs typeface="Arial" panose="020B0604020202020204" pitchFamily="34" charset="0"/>
              </a:rPr>
              <a:t>6</a:t>
            </a:r>
            <a:endParaRPr lang="zh-CN" altLang="en-US" b="1" dirty="0">
              <a:latin typeface="Arial" panose="020B0604020202020204" pitchFamily="34" charset="0"/>
              <a:cs typeface="Arial" panose="020B0604020202020204" pitchFamily="34" charset="0"/>
            </a:endParaRPr>
          </a:p>
        </p:txBody>
      </p:sp>
      <p:pic>
        <p:nvPicPr>
          <p:cNvPr id="10" name="图片 9">
            <a:extLst>
              <a:ext uri="{FF2B5EF4-FFF2-40B4-BE49-F238E27FC236}">
                <a16:creationId xmlns:a16="http://schemas.microsoft.com/office/drawing/2014/main" id="{4AF65087-9B48-40DF-AE77-D9F8DCC44041}"/>
              </a:ext>
            </a:extLst>
          </p:cNvPr>
          <p:cNvPicPr>
            <a:picLocks noChangeAspect="1"/>
          </p:cNvPicPr>
          <p:nvPr/>
        </p:nvPicPr>
        <p:blipFill>
          <a:blip r:embed="rId5"/>
          <a:stretch>
            <a:fillRect/>
          </a:stretch>
        </p:blipFill>
        <p:spPr>
          <a:xfrm>
            <a:off x="959316" y="1110580"/>
            <a:ext cx="4986017" cy="4345837"/>
          </a:xfrm>
          <a:prstGeom prst="rect">
            <a:avLst/>
          </a:prstGeom>
        </p:spPr>
      </p:pic>
      <p:sp>
        <p:nvSpPr>
          <p:cNvPr id="11" name="文本框 10">
            <a:extLst>
              <a:ext uri="{FF2B5EF4-FFF2-40B4-BE49-F238E27FC236}">
                <a16:creationId xmlns:a16="http://schemas.microsoft.com/office/drawing/2014/main" id="{FD95FA73-A75D-4D25-9A59-C49E203EB0D3}"/>
              </a:ext>
            </a:extLst>
          </p:cNvPr>
          <p:cNvSpPr txBox="1"/>
          <p:nvPr/>
        </p:nvSpPr>
        <p:spPr>
          <a:xfrm>
            <a:off x="1127448" y="5467398"/>
            <a:ext cx="5478473" cy="400110"/>
          </a:xfrm>
          <a:prstGeom prst="rect">
            <a:avLst/>
          </a:prstGeom>
          <a:noFill/>
        </p:spPr>
        <p:txBody>
          <a:bodyPr wrap="square">
            <a:spAutoFit/>
          </a:bodyPr>
          <a:lstStyle/>
          <a:p>
            <a:r>
              <a:rPr lang="en-US" altLang="zh-CN" sz="2000" b="1" dirty="0">
                <a:latin typeface="Arial" panose="020B0604020202020204" pitchFamily="34" charset="0"/>
                <a:ea typeface="微软雅黑" panose="020B0503020204020204" pitchFamily="34" charset="-122"/>
                <a:cs typeface="Arial" panose="020B0604020202020204" pitchFamily="34" charset="0"/>
              </a:rPr>
              <a:t>SLEGS typical gamma energy spectrum</a:t>
            </a:r>
            <a:endParaRPr lang="zh-CN" altLang="en-US" sz="2000" b="1" dirty="0">
              <a:latin typeface="Arial" panose="020B0604020202020204" pitchFamily="34" charset="0"/>
              <a:ea typeface="微软雅黑" panose="020B0503020204020204" pitchFamily="34" charset="-122"/>
              <a:cs typeface="Arial" panose="020B0604020202020204" pitchFamily="34" charset="0"/>
            </a:endParaRPr>
          </a:p>
        </p:txBody>
      </p:sp>
      <p:pic>
        <p:nvPicPr>
          <p:cNvPr id="12" name="图片 11">
            <a:extLst>
              <a:ext uri="{FF2B5EF4-FFF2-40B4-BE49-F238E27FC236}">
                <a16:creationId xmlns:a16="http://schemas.microsoft.com/office/drawing/2014/main" id="{2321EA09-F388-4122-911A-1B56FF252B56}"/>
              </a:ext>
            </a:extLst>
          </p:cNvPr>
          <p:cNvPicPr>
            <a:picLocks noChangeAspect="1"/>
          </p:cNvPicPr>
          <p:nvPr/>
        </p:nvPicPr>
        <p:blipFill>
          <a:blip r:embed="rId6"/>
          <a:stretch>
            <a:fillRect/>
          </a:stretch>
        </p:blipFill>
        <p:spPr>
          <a:xfrm>
            <a:off x="6196630" y="1074891"/>
            <a:ext cx="5368657" cy="1777582"/>
          </a:xfrm>
          <a:prstGeom prst="rect">
            <a:avLst/>
          </a:prstGeom>
        </p:spPr>
      </p:pic>
      <p:sp>
        <p:nvSpPr>
          <p:cNvPr id="14" name="文本框 13">
            <a:extLst>
              <a:ext uri="{FF2B5EF4-FFF2-40B4-BE49-F238E27FC236}">
                <a16:creationId xmlns:a16="http://schemas.microsoft.com/office/drawing/2014/main" id="{32271C83-1433-4675-9F50-987D8F2A03CA}"/>
              </a:ext>
            </a:extLst>
          </p:cNvPr>
          <p:cNvSpPr txBox="1"/>
          <p:nvPr/>
        </p:nvSpPr>
        <p:spPr>
          <a:xfrm>
            <a:off x="7147716" y="5271751"/>
            <a:ext cx="4129607" cy="369332"/>
          </a:xfrm>
          <a:prstGeom prst="rect">
            <a:avLst/>
          </a:prstGeom>
          <a:noFill/>
        </p:spPr>
        <p:txBody>
          <a:bodyPr wrap="square" rtlCol="0">
            <a:spAutoFit/>
          </a:bodyPr>
          <a:lstStyle/>
          <a:p>
            <a:r>
              <a:rPr lang="en-US" altLang="zh-CN" b="1" dirty="0">
                <a:latin typeface="Arial" panose="020B0604020202020204" pitchFamily="34" charset="0"/>
                <a:ea typeface="微软雅黑" panose="020B0503020204020204" pitchFamily="34" charset="-122"/>
                <a:cs typeface="Arial" panose="020B0604020202020204" pitchFamily="34" charset="0"/>
              </a:rPr>
              <a:t>Impurities and S</a:t>
            </a:r>
            <a:r>
              <a:rPr lang="en-US" altLang="zh-CN" b="1" baseline="-25000" dirty="0">
                <a:latin typeface="Arial" panose="020B0604020202020204" pitchFamily="34" charset="0"/>
                <a:ea typeface="微软雅黑" panose="020B0503020204020204" pitchFamily="34" charset="-122"/>
                <a:cs typeface="Arial" panose="020B0604020202020204" pitchFamily="34" charset="0"/>
              </a:rPr>
              <a:t>n</a:t>
            </a:r>
            <a:r>
              <a:rPr lang="en-US" altLang="zh-CN" b="1" dirty="0">
                <a:latin typeface="Arial" panose="020B0604020202020204" pitchFamily="34" charset="0"/>
                <a:ea typeface="微软雅黑" panose="020B0503020204020204" pitchFamily="34" charset="-122"/>
                <a:cs typeface="Arial" panose="020B0604020202020204" pitchFamily="34" charset="0"/>
              </a:rPr>
              <a:t> in the target</a:t>
            </a:r>
            <a:endParaRPr lang="zh-CN" altLang="en-US" b="1" dirty="0">
              <a:latin typeface="Arial" panose="020B0604020202020204" pitchFamily="34" charset="0"/>
              <a:ea typeface="微软雅黑" panose="020B0503020204020204" pitchFamily="34" charset="-122"/>
              <a:cs typeface="Arial" panose="020B0604020202020204" pitchFamily="34" charset="0"/>
            </a:endParaRPr>
          </a:p>
        </p:txBody>
      </p:sp>
      <p:sp>
        <p:nvSpPr>
          <p:cNvPr id="15" name="文本框 14">
            <a:extLst>
              <a:ext uri="{FF2B5EF4-FFF2-40B4-BE49-F238E27FC236}">
                <a16:creationId xmlns:a16="http://schemas.microsoft.com/office/drawing/2014/main" id="{0514212A-A85D-42E0-863E-6F1355DD0B7A}"/>
              </a:ext>
            </a:extLst>
          </p:cNvPr>
          <p:cNvSpPr txBox="1"/>
          <p:nvPr/>
        </p:nvSpPr>
        <p:spPr>
          <a:xfrm>
            <a:off x="6579270" y="5641083"/>
            <a:ext cx="4986017" cy="458908"/>
          </a:xfrm>
          <a:prstGeom prst="rect">
            <a:avLst/>
          </a:prstGeom>
          <a:noFill/>
        </p:spPr>
        <p:txBody>
          <a:bodyPr wrap="square" rtlCol="0">
            <a:spAutoFit/>
          </a:bodyPr>
          <a:lstStyle/>
          <a:p>
            <a:pPr algn="ctr">
              <a:lnSpc>
                <a:spcPct val="150000"/>
              </a:lnSpc>
            </a:pPr>
            <a:r>
              <a:rPr lang="en-US" altLang="zh-CN" b="1" dirty="0">
                <a:solidFill>
                  <a:srgbClr val="0070C0"/>
                </a:solidFill>
                <a:latin typeface="Arial" panose="020B0604020202020204" pitchFamily="34" charset="0"/>
                <a:ea typeface="微软雅黑" panose="020B0503020204020204" pitchFamily="34" charset="-122"/>
                <a:cs typeface="Arial" panose="020B0604020202020204" pitchFamily="34" charset="0"/>
              </a:rPr>
              <a:t>almost only natural neutron background</a:t>
            </a:r>
            <a:endParaRPr lang="zh-CN" altLang="en-US" b="1" dirty="0">
              <a:solidFill>
                <a:srgbClr val="0070C0"/>
              </a:solidFill>
              <a:latin typeface="Arial" panose="020B0604020202020204" pitchFamily="34" charset="0"/>
              <a:ea typeface="微软雅黑" panose="020B0503020204020204" pitchFamily="34" charset="-122"/>
              <a:cs typeface="Arial" panose="020B0604020202020204" pitchFamily="34" charset="0"/>
            </a:endParaRPr>
          </a:p>
        </p:txBody>
      </p:sp>
      <p:sp>
        <p:nvSpPr>
          <p:cNvPr id="16" name="文本框 15">
            <a:extLst>
              <a:ext uri="{FF2B5EF4-FFF2-40B4-BE49-F238E27FC236}">
                <a16:creationId xmlns:a16="http://schemas.microsoft.com/office/drawing/2014/main" id="{74BACDF4-8C1C-4D14-A2F7-3C9B706A7625}"/>
              </a:ext>
            </a:extLst>
          </p:cNvPr>
          <p:cNvSpPr txBox="1"/>
          <p:nvPr/>
        </p:nvSpPr>
        <p:spPr>
          <a:xfrm>
            <a:off x="7603326" y="2271939"/>
            <a:ext cx="3461226" cy="369332"/>
          </a:xfrm>
          <a:prstGeom prst="rect">
            <a:avLst/>
          </a:prstGeom>
          <a:noFill/>
        </p:spPr>
        <p:txBody>
          <a:bodyPr wrap="square" rtlCol="0">
            <a:spAutoFit/>
          </a:bodyPr>
          <a:lstStyle/>
          <a:p>
            <a:r>
              <a:rPr lang="en-US" altLang="zh-CN" b="1" dirty="0">
                <a:latin typeface="Arial" panose="020B0604020202020204" pitchFamily="34" charset="0"/>
                <a:ea typeface="微软雅黑" panose="020B0503020204020204" pitchFamily="34" charset="-122"/>
                <a:cs typeface="Arial" panose="020B0604020202020204" pitchFamily="34" charset="0"/>
              </a:rPr>
              <a:t>high purity D</a:t>
            </a:r>
            <a:r>
              <a:rPr lang="en-US" altLang="zh-CN" b="1" baseline="-25000" dirty="0">
                <a:latin typeface="Arial" panose="020B0604020202020204" pitchFamily="34" charset="0"/>
                <a:ea typeface="微软雅黑" panose="020B0503020204020204" pitchFamily="34" charset="-122"/>
                <a:cs typeface="Arial" panose="020B0604020202020204" pitchFamily="34" charset="0"/>
              </a:rPr>
              <a:t>2</a:t>
            </a:r>
            <a:r>
              <a:rPr lang="en-US" altLang="zh-CN" b="1" dirty="0">
                <a:latin typeface="Arial" panose="020B0604020202020204" pitchFamily="34" charset="0"/>
                <a:ea typeface="微软雅黑" panose="020B0503020204020204" pitchFamily="34" charset="-122"/>
                <a:cs typeface="Arial" panose="020B0604020202020204" pitchFamily="34" charset="0"/>
              </a:rPr>
              <a:t>O target</a:t>
            </a:r>
            <a:endParaRPr lang="zh-CN" altLang="en-US" b="1" dirty="0">
              <a:latin typeface="Arial" panose="020B0604020202020204" pitchFamily="34" charset="0"/>
              <a:ea typeface="微软雅黑" panose="020B0503020204020204" pitchFamily="34" charset="-122"/>
              <a:cs typeface="Arial" panose="020B0604020202020204" pitchFamily="34" charset="0"/>
            </a:endParaRPr>
          </a:p>
        </p:txBody>
      </p:sp>
      <p:grpSp>
        <p:nvGrpSpPr>
          <p:cNvPr id="9" name="组合 8">
            <a:extLst>
              <a:ext uri="{FF2B5EF4-FFF2-40B4-BE49-F238E27FC236}">
                <a16:creationId xmlns:a16="http://schemas.microsoft.com/office/drawing/2014/main" id="{7EFC5E40-8B0C-484D-B6FD-57B664BDF7F2}"/>
              </a:ext>
            </a:extLst>
          </p:cNvPr>
          <p:cNvGrpSpPr/>
          <p:nvPr/>
        </p:nvGrpSpPr>
        <p:grpSpPr>
          <a:xfrm>
            <a:off x="6293989" y="3024111"/>
            <a:ext cx="5173937" cy="2206221"/>
            <a:chOff x="5945333" y="3021970"/>
            <a:chExt cx="5173937" cy="2206221"/>
          </a:xfrm>
        </p:grpSpPr>
        <p:pic>
          <p:nvPicPr>
            <p:cNvPr id="13" name="图片 12">
              <a:extLst>
                <a:ext uri="{FF2B5EF4-FFF2-40B4-BE49-F238E27FC236}">
                  <a16:creationId xmlns:a16="http://schemas.microsoft.com/office/drawing/2014/main" id="{D5933E80-B3AF-4D0E-8548-BF5DBED5F9C8}"/>
                </a:ext>
              </a:extLst>
            </p:cNvPr>
            <p:cNvPicPr>
              <a:picLocks noChangeAspect="1"/>
            </p:cNvPicPr>
            <p:nvPr/>
          </p:nvPicPr>
          <p:blipFill rotWithShape="1">
            <a:blip r:embed="rId7"/>
            <a:srcRect t="9420"/>
            <a:stretch>
              <a:fillRect/>
            </a:stretch>
          </p:blipFill>
          <p:spPr>
            <a:xfrm>
              <a:off x="6438847" y="3021970"/>
              <a:ext cx="4680423" cy="2206221"/>
            </a:xfrm>
            <a:prstGeom prst="rect">
              <a:avLst/>
            </a:prstGeom>
          </p:spPr>
        </p:pic>
        <p:pic>
          <p:nvPicPr>
            <p:cNvPr id="5" name="图片 4">
              <a:extLst>
                <a:ext uri="{FF2B5EF4-FFF2-40B4-BE49-F238E27FC236}">
                  <a16:creationId xmlns:a16="http://schemas.microsoft.com/office/drawing/2014/main" id="{0F1B623A-0946-47C5-9D83-222C3AC76E5D}"/>
                </a:ext>
              </a:extLst>
            </p:cNvPr>
            <p:cNvPicPr>
              <a:picLocks noChangeAspect="1"/>
            </p:cNvPicPr>
            <p:nvPr/>
          </p:nvPicPr>
          <p:blipFill>
            <a:blip r:embed="rId8"/>
            <a:stretch>
              <a:fillRect/>
            </a:stretch>
          </p:blipFill>
          <p:spPr>
            <a:xfrm>
              <a:off x="5945333" y="3205001"/>
              <a:ext cx="5150039" cy="285817"/>
            </a:xfrm>
            <a:prstGeom prst="rect">
              <a:avLst/>
            </a:prstGeom>
          </p:spPr>
        </p:pic>
        <p:pic>
          <p:nvPicPr>
            <p:cNvPr id="7" name="图片 6">
              <a:extLst>
                <a:ext uri="{FF2B5EF4-FFF2-40B4-BE49-F238E27FC236}">
                  <a16:creationId xmlns:a16="http://schemas.microsoft.com/office/drawing/2014/main" id="{94722F81-154E-487E-9C4E-AD861F05AE20}"/>
                </a:ext>
              </a:extLst>
            </p:cNvPr>
            <p:cNvPicPr>
              <a:picLocks noChangeAspect="1"/>
            </p:cNvPicPr>
            <p:nvPr/>
          </p:nvPicPr>
          <p:blipFill>
            <a:blip r:embed="rId9"/>
            <a:stretch>
              <a:fillRect/>
            </a:stretch>
          </p:blipFill>
          <p:spPr>
            <a:xfrm>
              <a:off x="10617768" y="3046513"/>
              <a:ext cx="381000" cy="2181678"/>
            </a:xfrm>
            <a:prstGeom prst="rect">
              <a:avLst/>
            </a:prstGeom>
          </p:spPr>
        </p:pic>
      </p:grpSp>
      <p:sp>
        <p:nvSpPr>
          <p:cNvPr id="2" name="文本框 1">
            <a:extLst>
              <a:ext uri="{FF2B5EF4-FFF2-40B4-BE49-F238E27FC236}">
                <a16:creationId xmlns:a16="http://schemas.microsoft.com/office/drawing/2014/main" id="{F4840A66-693C-466D-8CFF-D8D72A91A45C}"/>
              </a:ext>
            </a:extLst>
          </p:cNvPr>
          <p:cNvSpPr txBox="1"/>
          <p:nvPr/>
        </p:nvSpPr>
        <p:spPr>
          <a:xfrm>
            <a:off x="6748107" y="3196161"/>
            <a:ext cx="4680423" cy="307777"/>
          </a:xfrm>
          <a:prstGeom prst="rect">
            <a:avLst/>
          </a:prstGeom>
          <a:noFill/>
        </p:spPr>
        <p:txBody>
          <a:bodyPr wrap="square" rtlCol="0">
            <a:spAutoFit/>
          </a:bodyPr>
          <a:lstStyle/>
          <a:p>
            <a:r>
              <a:rPr lang="en-US" altLang="zh-CN" sz="1400" b="1" dirty="0">
                <a:latin typeface="Arial" panose="020B0604020202020204" pitchFamily="34" charset="0"/>
                <a:cs typeface="Arial" panose="020B0604020202020204" pitchFamily="34" charset="0"/>
              </a:rPr>
              <a:t>Nuclide          S</a:t>
            </a:r>
            <a:r>
              <a:rPr lang="en-US" altLang="zh-CN" sz="1400" b="1" baseline="-25000" dirty="0">
                <a:latin typeface="Arial" panose="020B0604020202020204" pitchFamily="34" charset="0"/>
                <a:cs typeface="Arial" panose="020B0604020202020204" pitchFamily="34" charset="0"/>
              </a:rPr>
              <a:t>n</a:t>
            </a:r>
            <a:r>
              <a:rPr lang="en-US" altLang="zh-CN" sz="1400" b="1" dirty="0">
                <a:latin typeface="Arial" panose="020B0604020202020204" pitchFamily="34" charset="0"/>
                <a:cs typeface="Arial" panose="020B0604020202020204" pitchFamily="34" charset="0"/>
              </a:rPr>
              <a:t>(MeV)         Nuclide            S</a:t>
            </a:r>
            <a:r>
              <a:rPr lang="en-US" altLang="zh-CN" sz="1400" b="1" baseline="-25000" dirty="0">
                <a:latin typeface="Arial" panose="020B0604020202020204" pitchFamily="34" charset="0"/>
                <a:cs typeface="Arial" panose="020B0604020202020204" pitchFamily="34" charset="0"/>
              </a:rPr>
              <a:t>n</a:t>
            </a:r>
            <a:r>
              <a:rPr lang="en-US" altLang="zh-CN" sz="1400" b="1" dirty="0">
                <a:latin typeface="Arial" panose="020B0604020202020204" pitchFamily="34" charset="0"/>
                <a:cs typeface="Arial" panose="020B0604020202020204" pitchFamily="34" charset="0"/>
              </a:rPr>
              <a:t>(MeV)</a:t>
            </a:r>
            <a:endParaRPr lang="zh-CN" altLang="en-US" sz="1400" b="1" dirty="0">
              <a:latin typeface="Arial" panose="020B0604020202020204" pitchFamily="34" charset="0"/>
              <a:cs typeface="Arial" panose="020B0604020202020204" pitchFamily="34" charset="0"/>
            </a:endParaRPr>
          </a:p>
        </p:txBody>
      </p:sp>
      <p:pic>
        <p:nvPicPr>
          <p:cNvPr id="18" name="图片 17">
            <a:extLst>
              <a:ext uri="{FF2B5EF4-FFF2-40B4-BE49-F238E27FC236}">
                <a16:creationId xmlns:a16="http://schemas.microsoft.com/office/drawing/2014/main" id="{B53DFB2F-782F-4936-A7B2-B475F48473E1}"/>
              </a:ext>
            </a:extLst>
          </p:cNvPr>
          <p:cNvPicPr>
            <a:picLocks noChangeAspect="1"/>
          </p:cNvPicPr>
          <p:nvPr/>
        </p:nvPicPr>
        <p:blipFill>
          <a:blip r:embed="rId9"/>
          <a:stretch>
            <a:fillRect/>
          </a:stretch>
        </p:blipFill>
        <p:spPr>
          <a:xfrm>
            <a:off x="5905500" y="3167062"/>
            <a:ext cx="381000" cy="523875"/>
          </a:xfrm>
          <a:prstGeom prst="rect">
            <a:avLst/>
          </a:prstGeom>
        </p:spPr>
      </p:pic>
    </p:spTree>
    <p:extLst>
      <p:ext uri="{BB962C8B-B14F-4D97-AF65-F5344CB8AC3E}">
        <p14:creationId xmlns:p14="http://schemas.microsoft.com/office/powerpoint/2010/main" val="1385542983"/>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694533B5-5B85-4BD6-80F9-07CE867D417A}"/>
              </a:ext>
            </a:extLst>
          </p:cNvPr>
          <p:cNvPicPr>
            <a:picLocks noChangeAspect="1"/>
          </p:cNvPicPr>
          <p:nvPr/>
        </p:nvPicPr>
        <p:blipFill>
          <a:blip r:embed="rId3"/>
          <a:stretch>
            <a:fillRect/>
          </a:stretch>
        </p:blipFill>
        <p:spPr>
          <a:xfrm>
            <a:off x="678721" y="960884"/>
            <a:ext cx="5133532" cy="4343179"/>
          </a:xfrm>
          <a:prstGeom prst="rect">
            <a:avLst/>
          </a:prstGeom>
        </p:spPr>
      </p:pic>
      <p:grpSp>
        <p:nvGrpSpPr>
          <p:cNvPr id="25" name="组合 24">
            <a:extLst>
              <a:ext uri="{FF2B5EF4-FFF2-40B4-BE49-F238E27FC236}">
                <a16:creationId xmlns:a16="http://schemas.microsoft.com/office/drawing/2014/main" id="{4A30143F-9A5D-4276-95C5-1A4FC66813F8}"/>
              </a:ext>
            </a:extLst>
          </p:cNvPr>
          <p:cNvGrpSpPr/>
          <p:nvPr/>
        </p:nvGrpSpPr>
        <p:grpSpPr>
          <a:xfrm>
            <a:off x="335361" y="116633"/>
            <a:ext cx="11521279" cy="693041"/>
            <a:chOff x="335361" y="116633"/>
            <a:chExt cx="11521279" cy="693041"/>
          </a:xfrm>
        </p:grpSpPr>
        <p:grpSp>
          <p:nvGrpSpPr>
            <p:cNvPr id="26" name="组合 25">
              <a:extLst>
                <a:ext uri="{FF2B5EF4-FFF2-40B4-BE49-F238E27FC236}">
                  <a16:creationId xmlns:a16="http://schemas.microsoft.com/office/drawing/2014/main" id="{A80F7BE0-CC07-4C2D-90C5-1DFDFD0D2CED}"/>
                </a:ext>
              </a:extLst>
            </p:cNvPr>
            <p:cNvGrpSpPr/>
            <p:nvPr/>
          </p:nvGrpSpPr>
          <p:grpSpPr>
            <a:xfrm>
              <a:off x="335361" y="116633"/>
              <a:ext cx="629872" cy="612768"/>
              <a:chOff x="3070727" y="196457"/>
              <a:chExt cx="692047" cy="673255"/>
            </a:xfrm>
          </p:grpSpPr>
          <p:sp>
            <p:nvSpPr>
              <p:cNvPr id="38" name="平行四边形 37">
                <a:extLst>
                  <a:ext uri="{FF2B5EF4-FFF2-40B4-BE49-F238E27FC236}">
                    <a16:creationId xmlns:a16="http://schemas.microsoft.com/office/drawing/2014/main" id="{060D9D85-7BCC-48ED-9114-F46617B067F8}"/>
                  </a:ext>
                </a:extLst>
              </p:cNvPr>
              <p:cNvSpPr/>
              <p:nvPr/>
            </p:nvSpPr>
            <p:spPr>
              <a:xfrm>
                <a:off x="3070727" y="196457"/>
                <a:ext cx="629587" cy="612775"/>
              </a:xfrm>
              <a:prstGeom prst="parallelogram">
                <a:avLst/>
              </a:prstGeom>
              <a:solidFill>
                <a:srgbClr val="0C49B7"/>
              </a:solidFill>
              <a:ln w="25400" cap="flat" cmpd="sng" algn="ctr">
                <a:solidFill>
                  <a:srgbClr val="0C49B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9" name="平行四边形 38">
                <a:extLst>
                  <a:ext uri="{FF2B5EF4-FFF2-40B4-BE49-F238E27FC236}">
                    <a16:creationId xmlns:a16="http://schemas.microsoft.com/office/drawing/2014/main" id="{BB195619-1127-4D71-8B0F-7DAE321446C7}"/>
                  </a:ext>
                </a:extLst>
              </p:cNvPr>
              <p:cNvSpPr/>
              <p:nvPr/>
            </p:nvSpPr>
            <p:spPr>
              <a:xfrm>
                <a:off x="3133187" y="256937"/>
                <a:ext cx="629587" cy="612775"/>
              </a:xfrm>
              <a:prstGeom prst="parallelogram">
                <a:avLst/>
              </a:prstGeom>
              <a:noFill/>
              <a:ln w="25400" cap="flat" cmpd="sng" algn="ctr">
                <a:solidFill>
                  <a:srgbClr val="0C49B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cxnSp>
          <p:nvCxnSpPr>
            <p:cNvPr id="27" name="直接连接符 26">
              <a:extLst>
                <a:ext uri="{FF2B5EF4-FFF2-40B4-BE49-F238E27FC236}">
                  <a16:creationId xmlns:a16="http://schemas.microsoft.com/office/drawing/2014/main" id="{64CF6F17-7C61-4827-B654-4AA6C132706F}"/>
                </a:ext>
              </a:extLst>
            </p:cNvPr>
            <p:cNvCxnSpPr>
              <a:cxnSpLocks/>
            </p:cNvCxnSpPr>
            <p:nvPr/>
          </p:nvCxnSpPr>
          <p:spPr>
            <a:xfrm>
              <a:off x="367840" y="809674"/>
              <a:ext cx="11488800" cy="0"/>
            </a:xfrm>
            <a:prstGeom prst="line">
              <a:avLst/>
            </a:prstGeom>
            <a:noFill/>
            <a:ln w="9525" cap="flat" cmpd="sng" algn="ctr">
              <a:solidFill>
                <a:srgbClr val="0C49B7"/>
              </a:solidFill>
              <a:prstDash val="solid"/>
            </a:ln>
            <a:effectLst/>
          </p:spPr>
        </p:cxnSp>
        <p:sp>
          <p:nvSpPr>
            <p:cNvPr id="28" name="文本占位符 5">
              <a:extLst>
                <a:ext uri="{FF2B5EF4-FFF2-40B4-BE49-F238E27FC236}">
                  <a16:creationId xmlns:a16="http://schemas.microsoft.com/office/drawing/2014/main" id="{8E9B4C78-2CEF-4446-94C8-15F6D1EA149B}"/>
                </a:ext>
              </a:extLst>
            </p:cNvPr>
            <p:cNvSpPr txBox="1">
              <a:spLocks/>
            </p:cNvSpPr>
            <p:nvPr/>
          </p:nvSpPr>
          <p:spPr>
            <a:xfrm>
              <a:off x="1127448" y="193957"/>
              <a:ext cx="5040313" cy="6127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024282"/>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zh-CN" dirty="0">
                  <a:solidFill>
                    <a:srgbClr val="0C49B7"/>
                  </a:solidFill>
                  <a:latin typeface="Arial" panose="020B0604020202020204" pitchFamily="34" charset="0"/>
                  <a:cs typeface="Arial" panose="020B0604020202020204" pitchFamily="34" charset="0"/>
                </a:rPr>
                <a:t>Measurement</a:t>
              </a:r>
              <a:endParaRPr kumimoji="0" lang="zh-CN" altLang="en-US" sz="3200" b="1" i="0" u="none" strike="noStrike" kern="1200" cap="none" spc="0" normalizeH="0" baseline="0" noProof="0" dirty="0">
                <a:ln>
                  <a:noFill/>
                </a:ln>
                <a:solidFill>
                  <a:srgbClr val="0C49B7"/>
                </a:solidFill>
                <a:effectLst/>
                <a:uLnTx/>
                <a:uFillTx/>
                <a:latin typeface="Arial" panose="020B0604020202020204" pitchFamily="34" charset="0"/>
                <a:cs typeface="Arial" panose="020B0604020202020204" pitchFamily="34" charset="0"/>
              </a:endParaRPr>
            </a:p>
          </p:txBody>
        </p:sp>
      </p:grpSp>
      <p:pic>
        <p:nvPicPr>
          <p:cNvPr id="55" name="图片 54">
            <a:extLst>
              <a:ext uri="{FF2B5EF4-FFF2-40B4-BE49-F238E27FC236}">
                <a16:creationId xmlns:a16="http://schemas.microsoft.com/office/drawing/2014/main" id="{263A8588-1E30-DF99-1C40-F38A53052180}"/>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0156846" y="45874"/>
            <a:ext cx="1815412" cy="714366"/>
          </a:xfrm>
          <a:prstGeom prst="rect">
            <a:avLst/>
          </a:prstGeom>
        </p:spPr>
      </p:pic>
      <p:sp>
        <p:nvSpPr>
          <p:cNvPr id="4" name="文本框 3">
            <a:extLst>
              <a:ext uri="{FF2B5EF4-FFF2-40B4-BE49-F238E27FC236}">
                <a16:creationId xmlns:a16="http://schemas.microsoft.com/office/drawing/2014/main" id="{E4CB7A23-E562-6AC8-BBCB-2730EBE28147}"/>
              </a:ext>
            </a:extLst>
          </p:cNvPr>
          <p:cNvSpPr txBox="1"/>
          <p:nvPr/>
        </p:nvSpPr>
        <p:spPr>
          <a:xfrm>
            <a:off x="11779148" y="6401744"/>
            <a:ext cx="600477" cy="369332"/>
          </a:xfrm>
          <a:prstGeom prst="rect">
            <a:avLst/>
          </a:prstGeom>
          <a:noFill/>
        </p:spPr>
        <p:txBody>
          <a:bodyPr wrap="square" rtlCol="0">
            <a:spAutoFit/>
          </a:bodyPr>
          <a:lstStyle/>
          <a:p>
            <a:r>
              <a:rPr lang="en-US" altLang="zh-CN" b="1" dirty="0">
                <a:latin typeface="Arial" panose="020B0604020202020204" pitchFamily="34" charset="0"/>
                <a:cs typeface="Arial" panose="020B0604020202020204" pitchFamily="34" charset="0"/>
              </a:rPr>
              <a:t>7</a:t>
            </a:r>
            <a:endParaRPr lang="zh-CN" altLang="en-US" b="1" dirty="0">
              <a:latin typeface="Arial" panose="020B0604020202020204" pitchFamily="34" charset="0"/>
              <a:cs typeface="Arial" panose="020B0604020202020204" pitchFamily="34" charset="0"/>
            </a:endParaRPr>
          </a:p>
        </p:txBody>
      </p:sp>
      <p:sp>
        <p:nvSpPr>
          <p:cNvPr id="16" name="文本框 15">
            <a:extLst>
              <a:ext uri="{FF2B5EF4-FFF2-40B4-BE49-F238E27FC236}">
                <a16:creationId xmlns:a16="http://schemas.microsoft.com/office/drawing/2014/main" id="{3AA2D79D-D4BB-4EDB-8DA5-626C50B7680A}"/>
              </a:ext>
            </a:extLst>
          </p:cNvPr>
          <p:cNvSpPr txBox="1"/>
          <p:nvPr/>
        </p:nvSpPr>
        <p:spPr>
          <a:xfrm>
            <a:off x="5940055" y="2370832"/>
            <a:ext cx="5916585" cy="3728649"/>
          </a:xfrm>
          <a:prstGeom prst="rect">
            <a:avLst/>
          </a:prstGeom>
          <a:noFill/>
        </p:spPr>
        <p:txBody>
          <a:bodyPr wrap="square">
            <a:spAutoFit/>
          </a:bodyPr>
          <a:lstStyle/>
          <a:p>
            <a:pPr>
              <a:lnSpc>
                <a:spcPct val="150000"/>
              </a:lnSpc>
            </a:pPr>
            <a:r>
              <a:rPr lang="en-US" altLang="zh-CN" sz="2000" b="1" dirty="0">
                <a:latin typeface="Arial" panose="020B0604020202020204" pitchFamily="34" charset="0"/>
                <a:ea typeface="微软雅黑" panose="020B0503020204020204" pitchFamily="34" charset="-122"/>
                <a:cs typeface="Arial" panose="020B0604020202020204" pitchFamily="34" charset="0"/>
              </a:rPr>
              <a:t>In this measurement:</a:t>
            </a:r>
          </a:p>
          <a:p>
            <a:pPr>
              <a:lnSpc>
                <a:spcPct val="150000"/>
              </a:lnSpc>
            </a:pPr>
            <a:r>
              <a:rPr lang="en-US" altLang="zh-CN" sz="2000" b="1" dirty="0">
                <a:latin typeface="Arial" panose="020B0604020202020204" pitchFamily="34" charset="0"/>
                <a:ea typeface="微软雅黑" panose="020B0503020204020204" pitchFamily="34" charset="-122"/>
                <a:cs typeface="Arial" panose="020B0604020202020204" pitchFamily="34" charset="0"/>
              </a:rPr>
              <a:t>22</a:t>
            </a:r>
            <a:r>
              <a:rPr lang="zh-CN" altLang="en-US" sz="2000" b="1" dirty="0">
                <a:latin typeface="Arial" panose="020B0604020202020204" pitchFamily="34" charset="0"/>
                <a:ea typeface="微软雅黑" panose="020B0503020204020204" pitchFamily="34" charset="-122"/>
                <a:cs typeface="Arial" panose="020B0604020202020204" pitchFamily="34" charset="0"/>
              </a:rPr>
              <a:t> </a:t>
            </a:r>
            <a:r>
              <a:rPr lang="en-US" altLang="zh-CN" sz="2000" b="1" dirty="0">
                <a:latin typeface="Arial" panose="020B0604020202020204" pitchFamily="34" charset="0"/>
                <a:ea typeface="微软雅黑" panose="020B0503020204020204" pitchFamily="34" charset="-122"/>
                <a:cs typeface="Arial" panose="020B0604020202020204" pitchFamily="34" charset="0"/>
              </a:rPr>
              <a:t>data points covering 2.3~7.2 MeV;</a:t>
            </a:r>
          </a:p>
          <a:p>
            <a:pPr>
              <a:lnSpc>
                <a:spcPct val="150000"/>
              </a:lnSpc>
            </a:pPr>
            <a:r>
              <a:rPr lang="en-US" altLang="zh-CN" sz="2000" b="1" dirty="0">
                <a:solidFill>
                  <a:srgbClr val="0070C0"/>
                </a:solidFill>
                <a:latin typeface="Arial" panose="020B0604020202020204" pitchFamily="34" charset="0"/>
                <a:ea typeface="微软雅黑" panose="020B0503020204020204" pitchFamily="34" charset="-122"/>
                <a:cs typeface="Arial" panose="020B0604020202020204" pitchFamily="34" charset="0"/>
              </a:rPr>
              <a:t>continuous</a:t>
            </a:r>
            <a:r>
              <a:rPr lang="zh-CN" altLang="en-US" sz="2000" b="1" dirty="0">
                <a:solidFill>
                  <a:srgbClr val="0070C0"/>
                </a:solidFill>
                <a:latin typeface="Arial" panose="020B0604020202020204" pitchFamily="34" charset="0"/>
                <a:ea typeface="微软雅黑" panose="020B0503020204020204" pitchFamily="34" charset="-122"/>
                <a:cs typeface="Arial" panose="020B0604020202020204" pitchFamily="34" charset="0"/>
              </a:rPr>
              <a:t>、</a:t>
            </a:r>
            <a:r>
              <a:rPr lang="en-US" altLang="zh-CN" sz="2000" b="1" dirty="0">
                <a:solidFill>
                  <a:srgbClr val="0070C0"/>
                </a:solidFill>
                <a:latin typeface="Arial" panose="020B0604020202020204" pitchFamily="34" charset="0"/>
                <a:ea typeface="微软雅黑" panose="020B0503020204020204" pitchFamily="34" charset="-122"/>
                <a:cs typeface="Arial" panose="020B0604020202020204" pitchFamily="34" charset="0"/>
              </a:rPr>
              <a:t>consistent and accurate;</a:t>
            </a:r>
            <a:endParaRPr lang="en-US" altLang="zh-CN" sz="2000" dirty="0">
              <a:solidFill>
                <a:srgbClr val="0070C0"/>
              </a:solidFill>
              <a:latin typeface="Arial" panose="020B0604020202020204" pitchFamily="34" charset="0"/>
              <a:ea typeface="微软雅黑" panose="020B0503020204020204" pitchFamily="34" charset="-122"/>
              <a:cs typeface="Arial" panose="020B0604020202020204" pitchFamily="34" charset="0"/>
            </a:endParaRPr>
          </a:p>
          <a:p>
            <a:pPr>
              <a:lnSpc>
                <a:spcPct val="150000"/>
              </a:lnSpc>
            </a:pPr>
            <a:r>
              <a:rPr lang="en-US" altLang="zh-CN" sz="2000" dirty="0">
                <a:latin typeface="Arial" panose="020B0604020202020204" pitchFamily="34" charset="0"/>
                <a:ea typeface="微软雅黑" panose="020B0503020204020204" pitchFamily="34" charset="-122"/>
                <a:cs typeface="Arial" panose="020B0604020202020204" pitchFamily="34" charset="0"/>
              </a:rPr>
              <a:t>convolution of σ and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γ</a:t>
            </a:r>
            <a:r>
              <a:rPr lang="en-US" altLang="zh-CN" sz="2000" dirty="0">
                <a:latin typeface="Arial" panose="020B0604020202020204" pitchFamily="34" charset="0"/>
                <a:ea typeface="微软雅黑" panose="020B0503020204020204" pitchFamily="34" charset="-122"/>
                <a:cs typeface="Arial" panose="020B0604020202020204" pitchFamily="34" charset="0"/>
              </a:rPr>
              <a:t> spectra;</a:t>
            </a:r>
          </a:p>
          <a:p>
            <a:pPr>
              <a:lnSpc>
                <a:spcPct val="150000"/>
              </a:lnSpc>
            </a:pPr>
            <a:r>
              <a:rPr lang="en-US" altLang="zh-CN" sz="2000" dirty="0">
                <a:latin typeface="Arial" panose="020B0604020202020204" pitchFamily="34" charset="0"/>
                <a:ea typeface="微软雅黑" panose="020B0503020204020204" pitchFamily="34" charset="-122"/>
                <a:cs typeface="Arial" panose="020B0604020202020204" pitchFamily="34" charset="0"/>
              </a:rPr>
              <a:t>called them ‘folded’ or ‘quasi-monochromatic’.</a:t>
            </a:r>
          </a:p>
          <a:p>
            <a:pPr>
              <a:lnSpc>
                <a:spcPct val="150000"/>
              </a:lnSpc>
            </a:pPr>
            <a:endParaRPr lang="en-US" altLang="zh-CN" sz="2000" dirty="0">
              <a:latin typeface="Arial" panose="020B0604020202020204" pitchFamily="34" charset="0"/>
              <a:ea typeface="微软雅黑" panose="020B0503020204020204" pitchFamily="34" charset="-122"/>
              <a:cs typeface="Arial" panose="020B0604020202020204" pitchFamily="34" charset="0"/>
            </a:endParaRPr>
          </a:p>
          <a:p>
            <a:pPr>
              <a:lnSpc>
                <a:spcPct val="150000"/>
              </a:lnSpc>
            </a:pPr>
            <a:r>
              <a:rPr lang="en-US" altLang="zh-CN" sz="2000" b="1" dirty="0">
                <a:solidFill>
                  <a:srgbClr val="FF0000"/>
                </a:solidFill>
                <a:latin typeface="Arial" panose="020B0604020202020204" pitchFamily="34" charset="0"/>
                <a:ea typeface="微软雅黑" panose="020B0503020204020204" pitchFamily="34" charset="-122"/>
                <a:cs typeface="Arial" panose="020B0604020202020204" pitchFamily="34" charset="0"/>
              </a:rPr>
              <a:t>Need to derive true monochromatic photoneutron cross sections!!!</a:t>
            </a:r>
            <a:endParaRPr lang="zh-CN" altLang="en-US" sz="2000" b="1" dirty="0">
              <a:solidFill>
                <a:srgbClr val="FF0000"/>
              </a:solidFill>
              <a:latin typeface="Arial" panose="020B0604020202020204" pitchFamily="34" charset="0"/>
              <a:ea typeface="微软雅黑" panose="020B0503020204020204" pitchFamily="34" charset="-122"/>
              <a:cs typeface="Arial" panose="020B0604020202020204" pitchFamily="34" charset="0"/>
            </a:endParaRPr>
          </a:p>
        </p:txBody>
      </p:sp>
      <p:pic>
        <p:nvPicPr>
          <p:cNvPr id="18" name="图片 17">
            <a:extLst>
              <a:ext uri="{FF2B5EF4-FFF2-40B4-BE49-F238E27FC236}">
                <a16:creationId xmlns:a16="http://schemas.microsoft.com/office/drawing/2014/main" id="{8BFAC8F8-8B51-41C8-AFCD-1E3AE58E480B}"/>
              </a:ext>
            </a:extLst>
          </p:cNvPr>
          <p:cNvPicPr>
            <a:picLocks noChangeAspect="1"/>
          </p:cNvPicPr>
          <p:nvPr/>
        </p:nvPicPr>
        <p:blipFill>
          <a:blip r:embed="rId6"/>
          <a:stretch>
            <a:fillRect/>
          </a:stretch>
        </p:blipFill>
        <p:spPr>
          <a:xfrm>
            <a:off x="5890113" y="1336880"/>
            <a:ext cx="5304939" cy="748228"/>
          </a:xfrm>
          <a:prstGeom prst="rect">
            <a:avLst/>
          </a:prstGeom>
        </p:spPr>
      </p:pic>
      <p:pic>
        <p:nvPicPr>
          <p:cNvPr id="19" name="图片 18">
            <a:extLst>
              <a:ext uri="{FF2B5EF4-FFF2-40B4-BE49-F238E27FC236}">
                <a16:creationId xmlns:a16="http://schemas.microsoft.com/office/drawing/2014/main" id="{02547262-6750-45CF-BAD0-488AF1C25EEE}"/>
              </a:ext>
            </a:extLst>
          </p:cNvPr>
          <p:cNvPicPr>
            <a:picLocks noChangeAspect="1"/>
          </p:cNvPicPr>
          <p:nvPr/>
        </p:nvPicPr>
        <p:blipFill rotWithShape="1">
          <a:blip r:embed="rId7"/>
          <a:srcRect l="4465" t="47524"/>
          <a:stretch>
            <a:fillRect/>
          </a:stretch>
        </p:blipFill>
        <p:spPr>
          <a:xfrm>
            <a:off x="1694121" y="5307006"/>
            <a:ext cx="2977115" cy="1425325"/>
          </a:xfrm>
          <a:prstGeom prst="rect">
            <a:avLst/>
          </a:prstGeom>
        </p:spPr>
      </p:pic>
      <p:sp>
        <p:nvSpPr>
          <p:cNvPr id="20" name="文本框 19">
            <a:extLst>
              <a:ext uri="{FF2B5EF4-FFF2-40B4-BE49-F238E27FC236}">
                <a16:creationId xmlns:a16="http://schemas.microsoft.com/office/drawing/2014/main" id="{062DD0DE-F7D0-452E-BC91-764F1EBDF30C}"/>
              </a:ext>
            </a:extLst>
          </p:cNvPr>
          <p:cNvSpPr txBox="1"/>
          <p:nvPr/>
        </p:nvSpPr>
        <p:spPr>
          <a:xfrm>
            <a:off x="1487837" y="4128857"/>
            <a:ext cx="1965016" cy="369332"/>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S</a:t>
            </a:r>
            <a:r>
              <a:rPr lang="en-US" altLang="zh-CN" baseline="-25000" dirty="0">
                <a:latin typeface="Arial" panose="020B0604020202020204" pitchFamily="34" charset="0"/>
                <a:cs typeface="Arial" panose="020B0604020202020204" pitchFamily="34" charset="0"/>
              </a:rPr>
              <a:t>n </a:t>
            </a:r>
            <a:r>
              <a:rPr lang="en-US" altLang="zh-CN" dirty="0">
                <a:latin typeface="Arial" panose="020B0604020202020204" pitchFamily="34" charset="0"/>
                <a:cs typeface="Arial" panose="020B0604020202020204" pitchFamily="34" charset="0"/>
              </a:rPr>
              <a:t>= 2.224 MeV</a:t>
            </a:r>
            <a:endParaRPr lang="zh-CN" altLang="en-US" dirty="0">
              <a:latin typeface="Arial" panose="020B0604020202020204" pitchFamily="34" charset="0"/>
              <a:cs typeface="Arial" panose="020B0604020202020204" pitchFamily="34" charset="0"/>
            </a:endParaRPr>
          </a:p>
        </p:txBody>
      </p:sp>
      <p:sp>
        <p:nvSpPr>
          <p:cNvPr id="2" name="矩形 1">
            <a:extLst>
              <a:ext uri="{FF2B5EF4-FFF2-40B4-BE49-F238E27FC236}">
                <a16:creationId xmlns:a16="http://schemas.microsoft.com/office/drawing/2014/main" id="{3A2C10FD-91A9-4D38-9016-F735E9DB3D77}"/>
              </a:ext>
            </a:extLst>
          </p:cNvPr>
          <p:cNvSpPr/>
          <p:nvPr/>
        </p:nvSpPr>
        <p:spPr>
          <a:xfrm>
            <a:off x="6005593" y="2983424"/>
            <a:ext cx="1730948" cy="31771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cxnSp>
        <p:nvCxnSpPr>
          <p:cNvPr id="6" name="直接箭头连接符 5">
            <a:extLst>
              <a:ext uri="{FF2B5EF4-FFF2-40B4-BE49-F238E27FC236}">
                <a16:creationId xmlns:a16="http://schemas.microsoft.com/office/drawing/2014/main" id="{6752FF3B-A4AD-4135-B14D-52F37F78AC2D}"/>
              </a:ext>
            </a:extLst>
          </p:cNvPr>
          <p:cNvCxnSpPr>
            <a:cxnSpLocks/>
            <a:stCxn id="2" idx="2"/>
          </p:cNvCxnSpPr>
          <p:nvPr/>
        </p:nvCxnSpPr>
        <p:spPr>
          <a:xfrm>
            <a:off x="6871067" y="3301139"/>
            <a:ext cx="0" cy="61259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5179786"/>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a:extLst>
              <a:ext uri="{FF2B5EF4-FFF2-40B4-BE49-F238E27FC236}">
                <a16:creationId xmlns:a16="http://schemas.microsoft.com/office/drawing/2014/main" id="{4A30143F-9A5D-4276-95C5-1A4FC66813F8}"/>
              </a:ext>
            </a:extLst>
          </p:cNvPr>
          <p:cNvGrpSpPr/>
          <p:nvPr/>
        </p:nvGrpSpPr>
        <p:grpSpPr>
          <a:xfrm>
            <a:off x="335361" y="116633"/>
            <a:ext cx="11521279" cy="693041"/>
            <a:chOff x="335361" y="116633"/>
            <a:chExt cx="11521279" cy="693041"/>
          </a:xfrm>
        </p:grpSpPr>
        <p:grpSp>
          <p:nvGrpSpPr>
            <p:cNvPr id="26" name="组合 25">
              <a:extLst>
                <a:ext uri="{FF2B5EF4-FFF2-40B4-BE49-F238E27FC236}">
                  <a16:creationId xmlns:a16="http://schemas.microsoft.com/office/drawing/2014/main" id="{A80F7BE0-CC07-4C2D-90C5-1DFDFD0D2CED}"/>
                </a:ext>
              </a:extLst>
            </p:cNvPr>
            <p:cNvGrpSpPr/>
            <p:nvPr/>
          </p:nvGrpSpPr>
          <p:grpSpPr>
            <a:xfrm>
              <a:off x="335361" y="116633"/>
              <a:ext cx="629872" cy="612768"/>
              <a:chOff x="3070727" y="196457"/>
              <a:chExt cx="692047" cy="673255"/>
            </a:xfrm>
          </p:grpSpPr>
          <p:sp>
            <p:nvSpPr>
              <p:cNvPr id="38" name="平行四边形 37">
                <a:extLst>
                  <a:ext uri="{FF2B5EF4-FFF2-40B4-BE49-F238E27FC236}">
                    <a16:creationId xmlns:a16="http://schemas.microsoft.com/office/drawing/2014/main" id="{060D9D85-7BCC-48ED-9114-F46617B067F8}"/>
                  </a:ext>
                </a:extLst>
              </p:cNvPr>
              <p:cNvSpPr/>
              <p:nvPr/>
            </p:nvSpPr>
            <p:spPr>
              <a:xfrm>
                <a:off x="3070727" y="196457"/>
                <a:ext cx="629587" cy="612775"/>
              </a:xfrm>
              <a:prstGeom prst="parallelogram">
                <a:avLst/>
              </a:prstGeom>
              <a:solidFill>
                <a:srgbClr val="0C49B7"/>
              </a:solidFill>
              <a:ln w="25400" cap="flat" cmpd="sng" algn="ctr">
                <a:solidFill>
                  <a:srgbClr val="0C49B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9" name="平行四边形 38">
                <a:extLst>
                  <a:ext uri="{FF2B5EF4-FFF2-40B4-BE49-F238E27FC236}">
                    <a16:creationId xmlns:a16="http://schemas.microsoft.com/office/drawing/2014/main" id="{BB195619-1127-4D71-8B0F-7DAE321446C7}"/>
                  </a:ext>
                </a:extLst>
              </p:cNvPr>
              <p:cNvSpPr/>
              <p:nvPr/>
            </p:nvSpPr>
            <p:spPr>
              <a:xfrm>
                <a:off x="3133187" y="256937"/>
                <a:ext cx="629587" cy="612775"/>
              </a:xfrm>
              <a:prstGeom prst="parallelogram">
                <a:avLst/>
              </a:prstGeom>
              <a:noFill/>
              <a:ln w="25400" cap="flat" cmpd="sng" algn="ctr">
                <a:solidFill>
                  <a:srgbClr val="0C49B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cxnSp>
          <p:nvCxnSpPr>
            <p:cNvPr id="27" name="直接连接符 26">
              <a:extLst>
                <a:ext uri="{FF2B5EF4-FFF2-40B4-BE49-F238E27FC236}">
                  <a16:creationId xmlns:a16="http://schemas.microsoft.com/office/drawing/2014/main" id="{64CF6F17-7C61-4827-B654-4AA6C132706F}"/>
                </a:ext>
              </a:extLst>
            </p:cNvPr>
            <p:cNvCxnSpPr>
              <a:cxnSpLocks/>
            </p:cNvCxnSpPr>
            <p:nvPr/>
          </p:nvCxnSpPr>
          <p:spPr>
            <a:xfrm>
              <a:off x="367840" y="809674"/>
              <a:ext cx="11488800" cy="0"/>
            </a:xfrm>
            <a:prstGeom prst="line">
              <a:avLst/>
            </a:prstGeom>
            <a:noFill/>
            <a:ln w="9525" cap="flat" cmpd="sng" algn="ctr">
              <a:solidFill>
                <a:srgbClr val="0C49B7"/>
              </a:solidFill>
              <a:prstDash val="solid"/>
            </a:ln>
            <a:effectLst/>
          </p:spPr>
        </p:cxnSp>
        <p:sp>
          <p:nvSpPr>
            <p:cNvPr id="28" name="文本占位符 5">
              <a:extLst>
                <a:ext uri="{FF2B5EF4-FFF2-40B4-BE49-F238E27FC236}">
                  <a16:creationId xmlns:a16="http://schemas.microsoft.com/office/drawing/2014/main" id="{8E9B4C78-2CEF-4446-94C8-15F6D1EA149B}"/>
                </a:ext>
              </a:extLst>
            </p:cNvPr>
            <p:cNvSpPr txBox="1">
              <a:spLocks/>
            </p:cNvSpPr>
            <p:nvPr/>
          </p:nvSpPr>
          <p:spPr>
            <a:xfrm>
              <a:off x="1127447" y="193957"/>
              <a:ext cx="7047909" cy="6127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024282"/>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0C49B7"/>
                  </a:solidFill>
                  <a:effectLst/>
                  <a:uLnTx/>
                  <a:uFillTx/>
                  <a:latin typeface="Arial" panose="020B0604020202020204" pitchFamily="34" charset="0"/>
                  <a:cs typeface="Arial" panose="020B0604020202020204" pitchFamily="34" charset="0"/>
                </a:rPr>
                <a:t>Method to obtain monochromatic </a:t>
              </a:r>
              <a:r>
                <a:rPr kumimoji="0" lang="en-US" altLang="zh-CN" sz="3200" b="1" i="0" u="none" strike="noStrike" kern="1200" cap="none" spc="0" normalizeH="0" baseline="0" noProof="0" dirty="0">
                  <a:ln>
                    <a:noFill/>
                  </a:ln>
                  <a:solidFill>
                    <a:srgbClr val="0C49B7"/>
                  </a:solidFill>
                  <a:effectLst/>
                  <a:uLnTx/>
                  <a:uFillTx/>
                  <a:latin typeface="Times New Roman" panose="02020603050405020304" pitchFamily="18" charset="0"/>
                  <a:cs typeface="Times New Roman" panose="02020603050405020304" pitchFamily="18" charset="0"/>
                </a:rPr>
                <a:t>σ</a:t>
              </a:r>
              <a:r>
                <a:rPr kumimoji="0" lang="en-US" altLang="zh-CN" sz="3200" b="1" i="0" u="none" strike="noStrike" kern="1200" cap="none" spc="0" normalizeH="0" baseline="0" noProof="0" dirty="0">
                  <a:ln>
                    <a:noFill/>
                  </a:ln>
                  <a:solidFill>
                    <a:srgbClr val="0C49B7"/>
                  </a:solidFill>
                  <a:effectLst/>
                  <a:uLnTx/>
                  <a:uFillTx/>
                  <a:latin typeface="Arial" panose="020B0604020202020204" pitchFamily="34" charset="0"/>
                  <a:cs typeface="Arial" panose="020B0604020202020204" pitchFamily="34" charset="0"/>
                </a:rPr>
                <a:t> </a:t>
              </a:r>
              <a:endParaRPr kumimoji="0" lang="zh-CN" altLang="en-US" sz="3200" b="1" i="0" u="none" strike="noStrike" kern="1200" cap="none" spc="0" normalizeH="0" baseline="0" noProof="0" dirty="0">
                <a:ln>
                  <a:noFill/>
                </a:ln>
                <a:solidFill>
                  <a:srgbClr val="0C49B7"/>
                </a:solidFill>
                <a:effectLst/>
                <a:uLnTx/>
                <a:uFillTx/>
                <a:latin typeface="Arial" panose="020B0604020202020204" pitchFamily="34" charset="0"/>
                <a:cs typeface="Arial" panose="020B0604020202020204" pitchFamily="34" charset="0"/>
              </a:endParaRPr>
            </a:p>
          </p:txBody>
        </p:sp>
      </p:grpSp>
      <p:pic>
        <p:nvPicPr>
          <p:cNvPr id="55" name="图片 54">
            <a:extLst>
              <a:ext uri="{FF2B5EF4-FFF2-40B4-BE49-F238E27FC236}">
                <a16:creationId xmlns:a16="http://schemas.microsoft.com/office/drawing/2014/main" id="{263A8588-1E30-DF99-1C40-F38A53052180}"/>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0156846" y="45874"/>
            <a:ext cx="1815412" cy="714366"/>
          </a:xfrm>
          <a:prstGeom prst="rect">
            <a:avLst/>
          </a:prstGeom>
        </p:spPr>
      </p:pic>
      <p:sp>
        <p:nvSpPr>
          <p:cNvPr id="4" name="文本框 3">
            <a:extLst>
              <a:ext uri="{FF2B5EF4-FFF2-40B4-BE49-F238E27FC236}">
                <a16:creationId xmlns:a16="http://schemas.microsoft.com/office/drawing/2014/main" id="{E4CB7A23-E562-6AC8-BBCB-2730EBE28147}"/>
              </a:ext>
            </a:extLst>
          </p:cNvPr>
          <p:cNvSpPr txBox="1"/>
          <p:nvPr/>
        </p:nvSpPr>
        <p:spPr>
          <a:xfrm>
            <a:off x="11786898" y="6388550"/>
            <a:ext cx="600477" cy="369332"/>
          </a:xfrm>
          <a:prstGeom prst="rect">
            <a:avLst/>
          </a:prstGeom>
          <a:noFill/>
        </p:spPr>
        <p:txBody>
          <a:bodyPr wrap="square" rtlCol="0">
            <a:spAutoFit/>
          </a:bodyPr>
          <a:lstStyle/>
          <a:p>
            <a:r>
              <a:rPr lang="en-US" altLang="zh-CN" b="1" dirty="0">
                <a:latin typeface="Arial" panose="020B0604020202020204" pitchFamily="34" charset="0"/>
                <a:cs typeface="Arial" panose="020B0604020202020204" pitchFamily="34" charset="0"/>
              </a:rPr>
              <a:t>8</a:t>
            </a:r>
            <a:endParaRPr lang="zh-CN" altLang="en-US" b="1" dirty="0">
              <a:latin typeface="Arial" panose="020B0604020202020204" pitchFamily="34" charset="0"/>
              <a:cs typeface="Arial" panose="020B0604020202020204" pitchFamily="34" charset="0"/>
            </a:endParaRPr>
          </a:p>
        </p:txBody>
      </p:sp>
      <p:pic>
        <p:nvPicPr>
          <p:cNvPr id="10" name="图片 9">
            <a:extLst>
              <a:ext uri="{FF2B5EF4-FFF2-40B4-BE49-F238E27FC236}">
                <a16:creationId xmlns:a16="http://schemas.microsoft.com/office/drawing/2014/main" id="{45D8F8B9-284C-43C7-8CAD-DE30383BF2B8}"/>
              </a:ext>
            </a:extLst>
          </p:cNvPr>
          <p:cNvPicPr>
            <a:picLocks noChangeAspect="1"/>
          </p:cNvPicPr>
          <p:nvPr/>
        </p:nvPicPr>
        <p:blipFill>
          <a:blip r:embed="rId5"/>
          <a:stretch>
            <a:fillRect/>
          </a:stretch>
        </p:blipFill>
        <p:spPr>
          <a:xfrm>
            <a:off x="701749" y="2122305"/>
            <a:ext cx="2714846" cy="541648"/>
          </a:xfrm>
          <a:prstGeom prst="rect">
            <a:avLst/>
          </a:prstGeom>
        </p:spPr>
      </p:pic>
      <p:pic>
        <p:nvPicPr>
          <p:cNvPr id="11" name="图片 10">
            <a:extLst>
              <a:ext uri="{FF2B5EF4-FFF2-40B4-BE49-F238E27FC236}">
                <a16:creationId xmlns:a16="http://schemas.microsoft.com/office/drawing/2014/main" id="{7C162048-5F99-4A2D-A344-195C5C331F74}"/>
              </a:ext>
            </a:extLst>
          </p:cNvPr>
          <p:cNvPicPr>
            <a:picLocks noChangeAspect="1"/>
          </p:cNvPicPr>
          <p:nvPr/>
        </p:nvPicPr>
        <p:blipFill>
          <a:blip r:embed="rId6"/>
          <a:stretch>
            <a:fillRect/>
          </a:stretch>
        </p:blipFill>
        <p:spPr>
          <a:xfrm>
            <a:off x="701749" y="1331419"/>
            <a:ext cx="5628168" cy="790886"/>
          </a:xfrm>
          <a:prstGeom prst="rect">
            <a:avLst/>
          </a:prstGeom>
        </p:spPr>
      </p:pic>
      <p:sp>
        <p:nvSpPr>
          <p:cNvPr id="14" name="文本框 13">
            <a:extLst>
              <a:ext uri="{FF2B5EF4-FFF2-40B4-BE49-F238E27FC236}">
                <a16:creationId xmlns:a16="http://schemas.microsoft.com/office/drawing/2014/main" id="{524D569B-5FA0-421C-9D97-BEA67C10B128}"/>
              </a:ext>
            </a:extLst>
          </p:cNvPr>
          <p:cNvSpPr txBox="1"/>
          <p:nvPr/>
        </p:nvSpPr>
        <p:spPr>
          <a:xfrm>
            <a:off x="7013079" y="4397393"/>
            <a:ext cx="2047891" cy="498663"/>
          </a:xfrm>
          <a:prstGeom prst="rect">
            <a:avLst/>
          </a:prstGeom>
          <a:noFill/>
        </p:spPr>
        <p:txBody>
          <a:bodyPr wrap="square" rtlCol="0" anchor="t">
            <a:spAutoFit/>
          </a:bodyPr>
          <a:lstStyle/>
          <a:p>
            <a:pPr indent="0" fontAlgn="auto">
              <a:lnSpc>
                <a:spcPct val="150000"/>
              </a:lnSpc>
            </a:pPr>
            <a:r>
              <a:rPr lang="en-US" altLang="zh-CN" sz="2000" b="1" dirty="0">
                <a:solidFill>
                  <a:srgbClr val="FF0000"/>
                </a:solidFill>
                <a:latin typeface="Arial" panose="020B0604020202020204" pitchFamily="34" charset="0"/>
                <a:cs typeface="Arial" panose="020B0604020202020204" pitchFamily="34" charset="0"/>
                <a:sym typeface="+mn-ea"/>
              </a:rPr>
              <a:t>Fit well!</a:t>
            </a:r>
          </a:p>
        </p:txBody>
      </p:sp>
      <p:pic>
        <p:nvPicPr>
          <p:cNvPr id="15" name="图片 14">
            <a:extLst>
              <a:ext uri="{FF2B5EF4-FFF2-40B4-BE49-F238E27FC236}">
                <a16:creationId xmlns:a16="http://schemas.microsoft.com/office/drawing/2014/main" id="{C85A7075-C722-403A-917D-9041B45D7A2C}"/>
              </a:ext>
            </a:extLst>
          </p:cNvPr>
          <p:cNvPicPr>
            <a:picLocks noChangeAspect="1"/>
          </p:cNvPicPr>
          <p:nvPr/>
        </p:nvPicPr>
        <p:blipFill rotWithShape="1">
          <a:blip r:embed="rId7"/>
          <a:srcRect l="4465" t="47524"/>
          <a:stretch>
            <a:fillRect/>
          </a:stretch>
        </p:blipFill>
        <p:spPr>
          <a:xfrm>
            <a:off x="786979" y="3536393"/>
            <a:ext cx="4712766" cy="2256286"/>
          </a:xfrm>
          <a:prstGeom prst="rect">
            <a:avLst/>
          </a:prstGeom>
        </p:spPr>
      </p:pic>
      <p:pic>
        <p:nvPicPr>
          <p:cNvPr id="16" name="图片 15">
            <a:extLst>
              <a:ext uri="{FF2B5EF4-FFF2-40B4-BE49-F238E27FC236}">
                <a16:creationId xmlns:a16="http://schemas.microsoft.com/office/drawing/2014/main" id="{ACB4BA05-B841-43AA-A0B5-AC761A1BEE79}"/>
              </a:ext>
            </a:extLst>
          </p:cNvPr>
          <p:cNvPicPr>
            <a:picLocks noChangeAspect="1"/>
          </p:cNvPicPr>
          <p:nvPr/>
        </p:nvPicPr>
        <p:blipFill>
          <a:blip r:embed="rId8"/>
          <a:stretch>
            <a:fillRect/>
          </a:stretch>
        </p:blipFill>
        <p:spPr>
          <a:xfrm>
            <a:off x="6096000" y="3071512"/>
            <a:ext cx="5281906" cy="3130388"/>
          </a:xfrm>
          <a:prstGeom prst="rect">
            <a:avLst/>
          </a:prstGeom>
        </p:spPr>
      </p:pic>
      <p:sp>
        <p:nvSpPr>
          <p:cNvPr id="17" name="文本框 16">
            <a:extLst>
              <a:ext uri="{FF2B5EF4-FFF2-40B4-BE49-F238E27FC236}">
                <a16:creationId xmlns:a16="http://schemas.microsoft.com/office/drawing/2014/main" id="{B5454A61-A2B5-4561-BB7C-2941F828A373}"/>
              </a:ext>
            </a:extLst>
          </p:cNvPr>
          <p:cNvSpPr txBox="1"/>
          <p:nvPr/>
        </p:nvSpPr>
        <p:spPr>
          <a:xfrm>
            <a:off x="7609334" y="4387376"/>
            <a:ext cx="2047891" cy="498663"/>
          </a:xfrm>
          <a:prstGeom prst="rect">
            <a:avLst/>
          </a:prstGeom>
          <a:noFill/>
        </p:spPr>
        <p:txBody>
          <a:bodyPr wrap="square" rtlCol="0" anchor="t">
            <a:spAutoFit/>
          </a:bodyPr>
          <a:lstStyle/>
          <a:p>
            <a:pPr indent="0" fontAlgn="auto">
              <a:lnSpc>
                <a:spcPct val="150000"/>
              </a:lnSpc>
            </a:pPr>
            <a:r>
              <a:rPr lang="en-US" altLang="zh-CN" sz="2000" b="1" dirty="0">
                <a:solidFill>
                  <a:srgbClr val="FF0000"/>
                </a:solidFill>
                <a:latin typeface="Arial" panose="020B0604020202020204" pitchFamily="34" charset="0"/>
                <a:cs typeface="Arial" panose="020B0604020202020204" pitchFamily="34" charset="0"/>
                <a:sym typeface="+mn-ea"/>
              </a:rPr>
              <a:t>Fit well!</a:t>
            </a:r>
          </a:p>
        </p:txBody>
      </p:sp>
      <p:sp>
        <p:nvSpPr>
          <p:cNvPr id="2" name="文本框 1">
            <a:extLst>
              <a:ext uri="{FF2B5EF4-FFF2-40B4-BE49-F238E27FC236}">
                <a16:creationId xmlns:a16="http://schemas.microsoft.com/office/drawing/2014/main" id="{1D381067-9A5E-4688-B961-1D9E807A773A}"/>
              </a:ext>
            </a:extLst>
          </p:cNvPr>
          <p:cNvSpPr txBox="1"/>
          <p:nvPr/>
        </p:nvSpPr>
        <p:spPr>
          <a:xfrm>
            <a:off x="1013762" y="6048326"/>
            <a:ext cx="4259199" cy="369332"/>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P. Rossi, et al. Phys. Rev. C 40:5 (1989)</a:t>
            </a:r>
            <a:endParaRPr lang="zh-CN" altLang="en-US" dirty="0">
              <a:latin typeface="Arial" panose="020B0604020202020204" pitchFamily="34" charset="0"/>
              <a:cs typeface="Arial" panose="020B0604020202020204" pitchFamily="34" charset="0"/>
            </a:endParaRPr>
          </a:p>
        </p:txBody>
      </p:sp>
      <p:sp>
        <p:nvSpPr>
          <p:cNvPr id="5" name="矩形 4">
            <a:extLst>
              <a:ext uri="{FF2B5EF4-FFF2-40B4-BE49-F238E27FC236}">
                <a16:creationId xmlns:a16="http://schemas.microsoft.com/office/drawing/2014/main" id="{3A7B2804-221D-482B-96F2-02B507FE0A8C}"/>
              </a:ext>
            </a:extLst>
          </p:cNvPr>
          <p:cNvSpPr/>
          <p:nvPr/>
        </p:nvSpPr>
        <p:spPr>
          <a:xfrm>
            <a:off x="7394568" y="1285496"/>
            <a:ext cx="1224366" cy="49466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1800" dirty="0">
                <a:latin typeface="Arial" panose="020B0604020202020204" pitchFamily="34" charset="0"/>
                <a:ea typeface="微软雅黑" panose="020B0503020204020204" pitchFamily="34" charset="-122"/>
                <a:cs typeface="Arial" panose="020B0604020202020204" pitchFamily="34" charset="0"/>
              </a:rPr>
              <a:t>4</a:t>
            </a:r>
            <a:r>
              <a:rPr lang="el-GR" altLang="zh-CN" sz="1800" dirty="0">
                <a:latin typeface="Times New Roman" panose="02020603050405020304" pitchFamily="18" charset="0"/>
                <a:ea typeface="微软雅黑" panose="020B0503020204020204" pitchFamily="34" charset="-122"/>
                <a:cs typeface="Times New Roman" panose="02020603050405020304" pitchFamily="18" charset="0"/>
              </a:rPr>
              <a:t>π</a:t>
            </a:r>
            <a:r>
              <a:rPr lang="en-US" altLang="zh-CN" sz="1800" dirty="0">
                <a:latin typeface="Arial" panose="020B0604020202020204" pitchFamily="34" charset="0"/>
                <a:ea typeface="微软雅黑" panose="020B0503020204020204" pitchFamily="34" charset="-122"/>
                <a:cs typeface="Arial" panose="020B0604020202020204" pitchFamily="34" charset="0"/>
              </a:rPr>
              <a:t>·A</a:t>
            </a:r>
            <a:r>
              <a:rPr lang="en-US" altLang="zh-CN" sz="1800" baseline="-25000" dirty="0">
                <a:latin typeface="Arial" panose="020B0604020202020204" pitchFamily="34" charset="0"/>
                <a:ea typeface="微软雅黑" panose="020B0503020204020204" pitchFamily="34" charset="-122"/>
                <a:cs typeface="Arial" panose="020B0604020202020204" pitchFamily="34" charset="0"/>
              </a:rPr>
              <a:t>0</a:t>
            </a:r>
            <a:endParaRPr lang="zh-CN" altLang="en-US" baseline="-25000" dirty="0">
              <a:latin typeface="Arial" panose="020B0604020202020204" pitchFamily="34" charset="0"/>
              <a:cs typeface="Arial" panose="020B0604020202020204" pitchFamily="34" charset="0"/>
            </a:endParaRPr>
          </a:p>
        </p:txBody>
      </p:sp>
      <p:sp>
        <p:nvSpPr>
          <p:cNvPr id="22" name="矩形 21">
            <a:extLst>
              <a:ext uri="{FF2B5EF4-FFF2-40B4-BE49-F238E27FC236}">
                <a16:creationId xmlns:a16="http://schemas.microsoft.com/office/drawing/2014/main" id="{2B411697-89AE-4654-9A13-CEDA5DB04231}"/>
              </a:ext>
            </a:extLst>
          </p:cNvPr>
          <p:cNvSpPr/>
          <p:nvPr/>
        </p:nvSpPr>
        <p:spPr>
          <a:xfrm>
            <a:off x="9776846" y="1285496"/>
            <a:ext cx="1287393" cy="49466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1800" dirty="0">
                <a:latin typeface="Times New Roman" panose="02020603050405020304" pitchFamily="18" charset="0"/>
                <a:ea typeface="微软雅黑" panose="020B0503020204020204" pitchFamily="34" charset="-122"/>
                <a:cs typeface="Times New Roman" panose="02020603050405020304" pitchFamily="18" charset="0"/>
              </a:rPr>
              <a:t>γ </a:t>
            </a:r>
            <a:r>
              <a:rPr lang="en-US" altLang="zh-CN" sz="1800" dirty="0">
                <a:latin typeface="Arial" panose="020B0604020202020204" pitchFamily="34" charset="0"/>
                <a:ea typeface="微软雅黑" panose="020B0503020204020204" pitchFamily="34" charset="-122"/>
                <a:cs typeface="Arial" panose="020B0604020202020204" pitchFamily="34" charset="0"/>
              </a:rPr>
              <a:t>spectrum</a:t>
            </a:r>
            <a:endParaRPr lang="zh-CN" altLang="en-US" dirty="0">
              <a:latin typeface="Arial" panose="020B0604020202020204" pitchFamily="34" charset="0"/>
              <a:cs typeface="Arial" panose="020B0604020202020204" pitchFamily="34" charset="0"/>
            </a:endParaRPr>
          </a:p>
        </p:txBody>
      </p:sp>
      <p:cxnSp>
        <p:nvCxnSpPr>
          <p:cNvPr id="7" name="直接连接符 6">
            <a:extLst>
              <a:ext uri="{FF2B5EF4-FFF2-40B4-BE49-F238E27FC236}">
                <a16:creationId xmlns:a16="http://schemas.microsoft.com/office/drawing/2014/main" id="{69A0D6D9-583B-41F1-A1D9-F661E5C37C77}"/>
              </a:ext>
            </a:extLst>
          </p:cNvPr>
          <p:cNvCxnSpPr>
            <a:cxnSpLocks/>
            <a:stCxn id="5" idx="3"/>
            <a:endCxn id="22" idx="1"/>
          </p:cNvCxnSpPr>
          <p:nvPr/>
        </p:nvCxnSpPr>
        <p:spPr>
          <a:xfrm>
            <a:off x="8618934" y="1532828"/>
            <a:ext cx="1157912"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id="{D04BF3A1-29C1-4525-96CB-D99F5D9FF0CB}"/>
              </a:ext>
            </a:extLst>
          </p:cNvPr>
          <p:cNvSpPr txBox="1"/>
          <p:nvPr/>
        </p:nvSpPr>
        <p:spPr>
          <a:xfrm>
            <a:off x="8567777" y="1204133"/>
            <a:ext cx="1287393" cy="323165"/>
          </a:xfrm>
          <a:prstGeom prst="rect">
            <a:avLst/>
          </a:prstGeom>
          <a:noFill/>
        </p:spPr>
        <p:txBody>
          <a:bodyPr wrap="square" rtlCol="0">
            <a:spAutoFit/>
          </a:bodyPr>
          <a:lstStyle/>
          <a:p>
            <a:r>
              <a:rPr lang="en-US" altLang="zh-CN" sz="1500" b="1" dirty="0">
                <a:solidFill>
                  <a:schemeClr val="accent2"/>
                </a:solidFill>
                <a:latin typeface="Arial" panose="020B0604020202020204" pitchFamily="34" charset="0"/>
                <a:cs typeface="Arial" panose="020B0604020202020204" pitchFamily="34" charset="0"/>
              </a:rPr>
              <a:t>convolution</a:t>
            </a:r>
            <a:endParaRPr lang="zh-CN" altLang="en-US" sz="1500" b="1" dirty="0">
              <a:solidFill>
                <a:schemeClr val="accent2"/>
              </a:solidFill>
              <a:latin typeface="Arial" panose="020B0604020202020204" pitchFamily="34" charset="0"/>
              <a:cs typeface="Arial" panose="020B0604020202020204" pitchFamily="34" charset="0"/>
            </a:endParaRPr>
          </a:p>
        </p:txBody>
      </p:sp>
      <p:cxnSp>
        <p:nvCxnSpPr>
          <p:cNvPr id="13" name="直接箭头连接符 12">
            <a:extLst>
              <a:ext uri="{FF2B5EF4-FFF2-40B4-BE49-F238E27FC236}">
                <a16:creationId xmlns:a16="http://schemas.microsoft.com/office/drawing/2014/main" id="{AB8655D0-4EC6-40B0-A6D8-B19F50F6FFBC}"/>
              </a:ext>
            </a:extLst>
          </p:cNvPr>
          <p:cNvCxnSpPr>
            <a:cxnSpLocks/>
            <a:stCxn id="8" idx="2"/>
          </p:cNvCxnSpPr>
          <p:nvPr/>
        </p:nvCxnSpPr>
        <p:spPr>
          <a:xfrm>
            <a:off x="9211474" y="1527298"/>
            <a:ext cx="7033" cy="721286"/>
          </a:xfrm>
          <a:prstGeom prst="straightConnector1">
            <a:avLst/>
          </a:prstGeom>
          <a:ln w="28575">
            <a:solidFill>
              <a:schemeClr val="accent2"/>
            </a:solidFill>
            <a:tailEnd type="triangle"/>
          </a:ln>
        </p:spPr>
        <p:style>
          <a:lnRef idx="1">
            <a:schemeClr val="accent2"/>
          </a:lnRef>
          <a:fillRef idx="0">
            <a:schemeClr val="accent2"/>
          </a:fillRef>
          <a:effectRef idx="0">
            <a:schemeClr val="accent2"/>
          </a:effectRef>
          <a:fontRef idx="minor">
            <a:schemeClr val="tx1"/>
          </a:fontRef>
        </p:style>
      </p:cxnSp>
      <p:sp>
        <p:nvSpPr>
          <p:cNvPr id="23" name="矩形 22">
            <a:extLst>
              <a:ext uri="{FF2B5EF4-FFF2-40B4-BE49-F238E27FC236}">
                <a16:creationId xmlns:a16="http://schemas.microsoft.com/office/drawing/2014/main" id="{42CDB055-1206-4AE7-9B39-8C1599FF9A75}"/>
              </a:ext>
            </a:extLst>
          </p:cNvPr>
          <p:cNvSpPr/>
          <p:nvPr/>
        </p:nvSpPr>
        <p:spPr>
          <a:xfrm>
            <a:off x="7861085" y="2303716"/>
            <a:ext cx="2714843" cy="5149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Arial" panose="020B0604020202020204" pitchFamily="34" charset="0"/>
                <a:cs typeface="Arial" panose="020B0604020202020204" pitchFamily="34" charset="0"/>
              </a:rPr>
              <a:t>experimental folded data</a:t>
            </a:r>
            <a:endParaRPr lang="zh-CN" altLang="en-US" dirty="0">
              <a:latin typeface="Arial" panose="020B0604020202020204" pitchFamily="34" charset="0"/>
              <a:cs typeface="Arial" panose="020B0604020202020204" pitchFamily="34" charset="0"/>
            </a:endParaRPr>
          </a:p>
        </p:txBody>
      </p:sp>
      <p:sp>
        <p:nvSpPr>
          <p:cNvPr id="24" name="文本框 23">
            <a:extLst>
              <a:ext uri="{FF2B5EF4-FFF2-40B4-BE49-F238E27FC236}">
                <a16:creationId xmlns:a16="http://schemas.microsoft.com/office/drawing/2014/main" id="{1CEF238D-746B-4D01-B432-DC5B163F4B18}"/>
              </a:ext>
            </a:extLst>
          </p:cNvPr>
          <p:cNvSpPr txBox="1"/>
          <p:nvPr/>
        </p:nvSpPr>
        <p:spPr>
          <a:xfrm>
            <a:off x="8633279" y="1816419"/>
            <a:ext cx="494723" cy="369332"/>
          </a:xfrm>
          <a:prstGeom prst="rect">
            <a:avLst/>
          </a:prstGeom>
          <a:noFill/>
        </p:spPr>
        <p:txBody>
          <a:bodyPr wrap="square" rtlCol="0">
            <a:spAutoFit/>
          </a:bodyPr>
          <a:lstStyle/>
          <a:p>
            <a:r>
              <a:rPr lang="en-US" altLang="zh-CN" b="1" dirty="0">
                <a:latin typeface="Arial" panose="020B0604020202020204" pitchFamily="34" charset="0"/>
                <a:cs typeface="Arial" panose="020B0604020202020204" pitchFamily="34" charset="0"/>
              </a:rPr>
              <a:t>Fit</a:t>
            </a:r>
            <a:endParaRPr lang="zh-CN" altLang="en-US" b="1" dirty="0">
              <a:latin typeface="Arial" panose="020B0604020202020204" pitchFamily="34" charset="0"/>
              <a:cs typeface="Arial" panose="020B0604020202020204" pitchFamily="34" charset="0"/>
            </a:endParaRPr>
          </a:p>
        </p:txBody>
      </p:sp>
      <p:cxnSp>
        <p:nvCxnSpPr>
          <p:cNvPr id="30" name="直接箭头连接符 29">
            <a:extLst>
              <a:ext uri="{FF2B5EF4-FFF2-40B4-BE49-F238E27FC236}">
                <a16:creationId xmlns:a16="http://schemas.microsoft.com/office/drawing/2014/main" id="{2BB8B49D-D803-4727-9B4D-05EA417827A2}"/>
              </a:ext>
            </a:extLst>
          </p:cNvPr>
          <p:cNvCxnSpPr>
            <a:cxnSpLocks/>
          </p:cNvCxnSpPr>
          <p:nvPr/>
        </p:nvCxnSpPr>
        <p:spPr>
          <a:xfrm flipH="1">
            <a:off x="6199322" y="2018508"/>
            <a:ext cx="245868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文本框 33">
            <a:extLst>
              <a:ext uri="{FF2B5EF4-FFF2-40B4-BE49-F238E27FC236}">
                <a16:creationId xmlns:a16="http://schemas.microsoft.com/office/drawing/2014/main" id="{DBA04AD4-334B-4A2B-AD35-D539EFC55F7A}"/>
              </a:ext>
            </a:extLst>
          </p:cNvPr>
          <p:cNvSpPr txBox="1"/>
          <p:nvPr/>
        </p:nvSpPr>
        <p:spPr>
          <a:xfrm>
            <a:off x="6870516" y="1978197"/>
            <a:ext cx="1123625" cy="369332"/>
          </a:xfrm>
          <a:prstGeom prst="rect">
            <a:avLst/>
          </a:prstGeom>
          <a:noFill/>
        </p:spPr>
        <p:txBody>
          <a:bodyPr wrap="square" rtlCol="0">
            <a:spAutoFit/>
          </a:bodyPr>
          <a:lstStyle/>
          <a:p>
            <a:r>
              <a:rPr lang="en-US" altLang="zh-CN" b="1" dirty="0">
                <a:latin typeface="Arial" panose="020B0604020202020204" pitchFamily="34" charset="0"/>
                <a:cs typeface="Arial" panose="020B0604020202020204" pitchFamily="34" charset="0"/>
              </a:rPr>
              <a:t>8 param</a:t>
            </a:r>
            <a:endParaRPr lang="zh-CN" alt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9031909"/>
      </p:ext>
    </p:extLst>
  </p:cSld>
  <p:clrMapOvr>
    <a:masterClrMapping/>
  </p:clrMapOvr>
  <p:transition spd="slow">
    <p:cover/>
  </p:transition>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6344</TotalTime>
  <Words>3412</Words>
  <Application>Microsoft Office PowerPoint</Application>
  <PresentationFormat>宽屏</PresentationFormat>
  <Paragraphs>234</Paragraphs>
  <Slides>21</Slides>
  <Notes>15</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21</vt:i4>
      </vt:variant>
    </vt:vector>
  </HeadingPairs>
  <TitlesOfParts>
    <vt:vector size="32" baseType="lpstr">
      <vt:lpstr>quote-cjk-patch</vt:lpstr>
      <vt:lpstr>等线</vt:lpstr>
      <vt:lpstr>等线 Light</vt:lpstr>
      <vt:lpstr>微软雅黑</vt:lpstr>
      <vt:lpstr>微软雅黑 Light</vt:lpstr>
      <vt:lpstr>Arial</vt:lpstr>
      <vt:lpstr>Calibri</vt:lpstr>
      <vt:lpstr>Cambria Math</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银吉 陈</dc:creator>
  <cp:lastModifiedBy>银吉 陈</cp:lastModifiedBy>
  <cp:revision>695</cp:revision>
  <dcterms:created xsi:type="dcterms:W3CDTF">2025-01-19T10:04:00Z</dcterms:created>
  <dcterms:modified xsi:type="dcterms:W3CDTF">2025-08-10T03:51:13Z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462B2E47412348288E5EB7202BCE50DA_12</vt:lpwstr>
  </property>
  <property fmtid="{D5CDD505-2E9C-101B-9397-08002B2CF9AE}" pid="3" name="KSOProductBuildVer">
    <vt:lpwstr>2052-12.1.0.20784</vt:lpwstr>
  </property>
</Properties>
</file>