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8" r:id="rId2"/>
    <p:sldId id="283" r:id="rId3"/>
    <p:sldId id="284" r:id="rId4"/>
    <p:sldId id="300" r:id="rId5"/>
    <p:sldId id="285" r:id="rId6"/>
    <p:sldId id="306" r:id="rId7"/>
    <p:sldId id="291" r:id="rId8"/>
    <p:sldId id="307" r:id="rId9"/>
    <p:sldId id="308" r:id="rId10"/>
    <p:sldId id="292" r:id="rId11"/>
    <p:sldId id="303" r:id="rId12"/>
    <p:sldId id="304" r:id="rId13"/>
    <p:sldId id="310" r:id="rId14"/>
    <p:sldId id="293" r:id="rId15"/>
    <p:sldId id="301" r:id="rId16"/>
    <p:sldId id="294" r:id="rId17"/>
    <p:sldId id="302" r:id="rId18"/>
    <p:sldId id="298" r:id="rId19"/>
    <p:sldId id="295" r:id="rId20"/>
    <p:sldId id="296" r:id="rId21"/>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_XHH"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52" autoAdjust="0"/>
    <p:restoredTop sz="86403" autoAdjust="0"/>
  </p:normalViewPr>
  <p:slideViewPr>
    <p:cSldViewPr snapToGrid="0">
      <p:cViewPr varScale="1">
        <p:scale>
          <a:sx n="94" d="100"/>
          <a:sy n="94" d="100"/>
        </p:scale>
        <p:origin x="908" y="64"/>
      </p:cViewPr>
      <p:guideLst/>
    </p:cSldViewPr>
  </p:slideViewPr>
  <p:outlineViewPr>
    <p:cViewPr>
      <p:scale>
        <a:sx n="33" d="100"/>
        <a:sy n="33" d="100"/>
      </p:scale>
      <p:origin x="0" y="-120"/>
    </p:cViewPr>
  </p:outlineViewPr>
  <p:notesTextViewPr>
    <p:cViewPr>
      <p:scale>
        <a:sx n="1" d="1"/>
        <a:sy n="1" d="1"/>
      </p:scale>
      <p:origin x="0" y="0"/>
    </p:cViewPr>
  </p:notesTextViewPr>
  <p:notesViewPr>
    <p:cSldViewPr snapToGrid="0">
      <p:cViewPr varScale="1">
        <p:scale>
          <a:sx n="73" d="100"/>
          <a:sy n="73" d="100"/>
        </p:scale>
        <p:origin x="1644"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2025/8/6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2025/8/6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Hello everyone, my name is Wang </a:t>
            </a:r>
            <a:r>
              <a:rPr lang="en-US" altLang="zh-CN" dirty="0" err="1"/>
              <a:t>Xiangfei</a:t>
            </a:r>
            <a:r>
              <a:rPr lang="en-US" altLang="zh-CN" dirty="0"/>
              <a:t>. The title of my report is Polarization properties of laser Compton slant scattering gamma beam at SLEGS.</a:t>
            </a:r>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3C938-E6B3-CC58-1B0E-C8EF8048B47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85FA541-05DC-ABF8-D3C2-B76DE0C617C4}"/>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1F24E495-0C81-25EB-9D15-BF960F22283F}"/>
              </a:ext>
            </a:extLst>
          </p:cNvPr>
          <p:cNvSpPr>
            <a:spLocks noGrp="1"/>
          </p:cNvSpPr>
          <p:nvPr>
            <p:ph type="body" idx="3"/>
          </p:nvPr>
        </p:nvSpPr>
        <p:spPr/>
        <p:txBody>
          <a:bodyPr/>
          <a:lstStyle/>
          <a:p>
            <a:r>
              <a:rPr lang="en-US" altLang="zh-CN" dirty="0"/>
              <a:t>Take a 90-degree incidence as an example.</a:t>
            </a:r>
          </a:p>
          <a:p>
            <a:r>
              <a:rPr lang="en-US" altLang="zh-CN" dirty="0"/>
              <a:t>We first used the gamma camera to conduct imaging experiments on the light spot. </a:t>
            </a:r>
          </a:p>
          <a:p>
            <a:r>
              <a:rPr lang="en-US" altLang="zh-CN" dirty="0"/>
              <a:t>Then, we used the formula mentioned above to reproduce the light spot to ensure the correctness of the formula. </a:t>
            </a:r>
          </a:p>
          <a:p>
            <a:r>
              <a:rPr lang="en-US" altLang="zh-CN" dirty="0"/>
              <a:t>Finally, we used the formula to fit and obtain the DOP and AOP.</a:t>
            </a:r>
            <a:endParaRPr lang="zh-CN" altLang="en-US" dirty="0"/>
          </a:p>
        </p:txBody>
      </p:sp>
    </p:spTree>
    <p:extLst>
      <p:ext uri="{BB962C8B-B14F-4D97-AF65-F5344CB8AC3E}">
        <p14:creationId xmlns:p14="http://schemas.microsoft.com/office/powerpoint/2010/main" val="2099722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4F4F7-F8D3-E495-31A2-23CCCDE3F60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E281A35-4E62-5FA6-0B81-771D902D5A25}"/>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6BB487DF-ED22-56FE-C10F-1B5694D9E5CA}"/>
              </a:ext>
            </a:extLst>
          </p:cNvPr>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ambria Math" panose="02040503050406030204" pitchFamily="18" charset="0"/>
                <a:cs typeface="Times New Roman" panose="02020603050405020304" pitchFamily="18" charset="0"/>
              </a:rPr>
              <a:t>We then used the device in the figure to further measure the polarization properties of the light spot at a scattering angle of 45 degrees.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ambria Math" panose="02040503050406030204" pitchFamily="18" charset="0"/>
                <a:cs typeface="Times New Roman" panose="02020603050405020304" pitchFamily="18" charset="0"/>
              </a:rPr>
              <a:t>This device includes eight lanthanum bromide probes and one BGO probe.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ambria Math" panose="02040503050406030204" pitchFamily="18" charset="0"/>
                <a:cs typeface="Times New Roman" panose="02020603050405020304" pitchFamily="18" charset="0"/>
              </a:rPr>
              <a:t>We use the lanthanum bromide probes to measure the energy of scattered gamma rays and the BGO probe to measure the energy of transmitted gamma rays.</a:t>
            </a:r>
            <a:endParaRPr lang="zh-CN" altLang="en-US" sz="1200" dirty="0">
              <a:latin typeface="Cambria Math" panose="02040503050406030204" pitchFamily="18" charset="0"/>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716710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4ED44-D557-18CA-99A7-67200D24B88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C4E6B8E-F74A-532C-7633-FA0459202638}"/>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CDEE74CE-C164-FC06-0EF7-CC97780CC1A8}"/>
              </a:ext>
            </a:extLst>
          </p:cNvPr>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ambria Math" panose="02040503050406030204" pitchFamily="18" charset="0"/>
                <a:cs typeface="Times New Roman" panose="02020603050405020304" pitchFamily="18" charset="0"/>
              </a:rPr>
              <a:t>The detection results in a central polarization close to 1, but slightly different from the 0.9 obtained from the imaging method fit, requiring further correction of the imaging method.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dirty="0">
              <a:latin typeface="Cambria Math" panose="02040503050406030204" pitchFamily="18" charset="0"/>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561855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97F36-D635-EBEF-27A6-56D85192FD1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07E5D6B-542E-45B1-913E-0B40B22EDC6A}"/>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89224FC1-3D17-B1E3-188F-F257E6B6A376}"/>
              </a:ext>
            </a:extLst>
          </p:cNvPr>
          <p:cNvSpPr>
            <a:spLocks noGrp="1"/>
          </p:cNvSpPr>
          <p:nvPr>
            <p:ph type="body" idx="3"/>
          </p:nvPr>
        </p:nvSpPr>
        <p:spPr/>
        <p:txBody>
          <a:bodyPr/>
          <a:lstStyle/>
          <a:p>
            <a:r>
              <a:rPr lang="en-US" altLang="zh-CN" dirty="0"/>
              <a:t>We then measured the polarization of the laser using the Brewster angle method, and the results showed that the laser was nearly completely polarized.</a:t>
            </a:r>
          </a:p>
          <a:p>
            <a:r>
              <a:rPr lang="en-US" altLang="zh-CN" dirty="0"/>
              <a:t>Using completely polarized lasers, we simulated the polarization degree and polarization direction obtained by measuring the scattered light at different positions in the light spot using T1 collimating holes. </a:t>
            </a:r>
          </a:p>
          <a:p>
            <a:r>
              <a:rPr lang="en-US" altLang="zh-CN" dirty="0"/>
              <a:t>It can be seen that there are some differences between the simulated light spot and the light spot measured using the lanthanum bromide probe. </a:t>
            </a:r>
          </a:p>
          <a:p>
            <a:r>
              <a:rPr lang="en-US" altLang="zh-CN" dirty="0"/>
              <a:t>This is the result of the two methods using different imaging equipment, and there is a mirror relationship between the two.</a:t>
            </a:r>
          </a:p>
        </p:txBody>
      </p:sp>
    </p:spTree>
    <p:extLst>
      <p:ext uri="{BB962C8B-B14F-4D97-AF65-F5344CB8AC3E}">
        <p14:creationId xmlns:p14="http://schemas.microsoft.com/office/powerpoint/2010/main" val="1466684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62B5E-DF1B-7678-8A8E-68CC11B45B0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67F6785-2A7B-2957-122C-5F5C5928A9C3}"/>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625A90E4-AA1D-D8F5-8871-52FBE29ACC58}"/>
              </a:ext>
            </a:extLst>
          </p:cNvPr>
          <p:cNvSpPr>
            <a:spLocks noGrp="1"/>
          </p:cNvSpPr>
          <p:nvPr>
            <p:ph type="body" idx="3"/>
          </p:nvPr>
        </p:nvSpPr>
        <p:spPr/>
        <p:txBody>
          <a:bodyPr/>
          <a:lstStyle/>
          <a:p>
            <a:r>
              <a:rPr lang="en-US" altLang="zh-CN" dirty="0"/>
              <a:t>Based on previous measurement results, it was determined that the theoretical model used previously needed to be revised.</a:t>
            </a:r>
          </a:p>
          <a:p>
            <a:r>
              <a:rPr lang="en-US" altLang="zh-CN" dirty="0"/>
              <a:t>The first corrections we considered adding were phase space corrections for the electron beam and intensity corrections for different positions of the laser. </a:t>
            </a:r>
          </a:p>
          <a:p>
            <a:r>
              <a:rPr lang="en-US" altLang="zh-CN" dirty="0"/>
              <a:t>Then, based on this, we added corrections obtained from measurements of the point diffusion function.</a:t>
            </a:r>
            <a:endParaRPr lang="zh-CN" altLang="en-US" dirty="0"/>
          </a:p>
        </p:txBody>
      </p:sp>
    </p:spTree>
    <p:extLst>
      <p:ext uri="{BB962C8B-B14F-4D97-AF65-F5344CB8AC3E}">
        <p14:creationId xmlns:p14="http://schemas.microsoft.com/office/powerpoint/2010/main" val="3325316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3BC73-87F8-1AFA-677B-80AA65C0D9F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2EF76CF-4CAD-840F-CD8C-62C26AC4A00E}"/>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F1468569-78F0-3D32-36D8-52EA368380AE}"/>
              </a:ext>
            </a:extLst>
          </p:cNvPr>
          <p:cNvSpPr>
            <a:spLocks noGrp="1"/>
          </p:cNvSpPr>
          <p:nvPr>
            <p:ph type="body" idx="3"/>
          </p:nvPr>
        </p:nvSpPr>
        <p:spPr/>
        <p:txBody>
          <a:bodyPr/>
          <a:lstStyle/>
          <a:p>
            <a:r>
              <a:rPr lang="en-US" altLang="zh-CN" dirty="0"/>
              <a:t>After obtaining each correction, add them to the simulation function separately and compare them with the experimental results. </a:t>
            </a:r>
          </a:p>
          <a:p>
            <a:r>
              <a:rPr lang="en-US" altLang="zh-CN" dirty="0"/>
              <a:t>You can see that the fit is good at the center, but there are still problems at the edges, which need further correction.</a:t>
            </a:r>
            <a:endParaRPr lang="zh-CN" altLang="en-US" dirty="0"/>
          </a:p>
        </p:txBody>
      </p:sp>
    </p:spTree>
    <p:extLst>
      <p:ext uri="{BB962C8B-B14F-4D97-AF65-F5344CB8AC3E}">
        <p14:creationId xmlns:p14="http://schemas.microsoft.com/office/powerpoint/2010/main" val="426189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B4C81-ABDF-EC9E-6E4A-2AC76090374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BC2D8C3-B9FA-1F64-E89C-956B3057BA53}"/>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33605245-248D-9850-32AE-8E7B9F93FF0C}"/>
              </a:ext>
            </a:extLst>
          </p:cNvPr>
          <p:cNvSpPr>
            <a:spLocks noGrp="1"/>
          </p:cNvSpPr>
          <p:nvPr>
            <p:ph type="body" idx="3"/>
          </p:nvPr>
        </p:nvSpPr>
        <p:spPr/>
        <p:txBody>
          <a:bodyPr/>
          <a:lstStyle/>
          <a:p>
            <a:r>
              <a:rPr lang="en-US" altLang="zh-CN" dirty="0"/>
              <a:t>So we considered adding an energy correction.</a:t>
            </a:r>
          </a:p>
          <a:p>
            <a:r>
              <a:rPr lang="en-US" altLang="zh-CN" dirty="0"/>
              <a:t>We measured the energy spectrum under the T1 collimation hole using a BGO detector and reverse-engineered it to obtain the energy spectrum irradiated onto the gamma camera.</a:t>
            </a:r>
            <a:endParaRPr lang="zh-CN" altLang="en-US" dirty="0"/>
          </a:p>
        </p:txBody>
      </p:sp>
    </p:spTree>
    <p:extLst>
      <p:ext uri="{BB962C8B-B14F-4D97-AF65-F5344CB8AC3E}">
        <p14:creationId xmlns:p14="http://schemas.microsoft.com/office/powerpoint/2010/main" val="4140448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440A3-C84B-1E86-A293-315AA818CA9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04C003A-E884-9F5B-1FD0-C92249BEFB3D}"/>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8285E10C-6033-3B3C-4C89-3D9EC6EFF6B9}"/>
              </a:ext>
            </a:extLst>
          </p:cNvPr>
          <p:cNvSpPr>
            <a:spLocks noGrp="1"/>
          </p:cNvSpPr>
          <p:nvPr>
            <p:ph type="body" idx="3"/>
          </p:nvPr>
        </p:nvSpPr>
        <p:spPr/>
        <p:txBody>
          <a:bodyPr/>
          <a:lstStyle/>
          <a:p>
            <a:r>
              <a:rPr lang="en-US" altLang="zh-CN" dirty="0"/>
              <a:t>Then, gamma rays were irradiated for the same amount of time using a gamma camera.</a:t>
            </a:r>
          </a:p>
          <a:p>
            <a:r>
              <a:rPr lang="en-US" altLang="zh-CN" dirty="0"/>
              <a:t>By comparing the total count within a certain range on the gamma camera with the energy deposition of the BGO probe, a quasi-monoenergetic energy correction curve was obtained.</a:t>
            </a:r>
            <a:endParaRPr lang="zh-CN" altLang="en-US" dirty="0"/>
          </a:p>
        </p:txBody>
      </p:sp>
    </p:spTree>
    <p:extLst>
      <p:ext uri="{BB962C8B-B14F-4D97-AF65-F5344CB8AC3E}">
        <p14:creationId xmlns:p14="http://schemas.microsoft.com/office/powerpoint/2010/main" val="4017880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920E2-CE27-B7C3-186A-C67ABA9B946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EA225FF-DDF2-AA90-CAE3-6BACC5B2CC17}"/>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8C8780AC-79C7-01B2-A8B8-DAC3C36DA5AA}"/>
              </a:ext>
            </a:extLst>
          </p:cNvPr>
          <p:cNvSpPr>
            <a:spLocks noGrp="1"/>
          </p:cNvSpPr>
          <p:nvPr>
            <p:ph type="body" idx="3"/>
          </p:nvPr>
        </p:nvSpPr>
        <p:spPr/>
        <p:txBody>
          <a:bodyPr/>
          <a:lstStyle/>
          <a:p>
            <a:r>
              <a:rPr lang="en-US" altLang="zh-CN" dirty="0"/>
              <a:t>By adding the energy correction together with all previous corrections to the simulation function, we can see that the simulation results have been significantly optimized.</a:t>
            </a:r>
          </a:p>
          <a:p>
            <a:r>
              <a:rPr lang="en-US" altLang="zh-CN" dirty="0"/>
              <a:t>Next, we will further optimize this model and ultimately obtain the exact polarization properties and corresponding errors.</a:t>
            </a:r>
            <a:endParaRPr lang="zh-CN" altLang="en-US" dirty="0"/>
          </a:p>
        </p:txBody>
      </p:sp>
    </p:spTree>
    <p:extLst>
      <p:ext uri="{BB962C8B-B14F-4D97-AF65-F5344CB8AC3E}">
        <p14:creationId xmlns:p14="http://schemas.microsoft.com/office/powerpoint/2010/main" val="2459854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27A0A-38B8-5C9A-FD87-14F54219923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E7FDD4A-D231-6326-8ACC-1A3CC7160370}"/>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7B2887F4-6B0E-BBB0-86B7-B6EB5821752D}"/>
              </a:ext>
            </a:extLst>
          </p:cNvPr>
          <p:cNvSpPr>
            <a:spLocks noGrp="1"/>
          </p:cNvSpPr>
          <p:nvPr>
            <p:ph type="body" idx="3"/>
          </p:nvPr>
        </p:nvSpPr>
        <p:spPr/>
        <p:txBody>
          <a:bodyPr/>
          <a:lstStyle/>
          <a:p>
            <a:r>
              <a:rPr lang="en-US" altLang="zh-CN" dirty="0"/>
              <a:t>Finally, let's summarize.</a:t>
            </a:r>
            <a:endParaRPr lang="zh-CN" altLang="en-US" dirty="0"/>
          </a:p>
        </p:txBody>
      </p:sp>
    </p:spTree>
    <p:extLst>
      <p:ext uri="{BB962C8B-B14F-4D97-AF65-F5344CB8AC3E}">
        <p14:creationId xmlns:p14="http://schemas.microsoft.com/office/powerpoint/2010/main" val="668854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C7126-7A4C-45B7-6416-EABFD6AACE2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648C05E-E565-68A0-B847-01BB8B4141F3}"/>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A95AA435-EA33-6895-B36D-4CB185FC63C8}"/>
              </a:ext>
            </a:extLst>
          </p:cNvPr>
          <p:cNvSpPr>
            <a:spLocks noGrp="1"/>
          </p:cNvSpPr>
          <p:nvPr>
            <p:ph type="body" idx="3"/>
          </p:nvPr>
        </p:nvSpPr>
        <p:spPr/>
        <p:txBody>
          <a:bodyPr/>
          <a:lstStyle/>
          <a:p>
            <a:r>
              <a:rPr lang="en-US" altLang="zh-CN" dirty="0"/>
              <a:t>My report is divided into the following sections:</a:t>
            </a:r>
            <a:endParaRPr lang="zh-CN" altLang="en-US" dirty="0"/>
          </a:p>
        </p:txBody>
      </p:sp>
    </p:spTree>
    <p:extLst>
      <p:ext uri="{BB962C8B-B14F-4D97-AF65-F5344CB8AC3E}">
        <p14:creationId xmlns:p14="http://schemas.microsoft.com/office/powerpoint/2010/main" val="833956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16A14-BDC7-3595-A39D-D1B4A9F23A6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72A4467-B0C5-76BA-29D5-1E253AF971ED}"/>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0256F318-7983-DF7E-55AF-E02699632E98}"/>
              </a:ext>
            </a:extLst>
          </p:cNvPr>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864297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CCE48-43A6-A057-273F-36D67F978B2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E82DDC0-B1BD-3AC6-84BC-7C8B7215DCB3}"/>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AA00E249-FF8A-CDEE-509A-C429661431E9}"/>
              </a:ext>
            </a:extLst>
          </p:cNvPr>
          <p:cNvSpPr>
            <a:spLocks noGrp="1"/>
          </p:cNvSpPr>
          <p:nvPr>
            <p:ph type="body" idx="3"/>
          </p:nvPr>
        </p:nvSpPr>
        <p:spPr/>
        <p:txBody>
          <a:bodyPr/>
          <a:lstStyle/>
          <a:p>
            <a:r>
              <a:rPr lang="en-US" altLang="zh-CN" dirty="0"/>
              <a:t>First, the research background</a:t>
            </a:r>
            <a:endParaRPr lang="zh-CN" altLang="en-US" dirty="0"/>
          </a:p>
        </p:txBody>
      </p:sp>
    </p:spTree>
    <p:extLst>
      <p:ext uri="{BB962C8B-B14F-4D97-AF65-F5344CB8AC3E}">
        <p14:creationId xmlns:p14="http://schemas.microsoft.com/office/powerpoint/2010/main" val="3796050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AF37B-8BB8-FB7F-03CE-11CFF2E1374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7EEE989-7755-DED3-9252-630C4FD4AF82}"/>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1719F4CA-4C1B-94E6-B1C7-36C8C8881A88}"/>
              </a:ext>
            </a:extLst>
          </p:cNvPr>
          <p:cNvSpPr>
            <a:spLocks noGrp="1"/>
          </p:cNvSpPr>
          <p:nvPr>
            <p:ph type="body" idx="3"/>
          </p:nvPr>
        </p:nvSpPr>
        <p:spPr/>
        <p:txBody>
          <a:bodyPr/>
          <a:lstStyle/>
          <a:p>
            <a:pPr marL="228600" indent="-228600">
              <a:buAutoNum type="arabicPeriod"/>
            </a:pPr>
            <a:r>
              <a:rPr lang="en-US" altLang="zh-CN" dirty="0"/>
              <a:t>Photons are an important research probe. </a:t>
            </a:r>
          </a:p>
          <a:p>
            <a:pPr marL="228600" indent="-228600">
              <a:buAutoNum type="arabicPeriod"/>
            </a:pPr>
            <a:r>
              <a:rPr lang="en-US" altLang="zh-CN" dirty="0"/>
              <a:t>Photons of different energies can be used to detect different levels of matter.</a:t>
            </a:r>
          </a:p>
          <a:p>
            <a:pPr marL="228600" indent="-228600">
              <a:buAutoNum type="arabicPeriod"/>
            </a:pPr>
            <a:r>
              <a:rPr lang="en-US" altLang="zh-CN" dirty="0"/>
              <a:t>MeV photons correspond to the nuclear matter level, and photons greater than 140 MeV can detect the properties of quark-level matter inside nucleons.</a:t>
            </a:r>
            <a:endParaRPr lang="zh-CN" altLang="en-US" dirty="0"/>
          </a:p>
        </p:txBody>
      </p:sp>
    </p:spTree>
    <p:extLst>
      <p:ext uri="{BB962C8B-B14F-4D97-AF65-F5344CB8AC3E}">
        <p14:creationId xmlns:p14="http://schemas.microsoft.com/office/powerpoint/2010/main" val="567768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B2D39-4A5F-5DBF-0334-33E5C66EBCC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8CC178B-583C-48EA-3BD7-E387532B3EA8}"/>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2B714482-BA64-01CE-068A-E2A6D45777C4}"/>
              </a:ext>
            </a:extLst>
          </p:cNvPr>
          <p:cNvSpPr>
            <a:spLocks noGrp="1"/>
          </p:cNvSpPr>
          <p:nvPr>
            <p:ph type="body" idx="3"/>
          </p:nvPr>
        </p:nvSpPr>
        <p:spPr/>
        <p:txBody>
          <a:bodyPr/>
          <a:lstStyle/>
          <a:p>
            <a:pPr marL="228600" indent="-228600">
              <a:buAutoNum type="arabicPeriod"/>
            </a:pPr>
            <a:r>
              <a:rPr lang="en-US" altLang="zh-CN" sz="1200" dirty="0">
                <a:latin typeface="Cambria Math" panose="02040503050406030204" pitchFamily="18" charset="0"/>
                <a:ea typeface="Cambria Math" panose="02040503050406030204" pitchFamily="18" charset="0"/>
                <a:cs typeface="Times New Roman" panose="02020603050405020304" pitchFamily="18" charset="0"/>
              </a:rPr>
              <a:t>We use the inverse Compton scattering method to generate gamma rays.</a:t>
            </a:r>
          </a:p>
          <a:p>
            <a:pPr marL="228600" indent="-228600">
              <a:buAutoNum type="arabicPeriod"/>
            </a:pPr>
            <a:r>
              <a:rPr lang="en-US" altLang="zh-CN" sz="1200" dirty="0">
                <a:latin typeface="Cambria Math" panose="02040503050406030204" pitchFamily="18" charset="0"/>
                <a:ea typeface="Cambria Math" panose="02040503050406030204" pitchFamily="18" charset="0"/>
                <a:cs typeface="Times New Roman" panose="02020603050405020304" pitchFamily="18" charset="0"/>
              </a:rPr>
              <a:t>This method uses low-energy photons to scatter with high-energy electrons to produce high-energy photons.</a:t>
            </a:r>
          </a:p>
          <a:p>
            <a:pPr marL="228600" indent="-228600">
              <a:buAutoNum type="arabicPeriod"/>
            </a:pPr>
            <a:r>
              <a:rPr lang="en-US" altLang="zh-CN" sz="1200" dirty="0">
                <a:latin typeface="Cambria Math" panose="02040503050406030204" pitchFamily="18" charset="0"/>
                <a:ea typeface="Cambria Math" panose="02040503050406030204" pitchFamily="18" charset="0"/>
                <a:cs typeface="Times New Roman" panose="02020603050405020304" pitchFamily="18" charset="0"/>
              </a:rPr>
              <a:t>The differential cross-section calculation method is shown in the formula below.</a:t>
            </a:r>
          </a:p>
          <a:p>
            <a:pPr marL="228600" indent="-228600">
              <a:buAutoNum type="arabicPeriod"/>
            </a:pPr>
            <a:r>
              <a:rPr lang="en-US" altLang="zh-CN" dirty="0"/>
              <a:t>It can be seen that for scattered photons, the linear polarization degree and polarization direction of different incident photons affect the spatial intensity distribution of scattered photons.</a:t>
            </a:r>
            <a:endParaRPr lang="zh-CN" altLang="en-US" dirty="0"/>
          </a:p>
        </p:txBody>
      </p:sp>
    </p:spTree>
    <p:extLst>
      <p:ext uri="{BB962C8B-B14F-4D97-AF65-F5344CB8AC3E}">
        <p14:creationId xmlns:p14="http://schemas.microsoft.com/office/powerpoint/2010/main" val="111596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37B11-8B4D-1957-FCC1-EB1B152C4C9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234FCF6-BC07-2760-00C7-D3745F4D9BB8}"/>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E9345D87-7847-EE25-DA25-EF450D1182D8}"/>
              </a:ext>
            </a:extLst>
          </p:cNvPr>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The schematic diagram of the laser Compton scattering oblique incidence structure is shown in the figure.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The gamma beam at the SLEGS beamline is generated by collisions between a CO₂ laser and a 3.5GeV electron beam from a storage 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The gamma rays generated are collimated sequentially through two collimators, the C collimator and the T collimator.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It features the world's first LCSS device capable of continuously tuning gamma energy by adjusting the angle between the laser and electron beams.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It can produce gamma rays in the range of 0.66-21.8MeV.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Additionally, there is spot imaging and energy spectrum distribution for the T3 and T1 holes.</a:t>
            </a:r>
            <a:endParaRPr lang="zh-CN" altLang="en-US" dirty="0"/>
          </a:p>
        </p:txBody>
      </p:sp>
    </p:spTree>
    <p:extLst>
      <p:ext uri="{BB962C8B-B14F-4D97-AF65-F5344CB8AC3E}">
        <p14:creationId xmlns:p14="http://schemas.microsoft.com/office/powerpoint/2010/main" val="208669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01B0C-8EB2-8553-F595-DD3BE53B5AE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488F1D2-D89D-442F-5423-D2FDD758185B}"/>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CF8C8D39-0F0A-DCA1-3A36-D4BA15F2352D}"/>
              </a:ext>
            </a:extLst>
          </p:cNvPr>
          <p:cNvSpPr>
            <a:spLocks noGrp="1"/>
          </p:cNvSpPr>
          <p:nvPr>
            <p:ph type="body" idx="3"/>
          </p:nvPr>
        </p:nvSpPr>
        <p:spPr/>
        <p:txBody>
          <a:bodyPr/>
          <a:lstStyle/>
          <a:p>
            <a:r>
              <a:rPr lang="en-US" altLang="zh-CN" dirty="0"/>
              <a:t>Next is Experimental Detection and Theoretical Simulation.</a:t>
            </a:r>
            <a:endParaRPr lang="zh-CN" altLang="en-US" dirty="0"/>
          </a:p>
        </p:txBody>
      </p:sp>
    </p:spTree>
    <p:extLst>
      <p:ext uri="{BB962C8B-B14F-4D97-AF65-F5344CB8AC3E}">
        <p14:creationId xmlns:p14="http://schemas.microsoft.com/office/powerpoint/2010/main" val="537473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BF8BD-DF63-9069-266D-5B0EC2BCDA6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E89C9A1-5617-D2AD-5211-6C8E76ED9690}"/>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F07851A4-F1A1-070C-E387-C934E01073BD}"/>
              </a:ext>
            </a:extLst>
          </p:cNvPr>
          <p:cNvSpPr>
            <a:spLocks noGrp="1"/>
          </p:cNvSpPr>
          <p:nvPr>
            <p:ph type="body" idx="3"/>
          </p:nvPr>
        </p:nvSpPr>
        <p:spPr/>
        <p:txBody>
          <a:bodyPr/>
          <a:lstStyle/>
          <a:p>
            <a:r>
              <a:rPr lang="en-US" altLang="zh-CN" dirty="0"/>
              <a:t>First, let's introduce the gamma camera. </a:t>
            </a:r>
          </a:p>
          <a:p>
            <a:r>
              <a:rPr lang="en-US" altLang="zh-CN" dirty="0"/>
              <a:t>The structure of the gamma camera and its position in the beamline are shown in the figure.</a:t>
            </a:r>
          </a:p>
          <a:p>
            <a:r>
              <a:rPr lang="en-US" altLang="zh-CN" dirty="0"/>
              <a:t>The device uses the fluorescence effect of LYSO to detect gamma rays. </a:t>
            </a:r>
          </a:p>
          <a:p>
            <a:r>
              <a:rPr lang="en-US" altLang="zh-CN" dirty="0"/>
              <a:t>The emitted fluorescence is reflected by a reflector and converged by a optical lens, ultimately producing a signal in the CCD to obtain the measurement results.</a:t>
            </a:r>
            <a:endParaRPr lang="zh-CN" altLang="en-US" dirty="0"/>
          </a:p>
        </p:txBody>
      </p:sp>
    </p:spTree>
    <p:extLst>
      <p:ext uri="{BB962C8B-B14F-4D97-AF65-F5344CB8AC3E}">
        <p14:creationId xmlns:p14="http://schemas.microsoft.com/office/powerpoint/2010/main" val="2958473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F6BD6-1AD3-7C37-603F-350B7B75CF0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5FA23CA-9EB9-1246-F76E-09CEBD2D4E13}"/>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2E023B43-29E8-5E0A-E8E5-20250C82F257}"/>
              </a:ext>
            </a:extLst>
          </p:cNvPr>
          <p:cNvSpPr>
            <a:spLocks noGrp="1"/>
          </p:cNvSpPr>
          <p:nvPr>
            <p:ph type="body" idx="3"/>
          </p:nvPr>
        </p:nvSpPr>
        <p:spPr/>
        <p:txBody>
          <a:bodyPr/>
          <a:lstStyle/>
          <a:p>
            <a:r>
              <a:rPr lang="en-US" altLang="zh-CN" dirty="0"/>
              <a:t>We performed imaging of gamma rays at different incident angles. </a:t>
            </a:r>
          </a:p>
          <a:p>
            <a:r>
              <a:rPr lang="en-US" altLang="zh-CN" dirty="0"/>
              <a:t>It can be seen that the shape of the light spot changes at different angles. </a:t>
            </a:r>
          </a:p>
          <a:p>
            <a:r>
              <a:rPr lang="en-US" altLang="zh-CN" dirty="0"/>
              <a:t>This is caused by the oblique incidence structure, where the polarization direction of the incident laser changes with the angle of incidence.</a:t>
            </a:r>
          </a:p>
          <a:p>
            <a:r>
              <a:rPr lang="en-US" altLang="zh-CN" dirty="0"/>
              <a:t>At the same time, as the scattering angle increases, the energy and flux of the scattered gamma rays also increase, ultimately making the spot pattern clearer.</a:t>
            </a:r>
            <a:endParaRPr lang="zh-CN" altLang="en-US" dirty="0"/>
          </a:p>
        </p:txBody>
      </p:sp>
    </p:spTree>
    <p:extLst>
      <p:ext uri="{BB962C8B-B14F-4D97-AF65-F5344CB8AC3E}">
        <p14:creationId xmlns:p14="http://schemas.microsoft.com/office/powerpoint/2010/main" val="4014538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9071866-7C47-4DF1-929F-F0C176FEEBE9}" type="datetimeFigureOut">
              <a:rPr lang="zh-CN" altLang="en-US" smtClean="0"/>
              <a:t>2025/8/6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8626C4-408E-49D3-861E-5D9275CE59F8}" type="slidenum">
              <a:rPr lang="zh-CN" altLang="en-US" smtClean="0"/>
              <a:t>‹#›</a:t>
            </a:fld>
            <a:endParaRPr lang="zh-CN" altLang="en-US"/>
          </a:p>
        </p:txBody>
      </p:sp>
      <p:cxnSp>
        <p:nvCxnSpPr>
          <p:cNvPr id="8" name="直接连接符 7"/>
          <p:cNvCxnSpPr/>
          <p:nvPr userDrawn="1"/>
        </p:nvCxnSpPr>
        <p:spPr>
          <a:xfrm>
            <a:off x="4897582" y="353291"/>
            <a:ext cx="7294418"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0" y="6428509"/>
            <a:ext cx="12192000"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778" y="149696"/>
            <a:ext cx="4271496" cy="537856"/>
          </a:xfrm>
          <a:prstGeom prst="rect">
            <a:avLst/>
          </a:prstGeom>
        </p:spPr>
      </p:pic>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9071866-7C47-4DF1-929F-F0C176FEEBE9}" type="datetimeFigureOut">
              <a:rPr lang="zh-CN" altLang="en-US" smtClean="0"/>
              <a:t>2025/8/6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8626C4-408E-49D3-861E-5D9275CE59F8}" type="slidenum">
              <a:rPr lang="zh-CN" altLang="en-US" smtClean="0"/>
              <a:t>‹#›</a:t>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9071866-7C47-4DF1-929F-F0C176FEEBE9}" type="datetimeFigureOut">
              <a:rPr lang="zh-CN" altLang="en-US" smtClean="0"/>
              <a:t>2025/8/6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8626C4-408E-49D3-861E-5D9275CE59F8}" type="slidenum">
              <a:rPr lang="zh-CN" altLang="en-US" smtClean="0"/>
              <a:t>‹#›</a:t>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9071866-7C47-4DF1-929F-F0C176FEEBE9}" type="datetimeFigureOut">
              <a:rPr lang="zh-CN" altLang="en-US" smtClean="0"/>
              <a:t>2025/8/6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8626C4-408E-49D3-861E-5D9275CE59F8}" type="slidenum">
              <a:rPr lang="zh-CN" altLang="en-US" smtClean="0"/>
              <a:t>‹#›</a:t>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9071866-7C47-4DF1-929F-F0C176FEEBE9}" type="datetimeFigureOut">
              <a:rPr lang="zh-CN" altLang="en-US" smtClean="0"/>
              <a:t>2025/8/6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8626C4-408E-49D3-861E-5D9275CE59F8}" type="slidenum">
              <a:rPr lang="zh-CN" altLang="en-US" smtClean="0"/>
              <a:t>‹#›</a:t>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29071866-7C47-4DF1-929F-F0C176FEEBE9}" type="datetimeFigureOut">
              <a:rPr lang="zh-CN" altLang="en-US" smtClean="0"/>
              <a:t>2025/8/6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8626C4-408E-49D3-861E-5D9275CE59F8}" type="slidenum">
              <a:rPr lang="zh-CN" altLang="en-US" smtClean="0"/>
              <a:t>‹#›</a:t>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29071866-7C47-4DF1-929F-F0C176FEEBE9}" type="datetimeFigureOut">
              <a:rPr lang="zh-CN" altLang="en-US" smtClean="0"/>
              <a:t>2025/8/6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28626C4-408E-49D3-861E-5D9275CE59F8}" type="slidenum">
              <a:rPr lang="zh-CN" altLang="en-US" smtClean="0"/>
              <a:t>‹#›</a:t>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9071866-7C47-4DF1-929F-F0C176FEEBE9}" type="datetimeFigureOut">
              <a:rPr lang="zh-CN" altLang="en-US" smtClean="0"/>
              <a:t>2025/8/6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28626C4-408E-49D3-861E-5D9275CE59F8}" type="slidenum">
              <a:rPr lang="zh-CN" altLang="en-US" smtClean="0"/>
              <a:t>‹#›</a:t>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9071866-7C47-4DF1-929F-F0C176FEEBE9}" type="datetimeFigureOut">
              <a:rPr lang="zh-CN" altLang="en-US" smtClean="0"/>
              <a:t>2025/8/6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28626C4-408E-49D3-861E-5D9275CE59F8}" type="slidenum">
              <a:rPr lang="zh-CN" altLang="en-US" smtClean="0"/>
              <a:t>‹#›</a:t>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9071866-7C47-4DF1-929F-F0C176FEEBE9}" type="datetimeFigureOut">
              <a:rPr lang="zh-CN" altLang="en-US" smtClean="0"/>
              <a:t>2025/8/6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8626C4-408E-49D3-861E-5D9275CE59F8}" type="slidenum">
              <a:rPr lang="zh-CN" altLang="en-US" smtClean="0"/>
              <a:t>‹#›</a:t>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9071866-7C47-4DF1-929F-F0C176FEEBE9}" type="datetimeFigureOut">
              <a:rPr lang="zh-CN" altLang="en-US" smtClean="0"/>
              <a:t>2025/8/6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8626C4-408E-49D3-861E-5D9275CE59F8}" type="slidenum">
              <a:rPr lang="zh-CN" altLang="en-US" smtClean="0"/>
              <a:t>‹#›</a:t>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71866-7C47-4DF1-929F-F0C176FEEBE9}" type="datetimeFigureOut">
              <a:rPr lang="zh-CN" altLang="en-US" smtClean="0"/>
              <a:t>2025/8/6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8626C4-408E-49D3-861E-5D9275CE59F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30.jp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5.xml"/><Relationship Id="rId7" Type="http://schemas.openxmlformats.org/officeDocument/2006/relationships/image" Target="../media/image40.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41.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18.xml"/><Relationship Id="rId7"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emf"/><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8.png"/><Relationship Id="rId12"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7.png"/><Relationship Id="rId11" Type="http://schemas.openxmlformats.org/officeDocument/2006/relationships/image" Target="../media/image26.png"/><Relationship Id="rId5" Type="http://schemas.openxmlformats.org/officeDocument/2006/relationships/image" Target="../media/image6.png"/><Relationship Id="rId10" Type="http://schemas.openxmlformats.org/officeDocument/2006/relationships/image" Target="../media/image80.png"/><Relationship Id="rId4" Type="http://schemas.openxmlformats.org/officeDocument/2006/relationships/image" Target="../media/image4.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9.xml"/><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封面-两个园区-白彩图2007">
            <a:extLst>
              <a:ext uri="{FF2B5EF4-FFF2-40B4-BE49-F238E27FC236}">
                <a16:creationId xmlns:a16="http://schemas.microsoft.com/office/drawing/2014/main" id="{0C93C42F-751F-8A3D-C55D-7528F7442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188" t="44792" b="6250"/>
          <a:stretch>
            <a:fillRect/>
          </a:stretch>
        </p:blipFill>
        <p:spPr bwMode="auto">
          <a:xfrm>
            <a:off x="5320558" y="4276987"/>
            <a:ext cx="6871442" cy="256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8E73DCA9-F931-F71A-2F05-522A163D7A6A}"/>
              </a:ext>
            </a:extLst>
          </p:cNvPr>
          <p:cNvSpPr/>
          <p:nvPr/>
        </p:nvSpPr>
        <p:spPr>
          <a:xfrm>
            <a:off x="0" y="1700810"/>
            <a:ext cx="12192000" cy="198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7" name="矩形 6">
            <a:extLst>
              <a:ext uri="{FF2B5EF4-FFF2-40B4-BE49-F238E27FC236}">
                <a16:creationId xmlns:a16="http://schemas.microsoft.com/office/drawing/2014/main" id="{0C8116DD-EBC6-DFA3-95B0-170999F370B7}"/>
              </a:ext>
            </a:extLst>
          </p:cNvPr>
          <p:cNvSpPr/>
          <p:nvPr/>
        </p:nvSpPr>
        <p:spPr>
          <a:xfrm>
            <a:off x="1516291" y="1700808"/>
            <a:ext cx="4234070" cy="1987200"/>
          </a:xfrm>
          <a:prstGeom prst="rect">
            <a:avLst/>
          </a:prstGeom>
          <a:gradFill flip="none" rotWithShape="1">
            <a:gsLst>
              <a:gs pos="36000">
                <a:srgbClr val="026DCE"/>
              </a:gs>
              <a:gs pos="95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TextBox 6">
            <a:extLst>
              <a:ext uri="{FF2B5EF4-FFF2-40B4-BE49-F238E27FC236}">
                <a16:creationId xmlns:a16="http://schemas.microsoft.com/office/drawing/2014/main" id="{9F08A5F4-ED79-42E0-BD61-DDC16D0FABD5}"/>
              </a:ext>
            </a:extLst>
          </p:cNvPr>
          <p:cNvSpPr txBox="1"/>
          <p:nvPr/>
        </p:nvSpPr>
        <p:spPr>
          <a:xfrm>
            <a:off x="0" y="1713022"/>
            <a:ext cx="12144671" cy="1830245"/>
          </a:xfrm>
          <a:prstGeom prst="rect">
            <a:avLst/>
          </a:prstGeom>
          <a:noFill/>
        </p:spPr>
        <p:txBody>
          <a:bodyPr wrap="square" rtlCol="0">
            <a:spAutoFit/>
          </a:bodyPr>
          <a:lstStyle/>
          <a:p>
            <a:pPr lvl="0" algn="ctr">
              <a:lnSpc>
                <a:spcPct val="150000"/>
              </a:lnSpc>
              <a:defRPr/>
            </a:pPr>
            <a:r>
              <a:rPr lang="en-US" altLang="zh-CN" sz="4000" b="1" dirty="0">
                <a:solidFill>
                  <a:prstClr val="white"/>
                </a:solidFill>
                <a:latin typeface="微软雅黑" panose="020B0503020204020204" charset="-122"/>
                <a:ea typeface="微软雅黑" panose="020B0503020204020204" charset="-122"/>
                <a:cs typeface="Arial" panose="020B0604020202020204" pitchFamily="34" charset="0"/>
              </a:rPr>
              <a:t>Polarization properties of laser Compton slant scattering gamma beam at SLEGS</a:t>
            </a:r>
          </a:p>
        </p:txBody>
      </p:sp>
      <p:sp>
        <p:nvSpPr>
          <p:cNvPr id="9" name="矩形 8">
            <a:extLst>
              <a:ext uri="{FF2B5EF4-FFF2-40B4-BE49-F238E27FC236}">
                <a16:creationId xmlns:a16="http://schemas.microsoft.com/office/drawing/2014/main" id="{4C0E9FEF-82C2-3500-A4E3-58EE9D1CE78F}"/>
              </a:ext>
            </a:extLst>
          </p:cNvPr>
          <p:cNvSpPr>
            <a:spLocks noChangeArrowheads="1"/>
          </p:cNvSpPr>
          <p:nvPr/>
        </p:nvSpPr>
        <p:spPr bwMode="auto">
          <a:xfrm>
            <a:off x="-1" y="4185322"/>
            <a:ext cx="12188431" cy="221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C0000"/>
              </a:buClr>
              <a:buSzPct val="120000"/>
              <a:buFont typeface="Wingdings" panose="05000000000000000000" pitchFamily="2" charset="2"/>
              <a:buChar char="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buClr>
                <a:srgbClr val="33CC33"/>
              </a:buClr>
              <a:buFont typeface="Wingdings" panose="05000000000000000000" pitchFamily="2" charset="2"/>
              <a:buChar char="Ø"/>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buClr>
                <a:schemeClr val="accent2"/>
              </a:buClr>
              <a:buFont typeface="Wingdings" panose="05000000000000000000" pitchFamily="2" charset="2"/>
              <a:buChar char="l"/>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buSzPct val="90000"/>
              <a:buFont typeface="Wingdings" panose="05000000000000000000" pitchFamily="2" charset="2"/>
              <a:buChar char="p"/>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SzPct val="80000"/>
              <a:buFont typeface="Wingdings" panose="05000000000000000000" pitchFamily="2" charset="2"/>
              <a:buChar char="u"/>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SzPct val="80000"/>
              <a:buFont typeface="Wingdings" panose="05000000000000000000" pitchFamily="2" charset="2"/>
              <a:buChar char="u"/>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SzPct val="80000"/>
              <a:buFont typeface="Wingdings" panose="05000000000000000000" pitchFamily="2" charset="2"/>
              <a:buChar char="u"/>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SzPct val="80000"/>
              <a:buFont typeface="Wingdings" panose="05000000000000000000" pitchFamily="2" charset="2"/>
              <a:buChar char="u"/>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SzPct val="80000"/>
              <a:buFont typeface="Wingdings" panose="05000000000000000000" pitchFamily="2" charset="2"/>
              <a:buChar char="u"/>
              <a:defRPr sz="2000">
                <a:solidFill>
                  <a:schemeClr val="tx1"/>
                </a:solidFill>
                <a:latin typeface="Arial" panose="020B0604020202020204" pitchFamily="34" charset="0"/>
                <a:ea typeface="黑体" panose="02010609060101010101" pitchFamily="49" charset="-122"/>
              </a:defRPr>
            </a:lvl9pPr>
          </a:lstStyle>
          <a:p>
            <a:pPr algn="ctr">
              <a:lnSpc>
                <a:spcPct val="150000"/>
              </a:lnSpc>
              <a:spcBef>
                <a:spcPct val="0"/>
              </a:spcBef>
              <a:buClrTx/>
              <a:buSzTx/>
              <a:buNone/>
            </a:pPr>
            <a:r>
              <a:rPr lang="en-US" altLang="zh-CN" sz="3200" b="1" dirty="0" err="1">
                <a:ea typeface="微软雅黑" panose="020B0503020204020204" pitchFamily="34" charset="-122"/>
              </a:rPr>
              <a:t>Xiangfei</a:t>
            </a:r>
            <a:r>
              <a:rPr lang="en-US" altLang="zh-CN" sz="3200" b="1" dirty="0">
                <a:ea typeface="微软雅黑" panose="020B0503020204020204" pitchFamily="34" charset="-122"/>
              </a:rPr>
              <a:t> Wang</a:t>
            </a:r>
          </a:p>
          <a:p>
            <a:pPr algn="ctr">
              <a:lnSpc>
                <a:spcPct val="150000"/>
              </a:lnSpc>
              <a:spcBef>
                <a:spcPct val="0"/>
              </a:spcBef>
              <a:buClrTx/>
              <a:buSzTx/>
              <a:buFont typeface="Arial" panose="020B0604020202020204" pitchFamily="34" charset="0"/>
              <a:buNone/>
            </a:pPr>
            <a:r>
              <a:rPr lang="en-US" altLang="zh-CN" sz="3200" b="1" i="1" dirty="0" err="1">
                <a:latin typeface="Times New Roman" panose="02020603050405020304" pitchFamily="18" charset="0"/>
                <a:ea typeface="华文楷体" panose="02010600040101010101" pitchFamily="2" charset="-122"/>
              </a:rPr>
              <a:t>Gongtao</a:t>
            </a:r>
            <a:r>
              <a:rPr lang="en-US" altLang="zh-CN" sz="3200" b="1" i="1" dirty="0">
                <a:latin typeface="Times New Roman" panose="02020603050405020304" pitchFamily="18" charset="0"/>
                <a:ea typeface="华文楷体" panose="02010600040101010101" pitchFamily="2" charset="-122"/>
              </a:rPr>
              <a:t>  Fan, </a:t>
            </a:r>
            <a:r>
              <a:rPr lang="en-US" altLang="zh-CN" sz="3200" b="1" i="1" dirty="0" err="1">
                <a:latin typeface="Times New Roman" panose="02020603050405020304" pitchFamily="18" charset="0"/>
                <a:ea typeface="华文楷体" panose="02010600040101010101" pitchFamily="2" charset="-122"/>
              </a:rPr>
              <a:t>Hanghua</a:t>
            </a:r>
            <a:r>
              <a:rPr lang="en-US" altLang="zh-CN" sz="3200" b="1" i="1" dirty="0">
                <a:latin typeface="Times New Roman" panose="02020603050405020304" pitchFamily="18" charset="0"/>
                <a:ea typeface="华文楷体" panose="02010600040101010101" pitchFamily="2" charset="-122"/>
              </a:rPr>
              <a:t>  Xu, </a:t>
            </a:r>
            <a:r>
              <a:rPr lang="en-US" altLang="zh-CN" sz="3200" b="1" i="1" dirty="0" err="1">
                <a:latin typeface="Times New Roman" panose="02020603050405020304" pitchFamily="18" charset="0"/>
                <a:ea typeface="华文楷体" panose="02010600040101010101" pitchFamily="2" charset="-122"/>
              </a:rPr>
              <a:t>Kaijie</a:t>
            </a:r>
            <a:r>
              <a:rPr lang="en-US" altLang="zh-CN" sz="3200" b="1" i="1" dirty="0">
                <a:latin typeface="Times New Roman" panose="02020603050405020304" pitchFamily="18" charset="0"/>
                <a:ea typeface="华文楷体" panose="02010600040101010101" pitchFamily="2" charset="-122"/>
              </a:rPr>
              <a:t> Chen,</a:t>
            </a:r>
            <a:r>
              <a:rPr lang="zh-CN" altLang="en-US" sz="3200" b="1" i="1" dirty="0">
                <a:latin typeface="Times New Roman" panose="02020603050405020304" pitchFamily="18" charset="0"/>
                <a:ea typeface="华文楷体" panose="02010600040101010101" pitchFamily="2" charset="-122"/>
              </a:rPr>
              <a:t> </a:t>
            </a:r>
            <a:r>
              <a:rPr lang="en-US" altLang="zh-CN" sz="3200" b="1" i="1" dirty="0">
                <a:latin typeface="Times New Roman" panose="02020603050405020304" pitchFamily="18" charset="0"/>
                <a:ea typeface="华文楷体" panose="02010600040101010101" pitchFamily="2" charset="-122"/>
              </a:rPr>
              <a:t>Hongwei Wang </a:t>
            </a:r>
          </a:p>
          <a:p>
            <a:pPr algn="ctr">
              <a:lnSpc>
                <a:spcPct val="150000"/>
              </a:lnSpc>
              <a:spcBef>
                <a:spcPct val="0"/>
              </a:spcBef>
              <a:buClrTx/>
              <a:buSzTx/>
              <a:buFont typeface="Arial" panose="020B0604020202020204" pitchFamily="34" charset="0"/>
              <a:buNone/>
            </a:pPr>
            <a:r>
              <a:rPr lang="en-US" altLang="zh-CN" sz="3200" b="1" i="1" dirty="0">
                <a:latin typeface="Times New Roman" panose="02020603050405020304" pitchFamily="18" charset="0"/>
                <a:ea typeface="华文楷体" panose="02010600040101010101" pitchFamily="2" charset="-122"/>
              </a:rPr>
              <a:t>on behalf of the SLEGS Team </a:t>
            </a:r>
          </a:p>
        </p:txBody>
      </p:sp>
    </p:spTree>
  </p:cSld>
  <p:clrMapOvr>
    <a:masterClrMapping/>
  </p:clrMapOvr>
  <p:transition advTm="9739"/>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9D542-58AC-5269-2987-A13F4DCA899D}"/>
            </a:ext>
          </a:extLst>
        </p:cNvPr>
        <p:cNvGrpSpPr/>
        <p:nvPr/>
      </p:nvGrpSpPr>
      <p:grpSpPr>
        <a:xfrm>
          <a:off x="0" y="0"/>
          <a:ext cx="0" cy="0"/>
          <a:chOff x="0" y="0"/>
          <a:chExt cx="0" cy="0"/>
        </a:xfrm>
      </p:grpSpPr>
      <p:pic>
        <p:nvPicPr>
          <p:cNvPr id="42" name="图片 41">
            <a:extLst>
              <a:ext uri="{FF2B5EF4-FFF2-40B4-BE49-F238E27FC236}">
                <a16:creationId xmlns:a16="http://schemas.microsoft.com/office/drawing/2014/main" id="{7A734BD5-D516-1ECE-2A6E-72CB2D22B4FB}"/>
              </a:ext>
            </a:extLst>
          </p:cNvPr>
          <p:cNvPicPr>
            <a:picLocks noChangeAspect="1"/>
          </p:cNvPicPr>
          <p:nvPr/>
        </p:nvPicPr>
        <p:blipFill>
          <a:blip r:embed="rId4"/>
          <a:stretch>
            <a:fillRect/>
          </a:stretch>
        </p:blipFill>
        <p:spPr>
          <a:xfrm>
            <a:off x="4970408" y="1076753"/>
            <a:ext cx="3403870" cy="2987766"/>
          </a:xfrm>
          <a:prstGeom prst="rect">
            <a:avLst/>
          </a:prstGeom>
        </p:spPr>
      </p:pic>
      <p:pic>
        <p:nvPicPr>
          <p:cNvPr id="45" name="图片 44">
            <a:extLst>
              <a:ext uri="{FF2B5EF4-FFF2-40B4-BE49-F238E27FC236}">
                <a16:creationId xmlns:a16="http://schemas.microsoft.com/office/drawing/2014/main" id="{373FB993-979F-64F8-EE04-2AF15CD3D5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4972" y="3870235"/>
            <a:ext cx="3403870" cy="2987765"/>
          </a:xfrm>
          <a:prstGeom prst="rect">
            <a:avLst/>
          </a:prstGeom>
        </p:spPr>
      </p:pic>
      <p:sp>
        <p:nvSpPr>
          <p:cNvPr id="46" name="文本框 45">
            <a:extLst>
              <a:ext uri="{FF2B5EF4-FFF2-40B4-BE49-F238E27FC236}">
                <a16:creationId xmlns:a16="http://schemas.microsoft.com/office/drawing/2014/main" id="{4246C24F-E1BB-1626-8B8E-4F7869312D9D}"/>
              </a:ext>
            </a:extLst>
          </p:cNvPr>
          <p:cNvSpPr txBox="1"/>
          <p:nvPr/>
        </p:nvSpPr>
        <p:spPr>
          <a:xfrm>
            <a:off x="-1" y="1261935"/>
            <a:ext cx="4756727" cy="5386090"/>
          </a:xfrm>
          <a:prstGeom prst="rect">
            <a:avLst/>
          </a:prstGeom>
          <a:noFill/>
        </p:spPr>
        <p:txBody>
          <a:bodyPr wrap="square" rtlCol="0">
            <a:spAutoFit/>
          </a:bodyPr>
          <a:lstStyle/>
          <a:p>
            <a:r>
              <a:rPr lang="en-US" altLang="zh-CN" dirty="0">
                <a:latin typeface="宋体" panose="02010600030101010101" pitchFamily="2" charset="-122"/>
                <a:ea typeface="宋体" panose="02010600030101010101" pitchFamily="2" charset="-122"/>
              </a:rPr>
              <a:t>1. </a:t>
            </a:r>
            <a:r>
              <a:rPr lang="en-US" altLang="zh-CN" sz="2000" b="1" dirty="0">
                <a:latin typeface="宋体" panose="02010600030101010101" pitchFamily="2" charset="-122"/>
                <a:ea typeface="宋体" panose="02010600030101010101" pitchFamily="2" charset="-122"/>
              </a:rPr>
              <a:t>Imaging Experiment</a:t>
            </a:r>
          </a:p>
          <a:p>
            <a:pPr lvl="1"/>
            <a:r>
              <a:rPr lang="en-US" altLang="zh-CN" sz="1600" dirty="0">
                <a:latin typeface="宋体" panose="02010600030101010101" pitchFamily="2" charset="-122"/>
              </a:rPr>
              <a:t>The gamma camera mentioned above was used to measure the gamma spot, yielding the spot image shown. Fig 1 shows the imaging result of the spot obtained at 90° slant incidence.</a:t>
            </a:r>
          </a:p>
          <a:p>
            <a:r>
              <a:rPr lang="en-US" altLang="zh-CN" dirty="0">
                <a:latin typeface="宋体" panose="02010600030101010101" pitchFamily="2" charset="-122"/>
                <a:ea typeface="宋体" panose="02010600030101010101" pitchFamily="2" charset="-122"/>
              </a:rPr>
              <a:t>2. </a:t>
            </a:r>
            <a:r>
              <a:rPr lang="en-US" altLang="zh-CN" sz="2000" b="1" dirty="0">
                <a:latin typeface="宋体" panose="02010600030101010101" pitchFamily="2" charset="-122"/>
                <a:ea typeface="宋体" panose="02010600030101010101" pitchFamily="2" charset="-122"/>
              </a:rPr>
              <a:t>Formula Simulation</a:t>
            </a:r>
          </a:p>
          <a:p>
            <a:pPr lvl="1"/>
            <a:r>
              <a:rPr lang="en-US" altLang="zh-CN" sz="1600" dirty="0">
                <a:latin typeface="宋体" panose="02010600030101010101" pitchFamily="2" charset="-122"/>
              </a:rPr>
              <a:t>The differential cross-section formula for polarized laser scattering with unpolarized electrons, mentioned earlier, was used to simulate the spot. Fig 2 shows the simulation result for the spot obtained at 90° slant incidence.</a:t>
            </a:r>
          </a:p>
          <a:p>
            <a:r>
              <a:rPr lang="en-US" altLang="zh-CN" dirty="0">
                <a:latin typeface="宋体" panose="02010600030101010101" pitchFamily="2" charset="-122"/>
                <a:ea typeface="宋体" panose="02010600030101010101" pitchFamily="2" charset="-122"/>
              </a:rPr>
              <a:t>3. </a:t>
            </a:r>
            <a:r>
              <a:rPr lang="en-US" altLang="zh-CN" sz="2000" b="1" dirty="0">
                <a:latin typeface="宋体" panose="02010600030101010101" pitchFamily="2" charset="-122"/>
                <a:ea typeface="宋体" panose="02010600030101010101" pitchFamily="2" charset="-122"/>
              </a:rPr>
              <a:t>Formula Fitting</a:t>
            </a:r>
          </a:p>
          <a:p>
            <a:pPr lvl="1"/>
            <a:r>
              <a:rPr lang="en-US" altLang="zh-CN" sz="1600" dirty="0">
                <a:latin typeface="宋体" panose="02010600030101010101" pitchFamily="2" charset="-122"/>
              </a:rPr>
              <a:t>The formula used in the simulation was applied to fit the measured spot to obtain its polarization degree and direction. Fig 3 shows the fitting result for the 90° slant incidence case. Table 1 shows the fitting results.</a:t>
            </a:r>
          </a:p>
        </p:txBody>
      </p:sp>
      <p:pic>
        <p:nvPicPr>
          <p:cNvPr id="47" name="图片 46">
            <a:extLst>
              <a:ext uri="{FF2B5EF4-FFF2-40B4-BE49-F238E27FC236}">
                <a16:creationId xmlns:a16="http://schemas.microsoft.com/office/drawing/2014/main" id="{9B373184-7304-09E3-CCD7-E48AEEC9F2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74278" y="1076752"/>
            <a:ext cx="3403870" cy="2987765"/>
          </a:xfrm>
          <a:prstGeom prst="rect">
            <a:avLst/>
          </a:prstGeom>
        </p:spPr>
      </p:pic>
      <p:graphicFrame>
        <p:nvGraphicFramePr>
          <p:cNvPr id="57" name="表格 56">
            <a:extLst>
              <a:ext uri="{FF2B5EF4-FFF2-40B4-BE49-F238E27FC236}">
                <a16:creationId xmlns:a16="http://schemas.microsoft.com/office/drawing/2014/main" id="{408DDF62-FA71-338E-B5D6-8B9C7BF08965}"/>
              </a:ext>
            </a:extLst>
          </p:cNvPr>
          <p:cNvGraphicFramePr>
            <a:graphicFrameLocks noGrp="1"/>
          </p:cNvGraphicFramePr>
          <p:nvPr>
            <p:extLst>
              <p:ext uri="{D42A27DB-BD31-4B8C-83A1-F6EECF244321}">
                <p14:modId xmlns:p14="http://schemas.microsoft.com/office/powerpoint/2010/main" val="3655005577"/>
              </p:ext>
            </p:extLst>
          </p:nvPr>
        </p:nvGraphicFramePr>
        <p:xfrm>
          <a:off x="4902912" y="4239564"/>
          <a:ext cx="3272754" cy="1600440"/>
        </p:xfrm>
        <a:graphic>
          <a:graphicData uri="http://schemas.openxmlformats.org/drawingml/2006/table">
            <a:tbl>
              <a:tblPr firstRow="1" bandRow="1">
                <a:tableStyleId>{5C22544A-7EE6-4342-B048-85BDC9FD1C3A}</a:tableStyleId>
              </a:tblPr>
              <a:tblGrid>
                <a:gridCol w="1090918">
                  <a:extLst>
                    <a:ext uri="{9D8B030D-6E8A-4147-A177-3AD203B41FA5}">
                      <a16:colId xmlns:a16="http://schemas.microsoft.com/office/drawing/2014/main" val="2020092890"/>
                    </a:ext>
                  </a:extLst>
                </a:gridCol>
                <a:gridCol w="1090918">
                  <a:extLst>
                    <a:ext uri="{9D8B030D-6E8A-4147-A177-3AD203B41FA5}">
                      <a16:colId xmlns:a16="http://schemas.microsoft.com/office/drawing/2014/main" val="3924461708"/>
                    </a:ext>
                  </a:extLst>
                </a:gridCol>
                <a:gridCol w="1090918">
                  <a:extLst>
                    <a:ext uri="{9D8B030D-6E8A-4147-A177-3AD203B41FA5}">
                      <a16:colId xmlns:a16="http://schemas.microsoft.com/office/drawing/2014/main" val="30258486"/>
                    </a:ext>
                  </a:extLst>
                </a:gridCol>
              </a:tblGrid>
              <a:tr h="40011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宋体" panose="02010600030101010101" pitchFamily="2" charset="-122"/>
                          <a:ea typeface="宋体" panose="02010600030101010101" pitchFamily="2" charset="-122"/>
                        </a:rPr>
                        <a:t>Fitting result</a:t>
                      </a:r>
                      <a:endParaRPr lang="zh-CN" altLang="en-US" sz="1600" dirty="0">
                        <a:latin typeface="宋体" panose="02010600030101010101" pitchFamily="2" charset="-122"/>
                        <a:ea typeface="宋体" panose="02010600030101010101" pitchFamily="2" charset="-122"/>
                      </a:endParaRPr>
                    </a:p>
                  </a:txBody>
                  <a:tcPr/>
                </a:tc>
                <a:tc hMerge="1">
                  <a:txBody>
                    <a:bodyPr/>
                    <a:lstStyle/>
                    <a:p>
                      <a:endParaRPr lang="zh-CN" altLang="en-US" sz="1600" dirty="0"/>
                    </a:p>
                  </a:txBody>
                  <a:tcPr/>
                </a:tc>
                <a:tc hMerge="1">
                  <a:txBody>
                    <a:bodyPr/>
                    <a:lstStyle/>
                    <a:p>
                      <a:endParaRPr lang="zh-CN" altLang="en-US" sz="1600" dirty="0"/>
                    </a:p>
                  </a:txBody>
                  <a:tcPr/>
                </a:tc>
                <a:extLst>
                  <a:ext uri="{0D108BD9-81ED-4DB2-BD59-A6C34878D82A}">
                    <a16:rowId xmlns:a16="http://schemas.microsoft.com/office/drawing/2014/main" val="1400543353"/>
                  </a:ext>
                </a:extLst>
              </a:tr>
              <a:tr h="400110">
                <a:tc>
                  <a:txBody>
                    <a:bodyPr/>
                    <a:lstStyle/>
                    <a:p>
                      <a:pPr algn="ctr"/>
                      <a:r>
                        <a:rPr lang="en-US" altLang="zh-CN" sz="1600" dirty="0">
                          <a:latin typeface="宋体" panose="02010600030101010101" pitchFamily="2" charset="-122"/>
                          <a:ea typeface="宋体" panose="02010600030101010101" pitchFamily="2" charset="-122"/>
                        </a:rPr>
                        <a:t>Para.</a:t>
                      </a:r>
                      <a:endParaRPr lang="zh-CN" altLang="en-US" sz="1600" dirty="0">
                        <a:latin typeface="宋体" panose="02010600030101010101" pitchFamily="2" charset="-122"/>
                        <a:ea typeface="宋体" panose="02010600030101010101" pitchFamily="2" charset="-122"/>
                      </a:endParaRPr>
                    </a:p>
                  </a:txBody>
                  <a:tcPr/>
                </a:tc>
                <a:tc>
                  <a:txBody>
                    <a:bodyPr/>
                    <a:lstStyle/>
                    <a:p>
                      <a:pPr marL="0" algn="ctr" defTabSz="914400" rtl="0" eaLnBrk="1" latinLnBrk="0" hangingPunct="1"/>
                      <a:r>
                        <a:rPr lang="en-US" altLang="zh-CN" sz="1600" kern="1200" dirty="0">
                          <a:solidFill>
                            <a:schemeClr val="dk1"/>
                          </a:solidFill>
                          <a:latin typeface="宋体" panose="02010600030101010101" pitchFamily="2" charset="-122"/>
                          <a:ea typeface="宋体" panose="02010600030101010101" pitchFamily="2" charset="-122"/>
                          <a:cs typeface="+mn-cs"/>
                        </a:rPr>
                        <a:t>Value</a:t>
                      </a:r>
                      <a:endParaRPr lang="zh-CN" altLang="en-US" sz="1600" kern="1200" dirty="0">
                        <a:solidFill>
                          <a:schemeClr val="dk1"/>
                        </a:solidFill>
                        <a:latin typeface="宋体" panose="02010600030101010101" pitchFamily="2" charset="-122"/>
                        <a:ea typeface="宋体" panose="02010600030101010101" pitchFamily="2" charset="-122"/>
                        <a:cs typeface="+mn-cs"/>
                      </a:endParaRPr>
                    </a:p>
                  </a:txBody>
                  <a:tcPr/>
                </a:tc>
                <a:tc>
                  <a:txBody>
                    <a:bodyPr/>
                    <a:lstStyle/>
                    <a:p>
                      <a:pPr marL="0" algn="ctr" defTabSz="914400" rtl="0" eaLnBrk="1" latinLnBrk="0" hangingPunct="1"/>
                      <a:r>
                        <a:rPr lang="en-US" altLang="zh-CN" sz="1600" kern="1200" dirty="0">
                          <a:solidFill>
                            <a:schemeClr val="dk1"/>
                          </a:solidFill>
                          <a:latin typeface="宋体" panose="02010600030101010101" pitchFamily="2" charset="-122"/>
                          <a:ea typeface="宋体" panose="02010600030101010101" pitchFamily="2" charset="-122"/>
                          <a:cs typeface="+mn-cs"/>
                        </a:rPr>
                        <a:t>Error</a:t>
                      </a:r>
                      <a:endParaRPr lang="zh-CN" altLang="en-US" sz="1600" kern="1200" dirty="0">
                        <a:solidFill>
                          <a:schemeClr val="dk1"/>
                        </a:solidFill>
                        <a:latin typeface="宋体" panose="02010600030101010101" pitchFamily="2" charset="-122"/>
                        <a:ea typeface="宋体" panose="02010600030101010101" pitchFamily="2" charset="-122"/>
                        <a:cs typeface="+mn-cs"/>
                      </a:endParaRPr>
                    </a:p>
                  </a:txBody>
                  <a:tcPr/>
                </a:tc>
                <a:extLst>
                  <a:ext uri="{0D108BD9-81ED-4DB2-BD59-A6C34878D82A}">
                    <a16:rowId xmlns:a16="http://schemas.microsoft.com/office/drawing/2014/main" val="3049534058"/>
                  </a:ext>
                </a:extLst>
              </a:tr>
              <a:tr h="400110">
                <a:tc>
                  <a:txBody>
                    <a:bodyPr/>
                    <a:lstStyle/>
                    <a:p>
                      <a:pPr marL="0" algn="ctr" defTabSz="914400" rtl="0" eaLnBrk="1" latinLnBrk="0" hangingPunct="1"/>
                      <a:r>
                        <a:rPr lang="en-US" altLang="zh-CN" sz="1600" kern="1200" dirty="0">
                          <a:solidFill>
                            <a:schemeClr val="dk1"/>
                          </a:solidFill>
                          <a:latin typeface="宋体" panose="02010600030101010101" pitchFamily="2" charset="-122"/>
                          <a:ea typeface="宋体" panose="02010600030101010101" pitchFamily="2" charset="-122"/>
                          <a:cs typeface="+mn-cs"/>
                        </a:rPr>
                        <a:t>DOP</a:t>
                      </a:r>
                      <a:endParaRPr lang="zh-CN" altLang="en-US" sz="1600" kern="1200" dirty="0">
                        <a:solidFill>
                          <a:schemeClr val="dk1"/>
                        </a:solidFill>
                        <a:latin typeface="宋体" panose="02010600030101010101" pitchFamily="2" charset="-122"/>
                        <a:ea typeface="宋体" panose="02010600030101010101" pitchFamily="2" charset="-122"/>
                        <a:cs typeface="+mn-cs"/>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0.893</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marL="0" algn="ctr" defTabSz="914400" rtl="0" eaLnBrk="1" latinLnBrk="0" hangingPunct="1"/>
                      <a:r>
                        <a:rPr lang="en-US" altLang="zh-CN" sz="1600" kern="1200" dirty="0">
                          <a:solidFill>
                            <a:schemeClr val="dk1"/>
                          </a:solidFill>
                          <a:latin typeface="Times New Roman" panose="02020603050405020304" pitchFamily="18" charset="0"/>
                          <a:ea typeface="+mn-ea"/>
                          <a:cs typeface="Times New Roman" panose="02020603050405020304" pitchFamily="18" charset="0"/>
                        </a:rPr>
                        <a:t>0.076</a:t>
                      </a:r>
                      <a:endParaRPr lang="zh-CN" altLang="en-US" sz="16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824575858"/>
                  </a:ext>
                </a:extLst>
              </a:tr>
              <a:tr h="400110">
                <a:tc>
                  <a:txBody>
                    <a:bodyPr/>
                    <a:lstStyle/>
                    <a:p>
                      <a:pPr marL="0" algn="ctr" defTabSz="914400" rtl="0" eaLnBrk="1" latinLnBrk="0" hangingPunct="1"/>
                      <a:r>
                        <a:rPr lang="en-US" altLang="zh-CN" sz="1600" kern="1200" dirty="0">
                          <a:solidFill>
                            <a:schemeClr val="dk1"/>
                          </a:solidFill>
                          <a:latin typeface="宋体" panose="02010600030101010101" pitchFamily="2" charset="-122"/>
                          <a:ea typeface="宋体" panose="02010600030101010101" pitchFamily="2" charset="-122"/>
                          <a:cs typeface="+mn-cs"/>
                        </a:rPr>
                        <a:t>AOP</a:t>
                      </a:r>
                      <a:endParaRPr lang="zh-CN" altLang="en-US" sz="1600" kern="1200" dirty="0">
                        <a:solidFill>
                          <a:schemeClr val="dk1"/>
                        </a:solidFill>
                        <a:latin typeface="宋体" panose="02010600030101010101" pitchFamily="2" charset="-122"/>
                        <a:ea typeface="宋体" panose="02010600030101010101" pitchFamily="2" charset="-122"/>
                        <a:cs typeface="+mn-cs"/>
                      </a:endParaRPr>
                    </a:p>
                  </a:txBody>
                  <a:tcPr/>
                </a:tc>
                <a:tc>
                  <a:txBody>
                    <a:bodyPr/>
                    <a:lstStyle/>
                    <a:p>
                      <a:pPr marL="0" algn="ctr" defTabSz="914400" rtl="0" eaLnBrk="1" latinLnBrk="0" hangingPunct="1"/>
                      <a:r>
                        <a:rPr lang="en-US" altLang="zh-CN" sz="1600" kern="1200" dirty="0">
                          <a:solidFill>
                            <a:schemeClr val="dk1"/>
                          </a:solidFill>
                          <a:latin typeface="Times New Roman" panose="02020603050405020304" pitchFamily="18" charset="0"/>
                          <a:ea typeface="+mn-ea"/>
                          <a:cs typeface="Times New Roman" panose="02020603050405020304" pitchFamily="18" charset="0"/>
                        </a:rPr>
                        <a:t>1.69</a:t>
                      </a:r>
                      <a:endParaRPr lang="zh-CN" altLang="en-US" sz="16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algn="ctr" defTabSz="914400" rtl="0" eaLnBrk="1" latinLnBrk="0" hangingPunct="1"/>
                      <a:r>
                        <a:rPr lang="en-US" altLang="zh-CN" sz="1600" kern="1200">
                          <a:solidFill>
                            <a:schemeClr val="dk1"/>
                          </a:solidFill>
                          <a:latin typeface="Times New Roman" panose="02020603050405020304" pitchFamily="18" charset="0"/>
                          <a:ea typeface="+mn-ea"/>
                          <a:cs typeface="Times New Roman" panose="02020603050405020304" pitchFamily="18" charset="0"/>
                        </a:rPr>
                        <a:t>0.05</a:t>
                      </a:r>
                      <a:endParaRPr lang="zh-CN" altLang="en-US" sz="16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291814827"/>
                  </a:ext>
                </a:extLst>
              </a:tr>
            </a:tbl>
          </a:graphicData>
        </a:graphic>
      </p:graphicFrame>
      <p:sp>
        <p:nvSpPr>
          <p:cNvPr id="2" name="文本框 1">
            <a:extLst>
              <a:ext uri="{FF2B5EF4-FFF2-40B4-BE49-F238E27FC236}">
                <a16:creationId xmlns:a16="http://schemas.microsoft.com/office/drawing/2014/main" id="{B33BC6E1-905F-C8C1-E87E-E71A543526DA}"/>
              </a:ext>
            </a:extLst>
          </p:cNvPr>
          <p:cNvSpPr txBox="1"/>
          <p:nvPr/>
        </p:nvSpPr>
        <p:spPr>
          <a:xfrm>
            <a:off x="6264531" y="1076752"/>
            <a:ext cx="687831"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Fig </a:t>
            </a:r>
            <a:r>
              <a:rPr lang="en-US" altLang="zh-CN"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226506A1-AF4E-448F-6812-63010A886606}"/>
              </a:ext>
            </a:extLst>
          </p:cNvPr>
          <p:cNvSpPr txBox="1"/>
          <p:nvPr/>
        </p:nvSpPr>
        <p:spPr>
          <a:xfrm>
            <a:off x="9796193" y="1076750"/>
            <a:ext cx="687830"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Fig </a:t>
            </a:r>
            <a:r>
              <a:rPr lang="en-US" altLang="zh-CN" dirty="0">
                <a:latin typeface="Times New Roman" panose="02020603050405020304" pitchFamily="18" charset="0"/>
                <a:ea typeface="宋体" panose="02010600030101010101" pitchFamily="2" charset="-122"/>
                <a:cs typeface="Times New Roman" panose="02020603050405020304" pitchFamily="18" charset="0"/>
              </a:rPr>
              <a:t>2</a:t>
            </a:r>
            <a:endParaRPr lang="zh-CN" altLang="en-US"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3C2CE980-4B07-486C-C2FD-96F8F10C9B86}"/>
              </a:ext>
            </a:extLst>
          </p:cNvPr>
          <p:cNvSpPr txBox="1"/>
          <p:nvPr/>
        </p:nvSpPr>
        <p:spPr>
          <a:xfrm>
            <a:off x="9696887" y="3870232"/>
            <a:ext cx="687830"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Fig </a:t>
            </a:r>
            <a:r>
              <a:rPr lang="en-US" altLang="zh-CN" dirty="0">
                <a:latin typeface="Times New Roman" panose="02020603050405020304" pitchFamily="18" charset="0"/>
                <a:ea typeface="宋体" panose="02010600030101010101" pitchFamily="2" charset="-122"/>
                <a:cs typeface="Times New Roman" panose="02020603050405020304" pitchFamily="18" charset="0"/>
              </a:rPr>
              <a:t>3</a:t>
            </a:r>
            <a:endParaRPr lang="zh-CN" altLang="en-US"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2E4B3D88-9B7E-34F5-0E71-0E7D0D589C1E}"/>
              </a:ext>
            </a:extLst>
          </p:cNvPr>
          <p:cNvSpPr txBox="1"/>
          <p:nvPr/>
        </p:nvSpPr>
        <p:spPr>
          <a:xfrm>
            <a:off x="6115935" y="3870232"/>
            <a:ext cx="985022"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Table 1</a:t>
            </a:r>
            <a:endParaRPr lang="zh-CN" altLang="en-US" dirty="0">
              <a:latin typeface="Times New Roman" panose="02020603050405020304" pitchFamily="18" charset="0"/>
              <a:cs typeface="Times New Roman" panose="02020603050405020304" pitchFamily="18" charset="0"/>
            </a:endParaRPr>
          </a:p>
        </p:txBody>
      </p:sp>
      <p:sp>
        <p:nvSpPr>
          <p:cNvPr id="6" name="内容占位符 3">
            <a:extLst>
              <a:ext uri="{FF2B5EF4-FFF2-40B4-BE49-F238E27FC236}">
                <a16:creationId xmlns:a16="http://schemas.microsoft.com/office/drawing/2014/main" id="{8055C65B-DA5C-872F-E42C-357C26767A80}"/>
              </a:ext>
            </a:extLst>
          </p:cNvPr>
          <p:cNvSpPr txBox="1"/>
          <p:nvPr>
            <p:custDataLst>
              <p:tags r:id="rId1"/>
            </p:custDataLst>
          </p:nvPr>
        </p:nvSpPr>
        <p:spPr>
          <a:xfrm>
            <a:off x="191769" y="722177"/>
            <a:ext cx="12000231" cy="504056"/>
          </a:xfrm>
          <a:custGeom>
            <a:avLst/>
            <a:gdLst>
              <a:gd name="connsiteX0" fmla="*/ 0 w 10857753"/>
              <a:gd name="connsiteY0" fmla="*/ 0 h 5136439"/>
              <a:gd name="connsiteX1" fmla="*/ 10857753 w 10857753"/>
              <a:gd name="connsiteY1" fmla="*/ 0 h 5136439"/>
              <a:gd name="connsiteX2" fmla="*/ 10857753 w 10857753"/>
              <a:gd name="connsiteY2" fmla="*/ 5136439 h 5136439"/>
              <a:gd name="connsiteX3" fmla="*/ 0 w 10857753"/>
              <a:gd name="connsiteY3" fmla="*/ 5136439 h 5136439"/>
              <a:gd name="connsiteX4" fmla="*/ 0 w 10857753"/>
              <a:gd name="connsiteY4" fmla="*/ 0 h 5136439"/>
              <a:gd name="-1" fmla="*/ 0 w 10857753"/>
              <a:gd name="-2" fmla="*/ 0 h 5136439"/>
              <a:gd name="-3" fmla="*/ 10857753 w 10857753"/>
              <a:gd name="-4" fmla="*/ 0 h 5136439"/>
              <a:gd name="-5" fmla="*/ 10855126 w 10857753"/>
              <a:gd name="-6" fmla="*/ 4956679 h 5136439"/>
              <a:gd name="-7" fmla="*/ 10857753 w 10857753"/>
              <a:gd name="-8" fmla="*/ 5136439 h 5136439"/>
              <a:gd name="-9" fmla="*/ 0 w 10857753"/>
              <a:gd name="-10" fmla="*/ 5136439 h 5136439"/>
              <a:gd name="connsiteX5" fmla="*/ 0 w 10857753"/>
              <a:gd name="connsiteY5" fmla="*/ 0 h 5136439"/>
              <a:gd name="-11" fmla="*/ 0 w 10857753"/>
              <a:gd name="-12" fmla="*/ 0 h 5142745"/>
              <a:gd name="-13" fmla="*/ 10857753 w 10857753"/>
              <a:gd name="-14" fmla="*/ 0 h 5142745"/>
              <a:gd name="-15" fmla="*/ 10855126 w 10857753"/>
              <a:gd name="-16" fmla="*/ 4956679 h 5142745"/>
              <a:gd name="-17" fmla="*/ 10687486 w 10857753"/>
              <a:gd name="-18" fmla="*/ 5142745 h 5142745"/>
              <a:gd name="-19" fmla="*/ 0 w 10857753"/>
              <a:gd name="-20" fmla="*/ 5136439 h 5142745"/>
              <a:gd name="-21" fmla="*/ 0 w 10857753"/>
              <a:gd name="-22" fmla="*/ 0 h 5142745"/>
              <a:gd name="-23" fmla="*/ 0 w 10857753"/>
              <a:gd name="-24" fmla="*/ 0 h 5142745"/>
              <a:gd name="-25" fmla="*/ 10857753 w 10857753"/>
              <a:gd name="-26" fmla="*/ 0 h 5142745"/>
              <a:gd name="-27" fmla="*/ 10855126 w 10857753"/>
              <a:gd name="-28" fmla="*/ 4956679 h 5142745"/>
              <a:gd name="-29" fmla="*/ 10687486 w 10857753"/>
              <a:gd name="-30" fmla="*/ 5142745 h 5142745"/>
              <a:gd name="-31" fmla="*/ 0 w 10857753"/>
              <a:gd name="-32" fmla="*/ 5136439 h 5142745"/>
              <a:gd name="-33" fmla="*/ 0 w 10857753"/>
              <a:gd name="-34" fmla="*/ 0 h 5142745"/>
              <a:gd name="-35" fmla="*/ 0 w 10857753"/>
              <a:gd name="-36" fmla="*/ 0 h 5142747"/>
              <a:gd name="-37" fmla="*/ 10857753 w 10857753"/>
              <a:gd name="-38" fmla="*/ 0 h 5142747"/>
              <a:gd name="-39" fmla="*/ 10855126 w 10857753"/>
              <a:gd name="-40" fmla="*/ 4956679 h 5142747"/>
              <a:gd name="-41" fmla="*/ 10687486 w 10857753"/>
              <a:gd name="-42" fmla="*/ 5142745 h 5142747"/>
              <a:gd name="-43" fmla="*/ 0 w 10857753"/>
              <a:gd name="-44" fmla="*/ 5136439 h 5142747"/>
              <a:gd name="-45" fmla="*/ 0 w 10857753"/>
              <a:gd name="-46" fmla="*/ 0 h 5142747"/>
              <a:gd name="-47" fmla="*/ 0 w 10857753"/>
              <a:gd name="-48" fmla="*/ 0 h 5142903"/>
              <a:gd name="-49" fmla="*/ 10857753 w 10857753"/>
              <a:gd name="-50" fmla="*/ 0 h 5142903"/>
              <a:gd name="-51" fmla="*/ 10855126 w 10857753"/>
              <a:gd name="-52" fmla="*/ 4956679 h 5142903"/>
              <a:gd name="-53" fmla="*/ 10687486 w 10857753"/>
              <a:gd name="-54" fmla="*/ 5142745 h 5142903"/>
              <a:gd name="-55" fmla="*/ 0 w 10857753"/>
              <a:gd name="-56" fmla="*/ 5136439 h 5142903"/>
              <a:gd name="-57" fmla="*/ 0 w 10857753"/>
              <a:gd name="-58" fmla="*/ 0 h 5142903"/>
              <a:gd name="-59" fmla="*/ 0 w 10857753"/>
              <a:gd name="-60" fmla="*/ 0 h 5142823"/>
              <a:gd name="-61" fmla="*/ 10857753 w 10857753"/>
              <a:gd name="-62" fmla="*/ 0 h 5142823"/>
              <a:gd name="-63" fmla="*/ 10855126 w 10857753"/>
              <a:gd name="-64" fmla="*/ 4956679 h 5142823"/>
              <a:gd name="-65" fmla="*/ 10687486 w 10857753"/>
              <a:gd name="-66" fmla="*/ 5142745 h 5142823"/>
              <a:gd name="-67" fmla="*/ 0 w 10857753"/>
              <a:gd name="-68" fmla="*/ 5136439 h 5142823"/>
              <a:gd name="-69" fmla="*/ 0 w 10857753"/>
              <a:gd name="-70" fmla="*/ 0 h 5142823"/>
              <a:gd name="-71" fmla="*/ 0 w 10857753"/>
              <a:gd name="-72" fmla="*/ 0 h 5142926"/>
              <a:gd name="-73" fmla="*/ 10857753 w 10857753"/>
              <a:gd name="-74" fmla="*/ 0 h 5142926"/>
              <a:gd name="-75" fmla="*/ 10855126 w 10857753"/>
              <a:gd name="-76" fmla="*/ 4956679 h 5142926"/>
              <a:gd name="-77" fmla="*/ 10687486 w 10857753"/>
              <a:gd name="-78" fmla="*/ 5142745 h 5142926"/>
              <a:gd name="-79" fmla="*/ 0 w 10857753"/>
              <a:gd name="-80" fmla="*/ 5136439 h 5142926"/>
              <a:gd name="-81" fmla="*/ 0 w 10857753"/>
              <a:gd name="-82" fmla="*/ 0 h 5142926"/>
              <a:gd name="-83" fmla="*/ 0 w 10857753"/>
              <a:gd name="-84" fmla="*/ 0 h 5142954"/>
              <a:gd name="-85" fmla="*/ 10857753 w 10857753"/>
              <a:gd name="-86" fmla="*/ 0 h 5142954"/>
              <a:gd name="-87" fmla="*/ 10855126 w 10857753"/>
              <a:gd name="-88" fmla="*/ 4963817 h 5142954"/>
              <a:gd name="-89" fmla="*/ 10687486 w 10857753"/>
              <a:gd name="-90" fmla="*/ 5142745 h 5142954"/>
              <a:gd name="-91" fmla="*/ 0 w 10857753"/>
              <a:gd name="-92" fmla="*/ 5136439 h 5142954"/>
              <a:gd name="-93" fmla="*/ 0 w 10857753"/>
              <a:gd name="-94" fmla="*/ 0 h 5142954"/>
              <a:gd name="-95" fmla="*/ 0 w 10857753"/>
              <a:gd name="-96" fmla="*/ 0 h 5142954"/>
              <a:gd name="-97" fmla="*/ 10857753 w 10857753"/>
              <a:gd name="-98" fmla="*/ 0 h 5142954"/>
              <a:gd name="-99" fmla="*/ 10855126 w 10857753"/>
              <a:gd name="-100" fmla="*/ 4963817 h 5142954"/>
              <a:gd name="-101" fmla="*/ 10687486 w 10857753"/>
              <a:gd name="-102" fmla="*/ 5142745 h 5142954"/>
              <a:gd name="-103" fmla="*/ 0 w 10857753"/>
              <a:gd name="-104" fmla="*/ 5136439 h 5142954"/>
              <a:gd name="-105" fmla="*/ 0 w 10857753"/>
              <a:gd name="-106" fmla="*/ 0 h 5142954"/>
              <a:gd name="-107" fmla="*/ 0 w 10857753"/>
              <a:gd name="-108" fmla="*/ 0 h 5143138"/>
              <a:gd name="-109" fmla="*/ 10857753 w 10857753"/>
              <a:gd name="-110" fmla="*/ 0 h 5143138"/>
              <a:gd name="-111" fmla="*/ 10855126 w 10857753"/>
              <a:gd name="-112" fmla="*/ 4963817 h 5143138"/>
              <a:gd name="-113" fmla="*/ 10687486 w 10857753"/>
              <a:gd name="-114" fmla="*/ 5142745 h 5143138"/>
              <a:gd name="-115" fmla="*/ 0 w 10857753"/>
              <a:gd name="-116" fmla="*/ 5136439 h 5143138"/>
              <a:gd name="-117" fmla="*/ 0 w 10857753"/>
              <a:gd name="-118" fmla="*/ 0 h 5143138"/>
            </a:gdLst>
            <a:ahLst/>
            <a:cxnLst>
              <a:cxn ang="0">
                <a:pos x="-107" y="-108"/>
              </a:cxn>
              <a:cxn ang="0">
                <a:pos x="-109" y="-110"/>
              </a:cxn>
              <a:cxn ang="0">
                <a:pos x="-111" y="-112"/>
              </a:cxn>
              <a:cxn ang="0">
                <a:pos x="-113" y="-114"/>
              </a:cxn>
              <a:cxn ang="0">
                <a:pos x="-115" y="-116"/>
              </a:cxn>
              <a:cxn ang="0">
                <a:pos x="-117" y="-118"/>
              </a:cxn>
            </a:cxnLst>
            <a:rect l="l" t="t" r="r" b="b"/>
            <a:pathLst>
              <a:path w="10857753" h="5143138">
                <a:moveTo>
                  <a:pt x="0" y="0"/>
                </a:moveTo>
                <a:lnTo>
                  <a:pt x="10857753" y="0"/>
                </a:lnTo>
                <a:cubicBezTo>
                  <a:pt x="10856877" y="1652226"/>
                  <a:pt x="10856002" y="4910484"/>
                  <a:pt x="10855126" y="4963817"/>
                </a:cubicBezTo>
                <a:cubicBezTo>
                  <a:pt x="10840364" y="5128486"/>
                  <a:pt x="10747038" y="5146323"/>
                  <a:pt x="10687486" y="5142745"/>
                </a:cubicBezTo>
                <a:lnTo>
                  <a:pt x="0" y="5136439"/>
                </a:lnTo>
                <a:lnTo>
                  <a:pt x="0" y="0"/>
                </a:lnTo>
                <a:close/>
              </a:path>
            </a:pathLst>
          </a:custGeom>
        </p:spPr>
        <p:txBody>
          <a:bodyPr>
            <a:normAutofit fontScale="47500" lnSpcReduction="20000"/>
          </a:bodyPr>
          <a:lstStyle>
            <a:lvl1pPr marL="450850" indent="-450850" algn="l" defTabSz="914400" rtl="0" eaLnBrk="1" latinLnBrk="0" hangingPunct="1">
              <a:lnSpc>
                <a:spcPct val="140000"/>
              </a:lnSpc>
              <a:spcBef>
                <a:spcPts val="600"/>
              </a:spcBef>
              <a:buSzPct val="100000"/>
              <a:buFont typeface="Times New Roman" panose="02020603050405020304" pitchFamily="18" charset="0"/>
              <a:buChar char="※"/>
              <a:defRPr lang="zh-CN" altLang="en-US" sz="2800" b="1" kern="12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defRPr>
            </a:lvl1pPr>
            <a:lvl2pPr marL="593725" indent="-281305" algn="l" defTabSz="914400" rtl="0" eaLnBrk="1" latinLnBrk="0" hangingPunct="1">
              <a:lnSpc>
                <a:spcPct val="140000"/>
              </a:lnSpc>
              <a:spcBef>
                <a:spcPts val="600"/>
              </a:spcBef>
              <a:buFont typeface="Wingdings" panose="05000000000000000000" pitchFamily="2" charset="2"/>
              <a:buChar char="Ø"/>
              <a:defRPr lang="zh-CN" altLang="en-US" sz="2400" kern="1200" dirty="0" smtClean="0">
                <a:solidFill>
                  <a:schemeClr val="tx1"/>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30000"/>
              </a:lnSpc>
              <a:spcAft>
                <a:spcPts val="0"/>
              </a:spcAft>
              <a:buFont typeface="Wingdings" panose="05000000000000000000" pitchFamily="2" charset="2"/>
              <a:buChar char="p"/>
            </a:pPr>
            <a:r>
              <a:rPr lang="en-US" altLang="zh-CN" sz="5100" dirty="0">
                <a:solidFill>
                  <a:srgbClr val="014099"/>
                </a:solidFill>
                <a:latin typeface="微软雅黑" panose="020B0503020204020204" pitchFamily="34" charset="-122"/>
                <a:ea typeface="微软雅黑" panose="020B0503020204020204" pitchFamily="34" charset="-122"/>
                <a:cs typeface="+mj-cs"/>
              </a:rPr>
              <a:t>Preliminary DOP and AOP from GSM</a:t>
            </a:r>
            <a:endParaRPr lang="en-US" altLang="zh-CN" sz="3635" dirty="0">
              <a:solidFill>
                <a:srgbClr val="0000CC"/>
              </a:solidFill>
            </a:endParaRPr>
          </a:p>
        </p:txBody>
      </p:sp>
    </p:spTree>
    <p:extLst>
      <p:ext uri="{BB962C8B-B14F-4D97-AF65-F5344CB8AC3E}">
        <p14:creationId xmlns:p14="http://schemas.microsoft.com/office/powerpoint/2010/main" val="2062890705"/>
      </p:ext>
    </p:extLst>
  </p:cSld>
  <p:clrMapOvr>
    <a:masterClrMapping/>
  </p:clrMapOvr>
  <p:transition advTm="9739"/>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D29DA-0E00-324A-636D-5336EBBBCF9F}"/>
            </a:ext>
          </a:extLst>
        </p:cNvPr>
        <p:cNvGrpSpPr/>
        <p:nvPr/>
      </p:nvGrpSpPr>
      <p:grpSpPr>
        <a:xfrm>
          <a:off x="0" y="0"/>
          <a:ext cx="0" cy="0"/>
          <a:chOff x="0" y="0"/>
          <a:chExt cx="0" cy="0"/>
        </a:xfrm>
      </p:grpSpPr>
      <p:sp>
        <p:nvSpPr>
          <p:cNvPr id="2" name="内容占位符 3">
            <a:extLst>
              <a:ext uri="{FF2B5EF4-FFF2-40B4-BE49-F238E27FC236}">
                <a16:creationId xmlns:a16="http://schemas.microsoft.com/office/drawing/2014/main" id="{0481AD4C-17AC-46A1-7518-7979DE5F613D}"/>
              </a:ext>
            </a:extLst>
          </p:cNvPr>
          <p:cNvSpPr txBox="1"/>
          <p:nvPr>
            <p:custDataLst>
              <p:tags r:id="rId1"/>
            </p:custDataLst>
          </p:nvPr>
        </p:nvSpPr>
        <p:spPr>
          <a:xfrm>
            <a:off x="191769" y="722177"/>
            <a:ext cx="10982829" cy="504056"/>
          </a:xfrm>
          <a:custGeom>
            <a:avLst/>
            <a:gdLst>
              <a:gd name="connsiteX0" fmla="*/ 0 w 10857753"/>
              <a:gd name="connsiteY0" fmla="*/ 0 h 5136439"/>
              <a:gd name="connsiteX1" fmla="*/ 10857753 w 10857753"/>
              <a:gd name="connsiteY1" fmla="*/ 0 h 5136439"/>
              <a:gd name="connsiteX2" fmla="*/ 10857753 w 10857753"/>
              <a:gd name="connsiteY2" fmla="*/ 5136439 h 5136439"/>
              <a:gd name="connsiteX3" fmla="*/ 0 w 10857753"/>
              <a:gd name="connsiteY3" fmla="*/ 5136439 h 5136439"/>
              <a:gd name="connsiteX4" fmla="*/ 0 w 10857753"/>
              <a:gd name="connsiteY4" fmla="*/ 0 h 5136439"/>
              <a:gd name="-1" fmla="*/ 0 w 10857753"/>
              <a:gd name="-2" fmla="*/ 0 h 5136439"/>
              <a:gd name="-3" fmla="*/ 10857753 w 10857753"/>
              <a:gd name="-4" fmla="*/ 0 h 5136439"/>
              <a:gd name="-5" fmla="*/ 10855126 w 10857753"/>
              <a:gd name="-6" fmla="*/ 4956679 h 5136439"/>
              <a:gd name="-7" fmla="*/ 10857753 w 10857753"/>
              <a:gd name="-8" fmla="*/ 5136439 h 5136439"/>
              <a:gd name="-9" fmla="*/ 0 w 10857753"/>
              <a:gd name="-10" fmla="*/ 5136439 h 5136439"/>
              <a:gd name="connsiteX5" fmla="*/ 0 w 10857753"/>
              <a:gd name="connsiteY5" fmla="*/ 0 h 5136439"/>
              <a:gd name="-11" fmla="*/ 0 w 10857753"/>
              <a:gd name="-12" fmla="*/ 0 h 5142745"/>
              <a:gd name="-13" fmla="*/ 10857753 w 10857753"/>
              <a:gd name="-14" fmla="*/ 0 h 5142745"/>
              <a:gd name="-15" fmla="*/ 10855126 w 10857753"/>
              <a:gd name="-16" fmla="*/ 4956679 h 5142745"/>
              <a:gd name="-17" fmla="*/ 10687486 w 10857753"/>
              <a:gd name="-18" fmla="*/ 5142745 h 5142745"/>
              <a:gd name="-19" fmla="*/ 0 w 10857753"/>
              <a:gd name="-20" fmla="*/ 5136439 h 5142745"/>
              <a:gd name="-21" fmla="*/ 0 w 10857753"/>
              <a:gd name="-22" fmla="*/ 0 h 5142745"/>
              <a:gd name="-23" fmla="*/ 0 w 10857753"/>
              <a:gd name="-24" fmla="*/ 0 h 5142745"/>
              <a:gd name="-25" fmla="*/ 10857753 w 10857753"/>
              <a:gd name="-26" fmla="*/ 0 h 5142745"/>
              <a:gd name="-27" fmla="*/ 10855126 w 10857753"/>
              <a:gd name="-28" fmla="*/ 4956679 h 5142745"/>
              <a:gd name="-29" fmla="*/ 10687486 w 10857753"/>
              <a:gd name="-30" fmla="*/ 5142745 h 5142745"/>
              <a:gd name="-31" fmla="*/ 0 w 10857753"/>
              <a:gd name="-32" fmla="*/ 5136439 h 5142745"/>
              <a:gd name="-33" fmla="*/ 0 w 10857753"/>
              <a:gd name="-34" fmla="*/ 0 h 5142745"/>
              <a:gd name="-35" fmla="*/ 0 w 10857753"/>
              <a:gd name="-36" fmla="*/ 0 h 5142747"/>
              <a:gd name="-37" fmla="*/ 10857753 w 10857753"/>
              <a:gd name="-38" fmla="*/ 0 h 5142747"/>
              <a:gd name="-39" fmla="*/ 10855126 w 10857753"/>
              <a:gd name="-40" fmla="*/ 4956679 h 5142747"/>
              <a:gd name="-41" fmla="*/ 10687486 w 10857753"/>
              <a:gd name="-42" fmla="*/ 5142745 h 5142747"/>
              <a:gd name="-43" fmla="*/ 0 w 10857753"/>
              <a:gd name="-44" fmla="*/ 5136439 h 5142747"/>
              <a:gd name="-45" fmla="*/ 0 w 10857753"/>
              <a:gd name="-46" fmla="*/ 0 h 5142747"/>
              <a:gd name="-47" fmla="*/ 0 w 10857753"/>
              <a:gd name="-48" fmla="*/ 0 h 5142903"/>
              <a:gd name="-49" fmla="*/ 10857753 w 10857753"/>
              <a:gd name="-50" fmla="*/ 0 h 5142903"/>
              <a:gd name="-51" fmla="*/ 10855126 w 10857753"/>
              <a:gd name="-52" fmla="*/ 4956679 h 5142903"/>
              <a:gd name="-53" fmla="*/ 10687486 w 10857753"/>
              <a:gd name="-54" fmla="*/ 5142745 h 5142903"/>
              <a:gd name="-55" fmla="*/ 0 w 10857753"/>
              <a:gd name="-56" fmla="*/ 5136439 h 5142903"/>
              <a:gd name="-57" fmla="*/ 0 w 10857753"/>
              <a:gd name="-58" fmla="*/ 0 h 5142903"/>
              <a:gd name="-59" fmla="*/ 0 w 10857753"/>
              <a:gd name="-60" fmla="*/ 0 h 5142823"/>
              <a:gd name="-61" fmla="*/ 10857753 w 10857753"/>
              <a:gd name="-62" fmla="*/ 0 h 5142823"/>
              <a:gd name="-63" fmla="*/ 10855126 w 10857753"/>
              <a:gd name="-64" fmla="*/ 4956679 h 5142823"/>
              <a:gd name="-65" fmla="*/ 10687486 w 10857753"/>
              <a:gd name="-66" fmla="*/ 5142745 h 5142823"/>
              <a:gd name="-67" fmla="*/ 0 w 10857753"/>
              <a:gd name="-68" fmla="*/ 5136439 h 5142823"/>
              <a:gd name="-69" fmla="*/ 0 w 10857753"/>
              <a:gd name="-70" fmla="*/ 0 h 5142823"/>
              <a:gd name="-71" fmla="*/ 0 w 10857753"/>
              <a:gd name="-72" fmla="*/ 0 h 5142926"/>
              <a:gd name="-73" fmla="*/ 10857753 w 10857753"/>
              <a:gd name="-74" fmla="*/ 0 h 5142926"/>
              <a:gd name="-75" fmla="*/ 10855126 w 10857753"/>
              <a:gd name="-76" fmla="*/ 4956679 h 5142926"/>
              <a:gd name="-77" fmla="*/ 10687486 w 10857753"/>
              <a:gd name="-78" fmla="*/ 5142745 h 5142926"/>
              <a:gd name="-79" fmla="*/ 0 w 10857753"/>
              <a:gd name="-80" fmla="*/ 5136439 h 5142926"/>
              <a:gd name="-81" fmla="*/ 0 w 10857753"/>
              <a:gd name="-82" fmla="*/ 0 h 5142926"/>
              <a:gd name="-83" fmla="*/ 0 w 10857753"/>
              <a:gd name="-84" fmla="*/ 0 h 5142954"/>
              <a:gd name="-85" fmla="*/ 10857753 w 10857753"/>
              <a:gd name="-86" fmla="*/ 0 h 5142954"/>
              <a:gd name="-87" fmla="*/ 10855126 w 10857753"/>
              <a:gd name="-88" fmla="*/ 4963817 h 5142954"/>
              <a:gd name="-89" fmla="*/ 10687486 w 10857753"/>
              <a:gd name="-90" fmla="*/ 5142745 h 5142954"/>
              <a:gd name="-91" fmla="*/ 0 w 10857753"/>
              <a:gd name="-92" fmla="*/ 5136439 h 5142954"/>
              <a:gd name="-93" fmla="*/ 0 w 10857753"/>
              <a:gd name="-94" fmla="*/ 0 h 5142954"/>
              <a:gd name="-95" fmla="*/ 0 w 10857753"/>
              <a:gd name="-96" fmla="*/ 0 h 5142954"/>
              <a:gd name="-97" fmla="*/ 10857753 w 10857753"/>
              <a:gd name="-98" fmla="*/ 0 h 5142954"/>
              <a:gd name="-99" fmla="*/ 10855126 w 10857753"/>
              <a:gd name="-100" fmla="*/ 4963817 h 5142954"/>
              <a:gd name="-101" fmla="*/ 10687486 w 10857753"/>
              <a:gd name="-102" fmla="*/ 5142745 h 5142954"/>
              <a:gd name="-103" fmla="*/ 0 w 10857753"/>
              <a:gd name="-104" fmla="*/ 5136439 h 5142954"/>
              <a:gd name="-105" fmla="*/ 0 w 10857753"/>
              <a:gd name="-106" fmla="*/ 0 h 5142954"/>
              <a:gd name="-107" fmla="*/ 0 w 10857753"/>
              <a:gd name="-108" fmla="*/ 0 h 5143138"/>
              <a:gd name="-109" fmla="*/ 10857753 w 10857753"/>
              <a:gd name="-110" fmla="*/ 0 h 5143138"/>
              <a:gd name="-111" fmla="*/ 10855126 w 10857753"/>
              <a:gd name="-112" fmla="*/ 4963817 h 5143138"/>
              <a:gd name="-113" fmla="*/ 10687486 w 10857753"/>
              <a:gd name="-114" fmla="*/ 5142745 h 5143138"/>
              <a:gd name="-115" fmla="*/ 0 w 10857753"/>
              <a:gd name="-116" fmla="*/ 5136439 h 5143138"/>
              <a:gd name="-117" fmla="*/ 0 w 10857753"/>
              <a:gd name="-118" fmla="*/ 0 h 5143138"/>
            </a:gdLst>
            <a:ahLst/>
            <a:cxnLst>
              <a:cxn ang="0">
                <a:pos x="-107" y="-108"/>
              </a:cxn>
              <a:cxn ang="0">
                <a:pos x="-109" y="-110"/>
              </a:cxn>
              <a:cxn ang="0">
                <a:pos x="-111" y="-112"/>
              </a:cxn>
              <a:cxn ang="0">
                <a:pos x="-113" y="-114"/>
              </a:cxn>
              <a:cxn ang="0">
                <a:pos x="-115" y="-116"/>
              </a:cxn>
              <a:cxn ang="0">
                <a:pos x="-117" y="-118"/>
              </a:cxn>
            </a:cxnLst>
            <a:rect l="l" t="t" r="r" b="b"/>
            <a:pathLst>
              <a:path w="10857753" h="5143138">
                <a:moveTo>
                  <a:pt x="0" y="0"/>
                </a:moveTo>
                <a:lnTo>
                  <a:pt x="10857753" y="0"/>
                </a:lnTo>
                <a:cubicBezTo>
                  <a:pt x="10856877" y="1652226"/>
                  <a:pt x="10856002" y="4910484"/>
                  <a:pt x="10855126" y="4963817"/>
                </a:cubicBezTo>
                <a:cubicBezTo>
                  <a:pt x="10840364" y="5128486"/>
                  <a:pt x="10747038" y="5146323"/>
                  <a:pt x="10687486" y="5142745"/>
                </a:cubicBezTo>
                <a:lnTo>
                  <a:pt x="0" y="5136439"/>
                </a:lnTo>
                <a:lnTo>
                  <a:pt x="0" y="0"/>
                </a:lnTo>
                <a:close/>
              </a:path>
            </a:pathLst>
          </a:custGeom>
        </p:spPr>
        <p:txBody>
          <a:bodyPr>
            <a:normAutofit fontScale="47500" lnSpcReduction="20000"/>
          </a:bodyPr>
          <a:lstStyle>
            <a:lvl1pPr marL="450850" indent="-450850" algn="l" defTabSz="914400" rtl="0" eaLnBrk="1" latinLnBrk="0" hangingPunct="1">
              <a:lnSpc>
                <a:spcPct val="140000"/>
              </a:lnSpc>
              <a:spcBef>
                <a:spcPts val="600"/>
              </a:spcBef>
              <a:buSzPct val="100000"/>
              <a:buFont typeface="Times New Roman" panose="02020603050405020304" pitchFamily="18" charset="0"/>
              <a:buChar char="※"/>
              <a:defRPr lang="zh-CN" altLang="en-US" sz="2800" b="1" kern="12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defRPr>
            </a:lvl1pPr>
            <a:lvl2pPr marL="593725" indent="-281305" algn="l" defTabSz="914400" rtl="0" eaLnBrk="1" latinLnBrk="0" hangingPunct="1">
              <a:lnSpc>
                <a:spcPct val="140000"/>
              </a:lnSpc>
              <a:spcBef>
                <a:spcPts val="600"/>
              </a:spcBef>
              <a:buFont typeface="Wingdings" panose="05000000000000000000" pitchFamily="2" charset="2"/>
              <a:buChar char="Ø"/>
              <a:defRPr lang="zh-CN" altLang="en-US" sz="2400" kern="1200" dirty="0" smtClean="0">
                <a:solidFill>
                  <a:schemeClr val="tx1"/>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30000"/>
              </a:lnSpc>
              <a:spcAft>
                <a:spcPts val="0"/>
              </a:spcAft>
              <a:buFont typeface="Wingdings" panose="05000000000000000000" pitchFamily="2" charset="2"/>
              <a:buChar char="p"/>
            </a:pPr>
            <a:r>
              <a:rPr lang="en-US" altLang="zh-CN" sz="5100" dirty="0">
                <a:solidFill>
                  <a:srgbClr val="014099"/>
                </a:solidFill>
                <a:latin typeface="微软雅黑" panose="020B0503020204020204" pitchFamily="34" charset="-122"/>
                <a:ea typeface="微软雅黑" panose="020B0503020204020204" pitchFamily="34" charset="-122"/>
                <a:cs typeface="+mj-cs"/>
              </a:rPr>
              <a:t>Polarization properties measured by LaBr</a:t>
            </a:r>
            <a:r>
              <a:rPr lang="en-US" altLang="zh-CN" sz="5100" baseline="-25000" dirty="0">
                <a:solidFill>
                  <a:srgbClr val="014099"/>
                </a:solidFill>
                <a:latin typeface="微软雅黑" panose="020B0503020204020204" pitchFamily="34" charset="-122"/>
                <a:ea typeface="微软雅黑" panose="020B0503020204020204" pitchFamily="34" charset="-122"/>
                <a:cs typeface="+mj-cs"/>
              </a:rPr>
              <a:t>3</a:t>
            </a:r>
            <a:r>
              <a:rPr lang="en-US" altLang="zh-CN" sz="5100" dirty="0">
                <a:solidFill>
                  <a:srgbClr val="014099"/>
                </a:solidFill>
                <a:latin typeface="微软雅黑" panose="020B0503020204020204" pitchFamily="34" charset="-122"/>
                <a:ea typeface="微软雅黑" panose="020B0503020204020204" pitchFamily="34" charset="-122"/>
                <a:cs typeface="+mj-cs"/>
              </a:rPr>
              <a:t> array-setup</a:t>
            </a:r>
            <a:endParaRPr lang="en-US" altLang="zh-CN" sz="3635" dirty="0">
              <a:solidFill>
                <a:srgbClr val="0000CC"/>
              </a:solidFill>
            </a:endParaRPr>
          </a:p>
        </p:txBody>
      </p:sp>
      <p:pic>
        <p:nvPicPr>
          <p:cNvPr id="4" name="图片 3">
            <a:extLst>
              <a:ext uri="{FF2B5EF4-FFF2-40B4-BE49-F238E27FC236}">
                <a16:creationId xmlns:a16="http://schemas.microsoft.com/office/drawing/2014/main" id="{972B74CC-28BD-149E-D0A5-B20CC0236A08}"/>
              </a:ext>
            </a:extLst>
          </p:cNvPr>
          <p:cNvPicPr>
            <a:picLocks noChangeAspect="1"/>
          </p:cNvPicPr>
          <p:nvPr/>
        </p:nvPicPr>
        <p:blipFill>
          <a:blip r:embed="rId4"/>
          <a:stretch>
            <a:fillRect/>
          </a:stretch>
        </p:blipFill>
        <p:spPr>
          <a:xfrm>
            <a:off x="135075" y="1308211"/>
            <a:ext cx="8775596" cy="5057263"/>
          </a:xfrm>
          <a:prstGeom prst="rect">
            <a:avLst/>
          </a:prstGeom>
          <a:ln>
            <a:noFill/>
          </a:ln>
          <a:effectLst>
            <a:outerShdw blurRad="190500" algn="tl" rotWithShape="0">
              <a:srgbClr val="000000">
                <a:alpha val="70000"/>
              </a:srgbClr>
            </a:outerShdw>
          </a:effectLst>
        </p:spPr>
      </p:pic>
      <p:pic>
        <p:nvPicPr>
          <p:cNvPr id="1029" name="Picture 5">
            <a:extLst>
              <a:ext uri="{FF2B5EF4-FFF2-40B4-BE49-F238E27FC236}">
                <a16:creationId xmlns:a16="http://schemas.microsoft.com/office/drawing/2014/main" id="{036024C4-995F-9CD4-7A93-7E2662AE1B8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661" r="60450"/>
          <a:stretch>
            <a:fillRect/>
          </a:stretch>
        </p:blipFill>
        <p:spPr bwMode="auto">
          <a:xfrm>
            <a:off x="9208646" y="1271780"/>
            <a:ext cx="2610292" cy="248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9CB01028-05E1-267E-948B-98C6376EF04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9414" b="26716"/>
          <a:stretch>
            <a:fillRect/>
          </a:stretch>
        </p:blipFill>
        <p:spPr bwMode="auto">
          <a:xfrm>
            <a:off x="9208646" y="3879665"/>
            <a:ext cx="2610292" cy="260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连接符: 肘形 10">
            <a:extLst>
              <a:ext uri="{FF2B5EF4-FFF2-40B4-BE49-F238E27FC236}">
                <a16:creationId xmlns:a16="http://schemas.microsoft.com/office/drawing/2014/main" id="{335EDDAC-D9D1-3DD6-04E2-B7651A20147D}"/>
              </a:ext>
            </a:extLst>
          </p:cNvPr>
          <p:cNvCxnSpPr/>
          <p:nvPr/>
        </p:nvCxnSpPr>
        <p:spPr>
          <a:xfrm>
            <a:off x="6180083" y="5410726"/>
            <a:ext cx="2869324" cy="592783"/>
          </a:xfrm>
          <a:prstGeom prst="bentConnector3">
            <a:avLst>
              <a:gd name="adj1" fmla="val 76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320394"/>
      </p:ext>
    </p:extLst>
  </p:cSld>
  <p:clrMapOvr>
    <a:masterClrMapping/>
  </p:clrMapOvr>
  <p:transition advTm="9739"/>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2A331-9F9F-3B4D-BF28-E81A0D789C8E}"/>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48D62829-DFF9-2165-5276-32BC96DD31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8348" y="1275436"/>
            <a:ext cx="4778123" cy="4362192"/>
          </a:xfrm>
          <a:prstGeom prst="rect">
            <a:avLst/>
          </a:prstGeom>
        </p:spPr>
      </p:pic>
      <p:pic>
        <p:nvPicPr>
          <p:cNvPr id="4" name="图片 3">
            <a:extLst>
              <a:ext uri="{FF2B5EF4-FFF2-40B4-BE49-F238E27FC236}">
                <a16:creationId xmlns:a16="http://schemas.microsoft.com/office/drawing/2014/main" id="{475E9461-C7FA-287B-BE1E-D0FFA1E438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440" y="1454254"/>
            <a:ext cx="6034050" cy="4004556"/>
          </a:xfrm>
          <a:prstGeom prst="rect">
            <a:avLst/>
          </a:prstGeom>
        </p:spPr>
      </p:pic>
      <p:sp>
        <p:nvSpPr>
          <p:cNvPr id="6" name="文本框 5">
            <a:extLst>
              <a:ext uri="{FF2B5EF4-FFF2-40B4-BE49-F238E27FC236}">
                <a16:creationId xmlns:a16="http://schemas.microsoft.com/office/drawing/2014/main" id="{B27B4EA4-D777-85E2-4568-28A897F5015A}"/>
              </a:ext>
            </a:extLst>
          </p:cNvPr>
          <p:cNvSpPr txBox="1"/>
          <p:nvPr/>
        </p:nvSpPr>
        <p:spPr>
          <a:xfrm>
            <a:off x="495658" y="5750916"/>
            <a:ext cx="11200683" cy="707886"/>
          </a:xfrm>
          <a:prstGeom prst="rect">
            <a:avLst/>
          </a:prstGeom>
          <a:noFill/>
        </p:spPr>
        <p:txBody>
          <a:bodyPr wrap="square">
            <a:spAutoFit/>
          </a:bodyPr>
          <a:lstStyle/>
          <a:p>
            <a:r>
              <a:rPr lang="en-US" altLang="zh-CN" sz="2000" dirty="0">
                <a:latin typeface="Cambria Math" panose="02040503050406030204" pitchFamily="18" charset="0"/>
                <a:cs typeface="Times New Roman" panose="02020603050405020304" pitchFamily="18" charset="0"/>
              </a:rPr>
              <a:t>The detection results in a central polarization close to 1, but slightly different from the 0.9 obtained from the imaging method fit, requiring further correction of the imaging method.</a:t>
            </a:r>
            <a:endParaRPr lang="zh-CN" altLang="en-US" sz="2000" dirty="0">
              <a:latin typeface="Cambria Math" panose="02040503050406030204" pitchFamily="18" charset="0"/>
              <a:cs typeface="Times New Roman" panose="02020603050405020304" pitchFamily="18" charset="0"/>
            </a:endParaRPr>
          </a:p>
        </p:txBody>
      </p:sp>
      <p:sp>
        <p:nvSpPr>
          <p:cNvPr id="3" name="内容占位符 3">
            <a:extLst>
              <a:ext uri="{FF2B5EF4-FFF2-40B4-BE49-F238E27FC236}">
                <a16:creationId xmlns:a16="http://schemas.microsoft.com/office/drawing/2014/main" id="{BFD0C88E-A169-D698-1F96-C1BBC42F405F}"/>
              </a:ext>
            </a:extLst>
          </p:cNvPr>
          <p:cNvSpPr txBox="1"/>
          <p:nvPr>
            <p:custDataLst>
              <p:tags r:id="rId1"/>
            </p:custDataLst>
          </p:nvPr>
        </p:nvSpPr>
        <p:spPr>
          <a:xfrm>
            <a:off x="191769" y="722177"/>
            <a:ext cx="12000231" cy="504056"/>
          </a:xfrm>
          <a:custGeom>
            <a:avLst/>
            <a:gdLst>
              <a:gd name="connsiteX0" fmla="*/ 0 w 10857753"/>
              <a:gd name="connsiteY0" fmla="*/ 0 h 5136439"/>
              <a:gd name="connsiteX1" fmla="*/ 10857753 w 10857753"/>
              <a:gd name="connsiteY1" fmla="*/ 0 h 5136439"/>
              <a:gd name="connsiteX2" fmla="*/ 10857753 w 10857753"/>
              <a:gd name="connsiteY2" fmla="*/ 5136439 h 5136439"/>
              <a:gd name="connsiteX3" fmla="*/ 0 w 10857753"/>
              <a:gd name="connsiteY3" fmla="*/ 5136439 h 5136439"/>
              <a:gd name="connsiteX4" fmla="*/ 0 w 10857753"/>
              <a:gd name="connsiteY4" fmla="*/ 0 h 5136439"/>
              <a:gd name="-1" fmla="*/ 0 w 10857753"/>
              <a:gd name="-2" fmla="*/ 0 h 5136439"/>
              <a:gd name="-3" fmla="*/ 10857753 w 10857753"/>
              <a:gd name="-4" fmla="*/ 0 h 5136439"/>
              <a:gd name="-5" fmla="*/ 10855126 w 10857753"/>
              <a:gd name="-6" fmla="*/ 4956679 h 5136439"/>
              <a:gd name="-7" fmla="*/ 10857753 w 10857753"/>
              <a:gd name="-8" fmla="*/ 5136439 h 5136439"/>
              <a:gd name="-9" fmla="*/ 0 w 10857753"/>
              <a:gd name="-10" fmla="*/ 5136439 h 5136439"/>
              <a:gd name="connsiteX5" fmla="*/ 0 w 10857753"/>
              <a:gd name="connsiteY5" fmla="*/ 0 h 5136439"/>
              <a:gd name="-11" fmla="*/ 0 w 10857753"/>
              <a:gd name="-12" fmla="*/ 0 h 5142745"/>
              <a:gd name="-13" fmla="*/ 10857753 w 10857753"/>
              <a:gd name="-14" fmla="*/ 0 h 5142745"/>
              <a:gd name="-15" fmla="*/ 10855126 w 10857753"/>
              <a:gd name="-16" fmla="*/ 4956679 h 5142745"/>
              <a:gd name="-17" fmla="*/ 10687486 w 10857753"/>
              <a:gd name="-18" fmla="*/ 5142745 h 5142745"/>
              <a:gd name="-19" fmla="*/ 0 w 10857753"/>
              <a:gd name="-20" fmla="*/ 5136439 h 5142745"/>
              <a:gd name="-21" fmla="*/ 0 w 10857753"/>
              <a:gd name="-22" fmla="*/ 0 h 5142745"/>
              <a:gd name="-23" fmla="*/ 0 w 10857753"/>
              <a:gd name="-24" fmla="*/ 0 h 5142745"/>
              <a:gd name="-25" fmla="*/ 10857753 w 10857753"/>
              <a:gd name="-26" fmla="*/ 0 h 5142745"/>
              <a:gd name="-27" fmla="*/ 10855126 w 10857753"/>
              <a:gd name="-28" fmla="*/ 4956679 h 5142745"/>
              <a:gd name="-29" fmla="*/ 10687486 w 10857753"/>
              <a:gd name="-30" fmla="*/ 5142745 h 5142745"/>
              <a:gd name="-31" fmla="*/ 0 w 10857753"/>
              <a:gd name="-32" fmla="*/ 5136439 h 5142745"/>
              <a:gd name="-33" fmla="*/ 0 w 10857753"/>
              <a:gd name="-34" fmla="*/ 0 h 5142745"/>
              <a:gd name="-35" fmla="*/ 0 w 10857753"/>
              <a:gd name="-36" fmla="*/ 0 h 5142747"/>
              <a:gd name="-37" fmla="*/ 10857753 w 10857753"/>
              <a:gd name="-38" fmla="*/ 0 h 5142747"/>
              <a:gd name="-39" fmla="*/ 10855126 w 10857753"/>
              <a:gd name="-40" fmla="*/ 4956679 h 5142747"/>
              <a:gd name="-41" fmla="*/ 10687486 w 10857753"/>
              <a:gd name="-42" fmla="*/ 5142745 h 5142747"/>
              <a:gd name="-43" fmla="*/ 0 w 10857753"/>
              <a:gd name="-44" fmla="*/ 5136439 h 5142747"/>
              <a:gd name="-45" fmla="*/ 0 w 10857753"/>
              <a:gd name="-46" fmla="*/ 0 h 5142747"/>
              <a:gd name="-47" fmla="*/ 0 w 10857753"/>
              <a:gd name="-48" fmla="*/ 0 h 5142903"/>
              <a:gd name="-49" fmla="*/ 10857753 w 10857753"/>
              <a:gd name="-50" fmla="*/ 0 h 5142903"/>
              <a:gd name="-51" fmla="*/ 10855126 w 10857753"/>
              <a:gd name="-52" fmla="*/ 4956679 h 5142903"/>
              <a:gd name="-53" fmla="*/ 10687486 w 10857753"/>
              <a:gd name="-54" fmla="*/ 5142745 h 5142903"/>
              <a:gd name="-55" fmla="*/ 0 w 10857753"/>
              <a:gd name="-56" fmla="*/ 5136439 h 5142903"/>
              <a:gd name="-57" fmla="*/ 0 w 10857753"/>
              <a:gd name="-58" fmla="*/ 0 h 5142903"/>
              <a:gd name="-59" fmla="*/ 0 w 10857753"/>
              <a:gd name="-60" fmla="*/ 0 h 5142823"/>
              <a:gd name="-61" fmla="*/ 10857753 w 10857753"/>
              <a:gd name="-62" fmla="*/ 0 h 5142823"/>
              <a:gd name="-63" fmla="*/ 10855126 w 10857753"/>
              <a:gd name="-64" fmla="*/ 4956679 h 5142823"/>
              <a:gd name="-65" fmla="*/ 10687486 w 10857753"/>
              <a:gd name="-66" fmla="*/ 5142745 h 5142823"/>
              <a:gd name="-67" fmla="*/ 0 w 10857753"/>
              <a:gd name="-68" fmla="*/ 5136439 h 5142823"/>
              <a:gd name="-69" fmla="*/ 0 w 10857753"/>
              <a:gd name="-70" fmla="*/ 0 h 5142823"/>
              <a:gd name="-71" fmla="*/ 0 w 10857753"/>
              <a:gd name="-72" fmla="*/ 0 h 5142926"/>
              <a:gd name="-73" fmla="*/ 10857753 w 10857753"/>
              <a:gd name="-74" fmla="*/ 0 h 5142926"/>
              <a:gd name="-75" fmla="*/ 10855126 w 10857753"/>
              <a:gd name="-76" fmla="*/ 4956679 h 5142926"/>
              <a:gd name="-77" fmla="*/ 10687486 w 10857753"/>
              <a:gd name="-78" fmla="*/ 5142745 h 5142926"/>
              <a:gd name="-79" fmla="*/ 0 w 10857753"/>
              <a:gd name="-80" fmla="*/ 5136439 h 5142926"/>
              <a:gd name="-81" fmla="*/ 0 w 10857753"/>
              <a:gd name="-82" fmla="*/ 0 h 5142926"/>
              <a:gd name="-83" fmla="*/ 0 w 10857753"/>
              <a:gd name="-84" fmla="*/ 0 h 5142954"/>
              <a:gd name="-85" fmla="*/ 10857753 w 10857753"/>
              <a:gd name="-86" fmla="*/ 0 h 5142954"/>
              <a:gd name="-87" fmla="*/ 10855126 w 10857753"/>
              <a:gd name="-88" fmla="*/ 4963817 h 5142954"/>
              <a:gd name="-89" fmla="*/ 10687486 w 10857753"/>
              <a:gd name="-90" fmla="*/ 5142745 h 5142954"/>
              <a:gd name="-91" fmla="*/ 0 w 10857753"/>
              <a:gd name="-92" fmla="*/ 5136439 h 5142954"/>
              <a:gd name="-93" fmla="*/ 0 w 10857753"/>
              <a:gd name="-94" fmla="*/ 0 h 5142954"/>
              <a:gd name="-95" fmla="*/ 0 w 10857753"/>
              <a:gd name="-96" fmla="*/ 0 h 5142954"/>
              <a:gd name="-97" fmla="*/ 10857753 w 10857753"/>
              <a:gd name="-98" fmla="*/ 0 h 5142954"/>
              <a:gd name="-99" fmla="*/ 10855126 w 10857753"/>
              <a:gd name="-100" fmla="*/ 4963817 h 5142954"/>
              <a:gd name="-101" fmla="*/ 10687486 w 10857753"/>
              <a:gd name="-102" fmla="*/ 5142745 h 5142954"/>
              <a:gd name="-103" fmla="*/ 0 w 10857753"/>
              <a:gd name="-104" fmla="*/ 5136439 h 5142954"/>
              <a:gd name="-105" fmla="*/ 0 w 10857753"/>
              <a:gd name="-106" fmla="*/ 0 h 5142954"/>
              <a:gd name="-107" fmla="*/ 0 w 10857753"/>
              <a:gd name="-108" fmla="*/ 0 h 5143138"/>
              <a:gd name="-109" fmla="*/ 10857753 w 10857753"/>
              <a:gd name="-110" fmla="*/ 0 h 5143138"/>
              <a:gd name="-111" fmla="*/ 10855126 w 10857753"/>
              <a:gd name="-112" fmla="*/ 4963817 h 5143138"/>
              <a:gd name="-113" fmla="*/ 10687486 w 10857753"/>
              <a:gd name="-114" fmla="*/ 5142745 h 5143138"/>
              <a:gd name="-115" fmla="*/ 0 w 10857753"/>
              <a:gd name="-116" fmla="*/ 5136439 h 5143138"/>
              <a:gd name="-117" fmla="*/ 0 w 10857753"/>
              <a:gd name="-118" fmla="*/ 0 h 5143138"/>
            </a:gdLst>
            <a:ahLst/>
            <a:cxnLst>
              <a:cxn ang="0">
                <a:pos x="-107" y="-108"/>
              </a:cxn>
              <a:cxn ang="0">
                <a:pos x="-109" y="-110"/>
              </a:cxn>
              <a:cxn ang="0">
                <a:pos x="-111" y="-112"/>
              </a:cxn>
              <a:cxn ang="0">
                <a:pos x="-113" y="-114"/>
              </a:cxn>
              <a:cxn ang="0">
                <a:pos x="-115" y="-116"/>
              </a:cxn>
              <a:cxn ang="0">
                <a:pos x="-117" y="-118"/>
              </a:cxn>
            </a:cxnLst>
            <a:rect l="l" t="t" r="r" b="b"/>
            <a:pathLst>
              <a:path w="10857753" h="5143138">
                <a:moveTo>
                  <a:pt x="0" y="0"/>
                </a:moveTo>
                <a:lnTo>
                  <a:pt x="10857753" y="0"/>
                </a:lnTo>
                <a:cubicBezTo>
                  <a:pt x="10856877" y="1652226"/>
                  <a:pt x="10856002" y="4910484"/>
                  <a:pt x="10855126" y="4963817"/>
                </a:cubicBezTo>
                <a:cubicBezTo>
                  <a:pt x="10840364" y="5128486"/>
                  <a:pt x="10747038" y="5146323"/>
                  <a:pt x="10687486" y="5142745"/>
                </a:cubicBezTo>
                <a:lnTo>
                  <a:pt x="0" y="5136439"/>
                </a:lnTo>
                <a:lnTo>
                  <a:pt x="0" y="0"/>
                </a:lnTo>
                <a:close/>
              </a:path>
            </a:pathLst>
          </a:custGeom>
        </p:spPr>
        <p:txBody>
          <a:bodyPr>
            <a:normAutofit fontScale="47500" lnSpcReduction="20000"/>
          </a:bodyPr>
          <a:lstStyle>
            <a:lvl1pPr marL="450850" indent="-450850" algn="l" defTabSz="914400" rtl="0" eaLnBrk="1" latinLnBrk="0" hangingPunct="1">
              <a:lnSpc>
                <a:spcPct val="140000"/>
              </a:lnSpc>
              <a:spcBef>
                <a:spcPts val="600"/>
              </a:spcBef>
              <a:buSzPct val="100000"/>
              <a:buFont typeface="Times New Roman" panose="02020603050405020304" pitchFamily="18" charset="0"/>
              <a:buChar char="※"/>
              <a:defRPr lang="zh-CN" altLang="en-US" sz="2800" b="1" kern="12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defRPr>
            </a:lvl1pPr>
            <a:lvl2pPr marL="593725" indent="-281305" algn="l" defTabSz="914400" rtl="0" eaLnBrk="1" latinLnBrk="0" hangingPunct="1">
              <a:lnSpc>
                <a:spcPct val="140000"/>
              </a:lnSpc>
              <a:spcBef>
                <a:spcPts val="600"/>
              </a:spcBef>
              <a:buFont typeface="Wingdings" panose="05000000000000000000" pitchFamily="2" charset="2"/>
              <a:buChar char="Ø"/>
              <a:defRPr lang="zh-CN" altLang="en-US" sz="2400" kern="1200" dirty="0" smtClean="0">
                <a:solidFill>
                  <a:schemeClr val="tx1"/>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30000"/>
              </a:lnSpc>
              <a:spcAft>
                <a:spcPts val="0"/>
              </a:spcAft>
              <a:buFont typeface="Wingdings" panose="05000000000000000000" pitchFamily="2" charset="2"/>
              <a:buChar char="p"/>
            </a:pPr>
            <a:r>
              <a:rPr lang="en-US" altLang="zh-CN" sz="5100" dirty="0">
                <a:solidFill>
                  <a:srgbClr val="014099"/>
                </a:solidFill>
                <a:latin typeface="微软雅黑" panose="020B0503020204020204" pitchFamily="34" charset="-122"/>
                <a:ea typeface="微软雅黑" panose="020B0503020204020204" pitchFamily="34" charset="-122"/>
                <a:cs typeface="+mj-cs"/>
              </a:rPr>
              <a:t>Preliminary DOP and AOP from </a:t>
            </a:r>
            <a:r>
              <a:rPr lang="en-US" altLang="zh-CN" sz="5100" dirty="0">
                <a:solidFill>
                  <a:srgbClr val="014099"/>
                </a:solidFill>
                <a:latin typeface="微软雅黑" panose="020B0503020204020204" pitchFamily="34" charset="-122"/>
                <a:ea typeface="微软雅黑" panose="020B0503020204020204" pitchFamily="34" charset="-122"/>
              </a:rPr>
              <a:t>LaBr</a:t>
            </a:r>
            <a:r>
              <a:rPr lang="en-US" altLang="zh-CN" sz="5100" baseline="-25000" dirty="0">
                <a:solidFill>
                  <a:srgbClr val="014099"/>
                </a:solidFill>
                <a:latin typeface="微软雅黑" panose="020B0503020204020204" pitchFamily="34" charset="-122"/>
                <a:ea typeface="微软雅黑" panose="020B0503020204020204" pitchFamily="34" charset="-122"/>
              </a:rPr>
              <a:t>3</a:t>
            </a:r>
            <a:r>
              <a:rPr lang="en-US" altLang="zh-CN" sz="5100" dirty="0">
                <a:solidFill>
                  <a:srgbClr val="014099"/>
                </a:solidFill>
                <a:latin typeface="微软雅黑" panose="020B0503020204020204" pitchFamily="34" charset="-122"/>
                <a:ea typeface="微软雅黑" panose="020B0503020204020204" pitchFamily="34" charset="-122"/>
              </a:rPr>
              <a:t> array</a:t>
            </a:r>
            <a:endParaRPr lang="en-US" altLang="zh-CN" sz="3635" dirty="0">
              <a:solidFill>
                <a:srgbClr val="0000CC"/>
              </a:solidFill>
            </a:endParaRPr>
          </a:p>
        </p:txBody>
      </p:sp>
    </p:spTree>
    <p:extLst>
      <p:ext uri="{BB962C8B-B14F-4D97-AF65-F5344CB8AC3E}">
        <p14:creationId xmlns:p14="http://schemas.microsoft.com/office/powerpoint/2010/main" val="2048648168"/>
      </p:ext>
    </p:extLst>
  </p:cSld>
  <p:clrMapOvr>
    <a:masterClrMapping/>
  </p:clrMapOvr>
  <p:transition advTm="9739"/>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9D005-FAE3-CE98-3F5E-91EC3EBFAD49}"/>
            </a:ext>
          </a:extLst>
        </p:cNvPr>
        <p:cNvGrpSpPr/>
        <p:nvPr/>
      </p:nvGrpSpPr>
      <p:grpSpPr>
        <a:xfrm>
          <a:off x="0" y="0"/>
          <a:ext cx="0" cy="0"/>
          <a:chOff x="0" y="0"/>
          <a:chExt cx="0" cy="0"/>
        </a:xfrm>
      </p:grpSpPr>
      <p:pic>
        <p:nvPicPr>
          <p:cNvPr id="4" name="图片 3">
            <a:extLst>
              <a:ext uri="{FF2B5EF4-FFF2-40B4-BE49-F238E27FC236}">
                <a16:creationId xmlns:a16="http://schemas.microsoft.com/office/drawing/2014/main" id="{13394E17-C67E-C3DA-CDB8-C3B078BC9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2305" y="3312158"/>
            <a:ext cx="3519695" cy="3092027"/>
          </a:xfrm>
          <a:prstGeom prst="rect">
            <a:avLst/>
          </a:prstGeom>
        </p:spPr>
      </p:pic>
      <p:pic>
        <p:nvPicPr>
          <p:cNvPr id="6" name="图片 5">
            <a:extLst>
              <a:ext uri="{FF2B5EF4-FFF2-40B4-BE49-F238E27FC236}">
                <a16:creationId xmlns:a16="http://schemas.microsoft.com/office/drawing/2014/main" id="{FB7B1FC8-59DC-C434-6D2F-B9F07EFAEF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72304" y="336972"/>
            <a:ext cx="3519696" cy="3092028"/>
          </a:xfrm>
          <a:prstGeom prst="rect">
            <a:avLst/>
          </a:prstGeom>
        </p:spPr>
      </p:pic>
      <p:pic>
        <p:nvPicPr>
          <p:cNvPr id="8" name="图片 7">
            <a:extLst>
              <a:ext uri="{FF2B5EF4-FFF2-40B4-BE49-F238E27FC236}">
                <a16:creationId xmlns:a16="http://schemas.microsoft.com/office/drawing/2014/main" id="{765BE3BD-D4BC-C218-B9E4-0F6E375963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6060" y="4045685"/>
            <a:ext cx="6962985" cy="2812315"/>
          </a:xfrm>
          <a:prstGeom prst="rect">
            <a:avLst/>
          </a:prstGeom>
        </p:spPr>
      </p:pic>
      <p:sp>
        <p:nvSpPr>
          <p:cNvPr id="9" name="内容占位符 3">
            <a:extLst>
              <a:ext uri="{FF2B5EF4-FFF2-40B4-BE49-F238E27FC236}">
                <a16:creationId xmlns:a16="http://schemas.microsoft.com/office/drawing/2014/main" id="{B03F0D3C-984D-57F1-4F98-A3F02998AFDD}"/>
              </a:ext>
            </a:extLst>
          </p:cNvPr>
          <p:cNvSpPr txBox="1"/>
          <p:nvPr>
            <p:custDataLst>
              <p:tags r:id="rId1"/>
            </p:custDataLst>
          </p:nvPr>
        </p:nvSpPr>
        <p:spPr>
          <a:xfrm>
            <a:off x="191769" y="722177"/>
            <a:ext cx="12000231" cy="504056"/>
          </a:xfrm>
          <a:custGeom>
            <a:avLst/>
            <a:gdLst>
              <a:gd name="connsiteX0" fmla="*/ 0 w 10857753"/>
              <a:gd name="connsiteY0" fmla="*/ 0 h 5136439"/>
              <a:gd name="connsiteX1" fmla="*/ 10857753 w 10857753"/>
              <a:gd name="connsiteY1" fmla="*/ 0 h 5136439"/>
              <a:gd name="connsiteX2" fmla="*/ 10857753 w 10857753"/>
              <a:gd name="connsiteY2" fmla="*/ 5136439 h 5136439"/>
              <a:gd name="connsiteX3" fmla="*/ 0 w 10857753"/>
              <a:gd name="connsiteY3" fmla="*/ 5136439 h 5136439"/>
              <a:gd name="connsiteX4" fmla="*/ 0 w 10857753"/>
              <a:gd name="connsiteY4" fmla="*/ 0 h 5136439"/>
              <a:gd name="-1" fmla="*/ 0 w 10857753"/>
              <a:gd name="-2" fmla="*/ 0 h 5136439"/>
              <a:gd name="-3" fmla="*/ 10857753 w 10857753"/>
              <a:gd name="-4" fmla="*/ 0 h 5136439"/>
              <a:gd name="-5" fmla="*/ 10855126 w 10857753"/>
              <a:gd name="-6" fmla="*/ 4956679 h 5136439"/>
              <a:gd name="-7" fmla="*/ 10857753 w 10857753"/>
              <a:gd name="-8" fmla="*/ 5136439 h 5136439"/>
              <a:gd name="-9" fmla="*/ 0 w 10857753"/>
              <a:gd name="-10" fmla="*/ 5136439 h 5136439"/>
              <a:gd name="connsiteX5" fmla="*/ 0 w 10857753"/>
              <a:gd name="connsiteY5" fmla="*/ 0 h 5136439"/>
              <a:gd name="-11" fmla="*/ 0 w 10857753"/>
              <a:gd name="-12" fmla="*/ 0 h 5142745"/>
              <a:gd name="-13" fmla="*/ 10857753 w 10857753"/>
              <a:gd name="-14" fmla="*/ 0 h 5142745"/>
              <a:gd name="-15" fmla="*/ 10855126 w 10857753"/>
              <a:gd name="-16" fmla="*/ 4956679 h 5142745"/>
              <a:gd name="-17" fmla="*/ 10687486 w 10857753"/>
              <a:gd name="-18" fmla="*/ 5142745 h 5142745"/>
              <a:gd name="-19" fmla="*/ 0 w 10857753"/>
              <a:gd name="-20" fmla="*/ 5136439 h 5142745"/>
              <a:gd name="-21" fmla="*/ 0 w 10857753"/>
              <a:gd name="-22" fmla="*/ 0 h 5142745"/>
              <a:gd name="-23" fmla="*/ 0 w 10857753"/>
              <a:gd name="-24" fmla="*/ 0 h 5142745"/>
              <a:gd name="-25" fmla="*/ 10857753 w 10857753"/>
              <a:gd name="-26" fmla="*/ 0 h 5142745"/>
              <a:gd name="-27" fmla="*/ 10855126 w 10857753"/>
              <a:gd name="-28" fmla="*/ 4956679 h 5142745"/>
              <a:gd name="-29" fmla="*/ 10687486 w 10857753"/>
              <a:gd name="-30" fmla="*/ 5142745 h 5142745"/>
              <a:gd name="-31" fmla="*/ 0 w 10857753"/>
              <a:gd name="-32" fmla="*/ 5136439 h 5142745"/>
              <a:gd name="-33" fmla="*/ 0 w 10857753"/>
              <a:gd name="-34" fmla="*/ 0 h 5142745"/>
              <a:gd name="-35" fmla="*/ 0 w 10857753"/>
              <a:gd name="-36" fmla="*/ 0 h 5142747"/>
              <a:gd name="-37" fmla="*/ 10857753 w 10857753"/>
              <a:gd name="-38" fmla="*/ 0 h 5142747"/>
              <a:gd name="-39" fmla="*/ 10855126 w 10857753"/>
              <a:gd name="-40" fmla="*/ 4956679 h 5142747"/>
              <a:gd name="-41" fmla="*/ 10687486 w 10857753"/>
              <a:gd name="-42" fmla="*/ 5142745 h 5142747"/>
              <a:gd name="-43" fmla="*/ 0 w 10857753"/>
              <a:gd name="-44" fmla="*/ 5136439 h 5142747"/>
              <a:gd name="-45" fmla="*/ 0 w 10857753"/>
              <a:gd name="-46" fmla="*/ 0 h 5142747"/>
              <a:gd name="-47" fmla="*/ 0 w 10857753"/>
              <a:gd name="-48" fmla="*/ 0 h 5142903"/>
              <a:gd name="-49" fmla="*/ 10857753 w 10857753"/>
              <a:gd name="-50" fmla="*/ 0 h 5142903"/>
              <a:gd name="-51" fmla="*/ 10855126 w 10857753"/>
              <a:gd name="-52" fmla="*/ 4956679 h 5142903"/>
              <a:gd name="-53" fmla="*/ 10687486 w 10857753"/>
              <a:gd name="-54" fmla="*/ 5142745 h 5142903"/>
              <a:gd name="-55" fmla="*/ 0 w 10857753"/>
              <a:gd name="-56" fmla="*/ 5136439 h 5142903"/>
              <a:gd name="-57" fmla="*/ 0 w 10857753"/>
              <a:gd name="-58" fmla="*/ 0 h 5142903"/>
              <a:gd name="-59" fmla="*/ 0 w 10857753"/>
              <a:gd name="-60" fmla="*/ 0 h 5142823"/>
              <a:gd name="-61" fmla="*/ 10857753 w 10857753"/>
              <a:gd name="-62" fmla="*/ 0 h 5142823"/>
              <a:gd name="-63" fmla="*/ 10855126 w 10857753"/>
              <a:gd name="-64" fmla="*/ 4956679 h 5142823"/>
              <a:gd name="-65" fmla="*/ 10687486 w 10857753"/>
              <a:gd name="-66" fmla="*/ 5142745 h 5142823"/>
              <a:gd name="-67" fmla="*/ 0 w 10857753"/>
              <a:gd name="-68" fmla="*/ 5136439 h 5142823"/>
              <a:gd name="-69" fmla="*/ 0 w 10857753"/>
              <a:gd name="-70" fmla="*/ 0 h 5142823"/>
              <a:gd name="-71" fmla="*/ 0 w 10857753"/>
              <a:gd name="-72" fmla="*/ 0 h 5142926"/>
              <a:gd name="-73" fmla="*/ 10857753 w 10857753"/>
              <a:gd name="-74" fmla="*/ 0 h 5142926"/>
              <a:gd name="-75" fmla="*/ 10855126 w 10857753"/>
              <a:gd name="-76" fmla="*/ 4956679 h 5142926"/>
              <a:gd name="-77" fmla="*/ 10687486 w 10857753"/>
              <a:gd name="-78" fmla="*/ 5142745 h 5142926"/>
              <a:gd name="-79" fmla="*/ 0 w 10857753"/>
              <a:gd name="-80" fmla="*/ 5136439 h 5142926"/>
              <a:gd name="-81" fmla="*/ 0 w 10857753"/>
              <a:gd name="-82" fmla="*/ 0 h 5142926"/>
              <a:gd name="-83" fmla="*/ 0 w 10857753"/>
              <a:gd name="-84" fmla="*/ 0 h 5142954"/>
              <a:gd name="-85" fmla="*/ 10857753 w 10857753"/>
              <a:gd name="-86" fmla="*/ 0 h 5142954"/>
              <a:gd name="-87" fmla="*/ 10855126 w 10857753"/>
              <a:gd name="-88" fmla="*/ 4963817 h 5142954"/>
              <a:gd name="-89" fmla="*/ 10687486 w 10857753"/>
              <a:gd name="-90" fmla="*/ 5142745 h 5142954"/>
              <a:gd name="-91" fmla="*/ 0 w 10857753"/>
              <a:gd name="-92" fmla="*/ 5136439 h 5142954"/>
              <a:gd name="-93" fmla="*/ 0 w 10857753"/>
              <a:gd name="-94" fmla="*/ 0 h 5142954"/>
              <a:gd name="-95" fmla="*/ 0 w 10857753"/>
              <a:gd name="-96" fmla="*/ 0 h 5142954"/>
              <a:gd name="-97" fmla="*/ 10857753 w 10857753"/>
              <a:gd name="-98" fmla="*/ 0 h 5142954"/>
              <a:gd name="-99" fmla="*/ 10855126 w 10857753"/>
              <a:gd name="-100" fmla="*/ 4963817 h 5142954"/>
              <a:gd name="-101" fmla="*/ 10687486 w 10857753"/>
              <a:gd name="-102" fmla="*/ 5142745 h 5142954"/>
              <a:gd name="-103" fmla="*/ 0 w 10857753"/>
              <a:gd name="-104" fmla="*/ 5136439 h 5142954"/>
              <a:gd name="-105" fmla="*/ 0 w 10857753"/>
              <a:gd name="-106" fmla="*/ 0 h 5142954"/>
              <a:gd name="-107" fmla="*/ 0 w 10857753"/>
              <a:gd name="-108" fmla="*/ 0 h 5143138"/>
              <a:gd name="-109" fmla="*/ 10857753 w 10857753"/>
              <a:gd name="-110" fmla="*/ 0 h 5143138"/>
              <a:gd name="-111" fmla="*/ 10855126 w 10857753"/>
              <a:gd name="-112" fmla="*/ 4963817 h 5143138"/>
              <a:gd name="-113" fmla="*/ 10687486 w 10857753"/>
              <a:gd name="-114" fmla="*/ 5142745 h 5143138"/>
              <a:gd name="-115" fmla="*/ 0 w 10857753"/>
              <a:gd name="-116" fmla="*/ 5136439 h 5143138"/>
              <a:gd name="-117" fmla="*/ 0 w 10857753"/>
              <a:gd name="-118" fmla="*/ 0 h 5143138"/>
            </a:gdLst>
            <a:ahLst/>
            <a:cxnLst>
              <a:cxn ang="0">
                <a:pos x="-107" y="-108"/>
              </a:cxn>
              <a:cxn ang="0">
                <a:pos x="-109" y="-110"/>
              </a:cxn>
              <a:cxn ang="0">
                <a:pos x="-111" y="-112"/>
              </a:cxn>
              <a:cxn ang="0">
                <a:pos x="-113" y="-114"/>
              </a:cxn>
              <a:cxn ang="0">
                <a:pos x="-115" y="-116"/>
              </a:cxn>
              <a:cxn ang="0">
                <a:pos x="-117" y="-118"/>
              </a:cxn>
            </a:cxnLst>
            <a:rect l="l" t="t" r="r" b="b"/>
            <a:pathLst>
              <a:path w="10857753" h="5143138">
                <a:moveTo>
                  <a:pt x="0" y="0"/>
                </a:moveTo>
                <a:lnTo>
                  <a:pt x="10857753" y="0"/>
                </a:lnTo>
                <a:cubicBezTo>
                  <a:pt x="10856877" y="1652226"/>
                  <a:pt x="10856002" y="4910484"/>
                  <a:pt x="10855126" y="4963817"/>
                </a:cubicBezTo>
                <a:cubicBezTo>
                  <a:pt x="10840364" y="5128486"/>
                  <a:pt x="10747038" y="5146323"/>
                  <a:pt x="10687486" y="5142745"/>
                </a:cubicBezTo>
                <a:lnTo>
                  <a:pt x="0" y="5136439"/>
                </a:lnTo>
                <a:lnTo>
                  <a:pt x="0" y="0"/>
                </a:lnTo>
                <a:close/>
              </a:path>
            </a:pathLst>
          </a:custGeom>
        </p:spPr>
        <p:txBody>
          <a:bodyPr>
            <a:normAutofit fontScale="47500" lnSpcReduction="20000"/>
          </a:bodyPr>
          <a:lstStyle>
            <a:lvl1pPr marL="450850" indent="-450850" algn="l" defTabSz="914400" rtl="0" eaLnBrk="1" latinLnBrk="0" hangingPunct="1">
              <a:lnSpc>
                <a:spcPct val="140000"/>
              </a:lnSpc>
              <a:spcBef>
                <a:spcPts val="600"/>
              </a:spcBef>
              <a:buSzPct val="100000"/>
              <a:buFont typeface="Times New Roman" panose="02020603050405020304" pitchFamily="18" charset="0"/>
              <a:buChar char="※"/>
              <a:defRPr lang="zh-CN" altLang="en-US" sz="2800" b="1" kern="12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defRPr>
            </a:lvl1pPr>
            <a:lvl2pPr marL="593725" indent="-281305" algn="l" defTabSz="914400" rtl="0" eaLnBrk="1" latinLnBrk="0" hangingPunct="1">
              <a:lnSpc>
                <a:spcPct val="140000"/>
              </a:lnSpc>
              <a:spcBef>
                <a:spcPts val="600"/>
              </a:spcBef>
              <a:buFont typeface="Wingdings" panose="05000000000000000000" pitchFamily="2" charset="2"/>
              <a:buChar char="Ø"/>
              <a:defRPr lang="zh-CN" altLang="en-US" sz="2400" kern="1200" dirty="0" smtClean="0">
                <a:solidFill>
                  <a:schemeClr val="tx1"/>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30000"/>
              </a:lnSpc>
              <a:spcAft>
                <a:spcPts val="0"/>
              </a:spcAft>
              <a:buFont typeface="Wingdings" panose="05000000000000000000" pitchFamily="2" charset="2"/>
              <a:buChar char="p"/>
            </a:pPr>
            <a:r>
              <a:rPr lang="en-US" altLang="zh-CN" sz="5100" dirty="0">
                <a:solidFill>
                  <a:srgbClr val="014099"/>
                </a:solidFill>
                <a:latin typeface="微软雅黑" panose="020B0503020204020204" pitchFamily="34" charset="-122"/>
                <a:ea typeface="微软雅黑" panose="020B0503020204020204" pitchFamily="34" charset="-122"/>
                <a:cs typeface="+mj-cs"/>
              </a:rPr>
              <a:t>Preliminary DOP and AOP from </a:t>
            </a:r>
            <a:r>
              <a:rPr lang="en-US" altLang="zh-CN" sz="5100" dirty="0">
                <a:solidFill>
                  <a:srgbClr val="014099"/>
                </a:solidFill>
                <a:latin typeface="微软雅黑" panose="020B0503020204020204" pitchFamily="34" charset="-122"/>
                <a:ea typeface="微软雅黑" panose="020B0503020204020204" pitchFamily="34" charset="-122"/>
              </a:rPr>
              <a:t>LaBr</a:t>
            </a:r>
            <a:r>
              <a:rPr lang="en-US" altLang="zh-CN" sz="5100" baseline="-25000" dirty="0">
                <a:solidFill>
                  <a:srgbClr val="014099"/>
                </a:solidFill>
                <a:latin typeface="微软雅黑" panose="020B0503020204020204" pitchFamily="34" charset="-122"/>
                <a:ea typeface="微软雅黑" panose="020B0503020204020204" pitchFamily="34" charset="-122"/>
              </a:rPr>
              <a:t>3</a:t>
            </a:r>
            <a:r>
              <a:rPr lang="en-US" altLang="zh-CN" sz="5100" dirty="0">
                <a:solidFill>
                  <a:srgbClr val="014099"/>
                </a:solidFill>
                <a:latin typeface="微软雅黑" panose="020B0503020204020204" pitchFamily="34" charset="-122"/>
                <a:ea typeface="微软雅黑" panose="020B0503020204020204" pitchFamily="34" charset="-122"/>
              </a:rPr>
              <a:t> array</a:t>
            </a:r>
            <a:endParaRPr lang="en-US" altLang="zh-CN" sz="3635" dirty="0">
              <a:solidFill>
                <a:srgbClr val="0000CC"/>
              </a:solidFill>
            </a:endParaRPr>
          </a:p>
        </p:txBody>
      </p:sp>
      <p:sp>
        <p:nvSpPr>
          <p:cNvPr id="10" name="文本框 9">
            <a:extLst>
              <a:ext uri="{FF2B5EF4-FFF2-40B4-BE49-F238E27FC236}">
                <a16:creationId xmlns:a16="http://schemas.microsoft.com/office/drawing/2014/main" id="{C98ED41A-AEE0-4174-058D-D896729BAD18}"/>
              </a:ext>
            </a:extLst>
          </p:cNvPr>
          <p:cNvSpPr txBox="1"/>
          <p:nvPr/>
        </p:nvSpPr>
        <p:spPr>
          <a:xfrm>
            <a:off x="1009040" y="4222417"/>
            <a:ext cx="687831"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Fig </a:t>
            </a:r>
            <a:r>
              <a:rPr lang="en-US" altLang="zh-CN"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46406036-0BAF-97E4-F496-760696548F2B}"/>
              </a:ext>
            </a:extLst>
          </p:cNvPr>
          <p:cNvSpPr txBox="1"/>
          <p:nvPr/>
        </p:nvSpPr>
        <p:spPr>
          <a:xfrm>
            <a:off x="9970265" y="0"/>
            <a:ext cx="687830"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Fig </a:t>
            </a:r>
            <a:r>
              <a:rPr lang="en-US" altLang="zh-CN" dirty="0">
                <a:latin typeface="Times New Roman" panose="02020603050405020304" pitchFamily="18" charset="0"/>
                <a:ea typeface="宋体" panose="02010600030101010101" pitchFamily="2" charset="-122"/>
                <a:cs typeface="Times New Roman" panose="02020603050405020304" pitchFamily="18" charset="0"/>
              </a:rPr>
              <a:t>2</a:t>
            </a:r>
            <a:endParaRPr lang="zh-CN" altLang="en-US"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6ED783C5-B442-8C39-CD6F-0637BEE3BC1E}"/>
              </a:ext>
            </a:extLst>
          </p:cNvPr>
          <p:cNvSpPr txBox="1"/>
          <p:nvPr/>
        </p:nvSpPr>
        <p:spPr>
          <a:xfrm>
            <a:off x="9970265" y="3244334"/>
            <a:ext cx="687830"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Fig </a:t>
            </a:r>
            <a:r>
              <a:rPr lang="en-US" altLang="zh-CN" dirty="0">
                <a:latin typeface="Times New Roman" panose="02020603050405020304" pitchFamily="18" charset="0"/>
                <a:ea typeface="宋体" panose="02010600030101010101" pitchFamily="2" charset="-122"/>
                <a:cs typeface="Times New Roman" panose="02020603050405020304" pitchFamily="18" charset="0"/>
              </a:rPr>
              <a:t>3</a:t>
            </a:r>
            <a:endParaRPr lang="zh-CN" altLang="en-US"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D3EA51BA-D896-46C4-E3C4-A0B9FD3A32BF}"/>
              </a:ext>
            </a:extLst>
          </p:cNvPr>
          <p:cNvSpPr txBox="1"/>
          <p:nvPr/>
        </p:nvSpPr>
        <p:spPr>
          <a:xfrm>
            <a:off x="389946" y="1139276"/>
            <a:ext cx="7689099" cy="2985433"/>
          </a:xfrm>
          <a:prstGeom prst="rect">
            <a:avLst/>
          </a:prstGeom>
          <a:noFill/>
        </p:spPr>
        <p:txBody>
          <a:bodyPr wrap="square" rtlCol="0">
            <a:spAutoFit/>
          </a:bodyPr>
          <a:lstStyle/>
          <a:p>
            <a:pPr marL="457200" indent="-457200">
              <a:buAutoNum type="arabicPeriod"/>
            </a:pPr>
            <a:r>
              <a:rPr lang="en-US" altLang="zh-CN" sz="2000" b="1" dirty="0">
                <a:latin typeface="宋体" panose="02010600030101010101" pitchFamily="2" charset="-122"/>
                <a:ea typeface="宋体" panose="02010600030101010101" pitchFamily="2" charset="-122"/>
              </a:rPr>
              <a:t>Measurement of laser polarization</a:t>
            </a:r>
          </a:p>
          <a:p>
            <a:pPr lvl="1"/>
            <a:r>
              <a:rPr lang="en-US" altLang="zh-CN" sz="1600" dirty="0">
                <a:latin typeface="宋体" panose="02010600030101010101" pitchFamily="2" charset="-122"/>
              </a:rPr>
              <a:t>We first used the Brewster angle method to measure the polarization degree of the laser. Fig 1 shows the measurement results, indicating that the polarization degree of the laser is close to 1.</a:t>
            </a:r>
            <a:endParaRPr lang="en-US" altLang="zh-CN"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2.</a:t>
            </a:r>
            <a:r>
              <a:rPr lang="en-US" altLang="zh-CN" b="1" dirty="0"/>
              <a:t>  </a:t>
            </a:r>
            <a:r>
              <a:rPr lang="en-US" altLang="zh-CN" sz="2000" b="1" dirty="0">
                <a:latin typeface="宋体" panose="02010600030101010101" pitchFamily="2" charset="-122"/>
                <a:ea typeface="宋体" panose="02010600030101010101" pitchFamily="2" charset="-122"/>
              </a:rPr>
              <a:t>Simulation of polarization degree and polarization direction of T1 collimation </a:t>
            </a:r>
          </a:p>
          <a:p>
            <a:pPr lvl="1"/>
            <a:r>
              <a:rPr lang="en-US" altLang="zh-CN" sz="1600" dirty="0">
                <a:latin typeface="宋体" panose="02010600030101010101" pitchFamily="2" charset="-122"/>
              </a:rPr>
              <a:t>Fig 2 and 3 show the degree of polarization (DOP) and angle of polarization (AOP) of a laser with a polarization degree of 1 at a 45-degree angle of incidence using T1 collimation holes at different positions.</a:t>
            </a:r>
          </a:p>
          <a:p>
            <a:pPr lvl="1"/>
            <a:endParaRPr lang="en-US" altLang="zh-CN" sz="1600" dirty="0">
              <a:latin typeface="宋体" panose="02010600030101010101" pitchFamily="2" charset="-122"/>
            </a:endParaRPr>
          </a:p>
        </p:txBody>
      </p:sp>
    </p:spTree>
    <p:extLst>
      <p:ext uri="{BB962C8B-B14F-4D97-AF65-F5344CB8AC3E}">
        <p14:creationId xmlns:p14="http://schemas.microsoft.com/office/powerpoint/2010/main" val="1845432951"/>
      </p:ext>
    </p:extLst>
  </p:cSld>
  <p:clrMapOvr>
    <a:masterClrMapping/>
  </p:clrMapOvr>
  <p:transition advTm="9739"/>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48B0A-B68C-3A4A-D0B7-F525715A0E94}"/>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8E3AA762-5639-4F74-4F81-BD4CBED218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9673" y="1263702"/>
            <a:ext cx="5037171" cy="2234445"/>
          </a:xfrm>
          <a:prstGeom prst="rect">
            <a:avLst/>
          </a:prstGeom>
        </p:spPr>
      </p:pic>
      <p:sp>
        <p:nvSpPr>
          <p:cNvPr id="16" name="文本框 15">
            <a:extLst>
              <a:ext uri="{FF2B5EF4-FFF2-40B4-BE49-F238E27FC236}">
                <a16:creationId xmlns:a16="http://schemas.microsoft.com/office/drawing/2014/main" id="{DD30D843-B70E-CC9F-6CBF-840D19BD884E}"/>
              </a:ext>
            </a:extLst>
          </p:cNvPr>
          <p:cNvSpPr txBox="1"/>
          <p:nvPr/>
        </p:nvSpPr>
        <p:spPr>
          <a:xfrm>
            <a:off x="201379" y="1504657"/>
            <a:ext cx="6194844" cy="4832092"/>
          </a:xfrm>
          <a:prstGeom prst="rect">
            <a:avLst/>
          </a:prstGeom>
          <a:noFill/>
        </p:spPr>
        <p:txBody>
          <a:bodyPr wrap="square" rtlCol="0">
            <a:spAutoFit/>
          </a:bodyPr>
          <a:lstStyle/>
          <a:p>
            <a:r>
              <a:rPr lang="en-US" altLang="zh-CN" sz="2000" dirty="0">
                <a:latin typeface="宋体" panose="02010600030101010101" pitchFamily="2" charset="-122"/>
                <a:ea typeface="宋体" panose="02010600030101010101" pitchFamily="2" charset="-122"/>
              </a:rPr>
              <a:t>1.</a:t>
            </a:r>
            <a:r>
              <a:rPr lang="en-US" altLang="zh-CN" sz="2000" b="1" dirty="0">
                <a:latin typeface="宋体" panose="02010600030101010101" pitchFamily="2" charset="-122"/>
                <a:ea typeface="宋体" panose="02010600030101010101" pitchFamily="2" charset="-122"/>
              </a:rPr>
              <a:t>Addition of electron phase space distribution and laser spatial distribution</a:t>
            </a:r>
          </a:p>
          <a:p>
            <a:pPr lvl="1"/>
            <a:r>
              <a:rPr lang="en-US" altLang="zh-CN" sz="1600" dirty="0">
                <a:latin typeface="宋体" panose="02010600030101010101" pitchFamily="2" charset="-122"/>
              </a:rPr>
              <a:t>The intensity function of the electron phase space (PS.) distribution in the accelerator and the spatial intensity distribution function of the laser were added simultaneously. The corresponding spot was obtained using the Twiss parameter of the accelerator. The corresponding calculations are shown in the formula on the right.</a:t>
            </a:r>
            <a:endParaRPr lang="zh-CN" altLang="en-US" sz="1600" dirty="0">
              <a:latin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2.</a:t>
            </a:r>
            <a:r>
              <a:rPr lang="en-US" altLang="zh-CN" b="1" dirty="0"/>
              <a:t>  </a:t>
            </a:r>
            <a:r>
              <a:rPr lang="en-US" altLang="zh-CN" sz="2000" b="1" dirty="0">
                <a:latin typeface="宋体" panose="02010600030101010101" pitchFamily="2" charset="-122"/>
                <a:ea typeface="宋体" panose="02010600030101010101" pitchFamily="2" charset="-122"/>
              </a:rPr>
              <a:t>Extracting the Point Diffusion Function</a:t>
            </a:r>
          </a:p>
          <a:p>
            <a:pPr lvl="1"/>
            <a:r>
              <a:rPr lang="en-US" altLang="zh-CN" sz="1600" dirty="0">
                <a:latin typeface="宋体" panose="02010600030101010101" pitchFamily="2" charset="-122"/>
              </a:rPr>
              <a:t>Fig 1 shows the measurement results of the detector using the knife-edge method. We then used polynomial fitting to obtain the detector's point diffusion function.</a:t>
            </a:r>
          </a:p>
          <a:p>
            <a:pPr lvl="1"/>
            <a:endParaRPr lang="en-US" altLang="zh-CN" sz="1600" dirty="0">
              <a:latin typeface="宋体" panose="02010600030101010101" pitchFamily="2" charset="-122"/>
            </a:endParaRPr>
          </a:p>
          <a:p>
            <a:pPr lvl="1"/>
            <a:endParaRPr lang="en-US" altLang="zh-CN" sz="1600" dirty="0">
              <a:latin typeface="宋体" panose="02010600030101010101" pitchFamily="2" charset="-122"/>
            </a:endParaRPr>
          </a:p>
        </p:txBody>
      </p:sp>
      <p:sp>
        <p:nvSpPr>
          <p:cNvPr id="26" name="文本框 25">
            <a:extLst>
              <a:ext uri="{FF2B5EF4-FFF2-40B4-BE49-F238E27FC236}">
                <a16:creationId xmlns:a16="http://schemas.microsoft.com/office/drawing/2014/main" id="{CE259D54-3974-5B6D-033E-8C3E2157C95E}"/>
              </a:ext>
            </a:extLst>
          </p:cNvPr>
          <p:cNvSpPr txBox="1"/>
          <p:nvPr/>
        </p:nvSpPr>
        <p:spPr>
          <a:xfrm>
            <a:off x="9433958" y="894370"/>
            <a:ext cx="725163"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Fig </a:t>
            </a:r>
            <a:r>
              <a:rPr lang="en-US" altLang="zh-CN"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C03990F1-9087-F3F3-8C75-ADBC374BB743}"/>
              </a:ext>
            </a:extLst>
          </p:cNvPr>
          <p:cNvPicPr>
            <a:picLocks noChangeAspect="1"/>
          </p:cNvPicPr>
          <p:nvPr/>
        </p:nvPicPr>
        <p:blipFill>
          <a:blip r:embed="rId5"/>
          <a:stretch>
            <a:fillRect/>
          </a:stretch>
        </p:blipFill>
        <p:spPr>
          <a:xfrm>
            <a:off x="8285019" y="5110961"/>
            <a:ext cx="2474896" cy="933355"/>
          </a:xfrm>
          <a:prstGeom prst="rect">
            <a:avLst/>
          </a:prstGeom>
        </p:spPr>
      </p:pic>
      <p:sp>
        <p:nvSpPr>
          <p:cNvPr id="3" name="内容占位符 3">
            <a:extLst>
              <a:ext uri="{FF2B5EF4-FFF2-40B4-BE49-F238E27FC236}">
                <a16:creationId xmlns:a16="http://schemas.microsoft.com/office/drawing/2014/main" id="{F8CBEE64-FFAF-CFE1-A8B4-8CECEECF32E9}"/>
              </a:ext>
            </a:extLst>
          </p:cNvPr>
          <p:cNvSpPr txBox="1"/>
          <p:nvPr>
            <p:custDataLst>
              <p:tags r:id="rId1"/>
            </p:custDataLst>
          </p:nvPr>
        </p:nvSpPr>
        <p:spPr>
          <a:xfrm>
            <a:off x="191769" y="722177"/>
            <a:ext cx="10982829" cy="504056"/>
          </a:xfrm>
          <a:custGeom>
            <a:avLst/>
            <a:gdLst>
              <a:gd name="connsiteX0" fmla="*/ 0 w 10857753"/>
              <a:gd name="connsiteY0" fmla="*/ 0 h 5136439"/>
              <a:gd name="connsiteX1" fmla="*/ 10857753 w 10857753"/>
              <a:gd name="connsiteY1" fmla="*/ 0 h 5136439"/>
              <a:gd name="connsiteX2" fmla="*/ 10857753 w 10857753"/>
              <a:gd name="connsiteY2" fmla="*/ 5136439 h 5136439"/>
              <a:gd name="connsiteX3" fmla="*/ 0 w 10857753"/>
              <a:gd name="connsiteY3" fmla="*/ 5136439 h 5136439"/>
              <a:gd name="connsiteX4" fmla="*/ 0 w 10857753"/>
              <a:gd name="connsiteY4" fmla="*/ 0 h 5136439"/>
              <a:gd name="-1" fmla="*/ 0 w 10857753"/>
              <a:gd name="-2" fmla="*/ 0 h 5136439"/>
              <a:gd name="-3" fmla="*/ 10857753 w 10857753"/>
              <a:gd name="-4" fmla="*/ 0 h 5136439"/>
              <a:gd name="-5" fmla="*/ 10855126 w 10857753"/>
              <a:gd name="-6" fmla="*/ 4956679 h 5136439"/>
              <a:gd name="-7" fmla="*/ 10857753 w 10857753"/>
              <a:gd name="-8" fmla="*/ 5136439 h 5136439"/>
              <a:gd name="-9" fmla="*/ 0 w 10857753"/>
              <a:gd name="-10" fmla="*/ 5136439 h 5136439"/>
              <a:gd name="connsiteX5" fmla="*/ 0 w 10857753"/>
              <a:gd name="connsiteY5" fmla="*/ 0 h 5136439"/>
              <a:gd name="-11" fmla="*/ 0 w 10857753"/>
              <a:gd name="-12" fmla="*/ 0 h 5142745"/>
              <a:gd name="-13" fmla="*/ 10857753 w 10857753"/>
              <a:gd name="-14" fmla="*/ 0 h 5142745"/>
              <a:gd name="-15" fmla="*/ 10855126 w 10857753"/>
              <a:gd name="-16" fmla="*/ 4956679 h 5142745"/>
              <a:gd name="-17" fmla="*/ 10687486 w 10857753"/>
              <a:gd name="-18" fmla="*/ 5142745 h 5142745"/>
              <a:gd name="-19" fmla="*/ 0 w 10857753"/>
              <a:gd name="-20" fmla="*/ 5136439 h 5142745"/>
              <a:gd name="-21" fmla="*/ 0 w 10857753"/>
              <a:gd name="-22" fmla="*/ 0 h 5142745"/>
              <a:gd name="-23" fmla="*/ 0 w 10857753"/>
              <a:gd name="-24" fmla="*/ 0 h 5142745"/>
              <a:gd name="-25" fmla="*/ 10857753 w 10857753"/>
              <a:gd name="-26" fmla="*/ 0 h 5142745"/>
              <a:gd name="-27" fmla="*/ 10855126 w 10857753"/>
              <a:gd name="-28" fmla="*/ 4956679 h 5142745"/>
              <a:gd name="-29" fmla="*/ 10687486 w 10857753"/>
              <a:gd name="-30" fmla="*/ 5142745 h 5142745"/>
              <a:gd name="-31" fmla="*/ 0 w 10857753"/>
              <a:gd name="-32" fmla="*/ 5136439 h 5142745"/>
              <a:gd name="-33" fmla="*/ 0 w 10857753"/>
              <a:gd name="-34" fmla="*/ 0 h 5142745"/>
              <a:gd name="-35" fmla="*/ 0 w 10857753"/>
              <a:gd name="-36" fmla="*/ 0 h 5142747"/>
              <a:gd name="-37" fmla="*/ 10857753 w 10857753"/>
              <a:gd name="-38" fmla="*/ 0 h 5142747"/>
              <a:gd name="-39" fmla="*/ 10855126 w 10857753"/>
              <a:gd name="-40" fmla="*/ 4956679 h 5142747"/>
              <a:gd name="-41" fmla="*/ 10687486 w 10857753"/>
              <a:gd name="-42" fmla="*/ 5142745 h 5142747"/>
              <a:gd name="-43" fmla="*/ 0 w 10857753"/>
              <a:gd name="-44" fmla="*/ 5136439 h 5142747"/>
              <a:gd name="-45" fmla="*/ 0 w 10857753"/>
              <a:gd name="-46" fmla="*/ 0 h 5142747"/>
              <a:gd name="-47" fmla="*/ 0 w 10857753"/>
              <a:gd name="-48" fmla="*/ 0 h 5142903"/>
              <a:gd name="-49" fmla="*/ 10857753 w 10857753"/>
              <a:gd name="-50" fmla="*/ 0 h 5142903"/>
              <a:gd name="-51" fmla="*/ 10855126 w 10857753"/>
              <a:gd name="-52" fmla="*/ 4956679 h 5142903"/>
              <a:gd name="-53" fmla="*/ 10687486 w 10857753"/>
              <a:gd name="-54" fmla="*/ 5142745 h 5142903"/>
              <a:gd name="-55" fmla="*/ 0 w 10857753"/>
              <a:gd name="-56" fmla="*/ 5136439 h 5142903"/>
              <a:gd name="-57" fmla="*/ 0 w 10857753"/>
              <a:gd name="-58" fmla="*/ 0 h 5142903"/>
              <a:gd name="-59" fmla="*/ 0 w 10857753"/>
              <a:gd name="-60" fmla="*/ 0 h 5142823"/>
              <a:gd name="-61" fmla="*/ 10857753 w 10857753"/>
              <a:gd name="-62" fmla="*/ 0 h 5142823"/>
              <a:gd name="-63" fmla="*/ 10855126 w 10857753"/>
              <a:gd name="-64" fmla="*/ 4956679 h 5142823"/>
              <a:gd name="-65" fmla="*/ 10687486 w 10857753"/>
              <a:gd name="-66" fmla="*/ 5142745 h 5142823"/>
              <a:gd name="-67" fmla="*/ 0 w 10857753"/>
              <a:gd name="-68" fmla="*/ 5136439 h 5142823"/>
              <a:gd name="-69" fmla="*/ 0 w 10857753"/>
              <a:gd name="-70" fmla="*/ 0 h 5142823"/>
              <a:gd name="-71" fmla="*/ 0 w 10857753"/>
              <a:gd name="-72" fmla="*/ 0 h 5142926"/>
              <a:gd name="-73" fmla="*/ 10857753 w 10857753"/>
              <a:gd name="-74" fmla="*/ 0 h 5142926"/>
              <a:gd name="-75" fmla="*/ 10855126 w 10857753"/>
              <a:gd name="-76" fmla="*/ 4956679 h 5142926"/>
              <a:gd name="-77" fmla="*/ 10687486 w 10857753"/>
              <a:gd name="-78" fmla="*/ 5142745 h 5142926"/>
              <a:gd name="-79" fmla="*/ 0 w 10857753"/>
              <a:gd name="-80" fmla="*/ 5136439 h 5142926"/>
              <a:gd name="-81" fmla="*/ 0 w 10857753"/>
              <a:gd name="-82" fmla="*/ 0 h 5142926"/>
              <a:gd name="-83" fmla="*/ 0 w 10857753"/>
              <a:gd name="-84" fmla="*/ 0 h 5142954"/>
              <a:gd name="-85" fmla="*/ 10857753 w 10857753"/>
              <a:gd name="-86" fmla="*/ 0 h 5142954"/>
              <a:gd name="-87" fmla="*/ 10855126 w 10857753"/>
              <a:gd name="-88" fmla="*/ 4963817 h 5142954"/>
              <a:gd name="-89" fmla="*/ 10687486 w 10857753"/>
              <a:gd name="-90" fmla="*/ 5142745 h 5142954"/>
              <a:gd name="-91" fmla="*/ 0 w 10857753"/>
              <a:gd name="-92" fmla="*/ 5136439 h 5142954"/>
              <a:gd name="-93" fmla="*/ 0 w 10857753"/>
              <a:gd name="-94" fmla="*/ 0 h 5142954"/>
              <a:gd name="-95" fmla="*/ 0 w 10857753"/>
              <a:gd name="-96" fmla="*/ 0 h 5142954"/>
              <a:gd name="-97" fmla="*/ 10857753 w 10857753"/>
              <a:gd name="-98" fmla="*/ 0 h 5142954"/>
              <a:gd name="-99" fmla="*/ 10855126 w 10857753"/>
              <a:gd name="-100" fmla="*/ 4963817 h 5142954"/>
              <a:gd name="-101" fmla="*/ 10687486 w 10857753"/>
              <a:gd name="-102" fmla="*/ 5142745 h 5142954"/>
              <a:gd name="-103" fmla="*/ 0 w 10857753"/>
              <a:gd name="-104" fmla="*/ 5136439 h 5142954"/>
              <a:gd name="-105" fmla="*/ 0 w 10857753"/>
              <a:gd name="-106" fmla="*/ 0 h 5142954"/>
              <a:gd name="-107" fmla="*/ 0 w 10857753"/>
              <a:gd name="-108" fmla="*/ 0 h 5143138"/>
              <a:gd name="-109" fmla="*/ 10857753 w 10857753"/>
              <a:gd name="-110" fmla="*/ 0 h 5143138"/>
              <a:gd name="-111" fmla="*/ 10855126 w 10857753"/>
              <a:gd name="-112" fmla="*/ 4963817 h 5143138"/>
              <a:gd name="-113" fmla="*/ 10687486 w 10857753"/>
              <a:gd name="-114" fmla="*/ 5142745 h 5143138"/>
              <a:gd name="-115" fmla="*/ 0 w 10857753"/>
              <a:gd name="-116" fmla="*/ 5136439 h 5143138"/>
              <a:gd name="-117" fmla="*/ 0 w 10857753"/>
              <a:gd name="-118" fmla="*/ 0 h 5143138"/>
            </a:gdLst>
            <a:ahLst/>
            <a:cxnLst>
              <a:cxn ang="0">
                <a:pos x="-107" y="-108"/>
              </a:cxn>
              <a:cxn ang="0">
                <a:pos x="-109" y="-110"/>
              </a:cxn>
              <a:cxn ang="0">
                <a:pos x="-111" y="-112"/>
              </a:cxn>
              <a:cxn ang="0">
                <a:pos x="-113" y="-114"/>
              </a:cxn>
              <a:cxn ang="0">
                <a:pos x="-115" y="-116"/>
              </a:cxn>
              <a:cxn ang="0">
                <a:pos x="-117" y="-118"/>
              </a:cxn>
            </a:cxnLst>
            <a:rect l="l" t="t" r="r" b="b"/>
            <a:pathLst>
              <a:path w="10857753" h="5143138">
                <a:moveTo>
                  <a:pt x="0" y="0"/>
                </a:moveTo>
                <a:lnTo>
                  <a:pt x="10857753" y="0"/>
                </a:lnTo>
                <a:cubicBezTo>
                  <a:pt x="10856877" y="1652226"/>
                  <a:pt x="10856002" y="4910484"/>
                  <a:pt x="10855126" y="4963817"/>
                </a:cubicBezTo>
                <a:cubicBezTo>
                  <a:pt x="10840364" y="5128486"/>
                  <a:pt x="10747038" y="5146323"/>
                  <a:pt x="10687486" y="5142745"/>
                </a:cubicBezTo>
                <a:lnTo>
                  <a:pt x="0" y="5136439"/>
                </a:lnTo>
                <a:lnTo>
                  <a:pt x="0" y="0"/>
                </a:lnTo>
                <a:close/>
              </a:path>
            </a:pathLst>
          </a:custGeom>
        </p:spPr>
        <p:txBody>
          <a:bodyPr>
            <a:normAutofit fontScale="47500" lnSpcReduction="20000"/>
          </a:bodyPr>
          <a:lstStyle>
            <a:lvl1pPr marL="450850" indent="-450850" algn="l" defTabSz="914400" rtl="0" eaLnBrk="1" latinLnBrk="0" hangingPunct="1">
              <a:lnSpc>
                <a:spcPct val="140000"/>
              </a:lnSpc>
              <a:spcBef>
                <a:spcPts val="600"/>
              </a:spcBef>
              <a:buSzPct val="100000"/>
              <a:buFont typeface="Times New Roman" panose="02020603050405020304" pitchFamily="18" charset="0"/>
              <a:buChar char="※"/>
              <a:defRPr lang="zh-CN" altLang="en-US" sz="2800" b="1" kern="12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defRPr>
            </a:lvl1pPr>
            <a:lvl2pPr marL="593725" indent="-281305" algn="l" defTabSz="914400" rtl="0" eaLnBrk="1" latinLnBrk="0" hangingPunct="1">
              <a:lnSpc>
                <a:spcPct val="140000"/>
              </a:lnSpc>
              <a:spcBef>
                <a:spcPts val="600"/>
              </a:spcBef>
              <a:buFont typeface="Wingdings" panose="05000000000000000000" pitchFamily="2" charset="2"/>
              <a:buChar char="Ø"/>
              <a:defRPr lang="zh-CN" altLang="en-US" sz="2400" kern="1200" dirty="0" smtClean="0">
                <a:solidFill>
                  <a:schemeClr val="tx1"/>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30000"/>
              </a:lnSpc>
              <a:spcAft>
                <a:spcPts val="0"/>
              </a:spcAft>
              <a:buFont typeface="Wingdings" panose="05000000000000000000" pitchFamily="2" charset="2"/>
              <a:buChar char="p"/>
            </a:pPr>
            <a:r>
              <a:rPr lang="en-US" altLang="zh-CN" sz="5100" dirty="0">
                <a:solidFill>
                  <a:srgbClr val="014099"/>
                </a:solidFill>
                <a:latin typeface="微软雅黑" panose="020B0503020204020204" pitchFamily="34" charset="-122"/>
                <a:ea typeface="微软雅黑" panose="020B0503020204020204" pitchFamily="34" charset="-122"/>
                <a:cs typeface="+mj-cs"/>
              </a:rPr>
              <a:t>Further GSM data analysis</a:t>
            </a:r>
            <a:endParaRPr lang="en-US" altLang="zh-CN" sz="3635" dirty="0">
              <a:solidFill>
                <a:srgbClr val="0000CC"/>
              </a:solidFill>
            </a:endParaRPr>
          </a:p>
        </p:txBody>
      </p:sp>
      <p:pic>
        <p:nvPicPr>
          <p:cNvPr id="7" name="图片 6">
            <a:extLst>
              <a:ext uri="{FF2B5EF4-FFF2-40B4-BE49-F238E27FC236}">
                <a16:creationId xmlns:a16="http://schemas.microsoft.com/office/drawing/2014/main" id="{D18316E3-107E-BF69-4C6B-8A7F2D7B3F13}"/>
              </a:ext>
            </a:extLst>
          </p:cNvPr>
          <p:cNvPicPr>
            <a:picLocks noChangeAspect="1"/>
          </p:cNvPicPr>
          <p:nvPr/>
        </p:nvPicPr>
        <p:blipFill>
          <a:blip r:embed="rId6"/>
          <a:stretch>
            <a:fillRect/>
          </a:stretch>
        </p:blipFill>
        <p:spPr>
          <a:xfrm>
            <a:off x="7652233" y="3792022"/>
            <a:ext cx="4539767" cy="1648196"/>
          </a:xfrm>
          <a:prstGeom prst="rect">
            <a:avLst/>
          </a:prstGeom>
        </p:spPr>
      </p:pic>
    </p:spTree>
    <p:extLst>
      <p:ext uri="{BB962C8B-B14F-4D97-AF65-F5344CB8AC3E}">
        <p14:creationId xmlns:p14="http://schemas.microsoft.com/office/powerpoint/2010/main" val="613978830"/>
      </p:ext>
    </p:extLst>
  </p:cSld>
  <p:clrMapOvr>
    <a:masterClrMapping/>
  </p:clrMapOvr>
  <p:transition advTm="9739"/>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BDB77-C774-752F-2EC1-2CEAD69148A1}"/>
            </a:ext>
          </a:extLst>
        </p:cNvPr>
        <p:cNvGrpSpPr/>
        <p:nvPr/>
      </p:nvGrpSpPr>
      <p:grpSpPr>
        <a:xfrm>
          <a:off x="0" y="0"/>
          <a:ext cx="0" cy="0"/>
          <a:chOff x="0" y="0"/>
          <a:chExt cx="0" cy="0"/>
        </a:xfrm>
      </p:grpSpPr>
      <p:pic>
        <p:nvPicPr>
          <p:cNvPr id="34" name="图片 33">
            <a:extLst>
              <a:ext uri="{FF2B5EF4-FFF2-40B4-BE49-F238E27FC236}">
                <a16:creationId xmlns:a16="http://schemas.microsoft.com/office/drawing/2014/main" id="{F6FB1F78-FF83-517C-F0AA-69E31C7DF0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3087" y="1611672"/>
            <a:ext cx="2608471" cy="2289600"/>
          </a:xfrm>
          <a:prstGeom prst="rect">
            <a:avLst/>
          </a:prstGeom>
        </p:spPr>
      </p:pic>
      <p:pic>
        <p:nvPicPr>
          <p:cNvPr id="31" name="图片 30">
            <a:extLst>
              <a:ext uri="{FF2B5EF4-FFF2-40B4-BE49-F238E27FC236}">
                <a16:creationId xmlns:a16="http://schemas.microsoft.com/office/drawing/2014/main" id="{48E508F7-C399-2AC4-2870-526800487C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9636" y="3903858"/>
            <a:ext cx="2608471" cy="2289600"/>
          </a:xfrm>
          <a:prstGeom prst="rect">
            <a:avLst/>
          </a:prstGeom>
        </p:spPr>
      </p:pic>
      <p:sp>
        <p:nvSpPr>
          <p:cNvPr id="26" name="文本框 25">
            <a:extLst>
              <a:ext uri="{FF2B5EF4-FFF2-40B4-BE49-F238E27FC236}">
                <a16:creationId xmlns:a16="http://schemas.microsoft.com/office/drawing/2014/main" id="{4BF05216-7C1A-CE56-BDC5-A7D654567DB4}"/>
              </a:ext>
            </a:extLst>
          </p:cNvPr>
          <p:cNvSpPr txBox="1"/>
          <p:nvPr/>
        </p:nvSpPr>
        <p:spPr>
          <a:xfrm>
            <a:off x="9171308" y="1139302"/>
            <a:ext cx="676655"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Fig </a:t>
            </a:r>
            <a:r>
              <a:rPr lang="en-US" altLang="zh-CN"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dirty="0">
              <a:latin typeface="Times New Roman" panose="02020603050405020304" pitchFamily="18" charset="0"/>
              <a:cs typeface="Times New Roman" panose="02020603050405020304" pitchFamily="18" charset="0"/>
            </a:endParaRPr>
          </a:p>
        </p:txBody>
      </p:sp>
      <p:grpSp>
        <p:nvGrpSpPr>
          <p:cNvPr id="30" name="组合 29">
            <a:extLst>
              <a:ext uri="{FF2B5EF4-FFF2-40B4-BE49-F238E27FC236}">
                <a16:creationId xmlns:a16="http://schemas.microsoft.com/office/drawing/2014/main" id="{C4CC0578-8763-2EA5-AFC7-C24AA022AEB5}"/>
              </a:ext>
            </a:extLst>
          </p:cNvPr>
          <p:cNvGrpSpPr/>
          <p:nvPr/>
        </p:nvGrpSpPr>
        <p:grpSpPr>
          <a:xfrm>
            <a:off x="4561726" y="1497282"/>
            <a:ext cx="7556382" cy="4696176"/>
            <a:chOff x="4635590" y="2161824"/>
            <a:chExt cx="7556382" cy="4696176"/>
          </a:xfrm>
        </p:grpSpPr>
        <p:pic>
          <p:nvPicPr>
            <p:cNvPr id="27" name="图片 26">
              <a:extLst>
                <a:ext uri="{FF2B5EF4-FFF2-40B4-BE49-F238E27FC236}">
                  <a16:creationId xmlns:a16="http://schemas.microsoft.com/office/drawing/2014/main" id="{8F2BE139-E2D9-BFA5-EF46-4CAE884B3605}"/>
                </a:ext>
              </a:extLst>
            </p:cNvPr>
            <p:cNvPicPr>
              <a:picLocks noChangeAspect="1"/>
            </p:cNvPicPr>
            <p:nvPr/>
          </p:nvPicPr>
          <p:blipFill>
            <a:blip r:embed="rId6"/>
            <a:stretch>
              <a:fillRect/>
            </a:stretch>
          </p:blipFill>
          <p:spPr>
            <a:xfrm>
              <a:off x="9583501" y="2270538"/>
              <a:ext cx="2608471" cy="2289600"/>
            </a:xfrm>
            <a:prstGeom prst="rect">
              <a:avLst/>
            </a:prstGeom>
          </p:spPr>
        </p:pic>
        <p:pic>
          <p:nvPicPr>
            <p:cNvPr id="28" name="图片 27">
              <a:extLst>
                <a:ext uri="{FF2B5EF4-FFF2-40B4-BE49-F238E27FC236}">
                  <a16:creationId xmlns:a16="http://schemas.microsoft.com/office/drawing/2014/main" id="{B418BB43-52DA-A44F-9778-AFF9C9683AD4}"/>
                </a:ext>
              </a:extLst>
            </p:cNvPr>
            <p:cNvPicPr>
              <a:picLocks noChangeAspect="1"/>
            </p:cNvPicPr>
            <p:nvPr/>
          </p:nvPicPr>
          <p:blipFill>
            <a:blip r:embed="rId7"/>
            <a:stretch>
              <a:fillRect/>
            </a:stretch>
          </p:blipFill>
          <p:spPr>
            <a:xfrm>
              <a:off x="6975045" y="4568400"/>
              <a:ext cx="2608471" cy="2289600"/>
            </a:xfrm>
            <a:prstGeom prst="rect">
              <a:avLst/>
            </a:prstGeom>
          </p:spPr>
        </p:pic>
        <p:pic>
          <p:nvPicPr>
            <p:cNvPr id="29" name="图片 28">
              <a:extLst>
                <a:ext uri="{FF2B5EF4-FFF2-40B4-BE49-F238E27FC236}">
                  <a16:creationId xmlns:a16="http://schemas.microsoft.com/office/drawing/2014/main" id="{F47C2B8D-284B-78C0-1BE2-D22B314FFB8A}"/>
                </a:ext>
              </a:extLst>
            </p:cNvPr>
            <p:cNvPicPr>
              <a:picLocks noChangeAspect="1"/>
            </p:cNvPicPr>
            <p:nvPr/>
          </p:nvPicPr>
          <p:blipFill>
            <a:blip r:embed="rId8"/>
            <a:stretch>
              <a:fillRect/>
            </a:stretch>
          </p:blipFill>
          <p:spPr>
            <a:xfrm>
              <a:off x="4635590" y="3541660"/>
              <a:ext cx="2339467" cy="2053480"/>
            </a:xfrm>
            <a:prstGeom prst="rect">
              <a:avLst/>
            </a:prstGeom>
          </p:spPr>
        </p:pic>
        <p:cxnSp>
          <p:nvCxnSpPr>
            <p:cNvPr id="32" name="直接连接符 31">
              <a:extLst>
                <a:ext uri="{FF2B5EF4-FFF2-40B4-BE49-F238E27FC236}">
                  <a16:creationId xmlns:a16="http://schemas.microsoft.com/office/drawing/2014/main" id="{CEC947C8-AFD1-D172-E30A-F10D65328C8F}"/>
                </a:ext>
              </a:extLst>
            </p:cNvPr>
            <p:cNvCxnSpPr>
              <a:cxnSpLocks/>
            </p:cNvCxnSpPr>
            <p:nvPr/>
          </p:nvCxnSpPr>
          <p:spPr>
            <a:xfrm>
              <a:off x="5448476" y="3744036"/>
              <a:ext cx="0" cy="154674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200AA838-64B1-BF8E-D268-D94C253D5A18}"/>
                </a:ext>
              </a:extLst>
            </p:cNvPr>
            <p:cNvCxnSpPr>
              <a:cxnSpLocks/>
            </p:cNvCxnSpPr>
            <p:nvPr/>
          </p:nvCxnSpPr>
          <p:spPr>
            <a:xfrm>
              <a:off x="5719156" y="3744036"/>
              <a:ext cx="0" cy="1546746"/>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2649AFA-A6F9-DF26-40B2-CA10CC26CC87}"/>
                </a:ext>
              </a:extLst>
            </p:cNvPr>
            <p:cNvCxnSpPr>
              <a:cxnSpLocks/>
            </p:cNvCxnSpPr>
            <p:nvPr/>
          </p:nvCxnSpPr>
          <p:spPr>
            <a:xfrm flipH="1">
              <a:off x="4925683" y="4519683"/>
              <a:ext cx="157784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607047DF-9821-04E0-23F1-EDDD0003F266}"/>
                </a:ext>
              </a:extLst>
            </p:cNvPr>
            <p:cNvCxnSpPr>
              <a:cxnSpLocks/>
            </p:cNvCxnSpPr>
            <p:nvPr/>
          </p:nvCxnSpPr>
          <p:spPr>
            <a:xfrm flipH="1">
              <a:off x="4918859" y="4262651"/>
              <a:ext cx="157784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FEFF5D05-415E-A3BC-223A-94E12B75594F}"/>
                </a:ext>
              </a:extLst>
            </p:cNvPr>
            <p:cNvCxnSpPr>
              <a:cxnSpLocks/>
            </p:cNvCxnSpPr>
            <p:nvPr/>
          </p:nvCxnSpPr>
          <p:spPr>
            <a:xfrm>
              <a:off x="5448477" y="5158854"/>
              <a:ext cx="5439288" cy="169914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0F8EB64C-04A3-1890-31EF-A4DE39975FCE}"/>
                </a:ext>
              </a:extLst>
            </p:cNvPr>
            <p:cNvCxnSpPr>
              <a:cxnSpLocks/>
            </p:cNvCxnSpPr>
            <p:nvPr/>
          </p:nvCxnSpPr>
          <p:spPr>
            <a:xfrm>
              <a:off x="5714607" y="4812226"/>
              <a:ext cx="2564688" cy="2045774"/>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63C0314C-E751-7BE1-0E13-48028615223A}"/>
                </a:ext>
              </a:extLst>
            </p:cNvPr>
            <p:cNvCxnSpPr>
              <a:cxnSpLocks/>
            </p:cNvCxnSpPr>
            <p:nvPr/>
          </p:nvCxnSpPr>
          <p:spPr>
            <a:xfrm>
              <a:off x="6416198" y="4517409"/>
              <a:ext cx="1863096" cy="509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C2B75489-A650-5330-3BF7-B45A0A7D2004}"/>
                </a:ext>
              </a:extLst>
            </p:cNvPr>
            <p:cNvCxnSpPr>
              <a:cxnSpLocks/>
            </p:cNvCxnSpPr>
            <p:nvPr/>
          </p:nvCxnSpPr>
          <p:spPr>
            <a:xfrm>
              <a:off x="5837252" y="4262651"/>
              <a:ext cx="5050513" cy="305749"/>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1" name="文本框 40">
              <a:extLst>
                <a:ext uri="{FF2B5EF4-FFF2-40B4-BE49-F238E27FC236}">
                  <a16:creationId xmlns:a16="http://schemas.microsoft.com/office/drawing/2014/main" id="{268D1D69-001A-3B5E-8589-9358A2954249}"/>
                </a:ext>
              </a:extLst>
            </p:cNvPr>
            <p:cNvSpPr txBox="1"/>
            <p:nvPr/>
          </p:nvSpPr>
          <p:spPr>
            <a:xfrm>
              <a:off x="8098897" y="4535595"/>
              <a:ext cx="555009"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Y=0</a:t>
              </a:r>
              <a:endParaRPr lang="zh-CN" altLang="en-US" sz="1600" dirty="0">
                <a:latin typeface="Times New Roman" panose="02020603050405020304" pitchFamily="18" charset="0"/>
                <a:cs typeface="Times New Roman" panose="02020603050405020304" pitchFamily="18" charset="0"/>
              </a:endParaRPr>
            </a:p>
          </p:txBody>
        </p:sp>
        <p:sp>
          <p:nvSpPr>
            <p:cNvPr id="42" name="文本框 41">
              <a:extLst>
                <a:ext uri="{FF2B5EF4-FFF2-40B4-BE49-F238E27FC236}">
                  <a16:creationId xmlns:a16="http://schemas.microsoft.com/office/drawing/2014/main" id="{6428EEFD-F815-23E6-4F28-CBFA758CF08C}"/>
                </a:ext>
              </a:extLst>
            </p:cNvPr>
            <p:cNvSpPr txBox="1"/>
            <p:nvPr/>
          </p:nvSpPr>
          <p:spPr>
            <a:xfrm>
              <a:off x="10797566" y="4542904"/>
              <a:ext cx="555009"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Y=5</a:t>
              </a:r>
              <a:endParaRPr lang="zh-CN" altLang="en-US" sz="1600" dirty="0">
                <a:latin typeface="Times New Roman" panose="02020603050405020304" pitchFamily="18" charset="0"/>
                <a:cs typeface="Times New Roman" panose="02020603050405020304" pitchFamily="18" charset="0"/>
              </a:endParaRPr>
            </a:p>
          </p:txBody>
        </p:sp>
        <p:sp>
          <p:nvSpPr>
            <p:cNvPr id="43" name="文本框 42">
              <a:extLst>
                <a:ext uri="{FF2B5EF4-FFF2-40B4-BE49-F238E27FC236}">
                  <a16:creationId xmlns:a16="http://schemas.microsoft.com/office/drawing/2014/main" id="{2BD8F6D5-1BC9-CBF4-D348-273978EBB0C1}"/>
                </a:ext>
              </a:extLst>
            </p:cNvPr>
            <p:cNvSpPr txBox="1"/>
            <p:nvPr/>
          </p:nvSpPr>
          <p:spPr>
            <a:xfrm>
              <a:off x="8098897" y="2256795"/>
              <a:ext cx="555009"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X=0</a:t>
              </a:r>
              <a:endParaRPr lang="zh-CN" altLang="en-US" sz="1600" dirty="0">
                <a:latin typeface="Times New Roman" panose="02020603050405020304" pitchFamily="18" charset="0"/>
                <a:cs typeface="Times New Roman" panose="02020603050405020304" pitchFamily="18" charset="0"/>
              </a:endParaRPr>
            </a:p>
          </p:txBody>
        </p:sp>
        <p:sp>
          <p:nvSpPr>
            <p:cNvPr id="44" name="文本框 43">
              <a:extLst>
                <a:ext uri="{FF2B5EF4-FFF2-40B4-BE49-F238E27FC236}">
                  <a16:creationId xmlns:a16="http://schemas.microsoft.com/office/drawing/2014/main" id="{F163BF5A-22D0-D659-A5E7-03A445C71F73}"/>
                </a:ext>
              </a:extLst>
            </p:cNvPr>
            <p:cNvSpPr txBox="1"/>
            <p:nvPr/>
          </p:nvSpPr>
          <p:spPr>
            <a:xfrm>
              <a:off x="10797566" y="2253304"/>
              <a:ext cx="555009"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X=5</a:t>
              </a:r>
              <a:endParaRPr lang="zh-CN" altLang="en-US" sz="1600" dirty="0">
                <a:latin typeface="Times New Roman" panose="02020603050405020304" pitchFamily="18" charset="0"/>
                <a:cs typeface="Times New Roman" panose="02020603050405020304" pitchFamily="18" charset="0"/>
              </a:endParaRPr>
            </a:p>
          </p:txBody>
        </p:sp>
        <p:sp>
          <p:nvSpPr>
            <p:cNvPr id="45" name="文本框 44">
              <a:extLst>
                <a:ext uri="{FF2B5EF4-FFF2-40B4-BE49-F238E27FC236}">
                  <a16:creationId xmlns:a16="http://schemas.microsoft.com/office/drawing/2014/main" id="{9ACE1CA5-81F3-97EC-0B9C-9DD93367C61A}"/>
                </a:ext>
              </a:extLst>
            </p:cNvPr>
            <p:cNvSpPr txBox="1"/>
            <p:nvPr/>
          </p:nvSpPr>
          <p:spPr>
            <a:xfrm>
              <a:off x="7215152" y="2161824"/>
              <a:ext cx="407657"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(b)</a:t>
              </a:r>
              <a:endParaRPr lang="zh-CN" altLang="en-US" dirty="0">
                <a:latin typeface="Times New Roman" panose="02020603050405020304" pitchFamily="18" charset="0"/>
                <a:cs typeface="Times New Roman" panose="02020603050405020304" pitchFamily="18" charset="0"/>
              </a:endParaRPr>
            </a:p>
          </p:txBody>
        </p:sp>
        <p:sp>
          <p:nvSpPr>
            <p:cNvPr id="46" name="文本框 45">
              <a:extLst>
                <a:ext uri="{FF2B5EF4-FFF2-40B4-BE49-F238E27FC236}">
                  <a16:creationId xmlns:a16="http://schemas.microsoft.com/office/drawing/2014/main" id="{073E5EF2-10CE-438E-5EE1-329BC0E28BCF}"/>
                </a:ext>
              </a:extLst>
            </p:cNvPr>
            <p:cNvSpPr txBox="1"/>
            <p:nvPr/>
          </p:nvSpPr>
          <p:spPr>
            <a:xfrm>
              <a:off x="9820433" y="2161824"/>
              <a:ext cx="365591"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(c)</a:t>
              </a:r>
              <a:endParaRPr lang="zh-CN" altLang="en-US" dirty="0">
                <a:latin typeface="Times New Roman" panose="02020603050405020304" pitchFamily="18" charset="0"/>
                <a:cs typeface="Times New Roman" panose="02020603050405020304" pitchFamily="18" charset="0"/>
              </a:endParaRPr>
            </a:p>
          </p:txBody>
        </p:sp>
        <p:sp>
          <p:nvSpPr>
            <p:cNvPr id="47" name="文本框 46">
              <a:extLst>
                <a:ext uri="{FF2B5EF4-FFF2-40B4-BE49-F238E27FC236}">
                  <a16:creationId xmlns:a16="http://schemas.microsoft.com/office/drawing/2014/main" id="{01989028-A9DF-9DBD-4E33-22F0E48D05CF}"/>
                </a:ext>
              </a:extLst>
            </p:cNvPr>
            <p:cNvSpPr txBox="1"/>
            <p:nvPr/>
          </p:nvSpPr>
          <p:spPr>
            <a:xfrm>
              <a:off x="7211973" y="4431542"/>
              <a:ext cx="410836"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(d)</a:t>
              </a:r>
              <a:endParaRPr lang="zh-CN" altLang="en-US" dirty="0">
                <a:latin typeface="Times New Roman" panose="02020603050405020304" pitchFamily="18" charset="0"/>
                <a:cs typeface="Times New Roman" panose="02020603050405020304" pitchFamily="18" charset="0"/>
              </a:endParaRPr>
            </a:p>
          </p:txBody>
        </p:sp>
        <p:sp>
          <p:nvSpPr>
            <p:cNvPr id="48" name="文本框 47">
              <a:extLst>
                <a:ext uri="{FF2B5EF4-FFF2-40B4-BE49-F238E27FC236}">
                  <a16:creationId xmlns:a16="http://schemas.microsoft.com/office/drawing/2014/main" id="{C3A2527C-9F92-B354-BAA7-DAC1DDF5B25E}"/>
                </a:ext>
              </a:extLst>
            </p:cNvPr>
            <p:cNvSpPr txBox="1"/>
            <p:nvPr/>
          </p:nvSpPr>
          <p:spPr>
            <a:xfrm>
              <a:off x="9824955" y="4442894"/>
              <a:ext cx="365591"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(e)</a:t>
              </a:r>
              <a:endParaRPr lang="zh-CN" altLang="en-US" dirty="0">
                <a:latin typeface="Times New Roman" panose="02020603050405020304" pitchFamily="18" charset="0"/>
                <a:cs typeface="Times New Roman" panose="02020603050405020304" pitchFamily="18" charset="0"/>
              </a:endParaRPr>
            </a:p>
          </p:txBody>
        </p:sp>
        <p:sp>
          <p:nvSpPr>
            <p:cNvPr id="49" name="文本框 48">
              <a:extLst>
                <a:ext uri="{FF2B5EF4-FFF2-40B4-BE49-F238E27FC236}">
                  <a16:creationId xmlns:a16="http://schemas.microsoft.com/office/drawing/2014/main" id="{C6EC330A-F0C7-7D88-16AB-DFEEF4EEDB79}"/>
                </a:ext>
              </a:extLst>
            </p:cNvPr>
            <p:cNvSpPr txBox="1"/>
            <p:nvPr/>
          </p:nvSpPr>
          <p:spPr>
            <a:xfrm>
              <a:off x="4791222" y="3414542"/>
              <a:ext cx="407657"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(a)</a:t>
              </a:r>
              <a:endParaRPr lang="zh-CN" altLang="en-US" dirty="0">
                <a:latin typeface="Times New Roman" panose="02020603050405020304" pitchFamily="18" charset="0"/>
                <a:cs typeface="Times New Roman" panose="02020603050405020304" pitchFamily="18" charset="0"/>
              </a:endParaRPr>
            </a:p>
          </p:txBody>
        </p:sp>
      </p:grpSp>
      <p:sp>
        <p:nvSpPr>
          <p:cNvPr id="50" name="文本框 49">
            <a:extLst>
              <a:ext uri="{FF2B5EF4-FFF2-40B4-BE49-F238E27FC236}">
                <a16:creationId xmlns:a16="http://schemas.microsoft.com/office/drawing/2014/main" id="{2D5A058C-8EC7-A6D8-6597-8253CA899042}"/>
              </a:ext>
            </a:extLst>
          </p:cNvPr>
          <p:cNvSpPr txBox="1"/>
          <p:nvPr/>
        </p:nvSpPr>
        <p:spPr>
          <a:xfrm>
            <a:off x="250853" y="1171768"/>
            <a:ext cx="6793834" cy="2492990"/>
          </a:xfrm>
          <a:prstGeom prst="rect">
            <a:avLst/>
          </a:prstGeom>
          <a:noFill/>
        </p:spPr>
        <p:txBody>
          <a:bodyPr wrap="square">
            <a:spAutoFit/>
          </a:bodyPr>
          <a:lstStyle/>
          <a:p>
            <a:r>
              <a:rPr lang="en-US" altLang="zh-CN" sz="2000" dirty="0">
                <a:latin typeface="宋体" panose="02010600030101010101" pitchFamily="2" charset="-122"/>
                <a:ea typeface="宋体" panose="02010600030101010101" pitchFamily="2" charset="-122"/>
              </a:rPr>
              <a:t>3.</a:t>
            </a:r>
            <a:r>
              <a:rPr lang="en-US" altLang="zh-CN" b="1" dirty="0"/>
              <a:t> </a:t>
            </a:r>
            <a:r>
              <a:rPr lang="en-US" altLang="zh-CN" sz="2000" b="1" dirty="0">
                <a:latin typeface="宋体" panose="02010600030101010101" pitchFamily="2" charset="-122"/>
                <a:ea typeface="宋体" panose="02010600030101010101" pitchFamily="2" charset="-122"/>
              </a:rPr>
              <a:t>Comparison of Spot Slices at Different Positions</a:t>
            </a:r>
          </a:p>
          <a:p>
            <a:pPr lvl="1"/>
            <a:r>
              <a:rPr lang="en-US" altLang="zh-CN" sz="1600" dirty="0">
                <a:latin typeface="宋体" panose="02010600030101010101" pitchFamily="2" charset="-122"/>
              </a:rPr>
              <a:t>Fig 1(a) shows our measurement results at an incidence angle of 90°. Slice analysis of the measurement results revealed:</a:t>
            </a:r>
          </a:p>
          <a:p>
            <a:pPr lvl="1"/>
            <a:r>
              <a:rPr lang="en-US" altLang="zh-CN" sz="1600" b="1" dirty="0">
                <a:latin typeface="Times New Roman" panose="02020603050405020304" pitchFamily="18" charset="0"/>
                <a:ea typeface="Tahoma" panose="020B0604030504040204" pitchFamily="34" charset="0"/>
                <a:cs typeface="Times New Roman" panose="02020603050405020304" pitchFamily="18" charset="0"/>
              </a:rPr>
              <a:t>a. </a:t>
            </a:r>
            <a:r>
              <a:rPr lang="en-US" altLang="zh-CN" sz="1600" dirty="0">
                <a:latin typeface="宋体" panose="02010600030101010101" pitchFamily="2" charset="-122"/>
              </a:rPr>
              <a:t>At the center (X=0, Y=0): Flux is high and agrees well with the theoretical curve.</a:t>
            </a:r>
          </a:p>
          <a:p>
            <a:pPr lvl="1"/>
            <a:r>
              <a:rPr lang="en-US" altLang="zh-CN" sz="1600" b="1" dirty="0">
                <a:latin typeface="Times New Roman" panose="02020603050405020304" pitchFamily="18" charset="0"/>
                <a:ea typeface="Tahoma" panose="020B0604030504040204" pitchFamily="34" charset="0"/>
                <a:cs typeface="Times New Roman" panose="02020603050405020304" pitchFamily="18" charset="0"/>
              </a:rPr>
              <a:t>b. </a:t>
            </a:r>
            <a:r>
              <a:rPr lang="en-US" altLang="zh-CN" sz="1600" dirty="0">
                <a:latin typeface="宋体" panose="02010600030101010101" pitchFamily="2" charset="-122"/>
              </a:rPr>
              <a:t>Away from the center (X=5, Y=5): There is a significant deviation from the theoretical curve.</a:t>
            </a:r>
          </a:p>
          <a:p>
            <a:endParaRPr lang="en-US" altLang="zh-CN" sz="2000"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p:txBody>
      </p:sp>
      <p:sp>
        <p:nvSpPr>
          <p:cNvPr id="51" name="文本框 50">
            <a:extLst>
              <a:ext uri="{FF2B5EF4-FFF2-40B4-BE49-F238E27FC236}">
                <a16:creationId xmlns:a16="http://schemas.microsoft.com/office/drawing/2014/main" id="{B6949670-C765-ED5A-4593-5953533F0511}"/>
              </a:ext>
            </a:extLst>
          </p:cNvPr>
          <p:cNvSpPr txBox="1"/>
          <p:nvPr/>
        </p:nvSpPr>
        <p:spPr>
          <a:xfrm>
            <a:off x="0" y="3441300"/>
            <a:ext cx="4129658" cy="2369880"/>
          </a:xfrm>
          <a:prstGeom prst="rect">
            <a:avLst/>
          </a:prstGeom>
          <a:noFill/>
        </p:spPr>
        <p:txBody>
          <a:bodyPr wrap="square">
            <a:spAutoFit/>
          </a:bodyPr>
          <a:lstStyle/>
          <a:p>
            <a:pPr lvl="1">
              <a:defRPr/>
            </a:pPr>
            <a:r>
              <a:rPr lang="en-US" altLang="zh-CN" sz="1600" b="1" dirty="0">
                <a:latin typeface="Times New Roman" panose="02020603050405020304" pitchFamily="18" charset="0"/>
                <a:ea typeface="Tahoma" panose="020B0604030504040204" pitchFamily="34" charset="0"/>
                <a:cs typeface="Times New Roman" panose="02020603050405020304" pitchFamily="18" charset="0"/>
              </a:rPr>
              <a:t>Ideal</a:t>
            </a:r>
            <a:r>
              <a:rPr lang="zh-CN" altLang="en-US" sz="1600" dirty="0">
                <a:latin typeface="宋体" panose="02010600030101010101" pitchFamily="2" charset="-122"/>
              </a:rPr>
              <a:t>：</a:t>
            </a:r>
            <a:r>
              <a:rPr lang="en-US" altLang="zh-CN" sz="1600" dirty="0">
                <a:latin typeface="宋体" panose="02010600030101010101" pitchFamily="2" charset="-122"/>
              </a:rPr>
              <a:t>Calculation based on single-particle scattering cross-section.</a:t>
            </a:r>
          </a:p>
          <a:p>
            <a:pPr lvl="1">
              <a:defRPr/>
            </a:pPr>
            <a:r>
              <a:rPr lang="en-US" altLang="zh-CN" sz="1600" b="1" dirty="0">
                <a:latin typeface="Times New Roman" panose="02020603050405020304" pitchFamily="18" charset="0"/>
                <a:ea typeface="Tahoma" panose="020B0604030504040204" pitchFamily="34" charset="0"/>
                <a:cs typeface="Times New Roman" panose="02020603050405020304" pitchFamily="18" charset="0"/>
              </a:rPr>
              <a:t>PS incl.</a:t>
            </a:r>
            <a:r>
              <a:rPr lang="zh-CN" altLang="en-US" sz="1600" dirty="0">
                <a:latin typeface="宋体" panose="02010600030101010101" pitchFamily="2" charset="-122"/>
              </a:rPr>
              <a:t>：</a:t>
            </a:r>
            <a:r>
              <a:rPr lang="en-US" altLang="zh-CN" sz="1600" dirty="0">
                <a:latin typeface="宋体" panose="02010600030101010101" pitchFamily="2" charset="-122"/>
              </a:rPr>
              <a:t>Includes electron phase space and laser position distribution.</a:t>
            </a:r>
          </a:p>
          <a:p>
            <a:pPr lvl="1">
              <a:defRPr/>
            </a:pPr>
            <a:br>
              <a:rPr lang="en-US" altLang="zh-CN" dirty="0"/>
            </a:br>
            <a:r>
              <a:rPr lang="en-US" altLang="zh-CN" sz="1800" b="1" dirty="0">
                <a:latin typeface="Times New Roman" panose="02020603050405020304" pitchFamily="18" charset="0"/>
                <a:ea typeface="Tahoma" panose="020B0604030504040204" pitchFamily="34" charset="0"/>
                <a:cs typeface="Times New Roman" panose="02020603050405020304" pitchFamily="18" charset="0"/>
              </a:rPr>
              <a:t>PDF incl.</a:t>
            </a:r>
            <a:r>
              <a:rPr lang="zh-CN" altLang="en-US" sz="1800" dirty="0">
                <a:latin typeface="宋体" panose="02010600030101010101" pitchFamily="2" charset="-122"/>
              </a:rPr>
              <a:t>：</a:t>
            </a:r>
            <a:r>
              <a:rPr lang="en-US" altLang="zh-CN" sz="1600" dirty="0">
                <a:latin typeface="宋体" panose="02010600030101010101" pitchFamily="2" charset="-122"/>
              </a:rPr>
              <a:t>Includes the gamma camera's point diffusion function.</a:t>
            </a:r>
          </a:p>
          <a:p>
            <a:pPr lvl="1">
              <a:defRPr/>
            </a:pPr>
            <a:r>
              <a:rPr lang="en-US" altLang="zh-CN" sz="1600" b="1" dirty="0">
                <a:latin typeface="Times New Roman" panose="02020603050405020304" pitchFamily="18" charset="0"/>
                <a:ea typeface="Tahoma" panose="020B0604030504040204" pitchFamily="34" charset="0"/>
                <a:cs typeface="Times New Roman" panose="02020603050405020304" pitchFamily="18" charset="0"/>
              </a:rPr>
              <a:t>Exp.</a:t>
            </a:r>
            <a:r>
              <a:rPr lang="zh-CN" altLang="en-US" sz="1600" dirty="0">
                <a:latin typeface="宋体" panose="02010600030101010101" pitchFamily="2" charset="-122"/>
              </a:rPr>
              <a:t>：</a:t>
            </a:r>
            <a:r>
              <a:rPr lang="en-US" altLang="zh-CN" sz="1600" dirty="0">
                <a:latin typeface="宋体" panose="02010600030101010101" pitchFamily="2" charset="-122"/>
              </a:rPr>
              <a:t>Experimental value.</a:t>
            </a:r>
          </a:p>
        </p:txBody>
      </p:sp>
      <p:sp>
        <p:nvSpPr>
          <p:cNvPr id="2" name="内容占位符 3">
            <a:extLst>
              <a:ext uri="{FF2B5EF4-FFF2-40B4-BE49-F238E27FC236}">
                <a16:creationId xmlns:a16="http://schemas.microsoft.com/office/drawing/2014/main" id="{7A1EB0B8-38A5-B53D-19F4-8F6563DC4765}"/>
              </a:ext>
            </a:extLst>
          </p:cNvPr>
          <p:cNvSpPr txBox="1"/>
          <p:nvPr>
            <p:custDataLst>
              <p:tags r:id="rId1"/>
            </p:custDataLst>
          </p:nvPr>
        </p:nvSpPr>
        <p:spPr>
          <a:xfrm>
            <a:off x="191769" y="722177"/>
            <a:ext cx="10982829" cy="504056"/>
          </a:xfrm>
          <a:custGeom>
            <a:avLst/>
            <a:gdLst>
              <a:gd name="connsiteX0" fmla="*/ 0 w 10857753"/>
              <a:gd name="connsiteY0" fmla="*/ 0 h 5136439"/>
              <a:gd name="connsiteX1" fmla="*/ 10857753 w 10857753"/>
              <a:gd name="connsiteY1" fmla="*/ 0 h 5136439"/>
              <a:gd name="connsiteX2" fmla="*/ 10857753 w 10857753"/>
              <a:gd name="connsiteY2" fmla="*/ 5136439 h 5136439"/>
              <a:gd name="connsiteX3" fmla="*/ 0 w 10857753"/>
              <a:gd name="connsiteY3" fmla="*/ 5136439 h 5136439"/>
              <a:gd name="connsiteX4" fmla="*/ 0 w 10857753"/>
              <a:gd name="connsiteY4" fmla="*/ 0 h 5136439"/>
              <a:gd name="-1" fmla="*/ 0 w 10857753"/>
              <a:gd name="-2" fmla="*/ 0 h 5136439"/>
              <a:gd name="-3" fmla="*/ 10857753 w 10857753"/>
              <a:gd name="-4" fmla="*/ 0 h 5136439"/>
              <a:gd name="-5" fmla="*/ 10855126 w 10857753"/>
              <a:gd name="-6" fmla="*/ 4956679 h 5136439"/>
              <a:gd name="-7" fmla="*/ 10857753 w 10857753"/>
              <a:gd name="-8" fmla="*/ 5136439 h 5136439"/>
              <a:gd name="-9" fmla="*/ 0 w 10857753"/>
              <a:gd name="-10" fmla="*/ 5136439 h 5136439"/>
              <a:gd name="connsiteX5" fmla="*/ 0 w 10857753"/>
              <a:gd name="connsiteY5" fmla="*/ 0 h 5136439"/>
              <a:gd name="-11" fmla="*/ 0 w 10857753"/>
              <a:gd name="-12" fmla="*/ 0 h 5142745"/>
              <a:gd name="-13" fmla="*/ 10857753 w 10857753"/>
              <a:gd name="-14" fmla="*/ 0 h 5142745"/>
              <a:gd name="-15" fmla="*/ 10855126 w 10857753"/>
              <a:gd name="-16" fmla="*/ 4956679 h 5142745"/>
              <a:gd name="-17" fmla="*/ 10687486 w 10857753"/>
              <a:gd name="-18" fmla="*/ 5142745 h 5142745"/>
              <a:gd name="-19" fmla="*/ 0 w 10857753"/>
              <a:gd name="-20" fmla="*/ 5136439 h 5142745"/>
              <a:gd name="-21" fmla="*/ 0 w 10857753"/>
              <a:gd name="-22" fmla="*/ 0 h 5142745"/>
              <a:gd name="-23" fmla="*/ 0 w 10857753"/>
              <a:gd name="-24" fmla="*/ 0 h 5142745"/>
              <a:gd name="-25" fmla="*/ 10857753 w 10857753"/>
              <a:gd name="-26" fmla="*/ 0 h 5142745"/>
              <a:gd name="-27" fmla="*/ 10855126 w 10857753"/>
              <a:gd name="-28" fmla="*/ 4956679 h 5142745"/>
              <a:gd name="-29" fmla="*/ 10687486 w 10857753"/>
              <a:gd name="-30" fmla="*/ 5142745 h 5142745"/>
              <a:gd name="-31" fmla="*/ 0 w 10857753"/>
              <a:gd name="-32" fmla="*/ 5136439 h 5142745"/>
              <a:gd name="-33" fmla="*/ 0 w 10857753"/>
              <a:gd name="-34" fmla="*/ 0 h 5142745"/>
              <a:gd name="-35" fmla="*/ 0 w 10857753"/>
              <a:gd name="-36" fmla="*/ 0 h 5142747"/>
              <a:gd name="-37" fmla="*/ 10857753 w 10857753"/>
              <a:gd name="-38" fmla="*/ 0 h 5142747"/>
              <a:gd name="-39" fmla="*/ 10855126 w 10857753"/>
              <a:gd name="-40" fmla="*/ 4956679 h 5142747"/>
              <a:gd name="-41" fmla="*/ 10687486 w 10857753"/>
              <a:gd name="-42" fmla="*/ 5142745 h 5142747"/>
              <a:gd name="-43" fmla="*/ 0 w 10857753"/>
              <a:gd name="-44" fmla="*/ 5136439 h 5142747"/>
              <a:gd name="-45" fmla="*/ 0 w 10857753"/>
              <a:gd name="-46" fmla="*/ 0 h 5142747"/>
              <a:gd name="-47" fmla="*/ 0 w 10857753"/>
              <a:gd name="-48" fmla="*/ 0 h 5142903"/>
              <a:gd name="-49" fmla="*/ 10857753 w 10857753"/>
              <a:gd name="-50" fmla="*/ 0 h 5142903"/>
              <a:gd name="-51" fmla="*/ 10855126 w 10857753"/>
              <a:gd name="-52" fmla="*/ 4956679 h 5142903"/>
              <a:gd name="-53" fmla="*/ 10687486 w 10857753"/>
              <a:gd name="-54" fmla="*/ 5142745 h 5142903"/>
              <a:gd name="-55" fmla="*/ 0 w 10857753"/>
              <a:gd name="-56" fmla="*/ 5136439 h 5142903"/>
              <a:gd name="-57" fmla="*/ 0 w 10857753"/>
              <a:gd name="-58" fmla="*/ 0 h 5142903"/>
              <a:gd name="-59" fmla="*/ 0 w 10857753"/>
              <a:gd name="-60" fmla="*/ 0 h 5142823"/>
              <a:gd name="-61" fmla="*/ 10857753 w 10857753"/>
              <a:gd name="-62" fmla="*/ 0 h 5142823"/>
              <a:gd name="-63" fmla="*/ 10855126 w 10857753"/>
              <a:gd name="-64" fmla="*/ 4956679 h 5142823"/>
              <a:gd name="-65" fmla="*/ 10687486 w 10857753"/>
              <a:gd name="-66" fmla="*/ 5142745 h 5142823"/>
              <a:gd name="-67" fmla="*/ 0 w 10857753"/>
              <a:gd name="-68" fmla="*/ 5136439 h 5142823"/>
              <a:gd name="-69" fmla="*/ 0 w 10857753"/>
              <a:gd name="-70" fmla="*/ 0 h 5142823"/>
              <a:gd name="-71" fmla="*/ 0 w 10857753"/>
              <a:gd name="-72" fmla="*/ 0 h 5142926"/>
              <a:gd name="-73" fmla="*/ 10857753 w 10857753"/>
              <a:gd name="-74" fmla="*/ 0 h 5142926"/>
              <a:gd name="-75" fmla="*/ 10855126 w 10857753"/>
              <a:gd name="-76" fmla="*/ 4956679 h 5142926"/>
              <a:gd name="-77" fmla="*/ 10687486 w 10857753"/>
              <a:gd name="-78" fmla="*/ 5142745 h 5142926"/>
              <a:gd name="-79" fmla="*/ 0 w 10857753"/>
              <a:gd name="-80" fmla="*/ 5136439 h 5142926"/>
              <a:gd name="-81" fmla="*/ 0 w 10857753"/>
              <a:gd name="-82" fmla="*/ 0 h 5142926"/>
              <a:gd name="-83" fmla="*/ 0 w 10857753"/>
              <a:gd name="-84" fmla="*/ 0 h 5142954"/>
              <a:gd name="-85" fmla="*/ 10857753 w 10857753"/>
              <a:gd name="-86" fmla="*/ 0 h 5142954"/>
              <a:gd name="-87" fmla="*/ 10855126 w 10857753"/>
              <a:gd name="-88" fmla="*/ 4963817 h 5142954"/>
              <a:gd name="-89" fmla="*/ 10687486 w 10857753"/>
              <a:gd name="-90" fmla="*/ 5142745 h 5142954"/>
              <a:gd name="-91" fmla="*/ 0 w 10857753"/>
              <a:gd name="-92" fmla="*/ 5136439 h 5142954"/>
              <a:gd name="-93" fmla="*/ 0 w 10857753"/>
              <a:gd name="-94" fmla="*/ 0 h 5142954"/>
              <a:gd name="-95" fmla="*/ 0 w 10857753"/>
              <a:gd name="-96" fmla="*/ 0 h 5142954"/>
              <a:gd name="-97" fmla="*/ 10857753 w 10857753"/>
              <a:gd name="-98" fmla="*/ 0 h 5142954"/>
              <a:gd name="-99" fmla="*/ 10855126 w 10857753"/>
              <a:gd name="-100" fmla="*/ 4963817 h 5142954"/>
              <a:gd name="-101" fmla="*/ 10687486 w 10857753"/>
              <a:gd name="-102" fmla="*/ 5142745 h 5142954"/>
              <a:gd name="-103" fmla="*/ 0 w 10857753"/>
              <a:gd name="-104" fmla="*/ 5136439 h 5142954"/>
              <a:gd name="-105" fmla="*/ 0 w 10857753"/>
              <a:gd name="-106" fmla="*/ 0 h 5142954"/>
              <a:gd name="-107" fmla="*/ 0 w 10857753"/>
              <a:gd name="-108" fmla="*/ 0 h 5143138"/>
              <a:gd name="-109" fmla="*/ 10857753 w 10857753"/>
              <a:gd name="-110" fmla="*/ 0 h 5143138"/>
              <a:gd name="-111" fmla="*/ 10855126 w 10857753"/>
              <a:gd name="-112" fmla="*/ 4963817 h 5143138"/>
              <a:gd name="-113" fmla="*/ 10687486 w 10857753"/>
              <a:gd name="-114" fmla="*/ 5142745 h 5143138"/>
              <a:gd name="-115" fmla="*/ 0 w 10857753"/>
              <a:gd name="-116" fmla="*/ 5136439 h 5143138"/>
              <a:gd name="-117" fmla="*/ 0 w 10857753"/>
              <a:gd name="-118" fmla="*/ 0 h 5143138"/>
            </a:gdLst>
            <a:ahLst/>
            <a:cxnLst>
              <a:cxn ang="0">
                <a:pos x="-107" y="-108"/>
              </a:cxn>
              <a:cxn ang="0">
                <a:pos x="-109" y="-110"/>
              </a:cxn>
              <a:cxn ang="0">
                <a:pos x="-111" y="-112"/>
              </a:cxn>
              <a:cxn ang="0">
                <a:pos x="-113" y="-114"/>
              </a:cxn>
              <a:cxn ang="0">
                <a:pos x="-115" y="-116"/>
              </a:cxn>
              <a:cxn ang="0">
                <a:pos x="-117" y="-118"/>
              </a:cxn>
            </a:cxnLst>
            <a:rect l="l" t="t" r="r" b="b"/>
            <a:pathLst>
              <a:path w="10857753" h="5143138">
                <a:moveTo>
                  <a:pt x="0" y="0"/>
                </a:moveTo>
                <a:lnTo>
                  <a:pt x="10857753" y="0"/>
                </a:lnTo>
                <a:cubicBezTo>
                  <a:pt x="10856877" y="1652226"/>
                  <a:pt x="10856002" y="4910484"/>
                  <a:pt x="10855126" y="4963817"/>
                </a:cubicBezTo>
                <a:cubicBezTo>
                  <a:pt x="10840364" y="5128486"/>
                  <a:pt x="10747038" y="5146323"/>
                  <a:pt x="10687486" y="5142745"/>
                </a:cubicBezTo>
                <a:lnTo>
                  <a:pt x="0" y="5136439"/>
                </a:lnTo>
                <a:lnTo>
                  <a:pt x="0" y="0"/>
                </a:lnTo>
                <a:close/>
              </a:path>
            </a:pathLst>
          </a:custGeom>
        </p:spPr>
        <p:txBody>
          <a:bodyPr>
            <a:normAutofit fontScale="47500" lnSpcReduction="20000"/>
          </a:bodyPr>
          <a:lstStyle>
            <a:lvl1pPr marL="450850" indent="-450850" algn="l" defTabSz="914400" rtl="0" eaLnBrk="1" latinLnBrk="0" hangingPunct="1">
              <a:lnSpc>
                <a:spcPct val="140000"/>
              </a:lnSpc>
              <a:spcBef>
                <a:spcPts val="600"/>
              </a:spcBef>
              <a:buSzPct val="100000"/>
              <a:buFont typeface="Times New Roman" panose="02020603050405020304" pitchFamily="18" charset="0"/>
              <a:buChar char="※"/>
              <a:defRPr lang="zh-CN" altLang="en-US" sz="2800" b="1" kern="12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defRPr>
            </a:lvl1pPr>
            <a:lvl2pPr marL="593725" indent="-281305" algn="l" defTabSz="914400" rtl="0" eaLnBrk="1" latinLnBrk="0" hangingPunct="1">
              <a:lnSpc>
                <a:spcPct val="140000"/>
              </a:lnSpc>
              <a:spcBef>
                <a:spcPts val="600"/>
              </a:spcBef>
              <a:buFont typeface="Wingdings" panose="05000000000000000000" pitchFamily="2" charset="2"/>
              <a:buChar char="Ø"/>
              <a:defRPr lang="zh-CN" altLang="en-US" sz="2400" kern="1200" dirty="0" smtClean="0">
                <a:solidFill>
                  <a:schemeClr val="tx1"/>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30000"/>
              </a:lnSpc>
              <a:spcAft>
                <a:spcPts val="0"/>
              </a:spcAft>
              <a:buFont typeface="Wingdings" panose="05000000000000000000" pitchFamily="2" charset="2"/>
              <a:buChar char="p"/>
            </a:pPr>
            <a:r>
              <a:rPr lang="en-US" altLang="zh-CN" sz="5100" dirty="0">
                <a:solidFill>
                  <a:srgbClr val="014099"/>
                </a:solidFill>
                <a:latin typeface="微软雅黑" panose="020B0503020204020204" pitchFamily="34" charset="-122"/>
                <a:ea typeface="微软雅黑" panose="020B0503020204020204" pitchFamily="34" charset="-122"/>
                <a:cs typeface="+mj-cs"/>
              </a:rPr>
              <a:t>Further GSM data analysis</a:t>
            </a:r>
            <a:endParaRPr lang="en-US" altLang="zh-CN" sz="3635" dirty="0">
              <a:solidFill>
                <a:srgbClr val="0000CC"/>
              </a:solidFill>
            </a:endParaRPr>
          </a:p>
        </p:txBody>
      </p:sp>
    </p:spTree>
    <p:extLst>
      <p:ext uri="{BB962C8B-B14F-4D97-AF65-F5344CB8AC3E}">
        <p14:creationId xmlns:p14="http://schemas.microsoft.com/office/powerpoint/2010/main" val="2714719006"/>
      </p:ext>
    </p:extLst>
  </p:cSld>
  <p:clrMapOvr>
    <a:masterClrMapping/>
  </p:clrMapOvr>
  <p:transition advTm="9739"/>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BF72B-E469-4E9C-F033-DD5E3AFDE76C}"/>
            </a:ext>
          </a:extLst>
        </p:cNvPr>
        <p:cNvGrpSpPr/>
        <p:nvPr/>
      </p:nvGrpSpPr>
      <p:grpSpPr>
        <a:xfrm>
          <a:off x="0" y="0"/>
          <a:ext cx="0" cy="0"/>
          <a:chOff x="0" y="0"/>
          <a:chExt cx="0" cy="0"/>
        </a:xfrm>
      </p:grpSpPr>
      <p:pic>
        <p:nvPicPr>
          <p:cNvPr id="4" name="图片 3">
            <a:extLst>
              <a:ext uri="{FF2B5EF4-FFF2-40B4-BE49-F238E27FC236}">
                <a16:creationId xmlns:a16="http://schemas.microsoft.com/office/drawing/2014/main" id="{B526185D-9DF2-8F22-D2B0-20BCE72F00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4779" y="3429000"/>
            <a:ext cx="9596325" cy="3429000"/>
          </a:xfrm>
          <a:prstGeom prst="rect">
            <a:avLst/>
          </a:prstGeom>
        </p:spPr>
      </p:pic>
      <p:sp>
        <p:nvSpPr>
          <p:cNvPr id="7" name="文本框 6">
            <a:extLst>
              <a:ext uri="{FF2B5EF4-FFF2-40B4-BE49-F238E27FC236}">
                <a16:creationId xmlns:a16="http://schemas.microsoft.com/office/drawing/2014/main" id="{2E81B6B6-9E74-A2A5-3A2C-C61570C3418F}"/>
              </a:ext>
            </a:extLst>
          </p:cNvPr>
          <p:cNvSpPr txBox="1"/>
          <p:nvPr/>
        </p:nvSpPr>
        <p:spPr>
          <a:xfrm>
            <a:off x="10728072" y="4958834"/>
            <a:ext cx="788908"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Fig 1</a:t>
            </a:r>
            <a:endParaRPr lang="zh-CN" altLang="en-US"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ECD493D2-1722-A4D0-63C3-07B2A109076C}"/>
              </a:ext>
            </a:extLst>
          </p:cNvPr>
          <p:cNvSpPr txBox="1"/>
          <p:nvPr/>
        </p:nvSpPr>
        <p:spPr>
          <a:xfrm>
            <a:off x="5002941" y="3897650"/>
            <a:ext cx="556221"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(a)</a:t>
            </a:r>
            <a:endParaRPr lang="zh-CN" altLang="en-US"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AD217BD0-E04C-E20B-7BED-E9F1A390CAB6}"/>
              </a:ext>
            </a:extLst>
          </p:cNvPr>
          <p:cNvSpPr txBox="1"/>
          <p:nvPr/>
        </p:nvSpPr>
        <p:spPr>
          <a:xfrm>
            <a:off x="9713546" y="3965808"/>
            <a:ext cx="556221"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(b)</a:t>
            </a:r>
            <a:endParaRPr lang="zh-CN" altLang="en-US" dirty="0">
              <a:latin typeface="Times New Roman" panose="02020603050405020304" pitchFamily="18" charset="0"/>
              <a:cs typeface="Times New Roman" panose="02020603050405020304" pitchFamily="18" charset="0"/>
            </a:endParaRPr>
          </a:p>
        </p:txBody>
      </p:sp>
      <p:sp>
        <p:nvSpPr>
          <p:cNvPr id="2" name="内容占位符 3">
            <a:extLst>
              <a:ext uri="{FF2B5EF4-FFF2-40B4-BE49-F238E27FC236}">
                <a16:creationId xmlns:a16="http://schemas.microsoft.com/office/drawing/2014/main" id="{8789A407-77E3-7FE6-92DA-BABAE77A907E}"/>
              </a:ext>
            </a:extLst>
          </p:cNvPr>
          <p:cNvSpPr txBox="1"/>
          <p:nvPr>
            <p:custDataLst>
              <p:tags r:id="rId1"/>
            </p:custDataLst>
          </p:nvPr>
        </p:nvSpPr>
        <p:spPr>
          <a:xfrm>
            <a:off x="191769" y="722177"/>
            <a:ext cx="10982829" cy="504056"/>
          </a:xfrm>
          <a:custGeom>
            <a:avLst/>
            <a:gdLst>
              <a:gd name="connsiteX0" fmla="*/ 0 w 10857753"/>
              <a:gd name="connsiteY0" fmla="*/ 0 h 5136439"/>
              <a:gd name="connsiteX1" fmla="*/ 10857753 w 10857753"/>
              <a:gd name="connsiteY1" fmla="*/ 0 h 5136439"/>
              <a:gd name="connsiteX2" fmla="*/ 10857753 w 10857753"/>
              <a:gd name="connsiteY2" fmla="*/ 5136439 h 5136439"/>
              <a:gd name="connsiteX3" fmla="*/ 0 w 10857753"/>
              <a:gd name="connsiteY3" fmla="*/ 5136439 h 5136439"/>
              <a:gd name="connsiteX4" fmla="*/ 0 w 10857753"/>
              <a:gd name="connsiteY4" fmla="*/ 0 h 5136439"/>
              <a:gd name="-1" fmla="*/ 0 w 10857753"/>
              <a:gd name="-2" fmla="*/ 0 h 5136439"/>
              <a:gd name="-3" fmla="*/ 10857753 w 10857753"/>
              <a:gd name="-4" fmla="*/ 0 h 5136439"/>
              <a:gd name="-5" fmla="*/ 10855126 w 10857753"/>
              <a:gd name="-6" fmla="*/ 4956679 h 5136439"/>
              <a:gd name="-7" fmla="*/ 10857753 w 10857753"/>
              <a:gd name="-8" fmla="*/ 5136439 h 5136439"/>
              <a:gd name="-9" fmla="*/ 0 w 10857753"/>
              <a:gd name="-10" fmla="*/ 5136439 h 5136439"/>
              <a:gd name="connsiteX5" fmla="*/ 0 w 10857753"/>
              <a:gd name="connsiteY5" fmla="*/ 0 h 5136439"/>
              <a:gd name="-11" fmla="*/ 0 w 10857753"/>
              <a:gd name="-12" fmla="*/ 0 h 5142745"/>
              <a:gd name="-13" fmla="*/ 10857753 w 10857753"/>
              <a:gd name="-14" fmla="*/ 0 h 5142745"/>
              <a:gd name="-15" fmla="*/ 10855126 w 10857753"/>
              <a:gd name="-16" fmla="*/ 4956679 h 5142745"/>
              <a:gd name="-17" fmla="*/ 10687486 w 10857753"/>
              <a:gd name="-18" fmla="*/ 5142745 h 5142745"/>
              <a:gd name="-19" fmla="*/ 0 w 10857753"/>
              <a:gd name="-20" fmla="*/ 5136439 h 5142745"/>
              <a:gd name="-21" fmla="*/ 0 w 10857753"/>
              <a:gd name="-22" fmla="*/ 0 h 5142745"/>
              <a:gd name="-23" fmla="*/ 0 w 10857753"/>
              <a:gd name="-24" fmla="*/ 0 h 5142745"/>
              <a:gd name="-25" fmla="*/ 10857753 w 10857753"/>
              <a:gd name="-26" fmla="*/ 0 h 5142745"/>
              <a:gd name="-27" fmla="*/ 10855126 w 10857753"/>
              <a:gd name="-28" fmla="*/ 4956679 h 5142745"/>
              <a:gd name="-29" fmla="*/ 10687486 w 10857753"/>
              <a:gd name="-30" fmla="*/ 5142745 h 5142745"/>
              <a:gd name="-31" fmla="*/ 0 w 10857753"/>
              <a:gd name="-32" fmla="*/ 5136439 h 5142745"/>
              <a:gd name="-33" fmla="*/ 0 w 10857753"/>
              <a:gd name="-34" fmla="*/ 0 h 5142745"/>
              <a:gd name="-35" fmla="*/ 0 w 10857753"/>
              <a:gd name="-36" fmla="*/ 0 h 5142747"/>
              <a:gd name="-37" fmla="*/ 10857753 w 10857753"/>
              <a:gd name="-38" fmla="*/ 0 h 5142747"/>
              <a:gd name="-39" fmla="*/ 10855126 w 10857753"/>
              <a:gd name="-40" fmla="*/ 4956679 h 5142747"/>
              <a:gd name="-41" fmla="*/ 10687486 w 10857753"/>
              <a:gd name="-42" fmla="*/ 5142745 h 5142747"/>
              <a:gd name="-43" fmla="*/ 0 w 10857753"/>
              <a:gd name="-44" fmla="*/ 5136439 h 5142747"/>
              <a:gd name="-45" fmla="*/ 0 w 10857753"/>
              <a:gd name="-46" fmla="*/ 0 h 5142747"/>
              <a:gd name="-47" fmla="*/ 0 w 10857753"/>
              <a:gd name="-48" fmla="*/ 0 h 5142903"/>
              <a:gd name="-49" fmla="*/ 10857753 w 10857753"/>
              <a:gd name="-50" fmla="*/ 0 h 5142903"/>
              <a:gd name="-51" fmla="*/ 10855126 w 10857753"/>
              <a:gd name="-52" fmla="*/ 4956679 h 5142903"/>
              <a:gd name="-53" fmla="*/ 10687486 w 10857753"/>
              <a:gd name="-54" fmla="*/ 5142745 h 5142903"/>
              <a:gd name="-55" fmla="*/ 0 w 10857753"/>
              <a:gd name="-56" fmla="*/ 5136439 h 5142903"/>
              <a:gd name="-57" fmla="*/ 0 w 10857753"/>
              <a:gd name="-58" fmla="*/ 0 h 5142903"/>
              <a:gd name="-59" fmla="*/ 0 w 10857753"/>
              <a:gd name="-60" fmla="*/ 0 h 5142823"/>
              <a:gd name="-61" fmla="*/ 10857753 w 10857753"/>
              <a:gd name="-62" fmla="*/ 0 h 5142823"/>
              <a:gd name="-63" fmla="*/ 10855126 w 10857753"/>
              <a:gd name="-64" fmla="*/ 4956679 h 5142823"/>
              <a:gd name="-65" fmla="*/ 10687486 w 10857753"/>
              <a:gd name="-66" fmla="*/ 5142745 h 5142823"/>
              <a:gd name="-67" fmla="*/ 0 w 10857753"/>
              <a:gd name="-68" fmla="*/ 5136439 h 5142823"/>
              <a:gd name="-69" fmla="*/ 0 w 10857753"/>
              <a:gd name="-70" fmla="*/ 0 h 5142823"/>
              <a:gd name="-71" fmla="*/ 0 w 10857753"/>
              <a:gd name="-72" fmla="*/ 0 h 5142926"/>
              <a:gd name="-73" fmla="*/ 10857753 w 10857753"/>
              <a:gd name="-74" fmla="*/ 0 h 5142926"/>
              <a:gd name="-75" fmla="*/ 10855126 w 10857753"/>
              <a:gd name="-76" fmla="*/ 4956679 h 5142926"/>
              <a:gd name="-77" fmla="*/ 10687486 w 10857753"/>
              <a:gd name="-78" fmla="*/ 5142745 h 5142926"/>
              <a:gd name="-79" fmla="*/ 0 w 10857753"/>
              <a:gd name="-80" fmla="*/ 5136439 h 5142926"/>
              <a:gd name="-81" fmla="*/ 0 w 10857753"/>
              <a:gd name="-82" fmla="*/ 0 h 5142926"/>
              <a:gd name="-83" fmla="*/ 0 w 10857753"/>
              <a:gd name="-84" fmla="*/ 0 h 5142954"/>
              <a:gd name="-85" fmla="*/ 10857753 w 10857753"/>
              <a:gd name="-86" fmla="*/ 0 h 5142954"/>
              <a:gd name="-87" fmla="*/ 10855126 w 10857753"/>
              <a:gd name="-88" fmla="*/ 4963817 h 5142954"/>
              <a:gd name="-89" fmla="*/ 10687486 w 10857753"/>
              <a:gd name="-90" fmla="*/ 5142745 h 5142954"/>
              <a:gd name="-91" fmla="*/ 0 w 10857753"/>
              <a:gd name="-92" fmla="*/ 5136439 h 5142954"/>
              <a:gd name="-93" fmla="*/ 0 w 10857753"/>
              <a:gd name="-94" fmla="*/ 0 h 5142954"/>
              <a:gd name="-95" fmla="*/ 0 w 10857753"/>
              <a:gd name="-96" fmla="*/ 0 h 5142954"/>
              <a:gd name="-97" fmla="*/ 10857753 w 10857753"/>
              <a:gd name="-98" fmla="*/ 0 h 5142954"/>
              <a:gd name="-99" fmla="*/ 10855126 w 10857753"/>
              <a:gd name="-100" fmla="*/ 4963817 h 5142954"/>
              <a:gd name="-101" fmla="*/ 10687486 w 10857753"/>
              <a:gd name="-102" fmla="*/ 5142745 h 5142954"/>
              <a:gd name="-103" fmla="*/ 0 w 10857753"/>
              <a:gd name="-104" fmla="*/ 5136439 h 5142954"/>
              <a:gd name="-105" fmla="*/ 0 w 10857753"/>
              <a:gd name="-106" fmla="*/ 0 h 5142954"/>
              <a:gd name="-107" fmla="*/ 0 w 10857753"/>
              <a:gd name="-108" fmla="*/ 0 h 5143138"/>
              <a:gd name="-109" fmla="*/ 10857753 w 10857753"/>
              <a:gd name="-110" fmla="*/ 0 h 5143138"/>
              <a:gd name="-111" fmla="*/ 10855126 w 10857753"/>
              <a:gd name="-112" fmla="*/ 4963817 h 5143138"/>
              <a:gd name="-113" fmla="*/ 10687486 w 10857753"/>
              <a:gd name="-114" fmla="*/ 5142745 h 5143138"/>
              <a:gd name="-115" fmla="*/ 0 w 10857753"/>
              <a:gd name="-116" fmla="*/ 5136439 h 5143138"/>
              <a:gd name="-117" fmla="*/ 0 w 10857753"/>
              <a:gd name="-118" fmla="*/ 0 h 5143138"/>
            </a:gdLst>
            <a:ahLst/>
            <a:cxnLst>
              <a:cxn ang="0">
                <a:pos x="-107" y="-108"/>
              </a:cxn>
              <a:cxn ang="0">
                <a:pos x="-109" y="-110"/>
              </a:cxn>
              <a:cxn ang="0">
                <a:pos x="-111" y="-112"/>
              </a:cxn>
              <a:cxn ang="0">
                <a:pos x="-113" y="-114"/>
              </a:cxn>
              <a:cxn ang="0">
                <a:pos x="-115" y="-116"/>
              </a:cxn>
              <a:cxn ang="0">
                <a:pos x="-117" y="-118"/>
              </a:cxn>
            </a:cxnLst>
            <a:rect l="l" t="t" r="r" b="b"/>
            <a:pathLst>
              <a:path w="10857753" h="5143138">
                <a:moveTo>
                  <a:pt x="0" y="0"/>
                </a:moveTo>
                <a:lnTo>
                  <a:pt x="10857753" y="0"/>
                </a:lnTo>
                <a:cubicBezTo>
                  <a:pt x="10856877" y="1652226"/>
                  <a:pt x="10856002" y="4910484"/>
                  <a:pt x="10855126" y="4963817"/>
                </a:cubicBezTo>
                <a:cubicBezTo>
                  <a:pt x="10840364" y="5128486"/>
                  <a:pt x="10747038" y="5146323"/>
                  <a:pt x="10687486" y="5142745"/>
                </a:cubicBezTo>
                <a:lnTo>
                  <a:pt x="0" y="5136439"/>
                </a:lnTo>
                <a:lnTo>
                  <a:pt x="0" y="0"/>
                </a:lnTo>
                <a:close/>
              </a:path>
            </a:pathLst>
          </a:custGeom>
        </p:spPr>
        <p:txBody>
          <a:bodyPr>
            <a:normAutofit fontScale="47500" lnSpcReduction="20000"/>
          </a:bodyPr>
          <a:lstStyle>
            <a:lvl1pPr marL="450850" indent="-450850" algn="l" defTabSz="914400" rtl="0" eaLnBrk="1" latinLnBrk="0" hangingPunct="1">
              <a:lnSpc>
                <a:spcPct val="140000"/>
              </a:lnSpc>
              <a:spcBef>
                <a:spcPts val="600"/>
              </a:spcBef>
              <a:buSzPct val="100000"/>
              <a:buFont typeface="Times New Roman" panose="02020603050405020304" pitchFamily="18" charset="0"/>
              <a:buChar char="※"/>
              <a:defRPr lang="zh-CN" altLang="en-US" sz="2800" b="1" kern="12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defRPr>
            </a:lvl1pPr>
            <a:lvl2pPr marL="593725" indent="-281305" algn="l" defTabSz="914400" rtl="0" eaLnBrk="1" latinLnBrk="0" hangingPunct="1">
              <a:lnSpc>
                <a:spcPct val="140000"/>
              </a:lnSpc>
              <a:spcBef>
                <a:spcPts val="600"/>
              </a:spcBef>
              <a:buFont typeface="Wingdings" panose="05000000000000000000" pitchFamily="2" charset="2"/>
              <a:buChar char="Ø"/>
              <a:defRPr lang="zh-CN" altLang="en-US" sz="2400" kern="1200" dirty="0" smtClean="0">
                <a:solidFill>
                  <a:schemeClr val="tx1"/>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30000"/>
              </a:lnSpc>
              <a:spcAft>
                <a:spcPts val="0"/>
              </a:spcAft>
              <a:buFont typeface="Wingdings" panose="05000000000000000000" pitchFamily="2" charset="2"/>
              <a:buChar char="p"/>
            </a:pPr>
            <a:r>
              <a:rPr lang="en-US" altLang="zh-CN" sz="5100" dirty="0">
                <a:solidFill>
                  <a:srgbClr val="014099"/>
                </a:solidFill>
                <a:latin typeface="微软雅黑" panose="020B0503020204020204" pitchFamily="34" charset="-122"/>
                <a:ea typeface="微软雅黑" panose="020B0503020204020204" pitchFamily="34" charset="-122"/>
                <a:cs typeface="+mj-cs"/>
              </a:rPr>
              <a:t>Further GSM data analysis </a:t>
            </a:r>
            <a:endParaRPr lang="en-US" altLang="zh-CN" sz="3635" dirty="0">
              <a:solidFill>
                <a:srgbClr val="0000CC"/>
              </a:solidFill>
            </a:endParaRPr>
          </a:p>
        </p:txBody>
      </p:sp>
      <p:sp>
        <p:nvSpPr>
          <p:cNvPr id="11" name="文本框 10">
            <a:extLst>
              <a:ext uri="{FF2B5EF4-FFF2-40B4-BE49-F238E27FC236}">
                <a16:creationId xmlns:a16="http://schemas.microsoft.com/office/drawing/2014/main" id="{B71957AB-CA4D-768E-A176-A595F7E7156C}"/>
              </a:ext>
            </a:extLst>
          </p:cNvPr>
          <p:cNvSpPr txBox="1"/>
          <p:nvPr/>
        </p:nvSpPr>
        <p:spPr>
          <a:xfrm>
            <a:off x="364142" y="1061576"/>
            <a:ext cx="11668715" cy="2923877"/>
          </a:xfrm>
          <a:prstGeom prst="rect">
            <a:avLst/>
          </a:prstGeom>
          <a:noFill/>
        </p:spPr>
        <p:txBody>
          <a:bodyPr wrap="square" rtlCol="0">
            <a:spAutoFit/>
          </a:bodyPr>
          <a:lstStyle/>
          <a:p>
            <a:r>
              <a:rPr lang="en-US" altLang="zh-CN" dirty="0">
                <a:latin typeface="宋体" panose="02010600030101010101" pitchFamily="2" charset="-122"/>
                <a:ea typeface="宋体" panose="02010600030101010101" pitchFamily="2" charset="-122"/>
              </a:rPr>
              <a:t>1.</a:t>
            </a:r>
            <a:r>
              <a:rPr lang="en-US" altLang="zh-CN" b="1" dirty="0"/>
              <a:t> </a:t>
            </a:r>
            <a:r>
              <a:rPr lang="en-US" altLang="zh-CN" sz="2000" b="1" dirty="0">
                <a:latin typeface="宋体" panose="02010600030101010101" pitchFamily="2" charset="-122"/>
                <a:ea typeface="宋体" panose="02010600030101010101" pitchFamily="2" charset="-122"/>
              </a:rPr>
              <a:t>Gamma Camera Calibration</a:t>
            </a:r>
          </a:p>
          <a:p>
            <a:pPr lvl="1"/>
            <a:r>
              <a:rPr lang="en-US" altLang="zh-CN" sz="1600" dirty="0">
                <a:latin typeface="宋体" panose="02010600030101010101" pitchFamily="2" charset="-122"/>
              </a:rPr>
              <a:t>Calibrated BGO detectors and the gamma camera were used to measure the beam under the same conditions for the same duration, ultimately achieving calibration of the gamma camera.</a:t>
            </a:r>
            <a:br>
              <a:rPr lang="en-US" altLang="zh-CN" dirty="0"/>
            </a:br>
            <a:endParaRPr lang="en-US" altLang="zh-CN" sz="1600" dirty="0">
              <a:latin typeface="宋体" panose="02010600030101010101" pitchFamily="2" charset="-122"/>
            </a:endParaRPr>
          </a:p>
          <a:p>
            <a:r>
              <a:rPr lang="en-US" altLang="zh-CN" dirty="0">
                <a:latin typeface="宋体" panose="02010600030101010101" pitchFamily="2" charset="-122"/>
                <a:ea typeface="宋体" panose="02010600030101010101" pitchFamily="2" charset="-122"/>
              </a:rPr>
              <a:t>2.</a:t>
            </a:r>
            <a:r>
              <a:rPr lang="en-US" altLang="zh-CN" b="1" dirty="0"/>
              <a:t> </a:t>
            </a:r>
            <a:r>
              <a:rPr lang="en-US" altLang="zh-CN" sz="2000" b="1" dirty="0">
                <a:latin typeface="宋体" panose="02010600030101010101" pitchFamily="2" charset="-122"/>
                <a:ea typeface="宋体" panose="02010600030101010101" pitchFamily="2" charset="-122"/>
              </a:rPr>
              <a:t>Detection with BGO Detector</a:t>
            </a:r>
            <a:endParaRPr lang="en-US" altLang="zh-CN" sz="2000" dirty="0"/>
          </a:p>
          <a:p>
            <a:pPr lvl="1"/>
            <a:r>
              <a:rPr lang="en-US" altLang="zh-CN" sz="1600" dirty="0">
                <a:latin typeface="宋体" panose="02010600030101010101" pitchFamily="2" charset="-122"/>
              </a:rPr>
              <a:t>A calibrated BGO detector was used to measure the energy spectrum at the center of a collimated spot (1mm diameter aperture) for 1 hour. Fig 1 shows the detection result for the center of the 90° scattering spot.</a:t>
            </a:r>
          </a:p>
          <a:p>
            <a:pPr lvl="1"/>
            <a:r>
              <a:rPr lang="en-US" altLang="zh-CN" sz="1600" b="1" dirty="0">
                <a:latin typeface="Times New Roman" panose="02020603050405020304" pitchFamily="18" charset="0"/>
                <a:ea typeface="Tahoma" panose="020B0604030504040204" pitchFamily="34" charset="0"/>
                <a:cs typeface="Times New Roman" panose="02020603050405020304" pitchFamily="18" charset="0"/>
              </a:rPr>
              <a:t>a. </a:t>
            </a:r>
            <a:r>
              <a:rPr lang="en-US" altLang="zh-CN" sz="1600" dirty="0">
                <a:latin typeface="宋体" panose="02010600030101010101" pitchFamily="2" charset="-122"/>
              </a:rPr>
              <a:t>Result directly detected from the gamma beam carrying a bremsstrahlung background after attenuation by copper.</a:t>
            </a:r>
          </a:p>
          <a:p>
            <a:pPr lvl="1"/>
            <a:r>
              <a:rPr lang="en-US" altLang="zh-CN" sz="1600" b="1" dirty="0">
                <a:latin typeface="Times New Roman" panose="02020603050405020304" pitchFamily="18" charset="0"/>
                <a:ea typeface="Tahoma" panose="020B0604030504040204" pitchFamily="34" charset="0"/>
                <a:cs typeface="Times New Roman" panose="02020603050405020304" pitchFamily="18" charset="0"/>
              </a:rPr>
              <a:t>b. </a:t>
            </a:r>
            <a:r>
              <a:rPr lang="en-US" altLang="zh-CN" sz="1600" dirty="0">
                <a:latin typeface="宋体" panose="02010600030101010101" pitchFamily="2" charset="-122"/>
              </a:rPr>
              <a:t>Spectrum reconstructed before attenuation by copper, after subtracting background.</a:t>
            </a:r>
          </a:p>
          <a:p>
            <a:pPr lvl="1"/>
            <a:endParaRPr lang="en-US" altLang="zh-CN" sz="1600" dirty="0">
              <a:latin typeface="宋体" panose="02010600030101010101" pitchFamily="2" charset="-122"/>
            </a:endParaRPr>
          </a:p>
        </p:txBody>
      </p:sp>
    </p:spTree>
    <p:extLst>
      <p:ext uri="{BB962C8B-B14F-4D97-AF65-F5344CB8AC3E}">
        <p14:creationId xmlns:p14="http://schemas.microsoft.com/office/powerpoint/2010/main" val="2585309521"/>
      </p:ext>
    </p:extLst>
  </p:cSld>
  <p:clrMapOvr>
    <a:masterClrMapping/>
  </p:clrMapOvr>
  <p:transition advTm="9739"/>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70B81-ED29-00E5-C8AE-65F33CEF660F}"/>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1C0D44A5-C673-C26A-4AC2-A7CE4C96ADCD}"/>
              </a:ext>
            </a:extLst>
          </p:cNvPr>
          <p:cNvSpPr txBox="1"/>
          <p:nvPr/>
        </p:nvSpPr>
        <p:spPr>
          <a:xfrm>
            <a:off x="291313" y="1317968"/>
            <a:ext cx="11692991" cy="1692771"/>
          </a:xfrm>
          <a:prstGeom prst="rect">
            <a:avLst/>
          </a:prstGeom>
          <a:noFill/>
        </p:spPr>
        <p:txBody>
          <a:bodyPr wrap="square">
            <a:spAutoFit/>
          </a:bodyPr>
          <a:lstStyle/>
          <a:p>
            <a:r>
              <a:rPr lang="en-US" altLang="zh-CN" dirty="0">
                <a:latin typeface="宋体" panose="02010600030101010101" pitchFamily="2" charset="-122"/>
                <a:ea typeface="宋体" panose="02010600030101010101" pitchFamily="2" charset="-122"/>
              </a:rPr>
              <a:t>3.</a:t>
            </a:r>
            <a:r>
              <a:rPr lang="en-US" altLang="zh-CN" b="1" dirty="0"/>
              <a:t> </a:t>
            </a:r>
            <a:r>
              <a:rPr lang="en-US" altLang="zh-CN" sz="2000" b="1" dirty="0">
                <a:latin typeface="宋体" panose="02010600030101010101" pitchFamily="2" charset="-122"/>
                <a:ea typeface="宋体" panose="02010600030101010101" pitchFamily="2" charset="-122"/>
              </a:rPr>
              <a:t>Detection with Gamma Camera</a:t>
            </a:r>
          </a:p>
          <a:p>
            <a:pPr lvl="1"/>
            <a:r>
              <a:rPr lang="en-US" altLang="zh-CN" sz="1600" dirty="0">
                <a:latin typeface="宋体" panose="02010600030101010101" pitchFamily="2" charset="-122"/>
              </a:rPr>
              <a:t>The same gamma beam was used for direct detection without copper attenuation. Fig 2 shows the imaging result.</a:t>
            </a:r>
          </a:p>
          <a:p>
            <a:pPr lvl="1"/>
            <a:endParaRPr lang="en-US" altLang="zh-CN" sz="1600" dirty="0">
              <a:latin typeface="宋体" panose="02010600030101010101" pitchFamily="2" charset="-122"/>
            </a:endParaRPr>
          </a:p>
          <a:p>
            <a:r>
              <a:rPr lang="en-US" altLang="zh-CN" dirty="0">
                <a:latin typeface="宋体" panose="02010600030101010101" pitchFamily="2" charset="-122"/>
                <a:ea typeface="宋体" panose="02010600030101010101" pitchFamily="2" charset="-122"/>
              </a:rPr>
              <a:t>4.</a:t>
            </a:r>
            <a:r>
              <a:rPr lang="en-US" altLang="zh-CN" b="1" dirty="0"/>
              <a:t> </a:t>
            </a:r>
            <a:r>
              <a:rPr lang="en-US" altLang="zh-CN" sz="2000" b="1" dirty="0">
                <a:latin typeface="宋体" panose="02010600030101010101" pitchFamily="2" charset="-122"/>
                <a:ea typeface="宋体" panose="02010600030101010101" pitchFamily="2" charset="-122"/>
              </a:rPr>
              <a:t>Energy Response Curve</a:t>
            </a:r>
          </a:p>
          <a:p>
            <a:pPr lvl="1"/>
            <a:r>
              <a:rPr lang="en-US" altLang="zh-CN" sz="1600" dirty="0">
                <a:latin typeface="宋体" panose="02010600030101010101" pitchFamily="2" charset="-122"/>
              </a:rPr>
              <a:t>The ratio of the total count within a 3mm x 3mm square on the gamma camera to the energy deposition obtained by the BGO detector yielded the energy response curve shown in Fig 1</a:t>
            </a:r>
            <a:endParaRPr lang="zh-CN" altLang="en-US" sz="1600" dirty="0">
              <a:latin typeface="宋体" panose="02010600030101010101" pitchFamily="2" charset="-122"/>
            </a:endParaRPr>
          </a:p>
        </p:txBody>
      </p:sp>
      <p:pic>
        <p:nvPicPr>
          <p:cNvPr id="5" name="图片 4">
            <a:extLst>
              <a:ext uri="{FF2B5EF4-FFF2-40B4-BE49-F238E27FC236}">
                <a16:creationId xmlns:a16="http://schemas.microsoft.com/office/drawing/2014/main" id="{27FEB4AC-DE61-ED12-4A77-628906622189}"/>
              </a:ext>
            </a:extLst>
          </p:cNvPr>
          <p:cNvPicPr>
            <a:picLocks noChangeAspect="1"/>
          </p:cNvPicPr>
          <p:nvPr/>
        </p:nvPicPr>
        <p:blipFill>
          <a:blip r:embed="rId4" cstate="print">
            <a:extLst>
              <a:ext uri="{28A0092B-C50C-407E-A947-70E740481C1C}">
                <a14:useLocalDpi xmlns:a14="http://schemas.microsoft.com/office/drawing/2010/main" val="0"/>
              </a:ext>
            </a:extLst>
          </a:blip>
          <a:srcRect t="4559" b="1682"/>
          <a:stretch>
            <a:fillRect/>
          </a:stretch>
        </p:blipFill>
        <p:spPr>
          <a:xfrm>
            <a:off x="6762149" y="3172988"/>
            <a:ext cx="4477688" cy="3685012"/>
          </a:xfrm>
          <a:prstGeom prst="rect">
            <a:avLst/>
          </a:prstGeom>
        </p:spPr>
      </p:pic>
      <p:pic>
        <p:nvPicPr>
          <p:cNvPr id="6" name="图片 5">
            <a:extLst>
              <a:ext uri="{FF2B5EF4-FFF2-40B4-BE49-F238E27FC236}">
                <a16:creationId xmlns:a16="http://schemas.microsoft.com/office/drawing/2014/main" id="{9DD4D368-1B4D-B789-C356-2654328CFB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072" y="3067614"/>
            <a:ext cx="5353637" cy="3650905"/>
          </a:xfrm>
          <a:prstGeom prst="rect">
            <a:avLst/>
          </a:prstGeom>
        </p:spPr>
      </p:pic>
      <p:sp>
        <p:nvSpPr>
          <p:cNvPr id="7" name="文本框 6">
            <a:extLst>
              <a:ext uri="{FF2B5EF4-FFF2-40B4-BE49-F238E27FC236}">
                <a16:creationId xmlns:a16="http://schemas.microsoft.com/office/drawing/2014/main" id="{7676156B-72BC-6CCF-BFCE-89EA510F1DA5}"/>
              </a:ext>
            </a:extLst>
          </p:cNvPr>
          <p:cNvSpPr txBox="1"/>
          <p:nvPr/>
        </p:nvSpPr>
        <p:spPr>
          <a:xfrm>
            <a:off x="4761221" y="3498647"/>
            <a:ext cx="784838"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Fig 1</a:t>
            </a:r>
            <a:endParaRPr lang="zh-CN" altLang="en-US"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0C6FB706-9478-8419-82FC-F61E488FA56A}"/>
              </a:ext>
            </a:extLst>
          </p:cNvPr>
          <p:cNvSpPr txBox="1"/>
          <p:nvPr/>
        </p:nvSpPr>
        <p:spPr>
          <a:xfrm>
            <a:off x="9575637" y="3492183"/>
            <a:ext cx="784839" cy="369332"/>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Fig 2</a:t>
            </a:r>
            <a:endParaRPr lang="zh-CN" altLang="en-US" dirty="0">
              <a:solidFill>
                <a:schemeClr val="bg1"/>
              </a:solidFill>
              <a:latin typeface="Times New Roman" panose="02020603050405020304" pitchFamily="18" charset="0"/>
              <a:cs typeface="Times New Roman" panose="02020603050405020304" pitchFamily="18" charset="0"/>
            </a:endParaRPr>
          </a:p>
        </p:txBody>
      </p:sp>
      <p:sp>
        <p:nvSpPr>
          <p:cNvPr id="2" name="内容占位符 3">
            <a:extLst>
              <a:ext uri="{FF2B5EF4-FFF2-40B4-BE49-F238E27FC236}">
                <a16:creationId xmlns:a16="http://schemas.microsoft.com/office/drawing/2014/main" id="{85B17FEA-8D56-0CC1-0ABE-67FFB7FA0A0E}"/>
              </a:ext>
            </a:extLst>
          </p:cNvPr>
          <p:cNvSpPr txBox="1"/>
          <p:nvPr>
            <p:custDataLst>
              <p:tags r:id="rId1"/>
            </p:custDataLst>
          </p:nvPr>
        </p:nvSpPr>
        <p:spPr>
          <a:xfrm>
            <a:off x="191769" y="722177"/>
            <a:ext cx="10982829" cy="504056"/>
          </a:xfrm>
          <a:custGeom>
            <a:avLst/>
            <a:gdLst>
              <a:gd name="connsiteX0" fmla="*/ 0 w 10857753"/>
              <a:gd name="connsiteY0" fmla="*/ 0 h 5136439"/>
              <a:gd name="connsiteX1" fmla="*/ 10857753 w 10857753"/>
              <a:gd name="connsiteY1" fmla="*/ 0 h 5136439"/>
              <a:gd name="connsiteX2" fmla="*/ 10857753 w 10857753"/>
              <a:gd name="connsiteY2" fmla="*/ 5136439 h 5136439"/>
              <a:gd name="connsiteX3" fmla="*/ 0 w 10857753"/>
              <a:gd name="connsiteY3" fmla="*/ 5136439 h 5136439"/>
              <a:gd name="connsiteX4" fmla="*/ 0 w 10857753"/>
              <a:gd name="connsiteY4" fmla="*/ 0 h 5136439"/>
              <a:gd name="-1" fmla="*/ 0 w 10857753"/>
              <a:gd name="-2" fmla="*/ 0 h 5136439"/>
              <a:gd name="-3" fmla="*/ 10857753 w 10857753"/>
              <a:gd name="-4" fmla="*/ 0 h 5136439"/>
              <a:gd name="-5" fmla="*/ 10855126 w 10857753"/>
              <a:gd name="-6" fmla="*/ 4956679 h 5136439"/>
              <a:gd name="-7" fmla="*/ 10857753 w 10857753"/>
              <a:gd name="-8" fmla="*/ 5136439 h 5136439"/>
              <a:gd name="-9" fmla="*/ 0 w 10857753"/>
              <a:gd name="-10" fmla="*/ 5136439 h 5136439"/>
              <a:gd name="connsiteX5" fmla="*/ 0 w 10857753"/>
              <a:gd name="connsiteY5" fmla="*/ 0 h 5136439"/>
              <a:gd name="-11" fmla="*/ 0 w 10857753"/>
              <a:gd name="-12" fmla="*/ 0 h 5142745"/>
              <a:gd name="-13" fmla="*/ 10857753 w 10857753"/>
              <a:gd name="-14" fmla="*/ 0 h 5142745"/>
              <a:gd name="-15" fmla="*/ 10855126 w 10857753"/>
              <a:gd name="-16" fmla="*/ 4956679 h 5142745"/>
              <a:gd name="-17" fmla="*/ 10687486 w 10857753"/>
              <a:gd name="-18" fmla="*/ 5142745 h 5142745"/>
              <a:gd name="-19" fmla="*/ 0 w 10857753"/>
              <a:gd name="-20" fmla="*/ 5136439 h 5142745"/>
              <a:gd name="-21" fmla="*/ 0 w 10857753"/>
              <a:gd name="-22" fmla="*/ 0 h 5142745"/>
              <a:gd name="-23" fmla="*/ 0 w 10857753"/>
              <a:gd name="-24" fmla="*/ 0 h 5142745"/>
              <a:gd name="-25" fmla="*/ 10857753 w 10857753"/>
              <a:gd name="-26" fmla="*/ 0 h 5142745"/>
              <a:gd name="-27" fmla="*/ 10855126 w 10857753"/>
              <a:gd name="-28" fmla="*/ 4956679 h 5142745"/>
              <a:gd name="-29" fmla="*/ 10687486 w 10857753"/>
              <a:gd name="-30" fmla="*/ 5142745 h 5142745"/>
              <a:gd name="-31" fmla="*/ 0 w 10857753"/>
              <a:gd name="-32" fmla="*/ 5136439 h 5142745"/>
              <a:gd name="-33" fmla="*/ 0 w 10857753"/>
              <a:gd name="-34" fmla="*/ 0 h 5142745"/>
              <a:gd name="-35" fmla="*/ 0 w 10857753"/>
              <a:gd name="-36" fmla="*/ 0 h 5142747"/>
              <a:gd name="-37" fmla="*/ 10857753 w 10857753"/>
              <a:gd name="-38" fmla="*/ 0 h 5142747"/>
              <a:gd name="-39" fmla="*/ 10855126 w 10857753"/>
              <a:gd name="-40" fmla="*/ 4956679 h 5142747"/>
              <a:gd name="-41" fmla="*/ 10687486 w 10857753"/>
              <a:gd name="-42" fmla="*/ 5142745 h 5142747"/>
              <a:gd name="-43" fmla="*/ 0 w 10857753"/>
              <a:gd name="-44" fmla="*/ 5136439 h 5142747"/>
              <a:gd name="-45" fmla="*/ 0 w 10857753"/>
              <a:gd name="-46" fmla="*/ 0 h 5142747"/>
              <a:gd name="-47" fmla="*/ 0 w 10857753"/>
              <a:gd name="-48" fmla="*/ 0 h 5142903"/>
              <a:gd name="-49" fmla="*/ 10857753 w 10857753"/>
              <a:gd name="-50" fmla="*/ 0 h 5142903"/>
              <a:gd name="-51" fmla="*/ 10855126 w 10857753"/>
              <a:gd name="-52" fmla="*/ 4956679 h 5142903"/>
              <a:gd name="-53" fmla="*/ 10687486 w 10857753"/>
              <a:gd name="-54" fmla="*/ 5142745 h 5142903"/>
              <a:gd name="-55" fmla="*/ 0 w 10857753"/>
              <a:gd name="-56" fmla="*/ 5136439 h 5142903"/>
              <a:gd name="-57" fmla="*/ 0 w 10857753"/>
              <a:gd name="-58" fmla="*/ 0 h 5142903"/>
              <a:gd name="-59" fmla="*/ 0 w 10857753"/>
              <a:gd name="-60" fmla="*/ 0 h 5142823"/>
              <a:gd name="-61" fmla="*/ 10857753 w 10857753"/>
              <a:gd name="-62" fmla="*/ 0 h 5142823"/>
              <a:gd name="-63" fmla="*/ 10855126 w 10857753"/>
              <a:gd name="-64" fmla="*/ 4956679 h 5142823"/>
              <a:gd name="-65" fmla="*/ 10687486 w 10857753"/>
              <a:gd name="-66" fmla="*/ 5142745 h 5142823"/>
              <a:gd name="-67" fmla="*/ 0 w 10857753"/>
              <a:gd name="-68" fmla="*/ 5136439 h 5142823"/>
              <a:gd name="-69" fmla="*/ 0 w 10857753"/>
              <a:gd name="-70" fmla="*/ 0 h 5142823"/>
              <a:gd name="-71" fmla="*/ 0 w 10857753"/>
              <a:gd name="-72" fmla="*/ 0 h 5142926"/>
              <a:gd name="-73" fmla="*/ 10857753 w 10857753"/>
              <a:gd name="-74" fmla="*/ 0 h 5142926"/>
              <a:gd name="-75" fmla="*/ 10855126 w 10857753"/>
              <a:gd name="-76" fmla="*/ 4956679 h 5142926"/>
              <a:gd name="-77" fmla="*/ 10687486 w 10857753"/>
              <a:gd name="-78" fmla="*/ 5142745 h 5142926"/>
              <a:gd name="-79" fmla="*/ 0 w 10857753"/>
              <a:gd name="-80" fmla="*/ 5136439 h 5142926"/>
              <a:gd name="-81" fmla="*/ 0 w 10857753"/>
              <a:gd name="-82" fmla="*/ 0 h 5142926"/>
              <a:gd name="-83" fmla="*/ 0 w 10857753"/>
              <a:gd name="-84" fmla="*/ 0 h 5142954"/>
              <a:gd name="-85" fmla="*/ 10857753 w 10857753"/>
              <a:gd name="-86" fmla="*/ 0 h 5142954"/>
              <a:gd name="-87" fmla="*/ 10855126 w 10857753"/>
              <a:gd name="-88" fmla="*/ 4963817 h 5142954"/>
              <a:gd name="-89" fmla="*/ 10687486 w 10857753"/>
              <a:gd name="-90" fmla="*/ 5142745 h 5142954"/>
              <a:gd name="-91" fmla="*/ 0 w 10857753"/>
              <a:gd name="-92" fmla="*/ 5136439 h 5142954"/>
              <a:gd name="-93" fmla="*/ 0 w 10857753"/>
              <a:gd name="-94" fmla="*/ 0 h 5142954"/>
              <a:gd name="-95" fmla="*/ 0 w 10857753"/>
              <a:gd name="-96" fmla="*/ 0 h 5142954"/>
              <a:gd name="-97" fmla="*/ 10857753 w 10857753"/>
              <a:gd name="-98" fmla="*/ 0 h 5142954"/>
              <a:gd name="-99" fmla="*/ 10855126 w 10857753"/>
              <a:gd name="-100" fmla="*/ 4963817 h 5142954"/>
              <a:gd name="-101" fmla="*/ 10687486 w 10857753"/>
              <a:gd name="-102" fmla="*/ 5142745 h 5142954"/>
              <a:gd name="-103" fmla="*/ 0 w 10857753"/>
              <a:gd name="-104" fmla="*/ 5136439 h 5142954"/>
              <a:gd name="-105" fmla="*/ 0 w 10857753"/>
              <a:gd name="-106" fmla="*/ 0 h 5142954"/>
              <a:gd name="-107" fmla="*/ 0 w 10857753"/>
              <a:gd name="-108" fmla="*/ 0 h 5143138"/>
              <a:gd name="-109" fmla="*/ 10857753 w 10857753"/>
              <a:gd name="-110" fmla="*/ 0 h 5143138"/>
              <a:gd name="-111" fmla="*/ 10855126 w 10857753"/>
              <a:gd name="-112" fmla="*/ 4963817 h 5143138"/>
              <a:gd name="-113" fmla="*/ 10687486 w 10857753"/>
              <a:gd name="-114" fmla="*/ 5142745 h 5143138"/>
              <a:gd name="-115" fmla="*/ 0 w 10857753"/>
              <a:gd name="-116" fmla="*/ 5136439 h 5143138"/>
              <a:gd name="-117" fmla="*/ 0 w 10857753"/>
              <a:gd name="-118" fmla="*/ 0 h 5143138"/>
            </a:gdLst>
            <a:ahLst/>
            <a:cxnLst>
              <a:cxn ang="0">
                <a:pos x="-107" y="-108"/>
              </a:cxn>
              <a:cxn ang="0">
                <a:pos x="-109" y="-110"/>
              </a:cxn>
              <a:cxn ang="0">
                <a:pos x="-111" y="-112"/>
              </a:cxn>
              <a:cxn ang="0">
                <a:pos x="-113" y="-114"/>
              </a:cxn>
              <a:cxn ang="0">
                <a:pos x="-115" y="-116"/>
              </a:cxn>
              <a:cxn ang="0">
                <a:pos x="-117" y="-118"/>
              </a:cxn>
            </a:cxnLst>
            <a:rect l="l" t="t" r="r" b="b"/>
            <a:pathLst>
              <a:path w="10857753" h="5143138">
                <a:moveTo>
                  <a:pt x="0" y="0"/>
                </a:moveTo>
                <a:lnTo>
                  <a:pt x="10857753" y="0"/>
                </a:lnTo>
                <a:cubicBezTo>
                  <a:pt x="10856877" y="1652226"/>
                  <a:pt x="10856002" y="4910484"/>
                  <a:pt x="10855126" y="4963817"/>
                </a:cubicBezTo>
                <a:cubicBezTo>
                  <a:pt x="10840364" y="5128486"/>
                  <a:pt x="10747038" y="5146323"/>
                  <a:pt x="10687486" y="5142745"/>
                </a:cubicBezTo>
                <a:lnTo>
                  <a:pt x="0" y="5136439"/>
                </a:lnTo>
                <a:lnTo>
                  <a:pt x="0" y="0"/>
                </a:lnTo>
                <a:close/>
              </a:path>
            </a:pathLst>
          </a:custGeom>
        </p:spPr>
        <p:txBody>
          <a:bodyPr>
            <a:normAutofit fontScale="47500" lnSpcReduction="20000"/>
          </a:bodyPr>
          <a:lstStyle>
            <a:lvl1pPr marL="450850" indent="-450850" algn="l" defTabSz="914400" rtl="0" eaLnBrk="1" latinLnBrk="0" hangingPunct="1">
              <a:lnSpc>
                <a:spcPct val="140000"/>
              </a:lnSpc>
              <a:spcBef>
                <a:spcPts val="600"/>
              </a:spcBef>
              <a:buSzPct val="100000"/>
              <a:buFont typeface="Times New Roman" panose="02020603050405020304" pitchFamily="18" charset="0"/>
              <a:buChar char="※"/>
              <a:defRPr lang="zh-CN" altLang="en-US" sz="2800" b="1" kern="12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defRPr>
            </a:lvl1pPr>
            <a:lvl2pPr marL="593725" indent="-281305" algn="l" defTabSz="914400" rtl="0" eaLnBrk="1" latinLnBrk="0" hangingPunct="1">
              <a:lnSpc>
                <a:spcPct val="140000"/>
              </a:lnSpc>
              <a:spcBef>
                <a:spcPts val="600"/>
              </a:spcBef>
              <a:buFont typeface="Wingdings" panose="05000000000000000000" pitchFamily="2" charset="2"/>
              <a:buChar char="Ø"/>
              <a:defRPr lang="zh-CN" altLang="en-US" sz="2400" kern="1200" dirty="0" smtClean="0">
                <a:solidFill>
                  <a:schemeClr val="tx1"/>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30000"/>
              </a:lnSpc>
              <a:spcAft>
                <a:spcPts val="0"/>
              </a:spcAft>
              <a:buFont typeface="Wingdings" panose="05000000000000000000" pitchFamily="2" charset="2"/>
              <a:buChar char="p"/>
            </a:pPr>
            <a:r>
              <a:rPr lang="en-US" altLang="zh-CN" sz="5100" dirty="0">
                <a:solidFill>
                  <a:srgbClr val="014099"/>
                </a:solidFill>
                <a:latin typeface="微软雅黑" panose="020B0503020204020204" pitchFamily="34" charset="-122"/>
                <a:ea typeface="微软雅黑" panose="020B0503020204020204" pitchFamily="34" charset="-122"/>
                <a:cs typeface="+mj-cs"/>
              </a:rPr>
              <a:t>Further GSM data analysis </a:t>
            </a:r>
            <a:endParaRPr lang="en-US" altLang="zh-CN" sz="3635" dirty="0">
              <a:solidFill>
                <a:srgbClr val="0000CC"/>
              </a:solidFill>
            </a:endParaRPr>
          </a:p>
        </p:txBody>
      </p:sp>
    </p:spTree>
    <p:extLst>
      <p:ext uri="{BB962C8B-B14F-4D97-AF65-F5344CB8AC3E}">
        <p14:creationId xmlns:p14="http://schemas.microsoft.com/office/powerpoint/2010/main" val="562232721"/>
      </p:ext>
    </p:extLst>
  </p:cSld>
  <p:clrMapOvr>
    <a:masterClrMapping/>
  </p:clrMapOvr>
  <p:transition advTm="9739"/>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1A685-8E71-9148-A9AE-2A96F731FD31}"/>
            </a:ext>
          </a:extLst>
        </p:cNvPr>
        <p:cNvGrpSpPr/>
        <p:nvPr/>
      </p:nvGrpSpPr>
      <p:grpSpPr>
        <a:xfrm>
          <a:off x="0" y="0"/>
          <a:ext cx="0" cy="0"/>
          <a:chOff x="0" y="0"/>
          <a:chExt cx="0" cy="0"/>
        </a:xfrm>
      </p:grpSpPr>
      <p:pic>
        <p:nvPicPr>
          <p:cNvPr id="29" name="图片 28">
            <a:extLst>
              <a:ext uri="{FF2B5EF4-FFF2-40B4-BE49-F238E27FC236}">
                <a16:creationId xmlns:a16="http://schemas.microsoft.com/office/drawing/2014/main" id="{6B7C3E48-0627-EFAF-8305-C55D4536D7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5838" y="3875824"/>
            <a:ext cx="2838148" cy="2491200"/>
          </a:xfrm>
          <a:prstGeom prst="rect">
            <a:avLst/>
          </a:prstGeom>
        </p:spPr>
      </p:pic>
      <p:pic>
        <p:nvPicPr>
          <p:cNvPr id="27" name="图片 26">
            <a:extLst>
              <a:ext uri="{FF2B5EF4-FFF2-40B4-BE49-F238E27FC236}">
                <a16:creationId xmlns:a16="http://schemas.microsoft.com/office/drawing/2014/main" id="{E07DB000-A1A2-A7B4-0552-AAF60A7D9E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7007" y="1384624"/>
            <a:ext cx="2838148" cy="2491200"/>
          </a:xfrm>
          <a:prstGeom prst="rect">
            <a:avLst/>
          </a:prstGeom>
        </p:spPr>
      </p:pic>
      <p:pic>
        <p:nvPicPr>
          <p:cNvPr id="23" name="图片 22">
            <a:extLst>
              <a:ext uri="{FF2B5EF4-FFF2-40B4-BE49-F238E27FC236}">
                <a16:creationId xmlns:a16="http://schemas.microsoft.com/office/drawing/2014/main" id="{99BF2BAF-D3C1-760A-09A6-C10328CF70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9902" y="1384624"/>
            <a:ext cx="2838148" cy="2491200"/>
          </a:xfrm>
          <a:prstGeom prst="rect">
            <a:avLst/>
          </a:prstGeom>
        </p:spPr>
      </p:pic>
      <p:pic>
        <p:nvPicPr>
          <p:cNvPr id="13" name="图片 12">
            <a:extLst>
              <a:ext uri="{FF2B5EF4-FFF2-40B4-BE49-F238E27FC236}">
                <a16:creationId xmlns:a16="http://schemas.microsoft.com/office/drawing/2014/main" id="{CB1E4A2A-32BD-8E45-2309-2BB2336EE8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1754" y="1384624"/>
            <a:ext cx="2838148" cy="2491200"/>
          </a:xfrm>
          <a:prstGeom prst="rect">
            <a:avLst/>
          </a:prstGeom>
        </p:spPr>
      </p:pic>
      <p:pic>
        <p:nvPicPr>
          <p:cNvPr id="9" name="图片 8">
            <a:extLst>
              <a:ext uri="{FF2B5EF4-FFF2-40B4-BE49-F238E27FC236}">
                <a16:creationId xmlns:a16="http://schemas.microsoft.com/office/drawing/2014/main" id="{CFF2853E-5798-3FE9-3132-DA114374F0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23796" y="3875824"/>
            <a:ext cx="2838148" cy="2491200"/>
          </a:xfrm>
          <a:prstGeom prst="rect">
            <a:avLst/>
          </a:prstGeom>
        </p:spPr>
      </p:pic>
      <p:pic>
        <p:nvPicPr>
          <p:cNvPr id="6" name="图片 5">
            <a:extLst>
              <a:ext uri="{FF2B5EF4-FFF2-40B4-BE49-F238E27FC236}">
                <a16:creationId xmlns:a16="http://schemas.microsoft.com/office/drawing/2014/main" id="{294F2DCF-F98F-A785-883E-27AEDB53490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85648" y="3875824"/>
            <a:ext cx="2838148" cy="2491200"/>
          </a:xfrm>
          <a:prstGeom prst="rect">
            <a:avLst/>
          </a:prstGeom>
        </p:spPr>
      </p:pic>
      <p:sp>
        <p:nvSpPr>
          <p:cNvPr id="14" name="文本框 13">
            <a:extLst>
              <a:ext uri="{FF2B5EF4-FFF2-40B4-BE49-F238E27FC236}">
                <a16:creationId xmlns:a16="http://schemas.microsoft.com/office/drawing/2014/main" id="{BCE81772-8876-1971-E7F9-B86309CA7932}"/>
              </a:ext>
            </a:extLst>
          </p:cNvPr>
          <p:cNvSpPr txBox="1"/>
          <p:nvPr/>
        </p:nvSpPr>
        <p:spPr>
          <a:xfrm>
            <a:off x="6929780" y="1289977"/>
            <a:ext cx="574634"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(b1)</a:t>
            </a:r>
            <a:endParaRPr lang="zh-CN" altLang="en-US"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A773BFEF-7F8A-A1A3-FE21-DA98C8C15F33}"/>
              </a:ext>
            </a:extLst>
          </p:cNvPr>
          <p:cNvSpPr txBox="1"/>
          <p:nvPr/>
        </p:nvSpPr>
        <p:spPr>
          <a:xfrm>
            <a:off x="9767928" y="1289977"/>
            <a:ext cx="509211"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(c1)</a:t>
            </a:r>
            <a:endParaRPr lang="zh-CN" altLang="en-US" dirty="0">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F433E247-B9F6-0C85-3FBB-72B3A3B8D395}"/>
              </a:ext>
            </a:extLst>
          </p:cNvPr>
          <p:cNvSpPr txBox="1"/>
          <p:nvPr/>
        </p:nvSpPr>
        <p:spPr>
          <a:xfrm>
            <a:off x="4081199" y="1289977"/>
            <a:ext cx="585067"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(a1)</a:t>
            </a:r>
            <a:endParaRPr lang="zh-CN" altLang="en-US" dirty="0">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a16="http://schemas.microsoft.com/office/drawing/2014/main" id="{91DE80DF-F007-2809-5C0A-B0C2AD366893}"/>
              </a:ext>
            </a:extLst>
          </p:cNvPr>
          <p:cNvSpPr txBox="1"/>
          <p:nvPr/>
        </p:nvSpPr>
        <p:spPr>
          <a:xfrm>
            <a:off x="6929780" y="3781177"/>
            <a:ext cx="574634"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(b2)</a:t>
            </a:r>
            <a:endParaRPr lang="zh-CN" altLang="en-US" dirty="0">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6771C43D-0727-D7C3-0C7E-37B47A0A504F}"/>
              </a:ext>
            </a:extLst>
          </p:cNvPr>
          <p:cNvSpPr txBox="1"/>
          <p:nvPr/>
        </p:nvSpPr>
        <p:spPr>
          <a:xfrm>
            <a:off x="9767928" y="3781177"/>
            <a:ext cx="509211"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(c2)</a:t>
            </a:r>
            <a:endParaRPr lang="zh-CN" altLang="en-US" dirty="0">
              <a:latin typeface="Times New Roman" panose="02020603050405020304" pitchFamily="18" charset="0"/>
              <a:cs typeface="Times New Roman" panose="02020603050405020304" pitchFamily="18" charset="0"/>
            </a:endParaRPr>
          </a:p>
        </p:txBody>
      </p:sp>
      <p:sp>
        <p:nvSpPr>
          <p:cNvPr id="19" name="文本框 18">
            <a:extLst>
              <a:ext uri="{FF2B5EF4-FFF2-40B4-BE49-F238E27FC236}">
                <a16:creationId xmlns:a16="http://schemas.microsoft.com/office/drawing/2014/main" id="{2325F4B0-12C0-51D9-13D5-7F88C342CD69}"/>
              </a:ext>
            </a:extLst>
          </p:cNvPr>
          <p:cNvSpPr txBox="1"/>
          <p:nvPr/>
        </p:nvSpPr>
        <p:spPr>
          <a:xfrm>
            <a:off x="4081199" y="3781177"/>
            <a:ext cx="585067"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(a2)</a:t>
            </a:r>
            <a:endParaRPr lang="zh-CN" altLang="en-US" dirty="0">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5BD25E3A-3F67-F14C-C254-107EE972D96F}"/>
              </a:ext>
            </a:extLst>
          </p:cNvPr>
          <p:cNvSpPr txBox="1"/>
          <p:nvPr/>
        </p:nvSpPr>
        <p:spPr>
          <a:xfrm>
            <a:off x="17149" y="1304860"/>
            <a:ext cx="3652619" cy="4647426"/>
          </a:xfrm>
          <a:prstGeom prst="rect">
            <a:avLst/>
          </a:prstGeom>
          <a:noFill/>
        </p:spPr>
        <p:txBody>
          <a:bodyPr wrap="square" rtlCol="0">
            <a:spAutoFit/>
          </a:bodyPr>
          <a:lstStyle/>
          <a:p>
            <a:r>
              <a:rPr lang="en-US" altLang="zh-CN" sz="2000" b="1" dirty="0">
                <a:latin typeface="宋体" panose="02010600030101010101" pitchFamily="2" charset="-122"/>
                <a:ea typeface="宋体" panose="02010600030101010101" pitchFamily="2" charset="-122"/>
              </a:rPr>
              <a:t>Including Energy Response</a:t>
            </a:r>
          </a:p>
          <a:p>
            <a:r>
              <a:rPr lang="en-US" altLang="zh-CN" sz="1600" dirty="0">
                <a:latin typeface="宋体" panose="02010600030101010101" pitchFamily="2" charset="-122"/>
              </a:rPr>
              <a:t>After incorporating all previous physical effects, the energy response at different positions (shown by magenta lines) was also included: </a:t>
            </a:r>
          </a:p>
          <a:p>
            <a:pPr lvl="1"/>
            <a:r>
              <a:rPr lang="en-US" altLang="zh-CN" sz="1600" b="1" dirty="0">
                <a:latin typeface="宋体" panose="02010600030101010101" pitchFamily="2" charset="-122"/>
              </a:rPr>
              <a:t>a1, a2: Slices at X=0 and Y=0. a1 is X=0, a2 is Y=0. Good agreement after slicing.</a:t>
            </a:r>
          </a:p>
          <a:p>
            <a:pPr lvl="1"/>
            <a:r>
              <a:rPr lang="en-US" altLang="zh-CN" sz="1600" b="1" dirty="0">
                <a:latin typeface="宋体" panose="02010600030101010101" pitchFamily="2" charset="-122"/>
              </a:rPr>
              <a:t>b1, b2: Slices at X=3 and Y=3. b1 is X=3, b2 is Y=3. Agreement is poor at Y=3.</a:t>
            </a:r>
          </a:p>
          <a:p>
            <a:pPr lvl="1"/>
            <a:r>
              <a:rPr lang="en-US" altLang="zh-CN" sz="1600" b="1" dirty="0">
                <a:latin typeface="宋体" panose="02010600030101010101" pitchFamily="2" charset="-122"/>
              </a:rPr>
              <a:t>c1, c2: Slices at X=5 and Y=5. c1 is X=5, c2 is Y=5. Shows significant improvement compared to other results.</a:t>
            </a:r>
          </a:p>
          <a:p>
            <a:endParaRPr lang="zh-CN" altLang="en-US" sz="2000" dirty="0">
              <a:latin typeface="宋体" panose="02010600030101010101" pitchFamily="2" charset="-122"/>
              <a:ea typeface="宋体" panose="02010600030101010101" pitchFamily="2" charset="-122"/>
            </a:endParaRPr>
          </a:p>
        </p:txBody>
      </p:sp>
      <p:sp>
        <p:nvSpPr>
          <p:cNvPr id="3" name="内容占位符 3">
            <a:extLst>
              <a:ext uri="{FF2B5EF4-FFF2-40B4-BE49-F238E27FC236}">
                <a16:creationId xmlns:a16="http://schemas.microsoft.com/office/drawing/2014/main" id="{8D153AC9-10CC-AAF2-01AF-CDB38F7EA914}"/>
              </a:ext>
            </a:extLst>
          </p:cNvPr>
          <p:cNvSpPr txBox="1"/>
          <p:nvPr>
            <p:custDataLst>
              <p:tags r:id="rId1"/>
            </p:custDataLst>
          </p:nvPr>
        </p:nvSpPr>
        <p:spPr>
          <a:xfrm>
            <a:off x="191769" y="722177"/>
            <a:ext cx="10982829" cy="504056"/>
          </a:xfrm>
          <a:custGeom>
            <a:avLst/>
            <a:gdLst>
              <a:gd name="connsiteX0" fmla="*/ 0 w 10857753"/>
              <a:gd name="connsiteY0" fmla="*/ 0 h 5136439"/>
              <a:gd name="connsiteX1" fmla="*/ 10857753 w 10857753"/>
              <a:gd name="connsiteY1" fmla="*/ 0 h 5136439"/>
              <a:gd name="connsiteX2" fmla="*/ 10857753 w 10857753"/>
              <a:gd name="connsiteY2" fmla="*/ 5136439 h 5136439"/>
              <a:gd name="connsiteX3" fmla="*/ 0 w 10857753"/>
              <a:gd name="connsiteY3" fmla="*/ 5136439 h 5136439"/>
              <a:gd name="connsiteX4" fmla="*/ 0 w 10857753"/>
              <a:gd name="connsiteY4" fmla="*/ 0 h 5136439"/>
              <a:gd name="-1" fmla="*/ 0 w 10857753"/>
              <a:gd name="-2" fmla="*/ 0 h 5136439"/>
              <a:gd name="-3" fmla="*/ 10857753 w 10857753"/>
              <a:gd name="-4" fmla="*/ 0 h 5136439"/>
              <a:gd name="-5" fmla="*/ 10855126 w 10857753"/>
              <a:gd name="-6" fmla="*/ 4956679 h 5136439"/>
              <a:gd name="-7" fmla="*/ 10857753 w 10857753"/>
              <a:gd name="-8" fmla="*/ 5136439 h 5136439"/>
              <a:gd name="-9" fmla="*/ 0 w 10857753"/>
              <a:gd name="-10" fmla="*/ 5136439 h 5136439"/>
              <a:gd name="connsiteX5" fmla="*/ 0 w 10857753"/>
              <a:gd name="connsiteY5" fmla="*/ 0 h 5136439"/>
              <a:gd name="-11" fmla="*/ 0 w 10857753"/>
              <a:gd name="-12" fmla="*/ 0 h 5142745"/>
              <a:gd name="-13" fmla="*/ 10857753 w 10857753"/>
              <a:gd name="-14" fmla="*/ 0 h 5142745"/>
              <a:gd name="-15" fmla="*/ 10855126 w 10857753"/>
              <a:gd name="-16" fmla="*/ 4956679 h 5142745"/>
              <a:gd name="-17" fmla="*/ 10687486 w 10857753"/>
              <a:gd name="-18" fmla="*/ 5142745 h 5142745"/>
              <a:gd name="-19" fmla="*/ 0 w 10857753"/>
              <a:gd name="-20" fmla="*/ 5136439 h 5142745"/>
              <a:gd name="-21" fmla="*/ 0 w 10857753"/>
              <a:gd name="-22" fmla="*/ 0 h 5142745"/>
              <a:gd name="-23" fmla="*/ 0 w 10857753"/>
              <a:gd name="-24" fmla="*/ 0 h 5142745"/>
              <a:gd name="-25" fmla="*/ 10857753 w 10857753"/>
              <a:gd name="-26" fmla="*/ 0 h 5142745"/>
              <a:gd name="-27" fmla="*/ 10855126 w 10857753"/>
              <a:gd name="-28" fmla="*/ 4956679 h 5142745"/>
              <a:gd name="-29" fmla="*/ 10687486 w 10857753"/>
              <a:gd name="-30" fmla="*/ 5142745 h 5142745"/>
              <a:gd name="-31" fmla="*/ 0 w 10857753"/>
              <a:gd name="-32" fmla="*/ 5136439 h 5142745"/>
              <a:gd name="-33" fmla="*/ 0 w 10857753"/>
              <a:gd name="-34" fmla="*/ 0 h 5142745"/>
              <a:gd name="-35" fmla="*/ 0 w 10857753"/>
              <a:gd name="-36" fmla="*/ 0 h 5142747"/>
              <a:gd name="-37" fmla="*/ 10857753 w 10857753"/>
              <a:gd name="-38" fmla="*/ 0 h 5142747"/>
              <a:gd name="-39" fmla="*/ 10855126 w 10857753"/>
              <a:gd name="-40" fmla="*/ 4956679 h 5142747"/>
              <a:gd name="-41" fmla="*/ 10687486 w 10857753"/>
              <a:gd name="-42" fmla="*/ 5142745 h 5142747"/>
              <a:gd name="-43" fmla="*/ 0 w 10857753"/>
              <a:gd name="-44" fmla="*/ 5136439 h 5142747"/>
              <a:gd name="-45" fmla="*/ 0 w 10857753"/>
              <a:gd name="-46" fmla="*/ 0 h 5142747"/>
              <a:gd name="-47" fmla="*/ 0 w 10857753"/>
              <a:gd name="-48" fmla="*/ 0 h 5142903"/>
              <a:gd name="-49" fmla="*/ 10857753 w 10857753"/>
              <a:gd name="-50" fmla="*/ 0 h 5142903"/>
              <a:gd name="-51" fmla="*/ 10855126 w 10857753"/>
              <a:gd name="-52" fmla="*/ 4956679 h 5142903"/>
              <a:gd name="-53" fmla="*/ 10687486 w 10857753"/>
              <a:gd name="-54" fmla="*/ 5142745 h 5142903"/>
              <a:gd name="-55" fmla="*/ 0 w 10857753"/>
              <a:gd name="-56" fmla="*/ 5136439 h 5142903"/>
              <a:gd name="-57" fmla="*/ 0 w 10857753"/>
              <a:gd name="-58" fmla="*/ 0 h 5142903"/>
              <a:gd name="-59" fmla="*/ 0 w 10857753"/>
              <a:gd name="-60" fmla="*/ 0 h 5142823"/>
              <a:gd name="-61" fmla="*/ 10857753 w 10857753"/>
              <a:gd name="-62" fmla="*/ 0 h 5142823"/>
              <a:gd name="-63" fmla="*/ 10855126 w 10857753"/>
              <a:gd name="-64" fmla="*/ 4956679 h 5142823"/>
              <a:gd name="-65" fmla="*/ 10687486 w 10857753"/>
              <a:gd name="-66" fmla="*/ 5142745 h 5142823"/>
              <a:gd name="-67" fmla="*/ 0 w 10857753"/>
              <a:gd name="-68" fmla="*/ 5136439 h 5142823"/>
              <a:gd name="-69" fmla="*/ 0 w 10857753"/>
              <a:gd name="-70" fmla="*/ 0 h 5142823"/>
              <a:gd name="-71" fmla="*/ 0 w 10857753"/>
              <a:gd name="-72" fmla="*/ 0 h 5142926"/>
              <a:gd name="-73" fmla="*/ 10857753 w 10857753"/>
              <a:gd name="-74" fmla="*/ 0 h 5142926"/>
              <a:gd name="-75" fmla="*/ 10855126 w 10857753"/>
              <a:gd name="-76" fmla="*/ 4956679 h 5142926"/>
              <a:gd name="-77" fmla="*/ 10687486 w 10857753"/>
              <a:gd name="-78" fmla="*/ 5142745 h 5142926"/>
              <a:gd name="-79" fmla="*/ 0 w 10857753"/>
              <a:gd name="-80" fmla="*/ 5136439 h 5142926"/>
              <a:gd name="-81" fmla="*/ 0 w 10857753"/>
              <a:gd name="-82" fmla="*/ 0 h 5142926"/>
              <a:gd name="-83" fmla="*/ 0 w 10857753"/>
              <a:gd name="-84" fmla="*/ 0 h 5142954"/>
              <a:gd name="-85" fmla="*/ 10857753 w 10857753"/>
              <a:gd name="-86" fmla="*/ 0 h 5142954"/>
              <a:gd name="-87" fmla="*/ 10855126 w 10857753"/>
              <a:gd name="-88" fmla="*/ 4963817 h 5142954"/>
              <a:gd name="-89" fmla="*/ 10687486 w 10857753"/>
              <a:gd name="-90" fmla="*/ 5142745 h 5142954"/>
              <a:gd name="-91" fmla="*/ 0 w 10857753"/>
              <a:gd name="-92" fmla="*/ 5136439 h 5142954"/>
              <a:gd name="-93" fmla="*/ 0 w 10857753"/>
              <a:gd name="-94" fmla="*/ 0 h 5142954"/>
              <a:gd name="-95" fmla="*/ 0 w 10857753"/>
              <a:gd name="-96" fmla="*/ 0 h 5142954"/>
              <a:gd name="-97" fmla="*/ 10857753 w 10857753"/>
              <a:gd name="-98" fmla="*/ 0 h 5142954"/>
              <a:gd name="-99" fmla="*/ 10855126 w 10857753"/>
              <a:gd name="-100" fmla="*/ 4963817 h 5142954"/>
              <a:gd name="-101" fmla="*/ 10687486 w 10857753"/>
              <a:gd name="-102" fmla="*/ 5142745 h 5142954"/>
              <a:gd name="-103" fmla="*/ 0 w 10857753"/>
              <a:gd name="-104" fmla="*/ 5136439 h 5142954"/>
              <a:gd name="-105" fmla="*/ 0 w 10857753"/>
              <a:gd name="-106" fmla="*/ 0 h 5142954"/>
              <a:gd name="-107" fmla="*/ 0 w 10857753"/>
              <a:gd name="-108" fmla="*/ 0 h 5143138"/>
              <a:gd name="-109" fmla="*/ 10857753 w 10857753"/>
              <a:gd name="-110" fmla="*/ 0 h 5143138"/>
              <a:gd name="-111" fmla="*/ 10855126 w 10857753"/>
              <a:gd name="-112" fmla="*/ 4963817 h 5143138"/>
              <a:gd name="-113" fmla="*/ 10687486 w 10857753"/>
              <a:gd name="-114" fmla="*/ 5142745 h 5143138"/>
              <a:gd name="-115" fmla="*/ 0 w 10857753"/>
              <a:gd name="-116" fmla="*/ 5136439 h 5143138"/>
              <a:gd name="-117" fmla="*/ 0 w 10857753"/>
              <a:gd name="-118" fmla="*/ 0 h 5143138"/>
            </a:gdLst>
            <a:ahLst/>
            <a:cxnLst>
              <a:cxn ang="0">
                <a:pos x="-107" y="-108"/>
              </a:cxn>
              <a:cxn ang="0">
                <a:pos x="-109" y="-110"/>
              </a:cxn>
              <a:cxn ang="0">
                <a:pos x="-111" y="-112"/>
              </a:cxn>
              <a:cxn ang="0">
                <a:pos x="-113" y="-114"/>
              </a:cxn>
              <a:cxn ang="0">
                <a:pos x="-115" y="-116"/>
              </a:cxn>
              <a:cxn ang="0">
                <a:pos x="-117" y="-118"/>
              </a:cxn>
            </a:cxnLst>
            <a:rect l="l" t="t" r="r" b="b"/>
            <a:pathLst>
              <a:path w="10857753" h="5143138">
                <a:moveTo>
                  <a:pt x="0" y="0"/>
                </a:moveTo>
                <a:lnTo>
                  <a:pt x="10857753" y="0"/>
                </a:lnTo>
                <a:cubicBezTo>
                  <a:pt x="10856877" y="1652226"/>
                  <a:pt x="10856002" y="4910484"/>
                  <a:pt x="10855126" y="4963817"/>
                </a:cubicBezTo>
                <a:cubicBezTo>
                  <a:pt x="10840364" y="5128486"/>
                  <a:pt x="10747038" y="5146323"/>
                  <a:pt x="10687486" y="5142745"/>
                </a:cubicBezTo>
                <a:lnTo>
                  <a:pt x="0" y="5136439"/>
                </a:lnTo>
                <a:lnTo>
                  <a:pt x="0" y="0"/>
                </a:lnTo>
                <a:close/>
              </a:path>
            </a:pathLst>
          </a:custGeom>
        </p:spPr>
        <p:txBody>
          <a:bodyPr>
            <a:normAutofit fontScale="47500" lnSpcReduction="20000"/>
          </a:bodyPr>
          <a:lstStyle>
            <a:lvl1pPr marL="450850" indent="-450850" algn="l" defTabSz="914400" rtl="0" eaLnBrk="1" latinLnBrk="0" hangingPunct="1">
              <a:lnSpc>
                <a:spcPct val="140000"/>
              </a:lnSpc>
              <a:spcBef>
                <a:spcPts val="600"/>
              </a:spcBef>
              <a:buSzPct val="100000"/>
              <a:buFont typeface="Times New Roman" panose="02020603050405020304" pitchFamily="18" charset="0"/>
              <a:buChar char="※"/>
              <a:defRPr lang="zh-CN" altLang="en-US" sz="2800" b="1" kern="12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defRPr>
            </a:lvl1pPr>
            <a:lvl2pPr marL="593725" indent="-281305" algn="l" defTabSz="914400" rtl="0" eaLnBrk="1" latinLnBrk="0" hangingPunct="1">
              <a:lnSpc>
                <a:spcPct val="140000"/>
              </a:lnSpc>
              <a:spcBef>
                <a:spcPts val="600"/>
              </a:spcBef>
              <a:buFont typeface="Wingdings" panose="05000000000000000000" pitchFamily="2" charset="2"/>
              <a:buChar char="Ø"/>
              <a:defRPr lang="zh-CN" altLang="en-US" sz="2400" kern="1200" dirty="0" smtClean="0">
                <a:solidFill>
                  <a:schemeClr val="tx1"/>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30000"/>
              </a:lnSpc>
              <a:spcAft>
                <a:spcPts val="0"/>
              </a:spcAft>
              <a:buFont typeface="Wingdings" panose="05000000000000000000" pitchFamily="2" charset="2"/>
              <a:buChar char="p"/>
            </a:pPr>
            <a:r>
              <a:rPr lang="en-US" altLang="zh-CN" sz="5100" dirty="0">
                <a:solidFill>
                  <a:srgbClr val="014099"/>
                </a:solidFill>
                <a:latin typeface="微软雅黑" panose="020B0503020204020204" pitchFamily="34" charset="-122"/>
                <a:ea typeface="微软雅黑" panose="020B0503020204020204" pitchFamily="34" charset="-122"/>
                <a:cs typeface="+mj-cs"/>
              </a:rPr>
              <a:t>Further GSM data analysis </a:t>
            </a:r>
            <a:endParaRPr lang="en-US" altLang="zh-CN" sz="3635" dirty="0">
              <a:solidFill>
                <a:srgbClr val="0000CC"/>
              </a:solidFill>
            </a:endParaRPr>
          </a:p>
        </p:txBody>
      </p:sp>
    </p:spTree>
    <p:extLst>
      <p:ext uri="{BB962C8B-B14F-4D97-AF65-F5344CB8AC3E}">
        <p14:creationId xmlns:p14="http://schemas.microsoft.com/office/powerpoint/2010/main" val="181564631"/>
      </p:ext>
    </p:extLst>
  </p:cSld>
  <p:clrMapOvr>
    <a:masterClrMapping/>
  </p:clrMapOvr>
  <p:transition advTm="9739"/>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6DE60-9CE9-6511-982A-57DA00578ABD}"/>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78A079DF-C4EA-1FC8-F751-873BB4D2D202}"/>
              </a:ext>
            </a:extLst>
          </p:cNvPr>
          <p:cNvSpPr txBox="1"/>
          <p:nvPr/>
        </p:nvSpPr>
        <p:spPr>
          <a:xfrm>
            <a:off x="4652164" y="2934826"/>
            <a:ext cx="2887672" cy="988347"/>
          </a:xfrm>
          <a:prstGeom prst="rect">
            <a:avLst/>
          </a:prstGeom>
          <a:noFill/>
        </p:spPr>
        <p:txBody>
          <a:bodyPr wrap="square">
            <a:spAutoFit/>
          </a:bodyPr>
          <a:lstStyle/>
          <a:p>
            <a:pPr>
              <a:lnSpc>
                <a:spcPct val="150000"/>
              </a:lnSpc>
            </a:pPr>
            <a:r>
              <a:rPr lang="en-US" altLang="zh-CN" sz="4400" b="1" dirty="0">
                <a:latin typeface="微软雅黑" panose="020B0503020204020204" pitchFamily="34" charset="-122"/>
                <a:ea typeface="微软雅黑" panose="020B0503020204020204" pitchFamily="34" charset="-122"/>
              </a:rPr>
              <a:t>Summary</a:t>
            </a:r>
            <a:endParaRPr lang="zh-CN" altLang="en-US" sz="4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9571823"/>
      </p:ext>
    </p:extLst>
  </p:cSld>
  <p:clrMapOvr>
    <a:masterClrMapping/>
  </p:clrMapOvr>
  <p:transition advTm="9739"/>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2A4F7-689D-C3CF-E75F-F5F9D1EF084A}"/>
            </a:ext>
          </a:extLst>
        </p:cNvPr>
        <p:cNvGrpSpPr/>
        <p:nvPr/>
      </p:nvGrpSpPr>
      <p:grpSpPr>
        <a:xfrm>
          <a:off x="0" y="0"/>
          <a:ext cx="0" cy="0"/>
          <a:chOff x="0" y="0"/>
          <a:chExt cx="0" cy="0"/>
        </a:xfrm>
      </p:grpSpPr>
      <p:sp>
        <p:nvSpPr>
          <p:cNvPr id="5" name="文本框 4">
            <a:extLst>
              <a:ext uri="{FF2B5EF4-FFF2-40B4-BE49-F238E27FC236}">
                <a16:creationId xmlns:a16="http://schemas.microsoft.com/office/drawing/2014/main" id="{1A2AEF95-2E3A-7662-7D58-8AA7CFDA06D0}"/>
              </a:ext>
            </a:extLst>
          </p:cNvPr>
          <p:cNvSpPr txBox="1"/>
          <p:nvPr/>
        </p:nvSpPr>
        <p:spPr>
          <a:xfrm>
            <a:off x="936171" y="2325567"/>
            <a:ext cx="11255829" cy="3426131"/>
          </a:xfrm>
          <a:prstGeom prst="rect">
            <a:avLst/>
          </a:prstGeom>
          <a:noFill/>
        </p:spPr>
        <p:txBody>
          <a:bodyPr wrap="square" rtlCol="0">
            <a:spAutoFit/>
          </a:bodyPr>
          <a:lstStyle/>
          <a:p>
            <a:pPr marL="857250" indent="-857250">
              <a:lnSpc>
                <a:spcPct val="150000"/>
              </a:lnSpc>
              <a:spcBef>
                <a:spcPts val="1000"/>
              </a:spcBef>
              <a:buFont typeface="Wingdings" panose="05000000000000000000" pitchFamily="2" charset="2"/>
              <a:buChar char="l"/>
            </a:pPr>
            <a:r>
              <a:rPr lang="en-US" altLang="zh-CN" sz="3200" b="1" dirty="0">
                <a:latin typeface="微软雅黑" panose="020B0503020204020204" pitchFamily="34" charset="-122"/>
                <a:ea typeface="微软雅黑" panose="020B0503020204020204" pitchFamily="34" charset="-122"/>
              </a:rPr>
              <a:t>Research Background</a:t>
            </a:r>
          </a:p>
          <a:p>
            <a:pPr marL="857250" indent="-857250">
              <a:lnSpc>
                <a:spcPct val="150000"/>
              </a:lnSpc>
              <a:spcBef>
                <a:spcPts val="1000"/>
              </a:spcBef>
              <a:buFont typeface="Wingdings" panose="05000000000000000000" pitchFamily="2" charset="2"/>
              <a:buChar char="l"/>
            </a:pPr>
            <a:r>
              <a:rPr lang="en-US" altLang="zh-CN" sz="3200" b="1" dirty="0">
                <a:latin typeface="微软雅黑" panose="020B0503020204020204" pitchFamily="34" charset="-122"/>
                <a:ea typeface="微软雅黑" panose="020B0503020204020204" pitchFamily="34" charset="-122"/>
              </a:rPr>
              <a:t>Experimental Detection and Simulation</a:t>
            </a:r>
          </a:p>
          <a:p>
            <a:pPr marL="857250" indent="-857250">
              <a:lnSpc>
                <a:spcPct val="150000"/>
              </a:lnSpc>
              <a:spcBef>
                <a:spcPts val="1000"/>
              </a:spcBef>
              <a:buFont typeface="Wingdings" panose="05000000000000000000" pitchFamily="2" charset="2"/>
              <a:buChar char="l"/>
            </a:pPr>
            <a:r>
              <a:rPr lang="en-US" altLang="zh-CN" sz="3200" b="1" dirty="0">
                <a:latin typeface="微软雅黑" panose="020B0503020204020204" pitchFamily="34" charset="-122"/>
                <a:ea typeface="微软雅黑" panose="020B0503020204020204" pitchFamily="34" charset="-122"/>
              </a:rPr>
              <a:t>Summary</a:t>
            </a:r>
          </a:p>
          <a:p>
            <a:pPr marL="857250" indent="-857250">
              <a:lnSpc>
                <a:spcPct val="150000"/>
              </a:lnSpc>
              <a:spcBef>
                <a:spcPts val="1000"/>
              </a:spcBef>
              <a:buFont typeface="+mj-ea"/>
              <a:buAutoNum type="ea1JpnChsDbPeriod"/>
            </a:pPr>
            <a:endParaRPr lang="en-US" altLang="zh-CN" sz="3600" b="1" dirty="0">
              <a:latin typeface="微软雅黑" panose="020B0503020204020204" pitchFamily="34" charset="-122"/>
              <a:ea typeface="微软雅黑" panose="020B0503020204020204" pitchFamily="34" charset="-122"/>
            </a:endParaRPr>
          </a:p>
        </p:txBody>
      </p:sp>
      <p:sp>
        <p:nvSpPr>
          <p:cNvPr id="6" name="内容占位符 2">
            <a:extLst>
              <a:ext uri="{FF2B5EF4-FFF2-40B4-BE49-F238E27FC236}">
                <a16:creationId xmlns:a16="http://schemas.microsoft.com/office/drawing/2014/main" id="{FB0A401E-FB14-749B-62EB-B8C6E997641D}"/>
              </a:ext>
            </a:extLst>
          </p:cNvPr>
          <p:cNvSpPr txBox="1"/>
          <p:nvPr/>
        </p:nvSpPr>
        <p:spPr>
          <a:xfrm>
            <a:off x="4986609" y="746656"/>
            <a:ext cx="3818284" cy="767184"/>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zh-CN" sz="5400" b="1" dirty="0">
                <a:latin typeface="微软雅黑" panose="020B0503020204020204" pitchFamily="34" charset="-122"/>
                <a:ea typeface="微软雅黑" panose="020B0503020204020204" pitchFamily="34" charset="-122"/>
              </a:rPr>
              <a:t>Contents</a:t>
            </a:r>
            <a:endParaRPr lang="en-US" sz="5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89279481"/>
      </p:ext>
    </p:extLst>
  </p:cSld>
  <p:clrMapOvr>
    <a:masterClrMapping/>
  </p:clrMapOvr>
  <p:transition advTm="9739"/>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0C0C5-29CD-88B3-2A13-FCCCFA03669F}"/>
            </a:ext>
          </a:extLst>
        </p:cNvPr>
        <p:cNvGrpSpPr/>
        <p:nvPr/>
      </p:nvGrpSpPr>
      <p:grpSpPr>
        <a:xfrm>
          <a:off x="0" y="0"/>
          <a:ext cx="0" cy="0"/>
          <a:chOff x="0" y="0"/>
          <a:chExt cx="0" cy="0"/>
        </a:xfrm>
      </p:grpSpPr>
      <p:sp>
        <p:nvSpPr>
          <p:cNvPr id="4" name="矩形: 圆角 3">
            <a:extLst>
              <a:ext uri="{FF2B5EF4-FFF2-40B4-BE49-F238E27FC236}">
                <a16:creationId xmlns:a16="http://schemas.microsoft.com/office/drawing/2014/main" id="{B6361DC8-0933-302A-AA03-A41B7ED185BA}"/>
              </a:ext>
            </a:extLst>
          </p:cNvPr>
          <p:cNvSpPr/>
          <p:nvPr/>
        </p:nvSpPr>
        <p:spPr>
          <a:xfrm>
            <a:off x="461246" y="1450379"/>
            <a:ext cx="11345033" cy="2943597"/>
          </a:xfrm>
          <a:prstGeom prst="roundRect">
            <a:avLst>
              <a:gd name="adj" fmla="val 869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文本框 1">
            <a:extLst>
              <a:ext uri="{FF2B5EF4-FFF2-40B4-BE49-F238E27FC236}">
                <a16:creationId xmlns:a16="http://schemas.microsoft.com/office/drawing/2014/main" id="{AB780C82-7B28-3D39-4B4D-D997E16228BA}"/>
              </a:ext>
            </a:extLst>
          </p:cNvPr>
          <p:cNvSpPr txBox="1"/>
          <p:nvPr/>
        </p:nvSpPr>
        <p:spPr>
          <a:xfrm>
            <a:off x="825388" y="1634753"/>
            <a:ext cx="10552014" cy="2677656"/>
          </a:xfrm>
          <a:prstGeom prst="rect">
            <a:avLst/>
          </a:prstGeom>
          <a:noFill/>
        </p:spPr>
        <p:txBody>
          <a:bodyPr wrap="square" rtlCol="0">
            <a:spAutoFit/>
          </a:bodyPr>
          <a:lstStyle/>
          <a:p>
            <a:pPr marL="457200" indent="-457200">
              <a:buFont typeface="+mj-lt"/>
              <a:buAutoNum type="arabicPeriod"/>
            </a:pPr>
            <a:r>
              <a:rPr lang="en-US" altLang="zh-CN" sz="2400" b="1" dirty="0">
                <a:latin typeface="微软雅黑" panose="020B0503020204020204" pitchFamily="34" charset="-122"/>
                <a:ea typeface="微软雅黑" panose="020B0503020204020204" pitchFamily="34" charset="-122"/>
              </a:rPr>
              <a:t>Imaged spots at multiple angles.</a:t>
            </a:r>
          </a:p>
          <a:p>
            <a:pPr marL="457200" indent="-457200">
              <a:buFont typeface="+mj-lt"/>
              <a:buAutoNum type="arabicPeriod"/>
            </a:pPr>
            <a:r>
              <a:rPr lang="en-US" altLang="zh-CN" sz="2400" b="1" dirty="0">
                <a:latin typeface="微软雅黑" panose="020B0503020204020204" pitchFamily="34" charset="-122"/>
                <a:ea typeface="微软雅黑" panose="020B0503020204020204" pitchFamily="34" charset="-122"/>
              </a:rPr>
              <a:t>Attempted to reproduce the spots by incorporating various physical effects.</a:t>
            </a:r>
          </a:p>
          <a:p>
            <a:pPr marL="457200" indent="-457200">
              <a:buFont typeface="+mj-lt"/>
              <a:buAutoNum type="arabicPeriod"/>
            </a:pPr>
            <a:r>
              <a:rPr lang="en-US" altLang="zh-CN" sz="2400" b="1" dirty="0">
                <a:latin typeface="微软雅黑" panose="020B0503020204020204" pitchFamily="34" charset="-122"/>
                <a:ea typeface="微软雅黑" panose="020B0503020204020204" pitchFamily="34" charset="-122"/>
              </a:rPr>
              <a:t>Performed quasi-monoenergetic calibration of the detector.</a:t>
            </a:r>
          </a:p>
          <a:p>
            <a:pPr marL="457200" indent="-457200">
              <a:buFont typeface="+mj-lt"/>
              <a:buAutoNum type="arabicPeriod"/>
            </a:pPr>
            <a:r>
              <a:rPr lang="en-US" altLang="zh-CN" sz="2400" b="1" dirty="0">
                <a:latin typeface="微软雅黑" panose="020B0503020204020204" pitchFamily="34" charset="-122"/>
                <a:ea typeface="微软雅黑" panose="020B0503020204020204" pitchFamily="34" charset="-122"/>
              </a:rPr>
              <a:t>Gamma ray obtained by the laser Compton scattering method approach has good polarization properties</a:t>
            </a:r>
          </a:p>
          <a:p>
            <a:endParaRPr lang="zh-CN" altLang="en-US" sz="2400" b="1"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3151E67F-6EFF-2B0A-75B4-8A53A7B706AA}"/>
              </a:ext>
            </a:extLst>
          </p:cNvPr>
          <p:cNvSpPr txBox="1"/>
          <p:nvPr/>
        </p:nvSpPr>
        <p:spPr>
          <a:xfrm>
            <a:off x="346311" y="5032585"/>
            <a:ext cx="10972800" cy="830997"/>
          </a:xfrm>
          <a:prstGeom prst="rect">
            <a:avLst/>
          </a:prstGeom>
          <a:noFill/>
        </p:spPr>
        <p:txBody>
          <a:bodyPr wrap="square" rtlCol="0">
            <a:spAutoFit/>
          </a:bodyPr>
          <a:lstStyle/>
          <a:p>
            <a:pPr algn="ctr"/>
            <a:r>
              <a:rPr lang="en-US" altLang="zh-CN" sz="4800" b="1" dirty="0">
                <a:solidFill>
                  <a:srgbClr val="0070C0"/>
                </a:solidFill>
                <a:latin typeface="Arial" panose="020B0604020202020204" pitchFamily="34" charset="0"/>
                <a:cs typeface="Arial" panose="020B0604020202020204" pitchFamily="34" charset="0"/>
                <a:sym typeface="+mn-lt"/>
              </a:rPr>
              <a:t>Thank you for your attention!</a:t>
            </a:r>
            <a:endParaRPr lang="zh-CN" altLang="en-US" sz="4800" b="1" dirty="0">
              <a:solidFill>
                <a:srgbClr val="0070C0"/>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21001845"/>
      </p:ext>
    </p:extLst>
  </p:cSld>
  <p:clrMapOvr>
    <a:masterClrMapping/>
  </p:clrMapOvr>
  <p:transition advTm="9739"/>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C868C-E5D6-F495-A8B1-247BB91DEB89}"/>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B75A80BC-ECFD-BD83-BBF7-65CEF8B971B2}"/>
              </a:ext>
            </a:extLst>
          </p:cNvPr>
          <p:cNvSpPr txBox="1"/>
          <p:nvPr/>
        </p:nvSpPr>
        <p:spPr>
          <a:xfrm>
            <a:off x="2967503" y="2934826"/>
            <a:ext cx="6256994" cy="988347"/>
          </a:xfrm>
          <a:prstGeom prst="rect">
            <a:avLst/>
          </a:prstGeom>
          <a:noFill/>
        </p:spPr>
        <p:txBody>
          <a:bodyPr wrap="square">
            <a:spAutoFit/>
          </a:bodyPr>
          <a:lstStyle/>
          <a:p>
            <a:pPr>
              <a:lnSpc>
                <a:spcPct val="150000"/>
              </a:lnSpc>
            </a:pPr>
            <a:r>
              <a:rPr lang="en-US" altLang="zh-CN" sz="4400" b="1" dirty="0">
                <a:latin typeface="微软雅黑" panose="020B0503020204020204" pitchFamily="34" charset="-122"/>
                <a:ea typeface="微软雅黑" panose="020B0503020204020204" pitchFamily="34" charset="-122"/>
              </a:rPr>
              <a:t>Research Background</a:t>
            </a:r>
          </a:p>
        </p:txBody>
      </p:sp>
    </p:spTree>
    <p:extLst>
      <p:ext uri="{BB962C8B-B14F-4D97-AF65-F5344CB8AC3E}">
        <p14:creationId xmlns:p14="http://schemas.microsoft.com/office/powerpoint/2010/main" val="224865197"/>
      </p:ext>
    </p:extLst>
  </p:cSld>
  <p:clrMapOvr>
    <a:masterClrMapping/>
  </p:clrMapOvr>
  <p:transition advTm="9739"/>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A6BCE-495F-957D-B282-0467E5BB9A19}"/>
            </a:ext>
          </a:extLst>
        </p:cNvPr>
        <p:cNvGrpSpPr/>
        <p:nvPr/>
      </p:nvGrpSpPr>
      <p:grpSpPr>
        <a:xfrm>
          <a:off x="0" y="0"/>
          <a:ext cx="0" cy="0"/>
          <a:chOff x="0" y="0"/>
          <a:chExt cx="0" cy="0"/>
        </a:xfrm>
      </p:grpSpPr>
      <p:pic>
        <p:nvPicPr>
          <p:cNvPr id="4" name="Picture 2" descr="https://files.mtstatic.com/site_4539/22083/0?Expires=1656129584&amp;Signature=Ade1KI9ag5THKHlMjI0fj142aRYRNe3REd3uzgzzK2OK4luh4wVOQkuu45v8S6wCnZi8zyseXQkPMjEkxdj0kpvo0E8t9UIBPuOLK5lILBSAMQVjAPFBgR8ViUIOixNTgCCbQGXanQ2PB39EBYhh7fD9FVF~B8upEd1B4~vTXTM_&amp;Key-Pair-Id=APKAJ5Y6AV4GI7A555NA">
            <a:extLst>
              <a:ext uri="{FF2B5EF4-FFF2-40B4-BE49-F238E27FC236}">
                <a16:creationId xmlns:a16="http://schemas.microsoft.com/office/drawing/2014/main" id="{14334600-C3CE-5790-5C88-75664439D7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73" y="1197517"/>
            <a:ext cx="8340044" cy="519587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FEEB0E87-A8A0-CBA7-A177-5B6C58830CA4}"/>
              </a:ext>
            </a:extLst>
          </p:cNvPr>
          <p:cNvPicPr>
            <a:picLocks noChangeAspect="1"/>
          </p:cNvPicPr>
          <p:nvPr/>
        </p:nvPicPr>
        <p:blipFill>
          <a:blip r:embed="rId5"/>
          <a:stretch>
            <a:fillRect/>
          </a:stretch>
        </p:blipFill>
        <p:spPr>
          <a:xfrm>
            <a:off x="8635479" y="1197518"/>
            <a:ext cx="3201274" cy="5195875"/>
          </a:xfrm>
          <a:prstGeom prst="rect">
            <a:avLst/>
          </a:prstGeom>
        </p:spPr>
      </p:pic>
      <p:cxnSp>
        <p:nvCxnSpPr>
          <p:cNvPr id="6" name="肘形连接符 16">
            <a:extLst>
              <a:ext uri="{FF2B5EF4-FFF2-40B4-BE49-F238E27FC236}">
                <a16:creationId xmlns:a16="http://schemas.microsoft.com/office/drawing/2014/main" id="{5779DD02-ACC1-6BF6-72D5-33A681103AF1}"/>
              </a:ext>
            </a:extLst>
          </p:cNvPr>
          <p:cNvCxnSpPr/>
          <p:nvPr/>
        </p:nvCxnSpPr>
        <p:spPr>
          <a:xfrm rot="5400000" flipH="1" flipV="1">
            <a:off x="8644839" y="2723314"/>
            <a:ext cx="2946942" cy="3701741"/>
          </a:xfrm>
          <a:prstGeom prst="bentConnector4">
            <a:avLst>
              <a:gd name="adj1" fmla="val -17066"/>
              <a:gd name="adj2" fmla="val 102768"/>
            </a:avLst>
          </a:prstGeom>
          <a:ln w="28575">
            <a:solidFill>
              <a:srgbClr val="CC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8E492627-BE1B-4F25-B55A-D2C085D3114F}"/>
              </a:ext>
            </a:extLst>
          </p:cNvPr>
          <p:cNvSpPr txBox="1"/>
          <p:nvPr/>
        </p:nvSpPr>
        <p:spPr>
          <a:xfrm>
            <a:off x="0" y="6550223"/>
            <a:ext cx="10491470" cy="261610"/>
          </a:xfrm>
          <a:prstGeom prst="rect">
            <a:avLst/>
          </a:prstGeom>
          <a:noFill/>
        </p:spPr>
        <p:txBody>
          <a:bodyPr wrap="square">
            <a:spAutoFit/>
          </a:bodyPr>
          <a:lstStyle/>
          <a:p>
            <a:r>
              <a:rPr lang="en-US" altLang="zh-CN" sz="1100" dirty="0">
                <a:latin typeface="Times New Roman" panose="02020603050405020304" pitchFamily="18" charset="0"/>
                <a:cs typeface="Times New Roman" panose="02020603050405020304" pitchFamily="18" charset="0"/>
              </a:rPr>
              <a:t>H. R. Weller et al., “Research Opportunities at the Upgraded </a:t>
            </a:r>
            <a:r>
              <a:rPr lang="en-US" altLang="zh-CN" sz="1100" dirty="0" err="1">
                <a:latin typeface="Times New Roman" panose="02020603050405020304" pitchFamily="18" charset="0"/>
                <a:cs typeface="Times New Roman" panose="02020603050405020304" pitchFamily="18" charset="0"/>
              </a:rPr>
              <a:t>HIγ</a:t>
            </a:r>
            <a:r>
              <a:rPr lang="en-US" altLang="zh-CN" sz="1100" dirty="0">
                <a:latin typeface="Times New Roman" panose="02020603050405020304" pitchFamily="18" charset="0"/>
                <a:cs typeface="Times New Roman" panose="02020603050405020304" pitchFamily="18" charset="0"/>
              </a:rPr>
              <a:t> S Facility,” Prog. Part. </a:t>
            </a:r>
            <a:r>
              <a:rPr lang="en-US" altLang="zh-CN" sz="1100" dirty="0" err="1">
                <a:latin typeface="Times New Roman" panose="02020603050405020304" pitchFamily="18" charset="0"/>
                <a:cs typeface="Times New Roman" panose="02020603050405020304" pitchFamily="18" charset="0"/>
              </a:rPr>
              <a:t>Nucl</a:t>
            </a:r>
            <a:r>
              <a:rPr lang="en-US" altLang="zh-CN" sz="1100" dirty="0">
                <a:latin typeface="Times New Roman" panose="02020603050405020304" pitchFamily="18" charset="0"/>
                <a:cs typeface="Times New Roman" panose="02020603050405020304" pitchFamily="18" charset="0"/>
              </a:rPr>
              <a:t>. Phys. Vol 62, Issue 1, p. 257-303 (2009).</a:t>
            </a:r>
            <a:endParaRPr lang="zh-CN" altLang="en-US" sz="1100" dirty="0">
              <a:latin typeface="Times New Roman" panose="02020603050405020304" pitchFamily="18" charset="0"/>
              <a:cs typeface="Times New Roman" panose="02020603050405020304" pitchFamily="18" charset="0"/>
            </a:endParaRPr>
          </a:p>
        </p:txBody>
      </p:sp>
      <p:sp>
        <p:nvSpPr>
          <p:cNvPr id="2" name="内容占位符 3">
            <a:extLst>
              <a:ext uri="{FF2B5EF4-FFF2-40B4-BE49-F238E27FC236}">
                <a16:creationId xmlns:a16="http://schemas.microsoft.com/office/drawing/2014/main" id="{F0146E1B-C19E-42A0-E586-F9FBE8B8E969}"/>
              </a:ext>
            </a:extLst>
          </p:cNvPr>
          <p:cNvSpPr txBox="1"/>
          <p:nvPr>
            <p:custDataLst>
              <p:tags r:id="rId1"/>
            </p:custDataLst>
          </p:nvPr>
        </p:nvSpPr>
        <p:spPr>
          <a:xfrm>
            <a:off x="130298" y="694206"/>
            <a:ext cx="7848446" cy="504056"/>
          </a:xfrm>
          <a:custGeom>
            <a:avLst/>
            <a:gdLst>
              <a:gd name="connsiteX0" fmla="*/ 0 w 10857753"/>
              <a:gd name="connsiteY0" fmla="*/ 0 h 5136439"/>
              <a:gd name="connsiteX1" fmla="*/ 10857753 w 10857753"/>
              <a:gd name="connsiteY1" fmla="*/ 0 h 5136439"/>
              <a:gd name="connsiteX2" fmla="*/ 10857753 w 10857753"/>
              <a:gd name="connsiteY2" fmla="*/ 5136439 h 5136439"/>
              <a:gd name="connsiteX3" fmla="*/ 0 w 10857753"/>
              <a:gd name="connsiteY3" fmla="*/ 5136439 h 5136439"/>
              <a:gd name="connsiteX4" fmla="*/ 0 w 10857753"/>
              <a:gd name="connsiteY4" fmla="*/ 0 h 5136439"/>
              <a:gd name="-1" fmla="*/ 0 w 10857753"/>
              <a:gd name="-2" fmla="*/ 0 h 5136439"/>
              <a:gd name="-3" fmla="*/ 10857753 w 10857753"/>
              <a:gd name="-4" fmla="*/ 0 h 5136439"/>
              <a:gd name="-5" fmla="*/ 10855126 w 10857753"/>
              <a:gd name="-6" fmla="*/ 4956679 h 5136439"/>
              <a:gd name="-7" fmla="*/ 10857753 w 10857753"/>
              <a:gd name="-8" fmla="*/ 5136439 h 5136439"/>
              <a:gd name="-9" fmla="*/ 0 w 10857753"/>
              <a:gd name="-10" fmla="*/ 5136439 h 5136439"/>
              <a:gd name="connsiteX5" fmla="*/ 0 w 10857753"/>
              <a:gd name="connsiteY5" fmla="*/ 0 h 5136439"/>
              <a:gd name="-11" fmla="*/ 0 w 10857753"/>
              <a:gd name="-12" fmla="*/ 0 h 5142745"/>
              <a:gd name="-13" fmla="*/ 10857753 w 10857753"/>
              <a:gd name="-14" fmla="*/ 0 h 5142745"/>
              <a:gd name="-15" fmla="*/ 10855126 w 10857753"/>
              <a:gd name="-16" fmla="*/ 4956679 h 5142745"/>
              <a:gd name="-17" fmla="*/ 10687486 w 10857753"/>
              <a:gd name="-18" fmla="*/ 5142745 h 5142745"/>
              <a:gd name="-19" fmla="*/ 0 w 10857753"/>
              <a:gd name="-20" fmla="*/ 5136439 h 5142745"/>
              <a:gd name="-21" fmla="*/ 0 w 10857753"/>
              <a:gd name="-22" fmla="*/ 0 h 5142745"/>
              <a:gd name="-23" fmla="*/ 0 w 10857753"/>
              <a:gd name="-24" fmla="*/ 0 h 5142745"/>
              <a:gd name="-25" fmla="*/ 10857753 w 10857753"/>
              <a:gd name="-26" fmla="*/ 0 h 5142745"/>
              <a:gd name="-27" fmla="*/ 10855126 w 10857753"/>
              <a:gd name="-28" fmla="*/ 4956679 h 5142745"/>
              <a:gd name="-29" fmla="*/ 10687486 w 10857753"/>
              <a:gd name="-30" fmla="*/ 5142745 h 5142745"/>
              <a:gd name="-31" fmla="*/ 0 w 10857753"/>
              <a:gd name="-32" fmla="*/ 5136439 h 5142745"/>
              <a:gd name="-33" fmla="*/ 0 w 10857753"/>
              <a:gd name="-34" fmla="*/ 0 h 5142745"/>
              <a:gd name="-35" fmla="*/ 0 w 10857753"/>
              <a:gd name="-36" fmla="*/ 0 h 5142747"/>
              <a:gd name="-37" fmla="*/ 10857753 w 10857753"/>
              <a:gd name="-38" fmla="*/ 0 h 5142747"/>
              <a:gd name="-39" fmla="*/ 10855126 w 10857753"/>
              <a:gd name="-40" fmla="*/ 4956679 h 5142747"/>
              <a:gd name="-41" fmla="*/ 10687486 w 10857753"/>
              <a:gd name="-42" fmla="*/ 5142745 h 5142747"/>
              <a:gd name="-43" fmla="*/ 0 w 10857753"/>
              <a:gd name="-44" fmla="*/ 5136439 h 5142747"/>
              <a:gd name="-45" fmla="*/ 0 w 10857753"/>
              <a:gd name="-46" fmla="*/ 0 h 5142747"/>
              <a:gd name="-47" fmla="*/ 0 w 10857753"/>
              <a:gd name="-48" fmla="*/ 0 h 5142903"/>
              <a:gd name="-49" fmla="*/ 10857753 w 10857753"/>
              <a:gd name="-50" fmla="*/ 0 h 5142903"/>
              <a:gd name="-51" fmla="*/ 10855126 w 10857753"/>
              <a:gd name="-52" fmla="*/ 4956679 h 5142903"/>
              <a:gd name="-53" fmla="*/ 10687486 w 10857753"/>
              <a:gd name="-54" fmla="*/ 5142745 h 5142903"/>
              <a:gd name="-55" fmla="*/ 0 w 10857753"/>
              <a:gd name="-56" fmla="*/ 5136439 h 5142903"/>
              <a:gd name="-57" fmla="*/ 0 w 10857753"/>
              <a:gd name="-58" fmla="*/ 0 h 5142903"/>
              <a:gd name="-59" fmla="*/ 0 w 10857753"/>
              <a:gd name="-60" fmla="*/ 0 h 5142823"/>
              <a:gd name="-61" fmla="*/ 10857753 w 10857753"/>
              <a:gd name="-62" fmla="*/ 0 h 5142823"/>
              <a:gd name="-63" fmla="*/ 10855126 w 10857753"/>
              <a:gd name="-64" fmla="*/ 4956679 h 5142823"/>
              <a:gd name="-65" fmla="*/ 10687486 w 10857753"/>
              <a:gd name="-66" fmla="*/ 5142745 h 5142823"/>
              <a:gd name="-67" fmla="*/ 0 w 10857753"/>
              <a:gd name="-68" fmla="*/ 5136439 h 5142823"/>
              <a:gd name="-69" fmla="*/ 0 w 10857753"/>
              <a:gd name="-70" fmla="*/ 0 h 5142823"/>
              <a:gd name="-71" fmla="*/ 0 w 10857753"/>
              <a:gd name="-72" fmla="*/ 0 h 5142926"/>
              <a:gd name="-73" fmla="*/ 10857753 w 10857753"/>
              <a:gd name="-74" fmla="*/ 0 h 5142926"/>
              <a:gd name="-75" fmla="*/ 10855126 w 10857753"/>
              <a:gd name="-76" fmla="*/ 4956679 h 5142926"/>
              <a:gd name="-77" fmla="*/ 10687486 w 10857753"/>
              <a:gd name="-78" fmla="*/ 5142745 h 5142926"/>
              <a:gd name="-79" fmla="*/ 0 w 10857753"/>
              <a:gd name="-80" fmla="*/ 5136439 h 5142926"/>
              <a:gd name="-81" fmla="*/ 0 w 10857753"/>
              <a:gd name="-82" fmla="*/ 0 h 5142926"/>
              <a:gd name="-83" fmla="*/ 0 w 10857753"/>
              <a:gd name="-84" fmla="*/ 0 h 5142954"/>
              <a:gd name="-85" fmla="*/ 10857753 w 10857753"/>
              <a:gd name="-86" fmla="*/ 0 h 5142954"/>
              <a:gd name="-87" fmla="*/ 10855126 w 10857753"/>
              <a:gd name="-88" fmla="*/ 4963817 h 5142954"/>
              <a:gd name="-89" fmla="*/ 10687486 w 10857753"/>
              <a:gd name="-90" fmla="*/ 5142745 h 5142954"/>
              <a:gd name="-91" fmla="*/ 0 w 10857753"/>
              <a:gd name="-92" fmla="*/ 5136439 h 5142954"/>
              <a:gd name="-93" fmla="*/ 0 w 10857753"/>
              <a:gd name="-94" fmla="*/ 0 h 5142954"/>
              <a:gd name="-95" fmla="*/ 0 w 10857753"/>
              <a:gd name="-96" fmla="*/ 0 h 5142954"/>
              <a:gd name="-97" fmla="*/ 10857753 w 10857753"/>
              <a:gd name="-98" fmla="*/ 0 h 5142954"/>
              <a:gd name="-99" fmla="*/ 10855126 w 10857753"/>
              <a:gd name="-100" fmla="*/ 4963817 h 5142954"/>
              <a:gd name="-101" fmla="*/ 10687486 w 10857753"/>
              <a:gd name="-102" fmla="*/ 5142745 h 5142954"/>
              <a:gd name="-103" fmla="*/ 0 w 10857753"/>
              <a:gd name="-104" fmla="*/ 5136439 h 5142954"/>
              <a:gd name="-105" fmla="*/ 0 w 10857753"/>
              <a:gd name="-106" fmla="*/ 0 h 5142954"/>
              <a:gd name="-107" fmla="*/ 0 w 10857753"/>
              <a:gd name="-108" fmla="*/ 0 h 5143138"/>
              <a:gd name="-109" fmla="*/ 10857753 w 10857753"/>
              <a:gd name="-110" fmla="*/ 0 h 5143138"/>
              <a:gd name="-111" fmla="*/ 10855126 w 10857753"/>
              <a:gd name="-112" fmla="*/ 4963817 h 5143138"/>
              <a:gd name="-113" fmla="*/ 10687486 w 10857753"/>
              <a:gd name="-114" fmla="*/ 5142745 h 5143138"/>
              <a:gd name="-115" fmla="*/ 0 w 10857753"/>
              <a:gd name="-116" fmla="*/ 5136439 h 5143138"/>
              <a:gd name="-117" fmla="*/ 0 w 10857753"/>
              <a:gd name="-118" fmla="*/ 0 h 5143138"/>
            </a:gdLst>
            <a:ahLst/>
            <a:cxnLst>
              <a:cxn ang="0">
                <a:pos x="-107" y="-108"/>
              </a:cxn>
              <a:cxn ang="0">
                <a:pos x="-109" y="-110"/>
              </a:cxn>
              <a:cxn ang="0">
                <a:pos x="-111" y="-112"/>
              </a:cxn>
              <a:cxn ang="0">
                <a:pos x="-113" y="-114"/>
              </a:cxn>
              <a:cxn ang="0">
                <a:pos x="-115" y="-116"/>
              </a:cxn>
              <a:cxn ang="0">
                <a:pos x="-117" y="-118"/>
              </a:cxn>
            </a:cxnLst>
            <a:rect l="l" t="t" r="r" b="b"/>
            <a:pathLst>
              <a:path w="10857753" h="5143138">
                <a:moveTo>
                  <a:pt x="0" y="0"/>
                </a:moveTo>
                <a:lnTo>
                  <a:pt x="10857753" y="0"/>
                </a:lnTo>
                <a:cubicBezTo>
                  <a:pt x="10856877" y="1652226"/>
                  <a:pt x="10856002" y="4910484"/>
                  <a:pt x="10855126" y="4963817"/>
                </a:cubicBezTo>
                <a:cubicBezTo>
                  <a:pt x="10840364" y="5128486"/>
                  <a:pt x="10747038" y="5146323"/>
                  <a:pt x="10687486" y="5142745"/>
                </a:cubicBezTo>
                <a:lnTo>
                  <a:pt x="0" y="5136439"/>
                </a:lnTo>
                <a:lnTo>
                  <a:pt x="0" y="0"/>
                </a:lnTo>
                <a:close/>
              </a:path>
            </a:pathLst>
          </a:custGeom>
        </p:spPr>
        <p:txBody>
          <a:bodyPr>
            <a:normAutofit fontScale="47500" lnSpcReduction="20000"/>
          </a:bodyPr>
          <a:lstStyle>
            <a:lvl1pPr marL="450850" indent="-450850" algn="l" defTabSz="914400" rtl="0" eaLnBrk="1" latinLnBrk="0" hangingPunct="1">
              <a:lnSpc>
                <a:spcPct val="140000"/>
              </a:lnSpc>
              <a:spcBef>
                <a:spcPts val="600"/>
              </a:spcBef>
              <a:buSzPct val="100000"/>
              <a:buFont typeface="Times New Roman" panose="02020603050405020304" pitchFamily="18" charset="0"/>
              <a:buChar char="※"/>
              <a:defRPr lang="zh-CN" altLang="en-US" sz="2800" b="1" kern="12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defRPr>
            </a:lvl1pPr>
            <a:lvl2pPr marL="593725" indent="-281305" algn="l" defTabSz="914400" rtl="0" eaLnBrk="1" latinLnBrk="0" hangingPunct="1">
              <a:lnSpc>
                <a:spcPct val="140000"/>
              </a:lnSpc>
              <a:spcBef>
                <a:spcPts val="600"/>
              </a:spcBef>
              <a:buFont typeface="Wingdings" panose="05000000000000000000" pitchFamily="2" charset="2"/>
              <a:buChar char="Ø"/>
              <a:defRPr lang="zh-CN" altLang="en-US" sz="2400" kern="1200" dirty="0" smtClean="0">
                <a:solidFill>
                  <a:schemeClr val="tx1"/>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30000"/>
              </a:lnSpc>
              <a:spcAft>
                <a:spcPts val="0"/>
              </a:spcAft>
              <a:buFont typeface="Wingdings" panose="05000000000000000000" pitchFamily="2" charset="2"/>
              <a:buChar char="p"/>
            </a:pPr>
            <a:r>
              <a:rPr lang="en-US" altLang="zh-CN" sz="5100" dirty="0">
                <a:solidFill>
                  <a:srgbClr val="014099"/>
                </a:solidFill>
                <a:latin typeface="微软雅黑" panose="020B0503020204020204" pitchFamily="34" charset="-122"/>
                <a:ea typeface="微软雅黑" panose="020B0503020204020204" pitchFamily="34" charset="-122"/>
                <a:cs typeface="+mj-cs"/>
              </a:rPr>
              <a:t>Different energy photons VS the size of matter</a:t>
            </a:r>
          </a:p>
          <a:p>
            <a:pPr marL="0" indent="0" fontAlgn="auto">
              <a:lnSpc>
                <a:spcPct val="130000"/>
              </a:lnSpc>
              <a:spcAft>
                <a:spcPts val="0"/>
              </a:spcAft>
              <a:buNone/>
            </a:pPr>
            <a:endParaRPr lang="en-US" altLang="zh-CN" sz="3635" dirty="0">
              <a:solidFill>
                <a:srgbClr val="0000CC"/>
              </a:solidFill>
            </a:endParaRPr>
          </a:p>
        </p:txBody>
      </p:sp>
    </p:spTree>
    <p:extLst>
      <p:ext uri="{BB962C8B-B14F-4D97-AF65-F5344CB8AC3E}">
        <p14:creationId xmlns:p14="http://schemas.microsoft.com/office/powerpoint/2010/main" val="2826489732"/>
      </p:ext>
    </p:extLst>
  </p:cSld>
  <p:clrMapOvr>
    <a:masterClrMapping/>
  </p:clrMapOvr>
  <p:transition advTm="9739"/>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F379E-A9DB-182F-988B-92B06ACBB4F9}"/>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21E76C4E-4B4A-DBB4-AA2F-6757A8D900F7}"/>
              </a:ext>
            </a:extLst>
          </p:cNvPr>
          <p:cNvSpPr txBox="1"/>
          <p:nvPr/>
        </p:nvSpPr>
        <p:spPr>
          <a:xfrm>
            <a:off x="58593" y="1346331"/>
            <a:ext cx="5543262" cy="1323439"/>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cs typeface="Times New Roman" panose="02020603050405020304" pitchFamily="18" charset="0"/>
              </a:rPr>
              <a:t>Low-energy laser photons scatter with electrons to produce high-energy photons. The differential cross-section calculation method is shown in the formula below[1].</a:t>
            </a:r>
            <a:endParaRPr lang="zh-CN" altLang="en-US" sz="2000" dirty="0">
              <a:latin typeface="Cambria Math"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41D0F265-C229-EA4E-FA82-F6C5CFC97033}"/>
                  </a:ext>
                </a:extLst>
              </p:cNvPr>
              <p:cNvSpPr txBox="1"/>
              <p:nvPr/>
            </p:nvSpPr>
            <p:spPr>
              <a:xfrm>
                <a:off x="7487023" y="2638839"/>
                <a:ext cx="3160737" cy="5653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E</m:t>
                      </m:r>
                      <m:r>
                        <m:rPr>
                          <m:nor/>
                        </m:rPr>
                        <a:rPr lang="en-US" altLang="zh-CN" sz="1600" baseline="-25000">
                          <a:latin typeface="Cambria Math" panose="02040503050406030204" pitchFamily="18" charset="0"/>
                          <a:ea typeface="Cambria Math" panose="02040503050406030204" pitchFamily="18" charset="0"/>
                          <a:cs typeface="Times New Roman" panose="02020603050405020304" pitchFamily="18" charset="0"/>
                        </a:rPr>
                        <m:t>g</m:t>
                      </m:r>
                      <m:r>
                        <a:rPr lang="en-US" altLang="zh-CN" sz="1600" i="0">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m:rPr>
                              <m:nor/>
                            </m:rPr>
                            <a:rPr lang="en-US" altLang="zh-CN" sz="1600" smtClean="0">
                              <a:latin typeface="Cambria Math" panose="02040503050406030204" pitchFamily="18" charset="0"/>
                              <a:ea typeface="Cambria Math" panose="02040503050406030204" pitchFamily="18" charset="0"/>
                              <a:cs typeface="Times New Roman" panose="02020603050405020304" pitchFamily="18" charset="0"/>
                            </a:rPr>
                            <m:t>(1 −</m:t>
                          </m:r>
                          <m:r>
                            <m:rPr>
                              <m:nor/>
                            </m:rPr>
                            <a:rPr lang="el-GR" altLang="zh-CN" sz="1600" smtClean="0">
                              <a:latin typeface="Cambria Math" panose="02040503050406030204" pitchFamily="18" charset="0"/>
                              <a:ea typeface="Cambria Math" panose="02040503050406030204" pitchFamily="18" charset="0"/>
                              <a:cs typeface="Times New Roman" panose="02020603050405020304" pitchFamily="18" charset="0"/>
                            </a:rPr>
                            <m:t>β</m:t>
                          </m:r>
                          <m:r>
                            <m:rPr>
                              <m:nor/>
                            </m:rPr>
                            <a:rPr lang="en-US" altLang="zh-CN" sz="1600" smtClean="0">
                              <a:latin typeface="Cambria Math" panose="02040503050406030204" pitchFamily="18" charset="0"/>
                              <a:ea typeface="Cambria Math" panose="02040503050406030204" pitchFamily="18" charset="0"/>
                              <a:cs typeface="Times New Roman" panose="02020603050405020304" pitchFamily="18" charset="0"/>
                            </a:rPr>
                            <m:t>cos</m:t>
                          </m:r>
                          <m:r>
                            <m:rPr>
                              <m:nor/>
                            </m:rPr>
                            <a:rPr lang="el-GR" altLang="zh-CN" sz="1600" smtClean="0">
                              <a:latin typeface="Cambria Math" panose="02040503050406030204" pitchFamily="18" charset="0"/>
                              <a:ea typeface="Cambria Math" panose="02040503050406030204" pitchFamily="18" charset="0"/>
                              <a:cs typeface="Times New Roman" panose="02020603050405020304" pitchFamily="18" charset="0"/>
                            </a:rPr>
                            <m:t>θ</m:t>
                          </m:r>
                          <m:r>
                            <m:rPr>
                              <m:nor/>
                            </m:rPr>
                            <a:rPr lang="en-US" altLang="zh-CN" sz="1600" baseline="-25000" smtClean="0">
                              <a:latin typeface="Cambria Math" panose="02040503050406030204" pitchFamily="18" charset="0"/>
                              <a:ea typeface="Cambria Math" panose="02040503050406030204" pitchFamily="18" charset="0"/>
                              <a:cs typeface="Times New Roman" panose="02020603050405020304" pitchFamily="18" charset="0"/>
                            </a:rPr>
                            <m:t>i</m:t>
                          </m:r>
                          <m:r>
                            <m:rPr>
                              <m:nor/>
                            </m:rPr>
                            <a:rPr lang="en-US" altLang="zh-CN" sz="160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1600" i="1">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E</m:t>
                              </m:r>
                            </m:e>
                            <m:sub>
                              <m:r>
                                <m:rPr>
                                  <m:sty m:val="p"/>
                                </m:rPr>
                                <a:rPr lang="en-US" altLang="zh-CN" sz="1600" i="1">
                                  <a:latin typeface="Cambria Math" panose="02040503050406030204" pitchFamily="18" charset="0"/>
                                  <a:ea typeface="Cambria Math" panose="02040503050406030204" pitchFamily="18" charset="0"/>
                                  <a:cs typeface="Times New Roman" panose="02020603050405020304" pitchFamily="18" charset="0"/>
                                </a:rPr>
                                <m:t>p</m:t>
                              </m:r>
                            </m:sub>
                          </m:sSub>
                        </m:num>
                        <m:den>
                          <m:r>
                            <m:rPr>
                              <m:nor/>
                            </m:rPr>
                            <a:rPr lang="en-US" altLang="zh-CN" sz="1600" smtClean="0">
                              <a:latin typeface="Cambria Math" panose="02040503050406030204" pitchFamily="18" charset="0"/>
                              <a:ea typeface="Cambria Math" panose="02040503050406030204" pitchFamily="18" charset="0"/>
                              <a:cs typeface="Times New Roman" panose="02020603050405020304" pitchFamily="18" charset="0"/>
                            </a:rPr>
                            <m:t>1 −</m:t>
                          </m:r>
                          <m:r>
                            <m:rPr>
                              <m:nor/>
                            </m:rPr>
                            <a:rPr lang="el-GR" altLang="zh-CN" sz="1600" smtClean="0">
                              <a:latin typeface="Cambria Math" panose="02040503050406030204" pitchFamily="18" charset="0"/>
                              <a:ea typeface="Cambria Math" panose="02040503050406030204" pitchFamily="18" charset="0"/>
                              <a:cs typeface="Times New Roman" panose="02020603050405020304" pitchFamily="18" charset="0"/>
                            </a:rPr>
                            <m:t>β</m:t>
                          </m:r>
                          <m:r>
                            <m:rPr>
                              <m:nor/>
                            </m:rPr>
                            <a:rPr lang="en-US" altLang="zh-CN" sz="1600" smtClean="0">
                              <a:latin typeface="Cambria Math" panose="02040503050406030204" pitchFamily="18" charset="0"/>
                              <a:ea typeface="Cambria Math" panose="02040503050406030204" pitchFamily="18" charset="0"/>
                              <a:cs typeface="Times New Roman" panose="02020603050405020304" pitchFamily="18" charset="0"/>
                            </a:rPr>
                            <m:t>cos</m:t>
                          </m:r>
                          <m:r>
                            <m:rPr>
                              <m:nor/>
                            </m:rPr>
                            <a:rPr lang="el-GR" altLang="zh-CN" sz="1600" smtClean="0">
                              <a:latin typeface="Cambria Math" panose="02040503050406030204" pitchFamily="18" charset="0"/>
                              <a:ea typeface="Cambria Math" panose="02040503050406030204" pitchFamily="18" charset="0"/>
                              <a:cs typeface="Times New Roman" panose="02020603050405020304" pitchFamily="18" charset="0"/>
                            </a:rPr>
                            <m:t>θ</m:t>
                          </m:r>
                          <m:r>
                            <m:rPr>
                              <m:nor/>
                            </m:rPr>
                            <a:rPr lang="en-US" altLang="zh-CN" sz="1600" baseline="-25000" smtClean="0">
                              <a:latin typeface="Cambria Math" panose="02040503050406030204" pitchFamily="18" charset="0"/>
                              <a:ea typeface="Cambria Math" panose="02040503050406030204" pitchFamily="18" charset="0"/>
                              <a:cs typeface="Times New Roman" panose="02020603050405020304" pitchFamily="18" charset="0"/>
                            </a:rPr>
                            <m:t>f</m:t>
                          </m:r>
                          <m:r>
                            <m:rPr>
                              <m:nor/>
                            </m:rPr>
                            <a:rPr lang="en-US" altLang="zh-CN" sz="1600" smtClean="0">
                              <a:latin typeface="Cambria Math" panose="02040503050406030204" pitchFamily="18" charset="0"/>
                              <a:ea typeface="Cambria Math" panose="02040503050406030204" pitchFamily="18" charset="0"/>
                              <a:cs typeface="Times New Roman" panose="02020603050405020304" pitchFamily="18" charset="0"/>
                            </a:rPr>
                            <m:t> +(1−</m:t>
                          </m:r>
                          <m:r>
                            <m:rPr>
                              <m:nor/>
                            </m:rPr>
                            <a:rPr lang="en-US" altLang="zh-CN" sz="1600" smtClean="0">
                              <a:latin typeface="Cambria Math" panose="02040503050406030204" pitchFamily="18" charset="0"/>
                              <a:ea typeface="Cambria Math" panose="02040503050406030204" pitchFamily="18" charset="0"/>
                              <a:cs typeface="Times New Roman" panose="02020603050405020304" pitchFamily="18" charset="0"/>
                            </a:rPr>
                            <m:t>cos</m:t>
                          </m:r>
                          <m:r>
                            <m:rPr>
                              <m:nor/>
                            </m:rPr>
                            <a:rPr lang="el-GR" altLang="zh-CN" sz="1600" smtClean="0">
                              <a:latin typeface="Cambria Math" panose="02040503050406030204" pitchFamily="18" charset="0"/>
                              <a:ea typeface="Cambria Math" panose="02040503050406030204" pitchFamily="18" charset="0"/>
                              <a:cs typeface="Times New Roman" panose="02020603050405020304" pitchFamily="18" charset="0"/>
                            </a:rPr>
                            <m:t>θ</m:t>
                          </m:r>
                          <m:r>
                            <m:rPr>
                              <m:nor/>
                            </m:rPr>
                            <a:rPr lang="en-US" altLang="zh-CN" sz="1600" baseline="-25000" smtClean="0">
                              <a:latin typeface="Cambria Math" panose="02040503050406030204" pitchFamily="18" charset="0"/>
                              <a:ea typeface="Cambria Math" panose="02040503050406030204" pitchFamily="18" charset="0"/>
                              <a:cs typeface="Times New Roman" panose="02020603050405020304" pitchFamily="18" charset="0"/>
                            </a:rPr>
                            <m:t>p</m:t>
                          </m:r>
                          <m:r>
                            <m:rPr>
                              <m:nor/>
                            </m:rPr>
                            <a:rPr lang="en-US" altLang="zh-CN" sz="160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1600" i="1">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E</m:t>
                              </m:r>
                            </m:e>
                            <m:sub>
                              <m:r>
                                <m:rPr>
                                  <m:sty m:val="p"/>
                                </m:rPr>
                                <a:rPr lang="en-US" altLang="zh-CN" sz="1600" i="1">
                                  <a:latin typeface="Cambria Math" panose="02040503050406030204" pitchFamily="18" charset="0"/>
                                  <a:ea typeface="Cambria Math" panose="02040503050406030204" pitchFamily="18" charset="0"/>
                                  <a:cs typeface="Times New Roman" panose="02020603050405020304" pitchFamily="18" charset="0"/>
                                </a:rPr>
                                <m:t>p</m:t>
                              </m:r>
                            </m:sub>
                          </m:sSub>
                          <m:r>
                            <m:rPr>
                              <m:nor/>
                            </m:rPr>
                            <a:rPr lang="en-US" altLang="zh-CN" sz="160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1600" i="1">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E</m:t>
                              </m:r>
                            </m:e>
                            <m:sub>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e</m:t>
                              </m:r>
                            </m:sub>
                          </m:sSub>
                        </m:den>
                      </m:f>
                      <m:r>
                        <m:rPr>
                          <m:nor/>
                        </m:rPr>
                        <a:rPr lang="en-US" altLang="zh-CN" sz="1600">
                          <a:latin typeface="Times New Roman" panose="02020603050405020304" pitchFamily="18" charset="0"/>
                          <a:cs typeface="Times New Roman" panose="02020603050405020304" pitchFamily="18" charset="0"/>
                        </a:rPr>
                        <m:t> </m:t>
                      </m:r>
                    </m:oMath>
                  </m:oMathPara>
                </a14:m>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3" name="文本框 2">
                <a:extLst>
                  <a:ext uri="{FF2B5EF4-FFF2-40B4-BE49-F238E27FC236}">
                    <a16:creationId xmlns:a16="http://schemas.microsoft.com/office/drawing/2014/main" id="{41D0F265-C229-EA4E-FA82-F6C5CFC97033}"/>
                  </a:ext>
                </a:extLst>
              </p:cNvPr>
              <p:cNvSpPr txBox="1">
                <a:spLocks noRot="1" noChangeAspect="1" noMove="1" noResize="1" noEditPoints="1" noAdjustHandles="1" noChangeArrowheads="1" noChangeShapeType="1" noTextEdit="1"/>
              </p:cNvSpPr>
              <p:nvPr/>
            </p:nvSpPr>
            <p:spPr>
              <a:xfrm>
                <a:off x="7487023" y="2638839"/>
                <a:ext cx="3160737" cy="565348"/>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34B469B3-A04B-ADA8-BCC2-4609DAA0D8AB}"/>
                  </a:ext>
                </a:extLst>
              </p:cNvPr>
              <p:cNvSpPr txBox="1"/>
              <p:nvPr/>
            </p:nvSpPr>
            <p:spPr>
              <a:xfrm>
                <a:off x="7030458" y="3183118"/>
                <a:ext cx="391613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cos</m:t>
                      </m:r>
                      <m:r>
                        <m:rPr>
                          <m:nor/>
                        </m:rPr>
                        <a:rPr lang="el-GR" altLang="zh-CN" sz="1600">
                          <a:latin typeface="Cambria Math" panose="02040503050406030204" pitchFamily="18" charset="0"/>
                          <a:ea typeface="Cambria Math" panose="02040503050406030204" pitchFamily="18" charset="0"/>
                          <a:cs typeface="Times New Roman" panose="02020603050405020304" pitchFamily="18" charset="0"/>
                        </a:rPr>
                        <m:t>θ</m:t>
                      </m:r>
                      <m:r>
                        <m:rPr>
                          <m:nor/>
                        </m:rPr>
                        <a:rPr lang="en-US" altLang="zh-CN" sz="1600" baseline="-25000">
                          <a:latin typeface="Cambria Math" panose="02040503050406030204" pitchFamily="18" charset="0"/>
                          <a:ea typeface="Cambria Math" panose="02040503050406030204" pitchFamily="18" charset="0"/>
                          <a:cs typeface="Times New Roman" panose="02020603050405020304" pitchFamily="18" charset="0"/>
                        </a:rPr>
                        <m:t>p</m:t>
                      </m:r>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 = </m:t>
                      </m:r>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cos</m:t>
                      </m:r>
                      <m:r>
                        <m:rPr>
                          <m:nor/>
                        </m:rPr>
                        <a:rPr lang="el-GR" altLang="zh-CN" sz="1600">
                          <a:latin typeface="Cambria Math" panose="02040503050406030204" pitchFamily="18" charset="0"/>
                          <a:ea typeface="Cambria Math" panose="02040503050406030204" pitchFamily="18" charset="0"/>
                          <a:cs typeface="Times New Roman" panose="02020603050405020304" pitchFamily="18" charset="0"/>
                        </a:rPr>
                        <m:t>θ</m:t>
                      </m:r>
                      <m:r>
                        <m:rPr>
                          <m:nor/>
                        </m:rPr>
                        <a:rPr lang="en-US" altLang="zh-CN" sz="1600" baseline="-25000">
                          <a:latin typeface="Cambria Math" panose="02040503050406030204" pitchFamily="18" charset="0"/>
                          <a:ea typeface="Cambria Math" panose="02040503050406030204" pitchFamily="18" charset="0"/>
                          <a:cs typeface="Times New Roman" panose="02020603050405020304" pitchFamily="18" charset="0"/>
                        </a:rPr>
                        <m:t>i</m:t>
                      </m:r>
                      <m:r>
                        <m:rPr>
                          <m:nor/>
                        </m:rPr>
                        <a:rPr lang="en-US" altLang="zh-CN" sz="160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cos</m:t>
                      </m:r>
                      <m:r>
                        <m:rPr>
                          <m:nor/>
                        </m:rPr>
                        <a:rPr lang="el-GR" altLang="zh-CN" sz="1600">
                          <a:latin typeface="Cambria Math" panose="02040503050406030204" pitchFamily="18" charset="0"/>
                          <a:ea typeface="Cambria Math" panose="02040503050406030204" pitchFamily="18" charset="0"/>
                          <a:cs typeface="Times New Roman" panose="02020603050405020304" pitchFamily="18" charset="0"/>
                        </a:rPr>
                        <m:t>θ</m:t>
                      </m:r>
                      <m:r>
                        <m:rPr>
                          <m:nor/>
                        </m:rPr>
                        <a:rPr lang="en-US" altLang="zh-CN" sz="1600" baseline="-25000">
                          <a:latin typeface="Cambria Math" panose="02040503050406030204" pitchFamily="18" charset="0"/>
                          <a:ea typeface="Cambria Math" panose="02040503050406030204" pitchFamily="18" charset="0"/>
                          <a:cs typeface="Times New Roman" panose="02020603050405020304" pitchFamily="18" charset="0"/>
                        </a:rPr>
                        <m:t>f</m:t>
                      </m:r>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 + </m:t>
                      </m:r>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sin</m:t>
                      </m:r>
                      <m:r>
                        <m:rPr>
                          <m:nor/>
                        </m:rPr>
                        <a:rPr lang="el-GR" altLang="zh-CN" sz="1600">
                          <a:latin typeface="Cambria Math" panose="02040503050406030204" pitchFamily="18" charset="0"/>
                          <a:ea typeface="Cambria Math" panose="02040503050406030204" pitchFamily="18" charset="0"/>
                          <a:cs typeface="Times New Roman" panose="02020603050405020304" pitchFamily="18" charset="0"/>
                        </a:rPr>
                        <m:t>θ</m:t>
                      </m:r>
                      <m:r>
                        <m:rPr>
                          <m:nor/>
                        </m:rPr>
                        <a:rPr lang="en-US" altLang="zh-CN" sz="1600" baseline="-25000">
                          <a:latin typeface="Cambria Math" panose="02040503050406030204" pitchFamily="18" charset="0"/>
                          <a:ea typeface="Cambria Math" panose="02040503050406030204" pitchFamily="18" charset="0"/>
                          <a:cs typeface="Times New Roman" panose="02020603050405020304" pitchFamily="18" charset="0"/>
                        </a:rPr>
                        <m:t>i</m:t>
                      </m:r>
                      <m:r>
                        <m:rPr>
                          <m:nor/>
                        </m:rPr>
                        <a:rPr lang="en-US" altLang="zh-CN" sz="1600" b="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sin</m:t>
                      </m:r>
                      <m:r>
                        <m:rPr>
                          <m:nor/>
                        </m:rPr>
                        <a:rPr lang="el-GR" altLang="zh-CN" sz="1600">
                          <a:latin typeface="Cambria Math" panose="02040503050406030204" pitchFamily="18" charset="0"/>
                          <a:ea typeface="Cambria Math" panose="02040503050406030204" pitchFamily="18" charset="0"/>
                          <a:cs typeface="Times New Roman" panose="02020603050405020304" pitchFamily="18" charset="0"/>
                        </a:rPr>
                        <m:t>θ</m:t>
                      </m:r>
                      <m:r>
                        <m:rPr>
                          <m:nor/>
                        </m:rPr>
                        <a:rPr lang="en-US" altLang="zh-CN" sz="1600" baseline="-25000">
                          <a:latin typeface="Cambria Math" panose="02040503050406030204" pitchFamily="18" charset="0"/>
                          <a:ea typeface="Cambria Math" panose="02040503050406030204" pitchFamily="18" charset="0"/>
                          <a:cs typeface="Times New Roman" panose="02020603050405020304" pitchFamily="18" charset="0"/>
                        </a:rPr>
                        <m:t>f</m:t>
                      </m:r>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 </m:t>
                      </m:r>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cos</m:t>
                      </m:r>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m:t>
                      </m:r>
                      <m:r>
                        <m:rPr>
                          <m:nor/>
                        </m:rPr>
                        <a:rPr lang="el-GR" altLang="zh-CN" sz="1600">
                          <a:latin typeface="Cambria Math" panose="02040503050406030204" pitchFamily="18" charset="0"/>
                          <a:ea typeface="Cambria Math" panose="02040503050406030204" pitchFamily="18" charset="0"/>
                          <a:cs typeface="Times New Roman" panose="02020603050405020304" pitchFamily="18" charset="0"/>
                        </a:rPr>
                        <m:t>φ</m:t>
                      </m:r>
                      <m:r>
                        <m:rPr>
                          <m:nor/>
                        </m:rPr>
                        <a:rPr lang="en-US" altLang="zh-CN" sz="1600" baseline="-25000">
                          <a:latin typeface="Cambria Math" panose="02040503050406030204" pitchFamily="18" charset="0"/>
                          <a:ea typeface="Cambria Math" panose="02040503050406030204" pitchFamily="18" charset="0"/>
                          <a:cs typeface="Times New Roman" panose="02020603050405020304" pitchFamily="18" charset="0"/>
                        </a:rPr>
                        <m:t>i</m:t>
                      </m:r>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 − </m:t>
                      </m:r>
                      <m:r>
                        <m:rPr>
                          <m:nor/>
                        </m:rPr>
                        <a:rPr lang="el-GR" altLang="zh-CN" sz="1600">
                          <a:latin typeface="Cambria Math" panose="02040503050406030204" pitchFamily="18" charset="0"/>
                          <a:ea typeface="Cambria Math" panose="02040503050406030204" pitchFamily="18" charset="0"/>
                          <a:cs typeface="Times New Roman" panose="02020603050405020304" pitchFamily="18" charset="0"/>
                        </a:rPr>
                        <m:t>φ</m:t>
                      </m:r>
                      <m:r>
                        <m:rPr>
                          <m:nor/>
                        </m:rPr>
                        <a:rPr lang="en-US" altLang="zh-CN" sz="1600" baseline="-25000">
                          <a:latin typeface="Cambria Math" panose="02040503050406030204" pitchFamily="18" charset="0"/>
                          <a:ea typeface="Cambria Math" panose="02040503050406030204" pitchFamily="18" charset="0"/>
                          <a:cs typeface="Times New Roman" panose="02020603050405020304" pitchFamily="18" charset="0"/>
                        </a:rPr>
                        <m:t>f</m:t>
                      </m:r>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zh-CN" altLang="en-US" sz="1600" dirty="0">
                  <a:latin typeface="Cambria Math" panose="02040503050406030204" pitchFamily="18" charset="0"/>
                  <a:cs typeface="Times New Roman" panose="02020603050405020304" pitchFamily="18" charset="0"/>
                </a:endParaRPr>
              </a:p>
            </p:txBody>
          </p:sp>
        </mc:Choice>
        <mc:Fallback xmlns="">
          <p:sp>
            <p:nvSpPr>
              <p:cNvPr id="5" name="文本框 4">
                <a:extLst>
                  <a:ext uri="{FF2B5EF4-FFF2-40B4-BE49-F238E27FC236}">
                    <a16:creationId xmlns:a16="http://schemas.microsoft.com/office/drawing/2014/main" id="{34B469B3-A04B-ADA8-BCC2-4609DAA0D8AB}"/>
                  </a:ext>
                </a:extLst>
              </p:cNvPr>
              <p:cNvSpPr txBox="1">
                <a:spLocks noRot="1" noChangeAspect="1" noMove="1" noResize="1" noEditPoints="1" noAdjustHandles="1" noChangeArrowheads="1" noChangeShapeType="1" noTextEdit="1"/>
              </p:cNvSpPr>
              <p:nvPr/>
            </p:nvSpPr>
            <p:spPr>
              <a:xfrm>
                <a:off x="7030458" y="3183118"/>
                <a:ext cx="3916137" cy="246221"/>
              </a:xfrm>
              <a:prstGeom prst="rect">
                <a:avLst/>
              </a:prstGeom>
              <a:blipFill>
                <a:blip r:embed="rId5"/>
                <a:stretch>
                  <a:fillRect l="-156" r="-1400" b="-3414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2295198D-DC7F-56F6-D30B-871D747D50BB}"/>
                  </a:ext>
                </a:extLst>
              </p:cNvPr>
              <p:cNvSpPr txBox="1"/>
              <p:nvPr/>
            </p:nvSpPr>
            <p:spPr>
              <a:xfrm>
                <a:off x="5701443" y="5834793"/>
                <a:ext cx="6381106" cy="4676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sz="1600" i="1" smtClean="0">
                              <a:latin typeface="Cambria Math" panose="02040503050406030204" pitchFamily="18" charset="0"/>
                              <a:ea typeface="Cambria Math" panose="02040503050406030204" pitchFamily="18" charset="0"/>
                            </a:rPr>
                          </m:ctrlPr>
                        </m:fPr>
                        <m:num>
                          <m:r>
                            <m:rPr>
                              <m:nor/>
                            </m:rPr>
                            <a:rPr lang="es-ES" altLang="zh-CN" sz="1600" smtClean="0">
                              <a:latin typeface="Cambria Math" panose="02040503050406030204" pitchFamily="18" charset="0"/>
                              <a:ea typeface="Cambria Math" panose="02040503050406030204" pitchFamily="18" charset="0"/>
                              <a:cs typeface="Times New Roman" panose="02020603050405020304" pitchFamily="18" charset="0"/>
                            </a:rPr>
                            <m:t>dσ</m:t>
                          </m:r>
                        </m:num>
                        <m:den>
                          <m:r>
                            <m:rPr>
                              <m:nor/>
                            </m:rPr>
                            <a:rPr lang="es-ES" altLang="zh-CN" sz="1600" smtClean="0">
                              <a:latin typeface="Cambria Math" panose="02040503050406030204" pitchFamily="18" charset="0"/>
                              <a:ea typeface="Cambria Math" panose="02040503050406030204" pitchFamily="18" charset="0"/>
                              <a:cs typeface="Times New Roman" panose="02020603050405020304" pitchFamily="18" charset="0"/>
                            </a:rPr>
                            <m:t>d</m:t>
                          </m:r>
                          <m:r>
                            <m:rPr>
                              <m:nor/>
                            </m:rPr>
                            <a:rPr lang="es-ES" altLang="zh-CN" sz="1600" smtClean="0">
                              <a:latin typeface="Cambria Math" panose="02040503050406030204" pitchFamily="18" charset="0"/>
                              <a:ea typeface="Cambria Math" panose="02040503050406030204" pitchFamily="18" charset="0"/>
                              <a:cs typeface="Times New Roman" panose="02020603050405020304" pitchFamily="18" charset="0"/>
                            </a:rPr>
                            <m:t>Ω</m:t>
                          </m:r>
                        </m:den>
                      </m:f>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 </m:t>
                      </m:r>
                      <m:r>
                        <m:rPr>
                          <m:nor/>
                        </m:rPr>
                        <a:rPr lang="en-US" altLang="zh-CN" sz="1600" b="0" smtClean="0">
                          <a:latin typeface="Cambria Math" panose="02040503050406030204" pitchFamily="18" charset="0"/>
                          <a:ea typeface="Cambria Math" panose="02040503050406030204" pitchFamily="18" charset="0"/>
                          <a:cs typeface="Times New Roman" panose="02020603050405020304" pitchFamily="18" charset="0"/>
                        </a:rPr>
                        <m:t> </m:t>
                      </m:r>
                      <m:f>
                        <m:fPr>
                          <m:ctrlPr>
                            <a:rPr lang="en-US" altLang="zh-CN" sz="1600" i="1" smtClean="0">
                              <a:latin typeface="Cambria Math" panose="02040503050406030204" pitchFamily="18" charset="0"/>
                              <a:ea typeface="Cambria Math" panose="02040503050406030204" pitchFamily="18" charset="0"/>
                            </a:rPr>
                          </m:ctrlPr>
                        </m:fPr>
                        <m:num>
                          <m:r>
                            <m:rPr>
                              <m:nor/>
                            </m:rPr>
                            <a:rPr lang="es-ES" altLang="zh-CN" sz="1600" smtClean="0">
                              <a:latin typeface="Cambria Math" panose="02040503050406030204" pitchFamily="18" charset="0"/>
                              <a:ea typeface="Cambria Math" panose="02040503050406030204" pitchFamily="18" charset="0"/>
                              <a:cs typeface="Times New Roman" panose="02020603050405020304" pitchFamily="18" charset="0"/>
                            </a:rPr>
                            <m:t>8</m:t>
                          </m:r>
                          <m:sSub>
                            <m:sSubPr>
                              <m:ctrlPr>
                                <a:rPr lang="es-ES" altLang="zh-CN" sz="1600" i="1">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r</m:t>
                              </m:r>
                            </m:e>
                            <m:sub>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e</m:t>
                              </m:r>
                            </m:sub>
                          </m:sSub>
                          <m:r>
                            <m:rPr>
                              <m:nor/>
                            </m:rPr>
                            <a:rPr lang="es-ES" altLang="zh-CN" sz="1600" baseline="30000" smtClean="0">
                              <a:latin typeface="Cambria Math" panose="02040503050406030204" pitchFamily="18" charset="0"/>
                              <a:ea typeface="Cambria Math" panose="02040503050406030204" pitchFamily="18" charset="0"/>
                              <a:cs typeface="Times New Roman" panose="02020603050405020304" pitchFamily="18" charset="0"/>
                            </a:rPr>
                            <m:t>2</m:t>
                          </m:r>
                        </m:num>
                        <m:den>
                          <m:r>
                            <m:rPr>
                              <m:nor/>
                            </m:rPr>
                            <a:rPr lang="es-ES" altLang="zh-CN" sz="1600" smtClean="0">
                              <a:latin typeface="Cambria Math" panose="02040503050406030204" pitchFamily="18" charset="0"/>
                              <a:ea typeface="Cambria Math" panose="02040503050406030204" pitchFamily="18" charset="0"/>
                              <a:cs typeface="Times New Roman" panose="02020603050405020304" pitchFamily="18" charset="0"/>
                            </a:rPr>
                            <m:t>X</m:t>
                          </m:r>
                          <m:r>
                            <a:rPr lang="en-US" altLang="zh-CN" sz="1600" b="0" i="0" baseline="-25000"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zh-CN" sz="1600" b="0" i="0" baseline="30000" smtClean="0">
                              <a:latin typeface="Cambria Math" panose="02040503050406030204" pitchFamily="18" charset="0"/>
                              <a:ea typeface="Cambria Math" panose="02040503050406030204" pitchFamily="18" charset="0"/>
                              <a:cs typeface="Times New Roman" panose="02020603050405020304" pitchFamily="18" charset="0"/>
                            </a:rPr>
                            <m:t>2</m:t>
                          </m:r>
                        </m:den>
                      </m:f>
                      <m:r>
                        <m:rPr>
                          <m:nor/>
                        </m:rPr>
                        <a:rPr lang="en-US" altLang="zh-CN" sz="1600" b="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altLang="zh-CN" sz="1600" b="0" i="0" smtClean="0">
                          <a:latin typeface="Cambria Math" panose="02040503050406030204" pitchFamily="18" charset="0"/>
                          <a:ea typeface="Cambria Math" panose="02040503050406030204" pitchFamily="18" charset="0"/>
                          <a:cs typeface="Times New Roman" panose="02020603050405020304" pitchFamily="18" charset="0"/>
                        </a:rPr>
                        <m:t>{</m:t>
                      </m:r>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[1+</m:t>
                      </m:r>
                      <m:sSub>
                        <m:sSubPr>
                          <m:ctrlPr>
                            <a:rPr lang="es-ES" altLang="zh-CN" sz="1600" i="1" smtClean="0">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P</m:t>
                          </m:r>
                        </m:e>
                        <m:sub>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t</m:t>
                          </m:r>
                        </m:sub>
                      </m:sSub>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cos</m:t>
                      </m:r>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(2</m:t>
                      </m:r>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τ</m:t>
                      </m:r>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 −2</m:t>
                      </m:r>
                      <m:sSub>
                        <m:sSubPr>
                          <m:ctrlPr>
                            <a:rPr lang="es-ES" altLang="zh-CN" sz="1600" i="1" smtClean="0">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φ</m:t>
                          </m:r>
                        </m:e>
                        <m:sub>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f</m:t>
                          </m:r>
                        </m:sub>
                      </m:sSub>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m:t>
                      </m:r>
                      <m:r>
                        <m:rPr>
                          <m:nor/>
                        </m:rPr>
                        <a:rPr lang="en-US" altLang="zh-CN" sz="1600" b="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altLang="zh-CN" sz="1600" b="0" i="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1600" i="1" smtClean="0">
                              <a:latin typeface="Cambria Math" panose="02040503050406030204" pitchFamily="18" charset="0"/>
                              <a:ea typeface="Cambria Math" panose="02040503050406030204" pitchFamily="18" charset="0"/>
                            </a:rPr>
                          </m:ctrlPr>
                        </m:fPr>
                        <m:num>
                          <m:r>
                            <m:rPr>
                              <m:nor/>
                            </m:rPr>
                            <a:rPr lang="en-US" altLang="zh-CN" sz="1600" b="0" smtClean="0">
                              <a:latin typeface="Cambria Math" panose="02040503050406030204" pitchFamily="18" charset="0"/>
                              <a:ea typeface="Cambria Math" panose="02040503050406030204" pitchFamily="18" charset="0"/>
                              <a:cs typeface="Times New Roman" panose="02020603050405020304" pitchFamily="18" charset="0"/>
                            </a:rPr>
                            <m:t>1</m:t>
                          </m:r>
                        </m:num>
                        <m:den>
                          <m:r>
                            <m:rPr>
                              <m:nor/>
                            </m:rPr>
                            <a:rPr lang="es-ES" altLang="zh-CN" sz="1600" smtClean="0">
                              <a:latin typeface="Cambria Math" panose="02040503050406030204" pitchFamily="18" charset="0"/>
                              <a:ea typeface="Cambria Math" panose="02040503050406030204" pitchFamily="18" charset="0"/>
                              <a:cs typeface="Times New Roman" panose="02020603050405020304" pitchFamily="18" charset="0"/>
                            </a:rPr>
                            <m:t>X</m:t>
                          </m:r>
                        </m:den>
                      </m:f>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1600" i="1" smtClean="0">
                              <a:latin typeface="Cambria Math" panose="02040503050406030204" pitchFamily="18" charset="0"/>
                              <a:ea typeface="Cambria Math" panose="02040503050406030204" pitchFamily="18" charset="0"/>
                            </a:rPr>
                          </m:ctrlPr>
                        </m:fPr>
                        <m:num>
                          <m:r>
                            <m:rPr>
                              <m:nor/>
                            </m:rPr>
                            <a:rPr lang="en-US" altLang="zh-CN" sz="1600" b="0" smtClean="0">
                              <a:latin typeface="Cambria Math" panose="02040503050406030204" pitchFamily="18" charset="0"/>
                              <a:ea typeface="Cambria Math" panose="02040503050406030204" pitchFamily="18" charset="0"/>
                              <a:cs typeface="Times New Roman" panose="02020603050405020304" pitchFamily="18" charset="0"/>
                            </a:rPr>
                            <m:t>1</m:t>
                          </m:r>
                        </m:num>
                        <m:den>
                          <m:r>
                            <m:rPr>
                              <m:nor/>
                            </m:rPr>
                            <a:rPr lang="es-ES" altLang="zh-CN" sz="1600" smtClean="0">
                              <a:latin typeface="Cambria Math" panose="02040503050406030204" pitchFamily="18" charset="0"/>
                              <a:ea typeface="Cambria Math" panose="02040503050406030204" pitchFamily="18" charset="0"/>
                              <a:cs typeface="Times New Roman" panose="02020603050405020304" pitchFamily="18" charset="0"/>
                            </a:rPr>
                            <m:t>Y</m:t>
                          </m:r>
                        </m:den>
                      </m:f>
                      <m:r>
                        <m:rPr>
                          <m:nor/>
                        </m:rPr>
                        <a:rPr lang="en-US" altLang="zh-CN" sz="1600" b="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altLang="zh-CN" sz="1600" b="0" baseline="30000" smtClean="0">
                          <a:latin typeface="Cambria Math" panose="02040503050406030204" pitchFamily="18" charset="0"/>
                          <a:ea typeface="Cambria Math" panose="02040503050406030204" pitchFamily="18" charset="0"/>
                          <a:cs typeface="Times New Roman" panose="02020603050405020304" pitchFamily="18" charset="0"/>
                        </a:rPr>
                        <m:t>2</m:t>
                      </m:r>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1600" i="1" smtClean="0">
                              <a:latin typeface="Cambria Math" panose="02040503050406030204" pitchFamily="18" charset="0"/>
                              <a:ea typeface="Cambria Math" panose="02040503050406030204" pitchFamily="18" charset="0"/>
                            </a:rPr>
                          </m:ctrlPr>
                        </m:fPr>
                        <m:num>
                          <m:r>
                            <m:rPr>
                              <m:nor/>
                            </m:rPr>
                            <a:rPr lang="en-US" altLang="zh-CN" sz="1600" b="0" smtClean="0">
                              <a:latin typeface="Cambria Math" panose="02040503050406030204" pitchFamily="18" charset="0"/>
                              <a:ea typeface="Cambria Math" panose="02040503050406030204" pitchFamily="18" charset="0"/>
                              <a:cs typeface="Times New Roman" panose="02020603050405020304" pitchFamily="18" charset="0"/>
                            </a:rPr>
                            <m:t>1</m:t>
                          </m:r>
                        </m:num>
                        <m:den>
                          <m:r>
                            <m:rPr>
                              <m:nor/>
                            </m:rPr>
                            <a:rPr lang="es-ES" altLang="zh-CN" sz="1600" smtClean="0">
                              <a:latin typeface="Cambria Math" panose="02040503050406030204" pitchFamily="18" charset="0"/>
                              <a:ea typeface="Cambria Math" panose="02040503050406030204" pitchFamily="18" charset="0"/>
                              <a:cs typeface="Times New Roman" panose="02020603050405020304" pitchFamily="18" charset="0"/>
                            </a:rPr>
                            <m:t>X</m:t>
                          </m:r>
                        </m:den>
                      </m:f>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1600" i="1" smtClean="0">
                              <a:latin typeface="Cambria Math" panose="02040503050406030204" pitchFamily="18" charset="0"/>
                              <a:ea typeface="Cambria Math" panose="02040503050406030204" pitchFamily="18" charset="0"/>
                            </a:rPr>
                          </m:ctrlPr>
                        </m:fPr>
                        <m:num>
                          <m:r>
                            <m:rPr>
                              <m:nor/>
                            </m:rPr>
                            <a:rPr lang="en-US" altLang="zh-CN" sz="1600" b="0" smtClean="0">
                              <a:latin typeface="Cambria Math" panose="02040503050406030204" pitchFamily="18" charset="0"/>
                              <a:ea typeface="Cambria Math" panose="02040503050406030204" pitchFamily="18" charset="0"/>
                              <a:cs typeface="Times New Roman" panose="02020603050405020304" pitchFamily="18" charset="0"/>
                            </a:rPr>
                            <m:t>1</m:t>
                          </m:r>
                        </m:num>
                        <m:den>
                          <m:r>
                            <m:rPr>
                              <m:nor/>
                            </m:rPr>
                            <a:rPr lang="es-ES" altLang="zh-CN" sz="1600" smtClean="0">
                              <a:latin typeface="Cambria Math" panose="02040503050406030204" pitchFamily="18" charset="0"/>
                              <a:ea typeface="Cambria Math" panose="02040503050406030204" pitchFamily="18" charset="0"/>
                              <a:cs typeface="Times New Roman" panose="02020603050405020304" pitchFamily="18" charset="0"/>
                            </a:rPr>
                            <m:t>Y</m:t>
                          </m:r>
                        </m:den>
                      </m:f>
                      <m:r>
                        <m:rPr>
                          <m:nor/>
                        </m:rPr>
                        <a:rPr lang="en-US" altLang="zh-CN" sz="1600" b="0" smtClean="0">
                          <a:latin typeface="Cambria Math" panose="02040503050406030204" pitchFamily="18" charset="0"/>
                          <a:ea typeface="Cambria Math" panose="02040503050406030204" pitchFamily="18" charset="0"/>
                          <a:cs typeface="Times New Roman" panose="02020603050405020304" pitchFamily="18" charset="0"/>
                        </a:rPr>
                        <m:t>]</m:t>
                      </m:r>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1600" i="1" smtClean="0">
                              <a:latin typeface="Cambria Math" panose="02040503050406030204" pitchFamily="18" charset="0"/>
                              <a:ea typeface="Cambria Math" panose="02040503050406030204" pitchFamily="18" charset="0"/>
                            </a:rPr>
                          </m:ctrlPr>
                        </m:fPr>
                        <m:num>
                          <m:r>
                            <m:rPr>
                              <m:nor/>
                            </m:rPr>
                            <a:rPr lang="en-US" altLang="zh-CN" sz="1600" b="0" smtClean="0">
                              <a:latin typeface="Cambria Math" panose="02040503050406030204" pitchFamily="18" charset="0"/>
                              <a:ea typeface="Cambria Math" panose="02040503050406030204" pitchFamily="18" charset="0"/>
                              <a:cs typeface="Times New Roman" panose="02020603050405020304" pitchFamily="18" charset="0"/>
                            </a:rPr>
                            <m:t>1</m:t>
                          </m:r>
                        </m:num>
                        <m:den>
                          <m:r>
                            <m:rPr>
                              <m:nor/>
                            </m:rPr>
                            <a:rPr lang="en-US" altLang="zh-CN" sz="1600" b="0" smtClean="0">
                              <a:latin typeface="Cambria Math" panose="02040503050406030204" pitchFamily="18" charset="0"/>
                              <a:ea typeface="Cambria Math" panose="02040503050406030204" pitchFamily="18" charset="0"/>
                              <a:cs typeface="Times New Roman" panose="02020603050405020304" pitchFamily="18" charset="0"/>
                            </a:rPr>
                            <m:t>4</m:t>
                          </m:r>
                        </m:den>
                      </m:f>
                      <m:r>
                        <m:rPr>
                          <m:nor/>
                        </m:rPr>
                        <a:rPr lang="en-US" altLang="zh-CN" sz="1600" b="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1600" i="1" smtClean="0">
                              <a:latin typeface="Cambria Math" panose="02040503050406030204" pitchFamily="18" charset="0"/>
                              <a:ea typeface="Cambria Math" panose="02040503050406030204" pitchFamily="18" charset="0"/>
                            </a:rPr>
                          </m:ctrlPr>
                        </m:fPr>
                        <m:num>
                          <m:r>
                            <m:rPr>
                              <m:nor/>
                            </m:rPr>
                            <a:rPr lang="es-ES" altLang="zh-CN" sz="1600" smtClean="0">
                              <a:latin typeface="Cambria Math" panose="02040503050406030204" pitchFamily="18" charset="0"/>
                              <a:ea typeface="Cambria Math" panose="02040503050406030204" pitchFamily="18" charset="0"/>
                              <a:cs typeface="Times New Roman" panose="02020603050405020304" pitchFamily="18" charset="0"/>
                            </a:rPr>
                            <m:t>X</m:t>
                          </m:r>
                        </m:num>
                        <m:den>
                          <m:r>
                            <m:rPr>
                              <m:nor/>
                            </m:rPr>
                            <a:rPr lang="es-ES" altLang="zh-CN" sz="1600" smtClean="0">
                              <a:latin typeface="Cambria Math" panose="02040503050406030204" pitchFamily="18" charset="0"/>
                              <a:ea typeface="Cambria Math" panose="02040503050406030204" pitchFamily="18" charset="0"/>
                              <a:cs typeface="Times New Roman" panose="02020603050405020304" pitchFamily="18" charset="0"/>
                            </a:rPr>
                            <m:t>Y</m:t>
                          </m:r>
                        </m:den>
                      </m:f>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1600" i="1" smtClean="0">
                              <a:latin typeface="Cambria Math" panose="02040503050406030204" pitchFamily="18" charset="0"/>
                              <a:ea typeface="Cambria Math" panose="02040503050406030204" pitchFamily="18" charset="0"/>
                            </a:rPr>
                          </m:ctrlPr>
                        </m:fPr>
                        <m:num>
                          <m:r>
                            <m:rPr>
                              <m:nor/>
                            </m:rPr>
                            <a:rPr lang="en-US" altLang="zh-CN" sz="1600" b="0" smtClean="0">
                              <a:latin typeface="Cambria Math" panose="02040503050406030204" pitchFamily="18" charset="0"/>
                              <a:ea typeface="Cambria Math" panose="02040503050406030204" pitchFamily="18" charset="0"/>
                              <a:cs typeface="Times New Roman" panose="02020603050405020304" pitchFamily="18" charset="0"/>
                            </a:rPr>
                            <m:t>Y</m:t>
                          </m:r>
                        </m:num>
                        <m:den>
                          <m:r>
                            <m:rPr>
                              <m:nor/>
                            </m:rPr>
                            <a:rPr lang="es-ES" altLang="zh-CN" sz="1600" smtClean="0">
                              <a:latin typeface="Cambria Math" panose="02040503050406030204" pitchFamily="18" charset="0"/>
                              <a:ea typeface="Cambria Math" panose="02040503050406030204" pitchFamily="18" charset="0"/>
                              <a:cs typeface="Times New Roman" panose="02020603050405020304" pitchFamily="18" charset="0"/>
                            </a:rPr>
                            <m:t>X</m:t>
                          </m:r>
                        </m:den>
                      </m:f>
                      <m:r>
                        <m:rPr>
                          <m:nor/>
                        </m:rPr>
                        <a:rPr lang="en-US" altLang="zh-CN" sz="1600" b="0" smtClean="0">
                          <a:latin typeface="Cambria Math" panose="02040503050406030204" pitchFamily="18" charset="0"/>
                          <a:ea typeface="Cambria Math" panose="02040503050406030204" pitchFamily="18" charset="0"/>
                          <a:cs typeface="Times New Roman" panose="02020603050405020304" pitchFamily="18" charset="0"/>
                        </a:rPr>
                        <m:t>)</m:t>
                      </m:r>
                      <m:r>
                        <m:rPr>
                          <m:nor/>
                        </m:rPr>
                        <a:rPr lang="en-US" altLang="zh-CN" sz="1600" b="0" i="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1600" b="0" i="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1600" i="1" smtClean="0">
                              <a:latin typeface="Cambria Math" panose="02040503050406030204" pitchFamily="18" charset="0"/>
                              <a:ea typeface="Cambria Math" panose="02040503050406030204" pitchFamily="18" charset="0"/>
                            </a:rPr>
                          </m:ctrlPr>
                        </m:fPr>
                        <m:num>
                          <m:r>
                            <m:rPr>
                              <m:nor/>
                            </m:rPr>
                            <a:rPr lang="es-ES" altLang="zh-CN" sz="1600" smtClean="0">
                              <a:latin typeface="Cambria Math" panose="02040503050406030204" pitchFamily="18" charset="0"/>
                              <a:ea typeface="Cambria Math" panose="02040503050406030204" pitchFamily="18" charset="0"/>
                              <a:cs typeface="Times New Roman" panose="02020603050405020304" pitchFamily="18" charset="0"/>
                            </a:rPr>
                            <m:t>E</m:t>
                          </m:r>
                          <m:r>
                            <m:rPr>
                              <m:nor/>
                            </m:rPr>
                            <a:rPr lang="es-ES" altLang="zh-CN" sz="1600" baseline="-25000" smtClean="0">
                              <a:latin typeface="Cambria Math" panose="02040503050406030204" pitchFamily="18" charset="0"/>
                              <a:ea typeface="Cambria Math" panose="02040503050406030204" pitchFamily="18" charset="0"/>
                              <a:cs typeface="Times New Roman" panose="02020603050405020304" pitchFamily="18" charset="0"/>
                            </a:rPr>
                            <m:t>g</m:t>
                          </m:r>
                        </m:num>
                        <m:den>
                          <m:r>
                            <m:rPr>
                              <m:nor/>
                            </m:rPr>
                            <a:rPr lang="es-ES" altLang="zh-CN" sz="1600" smtClean="0">
                              <a:latin typeface="Cambria Math" panose="02040503050406030204" pitchFamily="18" charset="0"/>
                              <a:ea typeface="Cambria Math" panose="02040503050406030204" pitchFamily="18" charset="0"/>
                              <a:cs typeface="Times New Roman" panose="02020603050405020304" pitchFamily="18" charset="0"/>
                            </a:rPr>
                            <m:t>mc</m:t>
                          </m:r>
                          <m:r>
                            <m:rPr>
                              <m:nor/>
                            </m:rPr>
                            <a:rPr lang="en-US" altLang="zh-CN" sz="1600" b="0" i="0" baseline="-2500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s-ES" altLang="zh-CN" sz="1600" baseline="30000" smtClean="0">
                              <a:latin typeface="Cambria Math" panose="02040503050406030204" pitchFamily="18" charset="0"/>
                              <a:ea typeface="Cambria Math" panose="02040503050406030204" pitchFamily="18" charset="0"/>
                              <a:cs typeface="Times New Roman" panose="02020603050405020304" pitchFamily="18" charset="0"/>
                            </a:rPr>
                            <m:t>2</m:t>
                          </m:r>
                        </m:den>
                      </m:f>
                      <m:r>
                        <m:rPr>
                          <m:nor/>
                        </m:rPr>
                        <a:rPr lang="en-US" altLang="zh-CN" sz="1600" b="0" smtClean="0">
                          <a:latin typeface="Cambria Math" panose="02040503050406030204" pitchFamily="18" charset="0"/>
                          <a:ea typeface="Cambria Math" panose="02040503050406030204" pitchFamily="18" charset="0"/>
                          <a:cs typeface="Times New Roman" panose="02020603050405020304" pitchFamily="18" charset="0"/>
                        </a:rPr>
                        <m:t>)</m:t>
                      </m:r>
                      <m:r>
                        <m:rPr>
                          <m:nor/>
                        </m:rPr>
                        <a:rPr lang="es-ES" altLang="zh-CN" sz="1600" baseline="30000">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zh-CN" altLang="en-US" sz="1600" baseline="30000"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2295198D-DC7F-56F6-D30B-871D747D50BB}"/>
                  </a:ext>
                </a:extLst>
              </p:cNvPr>
              <p:cNvSpPr txBox="1">
                <a:spLocks noRot="1" noChangeAspect="1" noMove="1" noResize="1" noEditPoints="1" noAdjustHandles="1" noChangeArrowheads="1" noChangeShapeType="1" noTextEdit="1"/>
              </p:cNvSpPr>
              <p:nvPr/>
            </p:nvSpPr>
            <p:spPr>
              <a:xfrm>
                <a:off x="5701443" y="5834793"/>
                <a:ext cx="6381106" cy="467629"/>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7AE38D89-AEB3-4061-A202-4DE2603168FC}"/>
                  </a:ext>
                </a:extLst>
              </p:cNvPr>
              <p:cNvSpPr txBox="1"/>
              <p:nvPr/>
            </p:nvSpPr>
            <p:spPr>
              <a:xfrm>
                <a:off x="6861182" y="3429339"/>
                <a:ext cx="4330544" cy="24400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sz="1600" i="1" smtClean="0">
                              <a:latin typeface="Cambria Math" panose="02040503050406030204" pitchFamily="18" charset="0"/>
                              <a:ea typeface="Cambria Math" panose="02040503050406030204" pitchFamily="18" charset="0"/>
                            </a:rPr>
                          </m:ctrlPr>
                        </m:fPr>
                        <m:num>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dσ</m:t>
                          </m:r>
                        </m:num>
                        <m:den>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d</m:t>
                          </m:r>
                          <m:r>
                            <m:rPr>
                              <m:sty m:val="p"/>
                            </m:rPr>
                            <a:rPr lang="en-US" altLang="zh-CN" sz="1600" b="0" i="0" smtClean="0">
                              <a:latin typeface="Cambria Math" panose="02040503050406030204" pitchFamily="18" charset="0"/>
                              <a:ea typeface="Cambria Math" panose="02040503050406030204" pitchFamily="18" charset="0"/>
                              <a:cs typeface="Times New Roman" panose="02020603050405020304" pitchFamily="18" charset="0"/>
                            </a:rPr>
                            <m:t>Yd</m:t>
                          </m:r>
                          <m:sSub>
                            <m:sSubPr>
                              <m:ctrlPr>
                                <a:rPr lang="es-ES" altLang="zh-CN" sz="1600" i="1">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φ</m:t>
                              </m:r>
                            </m:e>
                            <m:sub>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f</m:t>
                              </m:r>
                            </m:sub>
                          </m:sSub>
                        </m:den>
                      </m:f>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 </m:t>
                      </m:r>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 </m:t>
                      </m:r>
                      <m:f>
                        <m:fPr>
                          <m:ctrlPr>
                            <a:rPr lang="en-US" altLang="zh-CN" sz="1600" i="1">
                              <a:latin typeface="Cambria Math" panose="02040503050406030204" pitchFamily="18" charset="0"/>
                              <a:ea typeface="Cambria Math" panose="02040503050406030204" pitchFamily="18" charset="0"/>
                            </a:rPr>
                          </m:ctrlPr>
                        </m:fPr>
                        <m:num>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8</m:t>
                          </m:r>
                          <m:sSup>
                            <m:sSupPr>
                              <m:ctrlPr>
                                <a:rPr lang="es-ES" altLang="zh-CN" sz="1600" i="1" smtClean="0">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es-ES" altLang="zh-CN" sz="1600" i="1" smtClean="0">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r</m:t>
                                  </m:r>
                                </m:e>
                                <m:sub>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e</m:t>
                                  </m:r>
                                </m:sub>
                              </m:sSub>
                            </m:e>
                            <m:sup>
                              <m:r>
                                <a:rPr lang="en-US" altLang="zh-CN" sz="1600" b="0" i="1" smtClean="0">
                                  <a:latin typeface="Cambria Math" panose="02040503050406030204" pitchFamily="18" charset="0"/>
                                  <a:ea typeface="Cambria Math" panose="02040503050406030204" pitchFamily="18" charset="0"/>
                                  <a:cs typeface="Times New Roman" panose="02020603050405020304" pitchFamily="18" charset="0"/>
                                </a:rPr>
                                <m:t>2</m:t>
                              </m:r>
                            </m:sup>
                          </m:sSup>
                        </m:num>
                        <m:den>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X</m:t>
                          </m:r>
                          <m:r>
                            <a:rPr lang="en-US" altLang="zh-CN" sz="1600" baseline="-25000">
                              <a:latin typeface="Cambria Math" panose="02040503050406030204" pitchFamily="18" charset="0"/>
                              <a:ea typeface="Cambria Math" panose="02040503050406030204" pitchFamily="18" charset="0"/>
                              <a:cs typeface="Times New Roman" panose="02020603050405020304" pitchFamily="18" charset="0"/>
                            </a:rPr>
                            <m:t> </m:t>
                          </m:r>
                          <m:r>
                            <a:rPr lang="en-US" altLang="zh-CN" sz="1600" baseline="30000">
                              <a:latin typeface="Cambria Math" panose="02040503050406030204" pitchFamily="18" charset="0"/>
                              <a:ea typeface="Cambria Math" panose="02040503050406030204" pitchFamily="18" charset="0"/>
                              <a:cs typeface="Times New Roman" panose="02020603050405020304" pitchFamily="18" charset="0"/>
                            </a:rPr>
                            <m:t>2</m:t>
                          </m:r>
                        </m:den>
                      </m:f>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 {</m:t>
                      </m:r>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m:t>
                      </m:r>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 (</m:t>
                      </m:r>
                      <m:f>
                        <m:fPr>
                          <m:ctrlPr>
                            <a:rPr lang="en-US" altLang="zh-CN" sz="1600" i="1">
                              <a:latin typeface="Cambria Math" panose="02040503050406030204" pitchFamily="18" charset="0"/>
                              <a:ea typeface="Cambria Math" panose="02040503050406030204" pitchFamily="18" charset="0"/>
                            </a:rPr>
                          </m:ctrlPr>
                        </m:fPr>
                        <m:num>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1</m:t>
                          </m:r>
                        </m:num>
                        <m:den>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X</m:t>
                          </m:r>
                        </m:den>
                      </m:f>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1600" i="1">
                              <a:latin typeface="Cambria Math" panose="02040503050406030204" pitchFamily="18" charset="0"/>
                              <a:ea typeface="Cambria Math" panose="02040503050406030204" pitchFamily="18" charset="0"/>
                            </a:rPr>
                          </m:ctrlPr>
                        </m:fPr>
                        <m:num>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1</m:t>
                          </m:r>
                        </m:num>
                        <m:den>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Y</m:t>
                          </m:r>
                        </m:den>
                      </m:f>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 </m:t>
                      </m:r>
                      <m:r>
                        <m:rPr>
                          <m:nor/>
                        </m:rPr>
                        <a:rPr lang="en-US" altLang="zh-CN" sz="1600" baseline="30000">
                          <a:latin typeface="Cambria Math" panose="02040503050406030204" pitchFamily="18" charset="0"/>
                          <a:ea typeface="Cambria Math" panose="02040503050406030204" pitchFamily="18" charset="0"/>
                          <a:cs typeface="Times New Roman" panose="02020603050405020304" pitchFamily="18" charset="0"/>
                        </a:rPr>
                        <m:t>2</m:t>
                      </m:r>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1600" i="1">
                              <a:latin typeface="Cambria Math" panose="02040503050406030204" pitchFamily="18" charset="0"/>
                              <a:ea typeface="Cambria Math" panose="02040503050406030204" pitchFamily="18" charset="0"/>
                            </a:rPr>
                          </m:ctrlPr>
                        </m:fPr>
                        <m:num>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1</m:t>
                          </m:r>
                        </m:num>
                        <m:den>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X</m:t>
                          </m:r>
                        </m:den>
                      </m:f>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1600" i="1">
                              <a:latin typeface="Cambria Math" panose="02040503050406030204" pitchFamily="18" charset="0"/>
                              <a:ea typeface="Cambria Math" panose="02040503050406030204" pitchFamily="18" charset="0"/>
                            </a:rPr>
                          </m:ctrlPr>
                        </m:fPr>
                        <m:num>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1</m:t>
                          </m:r>
                        </m:num>
                        <m:den>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Y</m:t>
                          </m:r>
                        </m:den>
                      </m:f>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m:t>
                      </m:r>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1600" i="1">
                              <a:latin typeface="Cambria Math" panose="02040503050406030204" pitchFamily="18" charset="0"/>
                              <a:ea typeface="Cambria Math" panose="02040503050406030204" pitchFamily="18" charset="0"/>
                            </a:rPr>
                          </m:ctrlPr>
                        </m:fPr>
                        <m:num>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1</m:t>
                          </m:r>
                        </m:num>
                        <m:den>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4</m:t>
                          </m:r>
                        </m:den>
                      </m:f>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1600" i="1">
                              <a:latin typeface="Cambria Math" panose="02040503050406030204" pitchFamily="18" charset="0"/>
                              <a:ea typeface="Cambria Math" panose="02040503050406030204" pitchFamily="18" charset="0"/>
                            </a:rPr>
                          </m:ctrlPr>
                        </m:fPr>
                        <m:num>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X</m:t>
                          </m:r>
                        </m:num>
                        <m:den>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Y</m:t>
                          </m:r>
                        </m:den>
                      </m:f>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1600" i="1">
                              <a:latin typeface="Cambria Math" panose="02040503050406030204" pitchFamily="18" charset="0"/>
                              <a:ea typeface="Cambria Math" panose="02040503050406030204" pitchFamily="18" charset="0"/>
                            </a:rPr>
                          </m:ctrlPr>
                        </m:fPr>
                        <m:num>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Y</m:t>
                          </m:r>
                        </m:num>
                        <m:den>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X</m:t>
                          </m:r>
                        </m:den>
                      </m:f>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altLang="zh-CN" sz="1600" b="0" i="0" dirty="0">
                  <a:latin typeface="Cambria Math" panose="02040503050406030204" pitchFamily="18" charset="0"/>
                  <a:ea typeface="Cambria Math" panose="020405030504060302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m:rPr>
                          <m:nor/>
                        </m:rPr>
                        <a:rPr lang="en-US" altLang="zh-CN" sz="1600" b="0" i="0" smtClean="0">
                          <a:latin typeface="Cambria Math" panose="02040503050406030204" pitchFamily="18" charset="0"/>
                          <a:ea typeface="Cambria Math" panose="02040503050406030204" pitchFamily="18" charset="0"/>
                          <a:cs typeface="Times New Roman" panose="02020603050405020304" pitchFamily="18" charset="0"/>
                        </a:rPr>
                        <m:t>−</m:t>
                      </m:r>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m:t>
                      </m:r>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 (</m:t>
                      </m:r>
                      <m:f>
                        <m:fPr>
                          <m:ctrlPr>
                            <a:rPr lang="en-US" altLang="zh-CN" sz="1600" i="1">
                              <a:latin typeface="Cambria Math" panose="02040503050406030204" pitchFamily="18" charset="0"/>
                              <a:ea typeface="Cambria Math" panose="02040503050406030204" pitchFamily="18" charset="0"/>
                            </a:rPr>
                          </m:ctrlPr>
                        </m:fPr>
                        <m:num>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1</m:t>
                          </m:r>
                        </m:num>
                        <m:den>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X</m:t>
                          </m:r>
                        </m:den>
                      </m:f>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1600" i="1">
                              <a:latin typeface="Cambria Math" panose="02040503050406030204" pitchFamily="18" charset="0"/>
                              <a:ea typeface="Cambria Math" panose="02040503050406030204" pitchFamily="18" charset="0"/>
                            </a:rPr>
                          </m:ctrlPr>
                        </m:fPr>
                        <m:num>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1</m:t>
                          </m:r>
                        </m:num>
                        <m:den>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Y</m:t>
                          </m:r>
                        </m:den>
                      </m:f>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 </m:t>
                      </m:r>
                      <m:r>
                        <m:rPr>
                          <m:nor/>
                        </m:rPr>
                        <a:rPr lang="en-US" altLang="zh-CN" sz="1600" baseline="30000">
                          <a:latin typeface="Cambria Math" panose="02040503050406030204" pitchFamily="18" charset="0"/>
                          <a:ea typeface="Cambria Math" panose="02040503050406030204" pitchFamily="18" charset="0"/>
                          <a:cs typeface="Times New Roman" panose="02020603050405020304" pitchFamily="18" charset="0"/>
                        </a:rPr>
                        <m:t>2</m:t>
                      </m:r>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1600" i="1">
                              <a:latin typeface="Cambria Math" panose="02040503050406030204" pitchFamily="18" charset="0"/>
                              <a:ea typeface="Cambria Math" panose="02040503050406030204" pitchFamily="18" charset="0"/>
                            </a:rPr>
                          </m:ctrlPr>
                        </m:fPr>
                        <m:num>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1</m:t>
                          </m:r>
                        </m:num>
                        <m:den>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X</m:t>
                          </m:r>
                        </m:den>
                      </m:f>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1600" i="1">
                              <a:latin typeface="Cambria Math" panose="02040503050406030204" pitchFamily="18" charset="0"/>
                              <a:ea typeface="Cambria Math" panose="02040503050406030204" pitchFamily="18" charset="0"/>
                            </a:rPr>
                          </m:ctrlPr>
                        </m:fPr>
                        <m:num>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1</m:t>
                          </m:r>
                        </m:num>
                        <m:den>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Y</m:t>
                          </m:r>
                        </m:den>
                      </m:f>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m:t>
                      </m:r>
                      <m:r>
                        <m:rPr>
                          <m:nor/>
                        </m:rPr>
                        <a:rPr lang="en-US" altLang="zh-CN" sz="1600" b="0"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altLang="zh-CN" sz="1600" b="0" i="1" smtClean="0">
                          <a:latin typeface="Cambria Math" panose="02040503050406030204" pitchFamily="18" charset="0"/>
                          <a:ea typeface="Cambria Math" panose="02040503050406030204" pitchFamily="18" charset="0"/>
                          <a:cs typeface="Times New Roman" panose="02020603050405020304" pitchFamily="18" charset="0"/>
                        </a:rPr>
                        <m:t>ξ</m:t>
                      </m:r>
                      <m:r>
                        <a:rPr lang="en-US" altLang="zh-CN" sz="1600" b="0" i="1" baseline="-25000" smtClean="0">
                          <a:latin typeface="Cambria Math" panose="02040503050406030204" pitchFamily="18" charset="0"/>
                          <a:ea typeface="Cambria Math" panose="02040503050406030204" pitchFamily="18" charset="0"/>
                          <a:cs typeface="Times New Roman" panose="02020603050405020304" pitchFamily="18" charset="0"/>
                        </a:rPr>
                        <m:t>3</m:t>
                      </m:r>
                      <m:r>
                        <a:rPr lang="en-US" altLang="zh-CN" sz="1600" b="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altLang="zh-CN" sz="1600" i="1">
                          <a:latin typeface="Cambria Math" panose="02040503050406030204" pitchFamily="18" charset="0"/>
                          <a:ea typeface="Cambria Math" panose="02040503050406030204" pitchFamily="18" charset="0"/>
                          <a:cs typeface="Times New Roman" panose="02020603050405020304" pitchFamily="18" charset="0"/>
                        </a:rPr>
                        <m:t>ξ</m:t>
                      </m:r>
                      <m:r>
                        <a:rPr lang="en-US" altLang="zh-CN" sz="1600" i="1">
                          <a:latin typeface="Cambria Math" panose="02040503050406030204" pitchFamily="18" charset="0"/>
                          <a:ea typeface="Cambria Math" panose="02040503050406030204" pitchFamily="18" charset="0"/>
                          <a:cs typeface="Times New Roman" panose="02020603050405020304" pitchFamily="18" charset="0"/>
                        </a:rPr>
                        <m:t>′</m:t>
                      </m:r>
                      <m:r>
                        <a:rPr lang="en-US" altLang="zh-CN" sz="1600" i="1" baseline="-25000">
                          <a:latin typeface="Cambria Math" panose="02040503050406030204" pitchFamily="18" charset="0"/>
                          <a:ea typeface="Cambria Math" panose="02040503050406030204" pitchFamily="18" charset="0"/>
                          <a:cs typeface="Times New Roman" panose="02020603050405020304" pitchFamily="18" charset="0"/>
                        </a:rPr>
                        <m:t>3</m:t>
                      </m:r>
                      <m:r>
                        <m:rPr>
                          <m:nor/>
                        </m:rPr>
                        <a:rPr lang="en-US" altLang="zh-CN" sz="1600" b="0" i="0"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altLang="zh-CN" sz="1600" dirty="0"/>
              </a:p>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altLang="zh-CN" sz="1600" b="0" i="1" smtClean="0">
                          <a:latin typeface="Cambria Math" panose="02040503050406030204" pitchFamily="18" charset="0"/>
                          <a:ea typeface="Cambria Math" panose="02040503050406030204" pitchFamily="18" charset="0"/>
                          <a:cs typeface="Times New Roman" panose="02020603050405020304" pitchFamily="18" charset="0"/>
                        </a:rPr>
                        <m:t>ξ</m:t>
                      </m:r>
                      <m:r>
                        <a:rPr lang="en-US" altLang="zh-CN" sz="1600" b="0" i="1" baseline="-25000" smtClean="0">
                          <a:latin typeface="Cambria Math" panose="02040503050406030204" pitchFamily="18" charset="0"/>
                          <a:ea typeface="Cambria Math" panose="02040503050406030204" pitchFamily="18" charset="0"/>
                          <a:cs typeface="Times New Roman" panose="02020603050405020304" pitchFamily="18" charset="0"/>
                        </a:rPr>
                        <m:t>1</m:t>
                      </m:r>
                      <m:r>
                        <m:rPr>
                          <m:sty m:val="p"/>
                        </m:rPr>
                        <a:rPr lang="el-GR" altLang="zh-CN" sz="1600" i="1">
                          <a:latin typeface="Cambria Math" panose="02040503050406030204" pitchFamily="18" charset="0"/>
                          <a:ea typeface="Cambria Math" panose="02040503050406030204" pitchFamily="18" charset="0"/>
                          <a:cs typeface="Times New Roman" panose="02020603050405020304" pitchFamily="18" charset="0"/>
                        </a:rPr>
                        <m:t>ξ</m:t>
                      </m:r>
                      <m:r>
                        <a:rPr lang="en-US" altLang="zh-CN" sz="16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1600" i="1" baseline="-25000">
                          <a:latin typeface="Cambria Math" panose="02040503050406030204" pitchFamily="18" charset="0"/>
                          <a:ea typeface="Cambria Math" panose="02040503050406030204" pitchFamily="18" charset="0"/>
                          <a:cs typeface="Times New Roman" panose="02020603050405020304" pitchFamily="18" charset="0"/>
                        </a:rPr>
                        <m:t>1</m:t>
                      </m:r>
                      <m:r>
                        <a:rPr lang="en-US" altLang="zh-CN" sz="16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1600" i="1">
                              <a:latin typeface="Cambria Math" panose="02040503050406030204" pitchFamily="18" charset="0"/>
                              <a:ea typeface="Cambria Math" panose="02040503050406030204" pitchFamily="18" charset="0"/>
                            </a:rPr>
                          </m:ctrlPr>
                        </m:fPr>
                        <m:num>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1</m:t>
                          </m:r>
                        </m:num>
                        <m:den>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X</m:t>
                          </m:r>
                        </m:den>
                      </m:f>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1600" i="1">
                              <a:latin typeface="Cambria Math" panose="02040503050406030204" pitchFamily="18" charset="0"/>
                              <a:ea typeface="Cambria Math" panose="02040503050406030204" pitchFamily="18" charset="0"/>
                            </a:rPr>
                          </m:ctrlPr>
                        </m:fPr>
                        <m:num>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1</m:t>
                          </m:r>
                        </m:num>
                        <m:den>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Y</m:t>
                          </m:r>
                        </m:den>
                      </m:f>
                      <m:r>
                        <a:rPr lang="en-US" altLang="zh-CN" sz="16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1600" i="1">
                              <a:latin typeface="Cambria Math" panose="02040503050406030204" pitchFamily="18" charset="0"/>
                              <a:ea typeface="Cambria Math" panose="02040503050406030204" pitchFamily="18" charset="0"/>
                            </a:rPr>
                          </m:ctrlPr>
                        </m:fPr>
                        <m:num>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1</m:t>
                          </m:r>
                        </m:num>
                        <m:den>
                          <m:r>
                            <m:rPr>
                              <m:nor/>
                            </m:rPr>
                            <a:rPr lang="en-US" altLang="zh-CN" sz="1600" b="0" i="0" smtClean="0">
                              <a:latin typeface="Cambria Math" panose="02040503050406030204" pitchFamily="18" charset="0"/>
                              <a:ea typeface="Cambria Math" panose="02040503050406030204" pitchFamily="18" charset="0"/>
                              <a:cs typeface="Times New Roman" panose="02020603050405020304" pitchFamily="18" charset="0"/>
                            </a:rPr>
                            <m:t>2</m:t>
                          </m:r>
                        </m:den>
                      </m:f>
                      <m:r>
                        <a:rPr lang="en-US" altLang="zh-CN" sz="1600"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altLang="zh-CN" sz="1600" dirty="0"/>
              </a:p>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altLang="zh-CN" sz="1600" b="0" i="1" smtClean="0">
                          <a:latin typeface="Cambria Math" panose="02040503050406030204" pitchFamily="18" charset="0"/>
                          <a:ea typeface="Cambria Math" panose="02040503050406030204" pitchFamily="18" charset="0"/>
                          <a:cs typeface="Times New Roman" panose="02020603050405020304" pitchFamily="18" charset="0"/>
                        </a:rPr>
                        <m:t>ξ</m:t>
                      </m:r>
                      <m:r>
                        <a:rPr lang="en-US" altLang="zh-CN" sz="1600" b="0" i="1" baseline="-25000" smtClean="0">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l-GR" altLang="zh-CN" sz="1600" i="1">
                          <a:latin typeface="Cambria Math" panose="02040503050406030204" pitchFamily="18" charset="0"/>
                          <a:ea typeface="Cambria Math" panose="02040503050406030204" pitchFamily="18" charset="0"/>
                          <a:cs typeface="Times New Roman" panose="02020603050405020304" pitchFamily="18" charset="0"/>
                        </a:rPr>
                        <m:t>ξ</m:t>
                      </m:r>
                      <m:r>
                        <a:rPr lang="en-US" altLang="zh-CN" sz="16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1600" i="1" baseline="-25000">
                          <a:latin typeface="Cambria Math" panose="02040503050406030204" pitchFamily="18" charset="0"/>
                          <a:ea typeface="Cambria Math" panose="02040503050406030204" pitchFamily="18" charset="0"/>
                          <a:cs typeface="Times New Roman" panose="02020603050405020304" pitchFamily="18" charset="0"/>
                        </a:rPr>
                        <m:t>2</m:t>
                      </m:r>
                      <m:f>
                        <m:fPr>
                          <m:ctrlPr>
                            <a:rPr lang="en-US" altLang="zh-CN" sz="1600" i="1">
                              <a:latin typeface="Cambria Math" panose="02040503050406030204" pitchFamily="18" charset="0"/>
                              <a:ea typeface="Cambria Math" panose="02040503050406030204" pitchFamily="18" charset="0"/>
                            </a:rPr>
                          </m:ctrlPr>
                        </m:fPr>
                        <m:num>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1</m:t>
                          </m:r>
                        </m:num>
                        <m:den>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4</m:t>
                          </m:r>
                        </m:den>
                      </m:f>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1600" i="1">
                              <a:latin typeface="Cambria Math" panose="02040503050406030204" pitchFamily="18" charset="0"/>
                              <a:ea typeface="Cambria Math" panose="02040503050406030204" pitchFamily="18" charset="0"/>
                            </a:rPr>
                          </m:ctrlPr>
                        </m:fPr>
                        <m:num>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X</m:t>
                          </m:r>
                        </m:num>
                        <m:den>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Y</m:t>
                          </m:r>
                        </m:den>
                      </m:f>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1600" i="1">
                              <a:latin typeface="Cambria Math" panose="02040503050406030204" pitchFamily="18" charset="0"/>
                              <a:ea typeface="Cambria Math" panose="02040503050406030204" pitchFamily="18" charset="0"/>
                            </a:rPr>
                          </m:ctrlPr>
                        </m:fPr>
                        <m:num>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Y</m:t>
                          </m:r>
                        </m:num>
                        <m:den>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X</m:t>
                          </m:r>
                        </m:den>
                      </m:f>
                      <m:r>
                        <a:rPr lang="en-US" altLang="zh-CN" sz="16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1600" i="1">
                              <a:latin typeface="Cambria Math" panose="02040503050406030204" pitchFamily="18" charset="0"/>
                              <a:ea typeface="Cambria Math" panose="02040503050406030204" pitchFamily="18" charset="0"/>
                            </a:rPr>
                          </m:ctrlPr>
                        </m:fPr>
                        <m:num>
                          <m:r>
                            <m:rPr>
                              <m:nor/>
                            </m:rPr>
                            <a:rPr lang="en-US" altLang="zh-CN" sz="1600" b="0" i="0" smtClean="0">
                              <a:latin typeface="Cambria Math" panose="02040503050406030204" pitchFamily="18" charset="0"/>
                              <a:ea typeface="Cambria Math" panose="02040503050406030204" pitchFamily="18" charset="0"/>
                            </a:rPr>
                            <m:t>2</m:t>
                          </m:r>
                        </m:num>
                        <m:den>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X</m:t>
                          </m:r>
                        </m:den>
                      </m:f>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1600" i="1">
                              <a:latin typeface="Cambria Math" panose="02040503050406030204" pitchFamily="18" charset="0"/>
                              <a:ea typeface="Cambria Math" panose="02040503050406030204" pitchFamily="18" charset="0"/>
                            </a:rPr>
                          </m:ctrlPr>
                        </m:fPr>
                        <m:num>
                          <m:r>
                            <m:rPr>
                              <m:nor/>
                            </m:rPr>
                            <a:rPr lang="en-US" altLang="zh-CN" sz="1600" b="0" i="0" smtClean="0">
                              <a:latin typeface="Cambria Math" panose="02040503050406030204" pitchFamily="18" charset="0"/>
                              <a:ea typeface="Cambria Math" panose="02040503050406030204" pitchFamily="18" charset="0"/>
                            </a:rPr>
                            <m:t>2</m:t>
                          </m:r>
                        </m:num>
                        <m:den>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Y</m:t>
                          </m:r>
                        </m:den>
                      </m:f>
                      <m:r>
                        <a:rPr lang="en-US" altLang="zh-CN" sz="1600" b="0" i="1" smtClean="0">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en-US" altLang="zh-CN" sz="1600" dirty="0"/>
              </a:p>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altLang="zh-CN" sz="1600" b="0" i="1" smtClean="0">
                          <a:latin typeface="Cambria Math" panose="02040503050406030204" pitchFamily="18" charset="0"/>
                          <a:ea typeface="Cambria Math" panose="02040503050406030204" pitchFamily="18" charset="0"/>
                          <a:cs typeface="Times New Roman" panose="02020603050405020304" pitchFamily="18" charset="0"/>
                        </a:rPr>
                        <m:t>ξ</m:t>
                      </m:r>
                      <m:r>
                        <a:rPr lang="en-US" altLang="zh-CN" sz="1600" b="0" i="1" baseline="-25000" smtClean="0">
                          <a:latin typeface="Cambria Math" panose="02040503050406030204" pitchFamily="18" charset="0"/>
                          <a:ea typeface="Cambria Math" panose="02040503050406030204" pitchFamily="18" charset="0"/>
                          <a:cs typeface="Times New Roman" panose="02020603050405020304" pitchFamily="18" charset="0"/>
                        </a:rPr>
                        <m:t>3</m:t>
                      </m:r>
                      <m:r>
                        <m:rPr>
                          <m:sty m:val="p"/>
                        </m:rPr>
                        <a:rPr lang="el-GR" altLang="zh-CN" sz="1600" i="1" smtClean="0">
                          <a:latin typeface="Cambria Math" panose="02040503050406030204" pitchFamily="18" charset="0"/>
                          <a:ea typeface="Cambria Math" panose="02040503050406030204" pitchFamily="18" charset="0"/>
                          <a:cs typeface="Times New Roman" panose="02020603050405020304" pitchFamily="18" charset="0"/>
                        </a:rPr>
                        <m:t>ξ</m:t>
                      </m:r>
                      <m:r>
                        <a:rPr lang="en-US" altLang="zh-CN" sz="16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1600" i="1" baseline="-25000">
                          <a:latin typeface="Cambria Math" panose="02040503050406030204" pitchFamily="18" charset="0"/>
                          <a:ea typeface="Cambria Math" panose="02040503050406030204" pitchFamily="18" charset="0"/>
                          <a:cs typeface="Times New Roman" panose="02020603050405020304" pitchFamily="18" charset="0"/>
                        </a:rPr>
                        <m:t>3</m:t>
                      </m:r>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m:t>
                      </m:r>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 (</m:t>
                      </m:r>
                      <m:f>
                        <m:fPr>
                          <m:ctrlPr>
                            <a:rPr lang="en-US" altLang="zh-CN" sz="1600" i="1">
                              <a:latin typeface="Cambria Math" panose="02040503050406030204" pitchFamily="18" charset="0"/>
                              <a:ea typeface="Cambria Math" panose="02040503050406030204" pitchFamily="18" charset="0"/>
                            </a:rPr>
                          </m:ctrlPr>
                        </m:fPr>
                        <m:num>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1</m:t>
                          </m:r>
                        </m:num>
                        <m:den>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X</m:t>
                          </m:r>
                        </m:den>
                      </m:f>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1600" i="1">
                              <a:latin typeface="Cambria Math" panose="02040503050406030204" pitchFamily="18" charset="0"/>
                              <a:ea typeface="Cambria Math" panose="02040503050406030204" pitchFamily="18" charset="0"/>
                            </a:rPr>
                          </m:ctrlPr>
                        </m:fPr>
                        <m:num>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1</m:t>
                          </m:r>
                        </m:num>
                        <m:den>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Y</m:t>
                          </m:r>
                        </m:den>
                      </m:f>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 </m:t>
                      </m:r>
                      <m:r>
                        <m:rPr>
                          <m:nor/>
                        </m:rPr>
                        <a:rPr lang="en-US" altLang="zh-CN" sz="1600" baseline="30000">
                          <a:latin typeface="Cambria Math" panose="02040503050406030204" pitchFamily="18" charset="0"/>
                          <a:ea typeface="Cambria Math" panose="02040503050406030204" pitchFamily="18" charset="0"/>
                          <a:cs typeface="Times New Roman" panose="02020603050405020304" pitchFamily="18" charset="0"/>
                        </a:rPr>
                        <m:t>2</m:t>
                      </m:r>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1600" i="1">
                              <a:latin typeface="Cambria Math" panose="02040503050406030204" pitchFamily="18" charset="0"/>
                              <a:ea typeface="Cambria Math" panose="02040503050406030204" pitchFamily="18" charset="0"/>
                            </a:rPr>
                          </m:ctrlPr>
                        </m:fPr>
                        <m:num>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1</m:t>
                          </m:r>
                        </m:num>
                        <m:den>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X</m:t>
                          </m:r>
                        </m:den>
                      </m:f>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1600" i="1">
                              <a:latin typeface="Cambria Math" panose="02040503050406030204" pitchFamily="18" charset="0"/>
                              <a:ea typeface="Cambria Math" panose="02040503050406030204" pitchFamily="18" charset="0"/>
                            </a:rPr>
                          </m:ctrlPr>
                        </m:fPr>
                        <m:num>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1</m:t>
                          </m:r>
                        </m:num>
                        <m:den>
                          <m:r>
                            <m:rPr>
                              <m:nor/>
                            </m:rPr>
                            <a:rPr lang="es-ES" altLang="zh-CN" sz="1600">
                              <a:latin typeface="Cambria Math" panose="02040503050406030204" pitchFamily="18" charset="0"/>
                              <a:ea typeface="Cambria Math" panose="02040503050406030204" pitchFamily="18" charset="0"/>
                              <a:cs typeface="Times New Roman" panose="02020603050405020304" pitchFamily="18" charset="0"/>
                            </a:rPr>
                            <m:t>Y</m:t>
                          </m:r>
                        </m:den>
                      </m:f>
                      <m:r>
                        <m:rPr>
                          <m:nor/>
                        </m:rPr>
                        <a:rPr lang="en-US" altLang="zh-CN" sz="1600" b="0" i="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1600" i="1">
                              <a:latin typeface="Cambria Math" panose="02040503050406030204" pitchFamily="18" charset="0"/>
                              <a:ea typeface="Cambria Math" panose="02040503050406030204" pitchFamily="18" charset="0"/>
                            </a:rPr>
                          </m:ctrlPr>
                        </m:fPr>
                        <m:num>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1</m:t>
                          </m:r>
                        </m:num>
                        <m:den>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2</m:t>
                          </m:r>
                        </m:den>
                      </m:f>
                      <m:r>
                        <m:rPr>
                          <m:nor/>
                        </m:rPr>
                        <a:rPr lang="en-US" altLang="zh-CN" sz="160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zh-CN" altLang="en-US" sz="1600" dirty="0"/>
              </a:p>
            </p:txBody>
          </p:sp>
        </mc:Choice>
        <mc:Fallback xmlns="">
          <p:sp>
            <p:nvSpPr>
              <p:cNvPr id="7" name="文本框 6">
                <a:extLst>
                  <a:ext uri="{FF2B5EF4-FFF2-40B4-BE49-F238E27FC236}">
                    <a16:creationId xmlns:a16="http://schemas.microsoft.com/office/drawing/2014/main" id="{7AE38D89-AEB3-4061-A202-4DE2603168FC}"/>
                  </a:ext>
                </a:extLst>
              </p:cNvPr>
              <p:cNvSpPr txBox="1">
                <a:spLocks noRot="1" noChangeAspect="1" noMove="1" noResize="1" noEditPoints="1" noAdjustHandles="1" noChangeArrowheads="1" noChangeShapeType="1" noTextEdit="1"/>
              </p:cNvSpPr>
              <p:nvPr/>
            </p:nvSpPr>
            <p:spPr>
              <a:xfrm>
                <a:off x="6861182" y="3429339"/>
                <a:ext cx="4330544" cy="2440027"/>
              </a:xfrm>
              <a:prstGeom prst="rect">
                <a:avLst/>
              </a:prstGeom>
              <a:blipFill>
                <a:blip r:embed="rId7"/>
                <a:stretch>
                  <a:fillRect/>
                </a:stretch>
              </a:blipFill>
            </p:spPr>
            <p:txBody>
              <a:bodyPr/>
              <a:lstStyle/>
              <a:p>
                <a:r>
                  <a:rPr lang="zh-CN" altLang="en-US">
                    <a:noFill/>
                  </a:rPr>
                  <a:t> </a:t>
                </a:r>
              </a:p>
            </p:txBody>
          </p:sp>
        </mc:Fallback>
      </mc:AlternateContent>
      <p:grpSp>
        <p:nvGrpSpPr>
          <p:cNvPr id="8" name="组合 7">
            <a:extLst>
              <a:ext uri="{FF2B5EF4-FFF2-40B4-BE49-F238E27FC236}">
                <a16:creationId xmlns:a16="http://schemas.microsoft.com/office/drawing/2014/main" id="{86EF6DDA-7AD6-5D91-A538-F619BAA13BA2}"/>
              </a:ext>
            </a:extLst>
          </p:cNvPr>
          <p:cNvGrpSpPr/>
          <p:nvPr/>
        </p:nvGrpSpPr>
        <p:grpSpPr>
          <a:xfrm>
            <a:off x="454167" y="3468117"/>
            <a:ext cx="4948919" cy="2073351"/>
            <a:chOff x="236967" y="3366253"/>
            <a:chExt cx="4948919" cy="2073351"/>
          </a:xfrm>
        </p:grpSpPr>
        <p:grpSp>
          <p:nvGrpSpPr>
            <p:cNvPr id="9" name="组合 8">
              <a:extLst>
                <a:ext uri="{FF2B5EF4-FFF2-40B4-BE49-F238E27FC236}">
                  <a16:creationId xmlns:a16="http://schemas.microsoft.com/office/drawing/2014/main" id="{7E9BAA5E-76D6-96C7-C1D7-52B6752345E3}"/>
                </a:ext>
              </a:extLst>
            </p:cNvPr>
            <p:cNvGrpSpPr/>
            <p:nvPr/>
          </p:nvGrpSpPr>
          <p:grpSpPr>
            <a:xfrm>
              <a:off x="1123606" y="3366253"/>
              <a:ext cx="3648514" cy="2073351"/>
              <a:chOff x="1158573" y="2460021"/>
              <a:chExt cx="3648514" cy="2073351"/>
            </a:xfrm>
          </p:grpSpPr>
          <p:cxnSp>
            <p:nvCxnSpPr>
              <p:cNvPr id="12" name="直接箭头连接符 11">
                <a:extLst>
                  <a:ext uri="{FF2B5EF4-FFF2-40B4-BE49-F238E27FC236}">
                    <a16:creationId xmlns:a16="http://schemas.microsoft.com/office/drawing/2014/main" id="{3D256843-B64E-EB4F-5DD1-F12EA5E3E937}"/>
                  </a:ext>
                </a:extLst>
              </p:cNvPr>
              <p:cNvCxnSpPr/>
              <p:nvPr/>
            </p:nvCxnSpPr>
            <p:spPr>
              <a:xfrm flipV="1">
                <a:off x="1503891" y="2777609"/>
                <a:ext cx="1967697" cy="12809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C386237B-8784-3D08-6732-2B8325942AEF}"/>
                  </a:ext>
                </a:extLst>
              </p:cNvPr>
              <p:cNvCxnSpPr/>
              <p:nvPr/>
            </p:nvCxnSpPr>
            <p:spPr>
              <a:xfrm flipV="1">
                <a:off x="2456986" y="2550243"/>
                <a:ext cx="0" cy="1983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5B39B534-9F70-F4C3-AC0E-A0B711FB3253}"/>
                  </a:ext>
                </a:extLst>
              </p:cNvPr>
              <p:cNvCxnSpPr/>
              <p:nvPr/>
            </p:nvCxnSpPr>
            <p:spPr>
              <a:xfrm flipH="1">
                <a:off x="2465407" y="2928877"/>
                <a:ext cx="1412111" cy="516038"/>
              </a:xfrm>
              <a:prstGeom prst="straightConnector1">
                <a:avLst/>
              </a:prstGeom>
              <a:ln w="222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C64A8692-8E9C-0647-FF69-B145EBCAE26A}"/>
                  </a:ext>
                </a:extLst>
              </p:cNvPr>
              <p:cNvCxnSpPr>
                <a:cxnSpLocks/>
              </p:cNvCxnSpPr>
              <p:nvPr/>
            </p:nvCxnSpPr>
            <p:spPr>
              <a:xfrm>
                <a:off x="2442260" y="3440692"/>
                <a:ext cx="1412111" cy="470446"/>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D6D81A64-D1D8-6B00-7257-EF0DCF3B4D1B}"/>
                  </a:ext>
                </a:extLst>
              </p:cNvPr>
              <p:cNvCxnSpPr>
                <a:cxnSpLocks/>
              </p:cNvCxnSpPr>
              <p:nvPr/>
            </p:nvCxnSpPr>
            <p:spPr>
              <a:xfrm flipV="1">
                <a:off x="1223059" y="3431113"/>
                <a:ext cx="1242348" cy="5845"/>
              </a:xfrm>
              <a:prstGeom prst="straightConnector1">
                <a:avLst/>
              </a:prstGeom>
              <a:ln w="222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7BF4B913-5FCE-19DD-DDB9-CA2DD6954592}"/>
                  </a:ext>
                </a:extLst>
              </p:cNvPr>
              <p:cNvSpPr txBox="1"/>
              <p:nvPr/>
            </p:nvSpPr>
            <p:spPr>
              <a:xfrm>
                <a:off x="3889091" y="2774988"/>
                <a:ext cx="862149" cy="338554"/>
              </a:xfrm>
              <a:prstGeom prst="rect">
                <a:avLst/>
              </a:prstGeom>
              <a:noFill/>
            </p:spPr>
            <p:txBody>
              <a:bodyPr wrap="square" rtlCol="0">
                <a:spAutoFit/>
              </a:bodyPr>
              <a:lstStyle/>
              <a:p>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Laser</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a:extLst>
                  <a:ext uri="{FF2B5EF4-FFF2-40B4-BE49-F238E27FC236}">
                    <a16:creationId xmlns:a16="http://schemas.microsoft.com/office/drawing/2014/main" id="{D36831D1-AE49-FBC6-2AA8-8A5350C03D2B}"/>
                  </a:ext>
                </a:extLst>
              </p:cNvPr>
              <p:cNvSpPr txBox="1"/>
              <p:nvPr/>
            </p:nvSpPr>
            <p:spPr>
              <a:xfrm>
                <a:off x="3622617" y="3900977"/>
                <a:ext cx="862149" cy="338554"/>
              </a:xfrm>
              <a:prstGeom prst="rect">
                <a:avLst/>
              </a:prstGeom>
              <a:noFill/>
            </p:spPr>
            <p:txBody>
              <a:bodyPr wrap="square" rtlCol="0">
                <a:spAutoFit/>
              </a:bodyPr>
              <a:lstStyle/>
              <a:p>
                <a:r>
                  <a:rPr lang="en-US" altLang="zh-CN" sz="1600" dirty="0">
                    <a:latin typeface="宋体" panose="02010600030101010101" pitchFamily="2" charset="-122"/>
                    <a:ea typeface="宋体" panose="02010600030101010101" pitchFamily="2" charset="-122"/>
                  </a:rPr>
                  <a:t>γ</a:t>
                </a:r>
                <a:endParaRPr lang="zh-CN" altLang="en-US" sz="1600" dirty="0">
                  <a:latin typeface="宋体" panose="02010600030101010101" pitchFamily="2" charset="-122"/>
                  <a:ea typeface="宋体" panose="02010600030101010101" pitchFamily="2" charset="-122"/>
                </a:endParaRPr>
              </a:p>
            </p:txBody>
          </p:sp>
          <p:sp>
            <p:nvSpPr>
              <p:cNvPr id="19" name="文本框 18">
                <a:extLst>
                  <a:ext uri="{FF2B5EF4-FFF2-40B4-BE49-F238E27FC236}">
                    <a16:creationId xmlns:a16="http://schemas.microsoft.com/office/drawing/2014/main" id="{CC673285-F278-B32D-341E-9B609D1FC380}"/>
                  </a:ext>
                </a:extLst>
              </p:cNvPr>
              <p:cNvSpPr txBox="1"/>
              <p:nvPr/>
            </p:nvSpPr>
            <p:spPr>
              <a:xfrm>
                <a:off x="3944938" y="3126227"/>
                <a:ext cx="862149" cy="338554"/>
              </a:xfrm>
              <a:prstGeom prst="rect">
                <a:avLst/>
              </a:prstGeom>
              <a:noFill/>
            </p:spPr>
            <p:txBody>
              <a:bodyPr wrap="square" rtlCol="0">
                <a:spAutoFit/>
              </a:bodyPr>
              <a:lstStyle/>
              <a:p>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z</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20" name="直接箭头连接符 19">
                <a:extLst>
                  <a:ext uri="{FF2B5EF4-FFF2-40B4-BE49-F238E27FC236}">
                    <a16:creationId xmlns:a16="http://schemas.microsoft.com/office/drawing/2014/main" id="{64B41D2F-C956-88B9-E7F5-2BF2339CFD55}"/>
                  </a:ext>
                </a:extLst>
              </p:cNvPr>
              <p:cNvCxnSpPr>
                <a:cxnSpLocks/>
              </p:cNvCxnSpPr>
              <p:nvPr/>
            </p:nvCxnSpPr>
            <p:spPr>
              <a:xfrm flipV="1">
                <a:off x="1254803" y="3421621"/>
                <a:ext cx="2983182" cy="7957"/>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125A9260-35BD-FE67-369C-46C831E57D5A}"/>
                  </a:ext>
                </a:extLst>
              </p:cNvPr>
              <p:cNvSpPr txBox="1"/>
              <p:nvPr/>
            </p:nvSpPr>
            <p:spPr>
              <a:xfrm>
                <a:off x="3190158" y="2814601"/>
                <a:ext cx="862149" cy="338554"/>
              </a:xfrm>
              <a:prstGeom prst="rect">
                <a:avLst/>
              </a:prstGeom>
              <a:noFill/>
            </p:spPr>
            <p:txBody>
              <a:bodyPr wrap="square" rtlCol="0">
                <a:spAutoFit/>
              </a:bodyPr>
              <a:lstStyle/>
              <a:p>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x</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文本框 21">
                <a:extLst>
                  <a:ext uri="{FF2B5EF4-FFF2-40B4-BE49-F238E27FC236}">
                    <a16:creationId xmlns:a16="http://schemas.microsoft.com/office/drawing/2014/main" id="{A5DA18E9-6EC9-5985-FFF2-D649B45918A4}"/>
                  </a:ext>
                </a:extLst>
              </p:cNvPr>
              <p:cNvSpPr txBox="1"/>
              <p:nvPr/>
            </p:nvSpPr>
            <p:spPr>
              <a:xfrm>
                <a:off x="2407539" y="2460021"/>
                <a:ext cx="862149" cy="338554"/>
              </a:xfrm>
              <a:prstGeom prst="rect">
                <a:avLst/>
              </a:prstGeom>
              <a:noFill/>
            </p:spPr>
            <p:txBody>
              <a:bodyPr wrap="square" rtlCol="0">
                <a:spAutoFit/>
              </a:bodyPr>
              <a:lstStyle/>
              <a:p>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y</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文本框 22">
                <a:extLst>
                  <a:ext uri="{FF2B5EF4-FFF2-40B4-BE49-F238E27FC236}">
                    <a16:creationId xmlns:a16="http://schemas.microsoft.com/office/drawing/2014/main" id="{F9CD3330-C808-3CBD-FEC6-B11A64ECCC81}"/>
                  </a:ext>
                </a:extLst>
              </p:cNvPr>
              <p:cNvSpPr txBox="1"/>
              <p:nvPr/>
            </p:nvSpPr>
            <p:spPr>
              <a:xfrm>
                <a:off x="1158573" y="3372531"/>
                <a:ext cx="862149" cy="338554"/>
              </a:xfrm>
              <a:prstGeom prst="rect">
                <a:avLst/>
              </a:prstGeom>
              <a:noFill/>
            </p:spPr>
            <p:txBody>
              <a:bodyPr wrap="square" rtlCol="0">
                <a:spAutoFit/>
              </a:bodyPr>
              <a:lstStyle/>
              <a:p>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e</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平行四边形 23">
                <a:extLst>
                  <a:ext uri="{FF2B5EF4-FFF2-40B4-BE49-F238E27FC236}">
                    <a16:creationId xmlns:a16="http://schemas.microsoft.com/office/drawing/2014/main" id="{26EBF5AD-E9B4-F031-384F-2F256E18FCB7}"/>
                  </a:ext>
                </a:extLst>
              </p:cNvPr>
              <p:cNvSpPr/>
              <p:nvPr/>
            </p:nvSpPr>
            <p:spPr>
              <a:xfrm>
                <a:off x="2465408" y="2924069"/>
                <a:ext cx="1423684" cy="502736"/>
              </a:xfrm>
              <a:prstGeom prst="parallelogram">
                <a:avLst/>
              </a:prstGeom>
              <a:noFill/>
              <a:ln>
                <a:solidFill>
                  <a:schemeClr val="accent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弧形 24">
                <a:extLst>
                  <a:ext uri="{FF2B5EF4-FFF2-40B4-BE49-F238E27FC236}">
                    <a16:creationId xmlns:a16="http://schemas.microsoft.com/office/drawing/2014/main" id="{DED207EA-9221-3E7D-C732-F2DCAF2C9698}"/>
                  </a:ext>
                </a:extLst>
              </p:cNvPr>
              <p:cNvSpPr/>
              <p:nvPr/>
            </p:nvSpPr>
            <p:spPr>
              <a:xfrm>
                <a:off x="2407539" y="3171580"/>
                <a:ext cx="261638" cy="251001"/>
              </a:xfrm>
              <a:prstGeom prst="arc">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8DD4B760-C75C-9B0A-A3B6-BF7553ED301B}"/>
                      </a:ext>
                    </a:extLst>
                  </p:cNvPr>
                  <p:cNvSpPr txBox="1"/>
                  <p:nvPr/>
                </p:nvSpPr>
                <p:spPr>
                  <a:xfrm>
                    <a:off x="2315320" y="2924069"/>
                    <a:ext cx="862149" cy="3028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l-GR" altLang="zh-CN" sz="1400" smtClean="0">
                              <a:latin typeface="Cambria Math" panose="02040503050406030204" pitchFamily="18" charset="0"/>
                              <a:ea typeface="Cambria Math" panose="02040503050406030204" pitchFamily="18" charset="0"/>
                              <a:cs typeface="Times New Roman" panose="02020603050405020304" pitchFamily="18" charset="0"/>
                            </a:rPr>
                            <m:t>φ</m:t>
                          </m:r>
                          <m:r>
                            <m:rPr>
                              <m:nor/>
                            </m:rPr>
                            <a:rPr lang="en-US" altLang="zh-CN" sz="1400" baseline="-25000" smtClean="0">
                              <a:latin typeface="Cambria Math" panose="02040503050406030204" pitchFamily="18" charset="0"/>
                              <a:ea typeface="Cambria Math" panose="02040503050406030204" pitchFamily="18" charset="0"/>
                              <a:cs typeface="Times New Roman" panose="02020603050405020304" pitchFamily="18" charset="0"/>
                            </a:rPr>
                            <m:t>i</m:t>
                          </m:r>
                        </m:oMath>
                      </m:oMathPara>
                    </a14:m>
                    <a:endParaRPr lang="zh-CN" altLang="en-US" sz="1400" baseline="-25000" dirty="0">
                      <a:latin typeface="Cambria Math" panose="02040503050406030204" pitchFamily="18" charset="0"/>
                      <a:ea typeface="宋体" panose="02010600030101010101" pitchFamily="2" charset="-122"/>
                      <a:cs typeface="Times New Roman" panose="02020603050405020304" pitchFamily="18" charset="0"/>
                    </a:endParaRPr>
                  </a:p>
                </p:txBody>
              </p:sp>
            </mc:Choice>
            <mc:Fallback xmlns="">
              <p:sp>
                <p:nvSpPr>
                  <p:cNvPr id="22" name="文本框 21">
                    <a:extLst>
                      <a:ext uri="{FF2B5EF4-FFF2-40B4-BE49-F238E27FC236}">
                        <a16:creationId xmlns:a16="http://schemas.microsoft.com/office/drawing/2014/main" id="{BF8AE407-F91F-8CAC-4E3B-EC5EC2EB4FFF}"/>
                      </a:ext>
                    </a:extLst>
                  </p:cNvPr>
                  <p:cNvSpPr txBox="1">
                    <a:spLocks noRot="1" noChangeAspect="1" noMove="1" noResize="1" noEditPoints="1" noAdjustHandles="1" noChangeArrowheads="1" noChangeShapeType="1" noTextEdit="1"/>
                  </p:cNvSpPr>
                  <p:nvPr/>
                </p:nvSpPr>
                <p:spPr>
                  <a:xfrm>
                    <a:off x="2315320" y="2924069"/>
                    <a:ext cx="862149" cy="302840"/>
                  </a:xfrm>
                  <a:prstGeom prst="rect">
                    <a:avLst/>
                  </a:prstGeom>
                  <a:blipFill>
                    <a:blip r:embed="rId8"/>
                    <a:stretch>
                      <a:fillRect b="-6122"/>
                    </a:stretch>
                  </a:blipFill>
                </p:spPr>
                <p:txBody>
                  <a:bodyPr/>
                  <a:lstStyle/>
                  <a:p>
                    <a:r>
                      <a:rPr lang="zh-CN" altLang="en-US">
                        <a:noFill/>
                      </a:rPr>
                      <a:t> </a:t>
                    </a:r>
                  </a:p>
                </p:txBody>
              </p:sp>
            </mc:Fallback>
          </mc:AlternateContent>
          <p:sp>
            <p:nvSpPr>
              <p:cNvPr id="27" name="弧形 26">
                <a:extLst>
                  <a:ext uri="{FF2B5EF4-FFF2-40B4-BE49-F238E27FC236}">
                    <a16:creationId xmlns:a16="http://schemas.microsoft.com/office/drawing/2014/main" id="{8BB1CDE5-7EA3-C670-E829-294A521CEAE0}"/>
                  </a:ext>
                </a:extLst>
              </p:cNvPr>
              <p:cNvSpPr/>
              <p:nvPr/>
            </p:nvSpPr>
            <p:spPr>
              <a:xfrm>
                <a:off x="2885083" y="3254050"/>
                <a:ext cx="303958" cy="372105"/>
              </a:xfrm>
              <a:prstGeom prst="arc">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4D15A75D-AAB4-4494-2D61-507EEC735AF8}"/>
                      </a:ext>
                    </a:extLst>
                  </p:cNvPr>
                  <p:cNvSpPr txBox="1"/>
                  <p:nvPr/>
                </p:nvSpPr>
                <p:spPr>
                  <a:xfrm>
                    <a:off x="2860316" y="3148059"/>
                    <a:ext cx="862149" cy="3028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l-GR" altLang="zh-CN" sz="1400" smtClean="0">
                              <a:latin typeface="Cambria Math" panose="02040503050406030204" pitchFamily="18" charset="0"/>
                              <a:ea typeface="Cambria Math" panose="02040503050406030204" pitchFamily="18" charset="0"/>
                              <a:cs typeface="Times New Roman" panose="02020603050405020304" pitchFamily="18" charset="0"/>
                            </a:rPr>
                            <m:t>θ</m:t>
                          </m:r>
                          <m:r>
                            <m:rPr>
                              <m:nor/>
                            </m:rPr>
                            <a:rPr lang="en-US" altLang="zh-CN" sz="1400" baseline="-25000" smtClean="0">
                              <a:latin typeface="Cambria Math" panose="02040503050406030204" pitchFamily="18" charset="0"/>
                              <a:ea typeface="Cambria Math" panose="02040503050406030204" pitchFamily="18" charset="0"/>
                              <a:cs typeface="Times New Roman" panose="02020603050405020304" pitchFamily="18" charset="0"/>
                            </a:rPr>
                            <m:t>i</m:t>
                          </m:r>
                        </m:oMath>
                      </m:oMathPara>
                    </a14:m>
                    <a:endParaRPr lang="zh-CN" altLang="en-US" sz="1400" baseline="-25000" dirty="0">
                      <a:latin typeface="宋体" panose="02010600030101010101" pitchFamily="2" charset="-122"/>
                      <a:ea typeface="宋体" panose="02010600030101010101" pitchFamily="2" charset="-122"/>
                    </a:endParaRPr>
                  </a:p>
                </p:txBody>
              </p:sp>
            </mc:Choice>
            <mc:Fallback xmlns="">
              <p:sp>
                <p:nvSpPr>
                  <p:cNvPr id="24" name="文本框 23">
                    <a:extLst>
                      <a:ext uri="{FF2B5EF4-FFF2-40B4-BE49-F238E27FC236}">
                        <a16:creationId xmlns:a16="http://schemas.microsoft.com/office/drawing/2014/main" id="{D52068B6-AB46-C0AB-F637-1C2B801CC45A}"/>
                      </a:ext>
                    </a:extLst>
                  </p:cNvPr>
                  <p:cNvSpPr txBox="1">
                    <a:spLocks noRot="1" noChangeAspect="1" noMove="1" noResize="1" noEditPoints="1" noAdjustHandles="1" noChangeArrowheads="1" noChangeShapeType="1" noTextEdit="1"/>
                  </p:cNvSpPr>
                  <p:nvPr/>
                </p:nvSpPr>
                <p:spPr>
                  <a:xfrm>
                    <a:off x="2860316" y="3148059"/>
                    <a:ext cx="862149" cy="302840"/>
                  </a:xfrm>
                  <a:prstGeom prst="rect">
                    <a:avLst/>
                  </a:prstGeom>
                  <a:blipFill>
                    <a:blip r:embed="rId9"/>
                    <a:stretch>
                      <a:fillRect/>
                    </a:stretch>
                  </a:blipFill>
                </p:spPr>
                <p:txBody>
                  <a:bodyPr/>
                  <a:lstStyle/>
                  <a:p>
                    <a:r>
                      <a:rPr lang="zh-CN" altLang="en-US">
                        <a:noFill/>
                      </a:rPr>
                      <a:t> </a:t>
                    </a:r>
                  </a:p>
                </p:txBody>
              </p:sp>
            </mc:Fallback>
          </mc:AlternateContent>
          <p:sp>
            <p:nvSpPr>
              <p:cNvPr id="29" name="平行四边形 28">
                <a:extLst>
                  <a:ext uri="{FF2B5EF4-FFF2-40B4-BE49-F238E27FC236}">
                    <a16:creationId xmlns:a16="http://schemas.microsoft.com/office/drawing/2014/main" id="{087A33C9-2D97-5AB0-C763-8B063B85948A}"/>
                  </a:ext>
                </a:extLst>
              </p:cNvPr>
              <p:cNvSpPr/>
              <p:nvPr/>
            </p:nvSpPr>
            <p:spPr>
              <a:xfrm>
                <a:off x="2329379" y="3434020"/>
                <a:ext cx="1615604" cy="486354"/>
              </a:xfrm>
              <a:prstGeom prst="parallelogram">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弧形 29">
                <a:extLst>
                  <a:ext uri="{FF2B5EF4-FFF2-40B4-BE49-F238E27FC236}">
                    <a16:creationId xmlns:a16="http://schemas.microsoft.com/office/drawing/2014/main" id="{5BAC16A0-C9BA-29DA-386B-731C6C9A8A5D}"/>
                  </a:ext>
                </a:extLst>
              </p:cNvPr>
              <p:cNvSpPr/>
              <p:nvPr/>
            </p:nvSpPr>
            <p:spPr>
              <a:xfrm rot="5400000">
                <a:off x="2040525" y="2970834"/>
                <a:ext cx="634335" cy="919755"/>
              </a:xfrm>
              <a:prstGeom prst="arc">
                <a:avLst>
                  <a:gd name="adj1" fmla="val 14655013"/>
                  <a:gd name="adj2" fmla="val 0"/>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E5244701-D0DC-848B-3E4C-79ED12DF4027}"/>
                      </a:ext>
                    </a:extLst>
                  </p:cNvPr>
                  <p:cNvSpPr txBox="1"/>
                  <p:nvPr/>
                </p:nvSpPr>
                <p:spPr>
                  <a:xfrm>
                    <a:off x="2501119" y="3563110"/>
                    <a:ext cx="611460" cy="3089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l-GR" altLang="zh-CN" sz="1400" smtClean="0">
                              <a:latin typeface="Cambria Math" panose="02040503050406030204" pitchFamily="18" charset="0"/>
                              <a:ea typeface="Cambria Math" panose="02040503050406030204" pitchFamily="18" charset="0"/>
                              <a:cs typeface="Times New Roman" panose="02020603050405020304" pitchFamily="18" charset="0"/>
                            </a:rPr>
                            <m:t>φ</m:t>
                          </m:r>
                          <m:r>
                            <m:rPr>
                              <m:nor/>
                            </m:rPr>
                            <a:rPr lang="en-US" altLang="zh-CN" sz="1400" baseline="-25000" smtClean="0">
                              <a:latin typeface="Cambria Math" panose="02040503050406030204" pitchFamily="18" charset="0"/>
                              <a:ea typeface="Cambria Math" panose="02040503050406030204" pitchFamily="18" charset="0"/>
                              <a:cs typeface="Times New Roman" panose="02020603050405020304" pitchFamily="18" charset="0"/>
                            </a:rPr>
                            <m:t>f</m:t>
                          </m:r>
                        </m:oMath>
                      </m:oMathPara>
                    </a14:m>
                    <a:endParaRPr lang="zh-CN" altLang="en-US" sz="1400" baseline="-25000" dirty="0">
                      <a:latin typeface="Cambria Math" panose="02040503050406030204" pitchFamily="18" charset="0"/>
                      <a:ea typeface="宋体" panose="02010600030101010101" pitchFamily="2" charset="-122"/>
                    </a:endParaRPr>
                  </a:p>
                </p:txBody>
              </p:sp>
            </mc:Choice>
            <mc:Fallback xmlns="">
              <p:sp>
                <p:nvSpPr>
                  <p:cNvPr id="31" name="文本框 30">
                    <a:extLst>
                      <a:ext uri="{FF2B5EF4-FFF2-40B4-BE49-F238E27FC236}">
                        <a16:creationId xmlns:a16="http://schemas.microsoft.com/office/drawing/2014/main" id="{0D9BD530-CC7D-2717-B07C-1E530A3FF64B}"/>
                      </a:ext>
                    </a:extLst>
                  </p:cNvPr>
                  <p:cNvSpPr txBox="1">
                    <a:spLocks noRot="1" noChangeAspect="1" noMove="1" noResize="1" noEditPoints="1" noAdjustHandles="1" noChangeArrowheads="1" noChangeShapeType="1" noTextEdit="1"/>
                  </p:cNvSpPr>
                  <p:nvPr/>
                </p:nvSpPr>
                <p:spPr>
                  <a:xfrm>
                    <a:off x="2501119" y="3563110"/>
                    <a:ext cx="611460" cy="308979"/>
                  </a:xfrm>
                  <a:prstGeom prst="rect">
                    <a:avLst/>
                  </a:prstGeom>
                  <a:blipFill>
                    <a:blip r:embed="rId10"/>
                    <a:stretch>
                      <a:fillRect b="-4000"/>
                    </a:stretch>
                  </a:blipFill>
                </p:spPr>
                <p:txBody>
                  <a:bodyPr/>
                  <a:lstStyle/>
                  <a:p>
                    <a:r>
                      <a:rPr lang="zh-CN" altLang="en-US">
                        <a:noFill/>
                      </a:rPr>
                      <a:t> </a:t>
                    </a:r>
                  </a:p>
                </p:txBody>
              </p:sp>
            </mc:Fallback>
          </mc:AlternateContent>
          <p:sp>
            <p:nvSpPr>
              <p:cNvPr id="32" name="弧形 31">
                <a:extLst>
                  <a:ext uri="{FF2B5EF4-FFF2-40B4-BE49-F238E27FC236}">
                    <a16:creationId xmlns:a16="http://schemas.microsoft.com/office/drawing/2014/main" id="{340098E8-BA26-ED23-823D-4034438DB8B3}"/>
                  </a:ext>
                </a:extLst>
              </p:cNvPr>
              <p:cNvSpPr/>
              <p:nvPr/>
            </p:nvSpPr>
            <p:spPr>
              <a:xfrm rot="2730340">
                <a:off x="2972946" y="3382014"/>
                <a:ext cx="330242" cy="415940"/>
              </a:xfrm>
              <a:prstGeom prst="arc">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949B753E-E52D-70AD-8046-893316BD08F1}"/>
                      </a:ext>
                    </a:extLst>
                  </p:cNvPr>
                  <p:cNvSpPr txBox="1"/>
                  <p:nvPr/>
                </p:nvSpPr>
                <p:spPr>
                  <a:xfrm>
                    <a:off x="3114718" y="3436543"/>
                    <a:ext cx="862149" cy="3028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l-GR" altLang="zh-CN" sz="1400" smtClean="0">
                              <a:latin typeface="Cambria Math" panose="02040503050406030204" pitchFamily="18" charset="0"/>
                              <a:ea typeface="Cambria Math" panose="02040503050406030204" pitchFamily="18" charset="0"/>
                              <a:cs typeface="Times New Roman" panose="02020603050405020304" pitchFamily="18" charset="0"/>
                            </a:rPr>
                            <m:t>θ</m:t>
                          </m:r>
                          <m:r>
                            <m:rPr>
                              <m:nor/>
                            </m:rPr>
                            <a:rPr lang="en-US" altLang="zh-CN" sz="1400" baseline="-25000" smtClean="0">
                              <a:latin typeface="Cambria Math" panose="02040503050406030204" pitchFamily="18" charset="0"/>
                              <a:ea typeface="Cambria Math" panose="02040503050406030204" pitchFamily="18" charset="0"/>
                              <a:cs typeface="Times New Roman" panose="02020603050405020304" pitchFamily="18" charset="0"/>
                            </a:rPr>
                            <m:t>f</m:t>
                          </m:r>
                        </m:oMath>
                      </m:oMathPara>
                    </a14:m>
                    <a:endParaRPr lang="zh-CN" altLang="en-US" sz="1400" baseline="-25000" dirty="0">
                      <a:latin typeface="宋体" panose="02010600030101010101" pitchFamily="2" charset="-122"/>
                      <a:ea typeface="宋体" panose="02010600030101010101" pitchFamily="2" charset="-122"/>
                    </a:endParaRPr>
                  </a:p>
                </p:txBody>
              </p:sp>
            </mc:Choice>
            <mc:Fallback xmlns="">
              <p:sp>
                <p:nvSpPr>
                  <p:cNvPr id="29" name="文本框 28">
                    <a:extLst>
                      <a:ext uri="{FF2B5EF4-FFF2-40B4-BE49-F238E27FC236}">
                        <a16:creationId xmlns:a16="http://schemas.microsoft.com/office/drawing/2014/main" id="{03299863-4C42-1333-A80B-7442F5F687C0}"/>
                      </a:ext>
                    </a:extLst>
                  </p:cNvPr>
                  <p:cNvSpPr txBox="1">
                    <a:spLocks noRot="1" noChangeAspect="1" noMove="1" noResize="1" noEditPoints="1" noAdjustHandles="1" noChangeArrowheads="1" noChangeShapeType="1" noTextEdit="1"/>
                  </p:cNvSpPr>
                  <p:nvPr/>
                </p:nvSpPr>
                <p:spPr>
                  <a:xfrm>
                    <a:off x="3114718" y="3436543"/>
                    <a:ext cx="862149" cy="302840"/>
                  </a:xfrm>
                  <a:prstGeom prst="rect">
                    <a:avLst/>
                  </a:prstGeom>
                  <a:blipFill>
                    <a:blip r:embed="rId11"/>
                    <a:stretch>
                      <a:fillRect/>
                    </a:stretch>
                  </a:blipFill>
                </p:spPr>
                <p:txBody>
                  <a:bodyPr/>
                  <a:lstStyle/>
                  <a:p>
                    <a:r>
                      <a:rPr lang="zh-CN" altLang="en-US">
                        <a:noFill/>
                      </a:rPr>
                      <a:t> </a:t>
                    </a:r>
                  </a:p>
                </p:txBody>
              </p:sp>
            </mc:Fallback>
          </mc:AlternateContent>
        </p:grpSp>
        <p:sp>
          <p:nvSpPr>
            <p:cNvPr id="10" name="平行四边形 9">
              <a:extLst>
                <a:ext uri="{FF2B5EF4-FFF2-40B4-BE49-F238E27FC236}">
                  <a16:creationId xmlns:a16="http://schemas.microsoft.com/office/drawing/2014/main" id="{E7C60692-21E1-E571-CFAD-DF6AF713DBBC}"/>
                </a:ext>
              </a:extLst>
            </p:cNvPr>
            <p:cNvSpPr/>
            <p:nvPr/>
          </p:nvSpPr>
          <p:spPr>
            <a:xfrm rot="19613133">
              <a:off x="737050" y="3582524"/>
              <a:ext cx="3455822" cy="1686750"/>
            </a:xfrm>
            <a:prstGeom prst="parallelogram">
              <a:avLst>
                <a:gd name="adj" fmla="val 65785"/>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平行四边形 10">
              <a:extLst>
                <a:ext uri="{FF2B5EF4-FFF2-40B4-BE49-F238E27FC236}">
                  <a16:creationId xmlns:a16="http://schemas.microsoft.com/office/drawing/2014/main" id="{434B378A-3EFE-051A-524E-77EB48CD69C2}"/>
                </a:ext>
              </a:extLst>
            </p:cNvPr>
            <p:cNvSpPr/>
            <p:nvPr/>
          </p:nvSpPr>
          <p:spPr>
            <a:xfrm>
              <a:off x="236967" y="3678204"/>
              <a:ext cx="4948919" cy="1283553"/>
            </a:xfrm>
            <a:prstGeom prst="parallelogram">
              <a:avLst>
                <a:gd name="adj" fmla="val 152300"/>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4" name="图片 33">
            <a:extLst>
              <a:ext uri="{FF2B5EF4-FFF2-40B4-BE49-F238E27FC236}">
                <a16:creationId xmlns:a16="http://schemas.microsoft.com/office/drawing/2014/main" id="{B3569364-A081-8A89-9E18-F3997D1355C4}"/>
              </a:ext>
            </a:extLst>
          </p:cNvPr>
          <p:cNvPicPr>
            <a:picLocks noChangeAspect="1"/>
          </p:cNvPicPr>
          <p:nvPr/>
        </p:nvPicPr>
        <p:blipFill>
          <a:blip r:embed="rId12"/>
          <a:stretch>
            <a:fillRect/>
          </a:stretch>
        </p:blipFill>
        <p:spPr>
          <a:xfrm>
            <a:off x="6861182" y="1053889"/>
            <a:ext cx="2044587" cy="1412978"/>
          </a:xfrm>
          <a:prstGeom prst="rect">
            <a:avLst/>
          </a:prstGeom>
        </p:spPr>
      </p:pic>
      <p:pic>
        <p:nvPicPr>
          <p:cNvPr id="35" name="图片 34">
            <a:extLst>
              <a:ext uri="{FF2B5EF4-FFF2-40B4-BE49-F238E27FC236}">
                <a16:creationId xmlns:a16="http://schemas.microsoft.com/office/drawing/2014/main" id="{F8F7E8B5-F655-1C42-9367-FB7903794D6E}"/>
              </a:ext>
            </a:extLst>
          </p:cNvPr>
          <p:cNvPicPr>
            <a:picLocks noChangeAspect="1"/>
          </p:cNvPicPr>
          <p:nvPr/>
        </p:nvPicPr>
        <p:blipFill>
          <a:blip r:embed="rId13"/>
          <a:stretch>
            <a:fillRect/>
          </a:stretch>
        </p:blipFill>
        <p:spPr>
          <a:xfrm>
            <a:off x="8887455" y="982263"/>
            <a:ext cx="2083654" cy="1484604"/>
          </a:xfrm>
          <a:prstGeom prst="rect">
            <a:avLst/>
          </a:prstGeom>
        </p:spPr>
      </p:pic>
      <p:sp>
        <p:nvSpPr>
          <p:cNvPr id="36" name="文本框 35">
            <a:extLst>
              <a:ext uri="{FF2B5EF4-FFF2-40B4-BE49-F238E27FC236}">
                <a16:creationId xmlns:a16="http://schemas.microsoft.com/office/drawing/2014/main" id="{00E55A75-22F8-9693-E73F-261860151337}"/>
              </a:ext>
            </a:extLst>
          </p:cNvPr>
          <p:cNvSpPr txBox="1"/>
          <p:nvPr/>
        </p:nvSpPr>
        <p:spPr>
          <a:xfrm>
            <a:off x="121182" y="2877387"/>
            <a:ext cx="708262" cy="369332"/>
          </a:xfrm>
          <a:prstGeom prst="rect">
            <a:avLst/>
          </a:prstGeom>
          <a:noFill/>
        </p:spPr>
        <p:txBody>
          <a:bodyPr wrap="square" rtlCol="0">
            <a:spAutoFit/>
          </a:bodyPr>
          <a:lstStyle/>
          <a:p>
            <a:r>
              <a:rPr lang="en-US" altLang="zh-CN" dirty="0">
                <a:latin typeface="Cambria Math" panose="02040503050406030204" pitchFamily="18" charset="0"/>
                <a:ea typeface="Cambria Math" panose="02040503050406030204" pitchFamily="18" charset="0"/>
                <a:cs typeface="Times New Roman" panose="02020603050405020304" pitchFamily="18" charset="0"/>
              </a:rPr>
              <a:t>Fig. 1.</a:t>
            </a:r>
            <a:endParaRPr lang="zh-CN" altLang="en-US" dirty="0">
              <a:latin typeface="Times New Roman" panose="02020603050405020304" pitchFamily="18" charset="0"/>
              <a:cs typeface="Times New Roman" panose="02020603050405020304" pitchFamily="18" charset="0"/>
            </a:endParaRPr>
          </a:p>
        </p:txBody>
      </p:sp>
      <p:sp>
        <p:nvSpPr>
          <p:cNvPr id="37" name="矩形: 圆角 36">
            <a:extLst>
              <a:ext uri="{FF2B5EF4-FFF2-40B4-BE49-F238E27FC236}">
                <a16:creationId xmlns:a16="http://schemas.microsoft.com/office/drawing/2014/main" id="{29452DC6-3B4B-C40C-A6FF-88FBFF00E85A}"/>
              </a:ext>
            </a:extLst>
          </p:cNvPr>
          <p:cNvSpPr/>
          <p:nvPr/>
        </p:nvSpPr>
        <p:spPr>
          <a:xfrm>
            <a:off x="5660442" y="504497"/>
            <a:ext cx="6401776" cy="5865691"/>
          </a:xfrm>
          <a:prstGeom prst="roundRect">
            <a:avLst>
              <a:gd name="adj" fmla="val 2597"/>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文本框 37">
            <a:extLst>
              <a:ext uri="{FF2B5EF4-FFF2-40B4-BE49-F238E27FC236}">
                <a16:creationId xmlns:a16="http://schemas.microsoft.com/office/drawing/2014/main" id="{D2416916-9673-4A42-BE40-D60DEFB378E5}"/>
              </a:ext>
            </a:extLst>
          </p:cNvPr>
          <p:cNvSpPr txBox="1"/>
          <p:nvPr/>
        </p:nvSpPr>
        <p:spPr>
          <a:xfrm>
            <a:off x="-79742" y="6408288"/>
            <a:ext cx="12198124" cy="261610"/>
          </a:xfrm>
          <a:prstGeom prst="rect">
            <a:avLst/>
          </a:prstGeom>
          <a:noFill/>
        </p:spPr>
        <p:txBody>
          <a:bodyPr wrap="square" rtlCol="0">
            <a:spAutoFit/>
          </a:bodyPr>
          <a:lstStyle/>
          <a:p>
            <a:r>
              <a:rPr lang="en-US" altLang="zh-CN" sz="1100" dirty="0">
                <a:latin typeface="Times New Roman" panose="02020603050405020304" pitchFamily="18" charset="0"/>
                <a:cs typeface="Times New Roman" panose="02020603050405020304" pitchFamily="18" charset="0"/>
              </a:rPr>
              <a:t>[1] SUN C, WU Y K. Theoretical and simulation studies of characteristics of a Compton light source [J]. Physical Review Special Topics - Accelerators and Beams, 2011, 14(4). </a:t>
            </a:r>
          </a:p>
        </p:txBody>
      </p:sp>
      <p:sp>
        <p:nvSpPr>
          <p:cNvPr id="39" name="内容占位符 3">
            <a:extLst>
              <a:ext uri="{FF2B5EF4-FFF2-40B4-BE49-F238E27FC236}">
                <a16:creationId xmlns:a16="http://schemas.microsoft.com/office/drawing/2014/main" id="{29EE3C86-B259-4954-A0D7-0DF9D76B72B7}"/>
              </a:ext>
            </a:extLst>
          </p:cNvPr>
          <p:cNvSpPr txBox="1"/>
          <p:nvPr>
            <p:custDataLst>
              <p:tags r:id="rId1"/>
            </p:custDataLst>
          </p:nvPr>
        </p:nvSpPr>
        <p:spPr>
          <a:xfrm>
            <a:off x="0" y="700966"/>
            <a:ext cx="7848446" cy="504056"/>
          </a:xfrm>
          <a:custGeom>
            <a:avLst/>
            <a:gdLst>
              <a:gd name="connsiteX0" fmla="*/ 0 w 10857753"/>
              <a:gd name="connsiteY0" fmla="*/ 0 h 5136439"/>
              <a:gd name="connsiteX1" fmla="*/ 10857753 w 10857753"/>
              <a:gd name="connsiteY1" fmla="*/ 0 h 5136439"/>
              <a:gd name="connsiteX2" fmla="*/ 10857753 w 10857753"/>
              <a:gd name="connsiteY2" fmla="*/ 5136439 h 5136439"/>
              <a:gd name="connsiteX3" fmla="*/ 0 w 10857753"/>
              <a:gd name="connsiteY3" fmla="*/ 5136439 h 5136439"/>
              <a:gd name="connsiteX4" fmla="*/ 0 w 10857753"/>
              <a:gd name="connsiteY4" fmla="*/ 0 h 5136439"/>
              <a:gd name="-1" fmla="*/ 0 w 10857753"/>
              <a:gd name="-2" fmla="*/ 0 h 5136439"/>
              <a:gd name="-3" fmla="*/ 10857753 w 10857753"/>
              <a:gd name="-4" fmla="*/ 0 h 5136439"/>
              <a:gd name="-5" fmla="*/ 10855126 w 10857753"/>
              <a:gd name="-6" fmla="*/ 4956679 h 5136439"/>
              <a:gd name="-7" fmla="*/ 10857753 w 10857753"/>
              <a:gd name="-8" fmla="*/ 5136439 h 5136439"/>
              <a:gd name="-9" fmla="*/ 0 w 10857753"/>
              <a:gd name="-10" fmla="*/ 5136439 h 5136439"/>
              <a:gd name="connsiteX5" fmla="*/ 0 w 10857753"/>
              <a:gd name="connsiteY5" fmla="*/ 0 h 5136439"/>
              <a:gd name="-11" fmla="*/ 0 w 10857753"/>
              <a:gd name="-12" fmla="*/ 0 h 5142745"/>
              <a:gd name="-13" fmla="*/ 10857753 w 10857753"/>
              <a:gd name="-14" fmla="*/ 0 h 5142745"/>
              <a:gd name="-15" fmla="*/ 10855126 w 10857753"/>
              <a:gd name="-16" fmla="*/ 4956679 h 5142745"/>
              <a:gd name="-17" fmla="*/ 10687486 w 10857753"/>
              <a:gd name="-18" fmla="*/ 5142745 h 5142745"/>
              <a:gd name="-19" fmla="*/ 0 w 10857753"/>
              <a:gd name="-20" fmla="*/ 5136439 h 5142745"/>
              <a:gd name="-21" fmla="*/ 0 w 10857753"/>
              <a:gd name="-22" fmla="*/ 0 h 5142745"/>
              <a:gd name="-23" fmla="*/ 0 w 10857753"/>
              <a:gd name="-24" fmla="*/ 0 h 5142745"/>
              <a:gd name="-25" fmla="*/ 10857753 w 10857753"/>
              <a:gd name="-26" fmla="*/ 0 h 5142745"/>
              <a:gd name="-27" fmla="*/ 10855126 w 10857753"/>
              <a:gd name="-28" fmla="*/ 4956679 h 5142745"/>
              <a:gd name="-29" fmla="*/ 10687486 w 10857753"/>
              <a:gd name="-30" fmla="*/ 5142745 h 5142745"/>
              <a:gd name="-31" fmla="*/ 0 w 10857753"/>
              <a:gd name="-32" fmla="*/ 5136439 h 5142745"/>
              <a:gd name="-33" fmla="*/ 0 w 10857753"/>
              <a:gd name="-34" fmla="*/ 0 h 5142745"/>
              <a:gd name="-35" fmla="*/ 0 w 10857753"/>
              <a:gd name="-36" fmla="*/ 0 h 5142747"/>
              <a:gd name="-37" fmla="*/ 10857753 w 10857753"/>
              <a:gd name="-38" fmla="*/ 0 h 5142747"/>
              <a:gd name="-39" fmla="*/ 10855126 w 10857753"/>
              <a:gd name="-40" fmla="*/ 4956679 h 5142747"/>
              <a:gd name="-41" fmla="*/ 10687486 w 10857753"/>
              <a:gd name="-42" fmla="*/ 5142745 h 5142747"/>
              <a:gd name="-43" fmla="*/ 0 w 10857753"/>
              <a:gd name="-44" fmla="*/ 5136439 h 5142747"/>
              <a:gd name="-45" fmla="*/ 0 w 10857753"/>
              <a:gd name="-46" fmla="*/ 0 h 5142747"/>
              <a:gd name="-47" fmla="*/ 0 w 10857753"/>
              <a:gd name="-48" fmla="*/ 0 h 5142903"/>
              <a:gd name="-49" fmla="*/ 10857753 w 10857753"/>
              <a:gd name="-50" fmla="*/ 0 h 5142903"/>
              <a:gd name="-51" fmla="*/ 10855126 w 10857753"/>
              <a:gd name="-52" fmla="*/ 4956679 h 5142903"/>
              <a:gd name="-53" fmla="*/ 10687486 w 10857753"/>
              <a:gd name="-54" fmla="*/ 5142745 h 5142903"/>
              <a:gd name="-55" fmla="*/ 0 w 10857753"/>
              <a:gd name="-56" fmla="*/ 5136439 h 5142903"/>
              <a:gd name="-57" fmla="*/ 0 w 10857753"/>
              <a:gd name="-58" fmla="*/ 0 h 5142903"/>
              <a:gd name="-59" fmla="*/ 0 w 10857753"/>
              <a:gd name="-60" fmla="*/ 0 h 5142823"/>
              <a:gd name="-61" fmla="*/ 10857753 w 10857753"/>
              <a:gd name="-62" fmla="*/ 0 h 5142823"/>
              <a:gd name="-63" fmla="*/ 10855126 w 10857753"/>
              <a:gd name="-64" fmla="*/ 4956679 h 5142823"/>
              <a:gd name="-65" fmla="*/ 10687486 w 10857753"/>
              <a:gd name="-66" fmla="*/ 5142745 h 5142823"/>
              <a:gd name="-67" fmla="*/ 0 w 10857753"/>
              <a:gd name="-68" fmla="*/ 5136439 h 5142823"/>
              <a:gd name="-69" fmla="*/ 0 w 10857753"/>
              <a:gd name="-70" fmla="*/ 0 h 5142823"/>
              <a:gd name="-71" fmla="*/ 0 w 10857753"/>
              <a:gd name="-72" fmla="*/ 0 h 5142926"/>
              <a:gd name="-73" fmla="*/ 10857753 w 10857753"/>
              <a:gd name="-74" fmla="*/ 0 h 5142926"/>
              <a:gd name="-75" fmla="*/ 10855126 w 10857753"/>
              <a:gd name="-76" fmla="*/ 4956679 h 5142926"/>
              <a:gd name="-77" fmla="*/ 10687486 w 10857753"/>
              <a:gd name="-78" fmla="*/ 5142745 h 5142926"/>
              <a:gd name="-79" fmla="*/ 0 w 10857753"/>
              <a:gd name="-80" fmla="*/ 5136439 h 5142926"/>
              <a:gd name="-81" fmla="*/ 0 w 10857753"/>
              <a:gd name="-82" fmla="*/ 0 h 5142926"/>
              <a:gd name="-83" fmla="*/ 0 w 10857753"/>
              <a:gd name="-84" fmla="*/ 0 h 5142954"/>
              <a:gd name="-85" fmla="*/ 10857753 w 10857753"/>
              <a:gd name="-86" fmla="*/ 0 h 5142954"/>
              <a:gd name="-87" fmla="*/ 10855126 w 10857753"/>
              <a:gd name="-88" fmla="*/ 4963817 h 5142954"/>
              <a:gd name="-89" fmla="*/ 10687486 w 10857753"/>
              <a:gd name="-90" fmla="*/ 5142745 h 5142954"/>
              <a:gd name="-91" fmla="*/ 0 w 10857753"/>
              <a:gd name="-92" fmla="*/ 5136439 h 5142954"/>
              <a:gd name="-93" fmla="*/ 0 w 10857753"/>
              <a:gd name="-94" fmla="*/ 0 h 5142954"/>
              <a:gd name="-95" fmla="*/ 0 w 10857753"/>
              <a:gd name="-96" fmla="*/ 0 h 5142954"/>
              <a:gd name="-97" fmla="*/ 10857753 w 10857753"/>
              <a:gd name="-98" fmla="*/ 0 h 5142954"/>
              <a:gd name="-99" fmla="*/ 10855126 w 10857753"/>
              <a:gd name="-100" fmla="*/ 4963817 h 5142954"/>
              <a:gd name="-101" fmla="*/ 10687486 w 10857753"/>
              <a:gd name="-102" fmla="*/ 5142745 h 5142954"/>
              <a:gd name="-103" fmla="*/ 0 w 10857753"/>
              <a:gd name="-104" fmla="*/ 5136439 h 5142954"/>
              <a:gd name="-105" fmla="*/ 0 w 10857753"/>
              <a:gd name="-106" fmla="*/ 0 h 5142954"/>
              <a:gd name="-107" fmla="*/ 0 w 10857753"/>
              <a:gd name="-108" fmla="*/ 0 h 5143138"/>
              <a:gd name="-109" fmla="*/ 10857753 w 10857753"/>
              <a:gd name="-110" fmla="*/ 0 h 5143138"/>
              <a:gd name="-111" fmla="*/ 10855126 w 10857753"/>
              <a:gd name="-112" fmla="*/ 4963817 h 5143138"/>
              <a:gd name="-113" fmla="*/ 10687486 w 10857753"/>
              <a:gd name="-114" fmla="*/ 5142745 h 5143138"/>
              <a:gd name="-115" fmla="*/ 0 w 10857753"/>
              <a:gd name="-116" fmla="*/ 5136439 h 5143138"/>
              <a:gd name="-117" fmla="*/ 0 w 10857753"/>
              <a:gd name="-118" fmla="*/ 0 h 5143138"/>
            </a:gdLst>
            <a:ahLst/>
            <a:cxnLst>
              <a:cxn ang="0">
                <a:pos x="-107" y="-108"/>
              </a:cxn>
              <a:cxn ang="0">
                <a:pos x="-109" y="-110"/>
              </a:cxn>
              <a:cxn ang="0">
                <a:pos x="-111" y="-112"/>
              </a:cxn>
              <a:cxn ang="0">
                <a:pos x="-113" y="-114"/>
              </a:cxn>
              <a:cxn ang="0">
                <a:pos x="-115" y="-116"/>
              </a:cxn>
              <a:cxn ang="0">
                <a:pos x="-117" y="-118"/>
              </a:cxn>
            </a:cxnLst>
            <a:rect l="l" t="t" r="r" b="b"/>
            <a:pathLst>
              <a:path w="10857753" h="5143138">
                <a:moveTo>
                  <a:pt x="0" y="0"/>
                </a:moveTo>
                <a:lnTo>
                  <a:pt x="10857753" y="0"/>
                </a:lnTo>
                <a:cubicBezTo>
                  <a:pt x="10856877" y="1652226"/>
                  <a:pt x="10856002" y="4910484"/>
                  <a:pt x="10855126" y="4963817"/>
                </a:cubicBezTo>
                <a:cubicBezTo>
                  <a:pt x="10840364" y="5128486"/>
                  <a:pt x="10747038" y="5146323"/>
                  <a:pt x="10687486" y="5142745"/>
                </a:cubicBezTo>
                <a:lnTo>
                  <a:pt x="0" y="5136439"/>
                </a:lnTo>
                <a:lnTo>
                  <a:pt x="0" y="0"/>
                </a:lnTo>
                <a:close/>
              </a:path>
            </a:pathLst>
          </a:custGeom>
        </p:spPr>
        <p:txBody>
          <a:bodyPr>
            <a:normAutofit fontScale="47500" lnSpcReduction="20000"/>
          </a:bodyPr>
          <a:lstStyle>
            <a:lvl1pPr marL="450850" indent="-450850" algn="l" defTabSz="914400" rtl="0" eaLnBrk="1" latinLnBrk="0" hangingPunct="1">
              <a:lnSpc>
                <a:spcPct val="140000"/>
              </a:lnSpc>
              <a:spcBef>
                <a:spcPts val="600"/>
              </a:spcBef>
              <a:buSzPct val="100000"/>
              <a:buFont typeface="Times New Roman" panose="02020603050405020304" pitchFamily="18" charset="0"/>
              <a:buChar char="※"/>
              <a:defRPr lang="zh-CN" altLang="en-US" sz="2800" b="1" kern="12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defRPr>
            </a:lvl1pPr>
            <a:lvl2pPr marL="593725" indent="-281305" algn="l" defTabSz="914400" rtl="0" eaLnBrk="1" latinLnBrk="0" hangingPunct="1">
              <a:lnSpc>
                <a:spcPct val="140000"/>
              </a:lnSpc>
              <a:spcBef>
                <a:spcPts val="600"/>
              </a:spcBef>
              <a:buFont typeface="Wingdings" panose="05000000000000000000" pitchFamily="2" charset="2"/>
              <a:buChar char="Ø"/>
              <a:defRPr lang="zh-CN" altLang="en-US" sz="2400" kern="1200" dirty="0" smtClean="0">
                <a:solidFill>
                  <a:schemeClr val="tx1"/>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30000"/>
              </a:lnSpc>
              <a:spcAft>
                <a:spcPts val="0"/>
              </a:spcAft>
              <a:buFont typeface="Wingdings" panose="05000000000000000000" pitchFamily="2" charset="2"/>
              <a:buChar char="p"/>
            </a:pPr>
            <a:r>
              <a:rPr lang="en-US" altLang="zh-CN" sz="5100" dirty="0">
                <a:solidFill>
                  <a:srgbClr val="014099"/>
                </a:solidFill>
                <a:latin typeface="微软雅黑" panose="020B0503020204020204" pitchFamily="34" charset="-122"/>
                <a:ea typeface="微软雅黑" panose="020B0503020204020204" pitchFamily="34" charset="-122"/>
              </a:rPr>
              <a:t>X/γ ray from </a:t>
            </a:r>
            <a:r>
              <a:rPr lang="en-US" altLang="zh-CN" sz="5100" dirty="0">
                <a:solidFill>
                  <a:srgbClr val="014099"/>
                </a:solidFill>
                <a:latin typeface="微软雅黑" panose="020B0503020204020204" pitchFamily="34" charset="-122"/>
                <a:ea typeface="微软雅黑" panose="020B0503020204020204" pitchFamily="34" charset="-122"/>
                <a:cs typeface="+mj-cs"/>
              </a:rPr>
              <a:t>Compton scattering</a:t>
            </a:r>
          </a:p>
          <a:p>
            <a:pPr marL="0" indent="0" fontAlgn="auto">
              <a:lnSpc>
                <a:spcPct val="130000"/>
              </a:lnSpc>
              <a:spcAft>
                <a:spcPts val="0"/>
              </a:spcAft>
              <a:buNone/>
            </a:pPr>
            <a:endParaRPr lang="en-US" altLang="zh-CN" sz="3635" dirty="0">
              <a:solidFill>
                <a:srgbClr val="0000CC"/>
              </a:solidFill>
            </a:endParaRPr>
          </a:p>
        </p:txBody>
      </p:sp>
    </p:spTree>
    <p:extLst>
      <p:ext uri="{BB962C8B-B14F-4D97-AF65-F5344CB8AC3E}">
        <p14:creationId xmlns:p14="http://schemas.microsoft.com/office/powerpoint/2010/main" val="1266036241"/>
      </p:ext>
    </p:extLst>
  </p:cSld>
  <p:clrMapOvr>
    <a:masterClrMapping/>
  </p:clrMapOvr>
  <p:transition advTm="9739"/>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412D5-EC81-22C8-C045-C81AA79821D8}"/>
            </a:ext>
          </a:extLst>
        </p:cNvPr>
        <p:cNvGrpSpPr/>
        <p:nvPr/>
      </p:nvGrpSpPr>
      <p:grpSpPr>
        <a:xfrm>
          <a:off x="0" y="0"/>
          <a:ext cx="0" cy="0"/>
          <a:chOff x="0" y="0"/>
          <a:chExt cx="0" cy="0"/>
        </a:xfrm>
      </p:grpSpPr>
      <p:pic>
        <p:nvPicPr>
          <p:cNvPr id="81" name="图片 80">
            <a:extLst>
              <a:ext uri="{FF2B5EF4-FFF2-40B4-BE49-F238E27FC236}">
                <a16:creationId xmlns:a16="http://schemas.microsoft.com/office/drawing/2014/main" id="{ECBEAB03-E27C-4124-32CF-1057B25D9BC3}"/>
              </a:ext>
            </a:extLst>
          </p:cNvPr>
          <p:cNvPicPr>
            <a:picLocks noChangeAspect="1"/>
          </p:cNvPicPr>
          <p:nvPr/>
        </p:nvPicPr>
        <p:blipFill>
          <a:blip r:embed="rId4"/>
          <a:srcRect t="-1" b="510"/>
          <a:stretch>
            <a:fillRect/>
          </a:stretch>
        </p:blipFill>
        <p:spPr>
          <a:xfrm>
            <a:off x="283780" y="1267548"/>
            <a:ext cx="11693145" cy="5475600"/>
          </a:xfrm>
          <a:prstGeom prst="rect">
            <a:avLst/>
          </a:prstGeom>
        </p:spPr>
      </p:pic>
      <p:sp>
        <p:nvSpPr>
          <p:cNvPr id="82" name="内容占位符 3">
            <a:extLst>
              <a:ext uri="{FF2B5EF4-FFF2-40B4-BE49-F238E27FC236}">
                <a16:creationId xmlns:a16="http://schemas.microsoft.com/office/drawing/2014/main" id="{22DB80D7-80A7-CCFA-EDDE-7FA5A8728141}"/>
              </a:ext>
            </a:extLst>
          </p:cNvPr>
          <p:cNvSpPr txBox="1"/>
          <p:nvPr>
            <p:custDataLst>
              <p:tags r:id="rId1"/>
            </p:custDataLst>
          </p:nvPr>
        </p:nvSpPr>
        <p:spPr>
          <a:xfrm>
            <a:off x="130298" y="694206"/>
            <a:ext cx="9562342" cy="504056"/>
          </a:xfrm>
          <a:custGeom>
            <a:avLst/>
            <a:gdLst>
              <a:gd name="connsiteX0" fmla="*/ 0 w 10857753"/>
              <a:gd name="connsiteY0" fmla="*/ 0 h 5136439"/>
              <a:gd name="connsiteX1" fmla="*/ 10857753 w 10857753"/>
              <a:gd name="connsiteY1" fmla="*/ 0 h 5136439"/>
              <a:gd name="connsiteX2" fmla="*/ 10857753 w 10857753"/>
              <a:gd name="connsiteY2" fmla="*/ 5136439 h 5136439"/>
              <a:gd name="connsiteX3" fmla="*/ 0 w 10857753"/>
              <a:gd name="connsiteY3" fmla="*/ 5136439 h 5136439"/>
              <a:gd name="connsiteX4" fmla="*/ 0 w 10857753"/>
              <a:gd name="connsiteY4" fmla="*/ 0 h 5136439"/>
              <a:gd name="-1" fmla="*/ 0 w 10857753"/>
              <a:gd name="-2" fmla="*/ 0 h 5136439"/>
              <a:gd name="-3" fmla="*/ 10857753 w 10857753"/>
              <a:gd name="-4" fmla="*/ 0 h 5136439"/>
              <a:gd name="-5" fmla="*/ 10855126 w 10857753"/>
              <a:gd name="-6" fmla="*/ 4956679 h 5136439"/>
              <a:gd name="-7" fmla="*/ 10857753 w 10857753"/>
              <a:gd name="-8" fmla="*/ 5136439 h 5136439"/>
              <a:gd name="-9" fmla="*/ 0 w 10857753"/>
              <a:gd name="-10" fmla="*/ 5136439 h 5136439"/>
              <a:gd name="connsiteX5" fmla="*/ 0 w 10857753"/>
              <a:gd name="connsiteY5" fmla="*/ 0 h 5136439"/>
              <a:gd name="-11" fmla="*/ 0 w 10857753"/>
              <a:gd name="-12" fmla="*/ 0 h 5142745"/>
              <a:gd name="-13" fmla="*/ 10857753 w 10857753"/>
              <a:gd name="-14" fmla="*/ 0 h 5142745"/>
              <a:gd name="-15" fmla="*/ 10855126 w 10857753"/>
              <a:gd name="-16" fmla="*/ 4956679 h 5142745"/>
              <a:gd name="-17" fmla="*/ 10687486 w 10857753"/>
              <a:gd name="-18" fmla="*/ 5142745 h 5142745"/>
              <a:gd name="-19" fmla="*/ 0 w 10857753"/>
              <a:gd name="-20" fmla="*/ 5136439 h 5142745"/>
              <a:gd name="-21" fmla="*/ 0 w 10857753"/>
              <a:gd name="-22" fmla="*/ 0 h 5142745"/>
              <a:gd name="-23" fmla="*/ 0 w 10857753"/>
              <a:gd name="-24" fmla="*/ 0 h 5142745"/>
              <a:gd name="-25" fmla="*/ 10857753 w 10857753"/>
              <a:gd name="-26" fmla="*/ 0 h 5142745"/>
              <a:gd name="-27" fmla="*/ 10855126 w 10857753"/>
              <a:gd name="-28" fmla="*/ 4956679 h 5142745"/>
              <a:gd name="-29" fmla="*/ 10687486 w 10857753"/>
              <a:gd name="-30" fmla="*/ 5142745 h 5142745"/>
              <a:gd name="-31" fmla="*/ 0 w 10857753"/>
              <a:gd name="-32" fmla="*/ 5136439 h 5142745"/>
              <a:gd name="-33" fmla="*/ 0 w 10857753"/>
              <a:gd name="-34" fmla="*/ 0 h 5142745"/>
              <a:gd name="-35" fmla="*/ 0 w 10857753"/>
              <a:gd name="-36" fmla="*/ 0 h 5142747"/>
              <a:gd name="-37" fmla="*/ 10857753 w 10857753"/>
              <a:gd name="-38" fmla="*/ 0 h 5142747"/>
              <a:gd name="-39" fmla="*/ 10855126 w 10857753"/>
              <a:gd name="-40" fmla="*/ 4956679 h 5142747"/>
              <a:gd name="-41" fmla="*/ 10687486 w 10857753"/>
              <a:gd name="-42" fmla="*/ 5142745 h 5142747"/>
              <a:gd name="-43" fmla="*/ 0 w 10857753"/>
              <a:gd name="-44" fmla="*/ 5136439 h 5142747"/>
              <a:gd name="-45" fmla="*/ 0 w 10857753"/>
              <a:gd name="-46" fmla="*/ 0 h 5142747"/>
              <a:gd name="-47" fmla="*/ 0 w 10857753"/>
              <a:gd name="-48" fmla="*/ 0 h 5142903"/>
              <a:gd name="-49" fmla="*/ 10857753 w 10857753"/>
              <a:gd name="-50" fmla="*/ 0 h 5142903"/>
              <a:gd name="-51" fmla="*/ 10855126 w 10857753"/>
              <a:gd name="-52" fmla="*/ 4956679 h 5142903"/>
              <a:gd name="-53" fmla="*/ 10687486 w 10857753"/>
              <a:gd name="-54" fmla="*/ 5142745 h 5142903"/>
              <a:gd name="-55" fmla="*/ 0 w 10857753"/>
              <a:gd name="-56" fmla="*/ 5136439 h 5142903"/>
              <a:gd name="-57" fmla="*/ 0 w 10857753"/>
              <a:gd name="-58" fmla="*/ 0 h 5142903"/>
              <a:gd name="-59" fmla="*/ 0 w 10857753"/>
              <a:gd name="-60" fmla="*/ 0 h 5142823"/>
              <a:gd name="-61" fmla="*/ 10857753 w 10857753"/>
              <a:gd name="-62" fmla="*/ 0 h 5142823"/>
              <a:gd name="-63" fmla="*/ 10855126 w 10857753"/>
              <a:gd name="-64" fmla="*/ 4956679 h 5142823"/>
              <a:gd name="-65" fmla="*/ 10687486 w 10857753"/>
              <a:gd name="-66" fmla="*/ 5142745 h 5142823"/>
              <a:gd name="-67" fmla="*/ 0 w 10857753"/>
              <a:gd name="-68" fmla="*/ 5136439 h 5142823"/>
              <a:gd name="-69" fmla="*/ 0 w 10857753"/>
              <a:gd name="-70" fmla="*/ 0 h 5142823"/>
              <a:gd name="-71" fmla="*/ 0 w 10857753"/>
              <a:gd name="-72" fmla="*/ 0 h 5142926"/>
              <a:gd name="-73" fmla="*/ 10857753 w 10857753"/>
              <a:gd name="-74" fmla="*/ 0 h 5142926"/>
              <a:gd name="-75" fmla="*/ 10855126 w 10857753"/>
              <a:gd name="-76" fmla="*/ 4956679 h 5142926"/>
              <a:gd name="-77" fmla="*/ 10687486 w 10857753"/>
              <a:gd name="-78" fmla="*/ 5142745 h 5142926"/>
              <a:gd name="-79" fmla="*/ 0 w 10857753"/>
              <a:gd name="-80" fmla="*/ 5136439 h 5142926"/>
              <a:gd name="-81" fmla="*/ 0 w 10857753"/>
              <a:gd name="-82" fmla="*/ 0 h 5142926"/>
              <a:gd name="-83" fmla="*/ 0 w 10857753"/>
              <a:gd name="-84" fmla="*/ 0 h 5142954"/>
              <a:gd name="-85" fmla="*/ 10857753 w 10857753"/>
              <a:gd name="-86" fmla="*/ 0 h 5142954"/>
              <a:gd name="-87" fmla="*/ 10855126 w 10857753"/>
              <a:gd name="-88" fmla="*/ 4963817 h 5142954"/>
              <a:gd name="-89" fmla="*/ 10687486 w 10857753"/>
              <a:gd name="-90" fmla="*/ 5142745 h 5142954"/>
              <a:gd name="-91" fmla="*/ 0 w 10857753"/>
              <a:gd name="-92" fmla="*/ 5136439 h 5142954"/>
              <a:gd name="-93" fmla="*/ 0 w 10857753"/>
              <a:gd name="-94" fmla="*/ 0 h 5142954"/>
              <a:gd name="-95" fmla="*/ 0 w 10857753"/>
              <a:gd name="-96" fmla="*/ 0 h 5142954"/>
              <a:gd name="-97" fmla="*/ 10857753 w 10857753"/>
              <a:gd name="-98" fmla="*/ 0 h 5142954"/>
              <a:gd name="-99" fmla="*/ 10855126 w 10857753"/>
              <a:gd name="-100" fmla="*/ 4963817 h 5142954"/>
              <a:gd name="-101" fmla="*/ 10687486 w 10857753"/>
              <a:gd name="-102" fmla="*/ 5142745 h 5142954"/>
              <a:gd name="-103" fmla="*/ 0 w 10857753"/>
              <a:gd name="-104" fmla="*/ 5136439 h 5142954"/>
              <a:gd name="-105" fmla="*/ 0 w 10857753"/>
              <a:gd name="-106" fmla="*/ 0 h 5142954"/>
              <a:gd name="-107" fmla="*/ 0 w 10857753"/>
              <a:gd name="-108" fmla="*/ 0 h 5143138"/>
              <a:gd name="-109" fmla="*/ 10857753 w 10857753"/>
              <a:gd name="-110" fmla="*/ 0 h 5143138"/>
              <a:gd name="-111" fmla="*/ 10855126 w 10857753"/>
              <a:gd name="-112" fmla="*/ 4963817 h 5143138"/>
              <a:gd name="-113" fmla="*/ 10687486 w 10857753"/>
              <a:gd name="-114" fmla="*/ 5142745 h 5143138"/>
              <a:gd name="-115" fmla="*/ 0 w 10857753"/>
              <a:gd name="-116" fmla="*/ 5136439 h 5143138"/>
              <a:gd name="-117" fmla="*/ 0 w 10857753"/>
              <a:gd name="-118" fmla="*/ 0 h 5143138"/>
            </a:gdLst>
            <a:ahLst/>
            <a:cxnLst>
              <a:cxn ang="0">
                <a:pos x="-107" y="-108"/>
              </a:cxn>
              <a:cxn ang="0">
                <a:pos x="-109" y="-110"/>
              </a:cxn>
              <a:cxn ang="0">
                <a:pos x="-111" y="-112"/>
              </a:cxn>
              <a:cxn ang="0">
                <a:pos x="-113" y="-114"/>
              </a:cxn>
              <a:cxn ang="0">
                <a:pos x="-115" y="-116"/>
              </a:cxn>
              <a:cxn ang="0">
                <a:pos x="-117" y="-118"/>
              </a:cxn>
            </a:cxnLst>
            <a:rect l="l" t="t" r="r" b="b"/>
            <a:pathLst>
              <a:path w="10857753" h="5143138">
                <a:moveTo>
                  <a:pt x="0" y="0"/>
                </a:moveTo>
                <a:lnTo>
                  <a:pt x="10857753" y="0"/>
                </a:lnTo>
                <a:cubicBezTo>
                  <a:pt x="10856877" y="1652226"/>
                  <a:pt x="10856002" y="4910484"/>
                  <a:pt x="10855126" y="4963817"/>
                </a:cubicBezTo>
                <a:cubicBezTo>
                  <a:pt x="10840364" y="5128486"/>
                  <a:pt x="10747038" y="5146323"/>
                  <a:pt x="10687486" y="5142745"/>
                </a:cubicBezTo>
                <a:lnTo>
                  <a:pt x="0" y="5136439"/>
                </a:lnTo>
                <a:lnTo>
                  <a:pt x="0" y="0"/>
                </a:lnTo>
                <a:close/>
              </a:path>
            </a:pathLst>
          </a:custGeom>
        </p:spPr>
        <p:txBody>
          <a:bodyPr>
            <a:normAutofit fontScale="47500" lnSpcReduction="20000"/>
          </a:bodyPr>
          <a:lstStyle>
            <a:lvl1pPr marL="450850" indent="-450850" algn="l" defTabSz="914400" rtl="0" eaLnBrk="1" latinLnBrk="0" hangingPunct="1">
              <a:lnSpc>
                <a:spcPct val="140000"/>
              </a:lnSpc>
              <a:spcBef>
                <a:spcPts val="600"/>
              </a:spcBef>
              <a:buSzPct val="100000"/>
              <a:buFont typeface="Times New Roman" panose="02020603050405020304" pitchFamily="18" charset="0"/>
              <a:buChar char="※"/>
              <a:defRPr lang="zh-CN" altLang="en-US" sz="2800" b="1" kern="12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defRPr>
            </a:lvl1pPr>
            <a:lvl2pPr marL="593725" indent="-281305" algn="l" defTabSz="914400" rtl="0" eaLnBrk="1" latinLnBrk="0" hangingPunct="1">
              <a:lnSpc>
                <a:spcPct val="140000"/>
              </a:lnSpc>
              <a:spcBef>
                <a:spcPts val="600"/>
              </a:spcBef>
              <a:buFont typeface="Wingdings" panose="05000000000000000000" pitchFamily="2" charset="2"/>
              <a:buChar char="Ø"/>
              <a:defRPr lang="zh-CN" altLang="en-US" sz="2400" kern="1200" dirty="0" smtClean="0">
                <a:solidFill>
                  <a:schemeClr val="tx1"/>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30000"/>
              </a:lnSpc>
              <a:spcAft>
                <a:spcPts val="0"/>
              </a:spcAft>
              <a:buFont typeface="Wingdings" panose="05000000000000000000" pitchFamily="2" charset="2"/>
              <a:buChar char="p"/>
            </a:pPr>
            <a:r>
              <a:rPr lang="en-US" altLang="zh-CN" sz="5100" dirty="0">
                <a:solidFill>
                  <a:srgbClr val="014099"/>
                </a:solidFill>
                <a:latin typeface="微软雅黑" panose="020B0503020204020204" pitchFamily="34" charset="-122"/>
                <a:ea typeface="微软雅黑" panose="020B0503020204020204" pitchFamily="34" charset="-122"/>
                <a:cs typeface="+mj-cs"/>
              </a:rPr>
              <a:t>Laser Compton scattering at SLEGS-slant scattering</a:t>
            </a:r>
          </a:p>
          <a:p>
            <a:pPr marL="0" indent="0" fontAlgn="auto">
              <a:lnSpc>
                <a:spcPct val="130000"/>
              </a:lnSpc>
              <a:spcAft>
                <a:spcPts val="0"/>
              </a:spcAft>
              <a:buNone/>
            </a:pPr>
            <a:endParaRPr lang="en-US" altLang="zh-CN" sz="3635" dirty="0">
              <a:solidFill>
                <a:srgbClr val="0000CC"/>
              </a:solidFill>
            </a:endParaRPr>
          </a:p>
        </p:txBody>
      </p:sp>
    </p:spTree>
    <p:extLst>
      <p:ext uri="{BB962C8B-B14F-4D97-AF65-F5344CB8AC3E}">
        <p14:creationId xmlns:p14="http://schemas.microsoft.com/office/powerpoint/2010/main" val="3305321193"/>
      </p:ext>
    </p:extLst>
  </p:cSld>
  <p:clrMapOvr>
    <a:masterClrMapping/>
  </p:clrMapOvr>
  <p:transition advTm="9739"/>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D3A57-CB1D-7A9B-D805-053782D199CE}"/>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35FCCE39-007A-D4A8-48A6-BF71EEE8A69E}"/>
              </a:ext>
            </a:extLst>
          </p:cNvPr>
          <p:cNvSpPr txBox="1"/>
          <p:nvPr/>
        </p:nvSpPr>
        <p:spPr>
          <a:xfrm>
            <a:off x="2070672" y="2426995"/>
            <a:ext cx="8050656" cy="2004010"/>
          </a:xfrm>
          <a:prstGeom prst="rect">
            <a:avLst/>
          </a:prstGeom>
          <a:noFill/>
        </p:spPr>
        <p:txBody>
          <a:bodyPr wrap="square">
            <a:spAutoFit/>
          </a:bodyPr>
          <a:lstStyle/>
          <a:p>
            <a:pPr>
              <a:lnSpc>
                <a:spcPct val="150000"/>
              </a:lnSpc>
            </a:pPr>
            <a:r>
              <a:rPr lang="en-US" altLang="zh-CN" sz="4400" b="1" dirty="0">
                <a:latin typeface="微软雅黑" panose="020B0503020204020204" pitchFamily="34" charset="-122"/>
                <a:ea typeface="微软雅黑" panose="020B0503020204020204" pitchFamily="34" charset="-122"/>
              </a:rPr>
              <a:t>Experimental Detection and Theoretical Simulation</a:t>
            </a:r>
          </a:p>
        </p:txBody>
      </p:sp>
    </p:spTree>
    <p:extLst>
      <p:ext uri="{BB962C8B-B14F-4D97-AF65-F5344CB8AC3E}">
        <p14:creationId xmlns:p14="http://schemas.microsoft.com/office/powerpoint/2010/main" val="1770343942"/>
      </p:ext>
    </p:extLst>
  </p:cSld>
  <p:clrMapOvr>
    <a:masterClrMapping/>
  </p:clrMapOvr>
  <p:transition advTm="9739"/>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C084C-1172-4C49-E316-C636807AB3C6}"/>
            </a:ext>
          </a:extLst>
        </p:cNvPr>
        <p:cNvGrpSpPr/>
        <p:nvPr/>
      </p:nvGrpSpPr>
      <p:grpSpPr>
        <a:xfrm>
          <a:off x="0" y="0"/>
          <a:ext cx="0" cy="0"/>
          <a:chOff x="0" y="0"/>
          <a:chExt cx="0" cy="0"/>
        </a:xfrm>
      </p:grpSpPr>
      <p:pic>
        <p:nvPicPr>
          <p:cNvPr id="4" name="图片 3">
            <a:extLst>
              <a:ext uri="{FF2B5EF4-FFF2-40B4-BE49-F238E27FC236}">
                <a16:creationId xmlns:a16="http://schemas.microsoft.com/office/drawing/2014/main" id="{9F58A7E7-421D-1ECF-FDEF-B56F253E126A}"/>
              </a:ext>
            </a:extLst>
          </p:cNvPr>
          <p:cNvPicPr>
            <a:picLocks noChangeAspect="1"/>
          </p:cNvPicPr>
          <p:nvPr/>
        </p:nvPicPr>
        <p:blipFill>
          <a:blip r:embed="rId4"/>
          <a:stretch>
            <a:fillRect/>
          </a:stretch>
        </p:blipFill>
        <p:spPr>
          <a:xfrm>
            <a:off x="352126" y="1153831"/>
            <a:ext cx="11308051" cy="3394881"/>
          </a:xfrm>
          <a:prstGeom prst="rect">
            <a:avLst/>
          </a:prstGeom>
          <a:effectLst>
            <a:outerShdw blurRad="63500" sx="102000" sy="102000" algn="ctr" rotWithShape="0">
              <a:prstClr val="black">
                <a:alpha val="40000"/>
              </a:prstClr>
            </a:outerShdw>
          </a:effectLst>
        </p:spPr>
      </p:pic>
      <p:sp>
        <p:nvSpPr>
          <p:cNvPr id="7" name="文本框 6">
            <a:extLst>
              <a:ext uri="{FF2B5EF4-FFF2-40B4-BE49-F238E27FC236}">
                <a16:creationId xmlns:a16="http://schemas.microsoft.com/office/drawing/2014/main" id="{01945FAB-FD3D-C128-74FB-49E96DB31E8C}"/>
              </a:ext>
            </a:extLst>
          </p:cNvPr>
          <p:cNvSpPr txBox="1"/>
          <p:nvPr/>
        </p:nvSpPr>
        <p:spPr>
          <a:xfrm>
            <a:off x="170057" y="4611231"/>
            <a:ext cx="5574897" cy="2246769"/>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The detector used for gamma beam detection is shown in </a:t>
            </a:r>
            <a:r>
              <a:rPr lang="en-US" altLang="zh-CN" sz="2000" b="1" dirty="0">
                <a:latin typeface="Times New Roman" panose="02020603050405020304" pitchFamily="18" charset="0"/>
                <a:cs typeface="Times New Roman" panose="02020603050405020304" pitchFamily="18" charset="0"/>
              </a:rPr>
              <a:t>Fig 1</a:t>
            </a:r>
            <a:r>
              <a:rPr lang="en-US" altLang="zh-CN" sz="2000" dirty="0">
                <a:latin typeface="Times New Roman" panose="02020603050405020304" pitchFamily="18" charset="0"/>
                <a:cs typeface="Times New Roman" panose="02020603050405020304" pitchFamily="18" charset="0"/>
              </a:rPr>
              <a:t> (b)</a:t>
            </a:r>
            <a:r>
              <a:rPr lang="en-US" altLang="zh-CN" sz="2000" b="1"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The detector mainly consists of an LYSO crystal, reflector, optical lens, CCD camera, aluminum housing, and base stand.</a:t>
            </a:r>
          </a:p>
          <a:p>
            <a:r>
              <a:rPr lang="en-US" altLang="zh-CN" sz="2000" b="1" dirty="0">
                <a:latin typeface="Times New Roman" panose="02020603050405020304" pitchFamily="18" charset="0"/>
                <a:cs typeface="Times New Roman" panose="02020603050405020304" pitchFamily="18" charset="0"/>
              </a:rPr>
              <a:t>Fig 2 </a:t>
            </a:r>
            <a:r>
              <a:rPr lang="en-US" altLang="zh-CN" sz="2000" dirty="0">
                <a:latin typeface="Times New Roman" panose="02020603050405020304" pitchFamily="18" charset="0"/>
                <a:cs typeface="Times New Roman" panose="02020603050405020304" pitchFamily="18" charset="0"/>
              </a:rPr>
              <a:t>shows a photo of the detector's internal structure, and the detector's position in the beamline and an external photo.</a:t>
            </a:r>
          </a:p>
        </p:txBody>
      </p:sp>
      <p:pic>
        <p:nvPicPr>
          <p:cNvPr id="8" name="图片 7">
            <a:extLst>
              <a:ext uri="{FF2B5EF4-FFF2-40B4-BE49-F238E27FC236}">
                <a16:creationId xmlns:a16="http://schemas.microsoft.com/office/drawing/2014/main" id="{6B80A169-F636-4B75-9E8D-5D631C2832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2450" y="4596939"/>
            <a:ext cx="2911866" cy="2186418"/>
          </a:xfrm>
          <a:prstGeom prst="rect">
            <a:avLst/>
          </a:prstGeom>
        </p:spPr>
      </p:pic>
      <p:pic>
        <p:nvPicPr>
          <p:cNvPr id="9" name="图片 8">
            <a:extLst>
              <a:ext uri="{FF2B5EF4-FFF2-40B4-BE49-F238E27FC236}">
                <a16:creationId xmlns:a16="http://schemas.microsoft.com/office/drawing/2014/main" id="{EAD8B091-FD5F-8C8E-DDE6-6201F4AC39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1812" y="4611231"/>
            <a:ext cx="3304453" cy="2172126"/>
          </a:xfrm>
          <a:prstGeom prst="rect">
            <a:avLst/>
          </a:prstGeom>
        </p:spPr>
      </p:pic>
      <p:sp>
        <p:nvSpPr>
          <p:cNvPr id="10" name="内容占位符 3">
            <a:extLst>
              <a:ext uri="{FF2B5EF4-FFF2-40B4-BE49-F238E27FC236}">
                <a16:creationId xmlns:a16="http://schemas.microsoft.com/office/drawing/2014/main" id="{E4C4F6D9-BFFC-9034-F758-7E8208E60F7C}"/>
              </a:ext>
            </a:extLst>
          </p:cNvPr>
          <p:cNvSpPr txBox="1"/>
          <p:nvPr>
            <p:custDataLst>
              <p:tags r:id="rId1"/>
            </p:custDataLst>
          </p:nvPr>
        </p:nvSpPr>
        <p:spPr>
          <a:xfrm>
            <a:off x="191769" y="722177"/>
            <a:ext cx="10982829" cy="504056"/>
          </a:xfrm>
          <a:custGeom>
            <a:avLst/>
            <a:gdLst>
              <a:gd name="connsiteX0" fmla="*/ 0 w 10857753"/>
              <a:gd name="connsiteY0" fmla="*/ 0 h 5136439"/>
              <a:gd name="connsiteX1" fmla="*/ 10857753 w 10857753"/>
              <a:gd name="connsiteY1" fmla="*/ 0 h 5136439"/>
              <a:gd name="connsiteX2" fmla="*/ 10857753 w 10857753"/>
              <a:gd name="connsiteY2" fmla="*/ 5136439 h 5136439"/>
              <a:gd name="connsiteX3" fmla="*/ 0 w 10857753"/>
              <a:gd name="connsiteY3" fmla="*/ 5136439 h 5136439"/>
              <a:gd name="connsiteX4" fmla="*/ 0 w 10857753"/>
              <a:gd name="connsiteY4" fmla="*/ 0 h 5136439"/>
              <a:gd name="-1" fmla="*/ 0 w 10857753"/>
              <a:gd name="-2" fmla="*/ 0 h 5136439"/>
              <a:gd name="-3" fmla="*/ 10857753 w 10857753"/>
              <a:gd name="-4" fmla="*/ 0 h 5136439"/>
              <a:gd name="-5" fmla="*/ 10855126 w 10857753"/>
              <a:gd name="-6" fmla="*/ 4956679 h 5136439"/>
              <a:gd name="-7" fmla="*/ 10857753 w 10857753"/>
              <a:gd name="-8" fmla="*/ 5136439 h 5136439"/>
              <a:gd name="-9" fmla="*/ 0 w 10857753"/>
              <a:gd name="-10" fmla="*/ 5136439 h 5136439"/>
              <a:gd name="connsiteX5" fmla="*/ 0 w 10857753"/>
              <a:gd name="connsiteY5" fmla="*/ 0 h 5136439"/>
              <a:gd name="-11" fmla="*/ 0 w 10857753"/>
              <a:gd name="-12" fmla="*/ 0 h 5142745"/>
              <a:gd name="-13" fmla="*/ 10857753 w 10857753"/>
              <a:gd name="-14" fmla="*/ 0 h 5142745"/>
              <a:gd name="-15" fmla="*/ 10855126 w 10857753"/>
              <a:gd name="-16" fmla="*/ 4956679 h 5142745"/>
              <a:gd name="-17" fmla="*/ 10687486 w 10857753"/>
              <a:gd name="-18" fmla="*/ 5142745 h 5142745"/>
              <a:gd name="-19" fmla="*/ 0 w 10857753"/>
              <a:gd name="-20" fmla="*/ 5136439 h 5142745"/>
              <a:gd name="-21" fmla="*/ 0 w 10857753"/>
              <a:gd name="-22" fmla="*/ 0 h 5142745"/>
              <a:gd name="-23" fmla="*/ 0 w 10857753"/>
              <a:gd name="-24" fmla="*/ 0 h 5142745"/>
              <a:gd name="-25" fmla="*/ 10857753 w 10857753"/>
              <a:gd name="-26" fmla="*/ 0 h 5142745"/>
              <a:gd name="-27" fmla="*/ 10855126 w 10857753"/>
              <a:gd name="-28" fmla="*/ 4956679 h 5142745"/>
              <a:gd name="-29" fmla="*/ 10687486 w 10857753"/>
              <a:gd name="-30" fmla="*/ 5142745 h 5142745"/>
              <a:gd name="-31" fmla="*/ 0 w 10857753"/>
              <a:gd name="-32" fmla="*/ 5136439 h 5142745"/>
              <a:gd name="-33" fmla="*/ 0 w 10857753"/>
              <a:gd name="-34" fmla="*/ 0 h 5142745"/>
              <a:gd name="-35" fmla="*/ 0 w 10857753"/>
              <a:gd name="-36" fmla="*/ 0 h 5142747"/>
              <a:gd name="-37" fmla="*/ 10857753 w 10857753"/>
              <a:gd name="-38" fmla="*/ 0 h 5142747"/>
              <a:gd name="-39" fmla="*/ 10855126 w 10857753"/>
              <a:gd name="-40" fmla="*/ 4956679 h 5142747"/>
              <a:gd name="-41" fmla="*/ 10687486 w 10857753"/>
              <a:gd name="-42" fmla="*/ 5142745 h 5142747"/>
              <a:gd name="-43" fmla="*/ 0 w 10857753"/>
              <a:gd name="-44" fmla="*/ 5136439 h 5142747"/>
              <a:gd name="-45" fmla="*/ 0 w 10857753"/>
              <a:gd name="-46" fmla="*/ 0 h 5142747"/>
              <a:gd name="-47" fmla="*/ 0 w 10857753"/>
              <a:gd name="-48" fmla="*/ 0 h 5142903"/>
              <a:gd name="-49" fmla="*/ 10857753 w 10857753"/>
              <a:gd name="-50" fmla="*/ 0 h 5142903"/>
              <a:gd name="-51" fmla="*/ 10855126 w 10857753"/>
              <a:gd name="-52" fmla="*/ 4956679 h 5142903"/>
              <a:gd name="-53" fmla="*/ 10687486 w 10857753"/>
              <a:gd name="-54" fmla="*/ 5142745 h 5142903"/>
              <a:gd name="-55" fmla="*/ 0 w 10857753"/>
              <a:gd name="-56" fmla="*/ 5136439 h 5142903"/>
              <a:gd name="-57" fmla="*/ 0 w 10857753"/>
              <a:gd name="-58" fmla="*/ 0 h 5142903"/>
              <a:gd name="-59" fmla="*/ 0 w 10857753"/>
              <a:gd name="-60" fmla="*/ 0 h 5142823"/>
              <a:gd name="-61" fmla="*/ 10857753 w 10857753"/>
              <a:gd name="-62" fmla="*/ 0 h 5142823"/>
              <a:gd name="-63" fmla="*/ 10855126 w 10857753"/>
              <a:gd name="-64" fmla="*/ 4956679 h 5142823"/>
              <a:gd name="-65" fmla="*/ 10687486 w 10857753"/>
              <a:gd name="-66" fmla="*/ 5142745 h 5142823"/>
              <a:gd name="-67" fmla="*/ 0 w 10857753"/>
              <a:gd name="-68" fmla="*/ 5136439 h 5142823"/>
              <a:gd name="-69" fmla="*/ 0 w 10857753"/>
              <a:gd name="-70" fmla="*/ 0 h 5142823"/>
              <a:gd name="-71" fmla="*/ 0 w 10857753"/>
              <a:gd name="-72" fmla="*/ 0 h 5142926"/>
              <a:gd name="-73" fmla="*/ 10857753 w 10857753"/>
              <a:gd name="-74" fmla="*/ 0 h 5142926"/>
              <a:gd name="-75" fmla="*/ 10855126 w 10857753"/>
              <a:gd name="-76" fmla="*/ 4956679 h 5142926"/>
              <a:gd name="-77" fmla="*/ 10687486 w 10857753"/>
              <a:gd name="-78" fmla="*/ 5142745 h 5142926"/>
              <a:gd name="-79" fmla="*/ 0 w 10857753"/>
              <a:gd name="-80" fmla="*/ 5136439 h 5142926"/>
              <a:gd name="-81" fmla="*/ 0 w 10857753"/>
              <a:gd name="-82" fmla="*/ 0 h 5142926"/>
              <a:gd name="-83" fmla="*/ 0 w 10857753"/>
              <a:gd name="-84" fmla="*/ 0 h 5142954"/>
              <a:gd name="-85" fmla="*/ 10857753 w 10857753"/>
              <a:gd name="-86" fmla="*/ 0 h 5142954"/>
              <a:gd name="-87" fmla="*/ 10855126 w 10857753"/>
              <a:gd name="-88" fmla="*/ 4963817 h 5142954"/>
              <a:gd name="-89" fmla="*/ 10687486 w 10857753"/>
              <a:gd name="-90" fmla="*/ 5142745 h 5142954"/>
              <a:gd name="-91" fmla="*/ 0 w 10857753"/>
              <a:gd name="-92" fmla="*/ 5136439 h 5142954"/>
              <a:gd name="-93" fmla="*/ 0 w 10857753"/>
              <a:gd name="-94" fmla="*/ 0 h 5142954"/>
              <a:gd name="-95" fmla="*/ 0 w 10857753"/>
              <a:gd name="-96" fmla="*/ 0 h 5142954"/>
              <a:gd name="-97" fmla="*/ 10857753 w 10857753"/>
              <a:gd name="-98" fmla="*/ 0 h 5142954"/>
              <a:gd name="-99" fmla="*/ 10855126 w 10857753"/>
              <a:gd name="-100" fmla="*/ 4963817 h 5142954"/>
              <a:gd name="-101" fmla="*/ 10687486 w 10857753"/>
              <a:gd name="-102" fmla="*/ 5142745 h 5142954"/>
              <a:gd name="-103" fmla="*/ 0 w 10857753"/>
              <a:gd name="-104" fmla="*/ 5136439 h 5142954"/>
              <a:gd name="-105" fmla="*/ 0 w 10857753"/>
              <a:gd name="-106" fmla="*/ 0 h 5142954"/>
              <a:gd name="-107" fmla="*/ 0 w 10857753"/>
              <a:gd name="-108" fmla="*/ 0 h 5143138"/>
              <a:gd name="-109" fmla="*/ 10857753 w 10857753"/>
              <a:gd name="-110" fmla="*/ 0 h 5143138"/>
              <a:gd name="-111" fmla="*/ 10855126 w 10857753"/>
              <a:gd name="-112" fmla="*/ 4963817 h 5143138"/>
              <a:gd name="-113" fmla="*/ 10687486 w 10857753"/>
              <a:gd name="-114" fmla="*/ 5142745 h 5143138"/>
              <a:gd name="-115" fmla="*/ 0 w 10857753"/>
              <a:gd name="-116" fmla="*/ 5136439 h 5143138"/>
              <a:gd name="-117" fmla="*/ 0 w 10857753"/>
              <a:gd name="-118" fmla="*/ 0 h 5143138"/>
            </a:gdLst>
            <a:ahLst/>
            <a:cxnLst>
              <a:cxn ang="0">
                <a:pos x="-107" y="-108"/>
              </a:cxn>
              <a:cxn ang="0">
                <a:pos x="-109" y="-110"/>
              </a:cxn>
              <a:cxn ang="0">
                <a:pos x="-111" y="-112"/>
              </a:cxn>
              <a:cxn ang="0">
                <a:pos x="-113" y="-114"/>
              </a:cxn>
              <a:cxn ang="0">
                <a:pos x="-115" y="-116"/>
              </a:cxn>
              <a:cxn ang="0">
                <a:pos x="-117" y="-118"/>
              </a:cxn>
            </a:cxnLst>
            <a:rect l="l" t="t" r="r" b="b"/>
            <a:pathLst>
              <a:path w="10857753" h="5143138">
                <a:moveTo>
                  <a:pt x="0" y="0"/>
                </a:moveTo>
                <a:lnTo>
                  <a:pt x="10857753" y="0"/>
                </a:lnTo>
                <a:cubicBezTo>
                  <a:pt x="10856877" y="1652226"/>
                  <a:pt x="10856002" y="4910484"/>
                  <a:pt x="10855126" y="4963817"/>
                </a:cubicBezTo>
                <a:cubicBezTo>
                  <a:pt x="10840364" y="5128486"/>
                  <a:pt x="10747038" y="5146323"/>
                  <a:pt x="10687486" y="5142745"/>
                </a:cubicBezTo>
                <a:lnTo>
                  <a:pt x="0" y="5136439"/>
                </a:lnTo>
                <a:lnTo>
                  <a:pt x="0" y="0"/>
                </a:lnTo>
                <a:close/>
              </a:path>
            </a:pathLst>
          </a:custGeom>
        </p:spPr>
        <p:txBody>
          <a:bodyPr>
            <a:normAutofit fontScale="47500" lnSpcReduction="20000"/>
          </a:bodyPr>
          <a:lstStyle>
            <a:lvl1pPr marL="450850" indent="-450850" algn="l" defTabSz="914400" rtl="0" eaLnBrk="1" latinLnBrk="0" hangingPunct="1">
              <a:lnSpc>
                <a:spcPct val="140000"/>
              </a:lnSpc>
              <a:spcBef>
                <a:spcPts val="600"/>
              </a:spcBef>
              <a:buSzPct val="100000"/>
              <a:buFont typeface="Times New Roman" panose="02020603050405020304" pitchFamily="18" charset="0"/>
              <a:buChar char="※"/>
              <a:defRPr lang="zh-CN" altLang="en-US" sz="2800" b="1" kern="12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defRPr>
            </a:lvl1pPr>
            <a:lvl2pPr marL="593725" indent="-281305" algn="l" defTabSz="914400" rtl="0" eaLnBrk="1" latinLnBrk="0" hangingPunct="1">
              <a:lnSpc>
                <a:spcPct val="140000"/>
              </a:lnSpc>
              <a:spcBef>
                <a:spcPts val="600"/>
              </a:spcBef>
              <a:buFont typeface="Wingdings" panose="05000000000000000000" pitchFamily="2" charset="2"/>
              <a:buChar char="Ø"/>
              <a:defRPr lang="zh-CN" altLang="en-US" sz="2400" kern="1200" dirty="0" smtClean="0">
                <a:solidFill>
                  <a:schemeClr val="tx1"/>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30000"/>
              </a:lnSpc>
              <a:spcAft>
                <a:spcPts val="0"/>
              </a:spcAft>
              <a:buFont typeface="Wingdings" panose="05000000000000000000" pitchFamily="2" charset="2"/>
              <a:buChar char="p"/>
            </a:pPr>
            <a:r>
              <a:rPr lang="en-US" altLang="zh-CN" sz="5100" dirty="0">
                <a:solidFill>
                  <a:srgbClr val="014099"/>
                </a:solidFill>
                <a:latin typeface="微软雅黑" panose="020B0503020204020204" pitchFamily="34" charset="-122"/>
                <a:ea typeface="微软雅黑" panose="020B0503020204020204" pitchFamily="34" charset="-122"/>
                <a:cs typeface="+mj-cs"/>
              </a:rPr>
              <a:t>Linear polarized gamma beam spot measured by GSM</a:t>
            </a:r>
          </a:p>
          <a:p>
            <a:pPr marL="0" indent="0" fontAlgn="auto">
              <a:lnSpc>
                <a:spcPct val="130000"/>
              </a:lnSpc>
              <a:spcAft>
                <a:spcPts val="0"/>
              </a:spcAft>
              <a:buNone/>
            </a:pPr>
            <a:endParaRPr lang="en-US" altLang="zh-CN" sz="3635" dirty="0">
              <a:solidFill>
                <a:srgbClr val="0000CC"/>
              </a:solidFill>
            </a:endParaRPr>
          </a:p>
        </p:txBody>
      </p:sp>
      <p:sp>
        <p:nvSpPr>
          <p:cNvPr id="2" name="文本框 1">
            <a:extLst>
              <a:ext uri="{FF2B5EF4-FFF2-40B4-BE49-F238E27FC236}">
                <a16:creationId xmlns:a16="http://schemas.microsoft.com/office/drawing/2014/main" id="{4E81F2FD-7482-4E32-D18C-E2B1613E7922}"/>
              </a:ext>
            </a:extLst>
          </p:cNvPr>
          <p:cNvSpPr txBox="1"/>
          <p:nvPr/>
        </p:nvSpPr>
        <p:spPr>
          <a:xfrm>
            <a:off x="352126" y="1153831"/>
            <a:ext cx="687831"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Fig </a:t>
            </a:r>
            <a:r>
              <a:rPr lang="en-US" altLang="zh-CN"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136441DE-D1BB-5F1B-104C-3CBEEC3CFA2A}"/>
              </a:ext>
            </a:extLst>
          </p:cNvPr>
          <p:cNvSpPr txBox="1"/>
          <p:nvPr/>
        </p:nvSpPr>
        <p:spPr>
          <a:xfrm>
            <a:off x="5258120" y="4548712"/>
            <a:ext cx="687831"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Fig </a:t>
            </a:r>
            <a:r>
              <a:rPr lang="en-US" altLang="zh-CN" dirty="0">
                <a:latin typeface="Times New Roman" panose="02020603050405020304" pitchFamily="18" charset="0"/>
                <a:ea typeface="宋体" panose="02010600030101010101" pitchFamily="2" charset="-122"/>
                <a:cs typeface="Times New Roman" panose="02020603050405020304" pitchFamily="18" charset="0"/>
              </a:rPr>
              <a:t>2</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6994502"/>
      </p:ext>
    </p:extLst>
  </p:cSld>
  <p:clrMapOvr>
    <a:masterClrMapping/>
  </p:clrMapOvr>
  <p:transition advTm="9739"/>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6DA76-7441-8B9B-D77F-BF8226582579}"/>
            </a:ext>
          </a:extLst>
        </p:cNvPr>
        <p:cNvGrpSpPr/>
        <p:nvPr/>
      </p:nvGrpSpPr>
      <p:grpSpPr>
        <a:xfrm>
          <a:off x="0" y="0"/>
          <a:ext cx="0" cy="0"/>
          <a:chOff x="0" y="0"/>
          <a:chExt cx="0" cy="0"/>
        </a:xfrm>
      </p:grpSpPr>
      <p:pic>
        <p:nvPicPr>
          <p:cNvPr id="5" name="图片 4">
            <a:extLst>
              <a:ext uri="{FF2B5EF4-FFF2-40B4-BE49-F238E27FC236}">
                <a16:creationId xmlns:a16="http://schemas.microsoft.com/office/drawing/2014/main" id="{35AF1FAC-6C28-16CC-D26A-5B2416ED0E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1757" y="971456"/>
            <a:ext cx="2255753" cy="1980000"/>
          </a:xfrm>
          <a:prstGeom prst="rect">
            <a:avLst/>
          </a:prstGeom>
        </p:spPr>
      </p:pic>
      <p:sp>
        <p:nvSpPr>
          <p:cNvPr id="10" name="内容占位符 3">
            <a:extLst>
              <a:ext uri="{FF2B5EF4-FFF2-40B4-BE49-F238E27FC236}">
                <a16:creationId xmlns:a16="http://schemas.microsoft.com/office/drawing/2014/main" id="{53047C8D-21BC-BA8D-CAB7-920D489C635D}"/>
              </a:ext>
            </a:extLst>
          </p:cNvPr>
          <p:cNvSpPr txBox="1"/>
          <p:nvPr>
            <p:custDataLst>
              <p:tags r:id="rId1"/>
            </p:custDataLst>
          </p:nvPr>
        </p:nvSpPr>
        <p:spPr>
          <a:xfrm>
            <a:off x="191769" y="722177"/>
            <a:ext cx="12000231" cy="504056"/>
          </a:xfrm>
          <a:custGeom>
            <a:avLst/>
            <a:gdLst>
              <a:gd name="connsiteX0" fmla="*/ 0 w 10857753"/>
              <a:gd name="connsiteY0" fmla="*/ 0 h 5136439"/>
              <a:gd name="connsiteX1" fmla="*/ 10857753 w 10857753"/>
              <a:gd name="connsiteY1" fmla="*/ 0 h 5136439"/>
              <a:gd name="connsiteX2" fmla="*/ 10857753 w 10857753"/>
              <a:gd name="connsiteY2" fmla="*/ 5136439 h 5136439"/>
              <a:gd name="connsiteX3" fmla="*/ 0 w 10857753"/>
              <a:gd name="connsiteY3" fmla="*/ 5136439 h 5136439"/>
              <a:gd name="connsiteX4" fmla="*/ 0 w 10857753"/>
              <a:gd name="connsiteY4" fmla="*/ 0 h 5136439"/>
              <a:gd name="-1" fmla="*/ 0 w 10857753"/>
              <a:gd name="-2" fmla="*/ 0 h 5136439"/>
              <a:gd name="-3" fmla="*/ 10857753 w 10857753"/>
              <a:gd name="-4" fmla="*/ 0 h 5136439"/>
              <a:gd name="-5" fmla="*/ 10855126 w 10857753"/>
              <a:gd name="-6" fmla="*/ 4956679 h 5136439"/>
              <a:gd name="-7" fmla="*/ 10857753 w 10857753"/>
              <a:gd name="-8" fmla="*/ 5136439 h 5136439"/>
              <a:gd name="-9" fmla="*/ 0 w 10857753"/>
              <a:gd name="-10" fmla="*/ 5136439 h 5136439"/>
              <a:gd name="connsiteX5" fmla="*/ 0 w 10857753"/>
              <a:gd name="connsiteY5" fmla="*/ 0 h 5136439"/>
              <a:gd name="-11" fmla="*/ 0 w 10857753"/>
              <a:gd name="-12" fmla="*/ 0 h 5142745"/>
              <a:gd name="-13" fmla="*/ 10857753 w 10857753"/>
              <a:gd name="-14" fmla="*/ 0 h 5142745"/>
              <a:gd name="-15" fmla="*/ 10855126 w 10857753"/>
              <a:gd name="-16" fmla="*/ 4956679 h 5142745"/>
              <a:gd name="-17" fmla="*/ 10687486 w 10857753"/>
              <a:gd name="-18" fmla="*/ 5142745 h 5142745"/>
              <a:gd name="-19" fmla="*/ 0 w 10857753"/>
              <a:gd name="-20" fmla="*/ 5136439 h 5142745"/>
              <a:gd name="-21" fmla="*/ 0 w 10857753"/>
              <a:gd name="-22" fmla="*/ 0 h 5142745"/>
              <a:gd name="-23" fmla="*/ 0 w 10857753"/>
              <a:gd name="-24" fmla="*/ 0 h 5142745"/>
              <a:gd name="-25" fmla="*/ 10857753 w 10857753"/>
              <a:gd name="-26" fmla="*/ 0 h 5142745"/>
              <a:gd name="-27" fmla="*/ 10855126 w 10857753"/>
              <a:gd name="-28" fmla="*/ 4956679 h 5142745"/>
              <a:gd name="-29" fmla="*/ 10687486 w 10857753"/>
              <a:gd name="-30" fmla="*/ 5142745 h 5142745"/>
              <a:gd name="-31" fmla="*/ 0 w 10857753"/>
              <a:gd name="-32" fmla="*/ 5136439 h 5142745"/>
              <a:gd name="-33" fmla="*/ 0 w 10857753"/>
              <a:gd name="-34" fmla="*/ 0 h 5142745"/>
              <a:gd name="-35" fmla="*/ 0 w 10857753"/>
              <a:gd name="-36" fmla="*/ 0 h 5142747"/>
              <a:gd name="-37" fmla="*/ 10857753 w 10857753"/>
              <a:gd name="-38" fmla="*/ 0 h 5142747"/>
              <a:gd name="-39" fmla="*/ 10855126 w 10857753"/>
              <a:gd name="-40" fmla="*/ 4956679 h 5142747"/>
              <a:gd name="-41" fmla="*/ 10687486 w 10857753"/>
              <a:gd name="-42" fmla="*/ 5142745 h 5142747"/>
              <a:gd name="-43" fmla="*/ 0 w 10857753"/>
              <a:gd name="-44" fmla="*/ 5136439 h 5142747"/>
              <a:gd name="-45" fmla="*/ 0 w 10857753"/>
              <a:gd name="-46" fmla="*/ 0 h 5142747"/>
              <a:gd name="-47" fmla="*/ 0 w 10857753"/>
              <a:gd name="-48" fmla="*/ 0 h 5142903"/>
              <a:gd name="-49" fmla="*/ 10857753 w 10857753"/>
              <a:gd name="-50" fmla="*/ 0 h 5142903"/>
              <a:gd name="-51" fmla="*/ 10855126 w 10857753"/>
              <a:gd name="-52" fmla="*/ 4956679 h 5142903"/>
              <a:gd name="-53" fmla="*/ 10687486 w 10857753"/>
              <a:gd name="-54" fmla="*/ 5142745 h 5142903"/>
              <a:gd name="-55" fmla="*/ 0 w 10857753"/>
              <a:gd name="-56" fmla="*/ 5136439 h 5142903"/>
              <a:gd name="-57" fmla="*/ 0 w 10857753"/>
              <a:gd name="-58" fmla="*/ 0 h 5142903"/>
              <a:gd name="-59" fmla="*/ 0 w 10857753"/>
              <a:gd name="-60" fmla="*/ 0 h 5142823"/>
              <a:gd name="-61" fmla="*/ 10857753 w 10857753"/>
              <a:gd name="-62" fmla="*/ 0 h 5142823"/>
              <a:gd name="-63" fmla="*/ 10855126 w 10857753"/>
              <a:gd name="-64" fmla="*/ 4956679 h 5142823"/>
              <a:gd name="-65" fmla="*/ 10687486 w 10857753"/>
              <a:gd name="-66" fmla="*/ 5142745 h 5142823"/>
              <a:gd name="-67" fmla="*/ 0 w 10857753"/>
              <a:gd name="-68" fmla="*/ 5136439 h 5142823"/>
              <a:gd name="-69" fmla="*/ 0 w 10857753"/>
              <a:gd name="-70" fmla="*/ 0 h 5142823"/>
              <a:gd name="-71" fmla="*/ 0 w 10857753"/>
              <a:gd name="-72" fmla="*/ 0 h 5142926"/>
              <a:gd name="-73" fmla="*/ 10857753 w 10857753"/>
              <a:gd name="-74" fmla="*/ 0 h 5142926"/>
              <a:gd name="-75" fmla="*/ 10855126 w 10857753"/>
              <a:gd name="-76" fmla="*/ 4956679 h 5142926"/>
              <a:gd name="-77" fmla="*/ 10687486 w 10857753"/>
              <a:gd name="-78" fmla="*/ 5142745 h 5142926"/>
              <a:gd name="-79" fmla="*/ 0 w 10857753"/>
              <a:gd name="-80" fmla="*/ 5136439 h 5142926"/>
              <a:gd name="-81" fmla="*/ 0 w 10857753"/>
              <a:gd name="-82" fmla="*/ 0 h 5142926"/>
              <a:gd name="-83" fmla="*/ 0 w 10857753"/>
              <a:gd name="-84" fmla="*/ 0 h 5142954"/>
              <a:gd name="-85" fmla="*/ 10857753 w 10857753"/>
              <a:gd name="-86" fmla="*/ 0 h 5142954"/>
              <a:gd name="-87" fmla="*/ 10855126 w 10857753"/>
              <a:gd name="-88" fmla="*/ 4963817 h 5142954"/>
              <a:gd name="-89" fmla="*/ 10687486 w 10857753"/>
              <a:gd name="-90" fmla="*/ 5142745 h 5142954"/>
              <a:gd name="-91" fmla="*/ 0 w 10857753"/>
              <a:gd name="-92" fmla="*/ 5136439 h 5142954"/>
              <a:gd name="-93" fmla="*/ 0 w 10857753"/>
              <a:gd name="-94" fmla="*/ 0 h 5142954"/>
              <a:gd name="-95" fmla="*/ 0 w 10857753"/>
              <a:gd name="-96" fmla="*/ 0 h 5142954"/>
              <a:gd name="-97" fmla="*/ 10857753 w 10857753"/>
              <a:gd name="-98" fmla="*/ 0 h 5142954"/>
              <a:gd name="-99" fmla="*/ 10855126 w 10857753"/>
              <a:gd name="-100" fmla="*/ 4963817 h 5142954"/>
              <a:gd name="-101" fmla="*/ 10687486 w 10857753"/>
              <a:gd name="-102" fmla="*/ 5142745 h 5142954"/>
              <a:gd name="-103" fmla="*/ 0 w 10857753"/>
              <a:gd name="-104" fmla="*/ 5136439 h 5142954"/>
              <a:gd name="-105" fmla="*/ 0 w 10857753"/>
              <a:gd name="-106" fmla="*/ 0 h 5142954"/>
              <a:gd name="-107" fmla="*/ 0 w 10857753"/>
              <a:gd name="-108" fmla="*/ 0 h 5143138"/>
              <a:gd name="-109" fmla="*/ 10857753 w 10857753"/>
              <a:gd name="-110" fmla="*/ 0 h 5143138"/>
              <a:gd name="-111" fmla="*/ 10855126 w 10857753"/>
              <a:gd name="-112" fmla="*/ 4963817 h 5143138"/>
              <a:gd name="-113" fmla="*/ 10687486 w 10857753"/>
              <a:gd name="-114" fmla="*/ 5142745 h 5143138"/>
              <a:gd name="-115" fmla="*/ 0 w 10857753"/>
              <a:gd name="-116" fmla="*/ 5136439 h 5143138"/>
              <a:gd name="-117" fmla="*/ 0 w 10857753"/>
              <a:gd name="-118" fmla="*/ 0 h 5143138"/>
            </a:gdLst>
            <a:ahLst/>
            <a:cxnLst>
              <a:cxn ang="0">
                <a:pos x="-107" y="-108"/>
              </a:cxn>
              <a:cxn ang="0">
                <a:pos x="-109" y="-110"/>
              </a:cxn>
              <a:cxn ang="0">
                <a:pos x="-111" y="-112"/>
              </a:cxn>
              <a:cxn ang="0">
                <a:pos x="-113" y="-114"/>
              </a:cxn>
              <a:cxn ang="0">
                <a:pos x="-115" y="-116"/>
              </a:cxn>
              <a:cxn ang="0">
                <a:pos x="-117" y="-118"/>
              </a:cxn>
            </a:cxnLst>
            <a:rect l="l" t="t" r="r" b="b"/>
            <a:pathLst>
              <a:path w="10857753" h="5143138">
                <a:moveTo>
                  <a:pt x="0" y="0"/>
                </a:moveTo>
                <a:lnTo>
                  <a:pt x="10857753" y="0"/>
                </a:lnTo>
                <a:cubicBezTo>
                  <a:pt x="10856877" y="1652226"/>
                  <a:pt x="10856002" y="4910484"/>
                  <a:pt x="10855126" y="4963817"/>
                </a:cubicBezTo>
                <a:cubicBezTo>
                  <a:pt x="10840364" y="5128486"/>
                  <a:pt x="10747038" y="5146323"/>
                  <a:pt x="10687486" y="5142745"/>
                </a:cubicBezTo>
                <a:lnTo>
                  <a:pt x="0" y="5136439"/>
                </a:lnTo>
                <a:lnTo>
                  <a:pt x="0" y="0"/>
                </a:lnTo>
                <a:close/>
              </a:path>
            </a:pathLst>
          </a:custGeom>
        </p:spPr>
        <p:txBody>
          <a:bodyPr>
            <a:normAutofit fontScale="47500" lnSpcReduction="20000"/>
          </a:bodyPr>
          <a:lstStyle>
            <a:lvl1pPr marL="450850" indent="-450850" algn="l" defTabSz="914400" rtl="0" eaLnBrk="1" latinLnBrk="0" hangingPunct="1">
              <a:lnSpc>
                <a:spcPct val="140000"/>
              </a:lnSpc>
              <a:spcBef>
                <a:spcPts val="600"/>
              </a:spcBef>
              <a:buSzPct val="100000"/>
              <a:buFont typeface="Times New Roman" panose="02020603050405020304" pitchFamily="18" charset="0"/>
              <a:buChar char="※"/>
              <a:defRPr lang="zh-CN" altLang="en-US" sz="2800" b="1" kern="12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defRPr>
            </a:lvl1pPr>
            <a:lvl2pPr marL="593725" indent="-281305" algn="l" defTabSz="914400" rtl="0" eaLnBrk="1" latinLnBrk="0" hangingPunct="1">
              <a:lnSpc>
                <a:spcPct val="140000"/>
              </a:lnSpc>
              <a:spcBef>
                <a:spcPts val="600"/>
              </a:spcBef>
              <a:buFont typeface="Wingdings" panose="05000000000000000000" pitchFamily="2" charset="2"/>
              <a:buChar char="Ø"/>
              <a:defRPr lang="zh-CN" altLang="en-US" sz="2400" kern="1200" dirty="0" smtClean="0">
                <a:solidFill>
                  <a:schemeClr val="tx1"/>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30000"/>
              </a:lnSpc>
              <a:spcAft>
                <a:spcPts val="0"/>
              </a:spcAft>
              <a:buFont typeface="Wingdings" panose="05000000000000000000" pitchFamily="2" charset="2"/>
              <a:buChar char="p"/>
            </a:pPr>
            <a:r>
              <a:rPr lang="en-US" altLang="zh-CN" sz="5100" dirty="0">
                <a:solidFill>
                  <a:srgbClr val="014099"/>
                </a:solidFill>
                <a:latin typeface="微软雅黑" panose="020B0503020204020204" pitchFamily="34" charset="-122"/>
                <a:ea typeface="微软雅黑" panose="020B0503020204020204" pitchFamily="34" charset="-122"/>
                <a:cs typeface="+mj-cs"/>
              </a:rPr>
              <a:t>Linear polarized gamma beam spot at different slant incident angles</a:t>
            </a:r>
            <a:endParaRPr lang="en-US" altLang="zh-CN" sz="3635" dirty="0">
              <a:solidFill>
                <a:srgbClr val="0000CC"/>
              </a:solidFill>
            </a:endParaRPr>
          </a:p>
        </p:txBody>
      </p:sp>
      <p:sp>
        <p:nvSpPr>
          <p:cNvPr id="101" name="弧形 100">
            <a:extLst>
              <a:ext uri="{FF2B5EF4-FFF2-40B4-BE49-F238E27FC236}">
                <a16:creationId xmlns:a16="http://schemas.microsoft.com/office/drawing/2014/main" id="{F1F74E44-ABB3-2768-7F08-0065CE20893F}"/>
              </a:ext>
            </a:extLst>
          </p:cNvPr>
          <p:cNvSpPr/>
          <p:nvPr/>
        </p:nvSpPr>
        <p:spPr>
          <a:xfrm>
            <a:off x="5246370" y="5311269"/>
            <a:ext cx="2141220" cy="2118360"/>
          </a:xfrm>
          <a:prstGeom prst="arc">
            <a:avLst>
              <a:gd name="adj1" fmla="val 11227128"/>
              <a:gd name="adj2" fmla="val 13673867"/>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Calibri" panose="020F0502020204030204" charset="0"/>
              <a:cs typeface="Calibri" panose="020F0502020204030204" charset="0"/>
            </a:endParaRPr>
          </a:p>
        </p:txBody>
      </p:sp>
      <p:sp>
        <p:nvSpPr>
          <p:cNvPr id="102" name="爆炸形 1 21">
            <a:extLst>
              <a:ext uri="{FF2B5EF4-FFF2-40B4-BE49-F238E27FC236}">
                <a16:creationId xmlns:a16="http://schemas.microsoft.com/office/drawing/2014/main" id="{089C736F-06FD-367C-7E17-C5F670F99C70}"/>
              </a:ext>
            </a:extLst>
          </p:cNvPr>
          <p:cNvSpPr/>
          <p:nvPr/>
        </p:nvSpPr>
        <p:spPr>
          <a:xfrm>
            <a:off x="5976620" y="6071364"/>
            <a:ext cx="385445" cy="386715"/>
          </a:xfrm>
          <a:prstGeom prst="irregularSeal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endParaRPr>
          </a:p>
        </p:txBody>
      </p:sp>
      <p:cxnSp>
        <p:nvCxnSpPr>
          <p:cNvPr id="103" name="直接箭头连接符 102">
            <a:extLst>
              <a:ext uri="{FF2B5EF4-FFF2-40B4-BE49-F238E27FC236}">
                <a16:creationId xmlns:a16="http://schemas.microsoft.com/office/drawing/2014/main" id="{CE18CF51-79A8-F6DF-FC99-D92FE9CAB956}"/>
              </a:ext>
            </a:extLst>
          </p:cNvPr>
          <p:cNvCxnSpPr/>
          <p:nvPr/>
        </p:nvCxnSpPr>
        <p:spPr>
          <a:xfrm>
            <a:off x="3312795" y="6267579"/>
            <a:ext cx="2879725" cy="0"/>
          </a:xfrm>
          <a:prstGeom prst="straightConnector1">
            <a:avLst/>
          </a:prstGeom>
          <a:ln w="57150">
            <a:tailEnd type="stealth"/>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id="{8E241ACA-02A3-06F1-230D-EBD910E601AE}"/>
              </a:ext>
            </a:extLst>
          </p:cNvPr>
          <p:cNvCxnSpPr/>
          <p:nvPr/>
        </p:nvCxnSpPr>
        <p:spPr>
          <a:xfrm flipV="1">
            <a:off x="6194425" y="6260594"/>
            <a:ext cx="2879725" cy="8890"/>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5" name="组合 104">
            <a:extLst>
              <a:ext uri="{FF2B5EF4-FFF2-40B4-BE49-F238E27FC236}">
                <a16:creationId xmlns:a16="http://schemas.microsoft.com/office/drawing/2014/main" id="{0A670B08-EB9D-1A62-5814-1471E0CA60F1}"/>
              </a:ext>
            </a:extLst>
          </p:cNvPr>
          <p:cNvGrpSpPr/>
          <p:nvPr/>
        </p:nvGrpSpPr>
        <p:grpSpPr>
          <a:xfrm rot="3250582">
            <a:off x="4179570" y="5137914"/>
            <a:ext cx="2552065" cy="189865"/>
            <a:chOff x="1857374" y="2012101"/>
            <a:chExt cx="2600326" cy="159599"/>
          </a:xfrm>
        </p:grpSpPr>
        <p:sp>
          <p:nvSpPr>
            <p:cNvPr id="106" name="任意多边形 14">
              <a:extLst>
                <a:ext uri="{FF2B5EF4-FFF2-40B4-BE49-F238E27FC236}">
                  <a16:creationId xmlns:a16="http://schemas.microsoft.com/office/drawing/2014/main" id="{62A2A408-2351-1E3A-A878-16EB750D2204}"/>
                </a:ext>
              </a:extLst>
            </p:cNvPr>
            <p:cNvSpPr/>
            <p:nvPr/>
          </p:nvSpPr>
          <p:spPr>
            <a:xfrm>
              <a:off x="1857374" y="2012101"/>
              <a:ext cx="1190626" cy="159599"/>
            </a:xfrm>
            <a:custGeom>
              <a:avLst/>
              <a:gdLst>
                <a:gd name="connsiteX0" fmla="*/ 0 w 8102600"/>
                <a:gd name="connsiteY0" fmla="*/ 336552 h 342904"/>
                <a:gd name="connsiteX1" fmla="*/ 806450 w 8102600"/>
                <a:gd name="connsiteY1" fmla="*/ 2 h 342904"/>
                <a:gd name="connsiteX2" fmla="*/ 1619250 w 8102600"/>
                <a:gd name="connsiteY2" fmla="*/ 330202 h 342904"/>
                <a:gd name="connsiteX3" fmla="*/ 2432050 w 8102600"/>
                <a:gd name="connsiteY3" fmla="*/ 6352 h 342904"/>
                <a:gd name="connsiteX4" fmla="*/ 3238500 w 8102600"/>
                <a:gd name="connsiteY4" fmla="*/ 336552 h 342904"/>
                <a:gd name="connsiteX5" fmla="*/ 4057650 w 8102600"/>
                <a:gd name="connsiteY5" fmla="*/ 2 h 342904"/>
                <a:gd name="connsiteX6" fmla="*/ 4870450 w 8102600"/>
                <a:gd name="connsiteY6" fmla="*/ 342902 h 342904"/>
                <a:gd name="connsiteX7" fmla="*/ 5683250 w 8102600"/>
                <a:gd name="connsiteY7" fmla="*/ 6352 h 342904"/>
                <a:gd name="connsiteX8" fmla="*/ 6496050 w 8102600"/>
                <a:gd name="connsiteY8" fmla="*/ 342902 h 342904"/>
                <a:gd name="connsiteX9" fmla="*/ 7308850 w 8102600"/>
                <a:gd name="connsiteY9" fmla="*/ 6352 h 342904"/>
                <a:gd name="connsiteX10" fmla="*/ 8102600 w 8102600"/>
                <a:gd name="connsiteY10" fmla="*/ 196852 h 342904"/>
                <a:gd name="connsiteX11" fmla="*/ 8102600 w 8102600"/>
                <a:gd name="connsiteY11" fmla="*/ 196852 h 34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02600" h="342904">
                  <a:moveTo>
                    <a:pt x="0" y="336552"/>
                  </a:moveTo>
                  <a:cubicBezTo>
                    <a:pt x="268287" y="168806"/>
                    <a:pt x="536575" y="1060"/>
                    <a:pt x="806450" y="2"/>
                  </a:cubicBezTo>
                  <a:cubicBezTo>
                    <a:pt x="1076325" y="-1056"/>
                    <a:pt x="1348317" y="329144"/>
                    <a:pt x="1619250" y="330202"/>
                  </a:cubicBezTo>
                  <a:cubicBezTo>
                    <a:pt x="1890183" y="331260"/>
                    <a:pt x="2162175" y="5294"/>
                    <a:pt x="2432050" y="6352"/>
                  </a:cubicBezTo>
                  <a:cubicBezTo>
                    <a:pt x="2701925" y="7410"/>
                    <a:pt x="2967567" y="337610"/>
                    <a:pt x="3238500" y="336552"/>
                  </a:cubicBezTo>
                  <a:cubicBezTo>
                    <a:pt x="3509433" y="335494"/>
                    <a:pt x="3785658" y="-1056"/>
                    <a:pt x="4057650" y="2"/>
                  </a:cubicBezTo>
                  <a:cubicBezTo>
                    <a:pt x="4329642" y="1060"/>
                    <a:pt x="4599517" y="341844"/>
                    <a:pt x="4870450" y="342902"/>
                  </a:cubicBezTo>
                  <a:cubicBezTo>
                    <a:pt x="5141383" y="343960"/>
                    <a:pt x="5412317" y="6352"/>
                    <a:pt x="5683250" y="6352"/>
                  </a:cubicBezTo>
                  <a:cubicBezTo>
                    <a:pt x="5954183" y="6352"/>
                    <a:pt x="6225117" y="342902"/>
                    <a:pt x="6496050" y="342902"/>
                  </a:cubicBezTo>
                  <a:cubicBezTo>
                    <a:pt x="6766983" y="342902"/>
                    <a:pt x="7041092" y="30694"/>
                    <a:pt x="7308850" y="6352"/>
                  </a:cubicBezTo>
                  <a:cubicBezTo>
                    <a:pt x="7576608" y="-17990"/>
                    <a:pt x="8102600" y="196852"/>
                    <a:pt x="8102600" y="196852"/>
                  </a:cubicBezTo>
                  <a:lnTo>
                    <a:pt x="8102600" y="196852"/>
                  </a:lnTo>
                </a:path>
              </a:pathLst>
            </a:custGeom>
            <a:ln w="38100"/>
          </p:spPr>
          <p:style>
            <a:lnRef idx="1">
              <a:schemeClr val="accent4"/>
            </a:lnRef>
            <a:fillRef idx="0">
              <a:schemeClr val="accent4"/>
            </a:fillRef>
            <a:effectRef idx="0">
              <a:schemeClr val="accent4"/>
            </a:effectRef>
            <a:fontRef idx="minor">
              <a:schemeClr val="tx1"/>
            </a:fontRef>
          </p:style>
          <p:txBody>
            <a:bodyPr rtlCol="0" anchor="ctr"/>
            <a:lstStyle/>
            <a:p>
              <a:pPr algn="ctr"/>
              <a:endParaRPr lang="zh-CN" altLang="en-US">
                <a:latin typeface="Calibri" panose="020F0502020204030204" charset="0"/>
                <a:cs typeface="Calibri" panose="020F0502020204030204" charset="0"/>
              </a:endParaRPr>
            </a:p>
          </p:txBody>
        </p:sp>
        <p:cxnSp>
          <p:nvCxnSpPr>
            <p:cNvPr id="107" name="直接箭头连接符 106">
              <a:extLst>
                <a:ext uri="{FF2B5EF4-FFF2-40B4-BE49-F238E27FC236}">
                  <a16:creationId xmlns:a16="http://schemas.microsoft.com/office/drawing/2014/main" id="{B27B9230-8B5D-5106-105B-221F5534F749}"/>
                </a:ext>
              </a:extLst>
            </p:cNvPr>
            <p:cNvCxnSpPr/>
            <p:nvPr/>
          </p:nvCxnSpPr>
          <p:spPr>
            <a:xfrm>
              <a:off x="3035300" y="2101850"/>
              <a:ext cx="1422400" cy="0"/>
            </a:xfrm>
            <a:prstGeom prst="straightConnector1">
              <a:avLst/>
            </a:prstGeom>
            <a:ln w="38100">
              <a:solidFill>
                <a:srgbClr val="FFC000"/>
              </a:solidFill>
              <a:tailEnd type="stealth"/>
            </a:ln>
          </p:spPr>
          <p:style>
            <a:lnRef idx="1">
              <a:schemeClr val="accent1"/>
            </a:lnRef>
            <a:fillRef idx="0">
              <a:schemeClr val="accent1"/>
            </a:fillRef>
            <a:effectRef idx="0">
              <a:schemeClr val="accent1"/>
            </a:effectRef>
            <a:fontRef idx="minor">
              <a:schemeClr val="tx1"/>
            </a:fontRef>
          </p:style>
        </p:cxnSp>
      </p:grpSp>
      <p:grpSp>
        <p:nvGrpSpPr>
          <p:cNvPr id="108" name="组合 107">
            <a:extLst>
              <a:ext uri="{FF2B5EF4-FFF2-40B4-BE49-F238E27FC236}">
                <a16:creationId xmlns:a16="http://schemas.microsoft.com/office/drawing/2014/main" id="{547DAE62-7554-190C-8354-91892A0850BF}"/>
              </a:ext>
            </a:extLst>
          </p:cNvPr>
          <p:cNvGrpSpPr/>
          <p:nvPr/>
        </p:nvGrpSpPr>
        <p:grpSpPr>
          <a:xfrm rot="1194303">
            <a:off x="6216650" y="6228844"/>
            <a:ext cx="2513965" cy="436245"/>
            <a:chOff x="5581252" y="2978555"/>
            <a:chExt cx="1400475" cy="251046"/>
          </a:xfrm>
          <a:solidFill>
            <a:srgbClr val="FF9999"/>
          </a:solidFill>
        </p:grpSpPr>
        <p:sp>
          <p:nvSpPr>
            <p:cNvPr id="109" name="任意多边形 33">
              <a:extLst>
                <a:ext uri="{FF2B5EF4-FFF2-40B4-BE49-F238E27FC236}">
                  <a16:creationId xmlns:a16="http://schemas.microsoft.com/office/drawing/2014/main" id="{86F4D9F9-8404-F4AC-EB28-98AB75236862}"/>
                </a:ext>
              </a:extLst>
            </p:cNvPr>
            <p:cNvSpPr/>
            <p:nvPr/>
          </p:nvSpPr>
          <p:spPr>
            <a:xfrm rot="20894417">
              <a:off x="5581252" y="3162960"/>
              <a:ext cx="871538" cy="66641"/>
            </a:xfrm>
            <a:custGeom>
              <a:avLst/>
              <a:gdLst>
                <a:gd name="connsiteX0" fmla="*/ 0 w 8115300"/>
                <a:gd name="connsiteY0" fmla="*/ 171451 h 357189"/>
                <a:gd name="connsiteX1" fmla="*/ 214313 w 8115300"/>
                <a:gd name="connsiteY1" fmla="*/ 9526 h 357189"/>
                <a:gd name="connsiteX2" fmla="*/ 433388 w 8115300"/>
                <a:gd name="connsiteY2" fmla="*/ 347663 h 357189"/>
                <a:gd name="connsiteX3" fmla="*/ 657225 w 8115300"/>
                <a:gd name="connsiteY3" fmla="*/ 19051 h 357189"/>
                <a:gd name="connsiteX4" fmla="*/ 876300 w 8115300"/>
                <a:gd name="connsiteY4" fmla="*/ 342901 h 357189"/>
                <a:gd name="connsiteX5" fmla="*/ 1095375 w 8115300"/>
                <a:gd name="connsiteY5" fmla="*/ 14288 h 357189"/>
                <a:gd name="connsiteX6" fmla="*/ 1309688 w 8115300"/>
                <a:gd name="connsiteY6" fmla="*/ 357188 h 357189"/>
                <a:gd name="connsiteX7" fmla="*/ 1533525 w 8115300"/>
                <a:gd name="connsiteY7" fmla="*/ 19051 h 357189"/>
                <a:gd name="connsiteX8" fmla="*/ 1752600 w 8115300"/>
                <a:gd name="connsiteY8" fmla="*/ 347663 h 357189"/>
                <a:gd name="connsiteX9" fmla="*/ 1966913 w 8115300"/>
                <a:gd name="connsiteY9" fmla="*/ 19051 h 357189"/>
                <a:gd name="connsiteX10" fmla="*/ 2190750 w 8115300"/>
                <a:gd name="connsiteY10" fmla="*/ 347663 h 357189"/>
                <a:gd name="connsiteX11" fmla="*/ 2414588 w 8115300"/>
                <a:gd name="connsiteY11" fmla="*/ 4763 h 357189"/>
                <a:gd name="connsiteX12" fmla="*/ 2624138 w 8115300"/>
                <a:gd name="connsiteY12" fmla="*/ 342901 h 357189"/>
                <a:gd name="connsiteX13" fmla="*/ 2852738 w 8115300"/>
                <a:gd name="connsiteY13" fmla="*/ 14288 h 357189"/>
                <a:gd name="connsiteX14" fmla="*/ 3076575 w 8115300"/>
                <a:gd name="connsiteY14" fmla="*/ 342901 h 357189"/>
                <a:gd name="connsiteX15" fmla="*/ 3286125 w 8115300"/>
                <a:gd name="connsiteY15" fmla="*/ 9526 h 357189"/>
                <a:gd name="connsiteX16" fmla="*/ 3509963 w 8115300"/>
                <a:gd name="connsiteY16" fmla="*/ 357188 h 357189"/>
                <a:gd name="connsiteX17" fmla="*/ 3733800 w 8115300"/>
                <a:gd name="connsiteY17" fmla="*/ 9526 h 357189"/>
                <a:gd name="connsiteX18" fmla="*/ 3952875 w 8115300"/>
                <a:gd name="connsiteY18" fmla="*/ 342901 h 357189"/>
                <a:gd name="connsiteX19" fmla="*/ 4167188 w 8115300"/>
                <a:gd name="connsiteY19" fmla="*/ 1 h 357189"/>
                <a:gd name="connsiteX20" fmla="*/ 4391025 w 8115300"/>
                <a:gd name="connsiteY20" fmla="*/ 347663 h 357189"/>
                <a:gd name="connsiteX21" fmla="*/ 4610100 w 8115300"/>
                <a:gd name="connsiteY21" fmla="*/ 14288 h 357189"/>
                <a:gd name="connsiteX22" fmla="*/ 4824413 w 8115300"/>
                <a:gd name="connsiteY22" fmla="*/ 352426 h 357189"/>
                <a:gd name="connsiteX23" fmla="*/ 5043488 w 8115300"/>
                <a:gd name="connsiteY23" fmla="*/ 19051 h 357189"/>
                <a:gd name="connsiteX24" fmla="*/ 5262563 w 8115300"/>
                <a:gd name="connsiteY24" fmla="*/ 347663 h 357189"/>
                <a:gd name="connsiteX25" fmla="*/ 5486400 w 8115300"/>
                <a:gd name="connsiteY25" fmla="*/ 23813 h 357189"/>
                <a:gd name="connsiteX26" fmla="*/ 5705475 w 8115300"/>
                <a:gd name="connsiteY26" fmla="*/ 352426 h 357189"/>
                <a:gd name="connsiteX27" fmla="*/ 5919788 w 8115300"/>
                <a:gd name="connsiteY27" fmla="*/ 4763 h 357189"/>
                <a:gd name="connsiteX28" fmla="*/ 6138863 w 8115300"/>
                <a:gd name="connsiteY28" fmla="*/ 342901 h 357189"/>
                <a:gd name="connsiteX29" fmla="*/ 6372225 w 8115300"/>
                <a:gd name="connsiteY29" fmla="*/ 14288 h 357189"/>
                <a:gd name="connsiteX30" fmla="*/ 6581775 w 8115300"/>
                <a:gd name="connsiteY30" fmla="*/ 342901 h 357189"/>
                <a:gd name="connsiteX31" fmla="*/ 6805613 w 8115300"/>
                <a:gd name="connsiteY31" fmla="*/ 9526 h 357189"/>
                <a:gd name="connsiteX32" fmla="*/ 7019925 w 8115300"/>
                <a:gd name="connsiteY32" fmla="*/ 352426 h 357189"/>
                <a:gd name="connsiteX33" fmla="*/ 7248525 w 8115300"/>
                <a:gd name="connsiteY33" fmla="*/ 14288 h 357189"/>
                <a:gd name="connsiteX34" fmla="*/ 7462838 w 8115300"/>
                <a:gd name="connsiteY34" fmla="*/ 357188 h 357189"/>
                <a:gd name="connsiteX35" fmla="*/ 7677150 w 8115300"/>
                <a:gd name="connsiteY35" fmla="*/ 9526 h 357189"/>
                <a:gd name="connsiteX36" fmla="*/ 7905750 w 8115300"/>
                <a:gd name="connsiteY36" fmla="*/ 352426 h 357189"/>
                <a:gd name="connsiteX37" fmla="*/ 8115300 w 8115300"/>
                <a:gd name="connsiteY37" fmla="*/ 166688 h 35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115300" h="357189">
                  <a:moveTo>
                    <a:pt x="0" y="171451"/>
                  </a:moveTo>
                  <a:cubicBezTo>
                    <a:pt x="71041" y="75804"/>
                    <a:pt x="142082" y="-19843"/>
                    <a:pt x="214313" y="9526"/>
                  </a:cubicBezTo>
                  <a:cubicBezTo>
                    <a:pt x="286544" y="38895"/>
                    <a:pt x="359569" y="346076"/>
                    <a:pt x="433388" y="347663"/>
                  </a:cubicBezTo>
                  <a:cubicBezTo>
                    <a:pt x="507207" y="349251"/>
                    <a:pt x="583406" y="19845"/>
                    <a:pt x="657225" y="19051"/>
                  </a:cubicBezTo>
                  <a:cubicBezTo>
                    <a:pt x="731044" y="18257"/>
                    <a:pt x="803275" y="343695"/>
                    <a:pt x="876300" y="342901"/>
                  </a:cubicBezTo>
                  <a:cubicBezTo>
                    <a:pt x="949325" y="342107"/>
                    <a:pt x="1023144" y="11907"/>
                    <a:pt x="1095375" y="14288"/>
                  </a:cubicBezTo>
                  <a:cubicBezTo>
                    <a:pt x="1167606" y="16669"/>
                    <a:pt x="1236663" y="356394"/>
                    <a:pt x="1309688" y="357188"/>
                  </a:cubicBezTo>
                  <a:cubicBezTo>
                    <a:pt x="1382713" y="357982"/>
                    <a:pt x="1459706" y="20638"/>
                    <a:pt x="1533525" y="19051"/>
                  </a:cubicBezTo>
                  <a:cubicBezTo>
                    <a:pt x="1607344" y="17463"/>
                    <a:pt x="1680369" y="347663"/>
                    <a:pt x="1752600" y="347663"/>
                  </a:cubicBezTo>
                  <a:cubicBezTo>
                    <a:pt x="1824831" y="347663"/>
                    <a:pt x="1893888" y="19051"/>
                    <a:pt x="1966913" y="19051"/>
                  </a:cubicBezTo>
                  <a:cubicBezTo>
                    <a:pt x="2039938" y="19051"/>
                    <a:pt x="2116138" y="350044"/>
                    <a:pt x="2190750" y="347663"/>
                  </a:cubicBezTo>
                  <a:cubicBezTo>
                    <a:pt x="2265362" y="345282"/>
                    <a:pt x="2342357" y="5557"/>
                    <a:pt x="2414588" y="4763"/>
                  </a:cubicBezTo>
                  <a:cubicBezTo>
                    <a:pt x="2486819" y="3969"/>
                    <a:pt x="2551113" y="341314"/>
                    <a:pt x="2624138" y="342901"/>
                  </a:cubicBezTo>
                  <a:cubicBezTo>
                    <a:pt x="2697163" y="344488"/>
                    <a:pt x="2777332" y="14288"/>
                    <a:pt x="2852738" y="14288"/>
                  </a:cubicBezTo>
                  <a:cubicBezTo>
                    <a:pt x="2928144" y="14288"/>
                    <a:pt x="3004344" y="343695"/>
                    <a:pt x="3076575" y="342901"/>
                  </a:cubicBezTo>
                  <a:cubicBezTo>
                    <a:pt x="3148806" y="342107"/>
                    <a:pt x="3213894" y="7145"/>
                    <a:pt x="3286125" y="9526"/>
                  </a:cubicBezTo>
                  <a:cubicBezTo>
                    <a:pt x="3358356" y="11907"/>
                    <a:pt x="3435351" y="357188"/>
                    <a:pt x="3509963" y="357188"/>
                  </a:cubicBezTo>
                  <a:cubicBezTo>
                    <a:pt x="3584575" y="357188"/>
                    <a:pt x="3659981" y="11907"/>
                    <a:pt x="3733800" y="9526"/>
                  </a:cubicBezTo>
                  <a:cubicBezTo>
                    <a:pt x="3807619" y="7145"/>
                    <a:pt x="3880644" y="344489"/>
                    <a:pt x="3952875" y="342901"/>
                  </a:cubicBezTo>
                  <a:cubicBezTo>
                    <a:pt x="4025106" y="341314"/>
                    <a:pt x="4094163" y="-793"/>
                    <a:pt x="4167188" y="1"/>
                  </a:cubicBezTo>
                  <a:cubicBezTo>
                    <a:pt x="4240213" y="795"/>
                    <a:pt x="4317206" y="345282"/>
                    <a:pt x="4391025" y="347663"/>
                  </a:cubicBezTo>
                  <a:cubicBezTo>
                    <a:pt x="4464844" y="350044"/>
                    <a:pt x="4537869" y="13494"/>
                    <a:pt x="4610100" y="14288"/>
                  </a:cubicBezTo>
                  <a:cubicBezTo>
                    <a:pt x="4682331" y="15082"/>
                    <a:pt x="4752182" y="351632"/>
                    <a:pt x="4824413" y="352426"/>
                  </a:cubicBezTo>
                  <a:cubicBezTo>
                    <a:pt x="4896644" y="353220"/>
                    <a:pt x="4970463" y="19845"/>
                    <a:pt x="5043488" y="19051"/>
                  </a:cubicBezTo>
                  <a:cubicBezTo>
                    <a:pt x="5116513" y="18257"/>
                    <a:pt x="5188744" y="346869"/>
                    <a:pt x="5262563" y="347663"/>
                  </a:cubicBezTo>
                  <a:cubicBezTo>
                    <a:pt x="5336382" y="348457"/>
                    <a:pt x="5412581" y="23019"/>
                    <a:pt x="5486400" y="23813"/>
                  </a:cubicBezTo>
                  <a:cubicBezTo>
                    <a:pt x="5560219" y="24607"/>
                    <a:pt x="5633244" y="355601"/>
                    <a:pt x="5705475" y="352426"/>
                  </a:cubicBezTo>
                  <a:cubicBezTo>
                    <a:pt x="5777706" y="349251"/>
                    <a:pt x="5847557" y="6350"/>
                    <a:pt x="5919788" y="4763"/>
                  </a:cubicBezTo>
                  <a:cubicBezTo>
                    <a:pt x="5992019" y="3175"/>
                    <a:pt x="6063457" y="341314"/>
                    <a:pt x="6138863" y="342901"/>
                  </a:cubicBezTo>
                  <a:cubicBezTo>
                    <a:pt x="6214269" y="344488"/>
                    <a:pt x="6298406" y="14288"/>
                    <a:pt x="6372225" y="14288"/>
                  </a:cubicBezTo>
                  <a:cubicBezTo>
                    <a:pt x="6446044" y="14288"/>
                    <a:pt x="6509544" y="343695"/>
                    <a:pt x="6581775" y="342901"/>
                  </a:cubicBezTo>
                  <a:cubicBezTo>
                    <a:pt x="6654006" y="342107"/>
                    <a:pt x="6732588" y="7939"/>
                    <a:pt x="6805613" y="9526"/>
                  </a:cubicBezTo>
                  <a:cubicBezTo>
                    <a:pt x="6878638" y="11113"/>
                    <a:pt x="6946106" y="351632"/>
                    <a:pt x="7019925" y="352426"/>
                  </a:cubicBezTo>
                  <a:cubicBezTo>
                    <a:pt x="7093744" y="353220"/>
                    <a:pt x="7174706" y="13494"/>
                    <a:pt x="7248525" y="14288"/>
                  </a:cubicBezTo>
                  <a:cubicBezTo>
                    <a:pt x="7322344" y="15082"/>
                    <a:pt x="7391401" y="357982"/>
                    <a:pt x="7462838" y="357188"/>
                  </a:cubicBezTo>
                  <a:cubicBezTo>
                    <a:pt x="7534275" y="356394"/>
                    <a:pt x="7603331" y="10320"/>
                    <a:pt x="7677150" y="9526"/>
                  </a:cubicBezTo>
                  <a:cubicBezTo>
                    <a:pt x="7750969" y="8732"/>
                    <a:pt x="7832725" y="326232"/>
                    <a:pt x="7905750" y="352426"/>
                  </a:cubicBezTo>
                  <a:cubicBezTo>
                    <a:pt x="7978775" y="378620"/>
                    <a:pt x="8047037" y="272654"/>
                    <a:pt x="8115300" y="166688"/>
                  </a:cubicBezTo>
                </a:path>
              </a:pathLst>
            </a:custGeom>
            <a:grpFill/>
            <a:ln w="444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rgbClr val="FF9999"/>
                </a:solidFill>
                <a:latin typeface="Calibri" panose="020F0502020204030204" charset="0"/>
                <a:cs typeface="Calibri" panose="020F0502020204030204" charset="0"/>
              </a:endParaRPr>
            </a:p>
          </p:txBody>
        </p:sp>
        <p:cxnSp>
          <p:nvCxnSpPr>
            <p:cNvPr id="110" name="直接箭头连接符 109">
              <a:extLst>
                <a:ext uri="{FF2B5EF4-FFF2-40B4-BE49-F238E27FC236}">
                  <a16:creationId xmlns:a16="http://schemas.microsoft.com/office/drawing/2014/main" id="{587DD2D2-AA2B-9EE6-EA99-F6FC9DCBE3B4}"/>
                </a:ext>
              </a:extLst>
            </p:cNvPr>
            <p:cNvCxnSpPr/>
            <p:nvPr/>
          </p:nvCxnSpPr>
          <p:spPr>
            <a:xfrm flipV="1">
              <a:off x="6440909" y="2978555"/>
              <a:ext cx="540818" cy="125413"/>
            </a:xfrm>
            <a:prstGeom prst="straightConnector1">
              <a:avLst/>
            </a:prstGeom>
            <a:grpFill/>
            <a:ln w="44450">
              <a:solidFill>
                <a:srgbClr val="FF9999"/>
              </a:solidFill>
              <a:tailEnd type="stealth"/>
            </a:ln>
          </p:spPr>
          <p:style>
            <a:lnRef idx="1">
              <a:schemeClr val="accent1"/>
            </a:lnRef>
            <a:fillRef idx="0">
              <a:schemeClr val="accent1"/>
            </a:fillRef>
            <a:effectRef idx="0">
              <a:schemeClr val="accent1"/>
            </a:effectRef>
            <a:fontRef idx="minor">
              <a:schemeClr val="tx1"/>
            </a:fontRef>
          </p:style>
        </p:cxnSp>
      </p:grpSp>
      <p:cxnSp>
        <p:nvCxnSpPr>
          <p:cNvPr id="111" name="直接箭头连接符 110">
            <a:extLst>
              <a:ext uri="{FF2B5EF4-FFF2-40B4-BE49-F238E27FC236}">
                <a16:creationId xmlns:a16="http://schemas.microsoft.com/office/drawing/2014/main" id="{447DC71B-42A5-B4EE-F21C-2ED0D3621F14}"/>
              </a:ext>
            </a:extLst>
          </p:cNvPr>
          <p:cNvCxnSpPr/>
          <p:nvPr/>
        </p:nvCxnSpPr>
        <p:spPr>
          <a:xfrm flipV="1">
            <a:off x="5546725" y="5544314"/>
            <a:ext cx="92075" cy="9207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 name="文本框 111">
            <a:extLst>
              <a:ext uri="{FF2B5EF4-FFF2-40B4-BE49-F238E27FC236}">
                <a16:creationId xmlns:a16="http://schemas.microsoft.com/office/drawing/2014/main" id="{C5C9021C-7068-2254-48C7-43192977EDEA}"/>
              </a:ext>
            </a:extLst>
          </p:cNvPr>
          <p:cNvSpPr txBox="1"/>
          <p:nvPr/>
        </p:nvSpPr>
        <p:spPr>
          <a:xfrm>
            <a:off x="4933950" y="5489704"/>
            <a:ext cx="352425" cy="460375"/>
          </a:xfrm>
          <a:prstGeom prst="rect">
            <a:avLst/>
          </a:prstGeom>
          <a:noFill/>
        </p:spPr>
        <p:txBody>
          <a:bodyPr wrap="none" rtlCol="0">
            <a:spAutoFit/>
          </a:bodyPr>
          <a:lstStyle/>
          <a:p>
            <a:r>
              <a:rPr lang="el-GR" altLang="zh-CN" sz="2400" dirty="0">
                <a:latin typeface="Calibri" panose="020F0502020204030204" charset="0"/>
                <a:ea typeface="等线" panose="02010600030101010101" pitchFamily="2" charset="-122"/>
                <a:cs typeface="Calibri" panose="020F0502020204030204" charset="0"/>
              </a:rPr>
              <a:t>θ</a:t>
            </a:r>
          </a:p>
        </p:txBody>
      </p:sp>
      <p:sp>
        <p:nvSpPr>
          <p:cNvPr id="113" name="文本框 112">
            <a:extLst>
              <a:ext uri="{FF2B5EF4-FFF2-40B4-BE49-F238E27FC236}">
                <a16:creationId xmlns:a16="http://schemas.microsoft.com/office/drawing/2014/main" id="{2BF7295B-72E3-CEA6-2C6F-288504B38041}"/>
              </a:ext>
            </a:extLst>
          </p:cNvPr>
          <p:cNvSpPr txBox="1"/>
          <p:nvPr/>
        </p:nvSpPr>
        <p:spPr>
          <a:xfrm>
            <a:off x="8171815" y="6103749"/>
            <a:ext cx="384810" cy="523240"/>
          </a:xfrm>
          <a:prstGeom prst="rect">
            <a:avLst/>
          </a:prstGeom>
          <a:noFill/>
        </p:spPr>
        <p:txBody>
          <a:bodyPr wrap="none" rtlCol="0">
            <a:spAutoFit/>
          </a:bodyPr>
          <a:lstStyle/>
          <a:p>
            <a:r>
              <a:rPr lang="el-GR" altLang="zh-CN" sz="2800" dirty="0">
                <a:latin typeface="Calibri" panose="020F0502020204030204" charset="0"/>
                <a:ea typeface="等线" panose="02010600030101010101" pitchFamily="2" charset="-122"/>
                <a:cs typeface="Calibri" panose="020F0502020204030204" charset="0"/>
              </a:rPr>
              <a:t>η</a:t>
            </a:r>
          </a:p>
        </p:txBody>
      </p:sp>
      <p:sp>
        <p:nvSpPr>
          <p:cNvPr id="114" name="弧形 113">
            <a:extLst>
              <a:ext uri="{FF2B5EF4-FFF2-40B4-BE49-F238E27FC236}">
                <a16:creationId xmlns:a16="http://schemas.microsoft.com/office/drawing/2014/main" id="{0C4DCBEC-B8F3-B276-AE9F-63794B304AA5}"/>
              </a:ext>
            </a:extLst>
          </p:cNvPr>
          <p:cNvSpPr/>
          <p:nvPr/>
        </p:nvSpPr>
        <p:spPr>
          <a:xfrm rot="2224348">
            <a:off x="6337935" y="5513199"/>
            <a:ext cx="1838960" cy="1254125"/>
          </a:xfrm>
          <a:prstGeom prst="arc">
            <a:avLst>
              <a:gd name="adj1" fmla="val 19926903"/>
              <a:gd name="adj2" fmla="val 20982463"/>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Calibri" panose="020F0502020204030204" charset="0"/>
              <a:cs typeface="Calibri" panose="020F0502020204030204" charset="0"/>
            </a:endParaRPr>
          </a:p>
        </p:txBody>
      </p:sp>
      <p:sp>
        <p:nvSpPr>
          <p:cNvPr id="115" name="文本框 114">
            <a:extLst>
              <a:ext uri="{FF2B5EF4-FFF2-40B4-BE49-F238E27FC236}">
                <a16:creationId xmlns:a16="http://schemas.microsoft.com/office/drawing/2014/main" id="{D721E9D6-6E5A-33C1-A919-5A9674E820AC}"/>
              </a:ext>
            </a:extLst>
          </p:cNvPr>
          <p:cNvSpPr txBox="1"/>
          <p:nvPr/>
        </p:nvSpPr>
        <p:spPr>
          <a:xfrm>
            <a:off x="2517140" y="5636389"/>
            <a:ext cx="550545" cy="275590"/>
          </a:xfrm>
          <a:prstGeom prst="rect">
            <a:avLst/>
          </a:prstGeom>
          <a:noFill/>
        </p:spPr>
        <p:txBody>
          <a:bodyPr wrap="none" rtlCol="0">
            <a:spAutoFit/>
          </a:bodyPr>
          <a:lstStyle/>
          <a:p>
            <a:r>
              <a:rPr lang="el-GR" altLang="zh-CN" sz="1200" b="1" dirty="0">
                <a:latin typeface="Calibri" panose="020F0502020204030204" charset="0"/>
                <a:ea typeface="等线" panose="02010600030101010101" pitchFamily="2" charset="-122"/>
                <a:cs typeface="Calibri" panose="020F0502020204030204" charset="0"/>
              </a:rPr>
              <a:t>θ</a:t>
            </a:r>
            <a:r>
              <a:rPr lang="en-US" altLang="zh-CN" sz="1200" b="1" dirty="0">
                <a:latin typeface="Calibri" panose="020F0502020204030204" charset="0"/>
                <a:ea typeface="等线" panose="02010600030101010101" pitchFamily="2" charset="-122"/>
                <a:cs typeface="Calibri" panose="020F0502020204030204" charset="0"/>
              </a:rPr>
              <a:t>=30</a:t>
            </a:r>
            <a:r>
              <a:rPr lang="en-US" altLang="zh-CN" sz="1200" b="1" baseline="30000" dirty="0">
                <a:latin typeface="Calibri" panose="020F0502020204030204" charset="0"/>
                <a:ea typeface="等线" panose="02010600030101010101" pitchFamily="2" charset="-122"/>
                <a:cs typeface="Calibri" panose="020F0502020204030204" charset="0"/>
              </a:rPr>
              <a:t>o</a:t>
            </a:r>
            <a:endParaRPr lang="zh-CN" altLang="en-US" sz="1200" b="1" baseline="30000" dirty="0">
              <a:latin typeface="Calibri" panose="020F0502020204030204" charset="0"/>
              <a:cs typeface="Calibri" panose="020F0502020204030204" charset="0"/>
            </a:endParaRPr>
          </a:p>
        </p:txBody>
      </p:sp>
      <p:sp>
        <p:nvSpPr>
          <p:cNvPr id="116" name="文本框 115">
            <a:extLst>
              <a:ext uri="{FF2B5EF4-FFF2-40B4-BE49-F238E27FC236}">
                <a16:creationId xmlns:a16="http://schemas.microsoft.com/office/drawing/2014/main" id="{500FF6F0-F91C-8714-FAD1-C4978F8E4087}"/>
              </a:ext>
            </a:extLst>
          </p:cNvPr>
          <p:cNvSpPr txBox="1"/>
          <p:nvPr/>
        </p:nvSpPr>
        <p:spPr>
          <a:xfrm>
            <a:off x="3371850" y="4001899"/>
            <a:ext cx="556563" cy="276999"/>
          </a:xfrm>
          <a:prstGeom prst="rect">
            <a:avLst/>
          </a:prstGeom>
          <a:noFill/>
        </p:spPr>
        <p:txBody>
          <a:bodyPr wrap="none" rtlCol="0">
            <a:spAutoFit/>
          </a:bodyPr>
          <a:lstStyle/>
          <a:p>
            <a:r>
              <a:rPr lang="el-GR" altLang="zh-CN" sz="1200" b="1" dirty="0">
                <a:latin typeface="Calibri" panose="020F0502020204030204" charset="0"/>
                <a:ea typeface="等线" panose="02010600030101010101" pitchFamily="2" charset="-122"/>
                <a:cs typeface="Calibri" panose="020F0502020204030204" charset="0"/>
              </a:rPr>
              <a:t>θ</a:t>
            </a:r>
            <a:r>
              <a:rPr lang="en-US" altLang="zh-CN" sz="1200" b="1" dirty="0">
                <a:latin typeface="Calibri" panose="020F0502020204030204" charset="0"/>
                <a:ea typeface="等线" panose="02010600030101010101" pitchFamily="2" charset="-122"/>
                <a:cs typeface="Calibri" panose="020F0502020204030204" charset="0"/>
              </a:rPr>
              <a:t>=60</a:t>
            </a:r>
            <a:r>
              <a:rPr lang="en-US" altLang="zh-CN" sz="1200" b="1" baseline="30000" dirty="0">
                <a:latin typeface="Calibri" panose="020F0502020204030204" charset="0"/>
                <a:ea typeface="等线" panose="02010600030101010101" pitchFamily="2" charset="-122"/>
                <a:cs typeface="Calibri" panose="020F0502020204030204" charset="0"/>
              </a:rPr>
              <a:t>o</a:t>
            </a:r>
            <a:endParaRPr lang="zh-CN" altLang="en-US" sz="1200" b="1" baseline="30000" dirty="0">
              <a:latin typeface="Calibri" panose="020F0502020204030204" charset="0"/>
              <a:cs typeface="Calibri" panose="020F0502020204030204" charset="0"/>
            </a:endParaRPr>
          </a:p>
        </p:txBody>
      </p:sp>
      <p:sp>
        <p:nvSpPr>
          <p:cNvPr id="117" name="文本框 116">
            <a:extLst>
              <a:ext uri="{FF2B5EF4-FFF2-40B4-BE49-F238E27FC236}">
                <a16:creationId xmlns:a16="http://schemas.microsoft.com/office/drawing/2014/main" id="{CF15F976-B31E-A818-B422-726B5220C73B}"/>
              </a:ext>
            </a:extLst>
          </p:cNvPr>
          <p:cNvSpPr txBox="1"/>
          <p:nvPr/>
        </p:nvSpPr>
        <p:spPr>
          <a:xfrm>
            <a:off x="4477385" y="3192274"/>
            <a:ext cx="556563" cy="276999"/>
          </a:xfrm>
          <a:prstGeom prst="rect">
            <a:avLst/>
          </a:prstGeom>
          <a:noFill/>
        </p:spPr>
        <p:txBody>
          <a:bodyPr wrap="none" rtlCol="0">
            <a:spAutoFit/>
          </a:bodyPr>
          <a:lstStyle/>
          <a:p>
            <a:r>
              <a:rPr lang="el-GR" altLang="zh-CN" sz="1200" b="1" dirty="0">
                <a:latin typeface="Calibri" panose="020F0502020204030204" charset="0"/>
                <a:ea typeface="等线" panose="02010600030101010101" pitchFamily="2" charset="-122"/>
                <a:cs typeface="Calibri" panose="020F0502020204030204" charset="0"/>
              </a:rPr>
              <a:t>θ</a:t>
            </a:r>
            <a:r>
              <a:rPr lang="en-US" altLang="zh-CN" sz="1200" b="1" dirty="0">
                <a:latin typeface="Calibri" panose="020F0502020204030204" charset="0"/>
                <a:ea typeface="等线" panose="02010600030101010101" pitchFamily="2" charset="-122"/>
                <a:cs typeface="Calibri" panose="020F0502020204030204" charset="0"/>
              </a:rPr>
              <a:t>=75</a:t>
            </a:r>
            <a:r>
              <a:rPr lang="en-US" altLang="zh-CN" sz="1200" b="1" baseline="30000" dirty="0">
                <a:latin typeface="Calibri" panose="020F0502020204030204" charset="0"/>
                <a:ea typeface="等线" panose="02010600030101010101" pitchFamily="2" charset="-122"/>
                <a:cs typeface="Calibri" panose="020F0502020204030204" charset="0"/>
              </a:rPr>
              <a:t>o</a:t>
            </a:r>
            <a:endParaRPr lang="zh-CN" altLang="en-US" sz="1200" b="1" baseline="30000" dirty="0">
              <a:latin typeface="Calibri" panose="020F0502020204030204" charset="0"/>
              <a:cs typeface="Calibri" panose="020F0502020204030204" charset="0"/>
            </a:endParaRPr>
          </a:p>
        </p:txBody>
      </p:sp>
      <p:sp>
        <p:nvSpPr>
          <p:cNvPr id="118" name="文本框 117">
            <a:extLst>
              <a:ext uri="{FF2B5EF4-FFF2-40B4-BE49-F238E27FC236}">
                <a16:creationId xmlns:a16="http://schemas.microsoft.com/office/drawing/2014/main" id="{2D92C85B-8490-B253-865E-5548225315DF}"/>
              </a:ext>
            </a:extLst>
          </p:cNvPr>
          <p:cNvSpPr txBox="1"/>
          <p:nvPr/>
        </p:nvSpPr>
        <p:spPr>
          <a:xfrm>
            <a:off x="5902325" y="2987169"/>
            <a:ext cx="550545" cy="275590"/>
          </a:xfrm>
          <a:prstGeom prst="rect">
            <a:avLst/>
          </a:prstGeom>
          <a:noFill/>
        </p:spPr>
        <p:txBody>
          <a:bodyPr wrap="none" rtlCol="0">
            <a:spAutoFit/>
          </a:bodyPr>
          <a:lstStyle/>
          <a:p>
            <a:r>
              <a:rPr lang="el-GR" altLang="zh-CN" sz="1200" b="1" dirty="0">
                <a:latin typeface="Calibri" panose="020F0502020204030204" charset="0"/>
                <a:ea typeface="等线" panose="02010600030101010101" pitchFamily="2" charset="-122"/>
                <a:cs typeface="Calibri" panose="020F0502020204030204" charset="0"/>
              </a:rPr>
              <a:t>θ</a:t>
            </a:r>
            <a:r>
              <a:rPr lang="en-US" altLang="zh-CN" sz="1200" b="1" dirty="0">
                <a:latin typeface="Calibri" panose="020F0502020204030204" charset="0"/>
                <a:ea typeface="等线" panose="02010600030101010101" pitchFamily="2" charset="-122"/>
                <a:cs typeface="Calibri" panose="020F0502020204030204" charset="0"/>
              </a:rPr>
              <a:t>=90</a:t>
            </a:r>
            <a:r>
              <a:rPr lang="en-US" altLang="zh-CN" sz="1200" b="1" baseline="30000" dirty="0">
                <a:latin typeface="Calibri" panose="020F0502020204030204" charset="0"/>
                <a:ea typeface="等线" panose="02010600030101010101" pitchFamily="2" charset="-122"/>
                <a:cs typeface="Calibri" panose="020F0502020204030204" charset="0"/>
              </a:rPr>
              <a:t>o</a:t>
            </a:r>
            <a:endParaRPr lang="zh-CN" altLang="en-US" sz="1200" b="1" baseline="30000" dirty="0">
              <a:latin typeface="Calibri" panose="020F0502020204030204" charset="0"/>
              <a:cs typeface="Calibri" panose="020F0502020204030204" charset="0"/>
            </a:endParaRPr>
          </a:p>
        </p:txBody>
      </p:sp>
      <p:sp>
        <p:nvSpPr>
          <p:cNvPr id="119" name="文本框 118">
            <a:extLst>
              <a:ext uri="{FF2B5EF4-FFF2-40B4-BE49-F238E27FC236}">
                <a16:creationId xmlns:a16="http://schemas.microsoft.com/office/drawing/2014/main" id="{942FA939-0CDC-BADD-DEFA-01CD99229B26}"/>
              </a:ext>
            </a:extLst>
          </p:cNvPr>
          <p:cNvSpPr txBox="1"/>
          <p:nvPr/>
        </p:nvSpPr>
        <p:spPr>
          <a:xfrm>
            <a:off x="7445375" y="3168779"/>
            <a:ext cx="635110" cy="276999"/>
          </a:xfrm>
          <a:prstGeom prst="rect">
            <a:avLst/>
          </a:prstGeom>
          <a:noFill/>
        </p:spPr>
        <p:txBody>
          <a:bodyPr wrap="none" rtlCol="0">
            <a:spAutoFit/>
          </a:bodyPr>
          <a:lstStyle/>
          <a:p>
            <a:r>
              <a:rPr lang="el-GR" altLang="zh-CN" sz="1200" b="1" dirty="0">
                <a:latin typeface="Calibri" panose="020F0502020204030204" charset="0"/>
                <a:ea typeface="等线" panose="02010600030101010101" pitchFamily="2" charset="-122"/>
                <a:cs typeface="Calibri" panose="020F0502020204030204" charset="0"/>
              </a:rPr>
              <a:t>θ</a:t>
            </a:r>
            <a:r>
              <a:rPr lang="en-US" altLang="zh-CN" sz="1200" b="1" dirty="0">
                <a:latin typeface="Calibri" panose="020F0502020204030204" charset="0"/>
                <a:ea typeface="等线" panose="02010600030101010101" pitchFamily="2" charset="-122"/>
                <a:cs typeface="Calibri" panose="020F0502020204030204" charset="0"/>
              </a:rPr>
              <a:t>=105</a:t>
            </a:r>
            <a:r>
              <a:rPr lang="en-US" altLang="zh-CN" sz="1200" b="1" baseline="30000" dirty="0">
                <a:latin typeface="Calibri" panose="020F0502020204030204" charset="0"/>
                <a:ea typeface="等线" panose="02010600030101010101" pitchFamily="2" charset="-122"/>
                <a:cs typeface="Calibri" panose="020F0502020204030204" charset="0"/>
              </a:rPr>
              <a:t>o</a:t>
            </a:r>
            <a:endParaRPr lang="zh-CN" altLang="en-US" sz="1200" b="1" baseline="30000" dirty="0">
              <a:latin typeface="Calibri" panose="020F0502020204030204" charset="0"/>
              <a:cs typeface="Calibri" panose="020F0502020204030204" charset="0"/>
            </a:endParaRPr>
          </a:p>
        </p:txBody>
      </p:sp>
      <p:sp>
        <p:nvSpPr>
          <p:cNvPr id="120" name="文本框 119">
            <a:extLst>
              <a:ext uri="{FF2B5EF4-FFF2-40B4-BE49-F238E27FC236}">
                <a16:creationId xmlns:a16="http://schemas.microsoft.com/office/drawing/2014/main" id="{CB48914B-B1B0-45A7-61E6-F2A08485B843}"/>
              </a:ext>
            </a:extLst>
          </p:cNvPr>
          <p:cNvSpPr txBox="1"/>
          <p:nvPr/>
        </p:nvSpPr>
        <p:spPr>
          <a:xfrm>
            <a:off x="8615680" y="4001899"/>
            <a:ext cx="635110" cy="276999"/>
          </a:xfrm>
          <a:prstGeom prst="rect">
            <a:avLst/>
          </a:prstGeom>
          <a:noFill/>
        </p:spPr>
        <p:txBody>
          <a:bodyPr wrap="none" rtlCol="0">
            <a:spAutoFit/>
          </a:bodyPr>
          <a:lstStyle/>
          <a:p>
            <a:r>
              <a:rPr lang="el-GR" altLang="zh-CN" sz="1200" b="1" dirty="0">
                <a:latin typeface="Calibri" panose="020F0502020204030204" charset="0"/>
                <a:ea typeface="等线" panose="02010600030101010101" pitchFamily="2" charset="-122"/>
                <a:cs typeface="Calibri" panose="020F0502020204030204" charset="0"/>
              </a:rPr>
              <a:t>θ</a:t>
            </a:r>
            <a:r>
              <a:rPr lang="en-US" altLang="zh-CN" sz="1200" b="1" dirty="0">
                <a:latin typeface="Calibri" panose="020F0502020204030204" charset="0"/>
                <a:ea typeface="等线" panose="02010600030101010101" pitchFamily="2" charset="-122"/>
                <a:cs typeface="Calibri" panose="020F0502020204030204" charset="0"/>
              </a:rPr>
              <a:t>=120</a:t>
            </a:r>
            <a:r>
              <a:rPr lang="en-US" altLang="zh-CN" sz="1200" b="1" baseline="30000" dirty="0">
                <a:latin typeface="Calibri" panose="020F0502020204030204" charset="0"/>
                <a:ea typeface="等线" panose="02010600030101010101" pitchFamily="2" charset="-122"/>
                <a:cs typeface="Calibri" panose="020F0502020204030204" charset="0"/>
              </a:rPr>
              <a:t>o</a:t>
            </a:r>
            <a:endParaRPr lang="zh-CN" altLang="en-US" sz="1200" b="1" baseline="30000" dirty="0">
              <a:latin typeface="Calibri" panose="020F0502020204030204" charset="0"/>
              <a:cs typeface="Calibri" panose="020F0502020204030204" charset="0"/>
            </a:endParaRPr>
          </a:p>
        </p:txBody>
      </p:sp>
      <p:sp>
        <p:nvSpPr>
          <p:cNvPr id="121" name="文本框 120">
            <a:extLst>
              <a:ext uri="{FF2B5EF4-FFF2-40B4-BE49-F238E27FC236}">
                <a16:creationId xmlns:a16="http://schemas.microsoft.com/office/drawing/2014/main" id="{318C0CF0-A8FF-6695-73B0-FC2C31CD1649}"/>
              </a:ext>
            </a:extLst>
          </p:cNvPr>
          <p:cNvSpPr txBox="1"/>
          <p:nvPr/>
        </p:nvSpPr>
        <p:spPr>
          <a:xfrm>
            <a:off x="9175750" y="5674489"/>
            <a:ext cx="628015" cy="275590"/>
          </a:xfrm>
          <a:prstGeom prst="rect">
            <a:avLst/>
          </a:prstGeom>
          <a:noFill/>
        </p:spPr>
        <p:txBody>
          <a:bodyPr wrap="none" rtlCol="0">
            <a:spAutoFit/>
          </a:bodyPr>
          <a:lstStyle/>
          <a:p>
            <a:r>
              <a:rPr lang="el-GR" altLang="zh-CN" sz="1200" b="1" dirty="0">
                <a:latin typeface="Calibri" panose="020F0502020204030204" charset="0"/>
                <a:ea typeface="等线" panose="02010600030101010101" pitchFamily="2" charset="-122"/>
                <a:cs typeface="Calibri" panose="020F0502020204030204" charset="0"/>
              </a:rPr>
              <a:t>θ</a:t>
            </a:r>
            <a:r>
              <a:rPr lang="en-US" altLang="zh-CN" sz="1200" b="1" dirty="0">
                <a:latin typeface="Calibri" panose="020F0502020204030204" charset="0"/>
                <a:ea typeface="等线" panose="02010600030101010101" pitchFamily="2" charset="-122"/>
                <a:cs typeface="Calibri" panose="020F0502020204030204" charset="0"/>
              </a:rPr>
              <a:t>=150</a:t>
            </a:r>
            <a:r>
              <a:rPr lang="en-US" altLang="zh-CN" sz="1200" b="1" baseline="30000" dirty="0">
                <a:latin typeface="Calibri" panose="020F0502020204030204" charset="0"/>
                <a:ea typeface="等线" panose="02010600030101010101" pitchFamily="2" charset="-122"/>
                <a:cs typeface="Calibri" panose="020F0502020204030204" charset="0"/>
              </a:rPr>
              <a:t>o</a:t>
            </a:r>
            <a:endParaRPr lang="zh-CN" altLang="en-US" sz="1200" b="1" baseline="30000" dirty="0">
              <a:latin typeface="Calibri" panose="020F0502020204030204" charset="0"/>
              <a:cs typeface="Calibri" panose="020F0502020204030204" charset="0"/>
            </a:endParaRPr>
          </a:p>
        </p:txBody>
      </p:sp>
      <p:sp>
        <p:nvSpPr>
          <p:cNvPr id="122" name="环形箭头 1">
            <a:extLst>
              <a:ext uri="{FF2B5EF4-FFF2-40B4-BE49-F238E27FC236}">
                <a16:creationId xmlns:a16="http://schemas.microsoft.com/office/drawing/2014/main" id="{A65CEAC7-6796-B789-DC9D-AB0B118DCAC9}"/>
              </a:ext>
            </a:extLst>
          </p:cNvPr>
          <p:cNvSpPr/>
          <p:nvPr/>
        </p:nvSpPr>
        <p:spPr>
          <a:xfrm>
            <a:off x="3028315" y="3034159"/>
            <a:ext cx="6360160" cy="6525260"/>
          </a:xfrm>
          <a:prstGeom prst="circularArrow">
            <a:avLst>
              <a:gd name="adj1" fmla="val 4531"/>
              <a:gd name="adj2" fmla="val 1281349"/>
              <a:gd name="adj3" fmla="val 20250850"/>
              <a:gd name="adj4" fmla="val 10900398"/>
              <a:gd name="adj5" fmla="val 5990"/>
            </a:avLst>
          </a:prstGeom>
          <a:gradFill>
            <a:gsLst>
              <a:gs pos="51000">
                <a:schemeClr val="accent3">
                  <a:alpha val="100000"/>
                  <a:lumMod val="94000"/>
                </a:schemeClr>
              </a:gs>
              <a:gs pos="0">
                <a:schemeClr val="accent3">
                  <a:lumMod val="25000"/>
                  <a:lumOff val="75000"/>
                </a:schemeClr>
              </a:gs>
              <a:gs pos="100000">
                <a:schemeClr val="accent3">
                  <a:lumMod val="85000"/>
                </a:schemeClr>
              </a:gs>
            </a:gsLst>
            <a:lin ang="2700000" scaled="1"/>
          </a:gradFill>
          <a:ln>
            <a:noFill/>
          </a:ln>
          <a:effectLst>
            <a:outerShdw blurRad="50800" dist="38100" dir="18900000" algn="bl" rotWithShape="0">
              <a:prstClr val="black">
                <a:alpha val="40000"/>
              </a:prstClr>
            </a:outerShdw>
          </a:effectLst>
          <a:scene3d>
            <a:camera prst="orthographicFront"/>
            <a:lightRig rig="flat" dir="t">
              <a:rot lat="0" lon="0" rev="0"/>
            </a:lightRig>
          </a:scene3d>
          <a:sp3d prstMaterial="matte"/>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a:solidFill>
                <a:schemeClr val="tx1"/>
              </a:solidFill>
              <a:latin typeface="Calibri" panose="020F0502020204030204" charset="0"/>
              <a:cs typeface="Calibri" panose="020F0502020204030204" charset="0"/>
            </a:endParaRPr>
          </a:p>
        </p:txBody>
      </p:sp>
      <p:sp>
        <p:nvSpPr>
          <p:cNvPr id="123" name="椭圆 1">
            <a:extLst>
              <a:ext uri="{FF2B5EF4-FFF2-40B4-BE49-F238E27FC236}">
                <a16:creationId xmlns:a16="http://schemas.microsoft.com/office/drawing/2014/main" id="{94765F19-36D2-12D9-FF69-D838EFB3635B}"/>
              </a:ext>
            </a:extLst>
          </p:cNvPr>
          <p:cNvSpPr/>
          <p:nvPr/>
        </p:nvSpPr>
        <p:spPr>
          <a:xfrm>
            <a:off x="3079115" y="2619504"/>
            <a:ext cx="6263640" cy="5367020"/>
          </a:xfrm>
          <a:prstGeom prst="ellipse">
            <a:avLst/>
          </a:prstGeom>
          <a:no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gd name="adj" fmla="val 9876383"/>
              </a:avLst>
            </a:prstTxWarp>
            <a:noAutofit/>
          </a:bodyPr>
          <a:lstStyle/>
          <a:p>
            <a:pPr algn="ctr"/>
            <a:r>
              <a:rPr lang="en-US" altLang="zh-CN" kern="100">
                <a:solidFill>
                  <a:schemeClr val="tx1"/>
                </a:solidFill>
                <a:latin typeface="Calibri" panose="020F0502020204030204" charset="0"/>
                <a:ea typeface="宋体" panose="02010600030101010101" pitchFamily="2" charset="-122"/>
                <a:cs typeface="Calibri" panose="020F0502020204030204" charset="0"/>
                <a:sym typeface="Times New Roman" panose="02020603050405020304"/>
              </a:rPr>
              <a:t>Gamma ray energy &amp; flux increase</a:t>
            </a:r>
          </a:p>
        </p:txBody>
      </p:sp>
      <p:sp>
        <p:nvSpPr>
          <p:cNvPr id="124" name="文本框 123">
            <a:extLst>
              <a:ext uri="{FF2B5EF4-FFF2-40B4-BE49-F238E27FC236}">
                <a16:creationId xmlns:a16="http://schemas.microsoft.com/office/drawing/2014/main" id="{A0410F5F-CE57-22AE-5C43-C663E99AC0C7}"/>
              </a:ext>
            </a:extLst>
          </p:cNvPr>
          <p:cNvSpPr txBox="1"/>
          <p:nvPr/>
        </p:nvSpPr>
        <p:spPr>
          <a:xfrm>
            <a:off x="4218940" y="6310124"/>
            <a:ext cx="1209040" cy="460375"/>
          </a:xfrm>
          <a:prstGeom prst="rect">
            <a:avLst/>
          </a:prstGeom>
          <a:noFill/>
        </p:spPr>
        <p:txBody>
          <a:bodyPr wrap="none" rtlCol="0">
            <a:spAutoFit/>
          </a:bodyPr>
          <a:lstStyle/>
          <a:p>
            <a:pPr algn="l"/>
            <a:r>
              <a:rPr lang="en-US" sz="2400" dirty="0">
                <a:latin typeface="Calibri" panose="020F0502020204030204" charset="0"/>
                <a:ea typeface="Arial Unicode MS" panose="020B0604020202020204" charset="-122"/>
                <a:cs typeface="Calibri" panose="020F0502020204030204" charset="0"/>
                <a:sym typeface="+mn-ea"/>
              </a:rPr>
              <a:t>electron</a:t>
            </a:r>
            <a:endParaRPr lang="en-US" sz="2400" baseline="30000" dirty="0">
              <a:latin typeface="Calibri" panose="020F0502020204030204" charset="0"/>
              <a:ea typeface="Arial Unicode MS" panose="020B0604020202020204" charset="-122"/>
              <a:cs typeface="Calibri" panose="020F0502020204030204" charset="0"/>
              <a:sym typeface="+mn-ea"/>
            </a:endParaRPr>
          </a:p>
        </p:txBody>
      </p:sp>
      <p:sp>
        <p:nvSpPr>
          <p:cNvPr id="125" name="文本框 124">
            <a:extLst>
              <a:ext uri="{FF2B5EF4-FFF2-40B4-BE49-F238E27FC236}">
                <a16:creationId xmlns:a16="http://schemas.microsoft.com/office/drawing/2014/main" id="{10A7EFCF-A4FE-D9EC-5D18-4B0F0607BD62}"/>
              </a:ext>
            </a:extLst>
          </p:cNvPr>
          <p:cNvSpPr txBox="1"/>
          <p:nvPr/>
        </p:nvSpPr>
        <p:spPr>
          <a:xfrm rot="3180000">
            <a:off x="5374640" y="4964559"/>
            <a:ext cx="775970" cy="460375"/>
          </a:xfrm>
          <a:prstGeom prst="rect">
            <a:avLst/>
          </a:prstGeom>
          <a:noFill/>
        </p:spPr>
        <p:txBody>
          <a:bodyPr wrap="none" rtlCol="0">
            <a:spAutoFit/>
          </a:bodyPr>
          <a:lstStyle/>
          <a:p>
            <a:pPr algn="l"/>
            <a:r>
              <a:rPr lang="en-US" sz="2400" dirty="0">
                <a:latin typeface="Calibri" panose="020F0502020204030204" charset="0"/>
                <a:ea typeface="Arial Unicode MS" panose="020B0604020202020204" charset="-122"/>
                <a:cs typeface="Calibri" panose="020F0502020204030204" charset="0"/>
                <a:sym typeface="+mn-ea"/>
              </a:rPr>
              <a:t>laser</a:t>
            </a:r>
            <a:endParaRPr lang="en-US" sz="2400" baseline="30000" dirty="0">
              <a:latin typeface="Calibri" panose="020F0502020204030204" charset="0"/>
              <a:ea typeface="Arial Unicode MS" panose="020B0604020202020204" charset="-122"/>
              <a:cs typeface="Calibri" panose="020F0502020204030204" charset="0"/>
              <a:sym typeface="+mn-ea"/>
            </a:endParaRPr>
          </a:p>
        </p:txBody>
      </p:sp>
      <p:sp>
        <p:nvSpPr>
          <p:cNvPr id="126" name="文本框 125">
            <a:extLst>
              <a:ext uri="{FF2B5EF4-FFF2-40B4-BE49-F238E27FC236}">
                <a16:creationId xmlns:a16="http://schemas.microsoft.com/office/drawing/2014/main" id="{B369351D-8DE4-219E-EFAF-DD5FAEBCE9EE}"/>
              </a:ext>
            </a:extLst>
          </p:cNvPr>
          <p:cNvSpPr txBox="1"/>
          <p:nvPr/>
        </p:nvSpPr>
        <p:spPr>
          <a:xfrm rot="480000">
            <a:off x="6442075" y="6797804"/>
            <a:ext cx="6096000" cy="460375"/>
          </a:xfrm>
          <a:prstGeom prst="rect">
            <a:avLst/>
          </a:prstGeom>
          <a:noFill/>
        </p:spPr>
        <p:txBody>
          <a:bodyPr wrap="square" rtlCol="0" anchor="t">
            <a:spAutoFit/>
          </a:bodyPr>
          <a:lstStyle/>
          <a:p>
            <a:pPr algn="l"/>
            <a:r>
              <a:rPr lang="en-US" altLang="en-US" sz="2400" dirty="0">
                <a:latin typeface="Calibri" panose="020F0502020204030204" charset="0"/>
                <a:ea typeface="Arial Unicode MS" panose="020B0604020202020204" charset="-122"/>
                <a:cs typeface="Calibri" panose="020F0502020204030204" charset="0"/>
                <a:sym typeface="+mn-ea"/>
              </a:rPr>
              <a:t>gamma-ray</a:t>
            </a:r>
          </a:p>
        </p:txBody>
      </p:sp>
      <p:sp>
        <p:nvSpPr>
          <p:cNvPr id="127" name="文本框 126">
            <a:extLst>
              <a:ext uri="{FF2B5EF4-FFF2-40B4-BE49-F238E27FC236}">
                <a16:creationId xmlns:a16="http://schemas.microsoft.com/office/drawing/2014/main" id="{8B7F868F-1563-990B-3790-77560611CFF9}"/>
              </a:ext>
            </a:extLst>
          </p:cNvPr>
          <p:cNvSpPr txBox="1"/>
          <p:nvPr/>
        </p:nvSpPr>
        <p:spPr>
          <a:xfrm>
            <a:off x="104564" y="1559064"/>
            <a:ext cx="2655589" cy="1015663"/>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We performed imaging of gamma rays at different incident angles.</a:t>
            </a:r>
            <a:endParaRPr lang="zh-CN" altLang="en-US" sz="2000" dirty="0">
              <a:latin typeface="Times New Roman" panose="02020603050405020304" pitchFamily="18" charset="0"/>
              <a:cs typeface="Times New Roman" panose="02020603050405020304" pitchFamily="18" charset="0"/>
            </a:endParaRPr>
          </a:p>
        </p:txBody>
      </p:sp>
      <p:pic>
        <p:nvPicPr>
          <p:cNvPr id="2" name="图片 1">
            <a:extLst>
              <a:ext uri="{FF2B5EF4-FFF2-40B4-BE49-F238E27FC236}">
                <a16:creationId xmlns:a16="http://schemas.microsoft.com/office/drawing/2014/main" id="{AA4F0F43-F41D-C28C-E5F4-0A91EC0368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468" y="4822284"/>
            <a:ext cx="2255754" cy="1980000"/>
          </a:xfrm>
          <a:prstGeom prst="rect">
            <a:avLst/>
          </a:prstGeom>
        </p:spPr>
      </p:pic>
      <p:pic>
        <p:nvPicPr>
          <p:cNvPr id="3" name="图片 2">
            <a:extLst>
              <a:ext uri="{FF2B5EF4-FFF2-40B4-BE49-F238E27FC236}">
                <a16:creationId xmlns:a16="http://schemas.microsoft.com/office/drawing/2014/main" id="{3639CAA5-D1BA-5098-580E-501ACFF05D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6096" y="2985358"/>
            <a:ext cx="2255754" cy="1980000"/>
          </a:xfrm>
          <a:prstGeom prst="rect">
            <a:avLst/>
          </a:prstGeom>
        </p:spPr>
      </p:pic>
      <p:pic>
        <p:nvPicPr>
          <p:cNvPr id="4" name="图片 3">
            <a:extLst>
              <a:ext uri="{FF2B5EF4-FFF2-40B4-BE49-F238E27FC236}">
                <a16:creationId xmlns:a16="http://schemas.microsoft.com/office/drawing/2014/main" id="{0282CD55-80BB-54AB-5CF7-09CB03129E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3078" y="1164268"/>
            <a:ext cx="2255754" cy="1980000"/>
          </a:xfrm>
          <a:prstGeom prst="rect">
            <a:avLst/>
          </a:prstGeom>
        </p:spPr>
      </p:pic>
      <p:pic>
        <p:nvPicPr>
          <p:cNvPr id="6" name="图片 5">
            <a:extLst>
              <a:ext uri="{FF2B5EF4-FFF2-40B4-BE49-F238E27FC236}">
                <a16:creationId xmlns:a16="http://schemas.microsoft.com/office/drawing/2014/main" id="{22AEC2F5-FB19-B5BD-7F34-891887CB2A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0435" y="1164268"/>
            <a:ext cx="2255753" cy="1980000"/>
          </a:xfrm>
          <a:prstGeom prst="rect">
            <a:avLst/>
          </a:prstGeom>
        </p:spPr>
      </p:pic>
      <p:pic>
        <p:nvPicPr>
          <p:cNvPr id="7" name="图片 6">
            <a:extLst>
              <a:ext uri="{FF2B5EF4-FFF2-40B4-BE49-F238E27FC236}">
                <a16:creationId xmlns:a16="http://schemas.microsoft.com/office/drawing/2014/main" id="{0FC0859C-DAFF-4265-0B69-0DCADB35AD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92318" y="2984858"/>
            <a:ext cx="2255753" cy="1980000"/>
          </a:xfrm>
          <a:prstGeom prst="rect">
            <a:avLst/>
          </a:prstGeom>
        </p:spPr>
      </p:pic>
      <p:pic>
        <p:nvPicPr>
          <p:cNvPr id="8" name="图片 7">
            <a:extLst>
              <a:ext uri="{FF2B5EF4-FFF2-40B4-BE49-F238E27FC236}">
                <a16:creationId xmlns:a16="http://schemas.microsoft.com/office/drawing/2014/main" id="{385BB4CB-06DE-B7EE-0E9D-068DF2D15CA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26449" y="4878000"/>
            <a:ext cx="2255754" cy="1980000"/>
          </a:xfrm>
          <a:prstGeom prst="rect">
            <a:avLst/>
          </a:prstGeom>
        </p:spPr>
      </p:pic>
    </p:spTree>
    <p:extLst>
      <p:ext uri="{BB962C8B-B14F-4D97-AF65-F5344CB8AC3E}">
        <p14:creationId xmlns:p14="http://schemas.microsoft.com/office/powerpoint/2010/main" val="708331371"/>
      </p:ext>
    </p:extLst>
  </p:cSld>
  <p:clrMapOvr>
    <a:masterClrMapping/>
  </p:clrMapOvr>
  <p:transition advTm="9739"/>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TRlYzMyMDFmNzY5NTdlODA4ZDgyMzIzYzI1ZTFlZjQ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16388</TotalTime>
  <Words>2357</Words>
  <Application>Microsoft Office PowerPoint</Application>
  <PresentationFormat>宽屏</PresentationFormat>
  <Paragraphs>199</Paragraphs>
  <Slides>20</Slides>
  <Notes>20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等线</vt:lpstr>
      <vt:lpstr>等线 Light</vt:lpstr>
      <vt:lpstr>宋体</vt:lpstr>
      <vt:lpstr>微软雅黑</vt:lpstr>
      <vt:lpstr>Arial</vt:lpstr>
      <vt:lpstr>Calibri</vt:lpstr>
      <vt:lpstr>Cambria Math</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向飞 王</cp:lastModifiedBy>
  <cp:revision>685</cp:revision>
  <dcterms:created xsi:type="dcterms:W3CDTF">2023-08-09T12:44:00Z</dcterms:created>
  <dcterms:modified xsi:type="dcterms:W3CDTF">2025-08-07T12:54:48Z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3E515E03FDA74F60A5CD10FEB453BCB6_13</vt:lpwstr>
  </property>
  <property fmtid="{D5CDD505-2E9C-101B-9397-08002B2CF9AE}" pid="3" name="KSOProductBuildVer">
    <vt:lpwstr>2052-12.1.0.16250</vt:lpwstr>
  </property>
</Properties>
</file>