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256" r:id="rId2"/>
    <p:sldId id="1037" r:id="rId3"/>
    <p:sldId id="1038" r:id="rId4"/>
    <p:sldId id="1039" r:id="rId5"/>
    <p:sldId id="1040" r:id="rId6"/>
    <p:sldId id="1041" r:id="rId7"/>
    <p:sldId id="1042" r:id="rId8"/>
    <p:sldId id="1043" r:id="rId9"/>
    <p:sldId id="538" r:id="rId10"/>
    <p:sldId id="1029" r:id="rId11"/>
    <p:sldId id="1030" r:id="rId12"/>
    <p:sldId id="1015" r:id="rId13"/>
    <p:sldId id="1026" r:id="rId14"/>
    <p:sldId id="1035" r:id="rId15"/>
    <p:sldId id="1036" r:id="rId16"/>
    <p:sldId id="1017" r:id="rId17"/>
    <p:sldId id="1027" r:id="rId18"/>
    <p:sldId id="1018" r:id="rId19"/>
    <p:sldId id="1028" r:id="rId20"/>
    <p:sldId id="1019" r:id="rId21"/>
    <p:sldId id="1020" r:id="rId22"/>
    <p:sldId id="1022" r:id="rId23"/>
    <p:sldId id="1032" r:id="rId24"/>
    <p:sldId id="1034" r:id="rId25"/>
    <p:sldId id="1033" r:id="rId26"/>
    <p:sldId id="1023" r:id="rId27"/>
    <p:sldId id="1024" r:id="rId28"/>
    <p:sldId id="1009" r:id="rId29"/>
  </p:sldIdLst>
  <p:sldSz cx="12228513" cy="6858000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sz="2672" kern="1200">
        <a:solidFill>
          <a:schemeClr val="tx1"/>
        </a:solidFill>
        <a:latin typeface="Arial" charset="0"/>
        <a:ea typeface="宋体" charset="0"/>
        <a:cs typeface="宋体" charset="0"/>
      </a:defRPr>
    </a:lvl1pPr>
    <a:lvl2pPr marL="610728" algn="l" rtl="0" fontAlgn="base">
      <a:spcBef>
        <a:spcPct val="0"/>
      </a:spcBef>
      <a:spcAft>
        <a:spcPct val="0"/>
      </a:spcAft>
      <a:defRPr sz="2672" kern="1200">
        <a:solidFill>
          <a:schemeClr val="tx1"/>
        </a:solidFill>
        <a:latin typeface="Arial" charset="0"/>
        <a:ea typeface="宋体" charset="0"/>
        <a:cs typeface="宋体" charset="0"/>
      </a:defRPr>
    </a:lvl2pPr>
    <a:lvl3pPr marL="1221456" algn="l" rtl="0" fontAlgn="base">
      <a:spcBef>
        <a:spcPct val="0"/>
      </a:spcBef>
      <a:spcAft>
        <a:spcPct val="0"/>
      </a:spcAft>
      <a:defRPr sz="2672" kern="1200">
        <a:solidFill>
          <a:schemeClr val="tx1"/>
        </a:solidFill>
        <a:latin typeface="Arial" charset="0"/>
        <a:ea typeface="宋体" charset="0"/>
        <a:cs typeface="宋体" charset="0"/>
      </a:defRPr>
    </a:lvl3pPr>
    <a:lvl4pPr marL="1832183" algn="l" rtl="0" fontAlgn="base">
      <a:spcBef>
        <a:spcPct val="0"/>
      </a:spcBef>
      <a:spcAft>
        <a:spcPct val="0"/>
      </a:spcAft>
      <a:defRPr sz="2672" kern="1200">
        <a:solidFill>
          <a:schemeClr val="tx1"/>
        </a:solidFill>
        <a:latin typeface="Arial" charset="0"/>
        <a:ea typeface="宋体" charset="0"/>
        <a:cs typeface="宋体" charset="0"/>
      </a:defRPr>
    </a:lvl4pPr>
    <a:lvl5pPr marL="2442911" algn="l" rtl="0" fontAlgn="base">
      <a:spcBef>
        <a:spcPct val="0"/>
      </a:spcBef>
      <a:spcAft>
        <a:spcPct val="0"/>
      </a:spcAft>
      <a:defRPr sz="2672" kern="1200">
        <a:solidFill>
          <a:schemeClr val="tx1"/>
        </a:solidFill>
        <a:latin typeface="Arial" charset="0"/>
        <a:ea typeface="宋体" charset="0"/>
        <a:cs typeface="宋体" charset="0"/>
      </a:defRPr>
    </a:lvl5pPr>
    <a:lvl6pPr marL="3053639" algn="l" defTabSz="610728" rtl="0" eaLnBrk="1" latinLnBrk="0" hangingPunct="1">
      <a:defRPr sz="2672" kern="1200">
        <a:solidFill>
          <a:schemeClr val="tx1"/>
        </a:solidFill>
        <a:latin typeface="Arial" charset="0"/>
        <a:ea typeface="宋体" charset="0"/>
        <a:cs typeface="宋体" charset="0"/>
      </a:defRPr>
    </a:lvl6pPr>
    <a:lvl7pPr marL="3664367" algn="l" defTabSz="610728" rtl="0" eaLnBrk="1" latinLnBrk="0" hangingPunct="1">
      <a:defRPr sz="2672" kern="1200">
        <a:solidFill>
          <a:schemeClr val="tx1"/>
        </a:solidFill>
        <a:latin typeface="Arial" charset="0"/>
        <a:ea typeface="宋体" charset="0"/>
        <a:cs typeface="宋体" charset="0"/>
      </a:defRPr>
    </a:lvl7pPr>
    <a:lvl8pPr marL="4275094" algn="l" defTabSz="610728" rtl="0" eaLnBrk="1" latinLnBrk="0" hangingPunct="1">
      <a:defRPr sz="2672" kern="1200">
        <a:solidFill>
          <a:schemeClr val="tx1"/>
        </a:solidFill>
        <a:latin typeface="Arial" charset="0"/>
        <a:ea typeface="宋体" charset="0"/>
        <a:cs typeface="宋体" charset="0"/>
      </a:defRPr>
    </a:lvl8pPr>
    <a:lvl9pPr marL="4885822" algn="l" defTabSz="610728" rtl="0" eaLnBrk="1" latinLnBrk="0" hangingPunct="1">
      <a:defRPr sz="2672" kern="1200">
        <a:solidFill>
          <a:schemeClr val="tx1"/>
        </a:solidFill>
        <a:latin typeface="Arial" charset="0"/>
        <a:ea typeface="宋体" charset="0"/>
        <a:cs typeface="宋体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304" userDrawn="1">
          <p15:clr>
            <a:srgbClr val="A4A3A4"/>
          </p15:clr>
        </p15:guide>
        <p15:guide id="2" pos="381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624"/>
    <p:restoredTop sz="84490" autoAdjust="0"/>
  </p:normalViewPr>
  <p:slideViewPr>
    <p:cSldViewPr>
      <p:cViewPr varScale="1">
        <p:scale>
          <a:sx n="107" d="100"/>
          <a:sy n="107" d="100"/>
        </p:scale>
        <p:origin x="1008" y="168"/>
      </p:cViewPr>
      <p:guideLst>
        <p:guide orient="horz" pos="2304"/>
        <p:guide pos="3814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7" Type="http://schemas.openxmlformats.org/officeDocument/2006/relationships/image" Target="../media/image8.emf"/><Relationship Id="rId2" Type="http://schemas.openxmlformats.org/officeDocument/2006/relationships/image" Target="../media/image3.emf"/><Relationship Id="rId1" Type="http://schemas.openxmlformats.org/officeDocument/2006/relationships/image" Target="../media/image2.emf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57.wmf"/><Relationship Id="rId2" Type="http://schemas.openxmlformats.org/officeDocument/2006/relationships/image" Target="../media/image56.wmf"/><Relationship Id="rId1" Type="http://schemas.openxmlformats.org/officeDocument/2006/relationships/image" Target="../media/image55.wmf"/><Relationship Id="rId4" Type="http://schemas.openxmlformats.org/officeDocument/2006/relationships/image" Target="../media/image59.wmf"/></Relationships>
</file>

<file path=ppt/drawings/_rels/vmlDrawing11.vml.rels><?xml version="1.0" encoding="UTF-8" standalone="yes"?>
<Relationships xmlns="http://schemas.openxmlformats.org/package/2006/relationships"><Relationship Id="rId8" Type="http://schemas.openxmlformats.org/officeDocument/2006/relationships/image" Target="../media/image68.wmf"/><Relationship Id="rId3" Type="http://schemas.openxmlformats.org/officeDocument/2006/relationships/image" Target="../media/image63.wmf"/><Relationship Id="rId7" Type="http://schemas.openxmlformats.org/officeDocument/2006/relationships/image" Target="../media/image67.wmf"/><Relationship Id="rId2" Type="http://schemas.openxmlformats.org/officeDocument/2006/relationships/image" Target="../media/image62.wmf"/><Relationship Id="rId1" Type="http://schemas.openxmlformats.org/officeDocument/2006/relationships/image" Target="../media/image61.wmf"/><Relationship Id="rId6" Type="http://schemas.openxmlformats.org/officeDocument/2006/relationships/image" Target="../media/image66.wmf"/><Relationship Id="rId5" Type="http://schemas.openxmlformats.org/officeDocument/2006/relationships/image" Target="../media/image65.wmf"/><Relationship Id="rId4" Type="http://schemas.openxmlformats.org/officeDocument/2006/relationships/image" Target="../media/image64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71.wmf"/><Relationship Id="rId2" Type="http://schemas.openxmlformats.org/officeDocument/2006/relationships/image" Target="../media/image70.wmf"/><Relationship Id="rId1" Type="http://schemas.openxmlformats.org/officeDocument/2006/relationships/image" Target="../media/image69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74.wmf"/><Relationship Id="rId2" Type="http://schemas.openxmlformats.org/officeDocument/2006/relationships/image" Target="../media/image73.wmf"/><Relationship Id="rId1" Type="http://schemas.openxmlformats.org/officeDocument/2006/relationships/image" Target="../media/image72.wmf"/><Relationship Id="rId6" Type="http://schemas.openxmlformats.org/officeDocument/2006/relationships/image" Target="../media/image77.wmf"/><Relationship Id="rId5" Type="http://schemas.openxmlformats.org/officeDocument/2006/relationships/image" Target="../media/image76.wmf"/><Relationship Id="rId4" Type="http://schemas.openxmlformats.org/officeDocument/2006/relationships/image" Target="../media/image75.wmf"/></Relationships>
</file>

<file path=ppt/drawings/_rels/vmlDrawing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80.wmf"/><Relationship Id="rId1" Type="http://schemas.openxmlformats.org/officeDocument/2006/relationships/image" Target="../media/image79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1.wmf"/></Relationships>
</file>

<file path=ppt/drawings/_rels/vmlDrawing16.vml.rels><?xml version="1.0" encoding="UTF-8" standalone="yes"?>
<Relationships xmlns="http://schemas.openxmlformats.org/package/2006/relationships"><Relationship Id="rId3" Type="http://schemas.openxmlformats.org/officeDocument/2006/relationships/image" Target="../media/image86.wmf"/><Relationship Id="rId2" Type="http://schemas.openxmlformats.org/officeDocument/2006/relationships/image" Target="../media/image85.wmf"/><Relationship Id="rId1" Type="http://schemas.openxmlformats.org/officeDocument/2006/relationships/image" Target="../media/image84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image" Target="../media/image12.emf"/><Relationship Id="rId4" Type="http://schemas.openxmlformats.org/officeDocument/2006/relationships/image" Target="../media/image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image" Target="../media/image16.emf"/><Relationship Id="rId4" Type="http://schemas.openxmlformats.org/officeDocument/2006/relationships/image" Target="../media/image19.emf"/></Relationships>
</file>

<file path=ppt/drawings/_rels/vmlDrawing5.v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3" Type="http://schemas.openxmlformats.org/officeDocument/2006/relationships/image" Target="../media/image22.emf"/><Relationship Id="rId7" Type="http://schemas.openxmlformats.org/officeDocument/2006/relationships/image" Target="../media/image26.emf"/><Relationship Id="rId2" Type="http://schemas.openxmlformats.org/officeDocument/2006/relationships/image" Target="../media/image21.emf"/><Relationship Id="rId1" Type="http://schemas.openxmlformats.org/officeDocument/2006/relationships/image" Target="../media/image20.emf"/><Relationship Id="rId6" Type="http://schemas.openxmlformats.org/officeDocument/2006/relationships/image" Target="../media/image25.emf"/><Relationship Id="rId5" Type="http://schemas.openxmlformats.org/officeDocument/2006/relationships/image" Target="../media/image24.emf"/><Relationship Id="rId4" Type="http://schemas.openxmlformats.org/officeDocument/2006/relationships/image" Target="../media/image23.emf"/><Relationship Id="rId9" Type="http://schemas.openxmlformats.org/officeDocument/2006/relationships/image" Target="../media/image28.e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image" Target="../media/image30.emf"/><Relationship Id="rId4" Type="http://schemas.openxmlformats.org/officeDocument/2006/relationships/image" Target="../media/image33.e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49.wmf"/><Relationship Id="rId2" Type="http://schemas.openxmlformats.org/officeDocument/2006/relationships/image" Target="../media/image48.wmf"/><Relationship Id="rId1" Type="http://schemas.openxmlformats.org/officeDocument/2006/relationships/image" Target="../media/image47.wmf"/><Relationship Id="rId5" Type="http://schemas.openxmlformats.org/officeDocument/2006/relationships/image" Target="../media/image51.wmf"/><Relationship Id="rId4" Type="http://schemas.openxmlformats.org/officeDocument/2006/relationships/image" Target="../media/image50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51.wmf"/><Relationship Id="rId1" Type="http://schemas.openxmlformats.org/officeDocument/2006/relationships/image" Target="../media/image50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57.wmf"/><Relationship Id="rId2" Type="http://schemas.openxmlformats.org/officeDocument/2006/relationships/image" Target="../media/image56.wmf"/><Relationship Id="rId1" Type="http://schemas.openxmlformats.org/officeDocument/2006/relationships/image" Target="../media/image55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BC5E24-922B-0C40-A037-94A17DC043F3}" type="datetimeFigureOut">
              <a:rPr kumimoji="1" lang="zh-CN" altLang="en-US" smtClean="0"/>
              <a:t>2025/8/12</a:t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A880F9-BE80-0F4F-968A-C87192DD7D0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1883728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宋体" pitchFamily="2" charset="-122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C8C1E102-9738-F04F-BD5C-F0905E76C816}" type="datetimeFigureOut">
              <a:rPr lang="zh-CN" altLang="en-US"/>
              <a:pPr>
                <a:defRPr/>
              </a:pPr>
              <a:t>2025/8/12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73063" y="685800"/>
            <a:ext cx="611187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宋体" pitchFamily="2" charset="-122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EF26DF2F-89EA-2E4B-8268-B641D743B96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967322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kumimoji="1" sz="1603" kern="1200">
        <a:solidFill>
          <a:schemeClr val="tx1"/>
        </a:solidFill>
        <a:latin typeface="+mn-lt"/>
        <a:ea typeface="+mn-ea"/>
        <a:cs typeface="宋体" charset="0"/>
      </a:defRPr>
    </a:lvl1pPr>
    <a:lvl2pPr marL="610728" algn="l" rtl="0" eaLnBrk="0" fontAlgn="base" hangingPunct="0">
      <a:spcBef>
        <a:spcPct val="30000"/>
      </a:spcBef>
      <a:spcAft>
        <a:spcPct val="0"/>
      </a:spcAft>
      <a:defRPr kumimoji="1" sz="1603" kern="1200">
        <a:solidFill>
          <a:schemeClr val="tx1"/>
        </a:solidFill>
        <a:latin typeface="+mn-lt"/>
        <a:ea typeface="+mn-ea"/>
        <a:cs typeface="+mn-cs"/>
      </a:defRPr>
    </a:lvl2pPr>
    <a:lvl3pPr marL="1221456" algn="l" rtl="0" eaLnBrk="0" fontAlgn="base" hangingPunct="0">
      <a:spcBef>
        <a:spcPct val="30000"/>
      </a:spcBef>
      <a:spcAft>
        <a:spcPct val="0"/>
      </a:spcAft>
      <a:defRPr kumimoji="1" sz="1603" kern="1200">
        <a:solidFill>
          <a:schemeClr val="tx1"/>
        </a:solidFill>
        <a:latin typeface="+mn-lt"/>
        <a:ea typeface="+mn-ea"/>
        <a:cs typeface="+mn-cs"/>
      </a:defRPr>
    </a:lvl3pPr>
    <a:lvl4pPr marL="1832183" algn="l" rtl="0" eaLnBrk="0" fontAlgn="base" hangingPunct="0">
      <a:spcBef>
        <a:spcPct val="30000"/>
      </a:spcBef>
      <a:spcAft>
        <a:spcPct val="0"/>
      </a:spcAft>
      <a:defRPr kumimoji="1" sz="1603" kern="1200">
        <a:solidFill>
          <a:schemeClr val="tx1"/>
        </a:solidFill>
        <a:latin typeface="+mn-lt"/>
        <a:ea typeface="+mn-ea"/>
        <a:cs typeface="+mn-cs"/>
      </a:defRPr>
    </a:lvl4pPr>
    <a:lvl5pPr marL="2442911" algn="l" rtl="0" eaLnBrk="0" fontAlgn="base" hangingPunct="0">
      <a:spcBef>
        <a:spcPct val="30000"/>
      </a:spcBef>
      <a:spcAft>
        <a:spcPct val="0"/>
      </a:spcAft>
      <a:defRPr kumimoji="1" sz="1603" kern="1200">
        <a:solidFill>
          <a:schemeClr val="tx1"/>
        </a:solidFill>
        <a:latin typeface="+mn-lt"/>
        <a:ea typeface="+mn-ea"/>
        <a:cs typeface="+mn-cs"/>
      </a:defRPr>
    </a:lvl5pPr>
    <a:lvl6pPr marL="3053639" algn="l" defTabSz="1221456" rtl="0" eaLnBrk="1" latinLnBrk="0" hangingPunct="1">
      <a:defRPr sz="1603" kern="1200">
        <a:solidFill>
          <a:schemeClr val="tx1"/>
        </a:solidFill>
        <a:latin typeface="+mn-lt"/>
        <a:ea typeface="+mn-ea"/>
        <a:cs typeface="+mn-cs"/>
      </a:defRPr>
    </a:lvl6pPr>
    <a:lvl7pPr marL="3664367" algn="l" defTabSz="1221456" rtl="0" eaLnBrk="1" latinLnBrk="0" hangingPunct="1">
      <a:defRPr sz="1603" kern="1200">
        <a:solidFill>
          <a:schemeClr val="tx1"/>
        </a:solidFill>
        <a:latin typeface="+mn-lt"/>
        <a:ea typeface="+mn-ea"/>
        <a:cs typeface="+mn-cs"/>
      </a:defRPr>
    </a:lvl7pPr>
    <a:lvl8pPr marL="4275094" algn="l" defTabSz="1221456" rtl="0" eaLnBrk="1" latinLnBrk="0" hangingPunct="1">
      <a:defRPr sz="1603" kern="1200">
        <a:solidFill>
          <a:schemeClr val="tx1"/>
        </a:solidFill>
        <a:latin typeface="+mn-lt"/>
        <a:ea typeface="+mn-ea"/>
        <a:cs typeface="+mn-cs"/>
      </a:defRPr>
    </a:lvl8pPr>
    <a:lvl9pPr marL="4885822" algn="l" defTabSz="1221456" rtl="0" eaLnBrk="1" latinLnBrk="0" hangingPunct="1">
      <a:defRPr sz="1603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73063" y="685800"/>
            <a:ext cx="6111875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7410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kumimoji="0" lang="zh-CN" altLang="en-US" dirty="0">
              <a:latin typeface="Calibri" charset="0"/>
              <a:ea typeface="宋体" charset="0"/>
            </a:endParaRPr>
          </a:p>
        </p:txBody>
      </p:sp>
      <p:sp>
        <p:nvSpPr>
          <p:cNvPr id="17411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0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>
              <a:defRPr kumimoji="1" sz="20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>
              <a:defRPr kumimoji="1" sz="20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>
              <a:defRPr kumimoji="1" sz="20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>
              <a:defRPr kumimoji="1" sz="20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fld id="{AD6B1AAB-1E74-8644-810F-282D23548B15}" type="slidenum">
              <a:rPr kumimoji="0" lang="zh-CN" altLang="en-US" sz="1200"/>
              <a:pPr/>
              <a:t>1</a:t>
            </a:fld>
            <a:endParaRPr kumimoji="0" lang="zh-CN" altLang="en-US" sz="12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F26DF2F-89EA-2E4B-8268-B641D743B966}" type="slidenum">
              <a:rPr lang="zh-CN" altLang="en-US" smtClean="0"/>
              <a:pPr>
                <a:defRPr/>
              </a:pPr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66794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F26DF2F-89EA-2E4B-8268-B641D743B966}" type="slidenum">
              <a:rPr lang="zh-CN" altLang="en-US" smtClean="0"/>
              <a:pPr>
                <a:defRPr/>
              </a:pPr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74357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F26DF2F-89EA-2E4B-8268-B641D743B966}" type="slidenum">
              <a:rPr lang="zh-CN" altLang="en-US" smtClean="0"/>
              <a:pPr>
                <a:defRPr/>
              </a:pPr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92156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F26DF2F-89EA-2E4B-8268-B641D743B966}" type="slidenum">
              <a:rPr lang="zh-CN" altLang="en-US" smtClean="0"/>
              <a:pPr>
                <a:defRPr/>
              </a:pPr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21315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F26DF2F-89EA-2E4B-8268-B641D743B966}" type="slidenum">
              <a:rPr lang="zh-CN" altLang="en-US" smtClean="0"/>
              <a:pPr>
                <a:defRPr/>
              </a:pPr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7623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F26DF2F-89EA-2E4B-8268-B641D743B966}" type="slidenum">
              <a:rPr lang="zh-CN" altLang="en-US" smtClean="0"/>
              <a:pPr>
                <a:defRPr/>
              </a:pPr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1852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F26DF2F-89EA-2E4B-8268-B641D743B966}" type="slidenum">
              <a:rPr lang="zh-CN" altLang="en-US" smtClean="0"/>
              <a:pPr>
                <a:defRPr/>
              </a:pPr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50913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F26DF2F-89EA-2E4B-8268-B641D743B966}" type="slidenum">
              <a:rPr lang="zh-CN" altLang="en-US" smtClean="0"/>
              <a:pPr>
                <a:defRPr/>
              </a:pPr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42389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F26DF2F-89EA-2E4B-8268-B641D743B966}" type="slidenum">
              <a:rPr lang="zh-CN" altLang="en-US" smtClean="0"/>
              <a:pPr>
                <a:defRPr/>
              </a:pPr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70221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F26DF2F-89EA-2E4B-8268-B641D743B966}" type="slidenum">
              <a:rPr lang="zh-CN" altLang="en-US" smtClean="0"/>
              <a:pPr>
                <a:defRPr/>
              </a:pPr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82513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F26DF2F-89EA-2E4B-8268-B641D743B966}" type="slidenum">
              <a:rPr lang="zh-CN" altLang="en-US" smtClean="0"/>
              <a:pPr>
                <a:defRPr/>
              </a:pPr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7482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F26DF2F-89EA-2E4B-8268-B641D743B966}" type="slidenum">
              <a:rPr lang="zh-CN" altLang="en-US" smtClean="0"/>
              <a:pPr>
                <a:defRPr/>
              </a:pPr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19380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F26DF2F-89EA-2E4B-8268-B641D743B966}" type="slidenum">
              <a:rPr lang="zh-CN" altLang="en-US" smtClean="0"/>
              <a:pPr>
                <a:defRPr/>
              </a:pPr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22326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F26DF2F-89EA-2E4B-8268-B641D743B966}" type="slidenum">
              <a:rPr lang="zh-CN" altLang="en-US" smtClean="0"/>
              <a:pPr>
                <a:defRPr/>
              </a:pPr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33525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F26DF2F-89EA-2E4B-8268-B641D743B966}" type="slidenum">
              <a:rPr lang="zh-CN" altLang="en-US" smtClean="0"/>
              <a:pPr>
                <a:defRPr/>
              </a:pPr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97553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F26DF2F-89EA-2E4B-8268-B641D743B966}" type="slidenum">
              <a:rPr lang="zh-CN" altLang="en-US" smtClean="0"/>
              <a:pPr>
                <a:defRPr/>
              </a:pPr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25383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F26DF2F-89EA-2E4B-8268-B641D743B966}" type="slidenum">
              <a:rPr lang="zh-CN" altLang="en-US" smtClean="0"/>
              <a:pPr>
                <a:defRPr/>
              </a:pPr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68361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F26DF2F-89EA-2E4B-8268-B641D743B966}" type="slidenum">
              <a:rPr lang="zh-CN" altLang="en-US" smtClean="0"/>
              <a:pPr>
                <a:defRPr/>
              </a:pPr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2829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7139" y="2130426"/>
            <a:ext cx="10394236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34277" y="3886200"/>
            <a:ext cx="8559959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CE64B7-EBEE-364F-9E24-6D2EF491138C}" type="slidenum">
              <a:rPr lang="en-US" altLang="zh-CN"/>
              <a:pPr>
                <a:defRPr/>
              </a:pPr>
              <a:t>‹#›</a:t>
            </a:fld>
            <a:endParaRPr lang="zh-CN"/>
          </a:p>
        </p:txBody>
      </p:sp>
    </p:spTree>
    <p:extLst>
      <p:ext uri="{BB962C8B-B14F-4D97-AF65-F5344CB8AC3E}">
        <p14:creationId xmlns:p14="http://schemas.microsoft.com/office/powerpoint/2010/main" val="6314439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EF6F04-39B7-1647-AB6B-3BE28453DC32}" type="slidenum">
              <a:rPr lang="en-US" altLang="zh-CN"/>
              <a:pPr>
                <a:defRPr/>
              </a:pPr>
              <a:t>‹#›</a:t>
            </a:fld>
            <a:endParaRPr lang="zh-CN"/>
          </a:p>
        </p:txBody>
      </p:sp>
    </p:spTree>
    <p:extLst>
      <p:ext uri="{BB962C8B-B14F-4D97-AF65-F5344CB8AC3E}">
        <p14:creationId xmlns:p14="http://schemas.microsoft.com/office/powerpoint/2010/main" val="2267232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65672" y="274639"/>
            <a:ext cx="2751415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11426" y="274639"/>
            <a:ext cx="8050438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33134A-8F91-A845-8CFB-FDFBDDAD6042}" type="slidenum">
              <a:rPr lang="en-US" altLang="zh-CN"/>
              <a:pPr>
                <a:defRPr/>
              </a:pPr>
              <a:t>‹#›</a:t>
            </a:fld>
            <a:endParaRPr lang="zh-CN"/>
          </a:p>
        </p:txBody>
      </p:sp>
    </p:spTree>
    <p:extLst>
      <p:ext uri="{BB962C8B-B14F-4D97-AF65-F5344CB8AC3E}">
        <p14:creationId xmlns:p14="http://schemas.microsoft.com/office/powerpoint/2010/main" val="31909971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11426" y="274639"/>
            <a:ext cx="11005662" cy="1143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11425" y="1600201"/>
            <a:ext cx="5400927" cy="452596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216161" y="1600201"/>
            <a:ext cx="5400927" cy="21859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216161" y="3938590"/>
            <a:ext cx="5400927" cy="218757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D53F74-8144-6243-9EDA-E6EB0414C059}" type="slidenum">
              <a:rPr lang="en-US" altLang="zh-CN"/>
              <a:pPr>
                <a:defRPr/>
              </a:pPr>
              <a:t>‹#›</a:t>
            </a:fld>
            <a:endParaRPr lang="zh-CN"/>
          </a:p>
        </p:txBody>
      </p:sp>
    </p:spTree>
    <p:extLst>
      <p:ext uri="{BB962C8B-B14F-4D97-AF65-F5344CB8AC3E}">
        <p14:creationId xmlns:p14="http://schemas.microsoft.com/office/powerpoint/2010/main" val="34271721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标题，文本与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11426" y="274639"/>
            <a:ext cx="11005662" cy="1143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611425" y="1600201"/>
            <a:ext cx="5400927" cy="452596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216161" y="1600201"/>
            <a:ext cx="5400927" cy="21859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216161" y="3938590"/>
            <a:ext cx="5400927" cy="218757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F4FBEB-C3F3-5B4F-BE1F-2E2F839C46DA}" type="slidenum">
              <a:rPr lang="en-US" altLang="zh-CN"/>
              <a:pPr>
                <a:defRPr/>
              </a:pPr>
              <a:t>‹#›</a:t>
            </a:fld>
            <a:endParaRPr lang="zh-CN"/>
          </a:p>
        </p:txBody>
      </p:sp>
    </p:spTree>
    <p:extLst>
      <p:ext uri="{BB962C8B-B14F-4D97-AF65-F5344CB8AC3E}">
        <p14:creationId xmlns:p14="http://schemas.microsoft.com/office/powerpoint/2010/main" val="3769660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>
                <a:latin typeface="Heiti SC Medium" pitchFamily="2" charset="-128"/>
                <a:ea typeface="Heiti SC Medium" pitchFamily="2" charset="-128"/>
                <a:cs typeface="Arial" panose="020B060402020202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667403-88AB-C34A-A04F-963FA4C322F0}" type="slidenum">
              <a:rPr lang="en-US" altLang="zh-CN"/>
              <a:pPr>
                <a:defRPr/>
              </a:pPr>
              <a:t>‹#›</a:t>
            </a:fld>
            <a:endParaRPr lang="zh-CN"/>
          </a:p>
        </p:txBody>
      </p:sp>
      <p:sp>
        <p:nvSpPr>
          <p:cNvPr id="7" name="右箭头 6">
            <a:extLst>
              <a:ext uri="{FF2B5EF4-FFF2-40B4-BE49-F238E27FC236}">
                <a16:creationId xmlns:a16="http://schemas.microsoft.com/office/drawing/2014/main" id="{62CB4D1B-AE0E-A14E-BBC7-357AD4301FD7}"/>
              </a:ext>
            </a:extLst>
          </p:cNvPr>
          <p:cNvSpPr/>
          <p:nvPr userDrawn="1"/>
        </p:nvSpPr>
        <p:spPr>
          <a:xfrm>
            <a:off x="0" y="1230181"/>
            <a:ext cx="12277341" cy="164660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gradFill flip="none" rotWithShape="1">
              <a:gsLst>
                <a:gs pos="0">
                  <a:schemeClr val="accent2">
                    <a:shade val="95000"/>
                    <a:satMod val="105000"/>
                  </a:schemeClr>
                </a:gs>
                <a:gs pos="86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zh-CN" altLang="en-US" sz="2672"/>
          </a:p>
        </p:txBody>
      </p:sp>
    </p:spTree>
    <p:extLst>
      <p:ext uri="{BB962C8B-B14F-4D97-AF65-F5344CB8AC3E}">
        <p14:creationId xmlns:p14="http://schemas.microsoft.com/office/powerpoint/2010/main" val="6891151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5968" y="4406901"/>
            <a:ext cx="10394236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5968" y="2906713"/>
            <a:ext cx="10394236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ABE623-D953-BF4E-B4DE-0D729AF30FE4}" type="slidenum">
              <a:rPr lang="en-US" altLang="zh-CN"/>
              <a:pPr>
                <a:defRPr/>
              </a:pPr>
              <a:t>‹#›</a:t>
            </a:fld>
            <a:endParaRPr lang="zh-CN"/>
          </a:p>
        </p:txBody>
      </p:sp>
    </p:spTree>
    <p:extLst>
      <p:ext uri="{BB962C8B-B14F-4D97-AF65-F5344CB8AC3E}">
        <p14:creationId xmlns:p14="http://schemas.microsoft.com/office/powerpoint/2010/main" val="39591171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11425" y="1600201"/>
            <a:ext cx="540092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16161" y="1600201"/>
            <a:ext cx="540092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D4D1F5-74C1-0D47-9AFA-8026F1C0288C}" type="slidenum">
              <a:rPr lang="en-US" altLang="zh-CN"/>
              <a:pPr>
                <a:defRPr/>
              </a:pPr>
              <a:t>‹#›</a:t>
            </a:fld>
            <a:endParaRPr lang="zh-CN"/>
          </a:p>
        </p:txBody>
      </p:sp>
    </p:spTree>
    <p:extLst>
      <p:ext uri="{BB962C8B-B14F-4D97-AF65-F5344CB8AC3E}">
        <p14:creationId xmlns:p14="http://schemas.microsoft.com/office/powerpoint/2010/main" val="40623712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11426" y="1535113"/>
            <a:ext cx="5403050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1426" y="2174875"/>
            <a:ext cx="540305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11917" y="1535113"/>
            <a:ext cx="540517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11917" y="2174875"/>
            <a:ext cx="540517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A5CD4A-335A-224E-81E6-8AF1B867C748}" type="slidenum">
              <a:rPr lang="en-US" altLang="zh-CN"/>
              <a:pPr>
                <a:defRPr/>
              </a:pPr>
              <a:t>‹#›</a:t>
            </a:fld>
            <a:endParaRPr lang="zh-CN"/>
          </a:p>
        </p:txBody>
      </p:sp>
    </p:spTree>
    <p:extLst>
      <p:ext uri="{BB962C8B-B14F-4D97-AF65-F5344CB8AC3E}">
        <p14:creationId xmlns:p14="http://schemas.microsoft.com/office/powerpoint/2010/main" val="36784175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8DC202-BD29-1A4B-9EBD-A7B1EFEE59C0}" type="slidenum">
              <a:rPr lang="en-US" altLang="zh-CN"/>
              <a:pPr>
                <a:defRPr/>
              </a:pPr>
              <a:t>‹#›</a:t>
            </a:fld>
            <a:endParaRPr lang="zh-CN"/>
          </a:p>
        </p:txBody>
      </p:sp>
    </p:spTree>
    <p:extLst>
      <p:ext uri="{BB962C8B-B14F-4D97-AF65-F5344CB8AC3E}">
        <p14:creationId xmlns:p14="http://schemas.microsoft.com/office/powerpoint/2010/main" val="16892626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FF0136-1F71-1942-9E2F-ECE2FB34E835}" type="slidenum">
              <a:rPr lang="en-US" altLang="zh-CN"/>
              <a:pPr>
                <a:defRPr/>
              </a:pPr>
              <a:t>‹#›</a:t>
            </a:fld>
            <a:endParaRPr lang="zh-CN"/>
          </a:p>
        </p:txBody>
      </p:sp>
    </p:spTree>
    <p:extLst>
      <p:ext uri="{BB962C8B-B14F-4D97-AF65-F5344CB8AC3E}">
        <p14:creationId xmlns:p14="http://schemas.microsoft.com/office/powerpoint/2010/main" val="7194608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11427" y="273049"/>
            <a:ext cx="4023097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81009" y="273052"/>
            <a:ext cx="6836078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11427" y="1435102"/>
            <a:ext cx="4023097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820FCB-9345-564C-B5F0-5C95167EB4BF}" type="slidenum">
              <a:rPr lang="en-US" altLang="zh-CN"/>
              <a:pPr>
                <a:defRPr/>
              </a:pPr>
              <a:t>‹#›</a:t>
            </a:fld>
            <a:endParaRPr lang="zh-CN"/>
          </a:p>
        </p:txBody>
      </p:sp>
    </p:spTree>
    <p:extLst>
      <p:ext uri="{BB962C8B-B14F-4D97-AF65-F5344CB8AC3E}">
        <p14:creationId xmlns:p14="http://schemas.microsoft.com/office/powerpoint/2010/main" val="40711636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96874" y="4800600"/>
            <a:ext cx="7337108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96874" y="612775"/>
            <a:ext cx="7337108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96874" y="5367338"/>
            <a:ext cx="7337108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C87D09-8629-F54F-AA72-DA8676DBA9BD}" type="slidenum">
              <a:rPr lang="en-US" altLang="zh-CN"/>
              <a:pPr>
                <a:defRPr/>
              </a:pPr>
              <a:t>‹#›</a:t>
            </a:fld>
            <a:endParaRPr lang="zh-CN"/>
          </a:p>
        </p:txBody>
      </p:sp>
    </p:spTree>
    <p:extLst>
      <p:ext uri="{BB962C8B-B14F-4D97-AF65-F5344CB8AC3E}">
        <p14:creationId xmlns:p14="http://schemas.microsoft.com/office/powerpoint/2010/main" val="14797928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1426" y="274639"/>
            <a:ext cx="11005662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1426" y="1600201"/>
            <a:ext cx="11005662" cy="45259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  <a:endParaRPr lang="en-US" altLang="zh-CN"/>
          </a:p>
          <a:p>
            <a:pPr lvl="1"/>
            <a:r>
              <a:rPr lang="zh-CN" altLang="en-US"/>
              <a:t>第二级</a:t>
            </a:r>
            <a:endParaRPr lang="en-US" altLang="zh-CN"/>
          </a:p>
          <a:p>
            <a:pPr lvl="2"/>
            <a:r>
              <a:rPr lang="zh-CN" altLang="en-US"/>
              <a:t>第三级</a:t>
            </a:r>
            <a:endParaRPr lang="en-US" altLang="zh-CN"/>
          </a:p>
          <a:p>
            <a:pPr lvl="3"/>
            <a:r>
              <a:rPr lang="zh-CN" altLang="en-US"/>
              <a:t>第四级</a:t>
            </a:r>
            <a:endParaRPr lang="en-US" altLang="zh-CN"/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11426" y="6245225"/>
            <a:ext cx="285332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  <a:ea typeface="宋体" pitchFamily="2" charset="-122"/>
                <a:cs typeface="+mn-cs"/>
              </a:defRPr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78076" y="6245225"/>
            <a:ext cx="3872362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  <a:ea typeface="宋体" pitchFamily="2" charset="-122"/>
                <a:cs typeface="+mn-cs"/>
              </a:defRPr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63768" y="6245225"/>
            <a:ext cx="285332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48DC8A39-9ACC-1244-AA05-0376F6BC891C}" type="slidenum">
              <a:rPr lang="en-US" altLang="zh-CN"/>
              <a:pPr>
                <a:defRPr/>
              </a:pPr>
              <a:t>‹#›</a:t>
            </a:fld>
            <a:endParaRPr 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宋体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宋体" pitchFamily="2" charset="-122"/>
          <a:cs typeface="宋体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宋体" pitchFamily="2" charset="-122"/>
          <a:cs typeface="宋体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宋体" pitchFamily="2" charset="-122"/>
          <a:cs typeface="宋体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宋体" pitchFamily="2" charset="-122"/>
          <a:cs typeface="宋体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宋体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gaozhe@tsinghua.edu.cn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openxmlformats.org/officeDocument/2006/relationships/image" Target="../media/image13.png"/><Relationship Id="rId5" Type="http://schemas.openxmlformats.org/officeDocument/2006/relationships/image" Target="../media/image43.png"/><Relationship Id="rId10" Type="http://schemas.openxmlformats.org/officeDocument/2006/relationships/image" Target="../media/image12.png"/><Relationship Id="rId4" Type="http://schemas.openxmlformats.org/officeDocument/2006/relationships/image" Target="../media/image42.png"/><Relationship Id="rId9" Type="http://schemas.openxmlformats.org/officeDocument/2006/relationships/image" Target="../media/image11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3.bin"/><Relationship Id="rId13" Type="http://schemas.openxmlformats.org/officeDocument/2006/relationships/image" Target="../media/image50.wmf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48.wmf"/><Relationship Id="rId12" Type="http://schemas.openxmlformats.org/officeDocument/2006/relationships/oleObject" Target="../embeddings/oleObject3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32.bin"/><Relationship Id="rId11" Type="http://schemas.openxmlformats.org/officeDocument/2006/relationships/image" Target="../media/image52.png"/><Relationship Id="rId5" Type="http://schemas.openxmlformats.org/officeDocument/2006/relationships/image" Target="../media/image47.wmf"/><Relationship Id="rId15" Type="http://schemas.openxmlformats.org/officeDocument/2006/relationships/image" Target="../media/image51.wmf"/><Relationship Id="rId10" Type="http://schemas.openxmlformats.org/officeDocument/2006/relationships/image" Target="../media/image18.png"/><Relationship Id="rId4" Type="http://schemas.openxmlformats.org/officeDocument/2006/relationships/oleObject" Target="../embeddings/oleObject31.bin"/><Relationship Id="rId9" Type="http://schemas.openxmlformats.org/officeDocument/2006/relationships/image" Target="../media/image49.wmf"/><Relationship Id="rId14" Type="http://schemas.openxmlformats.org/officeDocument/2006/relationships/oleObject" Target="../embeddings/oleObject35.bin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51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35.bin"/><Relationship Id="rId5" Type="http://schemas.openxmlformats.org/officeDocument/2006/relationships/image" Target="../media/image50.wmf"/><Relationship Id="rId4" Type="http://schemas.openxmlformats.org/officeDocument/2006/relationships/oleObject" Target="../embeddings/oleObject34.bin"/><Relationship Id="rId9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8.bin"/><Relationship Id="rId3" Type="http://schemas.openxmlformats.org/officeDocument/2006/relationships/image" Target="../media/image58.png"/><Relationship Id="rId7" Type="http://schemas.openxmlformats.org/officeDocument/2006/relationships/image" Target="../media/image56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37.bin"/><Relationship Id="rId11" Type="http://schemas.openxmlformats.org/officeDocument/2006/relationships/image" Target="../media/image28.png"/><Relationship Id="rId5" Type="http://schemas.openxmlformats.org/officeDocument/2006/relationships/image" Target="../media/image55.wmf"/><Relationship Id="rId10" Type="http://schemas.openxmlformats.org/officeDocument/2006/relationships/image" Target="../media/image270.png"/><Relationship Id="rId4" Type="http://schemas.openxmlformats.org/officeDocument/2006/relationships/oleObject" Target="../embeddings/oleObject36.bin"/><Relationship Id="rId9" Type="http://schemas.openxmlformats.org/officeDocument/2006/relationships/image" Target="../media/image57.w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8.bin"/><Relationship Id="rId13" Type="http://schemas.openxmlformats.org/officeDocument/2006/relationships/image" Target="../media/image59.wmf"/><Relationship Id="rId18" Type="http://schemas.openxmlformats.org/officeDocument/2006/relationships/image" Target="../media/image60.png"/><Relationship Id="rId3" Type="http://schemas.openxmlformats.org/officeDocument/2006/relationships/image" Target="../media/image58.png"/><Relationship Id="rId7" Type="http://schemas.openxmlformats.org/officeDocument/2006/relationships/image" Target="../media/image56.wmf"/><Relationship Id="rId12" Type="http://schemas.openxmlformats.org/officeDocument/2006/relationships/oleObject" Target="../embeddings/oleObject40.bin"/><Relationship Id="rId17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90.png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39.bin"/><Relationship Id="rId11" Type="http://schemas.openxmlformats.org/officeDocument/2006/relationships/image" Target="../media/image28.png"/><Relationship Id="rId5" Type="http://schemas.openxmlformats.org/officeDocument/2006/relationships/image" Target="../media/image55.wmf"/><Relationship Id="rId15" Type="http://schemas.openxmlformats.org/officeDocument/2006/relationships/image" Target="../media/image59.wmf"/><Relationship Id="rId10" Type="http://schemas.openxmlformats.org/officeDocument/2006/relationships/image" Target="../media/image270.png"/><Relationship Id="rId4" Type="http://schemas.openxmlformats.org/officeDocument/2006/relationships/oleObject" Target="../embeddings/oleObject36.bin"/><Relationship Id="rId9" Type="http://schemas.openxmlformats.org/officeDocument/2006/relationships/image" Target="../media/image57.wmf"/><Relationship Id="rId14" Type="http://schemas.openxmlformats.org/officeDocument/2006/relationships/oleObject" Target="../embeddings/oleObject40.bin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3.bin"/><Relationship Id="rId13" Type="http://schemas.openxmlformats.org/officeDocument/2006/relationships/image" Target="../media/image65.wmf"/><Relationship Id="rId18" Type="http://schemas.openxmlformats.org/officeDocument/2006/relationships/oleObject" Target="../embeddings/oleObject48.bin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62.wmf"/><Relationship Id="rId12" Type="http://schemas.openxmlformats.org/officeDocument/2006/relationships/oleObject" Target="../embeddings/oleObject45.bin"/><Relationship Id="rId17" Type="http://schemas.openxmlformats.org/officeDocument/2006/relationships/image" Target="../media/image67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47.bin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42.bin"/><Relationship Id="rId11" Type="http://schemas.openxmlformats.org/officeDocument/2006/relationships/image" Target="../media/image64.wmf"/><Relationship Id="rId5" Type="http://schemas.openxmlformats.org/officeDocument/2006/relationships/image" Target="../media/image61.wmf"/><Relationship Id="rId15" Type="http://schemas.openxmlformats.org/officeDocument/2006/relationships/image" Target="../media/image66.wmf"/><Relationship Id="rId10" Type="http://schemas.openxmlformats.org/officeDocument/2006/relationships/oleObject" Target="../embeddings/oleObject44.bin"/><Relationship Id="rId19" Type="http://schemas.openxmlformats.org/officeDocument/2006/relationships/image" Target="../media/image68.wmf"/><Relationship Id="rId4" Type="http://schemas.openxmlformats.org/officeDocument/2006/relationships/oleObject" Target="../embeddings/oleObject41.bin"/><Relationship Id="rId9" Type="http://schemas.openxmlformats.org/officeDocument/2006/relationships/image" Target="../media/image63.wmf"/><Relationship Id="rId14" Type="http://schemas.openxmlformats.org/officeDocument/2006/relationships/oleObject" Target="../embeddings/oleObject46.bin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wmf"/><Relationship Id="rId3" Type="http://schemas.openxmlformats.org/officeDocument/2006/relationships/oleObject" Target="../embeddings/oleObject49.bin"/><Relationship Id="rId7" Type="http://schemas.openxmlformats.org/officeDocument/2006/relationships/oleObject" Target="../embeddings/oleObject5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70.wmf"/><Relationship Id="rId5" Type="http://schemas.openxmlformats.org/officeDocument/2006/relationships/oleObject" Target="../embeddings/oleObject50.bin"/><Relationship Id="rId4" Type="http://schemas.openxmlformats.org/officeDocument/2006/relationships/image" Target="../media/image69.w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4.bin"/><Relationship Id="rId13" Type="http://schemas.openxmlformats.org/officeDocument/2006/relationships/image" Target="../media/image76.wmf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73.wmf"/><Relationship Id="rId12" Type="http://schemas.openxmlformats.org/officeDocument/2006/relationships/oleObject" Target="../embeddings/oleObject56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78.png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53.bin"/><Relationship Id="rId11" Type="http://schemas.openxmlformats.org/officeDocument/2006/relationships/image" Target="../media/image75.wmf"/><Relationship Id="rId5" Type="http://schemas.openxmlformats.org/officeDocument/2006/relationships/image" Target="../media/image72.wmf"/><Relationship Id="rId15" Type="http://schemas.openxmlformats.org/officeDocument/2006/relationships/image" Target="../media/image77.wmf"/><Relationship Id="rId10" Type="http://schemas.openxmlformats.org/officeDocument/2006/relationships/oleObject" Target="../embeddings/oleObject55.bin"/><Relationship Id="rId4" Type="http://schemas.openxmlformats.org/officeDocument/2006/relationships/oleObject" Target="../embeddings/oleObject52.bin"/><Relationship Id="rId9" Type="http://schemas.openxmlformats.org/officeDocument/2006/relationships/image" Target="../media/image74.wmf"/><Relationship Id="rId14" Type="http://schemas.openxmlformats.org/officeDocument/2006/relationships/oleObject" Target="../embeddings/oleObject57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80.wmf"/><Relationship Id="rId5" Type="http://schemas.openxmlformats.org/officeDocument/2006/relationships/oleObject" Target="../embeddings/oleObject59.bin"/><Relationship Id="rId4" Type="http://schemas.openxmlformats.org/officeDocument/2006/relationships/image" Target="../media/image79.w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8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82.png"/><Relationship Id="rId5" Type="http://schemas.openxmlformats.org/officeDocument/2006/relationships/image" Target="../media/image81.wmf"/><Relationship Id="rId4" Type="http://schemas.openxmlformats.org/officeDocument/2006/relationships/oleObject" Target="../embeddings/oleObject60.bin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wmf"/><Relationship Id="rId3" Type="http://schemas.openxmlformats.org/officeDocument/2006/relationships/oleObject" Target="../embeddings/oleObject61.bin"/><Relationship Id="rId7" Type="http://schemas.openxmlformats.org/officeDocument/2006/relationships/oleObject" Target="../embeddings/oleObject6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85.wmf"/><Relationship Id="rId5" Type="http://schemas.openxmlformats.org/officeDocument/2006/relationships/oleObject" Target="../embeddings/oleObject62.bin"/><Relationship Id="rId4" Type="http://schemas.openxmlformats.org/officeDocument/2006/relationships/image" Target="../media/image84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7" Type="http://schemas.openxmlformats.org/officeDocument/2006/relationships/image" Target="../media/image9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6.emf"/><Relationship Id="rId18" Type="http://schemas.openxmlformats.org/officeDocument/2006/relationships/image" Target="../media/image7.emf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3.emf"/><Relationship Id="rId12" Type="http://schemas.openxmlformats.org/officeDocument/2006/relationships/oleObject" Target="../embeddings/oleObject5.bin"/><Relationship Id="rId17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1.png"/><Relationship Id="rId20" Type="http://schemas.openxmlformats.org/officeDocument/2006/relationships/image" Target="../media/image8.emf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5.emf"/><Relationship Id="rId5" Type="http://schemas.openxmlformats.org/officeDocument/2006/relationships/image" Target="../media/image2.emf"/><Relationship Id="rId15" Type="http://schemas.openxmlformats.org/officeDocument/2006/relationships/image" Target="../media/image10.png"/><Relationship Id="rId10" Type="http://schemas.openxmlformats.org/officeDocument/2006/relationships/oleObject" Target="../embeddings/oleObject4.bin"/><Relationship Id="rId19" Type="http://schemas.openxmlformats.org/officeDocument/2006/relationships/oleObject" Target="../embeddings/oleObject7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4.emf"/><Relationship Id="rId1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oleObject" Target="../embeddings/oleObject8.bin"/><Relationship Id="rId7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3.emf"/><Relationship Id="rId5" Type="http://schemas.openxmlformats.org/officeDocument/2006/relationships/oleObject" Target="../embeddings/oleObject9.bin"/><Relationship Id="rId10" Type="http://schemas.openxmlformats.org/officeDocument/2006/relationships/image" Target="../media/image6.emf"/><Relationship Id="rId4" Type="http://schemas.openxmlformats.org/officeDocument/2006/relationships/image" Target="../media/image12.emf"/><Relationship Id="rId9" Type="http://schemas.openxmlformats.org/officeDocument/2006/relationships/oleObject" Target="../embeddings/oleObject11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5.emf"/><Relationship Id="rId4" Type="http://schemas.openxmlformats.org/officeDocument/2006/relationships/oleObject" Target="../embeddings/oleObject12.bin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5.bin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7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4.bin"/><Relationship Id="rId11" Type="http://schemas.openxmlformats.org/officeDocument/2006/relationships/image" Target="../media/image19.emf"/><Relationship Id="rId5" Type="http://schemas.openxmlformats.org/officeDocument/2006/relationships/image" Target="../media/image16.emf"/><Relationship Id="rId10" Type="http://schemas.openxmlformats.org/officeDocument/2006/relationships/oleObject" Target="../embeddings/oleObject16.bin"/><Relationship Id="rId4" Type="http://schemas.openxmlformats.org/officeDocument/2006/relationships/oleObject" Target="../embeddings/oleObject13.bin"/><Relationship Id="rId9" Type="http://schemas.openxmlformats.org/officeDocument/2006/relationships/image" Target="../media/image18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emf"/><Relationship Id="rId13" Type="http://schemas.openxmlformats.org/officeDocument/2006/relationships/oleObject" Target="../embeddings/oleObject22.bin"/><Relationship Id="rId18" Type="http://schemas.openxmlformats.org/officeDocument/2006/relationships/oleObject" Target="../embeddings/oleObject25.bin"/><Relationship Id="rId3" Type="http://schemas.openxmlformats.org/officeDocument/2006/relationships/oleObject" Target="../embeddings/oleObject17.bin"/><Relationship Id="rId21" Type="http://schemas.openxmlformats.org/officeDocument/2006/relationships/image" Target="../media/image28.emf"/><Relationship Id="rId7" Type="http://schemas.openxmlformats.org/officeDocument/2006/relationships/oleObject" Target="../embeddings/oleObject19.bin"/><Relationship Id="rId12" Type="http://schemas.openxmlformats.org/officeDocument/2006/relationships/image" Target="../media/image24.emf"/><Relationship Id="rId17" Type="http://schemas.openxmlformats.org/officeDocument/2006/relationships/image" Target="../media/image26.e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24.bin"/><Relationship Id="rId20" Type="http://schemas.openxmlformats.org/officeDocument/2006/relationships/oleObject" Target="../embeddings/oleObject26.bin"/><Relationship Id="rId1" Type="http://schemas.openxmlformats.org/officeDocument/2006/relationships/vmlDrawing" Target="../drawings/vmlDrawing5.vml"/><Relationship Id="rId6" Type="http://schemas.openxmlformats.org/officeDocument/2006/relationships/image" Target="../media/image21.emf"/><Relationship Id="rId11" Type="http://schemas.openxmlformats.org/officeDocument/2006/relationships/oleObject" Target="../embeddings/oleObject21.bin"/><Relationship Id="rId5" Type="http://schemas.openxmlformats.org/officeDocument/2006/relationships/oleObject" Target="../embeddings/oleObject18.bin"/><Relationship Id="rId15" Type="http://schemas.openxmlformats.org/officeDocument/2006/relationships/oleObject" Target="../embeddings/oleObject23.bin"/><Relationship Id="rId10" Type="http://schemas.openxmlformats.org/officeDocument/2006/relationships/image" Target="../media/image23.emf"/><Relationship Id="rId19" Type="http://schemas.openxmlformats.org/officeDocument/2006/relationships/image" Target="../media/image27.emf"/><Relationship Id="rId4" Type="http://schemas.openxmlformats.org/officeDocument/2006/relationships/image" Target="../media/image20.emf"/><Relationship Id="rId9" Type="http://schemas.openxmlformats.org/officeDocument/2006/relationships/oleObject" Target="../embeddings/oleObject20.bin"/><Relationship Id="rId14" Type="http://schemas.openxmlformats.org/officeDocument/2006/relationships/image" Target="../media/image25.emf"/><Relationship Id="rId22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emf"/><Relationship Id="rId13" Type="http://schemas.openxmlformats.org/officeDocument/2006/relationships/image" Target="../media/image35.png"/><Relationship Id="rId3" Type="http://schemas.openxmlformats.org/officeDocument/2006/relationships/notesSlide" Target="../notesSlides/notesSlide6.xml"/><Relationship Id="rId7" Type="http://schemas.openxmlformats.org/officeDocument/2006/relationships/oleObject" Target="../embeddings/oleObject28.bin"/><Relationship Id="rId12" Type="http://schemas.openxmlformats.org/officeDocument/2006/relationships/image" Target="../media/image33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30.emf"/><Relationship Id="rId11" Type="http://schemas.openxmlformats.org/officeDocument/2006/relationships/oleObject" Target="../embeddings/oleObject30.bin"/><Relationship Id="rId5" Type="http://schemas.openxmlformats.org/officeDocument/2006/relationships/oleObject" Target="../embeddings/oleObject27.bin"/><Relationship Id="rId10" Type="http://schemas.openxmlformats.org/officeDocument/2006/relationships/image" Target="../media/image32.emf"/><Relationship Id="rId4" Type="http://schemas.openxmlformats.org/officeDocument/2006/relationships/image" Target="../media/image34.emf"/><Relationship Id="rId9" Type="http://schemas.openxmlformats.org/officeDocument/2006/relationships/oleObject" Target="../embeddings/oleObject29.bin"/><Relationship Id="rId1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90852" y="1961311"/>
            <a:ext cx="10873209" cy="1316831"/>
          </a:xfrm>
        </p:spPr>
        <p:txBody>
          <a:bodyPr/>
          <a:lstStyle/>
          <a:p>
            <a:pPr eaLnBrk="1" hangingPunct="1"/>
            <a:r>
              <a:rPr kumimoji="0" lang="en" altLang="zh-CN" sz="3200" b="1" dirty="0">
                <a:solidFill>
                  <a:srgbClr val="000090"/>
                </a:solidFill>
                <a:latin typeface="Arial" panose="020B0604020202020204" pitchFamily="34" charset="0"/>
                <a:ea typeface="Heiti SC Medium" pitchFamily="2" charset="-128"/>
                <a:cs typeface="Arial" panose="020B0604020202020204" pitchFamily="34" charset="0"/>
              </a:rPr>
              <a:t>Nonlinear wave-particle and wave-wave interactions during rf heating and current drive in MCF plasma</a:t>
            </a:r>
            <a:endParaRPr kumimoji="0" lang="zh-CN" altLang="en-US" sz="3200" b="1" dirty="0">
              <a:solidFill>
                <a:srgbClr val="000090"/>
              </a:solidFill>
              <a:latin typeface="Arial" panose="020B0604020202020204" pitchFamily="34" charset="0"/>
              <a:ea typeface="Heiti SC Medium" pitchFamily="2" charset="-128"/>
              <a:cs typeface="Arial" panose="020B0604020202020204" pitchFamily="34" charset="0"/>
            </a:endParaRPr>
          </a:p>
        </p:txBody>
      </p:sp>
      <p:sp>
        <p:nvSpPr>
          <p:cNvPr id="16386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047685" y="3639138"/>
            <a:ext cx="9644956" cy="1638300"/>
          </a:xfrm>
        </p:spPr>
        <p:txBody>
          <a:bodyPr/>
          <a:lstStyle/>
          <a:p>
            <a:pPr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</a:pPr>
            <a:r>
              <a:rPr kumimoji="0" lang="en" altLang="zh-CN" sz="2000" b="1" u="sng" kern="1200" dirty="0" err="1">
                <a:solidFill>
                  <a:prstClr val="black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Zhe</a:t>
            </a:r>
            <a:r>
              <a:rPr kumimoji="0" lang="en" altLang="zh-CN" sz="2000" b="1" u="sng" kern="1200">
                <a:solidFill>
                  <a:prstClr val="black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 Gao</a:t>
            </a:r>
            <a:endParaRPr kumimoji="0" lang="en-US" altLang="zh-CN" sz="2000" b="1" kern="1200" baseline="30000" dirty="0">
              <a:solidFill>
                <a:prstClr val="black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</a:pPr>
            <a:r>
              <a:rPr kumimoji="0" lang="en" altLang="zh-CN" sz="2000" b="1" kern="1200" dirty="0">
                <a:solidFill>
                  <a:prstClr val="black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Department of Engineering Physics, Tsinghua University, Beijing 100084</a:t>
            </a:r>
          </a:p>
          <a:p>
            <a:pPr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</a:pPr>
            <a:r>
              <a:rPr kumimoji="0" lang="en" altLang="zh-CN" sz="2000" b="1" kern="1200" dirty="0">
                <a:solidFill>
                  <a:srgbClr val="0070C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gaozhe@tsinghua.edu.cn</a:t>
            </a:r>
            <a:endParaRPr kumimoji="0" lang="en" altLang="zh-CN" sz="2000" b="1" kern="1200" dirty="0">
              <a:solidFill>
                <a:srgbClr val="0070C0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</a:pPr>
            <a:endParaRPr lang="en-US" altLang="zh-CN" sz="2200" b="1" dirty="0">
              <a:latin typeface="Arial" charset="0"/>
              <a:ea typeface="宋体" charset="0"/>
              <a:cs typeface="Arial" charset="0"/>
            </a:endParaRPr>
          </a:p>
          <a:p>
            <a:pPr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</a:pPr>
            <a:r>
              <a:rPr lang="en-US" altLang="zh-CN" sz="1800" b="1" dirty="0">
                <a:latin typeface="Arial" charset="0"/>
                <a:ea typeface="宋体" charset="0"/>
                <a:cs typeface="Arial" charset="0"/>
              </a:rPr>
              <a:t>                Main collaborators:  </a:t>
            </a:r>
            <a:r>
              <a:rPr lang="en-US" altLang="zh-CN" sz="1800" b="1" dirty="0" err="1">
                <a:latin typeface="Arial" charset="0"/>
                <a:ea typeface="宋体" charset="0"/>
                <a:cs typeface="Arial" charset="0"/>
              </a:rPr>
              <a:t>Kunyu</a:t>
            </a:r>
            <a:r>
              <a:rPr lang="en-US" altLang="zh-CN" sz="1800" b="1" dirty="0">
                <a:latin typeface="Arial" charset="0"/>
                <a:ea typeface="宋体" charset="0"/>
                <a:cs typeface="Arial" charset="0"/>
              </a:rPr>
              <a:t> Chen, </a:t>
            </a:r>
            <a:r>
              <a:rPr lang="en-US" altLang="zh-CN" sz="1800" b="1" dirty="0" err="1">
                <a:latin typeface="Arial" charset="0"/>
                <a:ea typeface="宋体" charset="0"/>
                <a:cs typeface="Arial" charset="0"/>
              </a:rPr>
              <a:t>Jiale</a:t>
            </a:r>
            <a:r>
              <a:rPr lang="en-US" altLang="zh-CN" sz="1800" b="1" dirty="0">
                <a:latin typeface="Arial" charset="0"/>
                <a:ea typeface="宋体" charset="0"/>
                <a:cs typeface="Arial" charset="0"/>
              </a:rPr>
              <a:t> Chen, </a:t>
            </a:r>
            <a:r>
              <a:rPr lang="en-US" altLang="zh-CN" sz="1800" b="1" dirty="0" err="1">
                <a:latin typeface="Arial" charset="0"/>
                <a:ea typeface="宋体" charset="0"/>
                <a:cs typeface="Arial" charset="0"/>
              </a:rPr>
              <a:t>Zikai</a:t>
            </a:r>
            <a:r>
              <a:rPr lang="en-US" altLang="zh-CN" sz="1800" b="1" dirty="0">
                <a:latin typeface="Arial" charset="0"/>
                <a:ea typeface="宋体" charset="0"/>
                <a:cs typeface="Arial" charset="0"/>
              </a:rPr>
              <a:t> Huang, </a:t>
            </a:r>
            <a:r>
              <a:rPr lang="en-US" altLang="zh-CN" sz="1800" b="1" dirty="0" err="1">
                <a:latin typeface="Arial" charset="0"/>
                <a:ea typeface="宋体" charset="0"/>
                <a:cs typeface="Arial" charset="0"/>
              </a:rPr>
              <a:t>Zhihao</a:t>
            </a:r>
            <a:r>
              <a:rPr lang="en-US" altLang="zh-CN" sz="1800" b="1" dirty="0">
                <a:latin typeface="Arial" charset="0"/>
                <a:ea typeface="宋体" charset="0"/>
                <a:cs typeface="Arial" charset="0"/>
              </a:rPr>
              <a:t> </a:t>
            </a:r>
            <a:r>
              <a:rPr lang="en-US" altLang="zh-CN" sz="1800" b="1" dirty="0" err="1">
                <a:latin typeface="Arial" charset="0"/>
                <a:ea typeface="宋体" charset="0"/>
                <a:cs typeface="Arial" charset="0"/>
              </a:rPr>
              <a:t>Su</a:t>
            </a:r>
            <a:r>
              <a:rPr lang="en-US" altLang="zh-CN" sz="1800" b="1" dirty="0">
                <a:latin typeface="Arial" charset="0"/>
                <a:ea typeface="宋体" charset="0"/>
                <a:cs typeface="Arial" charset="0"/>
              </a:rPr>
              <a:t>, </a:t>
            </a:r>
            <a:r>
              <a:rPr lang="en-US" altLang="zh-CN" sz="1800" b="1" dirty="0" err="1">
                <a:latin typeface="Arial" charset="0"/>
                <a:ea typeface="宋体" charset="0"/>
                <a:cs typeface="Arial" charset="0"/>
              </a:rPr>
              <a:t>Zhiyuan</a:t>
            </a:r>
            <a:r>
              <a:rPr lang="en-US" altLang="zh-CN" sz="1800" b="1" dirty="0">
                <a:latin typeface="Arial" charset="0"/>
                <a:ea typeface="宋体" charset="0"/>
                <a:cs typeface="Arial" charset="0"/>
              </a:rPr>
              <a:t> Liu, </a:t>
            </a:r>
            <a:r>
              <a:rPr lang="en-US" altLang="zh-CN" sz="1800" b="1" dirty="0" err="1">
                <a:latin typeface="Arial" charset="0"/>
                <a:ea typeface="宋体" charset="0"/>
                <a:cs typeface="Arial" charset="0"/>
              </a:rPr>
              <a:t>Aihui</a:t>
            </a:r>
            <a:r>
              <a:rPr lang="en-US" altLang="zh-CN" sz="1800" b="1" dirty="0">
                <a:latin typeface="Arial" charset="0"/>
                <a:ea typeface="宋体" charset="0"/>
                <a:cs typeface="Arial" charset="0"/>
              </a:rPr>
              <a:t> Zhao, and Long Zeng</a:t>
            </a:r>
            <a:r>
              <a:rPr lang="en-US" altLang="zh-CN" sz="2200" b="1" dirty="0">
                <a:latin typeface="Arial" charset="0"/>
                <a:ea typeface="宋体" charset="0"/>
                <a:cs typeface="Arial" charset="0"/>
              </a:rPr>
              <a:t> </a:t>
            </a:r>
          </a:p>
        </p:txBody>
      </p:sp>
      <p:sp>
        <p:nvSpPr>
          <p:cNvPr id="16387" name="矩形 1"/>
          <p:cNvSpPr>
            <a:spLocks noChangeArrowheads="1"/>
          </p:cNvSpPr>
          <p:nvPr/>
        </p:nvSpPr>
        <p:spPr bwMode="auto">
          <a:xfrm>
            <a:off x="281608" y="350630"/>
            <a:ext cx="11177111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CN" altLang="en-US" sz="2800" b="1" dirty="0">
                <a:solidFill>
                  <a:srgbClr val="800000"/>
                </a:solidFill>
                <a:latin typeface="Arial Narrow" panose="020B0604020202020204" pitchFamily="34" charset="0"/>
                <a:ea typeface="黑体" charset="0"/>
                <a:cs typeface="Arial Narrow" panose="020B0604020202020204" pitchFamily="34" charset="0"/>
              </a:rPr>
              <a:t>“极端等离子体：从夸克胶子到聚变能”研讨会</a:t>
            </a:r>
            <a:endParaRPr lang="en-US" altLang="zh-CN" sz="2800" b="1" dirty="0">
              <a:solidFill>
                <a:srgbClr val="800000"/>
              </a:solidFill>
              <a:latin typeface="Arial Narrow" panose="020B0604020202020204" pitchFamily="34" charset="0"/>
              <a:ea typeface="黑体" charset="0"/>
              <a:cs typeface="Arial Narrow" panose="020B0604020202020204" pitchFamily="34" charset="0"/>
            </a:endParaRPr>
          </a:p>
          <a:p>
            <a:pPr algn="r"/>
            <a:r>
              <a:rPr lang="en-US" altLang="zh-CN" sz="2200" b="1" dirty="0">
                <a:solidFill>
                  <a:srgbClr val="800000"/>
                </a:solidFill>
                <a:latin typeface="Arial Narrow" panose="020B0604020202020204" pitchFamily="34" charset="0"/>
                <a:ea typeface="黑体" charset="0"/>
                <a:cs typeface="Arial Narrow" panose="020B0604020202020204" pitchFamily="34" charset="0"/>
              </a:rPr>
              <a:t>@</a:t>
            </a:r>
            <a:r>
              <a:rPr lang="zh-CN" altLang="en-US" sz="2200" b="1" dirty="0">
                <a:solidFill>
                  <a:srgbClr val="800000"/>
                </a:solidFill>
                <a:latin typeface="Arial Narrow" panose="020B0604020202020204" pitchFamily="34" charset="0"/>
                <a:ea typeface="黑体" charset="0"/>
                <a:cs typeface="Arial Narrow" panose="020B0604020202020204" pitchFamily="34" charset="0"/>
              </a:rPr>
              <a:t> </a:t>
            </a:r>
            <a:r>
              <a:rPr lang="en-US" altLang="zh-CN" sz="2200" b="1" dirty="0">
                <a:solidFill>
                  <a:srgbClr val="800000"/>
                </a:solidFill>
                <a:latin typeface="Arial Narrow" panose="020B0604020202020204" pitchFamily="34" charset="0"/>
                <a:ea typeface="黑体" charset="0"/>
                <a:cs typeface="Arial Narrow" panose="020B0604020202020204" pitchFamily="34" charset="0"/>
              </a:rPr>
              <a:t>2025</a:t>
            </a:r>
            <a:r>
              <a:rPr lang="zh-CN" altLang="en-US" sz="2200" b="1" dirty="0">
                <a:solidFill>
                  <a:srgbClr val="800000"/>
                </a:solidFill>
                <a:latin typeface="Arial Narrow" panose="020B0604020202020204" pitchFamily="34" charset="0"/>
                <a:ea typeface="黑体" charset="0"/>
                <a:cs typeface="Arial Narrow" panose="020B0604020202020204" pitchFamily="34" charset="0"/>
              </a:rPr>
              <a:t>年</a:t>
            </a:r>
            <a:r>
              <a:rPr lang="en-US" altLang="zh-CN" sz="2200" b="1" dirty="0">
                <a:solidFill>
                  <a:srgbClr val="800000"/>
                </a:solidFill>
                <a:latin typeface="Arial Narrow" panose="020B0604020202020204" pitchFamily="34" charset="0"/>
                <a:ea typeface="黑体" charset="0"/>
                <a:cs typeface="Arial Narrow" panose="020B0604020202020204" pitchFamily="34" charset="0"/>
              </a:rPr>
              <a:t>8</a:t>
            </a:r>
            <a:r>
              <a:rPr lang="zh-CN" altLang="en-US" sz="2200" b="1" dirty="0">
                <a:solidFill>
                  <a:srgbClr val="800000"/>
                </a:solidFill>
                <a:latin typeface="Arial Narrow" panose="020B0604020202020204" pitchFamily="34" charset="0"/>
                <a:ea typeface="黑体" charset="0"/>
                <a:cs typeface="Arial Narrow" panose="020B0604020202020204" pitchFamily="34" charset="0"/>
              </a:rPr>
              <a:t>月</a:t>
            </a:r>
            <a:r>
              <a:rPr lang="en-US" altLang="zh-CN" sz="2200" b="1" dirty="0">
                <a:solidFill>
                  <a:srgbClr val="800000"/>
                </a:solidFill>
                <a:latin typeface="Arial Narrow" panose="020B0604020202020204" pitchFamily="34" charset="0"/>
                <a:ea typeface="黑体" charset="0"/>
                <a:cs typeface="Arial Narrow" panose="020B0604020202020204" pitchFamily="34" charset="0"/>
              </a:rPr>
              <a:t>12</a:t>
            </a:r>
            <a:r>
              <a:rPr lang="zh-CN" altLang="en-US" sz="2200" b="1" dirty="0">
                <a:solidFill>
                  <a:srgbClr val="800000"/>
                </a:solidFill>
                <a:latin typeface="Arial Narrow" panose="020B0604020202020204" pitchFamily="34" charset="0"/>
                <a:ea typeface="黑体" charset="0"/>
                <a:cs typeface="Arial Narrow" panose="020B0604020202020204" pitchFamily="34" charset="0"/>
              </a:rPr>
              <a:t>日</a:t>
            </a:r>
            <a:r>
              <a:rPr lang="en-US" altLang="zh-CN" sz="2200" b="1" dirty="0">
                <a:solidFill>
                  <a:srgbClr val="800000"/>
                </a:solidFill>
                <a:latin typeface="Arial Narrow" panose="020B0604020202020204" pitchFamily="34" charset="0"/>
                <a:ea typeface="黑体" charset="0"/>
                <a:cs typeface="Arial Narrow" panose="020B0604020202020204" pitchFamily="34" charset="0"/>
              </a:rPr>
              <a:t>-13</a:t>
            </a:r>
            <a:r>
              <a:rPr lang="zh-CN" altLang="en-US" sz="2200" b="1" dirty="0">
                <a:solidFill>
                  <a:srgbClr val="800000"/>
                </a:solidFill>
                <a:latin typeface="Arial Narrow" panose="020B0604020202020204" pitchFamily="34" charset="0"/>
                <a:ea typeface="黑体" charset="0"/>
                <a:cs typeface="Arial Narrow" panose="020B0604020202020204" pitchFamily="34" charset="0"/>
              </a:rPr>
              <a:t>日，上海 复旦大学</a:t>
            </a:r>
            <a:r>
              <a:rPr lang="en-US" altLang="zh-CN" sz="2200" b="1" dirty="0">
                <a:solidFill>
                  <a:srgbClr val="800000"/>
                </a:solidFill>
                <a:latin typeface="Arial Narrow" panose="020B0604020202020204" pitchFamily="34" charset="0"/>
                <a:ea typeface="黑体" charset="0"/>
                <a:cs typeface="Arial Narrow" panose="020B0604020202020204" pitchFamily="34" charset="0"/>
              </a:rPr>
              <a:t> </a:t>
            </a:r>
            <a:endParaRPr lang="zh-CN" altLang="en-US" sz="2200" dirty="0">
              <a:ea typeface="黑体" charset="0"/>
              <a:cs typeface="黑体" charset="0"/>
            </a:endParaRPr>
          </a:p>
        </p:txBody>
      </p:sp>
      <p:pic>
        <p:nvPicPr>
          <p:cNvPr id="16388" name="Picture 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4696" y="6220911"/>
            <a:ext cx="1832300" cy="593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右箭头 1"/>
          <p:cNvSpPr/>
          <p:nvPr/>
        </p:nvSpPr>
        <p:spPr>
          <a:xfrm>
            <a:off x="5771" y="1237697"/>
            <a:ext cx="12222742" cy="178860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gradFill flip="none" rotWithShape="1">
              <a:gsLst>
                <a:gs pos="0">
                  <a:schemeClr val="accent2">
                    <a:shade val="95000"/>
                    <a:satMod val="105000"/>
                  </a:schemeClr>
                </a:gs>
                <a:gs pos="86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zh-CN" altLang="en-US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B89AA313-C079-AE45-AAFD-65A2CBD1542D}"/>
              </a:ext>
            </a:extLst>
          </p:cNvPr>
          <p:cNvSpPr txBox="1"/>
          <p:nvPr/>
        </p:nvSpPr>
        <p:spPr>
          <a:xfrm>
            <a:off x="3161928" y="6218503"/>
            <a:ext cx="6118789" cy="5618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GB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ＭＳ Ｐゴシック" charset="-128"/>
              </a:rPr>
              <a:t>*Supported by NSFC, under Grant No. 12335014</a:t>
            </a:r>
            <a:r>
              <a:rPr lang="en-GB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ＭＳ Ｐゴシック" charset="-128"/>
              </a:rPr>
              <a:t>.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ＭＳ Ｐゴシック" charset="-128"/>
            </a:endParaRPr>
          </a:p>
        </p:txBody>
      </p:sp>
    </p:spTree>
  </p:cSld>
  <p:clrMapOvr>
    <a:masterClrMapping/>
  </p:clrMapOvr>
  <p:transition spd="slow" advTm="18543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C7B3B9-07A3-B348-8139-F67C2F436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640" y="351886"/>
            <a:ext cx="11089232" cy="857250"/>
          </a:xfrm>
        </p:spPr>
        <p:txBody>
          <a:bodyPr/>
          <a:lstStyle/>
          <a:p>
            <a:pPr algn="l"/>
            <a:r>
              <a:rPr lang="en-US" altLang="ja-JP" sz="3600" b="1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Earlier theories of PDI cannot apply in MCF cases</a:t>
            </a:r>
            <a:endParaRPr lang="zh-CN" altLang="en-US" sz="3600" b="1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5DB9DD0-D7E0-E844-B2B8-50559328A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05774" y="6320227"/>
            <a:ext cx="2133600" cy="357188"/>
          </a:xfrm>
        </p:spPr>
        <p:txBody>
          <a:bodyPr/>
          <a:lstStyle/>
          <a:p>
            <a:pPr>
              <a:defRPr/>
            </a:pPr>
            <a:fld id="{B4667403-88AB-C34A-A04F-963FA4C322F0}" type="slidenum">
              <a:rPr lang="en-US" altLang="zh-CN" smtClean="0"/>
              <a:pPr>
                <a:defRPr/>
              </a:pPr>
              <a:t>10</a:t>
            </a:fld>
            <a:endParaRPr lang="zh-CN" dirty="0"/>
          </a:p>
        </p:txBody>
      </p:sp>
      <p:sp>
        <p:nvSpPr>
          <p:cNvPr id="11" name="内容占位符 2">
            <a:extLst>
              <a:ext uri="{FF2B5EF4-FFF2-40B4-BE49-F238E27FC236}">
                <a16:creationId xmlns:a16="http://schemas.microsoft.com/office/drawing/2014/main" id="{FDBEB2E4-3AEB-0244-8657-398B7C940972}"/>
              </a:ext>
            </a:extLst>
          </p:cNvPr>
          <p:cNvSpPr txBox="1">
            <a:spLocks/>
          </p:cNvSpPr>
          <p:nvPr/>
        </p:nvSpPr>
        <p:spPr>
          <a:xfrm>
            <a:off x="245604" y="1458261"/>
            <a:ext cx="11737304" cy="5040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  <a:buFontTx/>
              <a:buChar char="•"/>
            </a:pPr>
            <a:r>
              <a:rPr lang="en-US" altLang="ja-JP" sz="22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Earlier theories of parametric instability established in the 1970s</a:t>
            </a:r>
            <a:r>
              <a:rPr lang="en-US" altLang="zh-CN" sz="22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,</a:t>
            </a:r>
            <a:r>
              <a:rPr lang="zh-CN" altLang="en-US" sz="22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 </a:t>
            </a:r>
            <a:r>
              <a:rPr lang="en-US" altLang="zh-CN" sz="22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mainly</a:t>
            </a:r>
            <a:r>
              <a:rPr lang="zh-CN" altLang="en-US" sz="22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 </a:t>
            </a:r>
            <a:r>
              <a:rPr lang="en-US" altLang="zh-CN" sz="22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focusing</a:t>
            </a:r>
            <a:r>
              <a:rPr lang="zh-CN" altLang="en-US" sz="22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 </a:t>
            </a:r>
            <a:r>
              <a:rPr lang="en-US" altLang="zh-CN" sz="22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on</a:t>
            </a:r>
            <a:r>
              <a:rPr lang="zh-CN" altLang="en-US" sz="22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 </a:t>
            </a:r>
            <a:r>
              <a:rPr lang="en-US" altLang="zh-CN" sz="22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stimulated</a:t>
            </a:r>
            <a:r>
              <a:rPr lang="zh-CN" altLang="en-US" sz="22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 </a:t>
            </a:r>
            <a:r>
              <a:rPr lang="en-US" altLang="zh-CN" sz="22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scattering</a:t>
            </a:r>
            <a:r>
              <a:rPr lang="zh-CN" altLang="en-US" sz="22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 </a:t>
            </a:r>
            <a:r>
              <a:rPr lang="en-US" altLang="zh-CN" sz="22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in</a:t>
            </a:r>
            <a:r>
              <a:rPr lang="zh-CN" altLang="en-US" sz="22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 </a:t>
            </a:r>
            <a:r>
              <a:rPr lang="en-US" altLang="zh-CN" sz="22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laser</a:t>
            </a:r>
            <a:r>
              <a:rPr lang="zh-CN" altLang="en-US" sz="22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 </a:t>
            </a:r>
            <a:r>
              <a:rPr lang="en-US" altLang="zh-CN" sz="22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plasma</a:t>
            </a:r>
            <a:r>
              <a:rPr lang="zh-CN" altLang="en-US" sz="22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 </a:t>
            </a:r>
            <a:r>
              <a:rPr lang="en-US" altLang="zh-CN" sz="22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[Rosenbluth</a:t>
            </a:r>
            <a:r>
              <a:rPr lang="zh-CN" altLang="en-US" sz="22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 </a:t>
            </a:r>
            <a:r>
              <a:rPr lang="en-US" altLang="zh-CN" sz="22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1972,</a:t>
            </a:r>
            <a:r>
              <a:rPr lang="zh-CN" altLang="en-US" sz="22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 </a:t>
            </a:r>
            <a:r>
              <a:rPr lang="en-US" altLang="zh-CN" sz="22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1973,</a:t>
            </a:r>
            <a:r>
              <a:rPr lang="zh-CN" altLang="en-US" sz="22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 </a:t>
            </a:r>
            <a:r>
              <a:rPr lang="en-US" altLang="zh-CN" sz="22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White 1974,</a:t>
            </a:r>
            <a:r>
              <a:rPr lang="zh-CN" altLang="en-US" sz="22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 </a:t>
            </a:r>
            <a:r>
              <a:rPr lang="en" altLang="zh-CN" sz="22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Cohen 1976</a:t>
            </a:r>
            <a:r>
              <a:rPr lang="en-US" altLang="zh-CN" sz="22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,</a:t>
            </a:r>
            <a:r>
              <a:rPr lang="en" altLang="zh-CN" sz="22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 </a:t>
            </a:r>
            <a:r>
              <a:rPr lang="en-US" altLang="zh-CN" sz="22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Chen</a:t>
            </a:r>
            <a:r>
              <a:rPr lang="zh-CN" altLang="en-US" sz="22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 </a:t>
            </a:r>
            <a:r>
              <a:rPr lang="en-US" altLang="zh-CN" sz="22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1977,</a:t>
            </a:r>
            <a:r>
              <a:rPr lang="zh-CN" altLang="en-US" sz="22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 </a:t>
            </a:r>
            <a:r>
              <a:rPr lang="en-US" altLang="zh-CN" sz="22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Liu</a:t>
            </a:r>
            <a:r>
              <a:rPr lang="zh-CN" altLang="en-US" sz="22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 </a:t>
            </a:r>
            <a:r>
              <a:rPr lang="en-US" altLang="zh-CN" sz="22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1986]</a:t>
            </a:r>
            <a:r>
              <a:rPr lang="zh-CN" altLang="en-US" sz="22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 </a:t>
            </a:r>
            <a:endParaRPr lang="en-US" altLang="zh-CN" sz="2200" dirty="0">
              <a:solidFill>
                <a:schemeClr val="tx1">
                  <a:lumMod val="75000"/>
                  <a:lumOff val="25000"/>
                </a:schemeClr>
              </a:solidFill>
              <a:ea typeface="ＭＳ Ｐゴシック" charset="-128"/>
            </a:endParaRPr>
          </a:p>
          <a:p>
            <a:pPr marL="1028700" lvl="1" indent="-571500" algn="just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Usually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 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r</a:t>
            </a:r>
            <a:r>
              <a:rPr lang="en-US" altLang="ja-JP" sz="20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esonant decay with only quasilinear treatment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 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 </a:t>
            </a:r>
            <a:endParaRPr lang="en-US" altLang="ja-JP" sz="2000" dirty="0">
              <a:solidFill>
                <a:schemeClr val="tx1">
                  <a:lumMod val="75000"/>
                  <a:lumOff val="25000"/>
                </a:schemeClr>
              </a:solidFill>
              <a:ea typeface="ＭＳ Ｐゴシック" charset="-128"/>
            </a:endParaRPr>
          </a:p>
          <a:p>
            <a:pPr marL="1028700" lvl="1" indent="-571500" algn="just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Convective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 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instability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 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is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 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saturated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 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by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 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wavenumber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 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mismatch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 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due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 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to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 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plasma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 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inhomogeneity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 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or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 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finite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 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width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 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of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 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the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 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pump.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 </a:t>
            </a:r>
            <a:endParaRPr lang="en-US" altLang="zh-CN" sz="2000" dirty="0">
              <a:solidFill>
                <a:schemeClr val="tx1">
                  <a:lumMod val="75000"/>
                  <a:lumOff val="25000"/>
                </a:schemeClr>
              </a:solidFill>
              <a:ea typeface="ＭＳ Ｐゴシック" charset="-128"/>
            </a:endParaRPr>
          </a:p>
          <a:p>
            <a:pPr marL="1028700" lvl="1" indent="-571500" algn="just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Usually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 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absolute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 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instability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 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is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 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excited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 </a:t>
            </a:r>
            <a:r>
              <a:rPr lang="en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in laser plasma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,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 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so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 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other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 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nonlinearities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 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should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 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be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 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involved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  </a:t>
            </a:r>
            <a:endParaRPr lang="en-US" altLang="zh-CN" sz="2000" dirty="0">
              <a:solidFill>
                <a:schemeClr val="tx1">
                  <a:lumMod val="75000"/>
                  <a:lumOff val="25000"/>
                </a:schemeClr>
              </a:solidFill>
              <a:ea typeface="ＭＳ Ｐゴシック" charset="-128"/>
            </a:endParaRPr>
          </a:p>
          <a:p>
            <a:pPr algn="just">
              <a:lnSpc>
                <a:spcPct val="120000"/>
              </a:lnSpc>
            </a:pPr>
            <a:r>
              <a:rPr lang="en-US" altLang="ja-JP" sz="2200" dirty="0">
                <a:latin typeface="+mn-lt"/>
                <a:ea typeface="ＭＳ Ｐゴシック" charset="-128"/>
              </a:rPr>
              <a:t>In MCF plasma, PDI is</a:t>
            </a:r>
            <a:r>
              <a:rPr lang="zh-CN" altLang="en-US" sz="2200" dirty="0">
                <a:latin typeface="+mn-lt"/>
                <a:ea typeface="ＭＳ Ｐゴシック" charset="-128"/>
              </a:rPr>
              <a:t> </a:t>
            </a:r>
            <a:r>
              <a:rPr lang="en-US" altLang="ja-JP" sz="2200" dirty="0">
                <a:latin typeface="+mn-lt"/>
                <a:ea typeface="ＭＳ Ｐゴシック" charset="-128"/>
              </a:rPr>
              <a:t>typically displaying as </a:t>
            </a:r>
            <a:r>
              <a:rPr lang="en-US" altLang="ja-JP" sz="2200" dirty="0">
                <a:solidFill>
                  <a:srgbClr val="FF0000"/>
                </a:solidFill>
                <a:latin typeface="+mn-lt"/>
                <a:ea typeface="ＭＳ Ｐゴシック" charset="-128"/>
              </a:rPr>
              <a:t>quasi-mode decay</a:t>
            </a:r>
            <a:r>
              <a:rPr lang="en-US" altLang="ja-JP" sz="2200" dirty="0">
                <a:latin typeface="+mn-lt"/>
                <a:ea typeface="ＭＳ Ｐゴシック" charset="-128"/>
              </a:rPr>
              <a:t>, such as nonlinear ion</a:t>
            </a:r>
            <a:r>
              <a:rPr lang="zh-CN" altLang="en-US" sz="2200" dirty="0">
                <a:latin typeface="+mn-lt"/>
                <a:ea typeface="ＭＳ Ｐゴシック" charset="-128"/>
              </a:rPr>
              <a:t> </a:t>
            </a:r>
            <a:r>
              <a:rPr lang="en-US" altLang="ja-JP" sz="2200" dirty="0">
                <a:latin typeface="+mn-lt"/>
                <a:ea typeface="ＭＳ Ｐゴシック" charset="-128"/>
              </a:rPr>
              <a:t>landau damping</a:t>
            </a:r>
            <a:r>
              <a:rPr lang="zh-CN" altLang="en-US" sz="2200" dirty="0">
                <a:latin typeface="+mn-lt"/>
                <a:ea typeface="ＭＳ Ｐゴシック" charset="-128"/>
              </a:rPr>
              <a:t> （</a:t>
            </a:r>
            <a:r>
              <a:rPr lang="en-US" altLang="zh-CN" sz="2200" dirty="0">
                <a:latin typeface="+mn-lt"/>
                <a:ea typeface="ＭＳ Ｐゴシック" charset="-128"/>
              </a:rPr>
              <a:t>ion</a:t>
            </a:r>
            <a:r>
              <a:rPr lang="zh-CN" altLang="en-US" sz="2200" dirty="0">
                <a:latin typeface="+mn-lt"/>
                <a:ea typeface="ＭＳ Ｐゴシック" charset="-128"/>
              </a:rPr>
              <a:t> </a:t>
            </a:r>
            <a:r>
              <a:rPr lang="en-US" altLang="zh-CN" sz="2200" dirty="0">
                <a:latin typeface="+mn-lt"/>
                <a:ea typeface="ＭＳ Ｐゴシック" charset="-128"/>
              </a:rPr>
              <a:t>sound</a:t>
            </a:r>
            <a:r>
              <a:rPr lang="zh-CN" altLang="en-US" sz="2200" dirty="0">
                <a:latin typeface="+mn-lt"/>
                <a:ea typeface="ＭＳ Ｐゴシック" charset="-128"/>
              </a:rPr>
              <a:t> </a:t>
            </a:r>
            <a:r>
              <a:rPr lang="en" altLang="zh-CN" sz="2200" dirty="0">
                <a:latin typeface="+mn-lt"/>
                <a:ea typeface="ＭＳ Ｐゴシック" charset="-128"/>
              </a:rPr>
              <a:t>quasi-mode </a:t>
            </a:r>
            <a:r>
              <a:rPr lang="en-US" altLang="zh-CN" sz="2200" dirty="0">
                <a:latin typeface="+mn-lt"/>
                <a:ea typeface="ＭＳ Ｐゴシック" charset="-128"/>
              </a:rPr>
              <a:t>decay</a:t>
            </a:r>
            <a:r>
              <a:rPr lang="zh-CN" altLang="en-US" sz="2200" dirty="0">
                <a:latin typeface="+mn-lt"/>
                <a:ea typeface="ＭＳ Ｐゴシック" charset="-128"/>
              </a:rPr>
              <a:t>， </a:t>
            </a:r>
            <a:r>
              <a:rPr lang="en-US" altLang="zh-CN" sz="2200" dirty="0">
                <a:latin typeface="+mn-lt"/>
                <a:ea typeface="ＭＳ Ｐゴシック" charset="-128"/>
              </a:rPr>
              <a:t>ISQM</a:t>
            </a:r>
            <a:r>
              <a:rPr lang="zh-CN" altLang="en-US" sz="2200" dirty="0">
                <a:latin typeface="+mn-lt"/>
                <a:ea typeface="ＭＳ Ｐゴシック" charset="-128"/>
              </a:rPr>
              <a:t>）</a:t>
            </a:r>
            <a:r>
              <a:rPr lang="en-US" altLang="ja-JP" sz="2200" dirty="0">
                <a:latin typeface="+mn-lt"/>
                <a:ea typeface="ＭＳ Ｐゴシック" charset="-128"/>
              </a:rPr>
              <a:t> or nonlinear ion cyclotron harmonic damping (</a:t>
            </a:r>
            <a:r>
              <a:rPr lang="en-US" altLang="zh-CN" sz="2200" dirty="0">
                <a:latin typeface="+mn-lt"/>
                <a:ea typeface="ＭＳ Ｐゴシック" charset="-128"/>
              </a:rPr>
              <a:t>ICQM</a:t>
            </a:r>
            <a:r>
              <a:rPr lang="zh-CN" altLang="en-US" sz="2200" dirty="0">
                <a:latin typeface="+mn-lt"/>
                <a:ea typeface="ＭＳ Ｐゴシック" charset="-128"/>
              </a:rPr>
              <a:t>）</a:t>
            </a:r>
            <a:r>
              <a:rPr lang="en-US" altLang="ja-JP" sz="2200" dirty="0">
                <a:latin typeface="+mn-lt"/>
                <a:ea typeface="ＭＳ Ｐゴシック" charset="-128"/>
              </a:rPr>
              <a:t>.</a:t>
            </a:r>
          </a:p>
          <a:p>
            <a:pPr lvl="1" algn="just">
              <a:lnSpc>
                <a:spcPct val="120000"/>
              </a:lnSpc>
            </a:pPr>
            <a:endParaRPr lang="en-US" altLang="ja-JP" sz="2200" dirty="0">
              <a:solidFill>
                <a:schemeClr val="tx1">
                  <a:lumMod val="75000"/>
                  <a:lumOff val="25000"/>
                </a:schemeClr>
              </a:solidFill>
              <a:ea typeface="ＭＳ Ｐゴシック" charset="-128"/>
            </a:endParaRPr>
          </a:p>
          <a:p>
            <a:pPr algn="just">
              <a:lnSpc>
                <a:spcPct val="120000"/>
              </a:lnSpc>
              <a:buFontTx/>
              <a:buChar char="•"/>
            </a:pPr>
            <a:endParaRPr lang="en-US" altLang="ja-JP" sz="2600" dirty="0">
              <a:solidFill>
                <a:schemeClr val="tx1">
                  <a:lumMod val="75000"/>
                  <a:lumOff val="25000"/>
                </a:schemeClr>
              </a:solidFill>
              <a:ea typeface="ＭＳ Ｐゴシック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A5555F1C-3A74-074F-9972-2F3AFE58F32E}"/>
              </a:ext>
            </a:extLst>
          </p:cNvPr>
          <p:cNvSpPr txBox="1"/>
          <p:nvPr/>
        </p:nvSpPr>
        <p:spPr>
          <a:xfrm>
            <a:off x="7626425" y="2708920"/>
            <a:ext cx="460208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altLang="ja-JP" sz="2000" dirty="0">
                <a:solidFill>
                  <a:srgbClr val="C00000"/>
                </a:solidFill>
                <a:ea typeface="ＭＳ Ｐゴシック" charset="-128"/>
              </a:rPr>
              <a:t>Quasilinear </a:t>
            </a:r>
            <a:r>
              <a:rPr lang="en-US" altLang="zh-CN" sz="2000" dirty="0">
                <a:solidFill>
                  <a:srgbClr val="C00000"/>
                </a:solidFill>
                <a:ea typeface="ＭＳ Ｐゴシック" charset="-128"/>
              </a:rPr>
              <a:t>coupling</a:t>
            </a:r>
            <a:r>
              <a:rPr lang="zh-CN" altLang="en-US" sz="2000" dirty="0">
                <a:solidFill>
                  <a:srgbClr val="C00000"/>
                </a:solidFill>
                <a:ea typeface="ＭＳ Ｐゴシック" charset="-128"/>
              </a:rPr>
              <a:t> </a:t>
            </a:r>
            <a:r>
              <a:rPr lang="en-US" altLang="zh-CN" sz="2000" dirty="0">
                <a:solidFill>
                  <a:srgbClr val="C00000"/>
                </a:solidFill>
                <a:ea typeface="ＭＳ Ｐゴシック" charset="-128"/>
              </a:rPr>
              <a:t>is</a:t>
            </a:r>
            <a:r>
              <a:rPr lang="zh-CN" altLang="en-US" sz="2000" dirty="0">
                <a:solidFill>
                  <a:srgbClr val="C00000"/>
                </a:solidFill>
                <a:ea typeface="ＭＳ Ｐゴシック" charset="-128"/>
              </a:rPr>
              <a:t> </a:t>
            </a:r>
            <a:r>
              <a:rPr lang="en-US" altLang="zh-CN" sz="2000" dirty="0">
                <a:solidFill>
                  <a:srgbClr val="C00000"/>
                </a:solidFill>
                <a:ea typeface="ＭＳ Ｐゴシック" charset="-128"/>
              </a:rPr>
              <a:t>not</a:t>
            </a:r>
            <a:r>
              <a:rPr lang="zh-CN" altLang="en-US" sz="2000" dirty="0">
                <a:solidFill>
                  <a:srgbClr val="C00000"/>
                </a:solidFill>
                <a:ea typeface="ＭＳ Ｐゴシック" charset="-128"/>
              </a:rPr>
              <a:t> </a:t>
            </a:r>
            <a:r>
              <a:rPr lang="en-US" altLang="zh-CN" sz="2000" dirty="0">
                <a:solidFill>
                  <a:srgbClr val="C00000"/>
                </a:solidFill>
                <a:ea typeface="ＭＳ Ｐゴシック" charset="-128"/>
              </a:rPr>
              <a:t>enough</a:t>
            </a:r>
            <a:r>
              <a:rPr lang="zh-CN" altLang="en-US" sz="2000" dirty="0">
                <a:solidFill>
                  <a:srgbClr val="C00000"/>
                </a:solidFill>
                <a:ea typeface="ＭＳ Ｐゴシック" charset="-128"/>
              </a:rPr>
              <a:t> </a:t>
            </a:r>
            <a:endParaRPr lang="zh-CN" altLang="en-US" sz="2000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135CC3B1-7368-CD4F-A2F4-78954CFA98AE}"/>
              </a:ext>
            </a:extLst>
          </p:cNvPr>
          <p:cNvSpPr txBox="1"/>
          <p:nvPr/>
        </p:nvSpPr>
        <p:spPr>
          <a:xfrm>
            <a:off x="4079594" y="3535130"/>
            <a:ext cx="6192980" cy="4276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0100" lvl="1" indent="-342900" algn="just">
              <a:lnSpc>
                <a:spcPct val="120000"/>
              </a:lnSpc>
              <a:buFont typeface="Wingdings" pitchFamily="2" charset="2"/>
              <a:buChar char="Ø"/>
            </a:pPr>
            <a:r>
              <a:rPr lang="en-US" altLang="ja-JP" sz="2000" dirty="0">
                <a:solidFill>
                  <a:srgbClr val="C00000"/>
                </a:solidFill>
                <a:ea typeface="ＭＳ Ｐゴシック" charset="-128"/>
              </a:rPr>
              <a:t>Mismatch</a:t>
            </a:r>
            <a:r>
              <a:rPr lang="zh-CN" altLang="en-US" sz="2000" dirty="0">
                <a:solidFill>
                  <a:srgbClr val="C00000"/>
                </a:solidFill>
                <a:ea typeface="ＭＳ Ｐゴシック" charset="-128"/>
              </a:rPr>
              <a:t> </a:t>
            </a:r>
            <a:r>
              <a:rPr lang="en-US" altLang="zh-CN" sz="2000" dirty="0">
                <a:solidFill>
                  <a:srgbClr val="C00000"/>
                </a:solidFill>
                <a:ea typeface="ＭＳ Ｐゴシック" charset="-128"/>
              </a:rPr>
              <a:t>of</a:t>
            </a:r>
            <a:r>
              <a:rPr lang="zh-CN" altLang="en-US" sz="2000" dirty="0">
                <a:solidFill>
                  <a:srgbClr val="C00000"/>
                </a:solidFill>
                <a:ea typeface="ＭＳ Ｐゴシック" charset="-128"/>
              </a:rPr>
              <a:t> </a:t>
            </a:r>
            <a:r>
              <a:rPr lang="en-US" altLang="zh-CN" sz="2000" dirty="0">
                <a:solidFill>
                  <a:srgbClr val="C00000"/>
                </a:solidFill>
                <a:ea typeface="ＭＳ Ｐゴシック" charset="-128"/>
              </a:rPr>
              <a:t>the</a:t>
            </a:r>
            <a:r>
              <a:rPr lang="zh-CN" altLang="en-US" sz="2000" dirty="0">
                <a:solidFill>
                  <a:srgbClr val="C00000"/>
                </a:solidFill>
                <a:ea typeface="ＭＳ Ｐゴシック" charset="-128"/>
              </a:rPr>
              <a:t> </a:t>
            </a:r>
            <a:r>
              <a:rPr lang="en-US" altLang="zh-CN" sz="2000" dirty="0">
                <a:solidFill>
                  <a:srgbClr val="C00000"/>
                </a:solidFill>
                <a:ea typeface="ＭＳ Ｐゴシック" charset="-128"/>
              </a:rPr>
              <a:t>wavenumber</a:t>
            </a:r>
            <a:r>
              <a:rPr lang="zh-CN" altLang="en-US" sz="2000" dirty="0">
                <a:solidFill>
                  <a:srgbClr val="C00000"/>
                </a:solidFill>
                <a:ea typeface="ＭＳ Ｐゴシック" charset="-128"/>
              </a:rPr>
              <a:t> </a:t>
            </a:r>
            <a:r>
              <a:rPr lang="en-US" altLang="zh-CN" sz="2000" dirty="0">
                <a:solidFill>
                  <a:srgbClr val="C00000"/>
                </a:solidFill>
                <a:ea typeface="ＭＳ Ｐゴシック" charset="-128"/>
              </a:rPr>
              <a:t>cannot</a:t>
            </a:r>
            <a:r>
              <a:rPr lang="zh-CN" altLang="en-US" sz="2000" dirty="0">
                <a:solidFill>
                  <a:srgbClr val="C00000"/>
                </a:solidFill>
                <a:ea typeface="ＭＳ Ｐゴシック" charset="-128"/>
              </a:rPr>
              <a:t> </a:t>
            </a:r>
            <a:r>
              <a:rPr lang="en-US" altLang="zh-CN" sz="2000" dirty="0">
                <a:solidFill>
                  <a:srgbClr val="C00000"/>
                </a:solidFill>
                <a:ea typeface="ＭＳ Ｐゴシック" charset="-128"/>
              </a:rPr>
              <a:t>be</a:t>
            </a:r>
            <a:r>
              <a:rPr lang="zh-CN" altLang="en-US" sz="2000" dirty="0">
                <a:solidFill>
                  <a:srgbClr val="C00000"/>
                </a:solidFill>
                <a:ea typeface="ＭＳ Ｐゴシック" charset="-128"/>
              </a:rPr>
              <a:t> </a:t>
            </a:r>
            <a:r>
              <a:rPr lang="en-US" altLang="zh-CN" sz="2000" dirty="0">
                <a:solidFill>
                  <a:srgbClr val="C00000"/>
                </a:solidFill>
                <a:ea typeface="ＭＳ Ｐゴシック" charset="-128"/>
              </a:rPr>
              <a:t>given</a:t>
            </a:r>
            <a:endParaRPr lang="en-US" altLang="zh-CN" sz="2000" dirty="0">
              <a:ea typeface="ＭＳ Ｐゴシック" charset="-128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B361D17E-6F06-1440-BB81-EF29FA6C9A66}"/>
              </a:ext>
            </a:extLst>
          </p:cNvPr>
          <p:cNvSpPr txBox="1"/>
          <p:nvPr/>
        </p:nvSpPr>
        <p:spPr>
          <a:xfrm>
            <a:off x="3051732" y="4388911"/>
            <a:ext cx="903918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" altLang="zh-CN" sz="2000" dirty="0">
                <a:solidFill>
                  <a:srgbClr val="C00000"/>
                </a:solidFill>
              </a:rPr>
              <a:t>both absolute instability and convective instability not properly calculated</a:t>
            </a:r>
            <a:endParaRPr lang="zh-CN" altLang="en-US" sz="2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16715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109C6DE6-F6E2-3C4F-B14A-C15EE6EE78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4989" y="158362"/>
            <a:ext cx="5321744" cy="3547829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A7C7B3B9-07A3-B348-8139-F67C2F436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299" y="364591"/>
            <a:ext cx="11273573" cy="857250"/>
          </a:xfrm>
        </p:spPr>
        <p:txBody>
          <a:bodyPr/>
          <a:lstStyle/>
          <a:p>
            <a:pPr algn="l"/>
            <a:r>
              <a:rPr lang="en-US" altLang="zh-CN" b="1" dirty="0">
                <a:cs typeface="Times New Roman" pitchFamily="18" charset="0"/>
              </a:rPr>
              <a:t>Coupling</a:t>
            </a:r>
            <a:r>
              <a:rPr lang="zh-CN" altLang="en-US" b="1" dirty="0">
                <a:cs typeface="Times New Roman" pitchFamily="18" charset="0"/>
              </a:rPr>
              <a:t> </a:t>
            </a:r>
            <a:r>
              <a:rPr lang="en-US" altLang="zh-CN" b="1" dirty="0">
                <a:cs typeface="Times New Roman" pitchFamily="18" charset="0"/>
              </a:rPr>
              <a:t>for</a:t>
            </a:r>
            <a:r>
              <a:rPr lang="zh-CN" altLang="en-US" b="1" dirty="0">
                <a:cs typeface="Times New Roman" pitchFamily="18" charset="0"/>
              </a:rPr>
              <a:t> </a:t>
            </a:r>
            <a:r>
              <a:rPr lang="en-US" altLang="zh-CN" b="1" dirty="0">
                <a:cs typeface="Times New Roman" pitchFamily="18" charset="0"/>
              </a:rPr>
              <a:t>quasi-mode</a:t>
            </a:r>
            <a:r>
              <a:rPr lang="zh-CN" altLang="en-US" b="1" dirty="0">
                <a:cs typeface="Times New Roman" pitchFamily="18" charset="0"/>
              </a:rPr>
              <a:t> </a:t>
            </a:r>
            <a:r>
              <a:rPr lang="en-US" altLang="zh-CN" b="1" dirty="0">
                <a:cs typeface="Times New Roman" pitchFamily="18" charset="0"/>
              </a:rPr>
              <a:t>decay</a:t>
            </a:r>
            <a:endParaRPr lang="zh-CN" altLang="en-US" b="1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5DB9DD0-D7E0-E844-B2B8-50559328A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89650" y="6528196"/>
            <a:ext cx="2133600" cy="357188"/>
          </a:xfrm>
        </p:spPr>
        <p:txBody>
          <a:bodyPr/>
          <a:lstStyle/>
          <a:p>
            <a:pPr>
              <a:defRPr/>
            </a:pPr>
            <a:fld id="{B4667403-88AB-C34A-A04F-963FA4C322F0}" type="slidenum">
              <a:rPr lang="en-US" altLang="zh-CN" smtClean="0"/>
              <a:pPr>
                <a:defRPr/>
              </a:pPr>
              <a:t>11</a:t>
            </a:fld>
            <a:endParaRPr lang="zh-CN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6147C1C1-3380-6D44-A67C-26F55E2DB1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085" y="1404764"/>
            <a:ext cx="2222500" cy="8001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8300D20-9478-824C-BDF0-B4F48FB8CE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899" y="2118740"/>
            <a:ext cx="2374900" cy="6604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C6285A5B-852B-8A46-972A-57FD451113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8260" y="2636912"/>
            <a:ext cx="4749800" cy="13208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2874C75D-BEED-9248-839A-960F17BEE8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5843" y="4572438"/>
            <a:ext cx="4622800" cy="1333500"/>
          </a:xfrm>
          <a:prstGeom prst="rect">
            <a:avLst/>
          </a:prstGeom>
        </p:spPr>
      </p:pic>
      <p:cxnSp>
        <p:nvCxnSpPr>
          <p:cNvPr id="22" name="直线连接符 21">
            <a:extLst>
              <a:ext uri="{FF2B5EF4-FFF2-40B4-BE49-F238E27FC236}">
                <a16:creationId xmlns:a16="http://schemas.microsoft.com/office/drawing/2014/main" id="{471B2462-30FA-234F-91F8-7150765D7D52}"/>
              </a:ext>
            </a:extLst>
          </p:cNvPr>
          <p:cNvCxnSpPr>
            <a:cxnSpLocks/>
          </p:cNvCxnSpPr>
          <p:nvPr/>
        </p:nvCxnSpPr>
        <p:spPr>
          <a:xfrm flipV="1">
            <a:off x="1505744" y="3158445"/>
            <a:ext cx="2724154" cy="295211"/>
          </a:xfrm>
          <a:prstGeom prst="line">
            <a:avLst/>
          </a:prstGeom>
          <a:ln w="25400"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线连接符 24">
            <a:extLst>
              <a:ext uri="{FF2B5EF4-FFF2-40B4-BE49-F238E27FC236}">
                <a16:creationId xmlns:a16="http://schemas.microsoft.com/office/drawing/2014/main" id="{6944E952-3601-7246-8BB3-6F60C4C78DE8}"/>
              </a:ext>
            </a:extLst>
          </p:cNvPr>
          <p:cNvCxnSpPr>
            <a:cxnSpLocks/>
          </p:cNvCxnSpPr>
          <p:nvPr/>
        </p:nvCxnSpPr>
        <p:spPr>
          <a:xfrm>
            <a:off x="1572498" y="3175922"/>
            <a:ext cx="2657400" cy="205726"/>
          </a:xfrm>
          <a:prstGeom prst="line">
            <a:avLst/>
          </a:prstGeom>
          <a:ln w="25400"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文本框 28">
            <a:extLst>
              <a:ext uri="{FF2B5EF4-FFF2-40B4-BE49-F238E27FC236}">
                <a16:creationId xmlns:a16="http://schemas.microsoft.com/office/drawing/2014/main" id="{B867A0DC-2FAA-314E-A8A7-E8683A555344}"/>
              </a:ext>
            </a:extLst>
          </p:cNvPr>
          <p:cNvSpPr txBox="1"/>
          <p:nvPr/>
        </p:nvSpPr>
        <p:spPr>
          <a:xfrm>
            <a:off x="1690335" y="4068902"/>
            <a:ext cx="1555234" cy="5035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QL-QL</a:t>
            </a:r>
            <a:r>
              <a:rPr kumimoji="1" lang="zh-CN" altLang="en-US" dirty="0"/>
              <a:t>：</a:t>
            </a:r>
          </a:p>
        </p:txBody>
      </p:sp>
      <p:sp>
        <p:nvSpPr>
          <p:cNvPr id="30" name="下箭头 29">
            <a:extLst>
              <a:ext uri="{FF2B5EF4-FFF2-40B4-BE49-F238E27FC236}">
                <a16:creationId xmlns:a16="http://schemas.microsoft.com/office/drawing/2014/main" id="{A964663A-6B9C-804D-AFF6-F6C0258442A8}"/>
              </a:ext>
            </a:extLst>
          </p:cNvPr>
          <p:cNvSpPr/>
          <p:nvPr/>
        </p:nvSpPr>
        <p:spPr>
          <a:xfrm>
            <a:off x="1150568" y="3850438"/>
            <a:ext cx="421930" cy="496987"/>
          </a:xfrm>
          <a:prstGeom prst="downArrow">
            <a:avLst>
              <a:gd name="adj1" fmla="val 58342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32" name="图片 31">
            <a:extLst>
              <a:ext uri="{FF2B5EF4-FFF2-40B4-BE49-F238E27FC236}">
                <a16:creationId xmlns:a16="http://schemas.microsoft.com/office/drawing/2014/main" id="{12F3FB09-132F-C644-AB37-7AFF74946A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58172" y="4529343"/>
            <a:ext cx="5600700" cy="1473200"/>
          </a:xfrm>
          <a:prstGeom prst="rect">
            <a:avLst/>
          </a:prstGeom>
        </p:spPr>
      </p:pic>
      <p:sp>
        <p:nvSpPr>
          <p:cNvPr id="33" name="下箭头 32">
            <a:extLst>
              <a:ext uri="{FF2B5EF4-FFF2-40B4-BE49-F238E27FC236}">
                <a16:creationId xmlns:a16="http://schemas.microsoft.com/office/drawing/2014/main" id="{C104A470-486A-BE4C-83AC-6E07166756DE}"/>
              </a:ext>
            </a:extLst>
          </p:cNvPr>
          <p:cNvSpPr/>
          <p:nvPr/>
        </p:nvSpPr>
        <p:spPr>
          <a:xfrm rot="17053149" flipH="1">
            <a:off x="6232627" y="3164798"/>
            <a:ext cx="236573" cy="1509360"/>
          </a:xfrm>
          <a:prstGeom prst="downArrow">
            <a:avLst>
              <a:gd name="adj1" fmla="val 58342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5C0674E5-CA36-9F4E-80A2-8C60EFF8C5C0}"/>
              </a:ext>
            </a:extLst>
          </p:cNvPr>
          <p:cNvSpPr txBox="1"/>
          <p:nvPr/>
        </p:nvSpPr>
        <p:spPr>
          <a:xfrm>
            <a:off x="7431054" y="4038918"/>
            <a:ext cx="1555234" cy="5035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QL-NL</a:t>
            </a:r>
            <a:r>
              <a:rPr kumimoji="1" lang="zh-CN" altLang="en-US" dirty="0"/>
              <a:t>：</a:t>
            </a: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D3928191-0253-CC4B-8927-3CC8C945BE29}"/>
              </a:ext>
            </a:extLst>
          </p:cNvPr>
          <p:cNvSpPr txBox="1"/>
          <p:nvPr/>
        </p:nvSpPr>
        <p:spPr>
          <a:xfrm>
            <a:off x="767945" y="5959448"/>
            <a:ext cx="2871299" cy="5035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resonant</a:t>
            </a:r>
            <a:r>
              <a:rPr kumimoji="1" lang="zh-CN" altLang="en-US" dirty="0"/>
              <a:t> </a:t>
            </a:r>
            <a:r>
              <a:rPr kumimoji="1" lang="en-US" altLang="zh-CN" dirty="0"/>
              <a:t>decay</a:t>
            </a:r>
            <a:r>
              <a:rPr kumimoji="1" lang="zh-CN" altLang="en-US" dirty="0"/>
              <a:t>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文本框 37">
                <a:extLst>
                  <a:ext uri="{FF2B5EF4-FFF2-40B4-BE49-F238E27FC236}">
                    <a16:creationId xmlns:a16="http://schemas.microsoft.com/office/drawing/2014/main" id="{A1AB391B-5701-094B-8E24-48184A87A4C4}"/>
                  </a:ext>
                </a:extLst>
              </p:cNvPr>
              <p:cNvSpPr txBox="1"/>
              <p:nvPr/>
            </p:nvSpPr>
            <p:spPr>
              <a:xfrm>
                <a:off x="3443187" y="6034700"/>
                <a:ext cx="1518941" cy="4183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kumimoji="1" lang="en-US" altLang="zh-CN" b="0" i="0" smtClean="0">
                              <a:latin typeface="Cambria Math" panose="02040503050406030204" pitchFamily="18" charset="0"/>
                            </a:rPr>
                            <m:t>L</m:t>
                          </m:r>
                        </m:sup>
                      </m:sSup>
                      <m:r>
                        <a:rPr kumimoji="1" lang="en-US" altLang="zh-CN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≫</m:t>
                      </m:r>
                      <m:sSup>
                        <m:sSupPr>
                          <m:ctrlPr>
                            <a:rPr kumimoji="1" lang="en-US" altLang="zh-CN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kumimoji="1" lang="en-US" altLang="zh-CN" b="0" i="0" smtClean="0">
                              <a:latin typeface="Cambria Math" panose="02040503050406030204" pitchFamily="18" charset="0"/>
                            </a:rPr>
                            <m:t>N</m:t>
                          </m:r>
                          <m:r>
                            <m:rPr>
                              <m:sty m:val="p"/>
                            </m:rPr>
                            <a:rPr kumimoji="1" lang="en-US" altLang="zh-CN" i="0">
                              <a:latin typeface="Cambria Math" panose="02040503050406030204" pitchFamily="18" charset="0"/>
                            </a:rPr>
                            <m:t>L</m:t>
                          </m:r>
                        </m:sup>
                      </m:sSup>
                    </m:oMath>
                  </m:oMathPara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38" name="文本框 37">
                <a:extLst>
                  <a:ext uri="{FF2B5EF4-FFF2-40B4-BE49-F238E27FC236}">
                    <a16:creationId xmlns:a16="http://schemas.microsoft.com/office/drawing/2014/main" id="{A1AB391B-5701-094B-8E24-48184A87A4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43187" y="6034700"/>
                <a:ext cx="1518941" cy="418320"/>
              </a:xfrm>
              <a:prstGeom prst="rect">
                <a:avLst/>
              </a:prstGeom>
              <a:blipFill>
                <a:blip r:embed="rId9"/>
                <a:stretch>
                  <a:fillRect l="-7500" r="-1667" b="-3529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文本框 38">
                <a:extLst>
                  <a:ext uri="{FF2B5EF4-FFF2-40B4-BE49-F238E27FC236}">
                    <a16:creationId xmlns:a16="http://schemas.microsoft.com/office/drawing/2014/main" id="{4BF84574-227E-7942-BE3D-500944E9C2E7}"/>
                  </a:ext>
                </a:extLst>
              </p:cNvPr>
              <p:cNvSpPr txBox="1"/>
              <p:nvPr/>
            </p:nvSpPr>
            <p:spPr>
              <a:xfrm>
                <a:off x="9021571" y="5959448"/>
                <a:ext cx="1417696" cy="43441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zh-CN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LF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kumimoji="1" lang="en-US" altLang="zh-CN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</m:t>
                          </m:r>
                        </m:sup>
                      </m:sSubSup>
                      <m:r>
                        <a:rPr kumimoji="1"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sSubSup>
                        <m:sSubSupPr>
                          <m:ctrlPr>
                            <a:rPr kumimoji="1"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zh-CN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LF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kumimoji="1" lang="en-US" altLang="zh-CN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N</m:t>
                          </m:r>
                          <m:r>
                            <m:rPr>
                              <m:sty m:val="p"/>
                            </m:rPr>
                            <a:rPr kumimoji="1" lang="en-US" altLang="zh-CN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</m:t>
                          </m:r>
                        </m:sup>
                      </m:sSubSup>
                      <m:r>
                        <a:rPr kumimoji="1"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39" name="文本框 38">
                <a:extLst>
                  <a:ext uri="{FF2B5EF4-FFF2-40B4-BE49-F238E27FC236}">
                    <a16:creationId xmlns:a16="http://schemas.microsoft.com/office/drawing/2014/main" id="{4BF84574-227E-7942-BE3D-500944E9C2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21571" y="5959448"/>
                <a:ext cx="1417696" cy="434414"/>
              </a:xfrm>
              <a:prstGeom prst="rect">
                <a:avLst/>
              </a:prstGeom>
              <a:blipFill>
                <a:blip r:embed="rId10"/>
                <a:stretch>
                  <a:fillRect l="-8036" b="-3428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文本框 39">
            <a:extLst>
              <a:ext uri="{FF2B5EF4-FFF2-40B4-BE49-F238E27FC236}">
                <a16:creationId xmlns:a16="http://schemas.microsoft.com/office/drawing/2014/main" id="{7DEB5A2D-5A04-7048-B641-7712D9AC59C2}"/>
              </a:ext>
            </a:extLst>
          </p:cNvPr>
          <p:cNvSpPr txBox="1"/>
          <p:nvPr/>
        </p:nvSpPr>
        <p:spPr>
          <a:xfrm>
            <a:off x="5898232" y="5949800"/>
            <a:ext cx="3328155" cy="5035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quasi-mode</a:t>
            </a:r>
            <a:r>
              <a:rPr kumimoji="1" lang="zh-CN" altLang="en-US" dirty="0"/>
              <a:t> </a:t>
            </a:r>
            <a:r>
              <a:rPr kumimoji="1" lang="en-US" altLang="zh-CN" dirty="0"/>
              <a:t>decay</a:t>
            </a:r>
            <a:r>
              <a:rPr kumimoji="1" lang="zh-CN" altLang="en-US" dirty="0"/>
              <a:t>：</a:t>
            </a:r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410DB0DE-4002-D540-AEB8-79DB86B21B99}"/>
              </a:ext>
            </a:extLst>
          </p:cNvPr>
          <p:cNvSpPr txBox="1"/>
          <p:nvPr/>
        </p:nvSpPr>
        <p:spPr>
          <a:xfrm>
            <a:off x="8202488" y="3607676"/>
            <a:ext cx="408860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200" dirty="0"/>
              <a:t>[Liu</a:t>
            </a:r>
            <a:r>
              <a:rPr kumimoji="1" lang="zh-CN" altLang="en-US" sz="2200" dirty="0"/>
              <a:t> </a:t>
            </a:r>
            <a:r>
              <a:rPr kumimoji="1" lang="en-US" altLang="zh-CN" sz="2200" dirty="0"/>
              <a:t>PoP2019,</a:t>
            </a:r>
            <a:r>
              <a:rPr kumimoji="1" lang="zh-CN" altLang="en-US" sz="2200" dirty="0"/>
              <a:t> </a:t>
            </a:r>
            <a:r>
              <a:rPr kumimoji="1" lang="en-US" altLang="zh-CN" sz="2200" dirty="0"/>
              <a:t>Gao</a:t>
            </a:r>
            <a:r>
              <a:rPr kumimoji="1" lang="zh-CN" altLang="en-US" sz="2200" dirty="0"/>
              <a:t> </a:t>
            </a:r>
            <a:r>
              <a:rPr kumimoji="1" lang="en-US" altLang="zh-CN" sz="2200" dirty="0"/>
              <a:t>NF</a:t>
            </a:r>
            <a:r>
              <a:rPr kumimoji="1" lang="zh-CN" altLang="en-US" sz="2200" dirty="0"/>
              <a:t> </a:t>
            </a:r>
            <a:r>
              <a:rPr kumimoji="1" lang="en-US" altLang="zh-CN" sz="2200" dirty="0"/>
              <a:t>2025]</a:t>
            </a:r>
            <a:endParaRPr kumimoji="1" lang="zh-CN" altLang="en-US" sz="2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B31B4F49-F3EC-F649-89E4-237032865AB0}"/>
                  </a:ext>
                </a:extLst>
              </p:cNvPr>
              <p:cNvSpPr txBox="1"/>
              <p:nvPr/>
            </p:nvSpPr>
            <p:spPr>
              <a:xfrm>
                <a:off x="10445901" y="5949800"/>
                <a:ext cx="1525097" cy="4249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kumimoji="1" lang="en-US" altLang="zh-CN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kumimoji="1" lang="en-US" altLang="zh-CN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</m:t>
                          </m:r>
                        </m:sup>
                      </m:sSubSup>
                      <m:r>
                        <a:rPr kumimoji="1"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≫</m:t>
                      </m:r>
                      <m:sSubSup>
                        <m:sSubSupPr>
                          <m:ctrlPr>
                            <a:rPr kumimoji="1"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kumimoji="1" lang="en-US" altLang="zh-CN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kumimoji="1" lang="en-US" altLang="zh-CN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N</m:t>
                          </m:r>
                          <m:r>
                            <m:rPr>
                              <m:sty m:val="p"/>
                            </m:rPr>
                            <a:rPr kumimoji="1" lang="en-US" altLang="zh-CN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</m:t>
                          </m:r>
                        </m:sup>
                      </m:sSubSup>
                    </m:oMath>
                  </m:oMathPara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B31B4F49-F3EC-F649-89E4-237032865A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45901" y="5949800"/>
                <a:ext cx="1525097" cy="424988"/>
              </a:xfrm>
              <a:prstGeom prst="rect">
                <a:avLst/>
              </a:prstGeom>
              <a:blipFill>
                <a:blip r:embed="rId11"/>
                <a:stretch>
                  <a:fillRect l="-6612" r="-826" b="-3428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555848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C7B3B9-07A3-B348-8139-F67C2F436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639" y="351886"/>
            <a:ext cx="11273573" cy="857250"/>
          </a:xfrm>
        </p:spPr>
        <p:txBody>
          <a:bodyPr/>
          <a:lstStyle/>
          <a:p>
            <a:pPr algn="l"/>
            <a:r>
              <a:rPr lang="en-US" altLang="zh-CN" b="1" dirty="0">
                <a:cs typeface="Times New Roman" pitchFamily="18" charset="0"/>
              </a:rPr>
              <a:t>Fortunately,</a:t>
            </a:r>
            <a:r>
              <a:rPr lang="zh-CN" altLang="en-US" b="1" dirty="0">
                <a:cs typeface="Times New Roman" pitchFamily="18" charset="0"/>
              </a:rPr>
              <a:t> </a:t>
            </a:r>
            <a:r>
              <a:rPr lang="en-US" altLang="zh-CN" b="1" dirty="0">
                <a:cs typeface="Times New Roman" pitchFamily="18" charset="0"/>
              </a:rPr>
              <a:t>the</a:t>
            </a:r>
            <a:r>
              <a:rPr lang="zh-CN" altLang="en-US" b="1" dirty="0">
                <a:cs typeface="Times New Roman" pitchFamily="18" charset="0"/>
              </a:rPr>
              <a:t> </a:t>
            </a:r>
            <a:r>
              <a:rPr lang="en-US" altLang="zh-CN" b="1" dirty="0">
                <a:cs typeface="Times New Roman" pitchFamily="18" charset="0"/>
              </a:rPr>
              <a:t>coupling</a:t>
            </a:r>
            <a:r>
              <a:rPr lang="zh-CN" altLang="en-US" b="1" dirty="0">
                <a:cs typeface="Times New Roman" pitchFamily="18" charset="0"/>
              </a:rPr>
              <a:t> </a:t>
            </a:r>
            <a:r>
              <a:rPr lang="en-US" altLang="zh-CN" b="1" dirty="0">
                <a:cs typeface="Times New Roman" pitchFamily="18" charset="0"/>
              </a:rPr>
              <a:t>is</a:t>
            </a:r>
            <a:r>
              <a:rPr lang="zh-CN" altLang="en-US" b="1" dirty="0">
                <a:cs typeface="Times New Roman" pitchFamily="18" charset="0"/>
              </a:rPr>
              <a:t> </a:t>
            </a:r>
            <a:r>
              <a:rPr lang="en-US" altLang="zh-CN" b="1" dirty="0">
                <a:cs typeface="Times New Roman" pitchFamily="18" charset="0"/>
              </a:rPr>
              <a:t>mainly</a:t>
            </a:r>
            <a:r>
              <a:rPr lang="zh-CN" altLang="en-US" b="1" dirty="0">
                <a:cs typeface="Times New Roman" pitchFamily="18" charset="0"/>
              </a:rPr>
              <a:t> </a:t>
            </a:r>
            <a:r>
              <a:rPr lang="en-US" altLang="zh-CN" b="1" dirty="0">
                <a:cs typeface="Times New Roman" pitchFamily="18" charset="0"/>
              </a:rPr>
              <a:t>ES</a:t>
            </a:r>
            <a:r>
              <a:rPr lang="zh-CN" altLang="en-US" b="1" dirty="0">
                <a:cs typeface="Times New Roman" pitchFamily="18" charset="0"/>
              </a:rPr>
              <a:t> </a:t>
            </a:r>
            <a:r>
              <a:rPr lang="en-US" altLang="zh-CN" b="1" dirty="0">
                <a:cs typeface="Times New Roman" pitchFamily="18" charset="0"/>
              </a:rPr>
              <a:t>and</a:t>
            </a:r>
            <a:r>
              <a:rPr lang="zh-CN" altLang="en-US" b="1" dirty="0">
                <a:cs typeface="Times New Roman" pitchFamily="18" charset="0"/>
              </a:rPr>
              <a:t> </a:t>
            </a:r>
            <a:r>
              <a:rPr lang="en-US" altLang="zh-CN" b="1" dirty="0">
                <a:cs typeface="Times New Roman" pitchFamily="18" charset="0"/>
              </a:rPr>
              <a:t>fluid</a:t>
            </a:r>
            <a:endParaRPr lang="zh-CN" altLang="en-US" b="1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5DB9DD0-D7E0-E844-B2B8-50559328A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05774" y="6320227"/>
            <a:ext cx="2133600" cy="357188"/>
          </a:xfrm>
        </p:spPr>
        <p:txBody>
          <a:bodyPr/>
          <a:lstStyle/>
          <a:p>
            <a:pPr>
              <a:defRPr/>
            </a:pPr>
            <a:fld id="{B4667403-88AB-C34A-A04F-963FA4C322F0}" type="slidenum">
              <a:rPr lang="en-US" altLang="zh-CN" smtClean="0"/>
              <a:pPr>
                <a:defRPr/>
              </a:pPr>
              <a:t>12</a:t>
            </a:fld>
            <a:endParaRPr lang="zh-CN" dirty="0"/>
          </a:p>
        </p:txBody>
      </p:sp>
      <p:sp>
        <p:nvSpPr>
          <p:cNvPr id="5" name="右箭头 4">
            <a:extLst>
              <a:ext uri="{FF2B5EF4-FFF2-40B4-BE49-F238E27FC236}">
                <a16:creationId xmlns:a16="http://schemas.microsoft.com/office/drawing/2014/main" id="{363B3232-AABC-7949-BBEF-A49FB1D4EF69}"/>
              </a:ext>
            </a:extLst>
          </p:cNvPr>
          <p:cNvSpPr/>
          <p:nvPr/>
        </p:nvSpPr>
        <p:spPr>
          <a:xfrm>
            <a:off x="4524806" y="2019730"/>
            <a:ext cx="797362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574BD4DA-0916-9D4C-9273-6D9C57ACE487}"/>
              </a:ext>
            </a:extLst>
          </p:cNvPr>
          <p:cNvSpPr txBox="1"/>
          <p:nvPr/>
        </p:nvSpPr>
        <p:spPr>
          <a:xfrm>
            <a:off x="4170040" y="1490569"/>
            <a:ext cx="123463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200" dirty="0"/>
              <a:t>ES</a:t>
            </a:r>
            <a:r>
              <a:rPr kumimoji="1" lang="zh-CN" altLang="en-US" sz="2200" dirty="0"/>
              <a:t> </a:t>
            </a:r>
            <a:r>
              <a:rPr kumimoji="1" lang="en-US" altLang="zh-CN" sz="2200" dirty="0"/>
              <a:t>Limit</a:t>
            </a:r>
            <a:endParaRPr kumimoji="1" lang="zh-CN" altLang="en-US" sz="2200" dirty="0"/>
          </a:p>
        </p:txBody>
      </p:sp>
      <p:sp>
        <p:nvSpPr>
          <p:cNvPr id="12" name="右箭头 11">
            <a:extLst>
              <a:ext uri="{FF2B5EF4-FFF2-40B4-BE49-F238E27FC236}">
                <a16:creationId xmlns:a16="http://schemas.microsoft.com/office/drawing/2014/main" id="{AA2386B9-5A60-D245-B0C9-E9371DBCD51C}"/>
              </a:ext>
            </a:extLst>
          </p:cNvPr>
          <p:cNvSpPr/>
          <p:nvPr/>
        </p:nvSpPr>
        <p:spPr>
          <a:xfrm>
            <a:off x="8778552" y="1986108"/>
            <a:ext cx="1381730" cy="4347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aphicFrame>
        <p:nvGraphicFramePr>
          <p:cNvPr id="6" name="对象 5">
            <a:extLst>
              <a:ext uri="{FF2B5EF4-FFF2-40B4-BE49-F238E27FC236}">
                <a16:creationId xmlns:a16="http://schemas.microsoft.com/office/drawing/2014/main" id="{5570F2F4-CFEF-9CC6-0BA2-5E487BFADE0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33098953"/>
              </p:ext>
            </p:extLst>
          </p:nvPr>
        </p:nvGraphicFramePr>
        <p:xfrm>
          <a:off x="106558" y="1637237"/>
          <a:ext cx="4171195" cy="11716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8" name="Equation" r:id="rId4" imgW="1701800" imgH="469900" progId="Equation.DSMT4">
                  <p:embed/>
                </p:oleObj>
              </mc:Choice>
              <mc:Fallback>
                <p:oleObj name="Equation" r:id="rId4" imgW="1701800" imgH="4699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558" y="1637237"/>
                        <a:ext cx="4171195" cy="117168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对象 10">
            <a:extLst>
              <a:ext uri="{FF2B5EF4-FFF2-40B4-BE49-F238E27FC236}">
                <a16:creationId xmlns:a16="http://schemas.microsoft.com/office/drawing/2014/main" id="{AAA9864A-9890-D3CB-5880-F75ED39871A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21570310"/>
              </p:ext>
            </p:extLst>
          </p:nvPr>
        </p:nvGraphicFramePr>
        <p:xfrm>
          <a:off x="5394176" y="1611887"/>
          <a:ext cx="3255932" cy="11970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9" name="Equation" r:id="rId6" imgW="1295280" imgH="469800" progId="Equation.DSMT4">
                  <p:embed/>
                </p:oleObj>
              </mc:Choice>
              <mc:Fallback>
                <p:oleObj name="Equation" r:id="rId6" imgW="1295280" imgH="4698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4176" y="1611887"/>
                        <a:ext cx="3255932" cy="119703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对象 22">
            <a:extLst>
              <a:ext uri="{FF2B5EF4-FFF2-40B4-BE49-F238E27FC236}">
                <a16:creationId xmlns:a16="http://schemas.microsoft.com/office/drawing/2014/main" id="{6C239780-3A59-A4B3-7D42-ACFE93F6258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8690632"/>
              </p:ext>
            </p:extLst>
          </p:nvPr>
        </p:nvGraphicFramePr>
        <p:xfrm>
          <a:off x="10362011" y="1628800"/>
          <a:ext cx="1381730" cy="10116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0" name="Equation" r:id="rId8" imgW="533160" imgH="393480" progId="Equation.DSMT4">
                  <p:embed/>
                </p:oleObj>
              </mc:Choice>
              <mc:Fallback>
                <p:oleObj name="Equation" r:id="rId8" imgW="533160" imgH="393480" progId="Equation.DSMT4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362011" y="1628800"/>
                        <a:ext cx="1381730" cy="101162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内容占位符 2">
            <a:extLst>
              <a:ext uri="{FF2B5EF4-FFF2-40B4-BE49-F238E27FC236}">
                <a16:creationId xmlns:a16="http://schemas.microsoft.com/office/drawing/2014/main" id="{73B35BC0-5F9A-54D4-6E6D-458C9817E57A}"/>
              </a:ext>
            </a:extLst>
          </p:cNvPr>
          <p:cNvSpPr txBox="1">
            <a:spLocks/>
          </p:cNvSpPr>
          <p:nvPr/>
        </p:nvSpPr>
        <p:spPr>
          <a:xfrm>
            <a:off x="7050360" y="4667845"/>
            <a:ext cx="5040560" cy="20715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buFontTx/>
              <a:buChar char="•"/>
            </a:pPr>
            <a:r>
              <a:rPr lang="en" altLang="zh-CN" sz="22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Noted</a:t>
            </a:r>
            <a:r>
              <a:rPr lang="zh-CN" altLang="en-US" sz="22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 </a:t>
            </a:r>
            <a:r>
              <a:rPr lang="en-US" altLang="zh-CN" sz="22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that</a:t>
            </a:r>
            <a:r>
              <a:rPr lang="zh-CN" altLang="en-US" sz="22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 </a:t>
            </a:r>
            <a:r>
              <a:rPr lang="en" altLang="zh-CN" sz="2200" dirty="0">
                <a:solidFill>
                  <a:srgbClr val="FF0000"/>
                </a:solidFill>
                <a:ea typeface="ＭＳ Ｐゴシック" charset="-128"/>
              </a:rPr>
              <a:t>kinetic effect in the linear response</a:t>
            </a:r>
            <a:r>
              <a:rPr lang="en" altLang="zh-CN" sz="22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 and </a:t>
            </a:r>
            <a:r>
              <a:rPr lang="en-US" altLang="zh-CN" sz="2200" dirty="0">
                <a:solidFill>
                  <a:srgbClr val="FF0000"/>
                </a:solidFill>
                <a:ea typeface="ＭＳ Ｐゴシック" charset="-128"/>
              </a:rPr>
              <a:t>EM</a:t>
            </a:r>
            <a:r>
              <a:rPr lang="zh-CN" altLang="en-US" sz="2200" dirty="0">
                <a:solidFill>
                  <a:srgbClr val="FF0000"/>
                </a:solidFill>
                <a:ea typeface="ＭＳ Ｐゴシック" charset="-128"/>
              </a:rPr>
              <a:t> </a:t>
            </a:r>
            <a:r>
              <a:rPr lang="en" altLang="zh-CN" sz="2200" dirty="0">
                <a:solidFill>
                  <a:srgbClr val="FF0000"/>
                </a:solidFill>
                <a:ea typeface="ＭＳ Ｐゴシック" charset="-128"/>
              </a:rPr>
              <a:t>effect in the linear dispersion relation of the pump </a:t>
            </a:r>
            <a:r>
              <a:rPr lang="en" altLang="zh-CN" sz="22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should</a:t>
            </a:r>
            <a:r>
              <a:rPr lang="zh-CN" altLang="en-US" sz="22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 </a:t>
            </a:r>
            <a:r>
              <a:rPr lang="en-US" altLang="zh-CN" sz="22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be</a:t>
            </a:r>
            <a:r>
              <a:rPr lang="zh-CN" altLang="en-US" sz="22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 </a:t>
            </a:r>
            <a:r>
              <a:rPr lang="en-US" altLang="zh-CN" sz="22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kept.</a:t>
            </a:r>
            <a:endParaRPr lang="en-US" altLang="ja-JP" sz="2200" dirty="0">
              <a:solidFill>
                <a:schemeClr val="tx1">
                  <a:lumMod val="75000"/>
                  <a:lumOff val="25000"/>
                </a:schemeClr>
              </a:solidFill>
              <a:ea typeface="ＭＳ Ｐゴシック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42ACD36C-E063-664F-BDF3-2DBBB09095D4}"/>
                  </a:ext>
                </a:extLst>
              </p:cNvPr>
              <p:cNvSpPr txBox="1"/>
              <p:nvPr/>
            </p:nvSpPr>
            <p:spPr>
              <a:xfrm>
                <a:off x="7932214" y="1320676"/>
                <a:ext cx="2847466" cy="69814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1" lang="en-US" altLang="zh-CN" sz="18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zh-CN" sz="1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kumimoji="1" lang="en-US" altLang="zh-CN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kumimoji="1" lang="zh-CN" altLang="en-US" sz="18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r>
                        <a:rPr kumimoji="1" lang="en-US" altLang="zh-CN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kumimoji="1" lang="en-US" altLang="zh-CN" sz="18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zh-CN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a:rPr kumimoji="1" lang="en-US" altLang="zh-CN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kumimoji="1" lang="en-US" altLang="zh-CN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←</m:t>
                          </m:r>
                          <m:r>
                            <m:rPr>
                              <m:sty m:val="p"/>
                            </m:rPr>
                            <a:rPr kumimoji="1" lang="en-US" altLang="zh-CN" sz="18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LF</m:t>
                          </m:r>
                        </m:sub>
                        <m:sup>
                          <m:r>
                            <a:rPr kumimoji="1" lang="en-US" altLang="zh-CN" sz="1800" b="0" i="1" smtClean="0">
                              <a:latin typeface="Cambria Math" panose="02040503050406030204" pitchFamily="18" charset="0"/>
                            </a:rPr>
                            <m:t>(1)</m:t>
                          </m:r>
                        </m:sup>
                      </m:sSubSup>
                      <m:sSubSup>
                        <m:sSubSupPr>
                          <m:ctrlPr>
                            <a:rPr kumimoji="1" lang="en-US" altLang="zh-CN" sz="18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zh-CN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zh-CN" sz="1800" b="0" i="0" smtClean="0">
                              <a:latin typeface="Cambria Math" panose="02040503050406030204" pitchFamily="18" charset="0"/>
                            </a:rPr>
                            <m:t>LF</m:t>
                          </m:r>
                          <m:r>
                            <a:rPr kumimoji="1" lang="en-US" altLang="zh-CN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←</m:t>
                          </m:r>
                          <m:r>
                            <a:rPr kumimoji="1" lang="en-US" altLang="zh-CN" sz="18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kumimoji="1" lang="en-US" altLang="zh-CN" sz="1800" i="1">
                              <a:latin typeface="Cambria Math" panose="02040503050406030204" pitchFamily="18" charset="0"/>
                            </a:rPr>
                            <m:t>(1)</m:t>
                          </m:r>
                        </m:sup>
                      </m:sSubSup>
                    </m:oMath>
                  </m:oMathPara>
                </a14:m>
                <a:endParaRPr kumimoji="1" lang="en-US" altLang="zh-CN" sz="180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sz="18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kumimoji="1" lang="en-US" altLang="zh-CN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zh-CN" sz="1800" b="0" i="0" smtClean="0">
                              <a:latin typeface="Cambria Math" panose="02040503050406030204" pitchFamily="18" charset="0"/>
                            </a:rPr>
                            <m:t>LF</m:t>
                          </m:r>
                        </m:sub>
                      </m:sSub>
                      <m:sSubSup>
                        <m:sSubSupPr>
                          <m:ctrlPr>
                            <a:rPr kumimoji="1" lang="en-US" altLang="zh-CN" sz="18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zh-CN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a:rPr kumimoji="1" lang="en-US" altLang="zh-CN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  <m:r>
                            <a:rPr kumimoji="1" lang="en-US" altLang="zh-CN" sz="1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←</m:t>
                          </m:r>
                          <m:r>
                            <m:rPr>
                              <m:sty m:val="p"/>
                            </m:rPr>
                            <a:rPr kumimoji="1" lang="en-US" altLang="zh-CN" sz="1800">
                              <a:latin typeface="Cambria Math" panose="02040503050406030204" pitchFamily="18" charset="0"/>
                            </a:rPr>
                            <m:t>LF</m:t>
                          </m:r>
                          <m:r>
                            <a:rPr kumimoji="1" lang="en-US" altLang="zh-CN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←</m:t>
                          </m:r>
                          <m:r>
                            <a:rPr kumimoji="1" lang="en-US" altLang="zh-CN" sz="18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kumimoji="1" lang="en-US" altLang="zh-CN" sz="18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kumimoji="1" lang="en-US" altLang="zh-CN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kumimoji="1" lang="en-US" altLang="zh-CN" sz="1800" i="1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</m:oMath>
                  </m:oMathPara>
                </a14:m>
                <a:endParaRPr kumimoji="1" lang="zh-CN" altLang="en-US" sz="1800" dirty="0"/>
              </a:p>
            </p:txBody>
          </p:sp>
        </mc:Choice>
        <mc:Fallback xmlns="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42ACD36C-E063-664F-BDF3-2DBBB09095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32214" y="1320676"/>
                <a:ext cx="2847466" cy="698140"/>
              </a:xfrm>
              <a:prstGeom prst="rect">
                <a:avLst/>
              </a:prstGeom>
              <a:blipFill>
                <a:blip r:embed="rId10"/>
                <a:stretch>
                  <a:fillRect t="-3636" b="-727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文本框 9">
            <a:extLst>
              <a:ext uri="{FF2B5EF4-FFF2-40B4-BE49-F238E27FC236}">
                <a16:creationId xmlns:a16="http://schemas.microsoft.com/office/drawing/2014/main" id="{68C95475-6887-6949-8839-6306EA8C6723}"/>
              </a:ext>
            </a:extLst>
          </p:cNvPr>
          <p:cNvSpPr txBox="1"/>
          <p:nvPr/>
        </p:nvSpPr>
        <p:spPr>
          <a:xfrm>
            <a:off x="9498632" y="2578488"/>
            <a:ext cx="26383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dirty="0"/>
              <a:t>same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explicit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form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as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from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the</a:t>
            </a:r>
            <a:r>
              <a:rPr kumimoji="1" lang="zh-CN" altLang="en-US" sz="2000" dirty="0"/>
              <a:t> </a:t>
            </a:r>
            <a:r>
              <a:rPr kumimoji="1" lang="en" altLang="zh-CN" sz="2000" dirty="0"/>
              <a:t>fluid-kinetic hybrid approach</a:t>
            </a:r>
            <a:r>
              <a:rPr kumimoji="1" lang="zh-CN" altLang="en-US" sz="2000" dirty="0"/>
              <a:t>  </a:t>
            </a: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1CD603FF-CE3E-2C45-BD93-4581E2E32D3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5303" y="2899717"/>
            <a:ext cx="6696744" cy="3574539"/>
          </a:xfrm>
          <a:prstGeom prst="rect">
            <a:avLst/>
          </a:prstGeom>
        </p:spPr>
      </p:pic>
      <p:grpSp>
        <p:nvGrpSpPr>
          <p:cNvPr id="21" name="组合 20">
            <a:extLst>
              <a:ext uri="{FF2B5EF4-FFF2-40B4-BE49-F238E27FC236}">
                <a16:creationId xmlns:a16="http://schemas.microsoft.com/office/drawing/2014/main" id="{08DAC1C3-6E29-544E-BA95-FF713A694A58}"/>
              </a:ext>
            </a:extLst>
          </p:cNvPr>
          <p:cNvGrpSpPr/>
          <p:nvPr/>
        </p:nvGrpSpPr>
        <p:grpSpPr>
          <a:xfrm>
            <a:off x="2327409" y="6474256"/>
            <a:ext cx="4606389" cy="371909"/>
            <a:chOff x="4170040" y="6287056"/>
            <a:chExt cx="4606389" cy="371909"/>
          </a:xfrm>
        </p:grpSpPr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83C4F868-135A-FB4C-BEBD-108EF3C91F92}"/>
                </a:ext>
              </a:extLst>
            </p:cNvPr>
            <p:cNvSpPr txBox="1"/>
            <p:nvPr/>
          </p:nvSpPr>
          <p:spPr>
            <a:xfrm>
              <a:off x="4170040" y="6287056"/>
              <a:ext cx="46063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LHW@JET</a:t>
              </a:r>
              <a:r>
                <a:rPr kumimoji="1" lang="zh-CN" alt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              </a:t>
              </a:r>
              <a:r>
                <a:rPr kumimoji="1" lang="en-US" altLang="zh-CN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[Gao</a:t>
              </a:r>
              <a:r>
                <a:rPr kumimoji="1" lang="zh-CN" alt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altLang="zh-CN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NF 2025]</a:t>
              </a:r>
              <a:endParaRPr kumimoji="1" lang="zh-CN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25" name="对象 24">
              <a:extLst>
                <a:ext uri="{FF2B5EF4-FFF2-40B4-BE49-F238E27FC236}">
                  <a16:creationId xmlns:a16="http://schemas.microsoft.com/office/drawing/2014/main" id="{455837C7-1BFF-4345-A889-E1D6BF42E9B5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193026643"/>
                </p:ext>
              </p:extLst>
            </p:nvPr>
          </p:nvGraphicFramePr>
          <p:xfrm>
            <a:off x="5380038" y="6300788"/>
            <a:ext cx="762000" cy="355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61" name="Equation" r:id="rId12" imgW="419040" imgH="190440" progId="Equation.DSMT4">
                    <p:embed/>
                  </p:oleObj>
                </mc:Choice>
                <mc:Fallback>
                  <p:oleObj name="Equation" r:id="rId12" imgW="419040" imgH="190440" progId="Equation.DSMT4">
                    <p:embed/>
                    <p:pic>
                      <p:nvPicPr>
                        <p:cNvPr id="11" name="对象 10">
                          <a:extLst>
                            <a:ext uri="{FF2B5EF4-FFF2-40B4-BE49-F238E27FC236}">
                              <a16:creationId xmlns:a16="http://schemas.microsoft.com/office/drawing/2014/main" id="{30D1D912-962C-4136-A7A6-CC7E8CBC1EA6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380038" y="6300788"/>
                          <a:ext cx="762000" cy="355600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6" name="对象 25">
              <a:extLst>
                <a:ext uri="{FF2B5EF4-FFF2-40B4-BE49-F238E27FC236}">
                  <a16:creationId xmlns:a16="http://schemas.microsoft.com/office/drawing/2014/main" id="{03DF0505-622E-6D41-9A44-A60F7F5C4F3C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763648218"/>
                </p:ext>
              </p:extLst>
            </p:nvPr>
          </p:nvGraphicFramePr>
          <p:xfrm>
            <a:off x="6145808" y="6300788"/>
            <a:ext cx="835746" cy="35817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62" name="Equation" r:id="rId14" imgW="457200" imgH="190440" progId="Equation.DSMT4">
                    <p:embed/>
                  </p:oleObj>
                </mc:Choice>
                <mc:Fallback>
                  <p:oleObj name="Equation" r:id="rId14" imgW="457200" imgH="190440" progId="Equation.DSMT4">
                    <p:embed/>
                    <p:pic>
                      <p:nvPicPr>
                        <p:cNvPr id="13" name="对象 12">
                          <a:extLst>
                            <a:ext uri="{FF2B5EF4-FFF2-40B4-BE49-F238E27FC236}">
                              <a16:creationId xmlns:a16="http://schemas.microsoft.com/office/drawing/2014/main" id="{A1B7A2A3-BB74-F371-AA82-474FCD46BB99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145808" y="6300788"/>
                          <a:ext cx="835746" cy="358177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13165915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ABD6215-D66E-D941-B646-1F580AF4CD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426" y="1462272"/>
            <a:ext cx="11335478" cy="4525963"/>
          </a:xfrm>
        </p:spPr>
        <p:txBody>
          <a:bodyPr/>
          <a:lstStyle/>
          <a:p>
            <a:r>
              <a:rPr lang="en-US" altLang="zh-CN" sz="2400" kern="12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  <a:cs typeface="+mn-cs"/>
              </a:rPr>
              <a:t>ISQM decay is usually suppressed by increasing plasma density</a:t>
            </a:r>
          </a:p>
          <a:p>
            <a:r>
              <a:rPr lang="en-US" altLang="zh-CN" sz="2400" kern="12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  <a:cs typeface="+mn-cs"/>
              </a:rPr>
              <a:t>ICQM decay is destabilized by increasing plasma density</a:t>
            </a:r>
          </a:p>
          <a:p>
            <a:r>
              <a:rPr lang="en-US" altLang="zh-CN" sz="2400" kern="12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  <a:cs typeface="+mn-cs"/>
              </a:rPr>
              <a:t>Both</a:t>
            </a:r>
            <a:r>
              <a:rPr lang="zh-CN" altLang="en-US" sz="2400" kern="12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  <a:cs typeface="+mn-cs"/>
              </a:rPr>
              <a:t> </a:t>
            </a:r>
            <a:r>
              <a:rPr lang="en-US" altLang="zh-CN" sz="2400" kern="12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  <a:cs typeface="+mn-cs"/>
              </a:rPr>
              <a:t>suppressed by plasma temperature and magnetic field</a:t>
            </a:r>
          </a:p>
          <a:p>
            <a:endParaRPr lang="zh-CN" altLang="en-US" sz="2600" kern="1200" dirty="0">
              <a:solidFill>
                <a:schemeClr val="tx1">
                  <a:lumMod val="75000"/>
                  <a:lumOff val="25000"/>
                </a:schemeClr>
              </a:solidFill>
              <a:ea typeface="ＭＳ Ｐゴシック" charset="-128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8A59062-554D-D747-AB3E-21F98D0F2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667403-88AB-C34A-A04F-963FA4C322F0}" type="slidenum">
              <a:rPr lang="en-US" altLang="zh-CN" smtClean="0"/>
              <a:pPr>
                <a:defRPr/>
              </a:pPr>
              <a:t>13</a:t>
            </a:fld>
            <a:endParaRPr lang="zh-CN" dirty="0"/>
          </a:p>
        </p:txBody>
      </p:sp>
      <p:sp>
        <p:nvSpPr>
          <p:cNvPr id="5" name="标题 1">
            <a:extLst>
              <a:ext uri="{FF2B5EF4-FFF2-40B4-BE49-F238E27FC236}">
                <a16:creationId xmlns:a16="http://schemas.microsoft.com/office/drawing/2014/main" id="{0B9F46BC-ACBE-2F46-8441-66F98E265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616" y="169862"/>
            <a:ext cx="11874897" cy="1143000"/>
          </a:xfrm>
        </p:spPr>
        <p:txBody>
          <a:bodyPr/>
          <a:lstStyle/>
          <a:p>
            <a:pPr algn="l"/>
            <a:r>
              <a:rPr lang="en-US" altLang="zh-CN" b="1" dirty="0">
                <a:cs typeface="Times New Roman" pitchFamily="18" charset="0"/>
              </a:rPr>
              <a:t>Main</a:t>
            </a:r>
            <a:r>
              <a:rPr lang="zh-CN" altLang="en-US" b="1" dirty="0">
                <a:cs typeface="Times New Roman" pitchFamily="18" charset="0"/>
              </a:rPr>
              <a:t> </a:t>
            </a:r>
            <a:r>
              <a:rPr lang="en-US" altLang="zh-CN" b="1" dirty="0">
                <a:cs typeface="Times New Roman" pitchFamily="18" charset="0"/>
              </a:rPr>
              <a:t>results</a:t>
            </a:r>
            <a:r>
              <a:rPr lang="zh-CN" altLang="en-US" b="1" dirty="0">
                <a:cs typeface="Times New Roman" pitchFamily="18" charset="0"/>
              </a:rPr>
              <a:t> </a:t>
            </a:r>
            <a:r>
              <a:rPr lang="en-US" altLang="zh-CN" b="1" dirty="0">
                <a:cs typeface="Times New Roman" pitchFamily="18" charset="0"/>
              </a:rPr>
              <a:t>from</a:t>
            </a:r>
            <a:r>
              <a:rPr lang="zh-CN" altLang="en-US" b="1" dirty="0">
                <a:cs typeface="Times New Roman" pitchFamily="18" charset="0"/>
              </a:rPr>
              <a:t> </a:t>
            </a:r>
            <a:r>
              <a:rPr lang="en-US" altLang="zh-CN" b="1" dirty="0">
                <a:cs typeface="Times New Roman" pitchFamily="18" charset="0"/>
              </a:rPr>
              <a:t>the</a:t>
            </a:r>
            <a:r>
              <a:rPr lang="zh-CN" altLang="en-US" b="1" dirty="0">
                <a:cs typeface="Times New Roman" pitchFamily="18" charset="0"/>
              </a:rPr>
              <a:t> </a:t>
            </a:r>
            <a:r>
              <a:rPr lang="en-US" altLang="zh-CN" b="1" dirty="0">
                <a:cs typeface="Times New Roman" pitchFamily="18" charset="0"/>
              </a:rPr>
              <a:t>local</a:t>
            </a:r>
            <a:r>
              <a:rPr lang="zh-CN" altLang="en-US" b="1" dirty="0">
                <a:cs typeface="Times New Roman" pitchFamily="18" charset="0"/>
              </a:rPr>
              <a:t> </a:t>
            </a:r>
            <a:r>
              <a:rPr lang="en-US" altLang="zh-CN" b="1" dirty="0">
                <a:cs typeface="Times New Roman" pitchFamily="18" charset="0"/>
              </a:rPr>
              <a:t>model</a:t>
            </a:r>
            <a:r>
              <a:rPr lang="zh-CN" altLang="en-US" b="1" dirty="0">
                <a:cs typeface="Times New Roman" pitchFamily="18" charset="0"/>
              </a:rPr>
              <a:t> </a:t>
            </a:r>
            <a:br>
              <a:rPr lang="en-US" altLang="zh-CN" b="1" dirty="0">
                <a:cs typeface="Times New Roman" pitchFamily="18" charset="0"/>
              </a:rPr>
            </a:br>
            <a:r>
              <a:rPr lang="en-US" altLang="zh-CN" b="1" dirty="0">
                <a:cs typeface="Times New Roman" pitchFamily="18" charset="0"/>
              </a:rPr>
              <a:t>(with</a:t>
            </a:r>
            <a:r>
              <a:rPr lang="zh-CN" altLang="en-US" b="1" dirty="0">
                <a:cs typeface="Times New Roman" pitchFamily="18" charset="0"/>
              </a:rPr>
              <a:t> </a:t>
            </a:r>
            <a:r>
              <a:rPr lang="en-US" altLang="zh-CN" b="1" dirty="0">
                <a:solidFill>
                  <a:srgbClr val="C00000"/>
                </a:solidFill>
                <a:ea typeface="ＭＳ Ｐゴシック" charset="-128"/>
              </a:rPr>
              <a:t>homogeneous </a:t>
            </a:r>
            <a:r>
              <a:rPr lang="en-US" altLang="zh-CN" b="1" dirty="0">
                <a:cs typeface="Times New Roman" pitchFamily="18" charset="0"/>
              </a:rPr>
              <a:t>wave</a:t>
            </a:r>
            <a:r>
              <a:rPr lang="zh-CN" altLang="en-US" b="1" dirty="0">
                <a:cs typeface="Times New Roman" pitchFamily="18" charset="0"/>
              </a:rPr>
              <a:t> </a:t>
            </a:r>
            <a:r>
              <a:rPr lang="en-US" altLang="zh-CN" b="1" dirty="0">
                <a:cs typeface="Times New Roman" pitchFamily="18" charset="0"/>
              </a:rPr>
              <a:t>and</a:t>
            </a:r>
            <a:r>
              <a:rPr lang="zh-CN" altLang="en-US" b="1" dirty="0">
                <a:cs typeface="Times New Roman" pitchFamily="18" charset="0"/>
              </a:rPr>
              <a:t> </a:t>
            </a:r>
            <a:r>
              <a:rPr lang="en-US" altLang="zh-CN" b="1" dirty="0">
                <a:cs typeface="Times New Roman" pitchFamily="18" charset="0"/>
              </a:rPr>
              <a:t>plasma)</a:t>
            </a:r>
            <a:endParaRPr lang="zh-CN" altLang="en-US" b="1" dirty="0"/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5C7B6189-3C49-7B49-B4A2-E48AB3C3D2A4}"/>
              </a:ext>
            </a:extLst>
          </p:cNvPr>
          <p:cNvGrpSpPr/>
          <p:nvPr/>
        </p:nvGrpSpPr>
        <p:grpSpPr>
          <a:xfrm>
            <a:off x="4170040" y="6287056"/>
            <a:ext cx="4997522" cy="371909"/>
            <a:chOff x="4170040" y="6287056"/>
            <a:chExt cx="4997522" cy="371909"/>
          </a:xfrm>
        </p:grpSpPr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B2ED1D30-1DA7-BB3B-5E2E-FBCF0852706C}"/>
                </a:ext>
              </a:extLst>
            </p:cNvPr>
            <p:cNvSpPr txBox="1"/>
            <p:nvPr/>
          </p:nvSpPr>
          <p:spPr>
            <a:xfrm>
              <a:off x="4170040" y="6287056"/>
              <a:ext cx="49975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LHW@JET</a:t>
              </a:r>
              <a:r>
                <a:rPr kumimoji="1" lang="zh-CN" alt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              </a:t>
              </a:r>
              <a:r>
                <a:rPr kumimoji="1" lang="en-US" altLang="zh-CN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[Gao et</a:t>
              </a:r>
              <a:r>
                <a:rPr kumimoji="1" lang="zh-CN" alt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altLang="zh-CN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al</a:t>
              </a:r>
              <a:r>
                <a:rPr kumimoji="1" lang="zh-CN" alt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altLang="zh-CN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NF</a:t>
              </a:r>
              <a:r>
                <a:rPr kumimoji="1" lang="zh-CN" alt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altLang="zh-CN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2025]</a:t>
              </a:r>
              <a:endParaRPr kumimoji="1" lang="zh-CN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11" name="对象 10">
              <a:extLst>
                <a:ext uri="{FF2B5EF4-FFF2-40B4-BE49-F238E27FC236}">
                  <a16:creationId xmlns:a16="http://schemas.microsoft.com/office/drawing/2014/main" id="{30D1D912-962C-4136-A7A6-CC7E8CBC1EA6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631272482"/>
                </p:ext>
              </p:extLst>
            </p:nvPr>
          </p:nvGraphicFramePr>
          <p:xfrm>
            <a:off x="5380038" y="6300788"/>
            <a:ext cx="762000" cy="355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05" name="Equation" r:id="rId4" imgW="419040" imgH="190440" progId="Equation.DSMT4">
                    <p:embed/>
                  </p:oleObj>
                </mc:Choice>
                <mc:Fallback>
                  <p:oleObj name="Equation" r:id="rId4" imgW="419040" imgH="190440" progId="Equation.DSMT4">
                    <p:embed/>
                    <p:pic>
                      <p:nvPicPr>
                        <p:cNvPr id="10" name="对象 9">
                          <a:extLst>
                            <a:ext uri="{FF2B5EF4-FFF2-40B4-BE49-F238E27FC236}">
                              <a16:creationId xmlns:a16="http://schemas.microsoft.com/office/drawing/2014/main" id="{28B5954C-8A31-5EF4-0209-5ADB26A6F5B2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380038" y="6300788"/>
                          <a:ext cx="762000" cy="355600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" name="对象 12">
              <a:extLst>
                <a:ext uri="{FF2B5EF4-FFF2-40B4-BE49-F238E27FC236}">
                  <a16:creationId xmlns:a16="http://schemas.microsoft.com/office/drawing/2014/main" id="{A1B7A2A3-BB74-F371-AA82-474FCD46BB99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93873987"/>
                </p:ext>
              </p:extLst>
            </p:nvPr>
          </p:nvGraphicFramePr>
          <p:xfrm>
            <a:off x="6145808" y="6300788"/>
            <a:ext cx="835746" cy="35817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06" name="Equation" r:id="rId6" imgW="457200" imgH="190440" progId="Equation.DSMT4">
                    <p:embed/>
                  </p:oleObj>
                </mc:Choice>
                <mc:Fallback>
                  <p:oleObj name="Equation" r:id="rId6" imgW="457200" imgH="190440" progId="Equation.DSMT4">
                    <p:embed/>
                    <p:pic>
                      <p:nvPicPr>
                        <p:cNvPr id="0" name="Object 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145808" y="6300788"/>
                          <a:ext cx="835746" cy="358177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16" name="图片 15">
            <a:extLst>
              <a:ext uri="{FF2B5EF4-FFF2-40B4-BE49-F238E27FC236}">
                <a16:creationId xmlns:a16="http://schemas.microsoft.com/office/drawing/2014/main" id="{72A64DB9-0C19-7DB8-BAA5-E25EE994CF9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5464" y="3132935"/>
            <a:ext cx="6616950" cy="28553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AD86F8E4-C7C0-6061-2655-5FF76C906EC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34629" y="3132936"/>
            <a:ext cx="3703809" cy="285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4076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>
            <a:extLst>
              <a:ext uri="{FF2B5EF4-FFF2-40B4-BE49-F238E27FC236}">
                <a16:creationId xmlns:a16="http://schemas.microsoft.com/office/drawing/2014/main" id="{75BA90A1-9C23-8446-97F7-09D106B720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833" y="4810949"/>
            <a:ext cx="9740900" cy="114300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55668781-C350-8C44-AAC5-1E0CACF43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9"/>
            <a:ext cx="12378952" cy="1143000"/>
          </a:xfrm>
        </p:spPr>
        <p:txBody>
          <a:bodyPr/>
          <a:lstStyle/>
          <a:p>
            <a:r>
              <a:rPr kumimoji="1" lang="en-US" altLang="zh-CN" b="1" dirty="0"/>
              <a:t>From</a:t>
            </a:r>
            <a:r>
              <a:rPr kumimoji="1" lang="zh-CN" altLang="en-US" b="1" dirty="0"/>
              <a:t> </a:t>
            </a:r>
            <a:r>
              <a:rPr kumimoji="1" lang="en-US" altLang="zh-CN" b="1" dirty="0"/>
              <a:t>local</a:t>
            </a:r>
            <a:r>
              <a:rPr kumimoji="1" lang="zh-CN" altLang="en-US" b="1" dirty="0"/>
              <a:t> </a:t>
            </a:r>
            <a:r>
              <a:rPr kumimoji="1" lang="en-US" altLang="zh-CN" b="1" dirty="0"/>
              <a:t>to</a:t>
            </a:r>
            <a:r>
              <a:rPr kumimoji="1" lang="zh-CN" altLang="en-US" b="1" dirty="0"/>
              <a:t> </a:t>
            </a:r>
            <a:r>
              <a:rPr kumimoji="1" lang="en-US" altLang="zh-CN" b="1" dirty="0"/>
              <a:t>nonlocal</a:t>
            </a:r>
            <a:r>
              <a:rPr lang="zh-CN" altLang="en-US" b="1" dirty="0"/>
              <a:t>：</a:t>
            </a:r>
            <a:r>
              <a:rPr lang="en-US" altLang="zh-CN" b="1" dirty="0"/>
              <a:t>to</a:t>
            </a:r>
            <a:r>
              <a:rPr kumimoji="1" lang="zh-CN" altLang="en-US" sz="3000" b="1" dirty="0"/>
              <a:t> </a:t>
            </a:r>
            <a:r>
              <a:rPr kumimoji="1" lang="en" altLang="zh-CN" sz="3000" b="1" dirty="0"/>
              <a:t>characterize</a:t>
            </a:r>
            <a:r>
              <a:rPr kumimoji="1" lang="zh-CN" altLang="en-US" sz="3000" b="1" dirty="0"/>
              <a:t> </a:t>
            </a:r>
            <a:r>
              <a:rPr kumimoji="1" lang="en-US" altLang="zh-CN" sz="3000" b="1" dirty="0"/>
              <a:t>the</a:t>
            </a:r>
            <a:r>
              <a:rPr kumimoji="1" lang="zh-CN" altLang="en-US" sz="3000" b="1" dirty="0"/>
              <a:t> </a:t>
            </a:r>
            <a:r>
              <a:rPr lang="en" altLang="zh-CN" sz="3000" b="1" i="0" u="none" strike="noStrike" dirty="0">
                <a:solidFill>
                  <a:srgbClr val="000000"/>
                </a:solidFill>
                <a:effectLst/>
              </a:rPr>
              <a:t>inhomogeneity</a:t>
            </a:r>
            <a:endParaRPr kumimoji="1" lang="zh-CN" altLang="en-US" sz="3000" b="1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A0385E8-5CBF-1A45-8443-B9D3D29EED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63768" y="6409133"/>
            <a:ext cx="2853320" cy="476251"/>
          </a:xfrm>
        </p:spPr>
        <p:txBody>
          <a:bodyPr/>
          <a:lstStyle/>
          <a:p>
            <a:pPr>
              <a:defRPr/>
            </a:pPr>
            <a:fld id="{B4667403-88AB-C34A-A04F-963FA4C322F0}" type="slidenum">
              <a:rPr lang="en-US" altLang="zh-CN" smtClean="0"/>
              <a:pPr>
                <a:defRPr/>
              </a:pPr>
              <a:t>14</a:t>
            </a:fld>
            <a:endParaRPr lang="zh-CN" dirty="0"/>
          </a:p>
        </p:txBody>
      </p:sp>
      <p:graphicFrame>
        <p:nvGraphicFramePr>
          <p:cNvPr id="5" name="对象 4">
            <a:extLst>
              <a:ext uri="{FF2B5EF4-FFF2-40B4-BE49-F238E27FC236}">
                <a16:creationId xmlns:a16="http://schemas.microsoft.com/office/drawing/2014/main" id="{49D1DBCF-85F1-FF66-B79D-4A34C2E5D1F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235811" y="1522741"/>
          <a:ext cx="3084484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91" name="Equation" r:id="rId4" imgW="1054080" imgH="393480" progId="Equation.DSMT4">
                  <p:embed/>
                </p:oleObj>
              </mc:Choice>
              <mc:Fallback>
                <p:oleObj name="Equation" r:id="rId4" imgW="1054080" imgH="393480" progId="Equation.DSMT4">
                  <p:embed/>
                  <p:pic>
                    <p:nvPicPr>
                      <p:cNvPr id="5" name="对象 4">
                        <a:extLst>
                          <a:ext uri="{FF2B5EF4-FFF2-40B4-BE49-F238E27FC236}">
                            <a16:creationId xmlns:a16="http://schemas.microsoft.com/office/drawing/2014/main" id="{49D1DBCF-85F1-FF66-B79D-4A34C2E5D1F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35811" y="1522741"/>
                        <a:ext cx="3084484" cy="11430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对象 6">
            <a:extLst>
              <a:ext uri="{FF2B5EF4-FFF2-40B4-BE49-F238E27FC236}">
                <a16:creationId xmlns:a16="http://schemas.microsoft.com/office/drawing/2014/main" id="{254E61CB-200F-EC6B-D689-2074DF81635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47868" y="3430743"/>
          <a:ext cx="4990324" cy="621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92" name="Equation" r:id="rId6" imgW="2133360" imgH="266400" progId="Equation.DSMT4">
                  <p:embed/>
                </p:oleObj>
              </mc:Choice>
              <mc:Fallback>
                <p:oleObj name="Equation" r:id="rId6" imgW="2133360" imgH="266400" progId="Equation.DSMT4">
                  <p:embed/>
                  <p:pic>
                    <p:nvPicPr>
                      <p:cNvPr id="7" name="对象 6">
                        <a:extLst>
                          <a:ext uri="{FF2B5EF4-FFF2-40B4-BE49-F238E27FC236}">
                            <a16:creationId xmlns:a16="http://schemas.microsoft.com/office/drawing/2014/main" id="{254E61CB-200F-EC6B-D689-2074DF81635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7868" y="3430743"/>
                        <a:ext cx="4990324" cy="62121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对象 17">
            <a:extLst>
              <a:ext uri="{FF2B5EF4-FFF2-40B4-BE49-F238E27FC236}">
                <a16:creationId xmlns:a16="http://schemas.microsoft.com/office/drawing/2014/main" id="{3F4CCFE6-C02D-BB58-42D8-9E2359F8B4B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58040" y="5961549"/>
          <a:ext cx="2531674" cy="4495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93" name="Equation" r:id="rId8" imgW="1066680" imgH="190440" progId="Equation.DSMT4">
                  <p:embed/>
                </p:oleObj>
              </mc:Choice>
              <mc:Fallback>
                <p:oleObj name="Equation" r:id="rId8" imgW="1066680" imgH="190440" progId="Equation.DSMT4">
                  <p:embed/>
                  <p:pic>
                    <p:nvPicPr>
                      <p:cNvPr id="18" name="对象 17">
                        <a:extLst>
                          <a:ext uri="{FF2B5EF4-FFF2-40B4-BE49-F238E27FC236}">
                            <a16:creationId xmlns:a16="http://schemas.microsoft.com/office/drawing/2014/main" id="{3F4CCFE6-C02D-BB58-42D8-9E2359F8B4B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8040" y="5961549"/>
                        <a:ext cx="2531674" cy="44951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文本框 21">
            <a:extLst>
              <a:ext uri="{FF2B5EF4-FFF2-40B4-BE49-F238E27FC236}">
                <a16:creationId xmlns:a16="http://schemas.microsoft.com/office/drawing/2014/main" id="{90644B36-F403-144B-A92E-2799594BDD5F}"/>
              </a:ext>
            </a:extLst>
          </p:cNvPr>
          <p:cNvSpPr txBox="1"/>
          <p:nvPr/>
        </p:nvSpPr>
        <p:spPr>
          <a:xfrm>
            <a:off x="714735" y="1844895"/>
            <a:ext cx="6215448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kern="12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  <a:cs typeface="+mn-cs"/>
              </a:rPr>
              <a:t>PDI</a:t>
            </a:r>
            <a:r>
              <a:rPr lang="zh-CN" altLang="en-US" sz="2400" kern="12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  <a:cs typeface="+mn-cs"/>
              </a:rPr>
              <a:t> </a:t>
            </a:r>
            <a:r>
              <a:rPr lang="en-US" altLang="zh-CN" sz="2400" kern="12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  <a:cs typeface="+mn-cs"/>
              </a:rPr>
              <a:t>Equation</a:t>
            </a:r>
            <a:r>
              <a:rPr lang="zh-CN" altLang="en-US" sz="2400" kern="12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  <a:cs typeface="+mn-cs"/>
              </a:rPr>
              <a:t>（</a:t>
            </a:r>
            <a:r>
              <a:rPr lang="en-US" altLang="zh-CN" sz="2400" kern="12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  <a:cs typeface="+mn-cs"/>
              </a:rPr>
              <a:t>ES</a:t>
            </a:r>
            <a:r>
              <a:rPr lang="zh-CN" altLang="en-US" sz="2400" kern="12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  <a:cs typeface="+mn-cs"/>
              </a:rPr>
              <a:t>）：</a:t>
            </a:r>
            <a:r>
              <a:rPr lang="en-US" altLang="zh-CN" sz="2400" kern="12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  <a:cs typeface="+mn-cs"/>
              </a:rPr>
              <a:t> </a:t>
            </a:r>
          </a:p>
          <a:p>
            <a:endParaRPr lang="en-US" altLang="zh-CN" sz="2800" kern="1200" dirty="0">
              <a:solidFill>
                <a:schemeClr val="tx1">
                  <a:lumMod val="75000"/>
                  <a:lumOff val="25000"/>
                </a:schemeClr>
              </a:solidFill>
              <a:ea typeface="ＭＳ Ｐゴシック" charset="-128"/>
              <a:cs typeface="+mn-cs"/>
            </a:endParaRPr>
          </a:p>
        </p:txBody>
      </p:sp>
      <p:sp>
        <p:nvSpPr>
          <p:cNvPr id="23" name="左大括号 22">
            <a:extLst>
              <a:ext uri="{FF2B5EF4-FFF2-40B4-BE49-F238E27FC236}">
                <a16:creationId xmlns:a16="http://schemas.microsoft.com/office/drawing/2014/main" id="{0DAF2053-4465-1147-9B35-B3507AAAED18}"/>
              </a:ext>
            </a:extLst>
          </p:cNvPr>
          <p:cNvSpPr/>
          <p:nvPr/>
        </p:nvSpPr>
        <p:spPr>
          <a:xfrm>
            <a:off x="4098032" y="1802709"/>
            <a:ext cx="209787" cy="690187"/>
          </a:xfrm>
          <a:prstGeom prst="leftBrac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FBD5F8E2-7C4A-BC44-8D6E-97141296EC1D}"/>
                  </a:ext>
                </a:extLst>
              </p:cNvPr>
              <p:cNvSpPr txBox="1"/>
              <p:nvPr/>
            </p:nvSpPr>
            <p:spPr>
              <a:xfrm>
                <a:off x="497632" y="4174757"/>
                <a:ext cx="5008166" cy="47852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zh-CN" i="1">
                              <a:latin typeface="Cambria Math" panose="02040503050406030204" pitchFamily="18" charset="0"/>
                            </a:rPr>
                            <m:t>j</m:t>
                          </m:r>
                        </m:sub>
                      </m:sSub>
                      <m:d>
                        <m:dPr>
                          <m:ctrlPr>
                            <a:rPr kumimoji="1" lang="en-US" altLang="zh-CN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1" lang="en-US" altLang="zh-CN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kumimoji="1" lang="en-US" altLang="zh-CN" i="1">
                                  <a:latin typeface="Cambria Math" panose="02040503050406030204" pitchFamily="18" charset="0"/>
                                </a:rPr>
                                <m:t>j</m:t>
                              </m:r>
                            </m:sub>
                          </m:sSub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e>
                      </m:d>
                      <m:r>
                        <a:rPr kumimoji="1" lang="en-US" altLang="zh-CN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kumimoji="1"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zh-CN" i="1">
                              <a:latin typeface="Cambria Math" panose="02040503050406030204" pitchFamily="18" charset="0"/>
                            </a:rPr>
                            <m:t>j</m:t>
                          </m:r>
                        </m:sub>
                      </m:sSub>
                      <m:d>
                        <m:dPr>
                          <m:ctrlPr>
                            <a:rPr kumimoji="1" lang="en-US" altLang="zh-CN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1"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kumimoji="1" lang="en-US" altLang="zh-CN" i="1">
                                  <a:latin typeface="Cambria Math" panose="02040503050406030204" pitchFamily="18" charset="0"/>
                                </a:rPr>
                                <m:t>j</m:t>
                              </m:r>
                            </m:sub>
                          </m:sSub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sSub>
                            <m:sSubPr>
                              <m:ctrlP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b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kumimoji="1" lang="en-US" altLang="zh-CN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kumimoji="1"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kumimoji="1" lang="en-US" altLang="zh-CN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kumimoji="1" lang="en-US" altLang="zh-CN" i="1">
                              <a:latin typeface="Cambria Math" panose="02040503050406030204" pitchFamily="18" charset="0"/>
                            </a:rPr>
                            <m:t>𝑖</m:t>
                          </m:r>
                          <m:sSub>
                            <m:sSubPr>
                              <m:ctrlPr>
                                <a:rPr kumimoji="1"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b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FBD5F8E2-7C4A-BC44-8D6E-97141296EC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632" y="4174757"/>
                <a:ext cx="5008166" cy="478529"/>
              </a:xfrm>
              <a:prstGeom prst="rect">
                <a:avLst/>
              </a:prstGeom>
              <a:blipFill>
                <a:blip r:embed="rId10"/>
                <a:stretch>
                  <a:fillRect b="-2307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文本框 27">
                <a:extLst>
                  <a:ext uri="{FF2B5EF4-FFF2-40B4-BE49-F238E27FC236}">
                    <a16:creationId xmlns:a16="http://schemas.microsoft.com/office/drawing/2014/main" id="{52913120-C6F2-BD49-95B5-4271C3232408}"/>
                  </a:ext>
                </a:extLst>
              </p:cNvPr>
              <p:cNvSpPr txBox="1"/>
              <p:nvPr/>
            </p:nvSpPr>
            <p:spPr>
              <a:xfrm>
                <a:off x="71794" y="2964648"/>
                <a:ext cx="568572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sz="2000" dirty="0"/>
                  <a:t>Rosenbluth</a:t>
                </a:r>
                <a:r>
                  <a:rPr kumimoji="1" lang="zh-CN" altLang="en-US" sz="2000" dirty="0"/>
                  <a:t> </a:t>
                </a:r>
                <a:r>
                  <a:rPr kumimoji="1" lang="en-US" altLang="zh-CN" sz="2000" dirty="0"/>
                  <a:t>approach:</a:t>
                </a:r>
                <a:r>
                  <a:rPr kumimoji="1" lang="zh-CN" altLang="en-US" sz="2000" dirty="0"/>
                  <a:t> </a:t>
                </a:r>
                <a:r>
                  <a:rPr kumimoji="1" lang="en-US" altLang="zh-CN" sz="2000" dirty="0"/>
                  <a:t>for</a:t>
                </a:r>
                <a:r>
                  <a:rPr kumimoji="1" lang="zh-CN" altLang="en-US" sz="2000" dirty="0"/>
                  <a:t> </a:t>
                </a:r>
                <a:r>
                  <a:rPr kumimoji="1" lang="en-US" altLang="zh-CN" sz="2000" dirty="0"/>
                  <a:t>resonant</a:t>
                </a:r>
                <a:r>
                  <a:rPr kumimoji="1" lang="zh-CN" altLang="en-US" sz="2000" dirty="0"/>
                  <a:t> </a:t>
                </a:r>
                <a:r>
                  <a:rPr kumimoji="1" lang="en-US" altLang="zh-CN" sz="2000" dirty="0"/>
                  <a:t>decay</a:t>
                </a:r>
                <a:r>
                  <a:rPr kumimoji="1" lang="zh-CN" altLang="en-US" sz="2000" dirty="0"/>
                  <a:t> </a:t>
                </a:r>
                <a:r>
                  <a:rPr kumimoji="1" lang="en-US" altLang="zh-CN" sz="2000" dirty="0"/>
                  <a:t>(</a:t>
                </a:r>
                <a14:m>
                  <m:oMath xmlns:m="http://schemas.openxmlformats.org/officeDocument/2006/math">
                    <m:r>
                      <a:rPr kumimoji="1" lang="en-US" altLang="zh-CN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  <m:r>
                      <a:rPr kumimoji="1" lang="en-US" altLang="zh-CN" sz="2000" b="0" i="1" baseline="-250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𝑗</m:t>
                    </m:r>
                    <m:r>
                      <a:rPr kumimoji="1" lang="en-US" altLang="zh-CN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~0)</m:t>
                    </m:r>
                  </m:oMath>
                </a14:m>
                <a:endParaRPr kumimoji="1" lang="zh-CN" altLang="en-US" sz="2000" dirty="0"/>
              </a:p>
            </p:txBody>
          </p:sp>
        </mc:Choice>
        <mc:Fallback xmlns="">
          <p:sp>
            <p:nvSpPr>
              <p:cNvPr id="28" name="文本框 27">
                <a:extLst>
                  <a:ext uri="{FF2B5EF4-FFF2-40B4-BE49-F238E27FC236}">
                    <a16:creationId xmlns:a16="http://schemas.microsoft.com/office/drawing/2014/main" id="{52913120-C6F2-BD49-95B5-4271C32324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794" y="2964648"/>
                <a:ext cx="5685724" cy="400110"/>
              </a:xfrm>
              <a:prstGeom prst="rect">
                <a:avLst/>
              </a:prstGeom>
              <a:blipFill>
                <a:blip r:embed="rId11"/>
                <a:stretch>
                  <a:fillRect l="-1114" t="-9375" b="-2812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文本框 2">
            <a:extLst>
              <a:ext uri="{FF2B5EF4-FFF2-40B4-BE49-F238E27FC236}">
                <a16:creationId xmlns:a16="http://schemas.microsoft.com/office/drawing/2014/main" id="{BA788D16-0F59-2A43-9A74-02907C338F75}"/>
              </a:ext>
            </a:extLst>
          </p:cNvPr>
          <p:cNvSpPr txBox="1"/>
          <p:nvPr/>
        </p:nvSpPr>
        <p:spPr>
          <a:xfrm>
            <a:off x="5057224" y="3450724"/>
            <a:ext cx="336952" cy="50353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kumimoji="1" lang="zh-CN" alt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65765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>
            <a:extLst>
              <a:ext uri="{FF2B5EF4-FFF2-40B4-BE49-F238E27FC236}">
                <a16:creationId xmlns:a16="http://schemas.microsoft.com/office/drawing/2014/main" id="{75BA90A1-9C23-8446-97F7-09D106B720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833" y="4810949"/>
            <a:ext cx="9740900" cy="114300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55668781-C350-8C44-AAC5-1E0CACF43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9"/>
            <a:ext cx="12378952" cy="1143000"/>
          </a:xfrm>
        </p:spPr>
        <p:txBody>
          <a:bodyPr/>
          <a:lstStyle/>
          <a:p>
            <a:r>
              <a:rPr kumimoji="1" lang="en-US" altLang="zh-CN" b="1" dirty="0"/>
              <a:t>From</a:t>
            </a:r>
            <a:r>
              <a:rPr kumimoji="1" lang="zh-CN" altLang="en-US" b="1" dirty="0"/>
              <a:t> </a:t>
            </a:r>
            <a:r>
              <a:rPr kumimoji="1" lang="en-US" altLang="zh-CN" b="1" dirty="0"/>
              <a:t>local</a:t>
            </a:r>
            <a:r>
              <a:rPr kumimoji="1" lang="zh-CN" altLang="en-US" b="1" dirty="0"/>
              <a:t> </a:t>
            </a:r>
            <a:r>
              <a:rPr kumimoji="1" lang="en-US" altLang="zh-CN" b="1" dirty="0"/>
              <a:t>to</a:t>
            </a:r>
            <a:r>
              <a:rPr kumimoji="1" lang="zh-CN" altLang="en-US" b="1" dirty="0"/>
              <a:t> </a:t>
            </a:r>
            <a:r>
              <a:rPr kumimoji="1" lang="en-US" altLang="zh-CN" b="1" dirty="0"/>
              <a:t>nonlocal</a:t>
            </a:r>
            <a:r>
              <a:rPr lang="zh-CN" altLang="en-US" b="1" dirty="0"/>
              <a:t>：</a:t>
            </a:r>
            <a:r>
              <a:rPr lang="en-US" altLang="zh-CN" b="1" dirty="0"/>
              <a:t>to</a:t>
            </a:r>
            <a:r>
              <a:rPr kumimoji="1" lang="zh-CN" altLang="en-US" sz="3000" b="1" dirty="0"/>
              <a:t> </a:t>
            </a:r>
            <a:r>
              <a:rPr kumimoji="1" lang="en" altLang="zh-CN" sz="3000" b="1" dirty="0"/>
              <a:t>characterize</a:t>
            </a:r>
            <a:r>
              <a:rPr kumimoji="1" lang="zh-CN" altLang="en-US" sz="3000" b="1" dirty="0"/>
              <a:t> </a:t>
            </a:r>
            <a:r>
              <a:rPr kumimoji="1" lang="en-US" altLang="zh-CN" sz="3000" b="1" dirty="0"/>
              <a:t>the</a:t>
            </a:r>
            <a:r>
              <a:rPr kumimoji="1" lang="zh-CN" altLang="en-US" sz="3000" b="1" dirty="0"/>
              <a:t> </a:t>
            </a:r>
            <a:r>
              <a:rPr lang="en" altLang="zh-CN" sz="3000" b="1" i="0" u="none" strike="noStrike" dirty="0">
                <a:solidFill>
                  <a:srgbClr val="000000"/>
                </a:solidFill>
                <a:effectLst/>
              </a:rPr>
              <a:t>inhomogeneity</a:t>
            </a:r>
            <a:endParaRPr kumimoji="1" lang="zh-CN" altLang="en-US" sz="3000" b="1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A0385E8-5CBF-1A45-8443-B9D3D29EED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63768" y="6409133"/>
            <a:ext cx="2853320" cy="476251"/>
          </a:xfrm>
        </p:spPr>
        <p:txBody>
          <a:bodyPr/>
          <a:lstStyle/>
          <a:p>
            <a:pPr>
              <a:defRPr/>
            </a:pPr>
            <a:fld id="{B4667403-88AB-C34A-A04F-963FA4C322F0}" type="slidenum">
              <a:rPr lang="en-US" altLang="zh-CN" smtClean="0"/>
              <a:pPr>
                <a:defRPr/>
              </a:pPr>
              <a:t>15</a:t>
            </a:fld>
            <a:endParaRPr lang="zh-CN" dirty="0"/>
          </a:p>
        </p:txBody>
      </p:sp>
      <p:graphicFrame>
        <p:nvGraphicFramePr>
          <p:cNvPr id="5" name="对象 4">
            <a:extLst>
              <a:ext uri="{FF2B5EF4-FFF2-40B4-BE49-F238E27FC236}">
                <a16:creationId xmlns:a16="http://schemas.microsoft.com/office/drawing/2014/main" id="{49D1DBCF-85F1-FF66-B79D-4A34C2E5D1F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235811" y="1522741"/>
          <a:ext cx="3084484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841" name="Equation" r:id="rId4" imgW="1054080" imgH="393480" progId="Equation.DSMT4">
                  <p:embed/>
                </p:oleObj>
              </mc:Choice>
              <mc:Fallback>
                <p:oleObj name="Equation" r:id="rId4" imgW="1054080" imgH="393480" progId="Equation.DSMT4">
                  <p:embed/>
                  <p:pic>
                    <p:nvPicPr>
                      <p:cNvPr id="5" name="对象 4">
                        <a:extLst>
                          <a:ext uri="{FF2B5EF4-FFF2-40B4-BE49-F238E27FC236}">
                            <a16:creationId xmlns:a16="http://schemas.microsoft.com/office/drawing/2014/main" id="{49D1DBCF-85F1-FF66-B79D-4A34C2E5D1F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35811" y="1522741"/>
                        <a:ext cx="3084484" cy="11430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对象 6">
            <a:extLst>
              <a:ext uri="{FF2B5EF4-FFF2-40B4-BE49-F238E27FC236}">
                <a16:creationId xmlns:a16="http://schemas.microsoft.com/office/drawing/2014/main" id="{254E61CB-200F-EC6B-D689-2074DF81635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47868" y="3430743"/>
          <a:ext cx="4990324" cy="621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842" name="Equation" r:id="rId6" imgW="2133360" imgH="266400" progId="Equation.DSMT4">
                  <p:embed/>
                </p:oleObj>
              </mc:Choice>
              <mc:Fallback>
                <p:oleObj name="Equation" r:id="rId6" imgW="2133360" imgH="266400" progId="Equation.DSMT4">
                  <p:embed/>
                  <p:pic>
                    <p:nvPicPr>
                      <p:cNvPr id="7" name="对象 6">
                        <a:extLst>
                          <a:ext uri="{FF2B5EF4-FFF2-40B4-BE49-F238E27FC236}">
                            <a16:creationId xmlns:a16="http://schemas.microsoft.com/office/drawing/2014/main" id="{254E61CB-200F-EC6B-D689-2074DF81635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7868" y="3430743"/>
                        <a:ext cx="4990324" cy="62121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对象 17">
            <a:extLst>
              <a:ext uri="{FF2B5EF4-FFF2-40B4-BE49-F238E27FC236}">
                <a16:creationId xmlns:a16="http://schemas.microsoft.com/office/drawing/2014/main" id="{3F4CCFE6-C02D-BB58-42D8-9E2359F8B4B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58040" y="5961549"/>
          <a:ext cx="2531674" cy="4495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843" name="Equation" r:id="rId8" imgW="1066680" imgH="190440" progId="Equation.DSMT4">
                  <p:embed/>
                </p:oleObj>
              </mc:Choice>
              <mc:Fallback>
                <p:oleObj name="Equation" r:id="rId8" imgW="1066680" imgH="190440" progId="Equation.DSMT4">
                  <p:embed/>
                  <p:pic>
                    <p:nvPicPr>
                      <p:cNvPr id="18" name="对象 17">
                        <a:extLst>
                          <a:ext uri="{FF2B5EF4-FFF2-40B4-BE49-F238E27FC236}">
                            <a16:creationId xmlns:a16="http://schemas.microsoft.com/office/drawing/2014/main" id="{3F4CCFE6-C02D-BB58-42D8-9E2359F8B4B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8040" y="5961549"/>
                        <a:ext cx="2531674" cy="44951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文本框 21">
            <a:extLst>
              <a:ext uri="{FF2B5EF4-FFF2-40B4-BE49-F238E27FC236}">
                <a16:creationId xmlns:a16="http://schemas.microsoft.com/office/drawing/2014/main" id="{90644B36-F403-144B-A92E-2799594BDD5F}"/>
              </a:ext>
            </a:extLst>
          </p:cNvPr>
          <p:cNvSpPr txBox="1"/>
          <p:nvPr/>
        </p:nvSpPr>
        <p:spPr>
          <a:xfrm>
            <a:off x="714735" y="1844895"/>
            <a:ext cx="6215448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kern="12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  <a:cs typeface="+mn-cs"/>
              </a:rPr>
              <a:t>PDI</a:t>
            </a:r>
            <a:r>
              <a:rPr lang="zh-CN" altLang="en-US" sz="2400" kern="12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  <a:cs typeface="+mn-cs"/>
              </a:rPr>
              <a:t> </a:t>
            </a:r>
            <a:r>
              <a:rPr lang="en-US" altLang="zh-CN" sz="2400" kern="12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  <a:cs typeface="+mn-cs"/>
              </a:rPr>
              <a:t>Equation</a:t>
            </a:r>
            <a:r>
              <a:rPr lang="zh-CN" altLang="en-US" sz="2400" kern="12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  <a:cs typeface="+mn-cs"/>
              </a:rPr>
              <a:t>（</a:t>
            </a:r>
            <a:r>
              <a:rPr lang="en-US" altLang="zh-CN" sz="2400" kern="12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  <a:cs typeface="+mn-cs"/>
              </a:rPr>
              <a:t>ES</a:t>
            </a:r>
            <a:r>
              <a:rPr lang="zh-CN" altLang="en-US" sz="2400" kern="12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  <a:cs typeface="+mn-cs"/>
              </a:rPr>
              <a:t>）：</a:t>
            </a:r>
            <a:r>
              <a:rPr lang="en-US" altLang="zh-CN" sz="2400" kern="12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  <a:cs typeface="+mn-cs"/>
              </a:rPr>
              <a:t> </a:t>
            </a:r>
          </a:p>
          <a:p>
            <a:endParaRPr lang="en-US" altLang="zh-CN" sz="2800" kern="1200" dirty="0">
              <a:solidFill>
                <a:schemeClr val="tx1">
                  <a:lumMod val="75000"/>
                  <a:lumOff val="25000"/>
                </a:schemeClr>
              </a:solidFill>
              <a:ea typeface="ＭＳ Ｐゴシック" charset="-128"/>
              <a:cs typeface="+mn-cs"/>
            </a:endParaRPr>
          </a:p>
        </p:txBody>
      </p:sp>
      <p:sp>
        <p:nvSpPr>
          <p:cNvPr id="23" name="左大括号 22">
            <a:extLst>
              <a:ext uri="{FF2B5EF4-FFF2-40B4-BE49-F238E27FC236}">
                <a16:creationId xmlns:a16="http://schemas.microsoft.com/office/drawing/2014/main" id="{0DAF2053-4465-1147-9B35-B3507AAAED18}"/>
              </a:ext>
            </a:extLst>
          </p:cNvPr>
          <p:cNvSpPr/>
          <p:nvPr/>
        </p:nvSpPr>
        <p:spPr>
          <a:xfrm>
            <a:off x="4098032" y="1802709"/>
            <a:ext cx="209787" cy="690187"/>
          </a:xfrm>
          <a:prstGeom prst="leftBrac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FBD5F8E2-7C4A-BC44-8D6E-97141296EC1D}"/>
                  </a:ext>
                </a:extLst>
              </p:cNvPr>
              <p:cNvSpPr txBox="1"/>
              <p:nvPr/>
            </p:nvSpPr>
            <p:spPr>
              <a:xfrm>
                <a:off x="497632" y="4174757"/>
                <a:ext cx="5008166" cy="47852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zh-CN" i="1">
                              <a:latin typeface="Cambria Math" panose="02040503050406030204" pitchFamily="18" charset="0"/>
                            </a:rPr>
                            <m:t>j</m:t>
                          </m:r>
                        </m:sub>
                      </m:sSub>
                      <m:d>
                        <m:dPr>
                          <m:ctrlPr>
                            <a:rPr kumimoji="1" lang="en-US" altLang="zh-CN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1" lang="en-US" altLang="zh-CN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kumimoji="1" lang="en-US" altLang="zh-CN" i="1">
                                  <a:latin typeface="Cambria Math" panose="02040503050406030204" pitchFamily="18" charset="0"/>
                                </a:rPr>
                                <m:t>j</m:t>
                              </m:r>
                            </m:sub>
                          </m:sSub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e>
                      </m:d>
                      <m:r>
                        <a:rPr kumimoji="1" lang="en-US" altLang="zh-CN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kumimoji="1"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zh-CN" i="1">
                              <a:latin typeface="Cambria Math" panose="02040503050406030204" pitchFamily="18" charset="0"/>
                            </a:rPr>
                            <m:t>j</m:t>
                          </m:r>
                        </m:sub>
                      </m:sSub>
                      <m:d>
                        <m:dPr>
                          <m:ctrlPr>
                            <a:rPr kumimoji="1" lang="en-US" altLang="zh-CN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1"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kumimoji="1" lang="en-US" altLang="zh-CN" i="1">
                                  <a:latin typeface="Cambria Math" panose="02040503050406030204" pitchFamily="18" charset="0"/>
                                </a:rPr>
                                <m:t>j</m:t>
                              </m:r>
                            </m:sub>
                          </m:sSub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sSub>
                            <m:sSubPr>
                              <m:ctrlP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b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kumimoji="1" lang="en-US" altLang="zh-CN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kumimoji="1"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kumimoji="1" lang="en-US" altLang="zh-CN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kumimoji="1" lang="en-US" altLang="zh-CN" i="1">
                              <a:latin typeface="Cambria Math" panose="02040503050406030204" pitchFamily="18" charset="0"/>
                            </a:rPr>
                            <m:t>𝑖</m:t>
                          </m:r>
                          <m:sSub>
                            <m:sSubPr>
                              <m:ctrlPr>
                                <a:rPr kumimoji="1"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b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FBD5F8E2-7C4A-BC44-8D6E-97141296EC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632" y="4174757"/>
                <a:ext cx="5008166" cy="478529"/>
              </a:xfrm>
              <a:prstGeom prst="rect">
                <a:avLst/>
              </a:prstGeom>
              <a:blipFill>
                <a:blip r:embed="rId10"/>
                <a:stretch>
                  <a:fillRect b="-2307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文本框 27">
                <a:extLst>
                  <a:ext uri="{FF2B5EF4-FFF2-40B4-BE49-F238E27FC236}">
                    <a16:creationId xmlns:a16="http://schemas.microsoft.com/office/drawing/2014/main" id="{52913120-C6F2-BD49-95B5-4271C3232408}"/>
                  </a:ext>
                </a:extLst>
              </p:cNvPr>
              <p:cNvSpPr txBox="1"/>
              <p:nvPr/>
            </p:nvSpPr>
            <p:spPr>
              <a:xfrm>
                <a:off x="71794" y="2964648"/>
                <a:ext cx="568572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sz="2000" dirty="0"/>
                  <a:t>Rosenbluth</a:t>
                </a:r>
                <a:r>
                  <a:rPr kumimoji="1" lang="zh-CN" altLang="en-US" sz="2000" dirty="0"/>
                  <a:t> </a:t>
                </a:r>
                <a:r>
                  <a:rPr kumimoji="1" lang="en-US" altLang="zh-CN" sz="2000" dirty="0"/>
                  <a:t>approach:</a:t>
                </a:r>
                <a:r>
                  <a:rPr kumimoji="1" lang="zh-CN" altLang="en-US" sz="2000" dirty="0"/>
                  <a:t> </a:t>
                </a:r>
                <a:r>
                  <a:rPr kumimoji="1" lang="en-US" altLang="zh-CN" sz="2000" dirty="0"/>
                  <a:t>for</a:t>
                </a:r>
                <a:r>
                  <a:rPr kumimoji="1" lang="zh-CN" altLang="en-US" sz="2000" dirty="0"/>
                  <a:t> </a:t>
                </a:r>
                <a:r>
                  <a:rPr kumimoji="1" lang="en-US" altLang="zh-CN" sz="2000" dirty="0"/>
                  <a:t>resonant</a:t>
                </a:r>
                <a:r>
                  <a:rPr kumimoji="1" lang="zh-CN" altLang="en-US" sz="2000" dirty="0"/>
                  <a:t> </a:t>
                </a:r>
                <a:r>
                  <a:rPr kumimoji="1" lang="en-US" altLang="zh-CN" sz="2000" dirty="0"/>
                  <a:t>decay</a:t>
                </a:r>
                <a:r>
                  <a:rPr kumimoji="1" lang="zh-CN" altLang="en-US" sz="2000" dirty="0"/>
                  <a:t> </a:t>
                </a:r>
                <a:r>
                  <a:rPr kumimoji="1" lang="en-US" altLang="zh-CN" sz="2000" dirty="0"/>
                  <a:t>(</a:t>
                </a:r>
                <a14:m>
                  <m:oMath xmlns:m="http://schemas.openxmlformats.org/officeDocument/2006/math">
                    <m:r>
                      <a:rPr kumimoji="1" lang="en-US" altLang="zh-CN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  <m:r>
                      <a:rPr kumimoji="1" lang="en-US" altLang="zh-CN" sz="2000" b="0" i="1" baseline="-250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𝑗</m:t>
                    </m:r>
                    <m:r>
                      <a:rPr kumimoji="1" lang="en-US" altLang="zh-CN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~0)</m:t>
                    </m:r>
                  </m:oMath>
                </a14:m>
                <a:endParaRPr kumimoji="1" lang="zh-CN" altLang="en-US" sz="2000" dirty="0"/>
              </a:p>
            </p:txBody>
          </p:sp>
        </mc:Choice>
        <mc:Fallback xmlns="">
          <p:sp>
            <p:nvSpPr>
              <p:cNvPr id="28" name="文本框 27">
                <a:extLst>
                  <a:ext uri="{FF2B5EF4-FFF2-40B4-BE49-F238E27FC236}">
                    <a16:creationId xmlns:a16="http://schemas.microsoft.com/office/drawing/2014/main" id="{52913120-C6F2-BD49-95B5-4271C32324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794" y="2964648"/>
                <a:ext cx="5685724" cy="400110"/>
              </a:xfrm>
              <a:prstGeom prst="rect">
                <a:avLst/>
              </a:prstGeom>
              <a:blipFill>
                <a:blip r:embed="rId11"/>
                <a:stretch>
                  <a:fillRect l="-1114" t="-9375" b="-2812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2" name="组合 31">
            <a:extLst>
              <a:ext uri="{FF2B5EF4-FFF2-40B4-BE49-F238E27FC236}">
                <a16:creationId xmlns:a16="http://schemas.microsoft.com/office/drawing/2014/main" id="{0D221DAC-D421-3441-9843-1F7AC10884BA}"/>
              </a:ext>
            </a:extLst>
          </p:cNvPr>
          <p:cNvGrpSpPr/>
          <p:nvPr/>
        </p:nvGrpSpPr>
        <p:grpSpPr>
          <a:xfrm>
            <a:off x="373283" y="2943392"/>
            <a:ext cx="11832383" cy="3890096"/>
            <a:chOff x="373283" y="2943392"/>
            <a:chExt cx="11832383" cy="3890096"/>
          </a:xfrm>
        </p:grpSpPr>
        <mc:AlternateContent xmlns:mc="http://schemas.openxmlformats.org/markup-compatibility/2006" xmlns:a14="http://schemas.microsoft.com/office/drawing/2010/main">
          <mc:Choice Requires="a14">
            <p:graphicFrame>
              <p:nvGraphicFramePr>
                <p:cNvPr id="17" name="对象 16">
                  <a:extLst>
                    <a:ext uri="{FF2B5EF4-FFF2-40B4-BE49-F238E27FC236}">
                      <a16:creationId xmlns:a16="http://schemas.microsoft.com/office/drawing/2014/main" id="{833406AE-F72F-6D9D-14BF-6B81783642B7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6082261" y="3491141"/>
                <a:ext cx="4031922" cy="584716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28844" name="Equation" r:id="rId12" imgW="1650960" imgH="241200" progId="Equation.DSMT4">
                        <p:embed/>
                      </p:oleObj>
                    </mc:Choice>
                    <mc:Fallback>
                      <p:oleObj name="Equation" r:id="rId12" imgW="1650960" imgH="241200" progId="Equation.DSMT4">
                        <p:embed/>
                        <p:pic>
                          <p:nvPicPr>
                            <p:cNvPr id="17" name="对象 16">
                              <a:extLst>
                                <a:ext uri="{FF2B5EF4-FFF2-40B4-BE49-F238E27FC236}">
                                  <a16:creationId xmlns:a16="http://schemas.microsoft.com/office/drawing/2014/main" id="{833406AE-F72F-6D9D-14BF-6B81783642B7}"/>
                                </a:ext>
                              </a:extLst>
                            </p:cNvPr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/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6082261" y="3491141"/>
                              <a:ext cx="4031922" cy="584716"/>
                            </a:xfrm>
                            <a:prstGeom prst="rect">
                              <a:avLst/>
                            </a:prstGeom>
                            <a:noFill/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Choice>
          <mc:Fallback xmlns="">
            <p:graphicFrame>
              <p:nvGraphicFramePr>
                <p:cNvPr id="17" name="对象 16">
                  <a:extLst>
                    <a:ext uri="{FF2B5EF4-FFF2-40B4-BE49-F238E27FC236}">
                      <a16:creationId xmlns:a16="http://schemas.microsoft.com/office/drawing/2014/main" id="{833406AE-F72F-6D9D-14BF-6B81783642B7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510045047"/>
                    </p:ext>
                  </p:extLst>
                </p:nvPr>
              </p:nvGraphicFramePr>
              <p:xfrm>
                <a:off x="6082261" y="3491141"/>
                <a:ext cx="4031922" cy="584716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15376" name="Equation" r:id="rId14" imgW="1650960" imgH="241200" progId="Equation.DSMT4">
                        <p:embed/>
                      </p:oleObj>
                    </mc:Choice>
                    <mc:Fallback>
                      <p:oleObj name="Equation" r:id="rId14" imgW="1650960" imgH="241200" progId="Equation.DSMT4">
                        <p:embed/>
                        <p:pic>
                          <p:nvPicPr>
                            <p:cNvPr id="17" name="对象 16">
                              <a:extLst>
                                <a:ext uri="{FF2B5EF4-FFF2-40B4-BE49-F238E27FC236}">
                                  <a16:creationId xmlns:a16="http://schemas.microsoft.com/office/drawing/2014/main" id="{833406AE-F72F-6D9D-14BF-6B81783642B7}"/>
                                </a:ext>
                              </a:extLst>
                            </p:cNvPr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5"/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6082261" y="3491141"/>
                              <a:ext cx="4031922" cy="584716"/>
                            </a:xfrm>
                            <a:prstGeom prst="rect">
                              <a:avLst/>
                            </a:prstGeom>
                            <a:noFill/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文本框 24">
                  <a:extLst>
                    <a:ext uri="{FF2B5EF4-FFF2-40B4-BE49-F238E27FC236}">
                      <a16:creationId xmlns:a16="http://schemas.microsoft.com/office/drawing/2014/main" id="{535E8636-EE4B-9649-8E25-E5F2A903A1AB}"/>
                    </a:ext>
                  </a:extLst>
                </p:cNvPr>
                <p:cNvSpPr txBox="1"/>
                <p:nvPr/>
              </p:nvSpPr>
              <p:spPr>
                <a:xfrm>
                  <a:off x="6015382" y="4230318"/>
                  <a:ext cx="6190284" cy="47852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zh-CN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𝜀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kumimoji="1" lang="en-US" altLang="zh-CN" i="1">
                                <a:latin typeface="Cambria Math" panose="02040503050406030204" pitchFamily="18" charset="0"/>
                              </a:rPr>
                              <m:t>j</m:t>
                            </m:r>
                          </m:sub>
                        </m:sSub>
                        <m:d>
                          <m:dPr>
                            <m:ctrlPr>
                              <a:rPr kumimoji="1" lang="en-US" altLang="zh-CN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kumimoji="1" lang="en-US" altLang="zh-CN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zh-CN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𝜔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kumimoji="1" lang="en-US" altLang="zh-CN" i="1">
                                    <a:latin typeface="Cambria Math" panose="02040503050406030204" pitchFamily="18" charset="0"/>
                                  </a:rPr>
                                  <m:t>j</m:t>
                                </m:r>
                              </m:sub>
                            </m:sSub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kumimoji="1" lang="en-US" altLang="zh-CN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zh-CN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kumimoji="1" lang="en-US" altLang="zh-CN" b="0" i="1" smtClean="0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=0</m:t>
                            </m:r>
                          </m:e>
                        </m:d>
                        <m:r>
                          <a:rPr kumimoji="1" lang="en-US" altLang="zh-CN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  <m:sSub>
                          <m:sSubPr>
                            <m:ctrlPr>
                              <a:rPr kumimoji="1" lang="en-US" altLang="zh-C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𝜀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kumimoji="1" lang="en-US" altLang="zh-CN" i="1">
                                <a:latin typeface="Cambria Math" panose="02040503050406030204" pitchFamily="18" charset="0"/>
                              </a:rPr>
                              <m:t>j</m:t>
                            </m:r>
                          </m:sub>
                        </m:sSub>
                        <m:d>
                          <m:dPr>
                            <m:ctrlPr>
                              <a:rPr kumimoji="1" lang="en-US" altLang="zh-CN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kumimoji="1" lang="en-US" altLang="zh-CN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zh-CN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𝜔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kumimoji="1" lang="en-US" altLang="zh-CN" i="1">
                                    <a:latin typeface="Cambria Math" panose="02040503050406030204" pitchFamily="18" charset="0"/>
                                  </a:rPr>
                                  <m:t>j</m:t>
                                </m:r>
                              </m:sub>
                            </m:sSub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sSub>
                              <m:sSubPr>
                                <m:ctrlPr>
                                  <a:rPr kumimoji="1" lang="en-US" altLang="zh-CN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zh-CN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𝜕</m:t>
                                </m:r>
                              </m:e>
                              <m:sub>
                                <m:r>
                                  <a:rPr kumimoji="1" lang="en-US" altLang="zh-CN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  <m:r>
                              <a:rPr kumimoji="1" lang="en-US" altLang="zh-CN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kumimoji="1" lang="en-US" altLang="zh-CN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zh-CN" i="1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kumimoji="1" lang="en-US" altLang="zh-CN" i="1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kumimoji="1" lang="en-US" altLang="zh-CN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sSub>
                              <m:sSubPr>
                                <m:ctrlPr>
                                  <a:rPr kumimoji="1" lang="en-US" altLang="zh-CN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zh-CN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𝜕</m:t>
                                </m:r>
                              </m:e>
                              <m:sub>
                                <m:r>
                                  <a:rPr kumimoji="1" lang="en-US" altLang="zh-CN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sub>
                            </m:sSub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oMath>
                    </m:oMathPara>
                  </a14:m>
                  <a:endParaRPr kumimoji="1" lang="zh-CN" altLang="en-US" dirty="0"/>
                </a:p>
              </p:txBody>
            </p:sp>
          </mc:Choice>
          <mc:Fallback xmlns="">
            <p:sp>
              <p:nvSpPr>
                <p:cNvPr id="25" name="文本框 24">
                  <a:extLst>
                    <a:ext uri="{FF2B5EF4-FFF2-40B4-BE49-F238E27FC236}">
                      <a16:creationId xmlns:a16="http://schemas.microsoft.com/office/drawing/2014/main" id="{535E8636-EE4B-9649-8E25-E5F2A903A1A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15382" y="4230318"/>
                  <a:ext cx="6190284" cy="478529"/>
                </a:xfrm>
                <a:prstGeom prst="rect">
                  <a:avLst/>
                </a:prstGeom>
                <a:blipFill>
                  <a:blip r:embed="rId16"/>
                  <a:stretch>
                    <a:fillRect l="-205" b="-23684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文本框 28">
                  <a:extLst>
                    <a:ext uri="{FF2B5EF4-FFF2-40B4-BE49-F238E27FC236}">
                      <a16:creationId xmlns:a16="http://schemas.microsoft.com/office/drawing/2014/main" id="{5F47E94D-36D9-6C43-A2E6-ABE48F980428}"/>
                    </a:ext>
                  </a:extLst>
                </p:cNvPr>
                <p:cNvSpPr txBox="1"/>
                <p:nvPr/>
              </p:nvSpPr>
              <p:spPr>
                <a:xfrm>
                  <a:off x="6114256" y="2943392"/>
                  <a:ext cx="5431102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zh-CN" sz="2000" dirty="0"/>
                    <a:t>Our</a:t>
                  </a:r>
                  <a:r>
                    <a:rPr kumimoji="1" lang="zh-CN" altLang="en-US" sz="2000" dirty="0"/>
                    <a:t> </a:t>
                  </a:r>
                  <a:r>
                    <a:rPr kumimoji="1" lang="en-US" altLang="zh-CN" sz="2000" dirty="0"/>
                    <a:t>approach:</a:t>
                  </a:r>
                  <a:r>
                    <a:rPr kumimoji="1" lang="zh-CN" altLang="en-US" sz="2000" dirty="0"/>
                    <a:t> </a:t>
                  </a:r>
                  <a:r>
                    <a:rPr kumimoji="1" lang="en-US" altLang="zh-CN" sz="2000" dirty="0"/>
                    <a:t>for</a:t>
                  </a:r>
                  <a:r>
                    <a:rPr kumimoji="1" lang="zh-CN" altLang="en-US" sz="2000" dirty="0"/>
                    <a:t> </a:t>
                  </a:r>
                  <a:r>
                    <a:rPr kumimoji="1" lang="en-US" altLang="zh-CN" sz="2000" dirty="0"/>
                    <a:t>quasi-mode</a:t>
                  </a:r>
                  <a:r>
                    <a:rPr kumimoji="1" lang="zh-CN" altLang="en-US" sz="2000" dirty="0"/>
                    <a:t> </a:t>
                  </a:r>
                  <a:r>
                    <a:rPr kumimoji="1" lang="en-US" altLang="zh-CN" sz="2000" dirty="0"/>
                    <a:t>decay</a:t>
                  </a:r>
                  <a:r>
                    <a:rPr kumimoji="1" lang="zh-CN" altLang="en-US" sz="2000" dirty="0"/>
                    <a:t> </a:t>
                  </a:r>
                  <a:r>
                    <a:rPr kumimoji="1" lang="en-US" altLang="zh-CN" sz="2000" dirty="0"/>
                    <a:t>(</a:t>
                  </a:r>
                  <a14:m>
                    <m:oMath xmlns:m="http://schemas.openxmlformats.org/officeDocument/2006/math">
                      <m:r>
                        <a:rPr kumimoji="1" lang="en-US" altLang="zh-CN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  <m:r>
                        <m:rPr>
                          <m:sty m:val="p"/>
                        </m:rPr>
                        <a:rPr kumimoji="1" lang="en-US" altLang="zh-CN" sz="2000" b="0" i="0" baseline="-2500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LF</m:t>
                      </m:r>
                      <m:r>
                        <a:rPr kumimoji="1" lang="en-US" altLang="zh-CN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≫1)</m:t>
                      </m:r>
                    </m:oMath>
                  </a14:m>
                  <a:endParaRPr kumimoji="1" lang="zh-CN" altLang="en-US" sz="2000" dirty="0"/>
                </a:p>
              </p:txBody>
            </p:sp>
          </mc:Choice>
          <mc:Fallback xmlns="">
            <p:sp>
              <p:nvSpPr>
                <p:cNvPr id="29" name="文本框 28">
                  <a:extLst>
                    <a:ext uri="{FF2B5EF4-FFF2-40B4-BE49-F238E27FC236}">
                      <a16:creationId xmlns:a16="http://schemas.microsoft.com/office/drawing/2014/main" id="{5F47E94D-36D9-6C43-A2E6-ABE48F98042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14256" y="2943392"/>
                  <a:ext cx="5431102" cy="400110"/>
                </a:xfrm>
                <a:prstGeom prst="rect">
                  <a:avLst/>
                </a:prstGeom>
                <a:blipFill>
                  <a:blip r:embed="rId17"/>
                  <a:stretch>
                    <a:fillRect l="-1166" t="-9091" b="-24242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id="{83A98EE7-5198-A043-81C6-0C3139319D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373283" y="4776088"/>
              <a:ext cx="9740900" cy="2057400"/>
            </a:xfrm>
            <a:prstGeom prst="rect">
              <a:avLst/>
            </a:prstGeom>
          </p:spPr>
        </p:pic>
      </p:grpSp>
      <p:sp>
        <p:nvSpPr>
          <p:cNvPr id="19" name="文本框 18">
            <a:extLst>
              <a:ext uri="{FF2B5EF4-FFF2-40B4-BE49-F238E27FC236}">
                <a16:creationId xmlns:a16="http://schemas.microsoft.com/office/drawing/2014/main" id="{970F6130-FDA4-6C4B-AA56-FA8BB52F0B40}"/>
              </a:ext>
            </a:extLst>
          </p:cNvPr>
          <p:cNvSpPr txBox="1"/>
          <p:nvPr/>
        </p:nvSpPr>
        <p:spPr>
          <a:xfrm>
            <a:off x="5057224" y="3450724"/>
            <a:ext cx="336952" cy="50353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kumimoji="1" lang="zh-CN" alt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91967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7ECD49F-D440-4A4C-8421-D6C8A9D1F7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1692" y="1497646"/>
            <a:ext cx="11585212" cy="4525963"/>
          </a:xfrm>
        </p:spPr>
        <p:txBody>
          <a:bodyPr/>
          <a:lstStyle/>
          <a:p>
            <a:r>
              <a:rPr lang="en-US" altLang="zh-CN" sz="2600" kern="12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  <a:cs typeface="+mn-cs"/>
              </a:rPr>
              <a:t>Eliminating time, the nonlocal coupling equations turn to Schrödinger form:</a:t>
            </a:r>
          </a:p>
          <a:p>
            <a:endParaRPr lang="en-US" altLang="zh-CN" sz="2600" kern="1200" dirty="0">
              <a:solidFill>
                <a:schemeClr val="tx1">
                  <a:lumMod val="75000"/>
                  <a:lumOff val="25000"/>
                </a:schemeClr>
              </a:solidFill>
              <a:ea typeface="ＭＳ Ｐゴシック" charset="-128"/>
              <a:cs typeface="+mn-cs"/>
            </a:endParaRPr>
          </a:p>
          <a:p>
            <a:endParaRPr lang="en-US" altLang="zh-CN" sz="2600" kern="1200" dirty="0">
              <a:solidFill>
                <a:schemeClr val="tx1">
                  <a:lumMod val="75000"/>
                  <a:lumOff val="25000"/>
                </a:schemeClr>
              </a:solidFill>
              <a:ea typeface="ＭＳ Ｐゴシック" charset="-128"/>
              <a:cs typeface="+mn-cs"/>
            </a:endParaRPr>
          </a:p>
          <a:p>
            <a:endParaRPr lang="en-US" altLang="zh-CN" sz="2600" kern="1200" dirty="0">
              <a:solidFill>
                <a:schemeClr val="tx1">
                  <a:lumMod val="75000"/>
                  <a:lumOff val="25000"/>
                </a:schemeClr>
              </a:solidFill>
              <a:ea typeface="ＭＳ Ｐゴシック" charset="-128"/>
              <a:cs typeface="+mn-cs"/>
            </a:endParaRPr>
          </a:p>
          <a:p>
            <a:r>
              <a:rPr lang="en-US" altLang="zh-CN" sz="2600" kern="12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  <a:cs typeface="+mn-cs"/>
              </a:rPr>
              <a:t>Dimensionless parameters: </a:t>
            </a:r>
            <a:r>
              <a:rPr lang="en-US" altLang="zh-CN" sz="2600" u="sng" kern="12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  <a:cs typeface="+mn-cs"/>
              </a:rPr>
              <a:t>coordinate   </a:t>
            </a:r>
            <a:r>
              <a:rPr lang="en-US" altLang="zh-CN" sz="2600" kern="12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  <a:cs typeface="+mn-cs"/>
              </a:rPr>
              <a:t>, </a:t>
            </a:r>
            <a:r>
              <a:rPr lang="en-US" altLang="zh-CN" sz="2600" u="sng" kern="12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  <a:cs typeface="+mn-cs"/>
              </a:rPr>
              <a:t>amplitude   </a:t>
            </a:r>
            <a:r>
              <a:rPr lang="en-US" altLang="zh-CN" sz="2600" kern="12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  <a:cs typeface="+mn-cs"/>
              </a:rPr>
              <a:t>, </a:t>
            </a:r>
            <a:r>
              <a:rPr lang="en-US" altLang="zh-CN" sz="2600" u="sng" kern="12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  <a:cs typeface="+mn-cs"/>
              </a:rPr>
              <a:t>plasma inhomogeneity    </a:t>
            </a:r>
            <a:r>
              <a:rPr lang="en-US" altLang="zh-CN" sz="2600" kern="12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  <a:cs typeface="+mn-cs"/>
              </a:rPr>
              <a:t>, </a:t>
            </a:r>
            <a:r>
              <a:rPr lang="en-US" altLang="zh-CN" sz="2600" u="sng" kern="12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  <a:cs typeface="+mn-cs"/>
              </a:rPr>
              <a:t>finite pump profile     </a:t>
            </a:r>
            <a:r>
              <a:rPr lang="en-US" altLang="zh-CN" sz="2600" kern="12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  <a:cs typeface="+mn-cs"/>
              </a:rPr>
              <a:t>, </a:t>
            </a:r>
            <a:r>
              <a:rPr lang="en-US" altLang="zh-CN" sz="2600" u="sng" kern="12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  <a:cs typeface="+mn-cs"/>
              </a:rPr>
              <a:t>growth and/or damping rate    </a:t>
            </a:r>
            <a:r>
              <a:rPr lang="en-US" altLang="zh-CN" sz="2600" kern="12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  <a:cs typeface="+mn-cs"/>
              </a:rPr>
              <a:t>(complex), </a:t>
            </a:r>
            <a:r>
              <a:rPr lang="en-US" altLang="zh-CN" sz="2600" u="sng" kern="12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  <a:cs typeface="+mn-cs"/>
              </a:rPr>
              <a:t>coupling coefficient     </a:t>
            </a:r>
          </a:p>
          <a:p>
            <a:r>
              <a:rPr lang="en-US" altLang="zh-CN" sz="2600" kern="12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  <a:cs typeface="+mn-cs"/>
              </a:rPr>
              <a:t>absolute instability: not an</a:t>
            </a:r>
            <a:r>
              <a:rPr lang="zh-CN" altLang="en-US" sz="2600" kern="12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  <a:cs typeface="+mn-cs"/>
              </a:rPr>
              <a:t> </a:t>
            </a:r>
            <a:r>
              <a:rPr lang="en-US" altLang="zh-CN" sz="2600" kern="12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  <a:cs typeface="+mn-cs"/>
              </a:rPr>
              <a:t>initial value (natural boundary condition)</a:t>
            </a:r>
          </a:p>
          <a:p>
            <a:r>
              <a:rPr lang="en-US" altLang="zh-CN" sz="2600" kern="12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  <a:cs typeface="+mn-cs"/>
              </a:rPr>
              <a:t>convective instability: with initial value (Laplace transform          ):</a:t>
            </a:r>
            <a:endParaRPr lang="zh-CN" altLang="en-US" sz="2600" kern="1200" dirty="0">
              <a:solidFill>
                <a:schemeClr val="tx1">
                  <a:lumMod val="75000"/>
                  <a:lumOff val="25000"/>
                </a:schemeClr>
              </a:solidFill>
              <a:ea typeface="ＭＳ Ｐゴシック" charset="-128"/>
              <a:cs typeface="+mn-cs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3A497D2A-EA4B-6C4E-B7C9-97F2D13A7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kumimoji="1" lang="en-US" altLang="zh-CN" b="1" dirty="0"/>
              <a:t>Eigenvalue problem of</a:t>
            </a:r>
            <a:r>
              <a:rPr kumimoji="1" lang="zh-CN" altLang="en-US" b="1" dirty="0"/>
              <a:t> </a:t>
            </a:r>
            <a:r>
              <a:rPr kumimoji="1" lang="en-US" altLang="zh-CN" b="1" dirty="0"/>
              <a:t>the</a:t>
            </a:r>
            <a:r>
              <a:rPr kumimoji="1" lang="zh-CN" altLang="en-US" b="1" dirty="0"/>
              <a:t> </a:t>
            </a:r>
            <a:r>
              <a:rPr kumimoji="1" lang="en-US" altLang="zh-CN" b="1" dirty="0"/>
              <a:t>nonlocal</a:t>
            </a:r>
            <a:r>
              <a:rPr kumimoji="1" lang="zh-CN" altLang="en-US" b="1" dirty="0"/>
              <a:t> </a:t>
            </a:r>
            <a:r>
              <a:rPr kumimoji="1" lang="en-US" altLang="zh-CN" b="1" dirty="0"/>
              <a:t>equations</a:t>
            </a:r>
            <a:endParaRPr kumimoji="1" lang="zh-CN" altLang="en-US" b="1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6138571-2435-8741-8C88-B42D053C6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667403-88AB-C34A-A04F-963FA4C322F0}" type="slidenum">
              <a:rPr lang="en-US" altLang="zh-CN" smtClean="0"/>
              <a:pPr>
                <a:defRPr/>
              </a:pPr>
              <a:t>16</a:t>
            </a:fld>
            <a:endParaRPr lang="zh-CN"/>
          </a:p>
        </p:txBody>
      </p:sp>
      <p:graphicFrame>
        <p:nvGraphicFramePr>
          <p:cNvPr id="6" name="对象 5">
            <a:extLst>
              <a:ext uri="{FF2B5EF4-FFF2-40B4-BE49-F238E27FC236}">
                <a16:creationId xmlns:a16="http://schemas.microsoft.com/office/drawing/2014/main" id="{EB3DDCF8-5B85-FA8B-744D-E1F0DFE63E7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16626553"/>
              </p:ext>
            </p:extLst>
          </p:nvPr>
        </p:nvGraphicFramePr>
        <p:xfrm>
          <a:off x="1865784" y="2094008"/>
          <a:ext cx="7791450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00" name="Equation" r:id="rId4" imgW="3454200" imgH="419040" progId="Equation.DSMT4">
                  <p:embed/>
                </p:oleObj>
              </mc:Choice>
              <mc:Fallback>
                <p:oleObj name="Equation" r:id="rId4" imgW="3454200" imgH="419040" progId="Equation.DSMT4">
                  <p:embed/>
                  <p:pic>
                    <p:nvPicPr>
                      <p:cNvPr id="10" name="对象 9">
                        <a:extLst>
                          <a:ext uri="{FF2B5EF4-FFF2-40B4-BE49-F238E27FC236}">
                            <a16:creationId xmlns:a16="http://schemas.microsoft.com/office/drawing/2014/main" id="{B713CF66-0A6F-A0BF-47C5-955AD5F6D60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65784" y="2094008"/>
                        <a:ext cx="7791450" cy="9366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矩形 6">
            <a:extLst>
              <a:ext uri="{FF2B5EF4-FFF2-40B4-BE49-F238E27FC236}">
                <a16:creationId xmlns:a16="http://schemas.microsoft.com/office/drawing/2014/main" id="{9BBA5903-3422-8F5C-5EFD-C59164741FF7}"/>
              </a:ext>
            </a:extLst>
          </p:cNvPr>
          <p:cNvSpPr/>
          <p:nvPr/>
        </p:nvSpPr>
        <p:spPr>
          <a:xfrm>
            <a:off x="8315734" y="2166276"/>
            <a:ext cx="1341500" cy="792088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CDB66857-7527-913B-9A0E-4A4BC6DAA540}"/>
              </a:ext>
            </a:extLst>
          </p:cNvPr>
          <p:cNvSpPr/>
          <p:nvPr/>
        </p:nvSpPr>
        <p:spPr>
          <a:xfrm>
            <a:off x="3047174" y="2143621"/>
            <a:ext cx="3863752" cy="86409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8D23BADA-2B20-D88B-D04A-FC754F674F82}"/>
              </a:ext>
            </a:extLst>
          </p:cNvPr>
          <p:cNvSpPr txBox="1"/>
          <p:nvPr/>
        </p:nvSpPr>
        <p:spPr>
          <a:xfrm>
            <a:off x="8257546" y="2996952"/>
            <a:ext cx="1546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dirty="0">
                <a:solidFill>
                  <a:srgbClr val="00B0F0"/>
                </a:solidFill>
                <a:latin typeface="+mn-lt"/>
                <a:ea typeface="ＭＳ Ｐゴシック" charset="-128"/>
                <a:cs typeface="+mn-cs"/>
              </a:rPr>
              <a:t>Initial value</a:t>
            </a:r>
            <a:endParaRPr kumimoji="1" lang="zh-CN" altLang="en-US" sz="2000" dirty="0">
              <a:solidFill>
                <a:srgbClr val="00B0F0"/>
              </a:solidFill>
              <a:latin typeface="+mn-lt"/>
              <a:ea typeface="ＭＳ Ｐゴシック" charset="-128"/>
              <a:cs typeface="+mn-cs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49A2639E-8532-FC68-E9B5-B01DCF93E4B1}"/>
              </a:ext>
            </a:extLst>
          </p:cNvPr>
          <p:cNvSpPr txBox="1"/>
          <p:nvPr/>
        </p:nvSpPr>
        <p:spPr>
          <a:xfrm>
            <a:off x="2906095" y="3028890"/>
            <a:ext cx="39433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dirty="0">
                <a:solidFill>
                  <a:srgbClr val="FF0000"/>
                </a:solidFill>
                <a:latin typeface="+mn-lt"/>
                <a:ea typeface="ＭＳ Ｐゴシック" charset="-128"/>
                <a:cs typeface="+mn-cs"/>
              </a:rPr>
              <a:t>The Hamiltonian is non Hermitian!</a:t>
            </a:r>
            <a:endParaRPr kumimoji="1" lang="zh-CN" altLang="en-US" sz="2000" dirty="0">
              <a:solidFill>
                <a:srgbClr val="FF0000"/>
              </a:solidFill>
              <a:latin typeface="+mn-lt"/>
              <a:ea typeface="ＭＳ Ｐゴシック" charset="-128"/>
              <a:cs typeface="+mn-cs"/>
            </a:endParaRPr>
          </a:p>
        </p:txBody>
      </p:sp>
      <p:graphicFrame>
        <p:nvGraphicFramePr>
          <p:cNvPr id="11" name="对象 10">
            <a:extLst>
              <a:ext uri="{FF2B5EF4-FFF2-40B4-BE49-F238E27FC236}">
                <a16:creationId xmlns:a16="http://schemas.microsoft.com/office/drawing/2014/main" id="{C6E11175-CC35-EB98-9503-F5E832D5F63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78941118"/>
              </p:ext>
            </p:extLst>
          </p:nvPr>
        </p:nvGraphicFramePr>
        <p:xfrm>
          <a:off x="8274496" y="3476302"/>
          <a:ext cx="344487" cy="312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01" name="Equation" r:id="rId6" imgW="152280" imgH="139680" progId="Equation.DSMT4">
                  <p:embed/>
                </p:oleObj>
              </mc:Choice>
              <mc:Fallback>
                <p:oleObj name="Equation" r:id="rId6" imgW="152280" imgH="139680" progId="Equation.DSMT4">
                  <p:embed/>
                  <p:pic>
                    <p:nvPicPr>
                      <p:cNvPr id="6" name="对象 5">
                        <a:extLst>
                          <a:ext uri="{FF2B5EF4-FFF2-40B4-BE49-F238E27FC236}">
                            <a16:creationId xmlns:a16="http://schemas.microsoft.com/office/drawing/2014/main" id="{EB3DDCF8-5B85-FA8B-744D-E1F0DFE63E7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4496" y="3476302"/>
                        <a:ext cx="344487" cy="31273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对象 11">
            <a:extLst>
              <a:ext uri="{FF2B5EF4-FFF2-40B4-BE49-F238E27FC236}">
                <a16:creationId xmlns:a16="http://schemas.microsoft.com/office/drawing/2014/main" id="{65971845-9DAB-339D-5E02-477BD073C83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45293265"/>
              </p:ext>
            </p:extLst>
          </p:nvPr>
        </p:nvGraphicFramePr>
        <p:xfrm>
          <a:off x="6402288" y="3501008"/>
          <a:ext cx="344487" cy="312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02" name="Equation" r:id="rId8" imgW="152280" imgH="139680" progId="Equation.DSMT4">
                  <p:embed/>
                </p:oleObj>
              </mc:Choice>
              <mc:Fallback>
                <p:oleObj name="Equation" r:id="rId8" imgW="152280" imgH="139680" progId="Equation.DSMT4">
                  <p:embed/>
                  <p:pic>
                    <p:nvPicPr>
                      <p:cNvPr id="11" name="对象 10">
                        <a:extLst>
                          <a:ext uri="{FF2B5EF4-FFF2-40B4-BE49-F238E27FC236}">
                            <a16:creationId xmlns:a16="http://schemas.microsoft.com/office/drawing/2014/main" id="{C6E11175-CC35-EB98-9503-F5E832D5F63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02288" y="3501008"/>
                        <a:ext cx="344487" cy="31273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对象 12">
            <a:extLst>
              <a:ext uri="{FF2B5EF4-FFF2-40B4-BE49-F238E27FC236}">
                <a16:creationId xmlns:a16="http://schemas.microsoft.com/office/drawing/2014/main" id="{3A7023A7-7A98-848B-3890-6E6E3F7D38C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86680981"/>
              </p:ext>
            </p:extLst>
          </p:nvPr>
        </p:nvGraphicFramePr>
        <p:xfrm>
          <a:off x="5322168" y="4293096"/>
          <a:ext cx="287338" cy="341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03" name="Equation" r:id="rId10" imgW="126720" imgH="152280" progId="Equation.DSMT4">
                  <p:embed/>
                </p:oleObj>
              </mc:Choice>
              <mc:Fallback>
                <p:oleObj name="Equation" r:id="rId10" imgW="126720" imgH="152280" progId="Equation.DSMT4">
                  <p:embed/>
                  <p:pic>
                    <p:nvPicPr>
                      <p:cNvPr id="12" name="对象 11">
                        <a:extLst>
                          <a:ext uri="{FF2B5EF4-FFF2-40B4-BE49-F238E27FC236}">
                            <a16:creationId xmlns:a16="http://schemas.microsoft.com/office/drawing/2014/main" id="{65971845-9DAB-339D-5E02-477BD073C83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22168" y="4293096"/>
                        <a:ext cx="287338" cy="34131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对象 13">
            <a:extLst>
              <a:ext uri="{FF2B5EF4-FFF2-40B4-BE49-F238E27FC236}">
                <a16:creationId xmlns:a16="http://schemas.microsoft.com/office/drawing/2014/main" id="{36744C36-9410-8A1A-29DB-0FEFA59C919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89692251"/>
              </p:ext>
            </p:extLst>
          </p:nvPr>
        </p:nvGraphicFramePr>
        <p:xfrm>
          <a:off x="10982920" y="3933056"/>
          <a:ext cx="315912" cy="284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04" name="Equation" r:id="rId12" imgW="139680" imgH="126720" progId="Equation.DSMT4">
                  <p:embed/>
                </p:oleObj>
              </mc:Choice>
              <mc:Fallback>
                <p:oleObj name="Equation" r:id="rId12" imgW="139680" imgH="126720" progId="Equation.DSMT4">
                  <p:embed/>
                  <p:pic>
                    <p:nvPicPr>
                      <p:cNvPr id="12" name="对象 11">
                        <a:extLst>
                          <a:ext uri="{FF2B5EF4-FFF2-40B4-BE49-F238E27FC236}">
                            <a16:creationId xmlns:a16="http://schemas.microsoft.com/office/drawing/2014/main" id="{65971845-9DAB-339D-5E02-477BD073C83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982920" y="3933056"/>
                        <a:ext cx="315912" cy="28416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对象 14">
            <a:extLst>
              <a:ext uri="{FF2B5EF4-FFF2-40B4-BE49-F238E27FC236}">
                <a16:creationId xmlns:a16="http://schemas.microsoft.com/office/drawing/2014/main" id="{F3FEE7F0-C919-D9A5-70D9-D6BB12C48AF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77500727"/>
              </p:ext>
            </p:extLst>
          </p:nvPr>
        </p:nvGraphicFramePr>
        <p:xfrm>
          <a:off x="6143079" y="3861048"/>
          <a:ext cx="403225" cy="427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05" name="Equation" r:id="rId14" imgW="177480" imgH="190440" progId="Equation.DSMT4">
                  <p:embed/>
                </p:oleObj>
              </mc:Choice>
              <mc:Fallback>
                <p:oleObj name="Equation" r:id="rId14" imgW="177480" imgH="190440" progId="Equation.DSMT4">
                  <p:embed/>
                  <p:pic>
                    <p:nvPicPr>
                      <p:cNvPr id="12" name="对象 11">
                        <a:extLst>
                          <a:ext uri="{FF2B5EF4-FFF2-40B4-BE49-F238E27FC236}">
                            <a16:creationId xmlns:a16="http://schemas.microsoft.com/office/drawing/2014/main" id="{65971845-9DAB-339D-5E02-477BD073C83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43079" y="3861048"/>
                        <a:ext cx="403225" cy="42703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对象 15">
            <a:extLst>
              <a:ext uri="{FF2B5EF4-FFF2-40B4-BE49-F238E27FC236}">
                <a16:creationId xmlns:a16="http://schemas.microsoft.com/office/drawing/2014/main" id="{893F2167-9A03-80BF-8425-F08FF2F5954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18563393"/>
              </p:ext>
            </p:extLst>
          </p:nvPr>
        </p:nvGraphicFramePr>
        <p:xfrm>
          <a:off x="3004890" y="3861048"/>
          <a:ext cx="373062" cy="427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06" name="Equation" r:id="rId16" imgW="164880" imgH="190440" progId="Equation.DSMT4">
                  <p:embed/>
                </p:oleObj>
              </mc:Choice>
              <mc:Fallback>
                <p:oleObj name="Equation" r:id="rId16" imgW="164880" imgH="190440" progId="Equation.DSMT4">
                  <p:embed/>
                  <p:pic>
                    <p:nvPicPr>
                      <p:cNvPr id="12" name="对象 11">
                        <a:extLst>
                          <a:ext uri="{FF2B5EF4-FFF2-40B4-BE49-F238E27FC236}">
                            <a16:creationId xmlns:a16="http://schemas.microsoft.com/office/drawing/2014/main" id="{65971845-9DAB-339D-5E02-477BD073C83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04890" y="3861048"/>
                        <a:ext cx="373062" cy="42703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对象 16">
            <a:extLst>
              <a:ext uri="{FF2B5EF4-FFF2-40B4-BE49-F238E27FC236}">
                <a16:creationId xmlns:a16="http://schemas.microsoft.com/office/drawing/2014/main" id="{CEC7AEC2-0574-14DF-D8EB-91A79B44505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26993427"/>
              </p:ext>
            </p:extLst>
          </p:nvPr>
        </p:nvGraphicFramePr>
        <p:xfrm>
          <a:off x="9266709" y="5230465"/>
          <a:ext cx="781050" cy="358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07" name="Equation" r:id="rId18" imgW="355320" imgH="164880" progId="Equation.DSMT4">
                  <p:embed/>
                </p:oleObj>
              </mc:Choice>
              <mc:Fallback>
                <p:oleObj name="Equation" r:id="rId18" imgW="355320" imgH="164880" progId="Equation.DSMT4">
                  <p:embed/>
                  <p:pic>
                    <p:nvPicPr>
                      <p:cNvPr id="7" name="对象 6">
                        <a:extLst>
                          <a:ext uri="{FF2B5EF4-FFF2-40B4-BE49-F238E27FC236}">
                            <a16:creationId xmlns:a16="http://schemas.microsoft.com/office/drawing/2014/main" id="{EC835445-3CC6-1C3A-11D4-7B40FC6C040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66709" y="5230465"/>
                        <a:ext cx="781050" cy="3587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767711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A497D2A-EA4B-6C4E-B7C9-97F2D13A7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kumimoji="1" lang="en-US" altLang="zh-CN" b="1" dirty="0"/>
              <a:t>On</a:t>
            </a:r>
            <a:r>
              <a:rPr kumimoji="1" lang="zh-CN" altLang="en-US" b="1" dirty="0"/>
              <a:t> </a:t>
            </a:r>
            <a:r>
              <a:rPr kumimoji="1" lang="en-US" altLang="zh-CN" b="1" dirty="0"/>
              <a:t>the</a:t>
            </a:r>
            <a:r>
              <a:rPr kumimoji="1" lang="zh-CN" altLang="en-US" b="1" dirty="0"/>
              <a:t> </a:t>
            </a:r>
            <a:r>
              <a:rPr kumimoji="1" lang="en-US" altLang="zh-CN" b="1" dirty="0"/>
              <a:t>absolute</a:t>
            </a:r>
            <a:r>
              <a:rPr kumimoji="1" lang="zh-CN" altLang="en-US" b="1" dirty="0"/>
              <a:t> </a:t>
            </a:r>
            <a:r>
              <a:rPr kumimoji="1" lang="en-US" altLang="zh-CN" b="1" dirty="0"/>
              <a:t>instability</a:t>
            </a:r>
            <a:endParaRPr kumimoji="1" lang="zh-CN" altLang="en-US" b="1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7ECD49F-D440-4A4C-8421-D6C8A9D1F7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3778" y="1568450"/>
            <a:ext cx="11257102" cy="4525963"/>
          </a:xfrm>
        </p:spPr>
        <p:txBody>
          <a:bodyPr/>
          <a:lstStyle/>
          <a:p>
            <a:r>
              <a:rPr lang="en-US" altLang="zh-CN" sz="2600" kern="12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  <a:cs typeface="+mn-cs"/>
              </a:rPr>
              <a:t>Absolute instability: PDI can’t be saturated by plasma inhomogeneity, the solutions are the superposition of time eigenmodes</a:t>
            </a:r>
          </a:p>
          <a:p>
            <a:pPr marL="0" indent="0">
              <a:buNone/>
            </a:pPr>
            <a:endParaRPr lang="en-US" altLang="zh-CN" kern="1200" dirty="0">
              <a:solidFill>
                <a:schemeClr val="tx1">
                  <a:lumMod val="75000"/>
                  <a:lumOff val="25000"/>
                </a:schemeClr>
              </a:solidFill>
              <a:ea typeface="ＭＳ Ｐゴシック" charset="-128"/>
              <a:cs typeface="+mn-cs"/>
            </a:endParaRPr>
          </a:p>
          <a:p>
            <a:r>
              <a:rPr lang="en-US" altLang="zh-CN" sz="2600" kern="12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  <a:cs typeface="+mn-cs"/>
              </a:rPr>
              <a:t>Estimating the threshold of a quasi-mode decay with a</a:t>
            </a:r>
            <a:r>
              <a:rPr lang="zh-CN" altLang="en-US" sz="2600" kern="12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  <a:cs typeface="+mn-cs"/>
              </a:rPr>
              <a:t> </a:t>
            </a:r>
            <a:r>
              <a:rPr lang="en-US" altLang="zh-CN" sz="2600" kern="12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  <a:cs typeface="+mn-cs"/>
              </a:rPr>
              <a:t>WKB analysis on the complex plane for finite pump profile:</a:t>
            </a:r>
          </a:p>
          <a:p>
            <a:endParaRPr lang="en-US" altLang="zh-CN" sz="2600" kern="1200" dirty="0">
              <a:solidFill>
                <a:schemeClr val="tx1">
                  <a:lumMod val="75000"/>
                  <a:lumOff val="25000"/>
                </a:schemeClr>
              </a:solidFill>
              <a:ea typeface="ＭＳ Ｐゴシック" charset="-128"/>
              <a:cs typeface="+mn-cs"/>
            </a:endParaRPr>
          </a:p>
          <a:p>
            <a:endParaRPr lang="en-US" altLang="zh-CN" sz="1200" kern="1200" dirty="0">
              <a:solidFill>
                <a:schemeClr val="tx1">
                  <a:lumMod val="75000"/>
                  <a:lumOff val="25000"/>
                </a:schemeClr>
              </a:solidFill>
              <a:ea typeface="ＭＳ Ｐゴシック" charset="-128"/>
              <a:cs typeface="+mn-cs"/>
            </a:endParaRPr>
          </a:p>
          <a:p>
            <a:pPr lvl="1"/>
            <a:r>
              <a:rPr lang="en-US" altLang="zh-CN" sz="2200" kern="12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  <a:cs typeface="+mn-cs"/>
              </a:rPr>
              <a:t>Due to exponential relation between coupling coefficient and damping rate, </a:t>
            </a:r>
            <a:r>
              <a:rPr lang="en-US" altLang="zh-CN" sz="2200" kern="1200" dirty="0">
                <a:solidFill>
                  <a:srgbClr val="FF0000"/>
                </a:solidFill>
                <a:ea typeface="ＭＳ Ｐゴシック" charset="-128"/>
                <a:cs typeface="+mn-cs"/>
              </a:rPr>
              <a:t>there is no absolute instability for quasi-mode decay in MCF plasma</a:t>
            </a:r>
          </a:p>
          <a:p>
            <a:pPr lvl="1"/>
            <a:r>
              <a:rPr lang="en-US" altLang="zh-CN" sz="2200" kern="12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  <a:cs typeface="+mn-cs"/>
              </a:rPr>
              <a:t>Back to resonant decay                 </a:t>
            </a:r>
            <a:r>
              <a:rPr lang="zh-CN" altLang="en-US" sz="2200" kern="12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  <a:cs typeface="+mn-cs"/>
              </a:rPr>
              <a:t>      </a:t>
            </a:r>
            <a:r>
              <a:rPr lang="en-US" altLang="zh-CN" sz="2200" kern="12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  <a:cs typeface="+mn-cs"/>
              </a:rPr>
              <a:t>with weak damping [White 1974]</a:t>
            </a:r>
          </a:p>
          <a:p>
            <a:endParaRPr lang="zh-CN" altLang="en-US" sz="2600" kern="1200" dirty="0">
              <a:solidFill>
                <a:schemeClr val="tx1">
                  <a:lumMod val="75000"/>
                  <a:lumOff val="25000"/>
                </a:schemeClr>
              </a:solidFill>
              <a:ea typeface="ＭＳ Ｐゴシック" charset="-128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6138571-2435-8741-8C88-B42D053C6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667403-88AB-C34A-A04F-963FA4C322F0}" type="slidenum">
              <a:rPr lang="en-US" altLang="zh-CN" smtClean="0"/>
              <a:pPr>
                <a:defRPr/>
              </a:pPr>
              <a:t>17</a:t>
            </a:fld>
            <a:endParaRPr lang="zh-CN" dirty="0"/>
          </a:p>
        </p:txBody>
      </p:sp>
      <p:graphicFrame>
        <p:nvGraphicFramePr>
          <p:cNvPr id="5" name="对象 4">
            <a:extLst>
              <a:ext uri="{FF2B5EF4-FFF2-40B4-BE49-F238E27FC236}">
                <a16:creationId xmlns:a16="http://schemas.microsoft.com/office/drawing/2014/main" id="{4BFA1D6A-95C8-557D-F914-3C804F43A7F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38476462"/>
              </p:ext>
            </p:extLst>
          </p:nvPr>
        </p:nvGraphicFramePr>
        <p:xfrm>
          <a:off x="4691756" y="2492896"/>
          <a:ext cx="2845000" cy="7200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43" name="Equation" r:id="rId3" imgW="1295280" imgH="330120" progId="Equation.DSMT4">
                  <p:embed/>
                </p:oleObj>
              </mc:Choice>
              <mc:Fallback>
                <p:oleObj name="Equation" r:id="rId3" imgW="1295280" imgH="330120" progId="Equation.DSMT4">
                  <p:embed/>
                  <p:pic>
                    <p:nvPicPr>
                      <p:cNvPr id="5" name="对象 4">
                        <a:extLst>
                          <a:ext uri="{FF2B5EF4-FFF2-40B4-BE49-F238E27FC236}">
                            <a16:creationId xmlns:a16="http://schemas.microsoft.com/office/drawing/2014/main" id="{4BFA1D6A-95C8-557D-F914-3C804F43A7F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91756" y="2492896"/>
                        <a:ext cx="2845000" cy="72008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对象 6">
            <a:extLst>
              <a:ext uri="{FF2B5EF4-FFF2-40B4-BE49-F238E27FC236}">
                <a16:creationId xmlns:a16="http://schemas.microsoft.com/office/drawing/2014/main" id="{87A55DF7-2CB3-A416-06E7-8891148FAFD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29205439"/>
              </p:ext>
            </p:extLst>
          </p:nvPr>
        </p:nvGraphicFramePr>
        <p:xfrm>
          <a:off x="4941887" y="3859145"/>
          <a:ext cx="2344738" cy="803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44" name="Equation" r:id="rId5" imgW="1066680" imgH="368280" progId="Equation.DSMT4">
                  <p:embed/>
                </p:oleObj>
              </mc:Choice>
              <mc:Fallback>
                <p:oleObj name="Equation" r:id="rId5" imgW="1066680" imgH="368280" progId="Equation.DSMT4">
                  <p:embed/>
                  <p:pic>
                    <p:nvPicPr>
                      <p:cNvPr id="5" name="对象 4">
                        <a:extLst>
                          <a:ext uri="{FF2B5EF4-FFF2-40B4-BE49-F238E27FC236}">
                            <a16:creationId xmlns:a16="http://schemas.microsoft.com/office/drawing/2014/main" id="{4BFA1D6A-95C8-557D-F914-3C804F43A7F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41887" y="3859145"/>
                        <a:ext cx="2344738" cy="8032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对象 7">
            <a:extLst>
              <a:ext uri="{FF2B5EF4-FFF2-40B4-BE49-F238E27FC236}">
                <a16:creationId xmlns:a16="http://schemas.microsoft.com/office/drawing/2014/main" id="{D7933FFE-C6FC-055D-E1B6-5409C7637E0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276338"/>
              </p:ext>
            </p:extLst>
          </p:nvPr>
        </p:nvGraphicFramePr>
        <p:xfrm>
          <a:off x="4458072" y="5157192"/>
          <a:ext cx="1395413" cy="747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45" name="Equation" r:id="rId7" imgW="634680" imgH="342720" progId="Equation.DSMT4">
                  <p:embed/>
                </p:oleObj>
              </mc:Choice>
              <mc:Fallback>
                <p:oleObj name="Equation" r:id="rId7" imgW="634680" imgH="342720" progId="Equation.DSMT4">
                  <p:embed/>
                  <p:pic>
                    <p:nvPicPr>
                      <p:cNvPr id="7" name="对象 6">
                        <a:extLst>
                          <a:ext uri="{FF2B5EF4-FFF2-40B4-BE49-F238E27FC236}">
                            <a16:creationId xmlns:a16="http://schemas.microsoft.com/office/drawing/2014/main" id="{87A55DF7-2CB3-A416-06E7-8891148FAFD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58072" y="5157192"/>
                        <a:ext cx="1395413" cy="74771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文本框 5">
            <a:extLst>
              <a:ext uri="{FF2B5EF4-FFF2-40B4-BE49-F238E27FC236}">
                <a16:creationId xmlns:a16="http://schemas.microsoft.com/office/drawing/2014/main" id="{7E08EC1E-CEA4-4A46-A919-65D53B707C9B}"/>
              </a:ext>
            </a:extLst>
          </p:cNvPr>
          <p:cNvSpPr txBox="1"/>
          <p:nvPr/>
        </p:nvSpPr>
        <p:spPr>
          <a:xfrm>
            <a:off x="4133833" y="5904905"/>
            <a:ext cx="7359900" cy="8113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/>
              <a:t>[Chen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and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Gao,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Communications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in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Theoretical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Physics,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2025]</a:t>
            </a:r>
            <a:r>
              <a:rPr kumimoji="1" lang="zh-CN" altLang="en-US" sz="2000" dirty="0"/>
              <a:t> </a:t>
            </a:r>
            <a:endParaRPr kumimoji="1" lang="en-US" altLang="zh-CN" sz="2000" dirty="0"/>
          </a:p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972965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BB2B93-B8B4-C442-B0EA-7E6775E698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kumimoji="1" lang="en-US" altLang="zh-CN" b="1" dirty="0"/>
              <a:t>On the</a:t>
            </a:r>
            <a:r>
              <a:rPr kumimoji="1" lang="zh-CN" altLang="en-US" b="1" dirty="0"/>
              <a:t> </a:t>
            </a:r>
            <a:r>
              <a:rPr lang="en-US" altLang="zh-CN" b="1" dirty="0"/>
              <a:t>convective</a:t>
            </a:r>
            <a:r>
              <a:rPr lang="zh-CN" altLang="en-US" b="1" dirty="0"/>
              <a:t> </a:t>
            </a:r>
            <a:r>
              <a:rPr lang="en-US" altLang="zh-CN" b="1" dirty="0"/>
              <a:t>instability:</a:t>
            </a:r>
            <a:r>
              <a:rPr lang="zh-CN" altLang="en-US" b="1" dirty="0"/>
              <a:t> </a:t>
            </a:r>
            <a:r>
              <a:rPr lang="en-US" altLang="zh-CN" sz="3200" b="1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  <a:cs typeface="+mn-cs"/>
              </a:rPr>
              <a:t>resonant</a:t>
            </a:r>
            <a:r>
              <a: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  <a:cs typeface="+mn-cs"/>
              </a:rPr>
              <a:t> </a:t>
            </a:r>
            <a:r>
              <a:rPr lang="en-US" altLang="zh-CN" sz="3200" b="1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  <a:cs typeface="+mn-cs"/>
              </a:rPr>
              <a:t>decay</a:t>
            </a:r>
            <a:endParaRPr kumimoji="1" lang="zh-CN" altLang="en-US" b="1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6430DD4-D30F-D74B-9B18-CF386C950C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667403-88AB-C34A-A04F-963FA4C322F0}" type="slidenum">
              <a:rPr lang="en-US" altLang="zh-CN" smtClean="0"/>
              <a:pPr>
                <a:defRPr/>
              </a:pPr>
              <a:t>18</a:t>
            </a:fld>
            <a:endParaRPr lang="zh-CN"/>
          </a:p>
        </p:txBody>
      </p:sp>
      <p:sp>
        <p:nvSpPr>
          <p:cNvPr id="5" name="内容占位符 2">
            <a:extLst>
              <a:ext uri="{FF2B5EF4-FFF2-40B4-BE49-F238E27FC236}">
                <a16:creationId xmlns:a16="http://schemas.microsoft.com/office/drawing/2014/main" id="{88D10B8B-E986-74B6-7293-C75A8E614A06}"/>
              </a:ext>
            </a:extLst>
          </p:cNvPr>
          <p:cNvSpPr txBox="1">
            <a:spLocks/>
          </p:cNvSpPr>
          <p:nvPr/>
        </p:nvSpPr>
        <p:spPr bwMode="auto">
          <a:xfrm>
            <a:off x="497632" y="1466826"/>
            <a:ext cx="11005662" cy="45259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宋体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altLang="zh-CN" sz="2600" kern="12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  <a:cs typeface="+mn-cs"/>
              </a:rPr>
              <a:t>Convective instability: PDIs are saturated by plasma inhomogeneity, the steady-state solution can be get by setting </a:t>
            </a:r>
          </a:p>
          <a:p>
            <a:pPr marL="0" indent="0">
              <a:buFontTx/>
              <a:buNone/>
            </a:pPr>
            <a:endParaRPr lang="en-US" altLang="zh-CN" kern="1200" dirty="0">
              <a:solidFill>
                <a:schemeClr val="tx1">
                  <a:lumMod val="75000"/>
                  <a:lumOff val="25000"/>
                </a:schemeClr>
              </a:solidFill>
              <a:ea typeface="ＭＳ Ｐゴシック" charset="-128"/>
              <a:cs typeface="+mn-cs"/>
            </a:endParaRPr>
          </a:p>
          <a:p>
            <a:r>
              <a:rPr lang="en-US" altLang="zh-CN" sz="2600" kern="12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  <a:cs typeface="+mn-cs"/>
              </a:rPr>
              <a:t>The solutions are different in different scattering direction and the convective amplification factor  are defined as:</a:t>
            </a:r>
          </a:p>
          <a:p>
            <a:pPr lvl="1"/>
            <a:r>
              <a:rPr lang="en-US" altLang="zh-CN" sz="22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  <a:cs typeface="+mn-cs"/>
              </a:rPr>
              <a:t>Same scattering direction (       </a:t>
            </a:r>
            <a:r>
              <a:rPr lang="zh-CN" altLang="en-US" sz="22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  <a:cs typeface="+mn-cs"/>
              </a:rPr>
              <a:t>     </a:t>
            </a:r>
            <a:r>
              <a:rPr lang="en-US" altLang="zh-CN" sz="22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  <a:cs typeface="+mn-cs"/>
              </a:rPr>
              <a:t>        )</a:t>
            </a:r>
            <a:endParaRPr lang="en-US" altLang="zh-CN" sz="2200" kern="1200" dirty="0">
              <a:solidFill>
                <a:schemeClr val="tx1">
                  <a:lumMod val="75000"/>
                  <a:lumOff val="25000"/>
                </a:schemeClr>
              </a:solidFill>
              <a:ea typeface="ＭＳ Ｐゴシック" charset="-128"/>
              <a:cs typeface="+mn-cs"/>
            </a:endParaRPr>
          </a:p>
          <a:p>
            <a:pPr marL="400050" lvl="1" indent="0">
              <a:buNone/>
            </a:pPr>
            <a:endParaRPr lang="en-US" altLang="zh-CN" sz="2200" kern="1200" dirty="0">
              <a:solidFill>
                <a:schemeClr val="tx1">
                  <a:lumMod val="75000"/>
                  <a:lumOff val="25000"/>
                </a:schemeClr>
              </a:solidFill>
              <a:ea typeface="ＭＳ Ｐゴシック" charset="-128"/>
              <a:cs typeface="+mn-cs"/>
            </a:endParaRPr>
          </a:p>
          <a:p>
            <a:pPr lvl="1"/>
            <a:endParaRPr lang="en-US" altLang="zh-CN" sz="800" kern="1200" dirty="0">
              <a:solidFill>
                <a:schemeClr val="tx1">
                  <a:lumMod val="75000"/>
                  <a:lumOff val="25000"/>
                </a:schemeClr>
              </a:solidFill>
              <a:ea typeface="ＭＳ Ｐゴシック" charset="-128"/>
              <a:cs typeface="+mn-cs"/>
            </a:endParaRPr>
          </a:p>
          <a:p>
            <a:pPr lvl="1"/>
            <a:r>
              <a:rPr lang="en-US" altLang="zh-CN" sz="22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  <a:cs typeface="+mn-cs"/>
              </a:rPr>
              <a:t>Opposite scattering direction (             </a:t>
            </a:r>
            <a:r>
              <a:rPr lang="zh-CN" altLang="en-US" sz="22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  <a:cs typeface="+mn-cs"/>
              </a:rPr>
              <a:t>    </a:t>
            </a:r>
            <a:r>
              <a:rPr lang="en-US" altLang="zh-CN" sz="22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  <a:cs typeface="+mn-cs"/>
              </a:rPr>
              <a:t>   )</a:t>
            </a:r>
            <a:endParaRPr lang="en-US" altLang="zh-CN" sz="2200" kern="1200" dirty="0">
              <a:solidFill>
                <a:schemeClr val="tx1">
                  <a:lumMod val="75000"/>
                  <a:lumOff val="25000"/>
                </a:schemeClr>
              </a:solidFill>
              <a:ea typeface="ＭＳ Ｐゴシック" charset="-128"/>
              <a:cs typeface="+mn-cs"/>
            </a:endParaRPr>
          </a:p>
          <a:p>
            <a:pPr marL="0" indent="0">
              <a:buNone/>
            </a:pPr>
            <a:r>
              <a:rPr lang="en-US" altLang="zh-CN" sz="2000" kern="12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  <a:cs typeface="+mn-cs"/>
              </a:rPr>
              <a:t>    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  <a:cs typeface="+mn-cs"/>
              </a:rPr>
              <a:t>For</a:t>
            </a: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  <a:cs typeface="+mn-cs"/>
              </a:rPr>
              <a:t> </a:t>
            </a: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  <a:cs typeface="+mn-cs"/>
              </a:rPr>
              <a:t>resonant</a:t>
            </a: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  <a:cs typeface="+mn-cs"/>
              </a:rPr>
              <a:t> </a:t>
            </a: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  <a:cs typeface="+mn-cs"/>
              </a:rPr>
              <a:t>decay,</a:t>
            </a: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  <a:cs typeface="+mn-cs"/>
              </a:rPr>
              <a:t> </a:t>
            </a: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  <a:cs typeface="+mn-cs"/>
              </a:rPr>
              <a:t>similar</a:t>
            </a: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  <a:cs typeface="+mn-cs"/>
              </a:rPr>
              <a:t> </a:t>
            </a: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  <a:cs typeface="+mn-cs"/>
              </a:rPr>
              <a:t>results</a:t>
            </a: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  <a:cs typeface="+mn-cs"/>
              </a:rPr>
              <a:t> </a:t>
            </a: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  <a:cs typeface="+mn-cs"/>
              </a:rPr>
              <a:t>obtained</a:t>
            </a: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  <a:cs typeface="+mn-cs"/>
              </a:rPr>
              <a:t> </a:t>
            </a: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  <a:cs typeface="+mn-cs"/>
              </a:rPr>
              <a:t>as</a:t>
            </a: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  <a:cs typeface="+mn-cs"/>
              </a:rPr>
              <a:t> </a:t>
            </a: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  <a:cs typeface="+mn-cs"/>
              </a:rPr>
              <a:t>in</a:t>
            </a: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  <a:cs typeface="+mn-cs"/>
              </a:rPr>
              <a:t> </a:t>
            </a: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  <a:cs typeface="+mn-cs"/>
              </a:rPr>
              <a:t>Rosenbluth</a:t>
            </a: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  <a:cs typeface="+mn-cs"/>
              </a:rPr>
              <a:t> </a:t>
            </a: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  <a:cs typeface="+mn-cs"/>
              </a:rPr>
              <a:t>with</a:t>
            </a: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  <a:cs typeface="+mn-cs"/>
              </a:rPr>
              <a:t> </a:t>
            </a: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  <a:cs typeface="+mn-cs"/>
              </a:rPr>
              <a:t>a</a:t>
            </a: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  <a:cs typeface="+mn-cs"/>
              </a:rPr>
              <a:t> </a:t>
            </a: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  <a:cs typeface="+mn-cs"/>
              </a:rPr>
              <a:t>tiny</a:t>
            </a: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  <a:cs typeface="+mn-cs"/>
              </a:rPr>
              <a:t> </a:t>
            </a: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  <a:cs typeface="+mn-cs"/>
              </a:rPr>
              <a:t>correction</a:t>
            </a: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  <a:cs typeface="+mn-cs"/>
              </a:rPr>
              <a:t> </a:t>
            </a:r>
            <a:r>
              <a:rPr lang="en-US" altLang="zh-CN" sz="2200" dirty="0">
                <a:latin typeface="Arial" charset="0"/>
                <a:ea typeface="宋体" charset="0"/>
              </a:rPr>
              <a:t>[Chen</a:t>
            </a:r>
            <a:r>
              <a:rPr lang="zh-CN" altLang="en-US" sz="2200" dirty="0">
                <a:latin typeface="Arial" charset="0"/>
                <a:ea typeface="宋体" charset="0"/>
              </a:rPr>
              <a:t> </a:t>
            </a:r>
            <a:r>
              <a:rPr lang="en-US" altLang="zh-CN" sz="2200" dirty="0">
                <a:latin typeface="Arial" charset="0"/>
                <a:ea typeface="宋体" charset="0"/>
              </a:rPr>
              <a:t>and</a:t>
            </a:r>
            <a:r>
              <a:rPr lang="zh-CN" altLang="en-US" sz="2200" dirty="0">
                <a:latin typeface="Arial" charset="0"/>
                <a:ea typeface="宋体" charset="0"/>
              </a:rPr>
              <a:t> </a:t>
            </a:r>
            <a:r>
              <a:rPr lang="en-US" altLang="zh-CN" sz="2200" dirty="0">
                <a:latin typeface="Arial" charset="0"/>
                <a:ea typeface="宋体" charset="0"/>
              </a:rPr>
              <a:t>Gao,</a:t>
            </a:r>
            <a:r>
              <a:rPr lang="zh-CN" altLang="en-US" sz="2200" dirty="0">
                <a:latin typeface="Arial" charset="0"/>
                <a:ea typeface="宋体" charset="0"/>
              </a:rPr>
              <a:t> </a:t>
            </a:r>
            <a:r>
              <a:rPr lang="en-US" altLang="zh-CN" sz="2200" dirty="0">
                <a:latin typeface="Arial" charset="0"/>
                <a:ea typeface="宋体" charset="0"/>
              </a:rPr>
              <a:t>PPCF</a:t>
            </a:r>
            <a:r>
              <a:rPr lang="zh-CN" altLang="en-US" sz="2200" dirty="0">
                <a:latin typeface="Arial" charset="0"/>
                <a:ea typeface="宋体" charset="0"/>
              </a:rPr>
              <a:t> </a:t>
            </a:r>
            <a:r>
              <a:rPr lang="en-US" altLang="zh-CN" sz="2200" dirty="0">
                <a:latin typeface="Arial" charset="0"/>
                <a:ea typeface="宋体" charset="0"/>
              </a:rPr>
              <a:t>2025]</a:t>
            </a:r>
            <a:endParaRPr lang="zh-CN" altLang="en-US" sz="2200" dirty="0">
              <a:latin typeface="Arial" charset="0"/>
              <a:ea typeface="宋体" charset="0"/>
            </a:endParaRPr>
          </a:p>
        </p:txBody>
      </p:sp>
      <p:graphicFrame>
        <p:nvGraphicFramePr>
          <p:cNvPr id="6" name="对象 5">
            <a:extLst>
              <a:ext uri="{FF2B5EF4-FFF2-40B4-BE49-F238E27FC236}">
                <a16:creationId xmlns:a16="http://schemas.microsoft.com/office/drawing/2014/main" id="{2613029F-E38B-AE6D-D02B-76B84601EA9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0991750"/>
              </p:ext>
            </p:extLst>
          </p:nvPr>
        </p:nvGraphicFramePr>
        <p:xfrm>
          <a:off x="4425161" y="2261779"/>
          <a:ext cx="2789238" cy="803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83" name="Equation" r:id="rId4" imgW="1269720" imgH="368280" progId="Equation.DSMT4">
                  <p:embed/>
                </p:oleObj>
              </mc:Choice>
              <mc:Fallback>
                <p:oleObj name="Equation" r:id="rId4" imgW="1269720" imgH="368280" progId="Equation.DSMT4">
                  <p:embed/>
                  <p:pic>
                    <p:nvPicPr>
                      <p:cNvPr id="5" name="对象 4">
                        <a:extLst>
                          <a:ext uri="{FF2B5EF4-FFF2-40B4-BE49-F238E27FC236}">
                            <a16:creationId xmlns:a16="http://schemas.microsoft.com/office/drawing/2014/main" id="{4BFA1D6A-95C8-557D-F914-3C804F43A7F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25161" y="2261779"/>
                        <a:ext cx="2789238" cy="8032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对象 7">
            <a:extLst>
              <a:ext uri="{FF2B5EF4-FFF2-40B4-BE49-F238E27FC236}">
                <a16:creationId xmlns:a16="http://schemas.microsoft.com/office/drawing/2014/main" id="{99DCD743-76BC-37E3-2667-9EB0C16CF67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25502408"/>
              </p:ext>
            </p:extLst>
          </p:nvPr>
        </p:nvGraphicFramePr>
        <p:xfrm>
          <a:off x="7842448" y="2020281"/>
          <a:ext cx="725488" cy="387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84" name="Equation" r:id="rId6" imgW="330120" imgH="177480" progId="Equation.DSMT4">
                  <p:embed/>
                </p:oleObj>
              </mc:Choice>
              <mc:Fallback>
                <p:oleObj name="Equation" r:id="rId6" imgW="330120" imgH="177480" progId="Equation.DSMT4">
                  <p:embed/>
                  <p:pic>
                    <p:nvPicPr>
                      <p:cNvPr id="7" name="对象 6">
                        <a:extLst>
                          <a:ext uri="{FF2B5EF4-FFF2-40B4-BE49-F238E27FC236}">
                            <a16:creationId xmlns:a16="http://schemas.microsoft.com/office/drawing/2014/main" id="{EC835445-3CC6-1C3A-11D4-7B40FC6C040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42448" y="2020281"/>
                        <a:ext cx="725488" cy="3873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对象 10">
            <a:extLst>
              <a:ext uri="{FF2B5EF4-FFF2-40B4-BE49-F238E27FC236}">
                <a16:creationId xmlns:a16="http://schemas.microsoft.com/office/drawing/2014/main" id="{7E1508D2-AAC4-188F-4034-6DF21CFFADB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0035866"/>
              </p:ext>
            </p:extLst>
          </p:nvPr>
        </p:nvGraphicFramePr>
        <p:xfrm>
          <a:off x="4727202" y="3794726"/>
          <a:ext cx="1477963" cy="527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85" name="Equation" r:id="rId8" imgW="672840" imgH="241200" progId="Equation.DSMT4">
                  <p:embed/>
                </p:oleObj>
              </mc:Choice>
              <mc:Fallback>
                <p:oleObj name="Equation" r:id="rId8" imgW="672840" imgH="241200" progId="Equation.DSMT4">
                  <p:embed/>
                  <p:pic>
                    <p:nvPicPr>
                      <p:cNvPr id="9" name="对象 8">
                        <a:extLst>
                          <a:ext uri="{FF2B5EF4-FFF2-40B4-BE49-F238E27FC236}">
                            <a16:creationId xmlns:a16="http://schemas.microsoft.com/office/drawing/2014/main" id="{13822AE9-5B1D-E67A-1A6D-3296869A0BA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7202" y="3794726"/>
                        <a:ext cx="1477963" cy="5270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对象 11">
            <a:extLst>
              <a:ext uri="{FF2B5EF4-FFF2-40B4-BE49-F238E27FC236}">
                <a16:creationId xmlns:a16="http://schemas.microsoft.com/office/drawing/2014/main" id="{3EF76052-A562-62B2-A4C1-DE38DBBEE7A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98400322"/>
              </p:ext>
            </p:extLst>
          </p:nvPr>
        </p:nvGraphicFramePr>
        <p:xfrm>
          <a:off x="5080798" y="4787923"/>
          <a:ext cx="1477963" cy="527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86" name="Equation" r:id="rId10" imgW="672840" imgH="241200" progId="Equation.DSMT4">
                  <p:embed/>
                </p:oleObj>
              </mc:Choice>
              <mc:Fallback>
                <p:oleObj name="Equation" r:id="rId10" imgW="672840" imgH="241200" progId="Equation.DSMT4">
                  <p:embed/>
                  <p:pic>
                    <p:nvPicPr>
                      <p:cNvPr id="11" name="对象 10">
                        <a:extLst>
                          <a:ext uri="{FF2B5EF4-FFF2-40B4-BE49-F238E27FC236}">
                            <a16:creationId xmlns:a16="http://schemas.microsoft.com/office/drawing/2014/main" id="{7E1508D2-AAC4-188F-4034-6DF21CFFADB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80798" y="4787923"/>
                        <a:ext cx="1477963" cy="5270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对象 12">
            <a:extLst>
              <a:ext uri="{FF2B5EF4-FFF2-40B4-BE49-F238E27FC236}">
                <a16:creationId xmlns:a16="http://schemas.microsoft.com/office/drawing/2014/main" id="{2D0119D8-BD45-8556-293F-F69EA3DBDEE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82383715"/>
              </p:ext>
            </p:extLst>
          </p:nvPr>
        </p:nvGraphicFramePr>
        <p:xfrm>
          <a:off x="6944147" y="3535970"/>
          <a:ext cx="1644650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87" name="Equation" r:id="rId12" imgW="749160" imgH="419040" progId="Equation.DSMT4">
                  <p:embed/>
                </p:oleObj>
              </mc:Choice>
              <mc:Fallback>
                <p:oleObj name="Equation" r:id="rId12" imgW="749160" imgH="419040" progId="Equation.DSMT4">
                  <p:embed/>
                  <p:pic>
                    <p:nvPicPr>
                      <p:cNvPr id="11" name="对象 10">
                        <a:extLst>
                          <a:ext uri="{FF2B5EF4-FFF2-40B4-BE49-F238E27FC236}">
                            <a16:creationId xmlns:a16="http://schemas.microsoft.com/office/drawing/2014/main" id="{7E1508D2-AAC4-188F-4034-6DF21CFFADB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44147" y="3535970"/>
                        <a:ext cx="1644650" cy="9144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对象 13">
            <a:extLst>
              <a:ext uri="{FF2B5EF4-FFF2-40B4-BE49-F238E27FC236}">
                <a16:creationId xmlns:a16="http://schemas.microsoft.com/office/drawing/2014/main" id="{4EEC09D5-4D7A-0E05-FC37-6691DCB8A98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32849093"/>
              </p:ext>
            </p:extLst>
          </p:nvPr>
        </p:nvGraphicFramePr>
        <p:xfrm>
          <a:off x="7007423" y="4594248"/>
          <a:ext cx="1560513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88" name="Equation" r:id="rId14" imgW="711000" imgH="419040" progId="Equation.DSMT4">
                  <p:embed/>
                </p:oleObj>
              </mc:Choice>
              <mc:Fallback>
                <p:oleObj name="Equation" r:id="rId14" imgW="711000" imgH="419040" progId="Equation.DSMT4">
                  <p:embed/>
                  <p:pic>
                    <p:nvPicPr>
                      <p:cNvPr id="13" name="对象 12">
                        <a:extLst>
                          <a:ext uri="{FF2B5EF4-FFF2-40B4-BE49-F238E27FC236}">
                            <a16:creationId xmlns:a16="http://schemas.microsoft.com/office/drawing/2014/main" id="{2D0119D8-BD45-8556-293F-F69EA3DBDEE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07423" y="4594248"/>
                        <a:ext cx="1560513" cy="9144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" name="图片 16">
            <a:extLst>
              <a:ext uri="{FF2B5EF4-FFF2-40B4-BE49-F238E27FC236}">
                <a16:creationId xmlns:a16="http://schemas.microsoft.com/office/drawing/2014/main" id="{5073CA9B-BAA1-FD86-E630-9E354BD40A6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935800" y="3435557"/>
            <a:ext cx="2911285" cy="207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3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BB2B93-B8B4-C442-B0EA-7E6775E698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kumimoji="1" lang="en-US" altLang="zh-CN" b="1" dirty="0"/>
              <a:t>On the</a:t>
            </a:r>
            <a:r>
              <a:rPr kumimoji="1" lang="zh-CN" altLang="en-US" b="1" dirty="0"/>
              <a:t> </a:t>
            </a:r>
            <a:r>
              <a:rPr lang="en-US" altLang="zh-CN" b="1" dirty="0"/>
              <a:t>convective</a:t>
            </a:r>
            <a:r>
              <a:rPr lang="zh-CN" altLang="en-US" b="1" dirty="0"/>
              <a:t> </a:t>
            </a:r>
            <a:r>
              <a:rPr lang="en-US" altLang="zh-CN" b="1" dirty="0"/>
              <a:t>instability:</a:t>
            </a:r>
            <a:r>
              <a:rPr lang="zh-CN" altLang="en-US" b="1" dirty="0"/>
              <a:t> </a:t>
            </a:r>
            <a:r>
              <a:rPr lang="en-US" altLang="zh-CN" sz="3200" b="1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  <a:cs typeface="+mn-cs"/>
              </a:rPr>
              <a:t>quasi-mode</a:t>
            </a:r>
            <a:r>
              <a: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  <a:cs typeface="+mn-cs"/>
              </a:rPr>
              <a:t> </a:t>
            </a:r>
            <a:r>
              <a:rPr lang="en-US" altLang="zh-CN" sz="3200" b="1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  <a:cs typeface="+mn-cs"/>
              </a:rPr>
              <a:t>decay</a:t>
            </a:r>
            <a:endParaRPr kumimoji="1" lang="zh-CN" altLang="en-US" b="1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6430DD4-D30F-D74B-9B18-CF386C950C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63768" y="5761061"/>
            <a:ext cx="2853320" cy="476251"/>
          </a:xfrm>
        </p:spPr>
        <p:txBody>
          <a:bodyPr/>
          <a:lstStyle/>
          <a:p>
            <a:pPr>
              <a:defRPr/>
            </a:pPr>
            <a:fld id="{B4667403-88AB-C34A-A04F-963FA4C322F0}" type="slidenum">
              <a:rPr lang="en-US" altLang="zh-CN" smtClean="0"/>
              <a:pPr>
                <a:defRPr/>
              </a:pPr>
              <a:t>19</a:t>
            </a:fld>
            <a:endParaRPr lang="zh-CN"/>
          </a:p>
        </p:txBody>
      </p:sp>
      <p:sp>
        <p:nvSpPr>
          <p:cNvPr id="5" name="内容占位符 2">
            <a:extLst>
              <a:ext uri="{FF2B5EF4-FFF2-40B4-BE49-F238E27FC236}">
                <a16:creationId xmlns:a16="http://schemas.microsoft.com/office/drawing/2014/main" id="{88D10B8B-E986-74B6-7293-C75A8E614A06}"/>
              </a:ext>
            </a:extLst>
          </p:cNvPr>
          <p:cNvSpPr txBox="1">
            <a:spLocks/>
          </p:cNvSpPr>
          <p:nvPr/>
        </p:nvSpPr>
        <p:spPr bwMode="auto">
          <a:xfrm>
            <a:off x="425624" y="1844824"/>
            <a:ext cx="11617088" cy="45259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宋体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  <a:cs typeface="+mn-cs"/>
              </a:rPr>
              <a:t>No opposite scattering in quasi-mode decay due to strong damping.</a:t>
            </a:r>
          </a:p>
          <a:p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  <a:cs typeface="+mn-cs"/>
              </a:rPr>
              <a:t>For</a:t>
            </a:r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  <a:cs typeface="+mn-cs"/>
              </a:rPr>
              <a:t> 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  <a:cs typeface="+mn-cs"/>
              </a:rPr>
              <a:t>same-direction</a:t>
            </a:r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  <a:cs typeface="+mn-cs"/>
              </a:rPr>
              <a:t> 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  <a:cs typeface="+mn-cs"/>
              </a:rPr>
              <a:t>scattering</a:t>
            </a:r>
            <a:r>
              <a:rPr lang="en-US" altLang="zh-CN" sz="26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  <a:cs typeface="+mn-cs"/>
              </a:rPr>
              <a:t>, the convective amplification factor is,</a:t>
            </a:r>
          </a:p>
          <a:p>
            <a:endParaRPr lang="en-US" altLang="zh-CN" sz="2600" dirty="0">
              <a:solidFill>
                <a:schemeClr val="tx1">
                  <a:lumMod val="75000"/>
                  <a:lumOff val="25000"/>
                </a:schemeClr>
              </a:solidFill>
              <a:ea typeface="ＭＳ Ｐゴシック" charset="-128"/>
              <a:cs typeface="+mn-cs"/>
            </a:endParaRPr>
          </a:p>
          <a:p>
            <a:endParaRPr lang="en-US" altLang="zh-CN" sz="2600" dirty="0">
              <a:solidFill>
                <a:schemeClr val="tx1">
                  <a:lumMod val="75000"/>
                  <a:lumOff val="25000"/>
                </a:schemeClr>
              </a:solidFill>
              <a:ea typeface="ＭＳ Ｐゴシック" charset="-128"/>
              <a:cs typeface="+mn-cs"/>
            </a:endParaRPr>
          </a:p>
          <a:p>
            <a:pPr lvl="1"/>
            <a:endParaRPr lang="en-US" altLang="zh-CN" sz="2200" dirty="0">
              <a:solidFill>
                <a:schemeClr val="tx1">
                  <a:lumMod val="75000"/>
                  <a:lumOff val="25000"/>
                </a:schemeClr>
              </a:solidFill>
              <a:ea typeface="ＭＳ Ｐゴシック" charset="-128"/>
              <a:cs typeface="+mn-cs"/>
            </a:endParaRPr>
          </a:p>
          <a:p>
            <a:pPr lvl="1"/>
            <a:r>
              <a:rPr lang="en-US" altLang="zh-CN" sz="22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  <a:cs typeface="+mn-cs"/>
              </a:rPr>
              <a:t>the PDI growth rate</a:t>
            </a:r>
          </a:p>
        </p:txBody>
      </p:sp>
      <p:graphicFrame>
        <p:nvGraphicFramePr>
          <p:cNvPr id="7" name="对象 6">
            <a:extLst>
              <a:ext uri="{FF2B5EF4-FFF2-40B4-BE49-F238E27FC236}">
                <a16:creationId xmlns:a16="http://schemas.microsoft.com/office/drawing/2014/main" id="{BB09B08D-A019-26D3-18D2-8A96EB5D3EC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98591661"/>
              </p:ext>
            </p:extLst>
          </p:nvPr>
        </p:nvGraphicFramePr>
        <p:xfrm>
          <a:off x="4674736" y="3115085"/>
          <a:ext cx="2314575" cy="858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43" name="Equation" r:id="rId3" imgW="1054080" imgH="393480" progId="Equation.DSMT4">
                  <p:embed/>
                </p:oleObj>
              </mc:Choice>
              <mc:Fallback>
                <p:oleObj name="Equation" r:id="rId3" imgW="1054080" imgH="393480" progId="Equation.DSMT4">
                  <p:embed/>
                  <p:pic>
                    <p:nvPicPr>
                      <p:cNvPr id="12" name="对象 11">
                        <a:extLst>
                          <a:ext uri="{FF2B5EF4-FFF2-40B4-BE49-F238E27FC236}">
                            <a16:creationId xmlns:a16="http://schemas.microsoft.com/office/drawing/2014/main" id="{3EF76052-A562-62B2-A4C1-DE38DBBEE7A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74736" y="3115085"/>
                        <a:ext cx="2314575" cy="85883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矩形 9">
            <a:extLst>
              <a:ext uri="{FF2B5EF4-FFF2-40B4-BE49-F238E27FC236}">
                <a16:creationId xmlns:a16="http://schemas.microsoft.com/office/drawing/2014/main" id="{8A7EDF12-7D87-B42B-1BA5-0FA51B9FA74D}"/>
              </a:ext>
            </a:extLst>
          </p:cNvPr>
          <p:cNvSpPr/>
          <p:nvPr/>
        </p:nvSpPr>
        <p:spPr>
          <a:xfrm>
            <a:off x="5754216" y="3207744"/>
            <a:ext cx="318854" cy="5201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335A6FF5-B42D-80A2-C823-50D2C99CE81E}"/>
              </a:ext>
            </a:extLst>
          </p:cNvPr>
          <p:cNvSpPr txBox="1"/>
          <p:nvPr/>
        </p:nvSpPr>
        <p:spPr>
          <a:xfrm>
            <a:off x="5984408" y="2856877"/>
            <a:ext cx="27793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dirty="0">
                <a:solidFill>
                  <a:srgbClr val="FF0000"/>
                </a:solidFill>
                <a:latin typeface="+mn-lt"/>
                <a:ea typeface="ＭＳ Ｐゴシック" charset="-128"/>
                <a:cs typeface="+mn-cs"/>
              </a:rPr>
              <a:t>plasma inhomogeneity </a:t>
            </a:r>
            <a:endParaRPr kumimoji="1" lang="zh-CN" altLang="en-US" sz="2000" dirty="0">
              <a:solidFill>
                <a:srgbClr val="FF0000"/>
              </a:solidFill>
              <a:latin typeface="+mn-lt"/>
              <a:ea typeface="ＭＳ Ｐゴシック" charset="-128"/>
              <a:cs typeface="+mn-cs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F4716301-6856-5C13-A97F-357A537036D1}"/>
              </a:ext>
            </a:extLst>
          </p:cNvPr>
          <p:cNvSpPr/>
          <p:nvPr/>
        </p:nvSpPr>
        <p:spPr>
          <a:xfrm>
            <a:off x="5211195" y="3098807"/>
            <a:ext cx="543021" cy="800797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8228C8E3-BE33-FA1D-69AD-9DE66DC94124}"/>
              </a:ext>
            </a:extLst>
          </p:cNvPr>
          <p:cNvSpPr txBox="1"/>
          <p:nvPr/>
        </p:nvSpPr>
        <p:spPr>
          <a:xfrm>
            <a:off x="1865784" y="3604262"/>
            <a:ext cx="33612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dirty="0">
                <a:solidFill>
                  <a:srgbClr val="00B0F0"/>
                </a:solidFill>
                <a:latin typeface="+mn-lt"/>
                <a:ea typeface="ＭＳ Ｐゴシック" charset="-128"/>
                <a:cs typeface="+mn-cs"/>
              </a:rPr>
              <a:t>Finite pump width</a:t>
            </a:r>
            <a:r>
              <a:rPr kumimoji="1" lang="zh-CN" altLang="en-US" sz="2000" dirty="0">
                <a:solidFill>
                  <a:srgbClr val="00B0F0"/>
                </a:solidFill>
                <a:latin typeface="+mn-lt"/>
                <a:ea typeface="ＭＳ Ｐゴシック" charset="-128"/>
                <a:cs typeface="+mn-cs"/>
              </a:rPr>
              <a:t>，</a:t>
            </a:r>
            <a:r>
              <a:rPr kumimoji="1" lang="en-US" altLang="zh-CN" sz="2000" dirty="0">
                <a:solidFill>
                  <a:srgbClr val="00B0F0"/>
                </a:solidFill>
                <a:latin typeface="+mn-lt"/>
                <a:ea typeface="ＭＳ Ｐゴシック" charset="-128"/>
                <a:cs typeface="+mn-cs"/>
              </a:rPr>
              <a:t>actually</a:t>
            </a:r>
            <a:r>
              <a:rPr kumimoji="1" lang="zh-CN" altLang="en-US" sz="2000" dirty="0">
                <a:solidFill>
                  <a:srgbClr val="00B0F0"/>
                </a:solidFill>
                <a:latin typeface="+mn-lt"/>
                <a:ea typeface="ＭＳ Ｐゴシック" charset="-128"/>
                <a:cs typeface="+mn-cs"/>
              </a:rPr>
              <a:t> </a:t>
            </a:r>
            <a:r>
              <a:rPr kumimoji="1" lang="en-US" altLang="zh-CN" sz="2000" dirty="0">
                <a:solidFill>
                  <a:srgbClr val="00B0F0"/>
                </a:solidFill>
                <a:latin typeface="+mn-lt"/>
                <a:ea typeface="ＭＳ Ｐゴシック" charset="-128"/>
                <a:cs typeface="+mn-cs"/>
              </a:rPr>
              <a:t>finite</a:t>
            </a:r>
            <a:r>
              <a:rPr kumimoji="1" lang="zh-CN" altLang="en-US" sz="2000" dirty="0">
                <a:solidFill>
                  <a:srgbClr val="00B0F0"/>
                </a:solidFill>
                <a:latin typeface="+mn-lt"/>
                <a:ea typeface="ＭＳ Ｐゴシック" charset="-128"/>
                <a:cs typeface="+mn-cs"/>
              </a:rPr>
              <a:t> </a:t>
            </a:r>
            <a:r>
              <a:rPr kumimoji="1" lang="en" altLang="zh-CN" sz="2000" dirty="0">
                <a:solidFill>
                  <a:srgbClr val="00B0F0"/>
                </a:solidFill>
                <a:latin typeface="+mn-lt"/>
                <a:ea typeface="ＭＳ Ｐゴシック" charset="-128"/>
                <a:cs typeface="+mn-cs"/>
              </a:rPr>
              <a:t>trajectory length</a:t>
            </a:r>
            <a:endParaRPr kumimoji="1" lang="zh-CN" altLang="en-US" sz="2000" dirty="0">
              <a:solidFill>
                <a:srgbClr val="00B0F0"/>
              </a:solidFill>
              <a:latin typeface="+mn-lt"/>
              <a:ea typeface="ＭＳ Ｐゴシック" charset="-128"/>
              <a:cs typeface="+mn-cs"/>
            </a:endParaRPr>
          </a:p>
        </p:txBody>
      </p:sp>
      <p:graphicFrame>
        <p:nvGraphicFramePr>
          <p:cNvPr id="20" name="对象 19">
            <a:extLst>
              <a:ext uri="{FF2B5EF4-FFF2-40B4-BE49-F238E27FC236}">
                <a16:creationId xmlns:a16="http://schemas.microsoft.com/office/drawing/2014/main" id="{33840248-7678-FFDB-6DFD-36E0DE28B9B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44666414"/>
              </p:ext>
            </p:extLst>
          </p:nvPr>
        </p:nvGraphicFramePr>
        <p:xfrm>
          <a:off x="4439810" y="4217045"/>
          <a:ext cx="2784425" cy="8314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44" name="Equation" r:id="rId5" imgW="1562040" imgH="469800" progId="Equation.DSMT4">
                  <p:embed/>
                </p:oleObj>
              </mc:Choice>
              <mc:Fallback>
                <p:oleObj name="Equation" r:id="rId5" imgW="1562040" imgH="469800" progId="Equation.DSMT4">
                  <p:embed/>
                  <p:pic>
                    <p:nvPicPr>
                      <p:cNvPr id="7" name="对象 6">
                        <a:extLst>
                          <a:ext uri="{FF2B5EF4-FFF2-40B4-BE49-F238E27FC236}">
                            <a16:creationId xmlns:a16="http://schemas.microsoft.com/office/drawing/2014/main" id="{BB09B08D-A019-26D3-18D2-8A96EB5D3EC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39810" y="4217045"/>
                        <a:ext cx="2784425" cy="83145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文本框 7">
            <a:extLst>
              <a:ext uri="{FF2B5EF4-FFF2-40B4-BE49-F238E27FC236}">
                <a16:creationId xmlns:a16="http://schemas.microsoft.com/office/drawing/2014/main" id="{DDE9F07C-09D0-C945-AA76-366423F6C9C9}"/>
              </a:ext>
            </a:extLst>
          </p:cNvPr>
          <p:cNvSpPr txBox="1"/>
          <p:nvPr/>
        </p:nvSpPr>
        <p:spPr>
          <a:xfrm>
            <a:off x="7224235" y="5146674"/>
            <a:ext cx="341952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200" dirty="0"/>
              <a:t>[Chen</a:t>
            </a:r>
            <a:r>
              <a:rPr kumimoji="1" lang="zh-CN" altLang="en-US" sz="2200" dirty="0"/>
              <a:t> </a:t>
            </a:r>
            <a:r>
              <a:rPr kumimoji="1" lang="en-US" altLang="zh-CN" sz="2200" dirty="0"/>
              <a:t>and</a:t>
            </a:r>
            <a:r>
              <a:rPr kumimoji="1" lang="zh-CN" altLang="en-US" sz="2200" dirty="0"/>
              <a:t> </a:t>
            </a:r>
            <a:r>
              <a:rPr kumimoji="1" lang="en-US" altLang="zh-CN" sz="2200" dirty="0"/>
              <a:t>Gao,</a:t>
            </a:r>
            <a:r>
              <a:rPr kumimoji="1" lang="zh-CN" altLang="en-US" sz="2200" dirty="0"/>
              <a:t> </a:t>
            </a:r>
            <a:r>
              <a:rPr kumimoji="1" lang="en-US" altLang="zh-CN" sz="2200" dirty="0"/>
              <a:t>NF</a:t>
            </a:r>
            <a:r>
              <a:rPr kumimoji="1" lang="zh-CN" altLang="en-US" sz="2200" dirty="0"/>
              <a:t> </a:t>
            </a:r>
            <a:r>
              <a:rPr kumimoji="1" lang="en-US" altLang="zh-CN" sz="2200" dirty="0"/>
              <a:t>2025]</a:t>
            </a:r>
            <a:endParaRPr kumimoji="1" lang="zh-CN" altLang="en-US" sz="2200" dirty="0"/>
          </a:p>
        </p:txBody>
      </p:sp>
    </p:spTree>
    <p:extLst>
      <p:ext uri="{BB962C8B-B14F-4D97-AF65-F5344CB8AC3E}">
        <p14:creationId xmlns:p14="http://schemas.microsoft.com/office/powerpoint/2010/main" val="34454529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C7B3B9-07A3-B348-8139-F67C2F436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640" y="351886"/>
            <a:ext cx="8229600" cy="857250"/>
          </a:xfrm>
        </p:spPr>
        <p:txBody>
          <a:bodyPr/>
          <a:lstStyle/>
          <a:p>
            <a:pPr algn="l"/>
            <a:r>
              <a:rPr lang="en-US" altLang="zh-CN" sz="3600" b="1" dirty="0"/>
              <a:t>Introduction</a:t>
            </a:r>
            <a:endParaRPr lang="zh-CN" altLang="en-US" sz="3600" b="1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5DB9DD0-D7E0-E844-B2B8-50559328A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05774" y="6320227"/>
            <a:ext cx="2133600" cy="357188"/>
          </a:xfrm>
        </p:spPr>
        <p:txBody>
          <a:bodyPr/>
          <a:lstStyle/>
          <a:p>
            <a:pPr>
              <a:defRPr/>
            </a:pPr>
            <a:fld id="{B4667403-88AB-C34A-A04F-963FA4C322F0}" type="slidenum">
              <a:rPr lang="en-US" altLang="zh-CN" smtClean="0"/>
              <a:pPr>
                <a:defRPr/>
              </a:pPr>
              <a:t>2</a:t>
            </a:fld>
            <a:endParaRPr lang="zh-CN" dirty="0"/>
          </a:p>
        </p:txBody>
      </p:sp>
      <p:sp>
        <p:nvSpPr>
          <p:cNvPr id="11" name="内容占位符 2">
            <a:extLst>
              <a:ext uri="{FF2B5EF4-FFF2-40B4-BE49-F238E27FC236}">
                <a16:creationId xmlns:a16="http://schemas.microsoft.com/office/drawing/2014/main" id="{FDBEB2E4-3AEB-0244-8657-398B7C940972}"/>
              </a:ext>
            </a:extLst>
          </p:cNvPr>
          <p:cNvSpPr txBox="1">
            <a:spLocks/>
          </p:cNvSpPr>
          <p:nvPr/>
        </p:nvSpPr>
        <p:spPr>
          <a:xfrm>
            <a:off x="334538" y="1371746"/>
            <a:ext cx="11756382" cy="536962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  <a:buFontTx/>
              <a:buChar char="•"/>
            </a:pPr>
            <a:r>
              <a:rPr lang="en-US" altLang="ja-JP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ＭＳ Ｐゴシック" charset="-128"/>
              </a:rPr>
              <a:t>Plasma wave is one of the most fundamental concepts in plasma physics. </a:t>
            </a:r>
          </a:p>
          <a:p>
            <a:pPr algn="just">
              <a:lnSpc>
                <a:spcPct val="120000"/>
              </a:lnSpc>
              <a:buFontTx/>
              <a:buChar char="•"/>
            </a:pPr>
            <a:r>
              <a:rPr lang="en-US" altLang="ja-JP" sz="24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Plasma</a:t>
            </a: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 </a:t>
            </a: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wave</a:t>
            </a: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 </a:t>
            </a: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physics</a:t>
            </a: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 </a:t>
            </a: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is</a:t>
            </a: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 </a:t>
            </a: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complex</a:t>
            </a:r>
          </a:p>
          <a:p>
            <a:pPr lvl="1" algn="just">
              <a:lnSpc>
                <a:spcPct val="120000"/>
              </a:lnSpc>
              <a:buFontTx/>
              <a:buChar char="•"/>
            </a:pPr>
            <a:r>
              <a:rPr lang="en-US" altLang="ja-JP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ＭＳ Ｐゴシック" charset="-128"/>
              </a:rPr>
              <a:t>Body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ＭＳ Ｐゴシック" charset="-128"/>
              </a:rPr>
              <a:t>： </a:t>
            </a:r>
            <a:r>
              <a:rPr lang="en-US" altLang="ja-JP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ＭＳ Ｐゴシック" charset="-128"/>
              </a:rPr>
              <a:t>ion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，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ＭＳ Ｐゴシック" charset="-128"/>
              </a:rPr>
              <a:t>electron</a:t>
            </a:r>
          </a:p>
          <a:p>
            <a:pPr lvl="1" algn="just">
              <a:lnSpc>
                <a:spcPct val="120000"/>
              </a:lnSpc>
              <a:buFontTx/>
              <a:buChar char="•"/>
            </a:pPr>
            <a:r>
              <a:rPr lang="en-US" altLang="ja-JP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ＭＳ Ｐゴシック" charset="-128"/>
              </a:rPr>
              <a:t>Drive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ＭＳ Ｐゴシック" charset="-128"/>
              </a:rPr>
              <a:t>： </a:t>
            </a:r>
            <a:r>
              <a:rPr lang="en-US" altLang="ja-JP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ＭＳ Ｐゴシック" charset="-128"/>
              </a:rPr>
              <a:t>pressure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ＭＳ Ｐゴシック" charset="-128"/>
              </a:rPr>
              <a:t>，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electrostatic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ＭＳ Ｐゴシック" charset="-128"/>
              </a:rPr>
              <a:t>， 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electromagnetic</a:t>
            </a:r>
          </a:p>
          <a:p>
            <a:pPr lvl="1" algn="just">
              <a:lnSpc>
                <a:spcPct val="120000"/>
              </a:lnSpc>
              <a:buFontTx/>
              <a:buChar char="•"/>
            </a:pP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ＭＳ Ｐゴシック" charset="-128"/>
              </a:rPr>
              <a:t>Interaction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ＭＳ Ｐゴシック" charset="-128"/>
              </a:rPr>
              <a:t>： 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ＭＳ Ｐゴシック" charset="-128"/>
              </a:rPr>
              <a:t>linear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，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quasilinear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 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ＭＳ Ｐゴシック" charset="-128"/>
              </a:rPr>
              <a:t>and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ＭＳ Ｐゴシック" charset="-128"/>
              </a:rPr>
              <a:t> 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ＭＳ Ｐゴシック" charset="-128"/>
              </a:rPr>
              <a:t>nonlinear</a:t>
            </a:r>
          </a:p>
          <a:p>
            <a:pPr lvl="1" algn="just">
              <a:lnSpc>
                <a:spcPct val="120000"/>
              </a:lnSpc>
              <a:buFontTx/>
              <a:buChar char="•"/>
            </a:pP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ＭＳ Ｐゴシック" charset="-128"/>
              </a:rPr>
              <a:t>Boundary: 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f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ＭＳ Ｐゴシック" charset="-128"/>
              </a:rPr>
              <a:t>ree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,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 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ideal,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 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sheath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 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ＭＳ Ｐゴシック" charset="-128"/>
              </a:rPr>
              <a:t> </a:t>
            </a:r>
            <a:endParaRPr lang="en-US" altLang="zh-CN" sz="20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ＭＳ Ｐゴシック" charset="-128"/>
            </a:endParaRPr>
          </a:p>
          <a:p>
            <a:pPr algn="just">
              <a:lnSpc>
                <a:spcPct val="120000"/>
              </a:lnSpc>
              <a:buFontTx/>
              <a:buChar char="•"/>
            </a:pP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Nonlinear</a:t>
            </a: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 </a:t>
            </a: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wave</a:t>
            </a: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 </a:t>
            </a: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physics</a:t>
            </a: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 </a:t>
            </a:r>
            <a:r>
              <a:rPr lang="en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extensively studied in</a:t>
            </a: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 </a:t>
            </a: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laser</a:t>
            </a: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 </a:t>
            </a: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plasma</a:t>
            </a: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，</a:t>
            </a: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but</a:t>
            </a: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 </a:t>
            </a: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not</a:t>
            </a: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 </a:t>
            </a: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sufficient</a:t>
            </a: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 </a:t>
            </a: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in</a:t>
            </a: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 </a:t>
            </a: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MCF</a:t>
            </a: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 </a:t>
            </a: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plasma</a:t>
            </a: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，</a:t>
            </a: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however</a:t>
            </a: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，</a:t>
            </a: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becomes</a:t>
            </a: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 </a:t>
            </a: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more</a:t>
            </a: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 </a:t>
            </a: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important</a:t>
            </a: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 </a:t>
            </a:r>
            <a:r>
              <a:rPr lang="en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with the increase of wave power</a:t>
            </a: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 </a:t>
            </a: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required</a:t>
            </a: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 </a:t>
            </a: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in</a:t>
            </a: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 </a:t>
            </a: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fusion</a:t>
            </a: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 </a:t>
            </a: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device.</a:t>
            </a:r>
          </a:p>
          <a:p>
            <a:pPr lvl="1" algn="just">
              <a:lnSpc>
                <a:spcPct val="120000"/>
              </a:lnSpc>
              <a:buFontTx/>
              <a:buChar char="•"/>
            </a:pP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ＭＳ Ｐゴシック" charset="-128"/>
              </a:rPr>
              <a:t>nonlinear interactions in MCF plasmas very different from those in laser plasmas.</a:t>
            </a:r>
            <a:endParaRPr lang="en-US" altLang="ja-JP" sz="20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ＭＳ Ｐゴシック" charset="-128"/>
            </a:endParaRPr>
          </a:p>
          <a:p>
            <a:pPr algn="just">
              <a:lnSpc>
                <a:spcPct val="120000"/>
              </a:lnSpc>
              <a:buFontTx/>
              <a:buChar char="•"/>
            </a:pPr>
            <a:r>
              <a:rPr lang="en-US" altLang="ja-JP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ＭＳ Ｐゴシック" charset="-128"/>
              </a:rPr>
              <a:t>Here, some understandings on pondermotive force (a typical nonlinear wave-particle interaction) and parametric process (a typical nonlinea</a:t>
            </a:r>
            <a:r>
              <a:rPr lang="en-US" altLang="ja-JP" sz="24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r wave-wave interaction) in MCF plasma are introduced</a:t>
            </a:r>
            <a:endParaRPr lang="en-US" altLang="ja-JP" sz="2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540182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A92E0F-1E24-B149-B427-FF78D0553E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kumimoji="1" lang="en-US" altLang="zh-CN" b="1" dirty="0"/>
              <a:t>Nonlocal</a:t>
            </a:r>
            <a:r>
              <a:rPr kumimoji="1" lang="zh-CN" altLang="en-US" b="1" dirty="0"/>
              <a:t> </a:t>
            </a:r>
            <a:r>
              <a:rPr kumimoji="1" lang="en-US" altLang="zh-CN" b="1" dirty="0"/>
              <a:t>model</a:t>
            </a:r>
            <a:r>
              <a:rPr kumimoji="1" lang="zh-CN" altLang="en-US" b="1" dirty="0"/>
              <a:t> </a:t>
            </a:r>
            <a:r>
              <a:rPr kumimoji="1" lang="en-US" altLang="zh-CN" b="1" dirty="0"/>
              <a:t>around</a:t>
            </a:r>
            <a:r>
              <a:rPr kumimoji="1" lang="zh-CN" altLang="en-US" b="1" dirty="0"/>
              <a:t> </a:t>
            </a:r>
            <a:r>
              <a:rPr kumimoji="1" lang="en-US" altLang="zh-CN" b="1" dirty="0"/>
              <a:t>the</a:t>
            </a:r>
            <a:r>
              <a:rPr kumimoji="1" lang="zh-CN" altLang="en-US" b="1" dirty="0"/>
              <a:t> </a:t>
            </a:r>
            <a:r>
              <a:rPr kumimoji="1" lang="en-US" altLang="zh-CN" b="1" dirty="0"/>
              <a:t>SOL</a:t>
            </a:r>
            <a:r>
              <a:rPr kumimoji="1" lang="zh-CN" altLang="en-US" b="1" dirty="0"/>
              <a:t> </a:t>
            </a:r>
            <a:r>
              <a:rPr kumimoji="1" lang="en-US" altLang="zh-CN" b="1" dirty="0"/>
              <a:t>in</a:t>
            </a:r>
            <a:r>
              <a:rPr kumimoji="1" lang="zh-CN" altLang="en-US" b="1" dirty="0"/>
              <a:t> </a:t>
            </a:r>
            <a:r>
              <a:rPr kumimoji="1" lang="en-US" altLang="zh-CN" b="1" dirty="0"/>
              <a:t>tokamak</a:t>
            </a:r>
            <a:endParaRPr kumimoji="1" lang="zh-CN" altLang="en-US" b="1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488EEF9-2DAF-614E-A120-17D68A17BE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sz="2600" kern="12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  <a:cs typeface="+mn-cs"/>
              </a:rPr>
              <a:t>Decay channels: ISQM+ICQM</a:t>
            </a:r>
          </a:p>
          <a:p>
            <a:r>
              <a:rPr lang="en-US" altLang="zh-CN" sz="2600" kern="12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  <a:cs typeface="+mn-cs"/>
              </a:rPr>
              <a:t>Plasma inhomogeneity exits in x-direction (radial)</a:t>
            </a:r>
          </a:p>
          <a:p>
            <a:r>
              <a:rPr lang="en-US" altLang="zh-CN" sz="2600" kern="12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  <a:cs typeface="+mn-cs"/>
              </a:rPr>
              <a:t>Finite pump profile exits mainly in z-direction (toroidal)</a:t>
            </a:r>
            <a:endParaRPr lang="zh-CN" altLang="en-US" sz="2600" kern="1200" dirty="0">
              <a:solidFill>
                <a:schemeClr val="tx1">
                  <a:lumMod val="75000"/>
                  <a:lumOff val="25000"/>
                </a:schemeClr>
              </a:solidFill>
              <a:ea typeface="ＭＳ Ｐゴシック" charset="-128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040A165-F034-984B-9F79-4974981B0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667403-88AB-C34A-A04F-963FA4C322F0}" type="slidenum">
              <a:rPr lang="en-US" altLang="zh-CN" smtClean="0"/>
              <a:pPr>
                <a:defRPr/>
              </a:pPr>
              <a:t>20</a:t>
            </a:fld>
            <a:endParaRPr lang="zh-CN"/>
          </a:p>
        </p:txBody>
      </p:sp>
      <p:graphicFrame>
        <p:nvGraphicFramePr>
          <p:cNvPr id="5" name="对象 4">
            <a:extLst>
              <a:ext uri="{FF2B5EF4-FFF2-40B4-BE49-F238E27FC236}">
                <a16:creationId xmlns:a16="http://schemas.microsoft.com/office/drawing/2014/main" id="{211BD0B7-1C87-8FD9-31D3-209284C07E5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47898777"/>
              </p:ext>
            </p:extLst>
          </p:nvPr>
        </p:nvGraphicFramePr>
        <p:xfrm>
          <a:off x="9066391" y="2492896"/>
          <a:ext cx="1656377" cy="5849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83" name="Equation" r:id="rId4" imgW="571320" imgH="203040" progId="Equation.DSMT4">
                  <p:embed/>
                </p:oleObj>
              </mc:Choice>
              <mc:Fallback>
                <p:oleObj name="Equation" r:id="rId4" imgW="571320" imgH="203040" progId="Equation.DSMT4">
                  <p:embed/>
                  <p:pic>
                    <p:nvPicPr>
                      <p:cNvPr id="12" name="对象 11">
                        <a:extLst>
                          <a:ext uri="{FF2B5EF4-FFF2-40B4-BE49-F238E27FC236}">
                            <a16:creationId xmlns:a16="http://schemas.microsoft.com/office/drawing/2014/main" id="{3EF76052-A562-62B2-A4C1-DE38DBBEE7A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66391" y="2492896"/>
                        <a:ext cx="1656377" cy="58497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图片 5">
            <a:extLst>
              <a:ext uri="{FF2B5EF4-FFF2-40B4-BE49-F238E27FC236}">
                <a16:creationId xmlns:a16="http://schemas.microsoft.com/office/drawing/2014/main" id="{E21B7706-90CA-44E6-7F4E-1EB1171E24E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4216" y="3708123"/>
            <a:ext cx="4679308" cy="236687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4C51B83-1EAE-CE23-F06C-4A9E51FDE5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3696" y="3645024"/>
            <a:ext cx="4350703" cy="2403703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EAC53000-A121-C65D-21BC-AD0F764EA6D7}"/>
              </a:ext>
            </a:extLst>
          </p:cNvPr>
          <p:cNvSpPr txBox="1"/>
          <p:nvPr/>
        </p:nvSpPr>
        <p:spPr>
          <a:xfrm>
            <a:off x="1505744" y="4653136"/>
            <a:ext cx="6431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 dirty="0"/>
              <a:t>ISQM</a:t>
            </a:r>
            <a:endParaRPr lang="zh-CN" altLang="en-US" sz="1400" b="1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C05AF1EE-D1CB-0B66-1CFC-081C36E8B2F9}"/>
              </a:ext>
            </a:extLst>
          </p:cNvPr>
          <p:cNvSpPr txBox="1"/>
          <p:nvPr/>
        </p:nvSpPr>
        <p:spPr>
          <a:xfrm>
            <a:off x="2729880" y="4656286"/>
            <a:ext cx="6527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 dirty="0"/>
              <a:t>ICQM</a:t>
            </a:r>
            <a:endParaRPr lang="zh-CN" alt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32447634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CE112D7-43EF-EC45-BE5B-21D9CFC486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kumimoji="1" lang="en-US" altLang="zh-CN" b="1" dirty="0"/>
              <a:t>PIPERS</a:t>
            </a:r>
            <a:r>
              <a:rPr kumimoji="1" lang="zh-CN" altLang="en-US" b="1" dirty="0"/>
              <a:t> </a:t>
            </a:r>
            <a:r>
              <a:rPr kumimoji="1" lang="en-US" altLang="zh-CN" b="1" dirty="0"/>
              <a:t>code</a:t>
            </a:r>
            <a:r>
              <a:rPr kumimoji="1" lang="zh-CN" altLang="en-US" b="1" dirty="0"/>
              <a:t>：</a:t>
            </a:r>
            <a:r>
              <a:rPr kumimoji="1" lang="en-US" altLang="zh-CN" b="1" dirty="0"/>
              <a:t>ray</a:t>
            </a:r>
            <a:r>
              <a:rPr kumimoji="1" lang="zh-CN" altLang="en-US" b="1" dirty="0"/>
              <a:t> </a:t>
            </a:r>
            <a:r>
              <a:rPr kumimoji="1" lang="en-US" altLang="zh-CN" b="1" dirty="0"/>
              <a:t>tracing</a:t>
            </a:r>
            <a:r>
              <a:rPr kumimoji="1" lang="zh-CN" altLang="en-US" b="1" dirty="0"/>
              <a:t> </a:t>
            </a:r>
            <a:r>
              <a:rPr kumimoji="1" lang="en-US" altLang="zh-CN" b="1" dirty="0"/>
              <a:t>+</a:t>
            </a:r>
            <a:r>
              <a:rPr kumimoji="1" lang="zh-CN" altLang="en-US" b="1" dirty="0"/>
              <a:t> </a:t>
            </a:r>
            <a:r>
              <a:rPr kumimoji="1" lang="en-US" altLang="zh-CN" b="1" dirty="0"/>
              <a:t>PDI</a:t>
            </a:r>
            <a:r>
              <a:rPr kumimoji="1" lang="zh-CN" altLang="en-US" b="1" dirty="0"/>
              <a:t> 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0A41613-FEE7-414B-A87B-47176171A4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32" y="1412776"/>
            <a:ext cx="11005662" cy="4525963"/>
          </a:xfrm>
        </p:spPr>
        <p:txBody>
          <a:bodyPr/>
          <a:lstStyle/>
          <a:p>
            <a:r>
              <a:rPr lang="en-US" altLang="zh-CN" sz="2600" kern="12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  <a:cs typeface="+mn-cs"/>
              </a:rPr>
              <a:t>Energy conservation equations constrained by PDIs</a:t>
            </a:r>
          </a:p>
          <a:p>
            <a:endParaRPr lang="en-US" altLang="zh-CN" sz="2600" kern="1200" dirty="0">
              <a:solidFill>
                <a:schemeClr val="tx1">
                  <a:lumMod val="75000"/>
                  <a:lumOff val="25000"/>
                </a:schemeClr>
              </a:solidFill>
              <a:ea typeface="ＭＳ Ｐゴシック" charset="-128"/>
              <a:cs typeface="+mn-cs"/>
            </a:endParaRPr>
          </a:p>
          <a:p>
            <a:endParaRPr lang="en-US" altLang="zh-CN" sz="2600" kern="1200" dirty="0">
              <a:solidFill>
                <a:schemeClr val="tx1">
                  <a:lumMod val="75000"/>
                  <a:lumOff val="25000"/>
                </a:schemeClr>
              </a:solidFill>
              <a:ea typeface="ＭＳ Ｐゴシック" charset="-128"/>
              <a:cs typeface="+mn-cs"/>
            </a:endParaRPr>
          </a:p>
          <a:p>
            <a:endParaRPr lang="en-US" altLang="zh-CN" sz="2600" kern="1200" dirty="0">
              <a:solidFill>
                <a:schemeClr val="tx1">
                  <a:lumMod val="75000"/>
                  <a:lumOff val="25000"/>
                </a:schemeClr>
              </a:solidFill>
              <a:ea typeface="ＭＳ Ｐゴシック" charset="-128"/>
              <a:cs typeface="+mn-cs"/>
            </a:endParaRPr>
          </a:p>
          <a:p>
            <a:pPr lvl="1"/>
            <a:r>
              <a:rPr lang="en-US" altLang="zh-CN" sz="2200" kern="12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  <a:cs typeface="+mn-cs"/>
              </a:rPr>
              <a:t>The pump damping and low frequency wave terms are omitted</a:t>
            </a:r>
          </a:p>
          <a:p>
            <a:pPr lvl="1"/>
            <a:r>
              <a:rPr lang="en-US" altLang="zh-CN" sz="2200" kern="12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  <a:cs typeface="+mn-cs"/>
              </a:rPr>
              <a:t>The initial value of PDI is the electrostatic thermal noise</a:t>
            </a:r>
          </a:p>
          <a:p>
            <a:endParaRPr lang="en-US" altLang="zh-CN" sz="2600" kern="1200" dirty="0">
              <a:solidFill>
                <a:schemeClr val="tx1">
                  <a:lumMod val="75000"/>
                  <a:lumOff val="25000"/>
                </a:schemeClr>
              </a:solidFill>
              <a:ea typeface="ＭＳ Ｐゴシック" charset="-128"/>
              <a:cs typeface="+mn-cs"/>
            </a:endParaRPr>
          </a:p>
          <a:p>
            <a:endParaRPr lang="en-US" altLang="zh-CN" sz="2600" kern="1200" dirty="0">
              <a:solidFill>
                <a:schemeClr val="tx1">
                  <a:lumMod val="75000"/>
                  <a:lumOff val="25000"/>
                </a:schemeClr>
              </a:solidFill>
              <a:ea typeface="ＭＳ Ｐゴシック" charset="-128"/>
              <a:cs typeface="+mn-cs"/>
            </a:endParaRPr>
          </a:p>
          <a:p>
            <a:r>
              <a:rPr lang="en-US" altLang="zh-CN" sz="26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  <a:cs typeface="+mn-cs"/>
              </a:rPr>
              <a:t>The convective amplification factor    is integrated along the trajectories of the sideband waves around the SOL</a:t>
            </a:r>
            <a:endParaRPr lang="zh-CN" altLang="en-US" sz="2600" kern="1200" dirty="0">
              <a:solidFill>
                <a:schemeClr val="tx1">
                  <a:lumMod val="75000"/>
                  <a:lumOff val="25000"/>
                </a:schemeClr>
              </a:solidFill>
              <a:ea typeface="ＭＳ Ｐゴシック" charset="-128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7E2D3D0-FB46-794B-89E2-99F9F62E4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667403-88AB-C34A-A04F-963FA4C322F0}" type="slidenum">
              <a:rPr lang="en-US" altLang="zh-CN" smtClean="0"/>
              <a:pPr>
                <a:defRPr/>
              </a:pPr>
              <a:t>21</a:t>
            </a:fld>
            <a:endParaRPr lang="zh-CN"/>
          </a:p>
        </p:txBody>
      </p:sp>
      <p:graphicFrame>
        <p:nvGraphicFramePr>
          <p:cNvPr id="6" name="对象 5">
            <a:extLst>
              <a:ext uri="{FF2B5EF4-FFF2-40B4-BE49-F238E27FC236}">
                <a16:creationId xmlns:a16="http://schemas.microsoft.com/office/drawing/2014/main" id="{AE8EECD7-6838-DCD4-D49A-8AB5E08327C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85629936"/>
              </p:ext>
            </p:extLst>
          </p:nvPr>
        </p:nvGraphicFramePr>
        <p:xfrm>
          <a:off x="2354771" y="1965001"/>
          <a:ext cx="7291381" cy="11912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39" name="Equation" r:id="rId3" imgW="3378200" imgH="546100" progId="Equation.DSMT4">
                  <p:embed/>
                </p:oleObj>
              </mc:Choice>
              <mc:Fallback>
                <p:oleObj name="Equation" r:id="rId3" imgW="3378200" imgH="5461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54771" y="1965001"/>
                        <a:ext cx="7291381" cy="119126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对象 7">
            <a:extLst>
              <a:ext uri="{FF2B5EF4-FFF2-40B4-BE49-F238E27FC236}">
                <a16:creationId xmlns:a16="http://schemas.microsoft.com/office/drawing/2014/main" id="{8B7A6AF7-910D-AA3F-20C3-BD5609354E0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66660803"/>
              </p:ext>
            </p:extLst>
          </p:nvPr>
        </p:nvGraphicFramePr>
        <p:xfrm>
          <a:off x="4364229" y="4110206"/>
          <a:ext cx="3272464" cy="8890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0" name="Equation" r:id="rId5" imgW="1651000" imgH="444500" progId="Equation.DSMT4">
                  <p:embed/>
                </p:oleObj>
              </mc:Choice>
              <mc:Fallback>
                <p:oleObj name="Equation" r:id="rId5" imgW="1651000" imgH="4445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64229" y="4110206"/>
                        <a:ext cx="3272464" cy="88905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对象 8">
            <a:extLst>
              <a:ext uri="{FF2B5EF4-FFF2-40B4-BE49-F238E27FC236}">
                <a16:creationId xmlns:a16="http://schemas.microsoft.com/office/drawing/2014/main" id="{D44411A8-F7FE-C2CD-7046-8C9EB6993CC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73888795"/>
              </p:ext>
            </p:extLst>
          </p:nvPr>
        </p:nvGraphicFramePr>
        <p:xfrm>
          <a:off x="6000462" y="5113783"/>
          <a:ext cx="360040" cy="3600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1" name="Equation" r:id="rId7" imgW="139680" imgH="139680" progId="Equation.DSMT4">
                  <p:embed/>
                </p:oleObj>
              </mc:Choice>
              <mc:Fallback>
                <p:oleObj name="Equation" r:id="rId7" imgW="139680" imgH="139680" progId="Equation.DSMT4">
                  <p:embed/>
                  <p:pic>
                    <p:nvPicPr>
                      <p:cNvPr id="8" name="对象 7">
                        <a:extLst>
                          <a:ext uri="{FF2B5EF4-FFF2-40B4-BE49-F238E27FC236}">
                            <a16:creationId xmlns:a16="http://schemas.microsoft.com/office/drawing/2014/main" id="{8B7A6AF7-910D-AA3F-20C3-BD5609354E0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00462" y="5113783"/>
                        <a:ext cx="360040" cy="36004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文本框 10">
            <a:extLst>
              <a:ext uri="{FF2B5EF4-FFF2-40B4-BE49-F238E27FC236}">
                <a16:creationId xmlns:a16="http://schemas.microsoft.com/office/drawing/2014/main" id="{C19DC616-5CD2-8142-BF8D-9BB47DCE98CF}"/>
              </a:ext>
            </a:extLst>
          </p:cNvPr>
          <p:cNvSpPr txBox="1"/>
          <p:nvPr/>
        </p:nvSpPr>
        <p:spPr>
          <a:xfrm>
            <a:off x="6449673" y="6153819"/>
            <a:ext cx="462819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200" dirty="0"/>
              <a:t>[Huang et al, submitted to</a:t>
            </a:r>
            <a:r>
              <a:rPr kumimoji="1" lang="zh-CN" altLang="en-US" sz="2200" dirty="0"/>
              <a:t> </a:t>
            </a:r>
            <a:r>
              <a:rPr kumimoji="1" lang="en-US" altLang="zh-CN" sz="2200" dirty="0"/>
              <a:t>NF</a:t>
            </a:r>
            <a:r>
              <a:rPr kumimoji="1" lang="zh-CN" altLang="en-US" sz="2200" dirty="0"/>
              <a:t> </a:t>
            </a:r>
            <a:r>
              <a:rPr kumimoji="1" lang="en-US" altLang="zh-CN" sz="2200" dirty="0"/>
              <a:t>2025]</a:t>
            </a:r>
            <a:endParaRPr kumimoji="1" lang="zh-CN" altLang="en-US" sz="2200" dirty="0"/>
          </a:p>
        </p:txBody>
      </p:sp>
    </p:spTree>
    <p:extLst>
      <p:ext uri="{BB962C8B-B14F-4D97-AF65-F5344CB8AC3E}">
        <p14:creationId xmlns:p14="http://schemas.microsoft.com/office/powerpoint/2010/main" val="22226604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02445C7-AB57-DF4B-A736-5D90661E27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kumimoji="1" lang="en-US" altLang="zh-CN" b="1" dirty="0"/>
              <a:t>A</a:t>
            </a:r>
            <a:r>
              <a:rPr lang="en-US" altLang="zh-CN" b="1" dirty="0"/>
              <a:t>n</a:t>
            </a:r>
            <a:r>
              <a:rPr lang="zh-CN" altLang="en-US" b="1" dirty="0"/>
              <a:t> </a:t>
            </a:r>
            <a:r>
              <a:rPr lang="en-US" altLang="zh-CN" b="1" dirty="0"/>
              <a:t>Example</a:t>
            </a:r>
            <a:r>
              <a:rPr lang="zh-CN" altLang="en-US" b="1" dirty="0"/>
              <a:t> </a:t>
            </a:r>
            <a:r>
              <a:rPr lang="en-US" altLang="zh-CN" b="1" dirty="0"/>
              <a:t>for</a:t>
            </a:r>
            <a:r>
              <a:rPr lang="zh-CN" altLang="en-US" b="1" dirty="0"/>
              <a:t> </a:t>
            </a:r>
            <a:r>
              <a:rPr kumimoji="1" lang="en-US" altLang="zh-CN" b="1" dirty="0"/>
              <a:t>LHCD</a:t>
            </a:r>
            <a:r>
              <a:rPr kumimoji="1" lang="zh-CN" altLang="en-US" b="1" dirty="0"/>
              <a:t> </a:t>
            </a:r>
            <a:r>
              <a:rPr kumimoji="1" lang="en-US" altLang="zh-CN" b="1" dirty="0"/>
              <a:t>experiment</a:t>
            </a:r>
            <a:endParaRPr kumimoji="1" lang="zh-CN" altLang="en-US" b="1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C3CD830-3249-A049-BF30-1C898BDE3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667403-88AB-C34A-A04F-963FA4C322F0}" type="slidenum">
              <a:rPr lang="en-US" altLang="zh-CN" smtClean="0"/>
              <a:pPr>
                <a:defRPr/>
              </a:pPr>
              <a:t>22</a:t>
            </a:fld>
            <a:endParaRPr lang="zh-CN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98B2C3AF-B0E4-0756-41A0-230B1FFAD412}"/>
              </a:ext>
            </a:extLst>
          </p:cNvPr>
          <p:cNvSpPr txBox="1"/>
          <p:nvPr/>
        </p:nvSpPr>
        <p:spPr>
          <a:xfrm>
            <a:off x="7413983" y="5565024"/>
            <a:ext cx="4203105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CN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ＭＳ Ｐゴシック" charset="-128"/>
                <a:cs typeface="+mn-cs"/>
              </a:rPr>
              <a:t>[</a:t>
            </a:r>
            <a:r>
              <a:rPr lang="en-US" altLang="zh-CN" sz="2400" kern="12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  <a:cs typeface="+mn-cs"/>
              </a:rPr>
              <a:t>parameter profiles</a:t>
            </a:r>
            <a:r>
              <a:rPr lang="zh-CN" altLang="en-US" sz="2400" kern="12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  <a:cs typeface="+mn-cs"/>
              </a:rPr>
              <a:t> </a:t>
            </a:r>
            <a:endParaRPr lang="en-US" altLang="zh-CN" sz="2400" kern="1200" dirty="0">
              <a:solidFill>
                <a:schemeClr val="tx1">
                  <a:lumMod val="75000"/>
                  <a:lumOff val="25000"/>
                </a:schemeClr>
              </a:solidFill>
              <a:ea typeface="ＭＳ Ｐゴシック" charset="-128"/>
              <a:cs typeface="+mn-cs"/>
            </a:endParaRPr>
          </a:p>
          <a:p>
            <a:r>
              <a:rPr kumimoji="1" lang="en-US" altLang="zh-CN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ＭＳ Ｐゴシック" charset="-128"/>
                <a:cs typeface="+mn-cs"/>
              </a:rPr>
              <a:t>@JET Cesario 2006]</a:t>
            </a:r>
          </a:p>
        </p:txBody>
      </p:sp>
      <p:pic>
        <p:nvPicPr>
          <p:cNvPr id="12" name="图片 11" descr="图示&#10;&#10;AI 生成的内容可能不正确。">
            <a:extLst>
              <a:ext uri="{FF2B5EF4-FFF2-40B4-BE49-F238E27FC236}">
                <a16:creationId xmlns:a16="http://schemas.microsoft.com/office/drawing/2014/main" id="{09AAC295-1F07-644A-9CC1-8E2919B9B3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78" r="10279"/>
          <a:stretch/>
        </p:blipFill>
        <p:spPr bwMode="auto">
          <a:xfrm>
            <a:off x="1433736" y="1340768"/>
            <a:ext cx="8555136" cy="385035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8FAFDF0-FE8A-974A-B002-062586B66B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0961" y="5240697"/>
            <a:ext cx="5048129" cy="1644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5034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C55E5CD-B137-724D-B9D3-F87D280289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kumimoji="1" lang="en-US" altLang="zh-CN" b="1" dirty="0"/>
              <a:t>Spectrum</a:t>
            </a:r>
            <a:r>
              <a:rPr kumimoji="1" lang="zh-CN" altLang="en-US" b="1" dirty="0"/>
              <a:t> </a:t>
            </a:r>
            <a:r>
              <a:rPr kumimoji="1" lang="en-US" altLang="zh-CN" b="1" dirty="0"/>
              <a:t>evolution</a:t>
            </a:r>
            <a:r>
              <a:rPr kumimoji="1" lang="zh-CN" altLang="en-US" b="1" dirty="0"/>
              <a:t> </a:t>
            </a:r>
            <a:r>
              <a:rPr kumimoji="1" lang="en-US" altLang="zh-CN" b="1" dirty="0"/>
              <a:t>and</a:t>
            </a:r>
            <a:r>
              <a:rPr kumimoji="1" lang="zh-CN" altLang="en-US" b="1" dirty="0"/>
              <a:t> </a:t>
            </a:r>
            <a:r>
              <a:rPr kumimoji="1" lang="en-US" altLang="zh-CN" b="1" dirty="0"/>
              <a:t>power</a:t>
            </a:r>
            <a:r>
              <a:rPr kumimoji="1" lang="zh-CN" altLang="en-US" b="1" dirty="0"/>
              <a:t> </a:t>
            </a:r>
            <a:r>
              <a:rPr kumimoji="1" lang="en-US" altLang="zh-CN" b="1" dirty="0"/>
              <a:t>transfer</a:t>
            </a:r>
            <a:endParaRPr kumimoji="1" lang="zh-CN" altLang="en-US" b="1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CE4789B-5843-834D-BF56-3E4994D4A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667403-88AB-C34A-A04F-963FA4C322F0}" type="slidenum">
              <a:rPr lang="en-US" altLang="zh-CN" smtClean="0"/>
              <a:pPr>
                <a:defRPr/>
              </a:pPr>
              <a:t>23</a:t>
            </a:fld>
            <a:endParaRPr lang="zh-CN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C864A148-6159-164F-8745-A69835F63C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0593"/>
          <a:stretch/>
        </p:blipFill>
        <p:spPr>
          <a:xfrm>
            <a:off x="129072" y="1417639"/>
            <a:ext cx="11161240" cy="417347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AE86292-2805-B744-A902-241726C187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8640" y="5517232"/>
            <a:ext cx="6825976" cy="390712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60C2EA92-7603-904D-A0F8-234BDA4B2690}"/>
              </a:ext>
            </a:extLst>
          </p:cNvPr>
          <p:cNvSpPr txBox="1"/>
          <p:nvPr/>
        </p:nvSpPr>
        <p:spPr>
          <a:xfrm>
            <a:off x="1910220" y="5829726"/>
            <a:ext cx="840807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/>
              <a:t>Frequency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sidebands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and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wavenumber</a:t>
            </a:r>
            <a:r>
              <a:rPr kumimoji="1" lang="zh-CN" altLang="en-US" sz="2400" dirty="0"/>
              <a:t> </a:t>
            </a:r>
            <a:r>
              <a:rPr kumimoji="1" lang="en" altLang="zh-CN" sz="2400" dirty="0"/>
              <a:t>broadening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appears</a:t>
            </a:r>
          </a:p>
          <a:p>
            <a:r>
              <a:rPr kumimoji="1" lang="en-US" altLang="zh-CN" sz="2400" dirty="0"/>
              <a:t>But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no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significant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power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transfer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occurs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since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PDI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is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weak</a:t>
            </a:r>
            <a:endParaRPr kumimoji="1"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7607156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C55E5CD-B137-724D-B9D3-F87D280289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425" y="274639"/>
            <a:ext cx="11617087" cy="1143000"/>
          </a:xfrm>
        </p:spPr>
        <p:txBody>
          <a:bodyPr/>
          <a:lstStyle/>
          <a:p>
            <a:pPr algn="l"/>
            <a:r>
              <a:rPr kumimoji="1" lang="en-US" altLang="zh-CN" b="1" dirty="0"/>
              <a:t>The</a:t>
            </a:r>
            <a:r>
              <a:rPr kumimoji="1" lang="zh-CN" altLang="en-US" b="1" dirty="0"/>
              <a:t> </a:t>
            </a:r>
            <a:r>
              <a:rPr kumimoji="1" lang="en-US" altLang="zh-CN" b="1" dirty="0"/>
              <a:t>density</a:t>
            </a:r>
            <a:r>
              <a:rPr kumimoji="1" lang="zh-CN" altLang="en-US" b="1" dirty="0"/>
              <a:t> </a:t>
            </a:r>
            <a:r>
              <a:rPr kumimoji="1" lang="en-US" altLang="zh-CN" b="1" dirty="0"/>
              <a:t>limit</a:t>
            </a:r>
            <a:r>
              <a:rPr kumimoji="1" lang="zh-CN" altLang="en-US" b="1" dirty="0"/>
              <a:t> </a:t>
            </a:r>
            <a:r>
              <a:rPr kumimoji="1" lang="en-US" altLang="zh-CN" b="1" dirty="0"/>
              <a:t>observed</a:t>
            </a:r>
            <a:r>
              <a:rPr kumimoji="1" lang="zh-CN" altLang="en-US" b="1" dirty="0"/>
              <a:t> </a:t>
            </a:r>
            <a:r>
              <a:rPr kumimoji="1" lang="en-US" altLang="zh-CN" b="1" dirty="0"/>
              <a:t>in</a:t>
            </a:r>
            <a:r>
              <a:rPr kumimoji="1" lang="zh-CN" altLang="en-US" b="1" dirty="0"/>
              <a:t> </a:t>
            </a:r>
            <a:r>
              <a:rPr kumimoji="1" lang="en-US" altLang="zh-CN" b="1" dirty="0"/>
              <a:t>simulation</a:t>
            </a:r>
            <a:endParaRPr kumimoji="1" lang="zh-CN" altLang="en-US" b="1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CE4789B-5843-834D-BF56-3E4994D4A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667403-88AB-C34A-A04F-963FA4C322F0}" type="slidenum">
              <a:rPr lang="en-US" altLang="zh-CN" smtClean="0"/>
              <a:pPr>
                <a:defRPr/>
              </a:pPr>
              <a:t>24</a:t>
            </a:fld>
            <a:endParaRPr lang="zh-CN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1D33C130-46C1-E04D-8B8F-C8828596C242}"/>
              </a:ext>
            </a:extLst>
          </p:cNvPr>
          <p:cNvSpPr txBox="1"/>
          <p:nvPr/>
        </p:nvSpPr>
        <p:spPr>
          <a:xfrm>
            <a:off x="740635" y="5352512"/>
            <a:ext cx="1116124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CN" sz="2400" dirty="0">
                <a:solidFill>
                  <a:srgbClr val="C00000"/>
                </a:solidFill>
              </a:rPr>
              <a:t>When</a:t>
            </a:r>
            <a:r>
              <a:rPr kumimoji="1" lang="zh-CN" altLang="en-US" sz="2400" dirty="0">
                <a:solidFill>
                  <a:srgbClr val="C00000"/>
                </a:solidFill>
              </a:rPr>
              <a:t> </a:t>
            </a:r>
            <a:r>
              <a:rPr kumimoji="1" lang="en-US" altLang="zh-CN" sz="2400" dirty="0">
                <a:solidFill>
                  <a:srgbClr val="C00000"/>
                </a:solidFill>
              </a:rPr>
              <a:t>the</a:t>
            </a:r>
            <a:r>
              <a:rPr kumimoji="1" lang="zh-CN" altLang="en-US" sz="2400" dirty="0">
                <a:solidFill>
                  <a:srgbClr val="C00000"/>
                </a:solidFill>
              </a:rPr>
              <a:t> </a:t>
            </a:r>
            <a:r>
              <a:rPr kumimoji="1" lang="en-US" altLang="zh-CN" sz="2400" dirty="0">
                <a:solidFill>
                  <a:srgbClr val="C00000"/>
                </a:solidFill>
              </a:rPr>
              <a:t>density</a:t>
            </a:r>
            <a:r>
              <a:rPr kumimoji="1" lang="zh-CN" altLang="en-US" sz="2400" dirty="0">
                <a:solidFill>
                  <a:srgbClr val="C00000"/>
                </a:solidFill>
              </a:rPr>
              <a:t> </a:t>
            </a:r>
            <a:r>
              <a:rPr kumimoji="1" lang="en-US" altLang="zh-CN" sz="2400" dirty="0">
                <a:solidFill>
                  <a:srgbClr val="C00000"/>
                </a:solidFill>
              </a:rPr>
              <a:t>increase</a:t>
            </a:r>
            <a:r>
              <a:rPr kumimoji="1" lang="zh-CN" altLang="en-US" sz="2400" dirty="0">
                <a:solidFill>
                  <a:srgbClr val="C00000"/>
                </a:solidFill>
              </a:rPr>
              <a:t> </a:t>
            </a:r>
            <a:r>
              <a:rPr kumimoji="1" lang="en-US" altLang="zh-CN" sz="2400" dirty="0">
                <a:solidFill>
                  <a:srgbClr val="C00000"/>
                </a:solidFill>
              </a:rPr>
              <a:t>above</a:t>
            </a:r>
            <a:r>
              <a:rPr kumimoji="1" lang="zh-CN" altLang="en-US" sz="2400" dirty="0">
                <a:solidFill>
                  <a:srgbClr val="C00000"/>
                </a:solidFill>
              </a:rPr>
              <a:t> </a:t>
            </a:r>
            <a:r>
              <a:rPr kumimoji="1" lang="en-US" altLang="zh-CN" sz="2400" dirty="0">
                <a:solidFill>
                  <a:srgbClr val="C00000"/>
                </a:solidFill>
              </a:rPr>
              <a:t>a</a:t>
            </a:r>
            <a:r>
              <a:rPr kumimoji="1" lang="zh-CN" altLang="en-US" sz="2400" dirty="0">
                <a:solidFill>
                  <a:srgbClr val="C00000"/>
                </a:solidFill>
              </a:rPr>
              <a:t> </a:t>
            </a:r>
            <a:r>
              <a:rPr kumimoji="1" lang="en-US" altLang="zh-CN" sz="2400" dirty="0">
                <a:solidFill>
                  <a:srgbClr val="C00000"/>
                </a:solidFill>
              </a:rPr>
              <a:t>limit,</a:t>
            </a:r>
            <a:r>
              <a:rPr kumimoji="1" lang="zh-CN" altLang="en-US" sz="2400" dirty="0">
                <a:solidFill>
                  <a:srgbClr val="C00000"/>
                </a:solidFill>
              </a:rPr>
              <a:t> </a:t>
            </a:r>
            <a:r>
              <a:rPr kumimoji="1" lang="en-US" altLang="zh-CN" sz="2400" dirty="0">
                <a:solidFill>
                  <a:srgbClr val="C00000"/>
                </a:solidFill>
              </a:rPr>
              <a:t>PDI</a:t>
            </a:r>
            <a:r>
              <a:rPr kumimoji="1" lang="zh-CN" altLang="en-US" sz="2400" dirty="0">
                <a:solidFill>
                  <a:srgbClr val="C00000"/>
                </a:solidFill>
              </a:rPr>
              <a:t> </a:t>
            </a:r>
            <a:r>
              <a:rPr kumimoji="1" lang="en-US" altLang="zh-CN" sz="2400" dirty="0">
                <a:solidFill>
                  <a:srgbClr val="C00000"/>
                </a:solidFill>
              </a:rPr>
              <a:t>become</a:t>
            </a:r>
            <a:r>
              <a:rPr kumimoji="1" lang="zh-CN" altLang="en-US" sz="2400" dirty="0">
                <a:solidFill>
                  <a:srgbClr val="C00000"/>
                </a:solidFill>
              </a:rPr>
              <a:t> </a:t>
            </a:r>
            <a:r>
              <a:rPr kumimoji="1" lang="en-US" altLang="zh-CN" sz="2400" dirty="0">
                <a:solidFill>
                  <a:srgbClr val="C00000"/>
                </a:solidFill>
              </a:rPr>
              <a:t>stronger</a:t>
            </a:r>
            <a:r>
              <a:rPr kumimoji="1" lang="zh-CN" altLang="en-US" sz="2400" dirty="0">
                <a:solidFill>
                  <a:srgbClr val="C00000"/>
                </a:solidFill>
              </a:rPr>
              <a:t> </a:t>
            </a:r>
            <a:r>
              <a:rPr kumimoji="1" lang="en-US" altLang="zh-CN" sz="2400" dirty="0">
                <a:solidFill>
                  <a:srgbClr val="C00000"/>
                </a:solidFill>
              </a:rPr>
              <a:t>and</a:t>
            </a:r>
            <a:r>
              <a:rPr kumimoji="1" lang="zh-CN" altLang="en-US" sz="2400" dirty="0">
                <a:solidFill>
                  <a:srgbClr val="C00000"/>
                </a:solidFill>
              </a:rPr>
              <a:t> </a:t>
            </a:r>
            <a:r>
              <a:rPr kumimoji="1" lang="en-US" altLang="zh-CN" sz="2400" dirty="0">
                <a:solidFill>
                  <a:srgbClr val="C00000"/>
                </a:solidFill>
              </a:rPr>
              <a:t>the</a:t>
            </a:r>
            <a:r>
              <a:rPr kumimoji="1" lang="zh-CN" altLang="en-US" sz="2400" dirty="0">
                <a:solidFill>
                  <a:srgbClr val="C00000"/>
                </a:solidFill>
              </a:rPr>
              <a:t> </a:t>
            </a:r>
            <a:r>
              <a:rPr kumimoji="1" lang="en-US" altLang="zh-CN" sz="2400" dirty="0">
                <a:solidFill>
                  <a:srgbClr val="C00000"/>
                </a:solidFill>
              </a:rPr>
              <a:t>pump</a:t>
            </a:r>
            <a:r>
              <a:rPr kumimoji="1" lang="zh-CN" altLang="en-US" sz="2400" dirty="0">
                <a:solidFill>
                  <a:srgbClr val="C00000"/>
                </a:solidFill>
              </a:rPr>
              <a:t> </a:t>
            </a:r>
            <a:r>
              <a:rPr kumimoji="1" lang="en-US" altLang="zh-CN" sz="2400" dirty="0">
                <a:solidFill>
                  <a:srgbClr val="C00000"/>
                </a:solidFill>
              </a:rPr>
              <a:t>is exhausted</a:t>
            </a:r>
            <a:r>
              <a:rPr kumimoji="1" lang="zh-CN" altLang="en-US" sz="2400" dirty="0">
                <a:solidFill>
                  <a:srgbClr val="C00000"/>
                </a:solidFill>
              </a:rPr>
              <a:t> </a:t>
            </a:r>
            <a:r>
              <a:rPr kumimoji="1" lang="en-US" altLang="zh-CN" sz="2400" dirty="0">
                <a:solidFill>
                  <a:srgbClr val="C00000"/>
                </a:solidFill>
              </a:rPr>
              <a:t>due</a:t>
            </a:r>
            <a:r>
              <a:rPr kumimoji="1" lang="zh-CN" altLang="en-US" sz="2400" dirty="0">
                <a:solidFill>
                  <a:srgbClr val="C00000"/>
                </a:solidFill>
              </a:rPr>
              <a:t> </a:t>
            </a:r>
            <a:r>
              <a:rPr kumimoji="1" lang="en-US" altLang="zh-CN" sz="2400" dirty="0">
                <a:solidFill>
                  <a:srgbClr val="C00000"/>
                </a:solidFill>
              </a:rPr>
              <a:t>to</a:t>
            </a:r>
            <a:r>
              <a:rPr kumimoji="1" lang="zh-CN" altLang="en-US" sz="2400" dirty="0">
                <a:solidFill>
                  <a:srgbClr val="C00000"/>
                </a:solidFill>
              </a:rPr>
              <a:t> </a:t>
            </a:r>
            <a:r>
              <a:rPr kumimoji="1" lang="en-US" altLang="zh-CN" sz="2400" dirty="0">
                <a:solidFill>
                  <a:srgbClr val="C00000"/>
                </a:solidFill>
              </a:rPr>
              <a:t>significant</a:t>
            </a:r>
            <a:r>
              <a:rPr kumimoji="1" lang="zh-CN" altLang="en-US" sz="2400" dirty="0">
                <a:solidFill>
                  <a:srgbClr val="C00000"/>
                </a:solidFill>
              </a:rPr>
              <a:t> </a:t>
            </a:r>
            <a:r>
              <a:rPr kumimoji="1" lang="en-US" altLang="zh-CN" sz="2400" dirty="0">
                <a:solidFill>
                  <a:srgbClr val="C00000"/>
                </a:solidFill>
              </a:rPr>
              <a:t>power</a:t>
            </a:r>
            <a:r>
              <a:rPr kumimoji="1" lang="zh-CN" altLang="en-US" sz="2400" dirty="0">
                <a:solidFill>
                  <a:srgbClr val="C00000"/>
                </a:solidFill>
              </a:rPr>
              <a:t> </a:t>
            </a:r>
            <a:r>
              <a:rPr kumimoji="1" lang="en-US" altLang="zh-CN" sz="2400" dirty="0">
                <a:solidFill>
                  <a:srgbClr val="C00000"/>
                </a:solidFill>
              </a:rPr>
              <a:t>transferring</a:t>
            </a:r>
            <a:r>
              <a:rPr kumimoji="1" lang="zh-CN" altLang="en-US" sz="2400" dirty="0">
                <a:solidFill>
                  <a:srgbClr val="C00000"/>
                </a:solidFill>
              </a:rPr>
              <a:t> </a:t>
            </a:r>
            <a:r>
              <a:rPr kumimoji="1" lang="en-US" altLang="zh-CN" sz="2400" dirty="0">
                <a:solidFill>
                  <a:srgbClr val="C00000"/>
                </a:solidFill>
              </a:rPr>
              <a:t>to</a:t>
            </a:r>
            <a:r>
              <a:rPr kumimoji="1" lang="zh-CN" altLang="en-US" sz="2400" dirty="0">
                <a:solidFill>
                  <a:srgbClr val="C00000"/>
                </a:solidFill>
              </a:rPr>
              <a:t> </a:t>
            </a:r>
            <a:r>
              <a:rPr kumimoji="1" lang="en-US" altLang="zh-CN" sz="2400" dirty="0">
                <a:solidFill>
                  <a:srgbClr val="C00000"/>
                </a:solidFill>
              </a:rPr>
              <a:t>sidebands</a:t>
            </a:r>
            <a:r>
              <a:rPr kumimoji="1" lang="zh-CN" altLang="en-US" sz="2400" dirty="0">
                <a:solidFill>
                  <a:srgbClr val="C00000"/>
                </a:solidFill>
              </a:rPr>
              <a:t> 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F35518C3-C970-1742-803C-9084FF5B340B}"/>
              </a:ext>
            </a:extLst>
          </p:cNvPr>
          <p:cNvGrpSpPr/>
          <p:nvPr/>
        </p:nvGrpSpPr>
        <p:grpSpPr>
          <a:xfrm>
            <a:off x="139274" y="1743723"/>
            <a:ext cx="7632848" cy="3310772"/>
            <a:chOff x="139274" y="1743723"/>
            <a:chExt cx="7632848" cy="3310772"/>
          </a:xfrm>
        </p:grpSpPr>
        <p:grpSp>
          <p:nvGrpSpPr>
            <p:cNvPr id="22" name="组合 21">
              <a:extLst>
                <a:ext uri="{FF2B5EF4-FFF2-40B4-BE49-F238E27FC236}">
                  <a16:creationId xmlns:a16="http://schemas.microsoft.com/office/drawing/2014/main" id="{1973DB5B-D10E-D441-9A02-82CE7453884C}"/>
                </a:ext>
              </a:extLst>
            </p:cNvPr>
            <p:cNvGrpSpPr/>
            <p:nvPr/>
          </p:nvGrpSpPr>
          <p:grpSpPr>
            <a:xfrm>
              <a:off x="139274" y="1743723"/>
              <a:ext cx="7632848" cy="3310772"/>
              <a:chOff x="-94745" y="1700808"/>
              <a:chExt cx="7632848" cy="3310772"/>
            </a:xfrm>
          </p:grpSpPr>
          <p:pic>
            <p:nvPicPr>
              <p:cNvPr id="6" name="图片 5">
                <a:extLst>
                  <a:ext uri="{FF2B5EF4-FFF2-40B4-BE49-F238E27FC236}">
                    <a16:creationId xmlns:a16="http://schemas.microsoft.com/office/drawing/2014/main" id="{1EAC24C7-685E-AF41-8DE2-C40DFA153D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648584" y="2280833"/>
                <a:ext cx="2363478" cy="2392299"/>
              </a:xfrm>
              <a:prstGeom prst="rect">
                <a:avLst/>
              </a:prstGeom>
            </p:spPr>
          </p:pic>
          <p:grpSp>
            <p:nvGrpSpPr>
              <p:cNvPr id="10" name="组合 9">
                <a:extLst>
                  <a:ext uri="{FF2B5EF4-FFF2-40B4-BE49-F238E27FC236}">
                    <a16:creationId xmlns:a16="http://schemas.microsoft.com/office/drawing/2014/main" id="{E82349D6-FA8F-594D-8FCC-47A4B0816227}"/>
                  </a:ext>
                </a:extLst>
              </p:cNvPr>
              <p:cNvGrpSpPr/>
              <p:nvPr/>
            </p:nvGrpSpPr>
            <p:grpSpPr>
              <a:xfrm>
                <a:off x="-94745" y="1700808"/>
                <a:ext cx="7632848" cy="3310772"/>
                <a:chOff x="-6424" y="1414372"/>
                <a:chExt cx="10346231" cy="3727682"/>
              </a:xfrm>
            </p:grpSpPr>
            <p:pic>
              <p:nvPicPr>
                <p:cNvPr id="12" name="图片 11" descr="图形用户界面, PowerPoint&#10;&#10;AI 生成的内容可能不正确。">
                  <a:extLst>
                    <a:ext uri="{FF2B5EF4-FFF2-40B4-BE49-F238E27FC236}">
                      <a16:creationId xmlns:a16="http://schemas.microsoft.com/office/drawing/2014/main" id="{DC8CFC3E-FCB3-9A48-B21A-AACB45928AE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l="51400" t="92409" r="5712" b="1036"/>
                <a:stretch/>
              </p:blipFill>
              <p:spPr bwMode="auto">
                <a:xfrm>
                  <a:off x="6834336" y="4725144"/>
                  <a:ext cx="3505471" cy="416910"/>
                </a:xfrm>
                <a:prstGeom prst="rect">
                  <a:avLst/>
                </a:prstGeom>
                <a:ln>
                  <a:noFill/>
                </a:ln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  <p:pic>
              <p:nvPicPr>
                <p:cNvPr id="14" name="图片 13" descr="图形用户界面, PowerPoint&#10;&#10;AI 生成的内容可能不正确。">
                  <a:extLst>
                    <a:ext uri="{FF2B5EF4-FFF2-40B4-BE49-F238E27FC236}">
                      <a16:creationId xmlns:a16="http://schemas.microsoft.com/office/drawing/2014/main" id="{DC7AFCB3-019B-0844-8621-3D2E923F6B0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l="5765" t="1247" r="5712" b="90830"/>
                <a:stretch/>
              </p:blipFill>
              <p:spPr bwMode="auto">
                <a:xfrm>
                  <a:off x="640387" y="1414372"/>
                  <a:ext cx="8749156" cy="609320"/>
                </a:xfrm>
                <a:prstGeom prst="rect">
                  <a:avLst/>
                </a:prstGeom>
                <a:ln>
                  <a:noFill/>
                </a:ln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  <p:pic>
              <p:nvPicPr>
                <p:cNvPr id="7" name="图片 6" descr="图形用户界面, PowerPoint&#10;&#10;AI 生成的内容可能不正确。">
                  <a:extLst>
                    <a:ext uri="{FF2B5EF4-FFF2-40B4-BE49-F238E27FC236}">
                      <a16:creationId xmlns:a16="http://schemas.microsoft.com/office/drawing/2014/main" id="{EB386023-BEF0-BD41-85D4-7EBF70FBC33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l="7201" t="9400" r="49793" b="49220"/>
                <a:stretch/>
              </p:blipFill>
              <p:spPr bwMode="auto">
                <a:xfrm>
                  <a:off x="122002" y="2023692"/>
                  <a:ext cx="3654473" cy="2736304"/>
                </a:xfrm>
                <a:prstGeom prst="rect">
                  <a:avLst/>
                </a:prstGeom>
                <a:ln>
                  <a:noFill/>
                </a:ln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  <p:pic>
              <p:nvPicPr>
                <p:cNvPr id="8" name="图片 7" descr="图形用户界面, PowerPoint&#10;&#10;AI 生成的内容可能不正确。">
                  <a:extLst>
                    <a:ext uri="{FF2B5EF4-FFF2-40B4-BE49-F238E27FC236}">
                      <a16:creationId xmlns:a16="http://schemas.microsoft.com/office/drawing/2014/main" id="{9E2C7EB7-221F-0947-B1EF-2C912FDD4AD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l="52280" t="10323" r="8779" b="49391"/>
                <a:stretch/>
              </p:blipFill>
              <p:spPr bwMode="auto">
                <a:xfrm>
                  <a:off x="6873925" y="2081457"/>
                  <a:ext cx="3308120" cy="2673111"/>
                </a:xfrm>
                <a:prstGeom prst="rect">
                  <a:avLst/>
                </a:prstGeom>
                <a:ln>
                  <a:noFill/>
                </a:ln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  <p:pic>
              <p:nvPicPr>
                <p:cNvPr id="11" name="图片 10" descr="图形用户界面, PowerPoint&#10;&#10;AI 生成的内容可能不正确。">
                  <a:extLst>
                    <a:ext uri="{FF2B5EF4-FFF2-40B4-BE49-F238E27FC236}">
                      <a16:creationId xmlns:a16="http://schemas.microsoft.com/office/drawing/2014/main" id="{D19AA8C6-E659-EF45-B83D-334CEB253CC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l="5765" t="92409" r="5712" b="1036"/>
                <a:stretch/>
              </p:blipFill>
              <p:spPr bwMode="auto">
                <a:xfrm>
                  <a:off x="-6424" y="4725144"/>
                  <a:ext cx="7202345" cy="414927"/>
                </a:xfrm>
                <a:prstGeom prst="rect">
                  <a:avLst/>
                </a:prstGeom>
                <a:ln>
                  <a:noFill/>
                </a:ln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</p:grpSp>
        </p:grpSp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7BF0334B-98BA-4A4F-9A48-49F54E2C5DA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31368" y="4341008"/>
              <a:ext cx="117348" cy="120904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828215C0-C6CB-BD4A-A8B1-1BA1E5987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286788" y="4323475"/>
              <a:ext cx="129540" cy="121920"/>
            </a:xfrm>
            <a:prstGeom prst="rect">
              <a:avLst/>
            </a:prstGeom>
          </p:spPr>
        </p:pic>
      </p:grpSp>
      <p:pic>
        <p:nvPicPr>
          <p:cNvPr id="21" name="图片 20" descr="图表, 折线图&#10;&#10;AI 生成的内容可能不正确。">
            <a:extLst>
              <a:ext uri="{FF2B5EF4-FFF2-40B4-BE49-F238E27FC236}">
                <a16:creationId xmlns:a16="http://schemas.microsoft.com/office/drawing/2014/main" id="{F531C6B9-7294-9547-BA58-2945F2E602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98790" y="1743723"/>
            <a:ext cx="4590449" cy="3361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3342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B2211D2-0AFF-BB43-83AD-2EAC3CABF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kumimoji="1" lang="en-US" altLang="zh-CN" b="1" dirty="0"/>
              <a:t>A</a:t>
            </a:r>
            <a:r>
              <a:rPr kumimoji="1" lang="zh-CN" altLang="en-US" b="1" dirty="0"/>
              <a:t> </a:t>
            </a:r>
            <a:r>
              <a:rPr kumimoji="1" lang="en-US" altLang="zh-CN" b="1" dirty="0"/>
              <a:t>theoretical</a:t>
            </a:r>
            <a:r>
              <a:rPr kumimoji="1" lang="zh-CN" altLang="en-US" b="1" dirty="0"/>
              <a:t> </a:t>
            </a:r>
            <a:r>
              <a:rPr kumimoji="1" lang="en-US" altLang="zh-CN" b="1" dirty="0"/>
              <a:t>scaling</a:t>
            </a:r>
            <a:r>
              <a:rPr kumimoji="1" lang="zh-CN" altLang="en-US" b="1" dirty="0"/>
              <a:t> </a:t>
            </a:r>
            <a:r>
              <a:rPr kumimoji="1" lang="en-US" altLang="zh-CN" b="1" dirty="0"/>
              <a:t>relation</a:t>
            </a:r>
            <a:r>
              <a:rPr kumimoji="1" lang="zh-CN" altLang="en-US" b="1" dirty="0"/>
              <a:t> </a:t>
            </a:r>
            <a:r>
              <a:rPr kumimoji="1" lang="en-US" altLang="zh-CN" b="1" dirty="0"/>
              <a:t>of</a:t>
            </a:r>
            <a:r>
              <a:rPr kumimoji="1" lang="zh-CN" altLang="en-US" b="1" dirty="0"/>
              <a:t> </a:t>
            </a:r>
            <a:r>
              <a:rPr kumimoji="1" lang="en-US" altLang="zh-CN" b="1" dirty="0"/>
              <a:t>the</a:t>
            </a:r>
            <a:r>
              <a:rPr kumimoji="1" lang="zh-CN" altLang="en-US" b="1" dirty="0"/>
              <a:t> </a:t>
            </a:r>
            <a:r>
              <a:rPr kumimoji="1" lang="en-US" altLang="zh-CN" b="1" dirty="0"/>
              <a:t>density</a:t>
            </a:r>
            <a:r>
              <a:rPr kumimoji="1" lang="zh-CN" altLang="en-US" b="1" dirty="0"/>
              <a:t> </a:t>
            </a:r>
            <a:r>
              <a:rPr kumimoji="1" lang="en-US" altLang="zh-CN" b="1" dirty="0"/>
              <a:t>limit</a:t>
            </a:r>
            <a:r>
              <a:rPr kumimoji="1" lang="zh-CN" altLang="en-US" b="1" dirty="0"/>
              <a:t> 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3A968C3-7C7E-A849-A849-146BA5D64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667403-88AB-C34A-A04F-963FA4C322F0}" type="slidenum">
              <a:rPr lang="en-US" altLang="zh-CN" smtClean="0"/>
              <a:pPr>
                <a:defRPr/>
              </a:pPr>
              <a:t>25</a:t>
            </a:fld>
            <a:endParaRPr lang="zh-CN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表格 18">
                <a:extLst>
                  <a:ext uri="{FF2B5EF4-FFF2-40B4-BE49-F238E27FC236}">
                    <a16:creationId xmlns:a16="http://schemas.microsoft.com/office/drawing/2014/main" id="{59022C44-0841-BA47-A965-4DA755551D7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777085405"/>
                  </p:ext>
                </p:extLst>
              </p:nvPr>
            </p:nvGraphicFramePr>
            <p:xfrm>
              <a:off x="873933" y="3526615"/>
              <a:ext cx="5140685" cy="1057784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5140685">
                      <a:extLst>
                        <a:ext uri="{9D8B030D-6E8A-4147-A177-3AD203B41FA5}">
                          <a16:colId xmlns:a16="http://schemas.microsoft.com/office/drawing/2014/main" val="3256213183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2200" b="1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sz="22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2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𝑨</m:t>
                                  </m:r>
                                </m:e>
                                <m:sub>
                                  <m:r>
                                    <a:rPr lang="en-US" altLang="zh-CN" sz="2200" b="1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𝐚𝐦𝐩</m:t>
                                  </m:r>
                                </m:sub>
                              </m:sSub>
                              <m:r>
                                <a:rPr lang="en-US" altLang="zh-CN" sz="22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∝</m:t>
                              </m:r>
                              <m:sSub>
                                <m:sSubPr>
                                  <m:ctrlPr>
                                    <a:rPr lang="en-US" altLang="zh-CN" sz="22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2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𝑷</m:t>
                                  </m:r>
                                </m:e>
                                <m:sub>
                                  <m:r>
                                    <a:rPr lang="en-US" altLang="zh-CN" sz="22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𝟎</m:t>
                                  </m:r>
                                </m:sub>
                              </m:sSub>
                              <m:sSubSup>
                                <m:sSubSupPr>
                                  <m:ctrlPr>
                                    <a:rPr lang="en-US" altLang="zh-CN" sz="22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sz="22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𝑳</m:t>
                                  </m:r>
                                </m:e>
                                <m:sub>
                                  <m:r>
                                    <a:rPr lang="en-US" altLang="zh-CN" sz="22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𝒚</m:t>
                                  </m:r>
                                </m:sub>
                                <m:sup>
                                  <m:r>
                                    <a:rPr lang="en-US" altLang="zh-CN" sz="22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altLang="zh-CN" sz="22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</m:sup>
                              </m:sSubSup>
                              <m:sSubSup>
                                <m:sSubSupPr>
                                  <m:ctrlPr>
                                    <a:rPr lang="en-US" altLang="zh-CN" sz="22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sz="22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𝝎</m:t>
                                  </m:r>
                                </m:e>
                                <m:sub>
                                  <m:r>
                                    <a:rPr lang="en-US" altLang="zh-CN" sz="22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𝑳𝑯</m:t>
                                  </m:r>
                                </m:sub>
                                <m:sup>
                                  <m:r>
                                    <a:rPr lang="en-US" altLang="zh-CN" sz="22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𝟑</m:t>
                                  </m:r>
                                </m:sup>
                              </m:sSubSup>
                              <m:sSubSup>
                                <m:sSubSupPr>
                                  <m:ctrlPr>
                                    <a:rPr lang="en-US" altLang="zh-CN" sz="22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sz="22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𝝎</m:t>
                                  </m:r>
                                </m:e>
                                <m:sub>
                                  <m:r>
                                    <a:rPr lang="en-US" altLang="zh-CN" sz="22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𝟎</m:t>
                                  </m:r>
                                </m:sub>
                                <m:sup>
                                  <m:r>
                                    <a:rPr lang="en-US" altLang="zh-CN" sz="22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altLang="zh-CN" sz="22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𝟑</m:t>
                                  </m:r>
                                </m:sup>
                              </m:sSubSup>
                              <m:sSubSup>
                                <m:sSubSupPr>
                                  <m:ctrlPr>
                                    <a:rPr lang="en-US" altLang="zh-CN" sz="22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sz="22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𝑩</m:t>
                                  </m:r>
                                </m:e>
                                <m:sub>
                                  <m:r>
                                    <a:rPr lang="en-US" altLang="zh-CN" sz="22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𝟎</m:t>
                                  </m:r>
                                </m:sub>
                                <m:sup>
                                  <m:r>
                                    <a:rPr lang="en-US" altLang="zh-CN" sz="22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altLang="zh-CN" sz="22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bSup>
                              <m:sSubSup>
                                <m:sSubSupPr>
                                  <m:ctrlPr>
                                    <a:rPr lang="en-US" altLang="zh-CN" sz="22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sz="22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𝑻</m:t>
                                  </m:r>
                                </m:e>
                                <m:sub>
                                  <m:r>
                                    <a:rPr lang="en-US" altLang="zh-CN" sz="22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𝒆</m:t>
                                  </m:r>
                                </m:sub>
                                <m:sup>
                                  <m:r>
                                    <a:rPr lang="en-US" altLang="zh-CN" sz="22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altLang="zh-CN" sz="22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𝟑</m:t>
                                  </m:r>
                                  <m:r>
                                    <a:rPr lang="en-US" altLang="zh-CN" sz="22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/</m:t>
                                  </m:r>
                                  <m:r>
                                    <a:rPr lang="en-US" altLang="zh-CN" sz="22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bSup>
                            </m:oMath>
                          </a14:m>
                          <a:endParaRPr lang="zh-CN" altLang="en-US" sz="2200" dirty="0"/>
                        </a:p>
                      </a:txBody>
                      <a:tcP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00851020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2200" b="1" dirty="0">
                              <a:solidFill>
                                <a:schemeClr val="tx1"/>
                              </a:solidFill>
                            </a:rPr>
                            <a:t> 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sz="22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2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𝒏</m:t>
                                  </m:r>
                                </m:e>
                                <m:sub>
                                  <m:r>
                                    <a:rPr lang="en-US" altLang="zh-CN" sz="2200" b="1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𝐏𝐃𝐈</m:t>
                                  </m:r>
                                </m:sub>
                              </m:sSub>
                              <m:r>
                                <a:rPr lang="en-US" altLang="zh-CN" sz="22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∝</m:t>
                              </m:r>
                              <m:sSubSup>
                                <m:sSubSupPr>
                                  <m:ctrlPr>
                                    <a:rPr lang="en-US" altLang="zh-CN" sz="22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sz="22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𝑷</m:t>
                                  </m:r>
                                </m:e>
                                <m:sub>
                                  <m:r>
                                    <a:rPr lang="en-US" altLang="zh-CN" sz="22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𝟎</m:t>
                                  </m:r>
                                </m:sub>
                                <m:sup>
                                  <m:r>
                                    <a:rPr lang="en-US" altLang="zh-CN" sz="22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altLang="zh-CN" sz="22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  <m:r>
                                    <a:rPr lang="en-US" altLang="zh-CN" sz="22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/</m:t>
                                  </m:r>
                                  <m:r>
                                    <a:rPr lang="en-US" altLang="zh-CN" sz="22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𝟑</m:t>
                                  </m:r>
                                </m:sup>
                              </m:sSubSup>
                              <m:sSubSup>
                                <m:sSubSupPr>
                                  <m:ctrlPr>
                                    <a:rPr lang="en-US" altLang="zh-CN" sz="22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sz="22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𝑳</m:t>
                                  </m:r>
                                </m:e>
                                <m:sub>
                                  <m:r>
                                    <a:rPr lang="en-US" altLang="zh-CN" sz="22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𝒚</m:t>
                                  </m:r>
                                </m:sub>
                                <m:sup>
                                  <m:r>
                                    <a:rPr lang="en-US" altLang="zh-CN" sz="22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  <m:r>
                                    <a:rPr lang="en-US" altLang="zh-CN" sz="22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/</m:t>
                                  </m:r>
                                  <m:r>
                                    <a:rPr lang="en-US" altLang="zh-CN" sz="22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𝟑</m:t>
                                  </m:r>
                                </m:sup>
                              </m:sSubSup>
                              <m:sSubSup>
                                <m:sSubSupPr>
                                  <m:ctrlPr>
                                    <a:rPr lang="en-US" altLang="zh-CN" sz="22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sz="22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𝝎</m:t>
                                  </m:r>
                                </m:e>
                                <m:sub>
                                  <m:r>
                                    <a:rPr lang="en-US" altLang="zh-CN" sz="22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𝟎</m:t>
                                  </m:r>
                                </m:sub>
                                <m:sup>
                                  <m:r>
                                    <a:rPr lang="en-US" altLang="zh-CN" sz="22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bSup>
                              <m:sSubSup>
                                <m:sSubSupPr>
                                  <m:ctrlPr>
                                    <a:rPr lang="en-US" altLang="zh-CN" sz="22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sz="22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𝑩</m:t>
                                  </m:r>
                                </m:e>
                                <m:sub>
                                  <m:r>
                                    <a:rPr lang="en-US" altLang="zh-CN" sz="22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𝟎</m:t>
                                  </m:r>
                                </m:sub>
                                <m:sup>
                                  <m:r>
                                    <a:rPr lang="en-US" altLang="zh-CN" sz="22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𝟒</m:t>
                                  </m:r>
                                  <m:r>
                                    <a:rPr lang="en-US" altLang="zh-CN" sz="22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/</m:t>
                                  </m:r>
                                  <m:r>
                                    <a:rPr lang="en-US" altLang="zh-CN" sz="22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𝟑</m:t>
                                  </m:r>
                                </m:sup>
                              </m:sSubSup>
                              <m:sSub>
                                <m:sSubPr>
                                  <m:ctrlPr>
                                    <a:rPr lang="en-US" altLang="zh-CN" sz="22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2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𝑻</m:t>
                                  </m:r>
                                </m:e>
                                <m:sub>
                                  <m:r>
                                    <a:rPr lang="en-US" altLang="zh-CN" sz="22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𝒆</m:t>
                                  </m:r>
                                </m:sub>
                              </m:sSub>
                            </m:oMath>
                          </a14:m>
                          <a:endParaRPr lang="zh-CN" altLang="en-US" sz="2200" dirty="0"/>
                        </a:p>
                      </a:txBody>
                      <a:tcP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99460785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表格 18">
                <a:extLst>
                  <a:ext uri="{FF2B5EF4-FFF2-40B4-BE49-F238E27FC236}">
                    <a16:creationId xmlns:a16="http://schemas.microsoft.com/office/drawing/2014/main" id="{59022C44-0841-BA47-A965-4DA755551D7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777085405"/>
                  </p:ext>
                </p:extLst>
              </p:nvPr>
            </p:nvGraphicFramePr>
            <p:xfrm>
              <a:off x="873933" y="3526615"/>
              <a:ext cx="5140685" cy="1057784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5140685">
                      <a:extLst>
                        <a:ext uri="{9D8B030D-6E8A-4147-A177-3AD203B41FA5}">
                          <a16:colId xmlns:a16="http://schemas.microsoft.com/office/drawing/2014/main" val="3256213183"/>
                        </a:ext>
                      </a:extLst>
                    </a:gridCol>
                  </a:tblGrid>
                  <a:tr h="522669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2"/>
                          <a:stretch>
                            <a:fillRect t="-2381" r="-493" b="-10476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08510208"/>
                      </a:ext>
                    </a:extLst>
                  </a:tr>
                  <a:tr h="535115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2"/>
                          <a:stretch>
                            <a:fillRect t="-102381" r="-493" b="-476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94607851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7" name="文本框 6">
            <a:extLst>
              <a:ext uri="{FF2B5EF4-FFF2-40B4-BE49-F238E27FC236}">
                <a16:creationId xmlns:a16="http://schemas.microsoft.com/office/drawing/2014/main" id="{C2741821-596C-C94B-AFCB-A3D237D70715}"/>
              </a:ext>
            </a:extLst>
          </p:cNvPr>
          <p:cNvSpPr txBox="1"/>
          <p:nvPr/>
        </p:nvSpPr>
        <p:spPr>
          <a:xfrm>
            <a:off x="328227" y="4777391"/>
            <a:ext cx="4708786" cy="1325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simulation</a:t>
            </a:r>
            <a:r>
              <a:rPr kumimoji="1" lang="zh-CN" altLang="en-US" dirty="0"/>
              <a:t> </a:t>
            </a:r>
            <a:r>
              <a:rPr kumimoji="1" lang="en-US" altLang="zh-CN" dirty="0"/>
              <a:t>results</a:t>
            </a:r>
            <a:r>
              <a:rPr kumimoji="1" lang="zh-CN" altLang="en-US" dirty="0"/>
              <a:t> </a:t>
            </a:r>
            <a:r>
              <a:rPr kumimoji="1" lang="en-US" altLang="zh-CN" dirty="0"/>
              <a:t>agree</a:t>
            </a:r>
            <a:r>
              <a:rPr kumimoji="1" lang="zh-CN" altLang="en-US" dirty="0"/>
              <a:t> </a:t>
            </a:r>
            <a:r>
              <a:rPr kumimoji="1" lang="en-US" altLang="zh-CN" dirty="0"/>
              <a:t>quite</a:t>
            </a:r>
            <a:r>
              <a:rPr kumimoji="1" lang="zh-CN" altLang="en-US" dirty="0"/>
              <a:t> </a:t>
            </a:r>
            <a:r>
              <a:rPr kumimoji="1" lang="en-US" altLang="zh-CN" dirty="0"/>
              <a:t>well</a:t>
            </a:r>
            <a:r>
              <a:rPr kumimoji="1" lang="zh-CN" altLang="en-US" dirty="0"/>
              <a:t> </a:t>
            </a:r>
            <a:r>
              <a:rPr kumimoji="1" lang="en-US" altLang="zh-CN" dirty="0"/>
              <a:t>with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theoretical</a:t>
            </a:r>
            <a:r>
              <a:rPr kumimoji="1" lang="zh-CN" altLang="en-US" dirty="0"/>
              <a:t> </a:t>
            </a:r>
            <a:r>
              <a:rPr kumimoji="1" lang="en-US" altLang="zh-CN" dirty="0"/>
              <a:t>scaling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relation</a:t>
            </a:r>
            <a:r>
              <a:rPr kumimoji="1" lang="zh-CN" altLang="en-US" dirty="0"/>
              <a:t> 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EBA18B94-1650-264D-9646-2CFCD8303670}"/>
              </a:ext>
            </a:extLst>
          </p:cNvPr>
          <p:cNvSpPr txBox="1"/>
          <p:nvPr/>
        </p:nvSpPr>
        <p:spPr>
          <a:xfrm>
            <a:off x="353616" y="1417639"/>
            <a:ext cx="4896544" cy="21483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kumimoji="1" lang="en-US" altLang="zh-CN" dirty="0"/>
              <a:t>When the convective amplification factor is above a certain value, the PDI become strong enough to exhaust the pump</a:t>
            </a:r>
            <a:r>
              <a:rPr kumimoji="1" lang="zh-CN" altLang="zh-CN" dirty="0"/>
              <a:t> </a:t>
            </a:r>
            <a:endParaRPr kumimoji="1" lang="zh-CN" altLang="en-US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A7ED6132-D27D-0343-A0FE-C90235FC38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2822" y="1471359"/>
            <a:ext cx="5486356" cy="4780191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39D93248-2E58-814F-8989-1536552739C9}"/>
              </a:ext>
            </a:extLst>
          </p:cNvPr>
          <p:cNvSpPr txBox="1"/>
          <p:nvPr/>
        </p:nvSpPr>
        <p:spPr>
          <a:xfrm>
            <a:off x="7338392" y="6191505"/>
            <a:ext cx="357662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200" dirty="0"/>
              <a:t>[Chen et al, NF letter</a:t>
            </a:r>
            <a:r>
              <a:rPr kumimoji="1" lang="zh-CN" altLang="en-US" sz="2200" dirty="0"/>
              <a:t> </a:t>
            </a:r>
            <a:r>
              <a:rPr kumimoji="1" lang="en-US" altLang="zh-CN" sz="2200" dirty="0"/>
              <a:t>2025]</a:t>
            </a:r>
            <a:endParaRPr kumimoji="1" lang="zh-CN" altLang="en-US" sz="2200" dirty="0"/>
          </a:p>
        </p:txBody>
      </p:sp>
    </p:spTree>
    <p:extLst>
      <p:ext uri="{BB962C8B-B14F-4D97-AF65-F5344CB8AC3E}">
        <p14:creationId xmlns:p14="http://schemas.microsoft.com/office/powerpoint/2010/main" val="22219687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295A227-99E7-1C48-B94E-F62A871341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425" y="274639"/>
            <a:ext cx="11617087" cy="1143000"/>
          </a:xfrm>
        </p:spPr>
        <p:txBody>
          <a:bodyPr/>
          <a:lstStyle/>
          <a:p>
            <a:pPr algn="l"/>
            <a:r>
              <a:rPr lang="en-US" altLang="zh-CN" b="1" dirty="0"/>
              <a:t>A</a:t>
            </a:r>
            <a:r>
              <a:rPr lang="zh-CN" altLang="en-US" b="1" dirty="0"/>
              <a:t> </a:t>
            </a:r>
            <a:r>
              <a:rPr lang="en-US" altLang="zh-CN" b="1" dirty="0"/>
              <a:t>critical</a:t>
            </a:r>
            <a:r>
              <a:rPr lang="zh-CN" altLang="en-US" b="1" dirty="0"/>
              <a:t> </a:t>
            </a:r>
            <a:r>
              <a:rPr lang="en-US" altLang="zh-CN" sz="3200" b="1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  <a:cs typeface="+mn-cs"/>
              </a:rPr>
              <a:t>convective amplification factor</a:t>
            </a:r>
            <a:r>
              <a: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  <a:cs typeface="+mn-cs"/>
              </a:rPr>
              <a:t> </a:t>
            </a:r>
            <a:r>
              <a:rPr lang="en-US" altLang="zh-CN" b="1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  <a:cs typeface="+mn-cs"/>
              </a:rPr>
              <a:t>may</a:t>
            </a:r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  <a:cs typeface="+mn-cs"/>
              </a:rPr>
              <a:t> </a:t>
            </a:r>
            <a:r>
              <a:rPr lang="en-US" altLang="zh-CN" b="1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  <a:cs typeface="+mn-cs"/>
              </a:rPr>
              <a:t>be</a:t>
            </a:r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  <a:cs typeface="+mn-cs"/>
              </a:rPr>
              <a:t> </a:t>
            </a:r>
            <a:r>
              <a:rPr lang="en-US" altLang="zh-CN" b="1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  <a:cs typeface="+mn-cs"/>
              </a:rPr>
              <a:t>found</a:t>
            </a:r>
            <a:r>
              <a:rPr lang="zh-CN" altLang="en-US" b="1" dirty="0"/>
              <a:t> </a:t>
            </a:r>
            <a:endParaRPr kumimoji="1" lang="zh-CN" altLang="en-US" b="1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232433B-D6D8-5142-B314-CABA007452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3920" y="5250532"/>
            <a:ext cx="11506741" cy="966271"/>
          </a:xfrm>
        </p:spPr>
        <p:txBody>
          <a:bodyPr/>
          <a:lstStyle/>
          <a:p>
            <a:r>
              <a:rPr lang="en-US" altLang="zh-CN" sz="2600" kern="12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  <a:cs typeface="+mn-cs"/>
              </a:rPr>
              <a:t>Theoretical estimation agrees with experimental observations </a:t>
            </a:r>
          </a:p>
          <a:p>
            <a:r>
              <a:rPr lang="en-US" altLang="zh-CN" sz="2600" kern="12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  <a:cs typeface="+mn-cs"/>
              </a:rPr>
              <a:t>However, more</a:t>
            </a:r>
            <a:r>
              <a:rPr lang="zh-CN" altLang="en-US" sz="2600" kern="12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  <a:cs typeface="+mn-cs"/>
              </a:rPr>
              <a:t> </a:t>
            </a:r>
            <a:r>
              <a:rPr lang="en" altLang="zh-CN" sz="2600" kern="12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  <a:cs typeface="+mn-cs"/>
              </a:rPr>
              <a:t>targeted</a:t>
            </a:r>
            <a:r>
              <a:rPr lang="zh-CN" altLang="en-US" sz="2600" kern="12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  <a:cs typeface="+mn-cs"/>
              </a:rPr>
              <a:t> </a:t>
            </a:r>
            <a:r>
              <a:rPr lang="en-US" altLang="zh-CN" sz="2600" kern="12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  <a:cs typeface="+mn-cs"/>
              </a:rPr>
              <a:t>experiments</a:t>
            </a:r>
            <a:r>
              <a:rPr lang="zh-CN" altLang="en-US" sz="2600" kern="12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  <a:cs typeface="+mn-cs"/>
              </a:rPr>
              <a:t> </a:t>
            </a:r>
            <a:r>
              <a:rPr lang="en-US" altLang="zh-CN" sz="2600" kern="12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  <a:cs typeface="+mn-cs"/>
              </a:rPr>
              <a:t>with</a:t>
            </a:r>
            <a:r>
              <a:rPr lang="zh-CN" altLang="en-US" sz="2600" kern="12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  <a:cs typeface="+mn-cs"/>
              </a:rPr>
              <a:t> </a:t>
            </a:r>
            <a:r>
              <a:rPr lang="en-US" altLang="zh-CN" sz="2600" kern="12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  <a:cs typeface="+mn-cs"/>
              </a:rPr>
              <a:t>precise</a:t>
            </a:r>
            <a:r>
              <a:rPr lang="zh-CN" altLang="en-US" sz="2600" kern="12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  <a:cs typeface="+mn-cs"/>
              </a:rPr>
              <a:t> </a:t>
            </a:r>
            <a:r>
              <a:rPr lang="en-US" altLang="zh-CN" sz="2600" kern="12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  <a:cs typeface="+mn-cs"/>
              </a:rPr>
              <a:t>diagnostics</a:t>
            </a:r>
            <a:r>
              <a:rPr lang="zh-CN" altLang="en-US" sz="2600" kern="12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  <a:cs typeface="+mn-cs"/>
              </a:rPr>
              <a:t> </a:t>
            </a:r>
            <a:r>
              <a:rPr lang="en-US" altLang="zh-CN" sz="2600" kern="12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  <a:cs typeface="+mn-cs"/>
              </a:rPr>
              <a:t>required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0DFC142-A4E1-9B49-A451-90B8A8303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667403-88AB-C34A-A04F-963FA4C322F0}" type="slidenum">
              <a:rPr lang="en-US" altLang="zh-CN" smtClean="0"/>
              <a:pPr>
                <a:defRPr/>
              </a:pPr>
              <a:t>26</a:t>
            </a:fld>
            <a:endParaRPr lang="zh-CN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16B68171-FD13-5B3C-4BC4-2045C3D216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64" y="1729939"/>
            <a:ext cx="4690009" cy="3271813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866AB34F-47F2-0E48-95C9-25039059C43B}"/>
              </a:ext>
            </a:extLst>
          </p:cNvPr>
          <p:cNvSpPr txBox="1"/>
          <p:nvPr/>
        </p:nvSpPr>
        <p:spPr>
          <a:xfrm>
            <a:off x="7246202" y="6207026"/>
            <a:ext cx="357662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200" dirty="0"/>
              <a:t>[Chen et al, NF letter</a:t>
            </a:r>
            <a:r>
              <a:rPr kumimoji="1" lang="zh-CN" altLang="en-US" sz="2200" dirty="0"/>
              <a:t> </a:t>
            </a:r>
            <a:r>
              <a:rPr kumimoji="1" lang="en-US" altLang="zh-CN" sz="2200" dirty="0"/>
              <a:t>2025]</a:t>
            </a:r>
            <a:endParaRPr kumimoji="1" lang="zh-CN" altLang="en-US" sz="2200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FAF822C2-F4BF-B549-AEBA-7908629A65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8272" y="1469057"/>
            <a:ext cx="4711483" cy="3832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1961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8B96AC0-04F5-9046-922F-4830E3CFFC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kumimoji="1" lang="en-US" altLang="zh-CN" b="1" dirty="0"/>
              <a:t>Discussion</a:t>
            </a:r>
            <a:r>
              <a:rPr lang="zh-CN" altLang="en-US" b="1" dirty="0"/>
              <a:t>：</a:t>
            </a:r>
            <a:r>
              <a:rPr lang="en-US" altLang="zh-CN" b="1" dirty="0"/>
              <a:t>LHCD</a:t>
            </a:r>
            <a:r>
              <a:rPr lang="zh-CN" altLang="en-US" b="1" dirty="0"/>
              <a:t> </a:t>
            </a:r>
            <a:r>
              <a:rPr lang="en-US" altLang="zh-CN" b="1" dirty="0"/>
              <a:t>on</a:t>
            </a:r>
            <a:r>
              <a:rPr lang="zh-CN" altLang="en-US" b="1" dirty="0"/>
              <a:t> </a:t>
            </a:r>
            <a:r>
              <a:rPr lang="en-US" altLang="zh-CN" b="1" dirty="0"/>
              <a:t>ITER</a:t>
            </a:r>
            <a:endParaRPr kumimoji="1" lang="zh-CN" altLang="en-US" b="1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88E8397-5719-A541-8693-C3E4C7A891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4234" y="1470322"/>
            <a:ext cx="11260661" cy="4525963"/>
          </a:xfrm>
        </p:spPr>
        <p:txBody>
          <a:bodyPr/>
          <a:lstStyle/>
          <a:p>
            <a:r>
              <a:rPr lang="en-US" altLang="zh-CN" sz="2600" kern="12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  <a:cs typeface="+mn-cs"/>
              </a:rPr>
              <a:t>Using the ITER SOL parameters to simulate</a:t>
            </a:r>
            <a:r>
              <a:rPr lang="en-US" altLang="zh-CN" sz="2600" kern="1200" dirty="0">
                <a:ea typeface="ＭＳ Ｐゴシック" charset="-128"/>
                <a:cs typeface="+mn-cs"/>
              </a:rPr>
              <a:t>,</a:t>
            </a:r>
            <a:r>
              <a:rPr lang="en-US" altLang="zh-CN" sz="2600" kern="1200" dirty="0">
                <a:solidFill>
                  <a:srgbClr val="FF0000"/>
                </a:solidFill>
                <a:ea typeface="ＭＳ Ｐゴシック" charset="-128"/>
                <a:cs typeface="+mn-cs"/>
              </a:rPr>
              <a:t> the</a:t>
            </a:r>
            <a:r>
              <a:rPr lang="zh-CN" altLang="en-US" sz="2600" kern="1200" dirty="0">
                <a:solidFill>
                  <a:srgbClr val="FF0000"/>
                </a:solidFill>
                <a:ea typeface="ＭＳ Ｐゴシック" charset="-128"/>
                <a:cs typeface="+mn-cs"/>
              </a:rPr>
              <a:t> </a:t>
            </a:r>
            <a:r>
              <a:rPr lang="en-US" altLang="zh-CN" sz="2600" kern="1200" dirty="0">
                <a:solidFill>
                  <a:srgbClr val="FF0000"/>
                </a:solidFill>
                <a:ea typeface="ＭＳ Ｐゴシック" charset="-128"/>
                <a:cs typeface="+mn-cs"/>
              </a:rPr>
              <a:t>density</a:t>
            </a:r>
            <a:r>
              <a:rPr lang="zh-CN" altLang="en-US" sz="2600" kern="1200" dirty="0">
                <a:solidFill>
                  <a:srgbClr val="FF0000"/>
                </a:solidFill>
                <a:ea typeface="ＭＳ Ｐゴシック" charset="-128"/>
                <a:cs typeface="+mn-cs"/>
              </a:rPr>
              <a:t> </a:t>
            </a:r>
            <a:r>
              <a:rPr lang="en-US" altLang="zh-CN" sz="2600" kern="1200" dirty="0">
                <a:solidFill>
                  <a:srgbClr val="FF0000"/>
                </a:solidFill>
                <a:ea typeface="ＭＳ Ｐゴシック" charset="-128"/>
                <a:cs typeface="+mn-cs"/>
              </a:rPr>
              <a:t>is</a:t>
            </a:r>
            <a:r>
              <a:rPr lang="zh-CN" altLang="en-US" sz="2600" kern="1200" dirty="0">
                <a:solidFill>
                  <a:srgbClr val="FF0000"/>
                </a:solidFill>
                <a:ea typeface="ＭＳ Ｐゴシック" charset="-128"/>
                <a:cs typeface="+mn-cs"/>
              </a:rPr>
              <a:t> </a:t>
            </a:r>
            <a:r>
              <a:rPr lang="en-US" altLang="zh-CN" sz="2600" kern="1200" dirty="0">
                <a:solidFill>
                  <a:srgbClr val="FF0000"/>
                </a:solidFill>
                <a:ea typeface="ＭＳ Ｐゴシック" charset="-128"/>
                <a:cs typeface="+mn-cs"/>
              </a:rPr>
              <a:t>far</a:t>
            </a:r>
            <a:r>
              <a:rPr lang="zh-CN" altLang="en-US" sz="2600" kern="1200" dirty="0">
                <a:solidFill>
                  <a:srgbClr val="FF0000"/>
                </a:solidFill>
                <a:ea typeface="ＭＳ Ｐゴシック" charset="-128"/>
                <a:cs typeface="+mn-cs"/>
              </a:rPr>
              <a:t> </a:t>
            </a:r>
            <a:r>
              <a:rPr lang="en-US" altLang="zh-CN" sz="2600" kern="1200" dirty="0">
                <a:solidFill>
                  <a:srgbClr val="FF0000"/>
                </a:solidFill>
                <a:ea typeface="ＭＳ Ｐゴシック" charset="-128"/>
                <a:cs typeface="+mn-cs"/>
              </a:rPr>
              <a:t>from</a:t>
            </a:r>
            <a:r>
              <a:rPr lang="zh-CN" altLang="en-US" sz="2600" kern="1200" dirty="0">
                <a:solidFill>
                  <a:srgbClr val="FF0000"/>
                </a:solidFill>
                <a:ea typeface="ＭＳ Ｐゴシック" charset="-128"/>
                <a:cs typeface="+mn-cs"/>
              </a:rPr>
              <a:t> </a:t>
            </a:r>
            <a:r>
              <a:rPr lang="en-US" altLang="zh-CN" sz="2600" kern="1200" dirty="0">
                <a:solidFill>
                  <a:srgbClr val="FF0000"/>
                </a:solidFill>
                <a:ea typeface="ＭＳ Ｐゴシック" charset="-128"/>
                <a:cs typeface="+mn-cs"/>
              </a:rPr>
              <a:t>the</a:t>
            </a:r>
            <a:r>
              <a:rPr lang="zh-CN" altLang="en-US" sz="2600" kern="1200" dirty="0">
                <a:solidFill>
                  <a:srgbClr val="FF0000"/>
                </a:solidFill>
                <a:ea typeface="ＭＳ Ｐゴシック" charset="-128"/>
                <a:cs typeface="+mn-cs"/>
              </a:rPr>
              <a:t> </a:t>
            </a:r>
            <a:r>
              <a:rPr lang="en-US" altLang="zh-CN" sz="2600" kern="1200" dirty="0">
                <a:solidFill>
                  <a:srgbClr val="FF0000"/>
                </a:solidFill>
                <a:ea typeface="ＭＳ Ｐゴシック" charset="-128"/>
                <a:cs typeface="+mn-cs"/>
              </a:rPr>
              <a:t>density limit on ITER due to the high SOL temperature, high B and high LHW frequency</a:t>
            </a:r>
          </a:p>
          <a:p>
            <a:r>
              <a:rPr lang="en-US" altLang="zh-CN" sz="2600" kern="12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  <a:cs typeface="+mn-cs"/>
              </a:rPr>
              <a:t>It</a:t>
            </a:r>
            <a:r>
              <a:rPr lang="zh-CN" altLang="en-US" sz="2600" kern="12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  <a:cs typeface="+mn-cs"/>
              </a:rPr>
              <a:t> </a:t>
            </a:r>
            <a:r>
              <a:rPr lang="en-US" altLang="zh-CN" sz="2600" kern="12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  <a:cs typeface="+mn-cs"/>
              </a:rPr>
              <a:t>may</a:t>
            </a:r>
            <a:r>
              <a:rPr lang="zh-CN" altLang="en-US" sz="2600" kern="12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  <a:cs typeface="+mn-cs"/>
              </a:rPr>
              <a:t> </a:t>
            </a:r>
            <a:r>
              <a:rPr lang="en-US" altLang="zh-CN" sz="2600" kern="12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  <a:cs typeface="+mn-cs"/>
              </a:rPr>
              <a:t>indicate</a:t>
            </a:r>
            <a:r>
              <a:rPr lang="zh-CN" altLang="en-US" sz="2600" kern="12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  <a:cs typeface="+mn-cs"/>
              </a:rPr>
              <a:t> </a:t>
            </a:r>
            <a:r>
              <a:rPr lang="en-US" altLang="zh-CN" sz="2600" kern="12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  <a:cs typeface="+mn-cs"/>
              </a:rPr>
              <a:t>that</a:t>
            </a:r>
            <a:r>
              <a:rPr lang="zh-CN" altLang="en-US" sz="2600" kern="12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  <a:cs typeface="+mn-cs"/>
              </a:rPr>
              <a:t> </a:t>
            </a:r>
            <a:r>
              <a:rPr lang="en-US" altLang="zh-CN" sz="2600" kern="12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  <a:cs typeface="+mn-cs"/>
              </a:rPr>
              <a:t>LHCD</a:t>
            </a:r>
            <a:r>
              <a:rPr lang="zh-CN" altLang="en-US" sz="2600" kern="12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  <a:cs typeface="+mn-cs"/>
              </a:rPr>
              <a:t> </a:t>
            </a:r>
            <a:r>
              <a:rPr lang="en-US" altLang="zh-CN" sz="2600" kern="12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  <a:cs typeface="+mn-cs"/>
              </a:rPr>
              <a:t>on</a:t>
            </a:r>
            <a:r>
              <a:rPr lang="zh-CN" altLang="en-US" sz="2600" kern="12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  <a:cs typeface="+mn-cs"/>
              </a:rPr>
              <a:t> </a:t>
            </a:r>
            <a:r>
              <a:rPr lang="en-US" altLang="zh-CN" sz="2600" kern="12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  <a:cs typeface="+mn-cs"/>
              </a:rPr>
              <a:t>ITER</a:t>
            </a:r>
            <a:r>
              <a:rPr lang="zh-CN" altLang="en-US" sz="2600" kern="12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  <a:cs typeface="+mn-cs"/>
              </a:rPr>
              <a:t> </a:t>
            </a:r>
            <a:r>
              <a:rPr lang="en-US" altLang="zh-CN" sz="2600" kern="12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  <a:cs typeface="+mn-cs"/>
              </a:rPr>
              <a:t>is</a:t>
            </a:r>
            <a:r>
              <a:rPr lang="zh-CN" altLang="en-US" sz="2600" kern="12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  <a:cs typeface="+mn-cs"/>
              </a:rPr>
              <a:t> </a:t>
            </a:r>
            <a:r>
              <a:rPr lang="en-US" altLang="zh-CN" sz="2600" kern="12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  <a:cs typeface="+mn-cs"/>
              </a:rPr>
              <a:t>still</a:t>
            </a:r>
            <a:r>
              <a:rPr lang="zh-CN" altLang="en-US" sz="2600" kern="12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  <a:cs typeface="+mn-cs"/>
              </a:rPr>
              <a:t> </a:t>
            </a:r>
            <a:r>
              <a:rPr lang="en-US" altLang="zh-CN" sz="2600" kern="12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  <a:cs typeface="+mn-cs"/>
              </a:rPr>
              <a:t>effective……</a:t>
            </a:r>
            <a:endParaRPr lang="zh-CN" altLang="en-US" sz="2600" kern="1200" dirty="0">
              <a:solidFill>
                <a:schemeClr val="tx1">
                  <a:lumMod val="75000"/>
                  <a:lumOff val="25000"/>
                </a:schemeClr>
              </a:solidFill>
              <a:ea typeface="ＭＳ Ｐゴシック" charset="-128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9DB833A-3AE6-8240-AFB1-D2A92AD50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63768" y="6337125"/>
            <a:ext cx="2853320" cy="476251"/>
          </a:xfrm>
        </p:spPr>
        <p:txBody>
          <a:bodyPr/>
          <a:lstStyle/>
          <a:p>
            <a:pPr>
              <a:defRPr/>
            </a:pPr>
            <a:fld id="{B4667403-88AB-C34A-A04F-963FA4C322F0}" type="slidenum">
              <a:rPr lang="en-US" altLang="zh-CN" smtClean="0"/>
              <a:pPr>
                <a:defRPr/>
              </a:pPr>
              <a:t>27</a:t>
            </a:fld>
            <a:endParaRPr lang="zh-CN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4903EA3-9EC4-7EC0-530C-66CE3FDFC2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590" y="3494265"/>
            <a:ext cx="2952328" cy="233644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3DFB0723-83E0-3780-6515-53B5F38D3B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9158" y="3520900"/>
            <a:ext cx="2977661" cy="2283176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7EC49B54-9CE9-2B11-3B7F-201F20D32E4A}"/>
              </a:ext>
            </a:extLst>
          </p:cNvPr>
          <p:cNvSpPr txBox="1"/>
          <p:nvPr/>
        </p:nvSpPr>
        <p:spPr>
          <a:xfrm>
            <a:off x="4392712" y="5906238"/>
            <a:ext cx="172154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CN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ＭＳ Ｐゴシック" charset="-128"/>
                <a:cs typeface="+mn-cs"/>
              </a:rPr>
              <a:t>[Carli 2018]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67F41A06-6D1C-A94B-AB73-670BCA59D6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300" y="3207582"/>
            <a:ext cx="4426550" cy="3605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3800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C7B3B9-07A3-B348-8139-F67C2F436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640" y="351886"/>
            <a:ext cx="8229600" cy="857250"/>
          </a:xfrm>
        </p:spPr>
        <p:txBody>
          <a:bodyPr/>
          <a:lstStyle/>
          <a:p>
            <a:pPr algn="l"/>
            <a:r>
              <a:rPr lang="en-US" altLang="zh-CN" sz="3600" b="1" dirty="0">
                <a:cs typeface="Times New Roman" pitchFamily="18" charset="0"/>
              </a:rPr>
              <a:t>Brief Summary</a:t>
            </a:r>
            <a:endParaRPr lang="zh-CN" altLang="en-US" sz="3600" b="1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5DB9DD0-D7E0-E844-B2B8-50559328A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05774" y="6320227"/>
            <a:ext cx="2133600" cy="357188"/>
          </a:xfrm>
        </p:spPr>
        <p:txBody>
          <a:bodyPr/>
          <a:lstStyle/>
          <a:p>
            <a:pPr>
              <a:defRPr/>
            </a:pPr>
            <a:fld id="{B4667403-88AB-C34A-A04F-963FA4C322F0}" type="slidenum">
              <a:rPr lang="en-US" altLang="zh-CN" smtClean="0"/>
              <a:pPr>
                <a:defRPr/>
              </a:pPr>
              <a:t>28</a:t>
            </a:fld>
            <a:endParaRPr lang="zh-CN" dirty="0"/>
          </a:p>
        </p:txBody>
      </p:sp>
      <p:sp>
        <p:nvSpPr>
          <p:cNvPr id="11" name="内容占位符 2">
            <a:extLst>
              <a:ext uri="{FF2B5EF4-FFF2-40B4-BE49-F238E27FC236}">
                <a16:creationId xmlns:a16="http://schemas.microsoft.com/office/drawing/2014/main" id="{FDBEB2E4-3AEB-0244-8657-398B7C940972}"/>
              </a:ext>
            </a:extLst>
          </p:cNvPr>
          <p:cNvSpPr txBox="1">
            <a:spLocks/>
          </p:cNvSpPr>
          <p:nvPr/>
        </p:nvSpPr>
        <p:spPr>
          <a:xfrm>
            <a:off x="209600" y="1556792"/>
            <a:ext cx="11705137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buFontTx/>
              <a:buChar char="•"/>
            </a:pPr>
            <a:r>
              <a:rPr kumimoji="1"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With the increase of wave power injected in present and future fusion device, nonlinear effects gradually strengthen and cannot be ignored. </a:t>
            </a:r>
          </a:p>
          <a:p>
            <a:pPr>
              <a:lnSpc>
                <a:spcPct val="120000"/>
              </a:lnSpc>
              <a:buFontTx/>
              <a:buChar char="•"/>
            </a:pPr>
            <a:r>
              <a:rPr kumimoji="1"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Nonlinear interactions in MCF plasmas exhibit very different characteristics from those in laser plasmas, and therefore need new research efforts.  </a:t>
            </a:r>
          </a:p>
          <a:p>
            <a:pPr>
              <a:lnSpc>
                <a:spcPct val="120000"/>
              </a:lnSpc>
              <a:buFontTx/>
              <a:buChar char="•"/>
            </a:pPr>
            <a:r>
              <a:rPr kumimoji="1" lang="en" altLang="zh-CN" sz="2400" dirty="0">
                <a:solidFill>
                  <a:srgbClr val="C00000"/>
                </a:solidFill>
                <a:ea typeface="ＭＳ Ｐゴシック" charset="-128"/>
              </a:rPr>
              <a:t>Two examples of new theory development and possible roles in MCF plasma, pondermotive force and parametric decay process, are shown respectively. </a:t>
            </a:r>
          </a:p>
        </p:txBody>
      </p:sp>
    </p:spTree>
    <p:extLst>
      <p:ext uri="{BB962C8B-B14F-4D97-AF65-F5344CB8AC3E}">
        <p14:creationId xmlns:p14="http://schemas.microsoft.com/office/powerpoint/2010/main" val="20404481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BCF82D8-CABC-3047-A602-981F73576A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ja-JP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ＭＳ Ｐゴシック" charset="-128"/>
              </a:rPr>
              <a:t>Pondermotive force in cold plasma (classical picture)</a:t>
            </a:r>
            <a:endParaRPr kumimoji="1" lang="zh-CN" altLang="en-US" b="1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33F5293-C96D-AB48-AD68-C84074C2E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10150" y="6245225"/>
            <a:ext cx="2853320" cy="476251"/>
          </a:xfrm>
        </p:spPr>
        <p:txBody>
          <a:bodyPr/>
          <a:lstStyle/>
          <a:p>
            <a:pPr>
              <a:defRPr/>
            </a:pPr>
            <a:fld id="{B4667403-88AB-C34A-A04F-963FA4C322F0}" type="slidenum">
              <a:rPr lang="en-US" altLang="zh-CN" smtClean="0"/>
              <a:pPr>
                <a:defRPr/>
              </a:pPr>
              <a:t>3</a:t>
            </a:fld>
            <a:endParaRPr lang="zh-CN"/>
          </a:p>
        </p:txBody>
      </p:sp>
      <p:graphicFrame>
        <p:nvGraphicFramePr>
          <p:cNvPr id="5" name="Object 1">
            <a:extLst>
              <a:ext uri="{FF2B5EF4-FFF2-40B4-BE49-F238E27FC236}">
                <a16:creationId xmlns:a16="http://schemas.microsoft.com/office/drawing/2014/main" id="{E6E28359-DF96-B64B-BC5B-0100DA5589C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84751187"/>
              </p:ext>
            </p:extLst>
          </p:nvPr>
        </p:nvGraphicFramePr>
        <p:xfrm>
          <a:off x="1043285" y="1956271"/>
          <a:ext cx="3721100" cy="919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05" name="公式" r:id="rId4" imgW="1701800" imgH="393700" progId="Equation.3">
                  <p:embed/>
                </p:oleObj>
              </mc:Choice>
              <mc:Fallback>
                <p:oleObj name="公式" r:id="rId4" imgW="1701800" imgH="393700" progId="Equation.3">
                  <p:embed/>
                  <p:pic>
                    <p:nvPicPr>
                      <p:cNvPr id="20481" name="Object 1">
                        <a:extLst>
                          <a:ext uri="{FF2B5EF4-FFF2-40B4-BE49-F238E27FC236}">
                            <a16:creationId xmlns:a16="http://schemas.microsoft.com/office/drawing/2014/main" id="{22BB3F94-8DB7-F147-93A0-6C37EC9EDE6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3285" y="1956271"/>
                        <a:ext cx="3721100" cy="919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1">
            <a:extLst>
              <a:ext uri="{FF2B5EF4-FFF2-40B4-BE49-F238E27FC236}">
                <a16:creationId xmlns:a16="http://schemas.microsoft.com/office/drawing/2014/main" id="{4CED93F1-FD23-BC4F-ACA4-5AB763211FD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0701078"/>
              </p:ext>
            </p:extLst>
          </p:nvPr>
        </p:nvGraphicFramePr>
        <p:xfrm>
          <a:off x="641648" y="1484784"/>
          <a:ext cx="4360862" cy="563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06" name="公式" r:id="rId6" imgW="1993900" imgH="241300" progId="Equation.3">
                  <p:embed/>
                </p:oleObj>
              </mc:Choice>
              <mc:Fallback>
                <p:oleObj name="公式" r:id="rId6" imgW="1993900" imgH="241300" progId="Equation.3">
                  <p:embed/>
                  <p:pic>
                    <p:nvPicPr>
                      <p:cNvPr id="20482" name="Object 1">
                        <a:extLst>
                          <a:ext uri="{FF2B5EF4-FFF2-40B4-BE49-F238E27FC236}">
                            <a16:creationId xmlns:a16="http://schemas.microsoft.com/office/drawing/2014/main" id="{259A10CC-568A-794A-901F-07A7F6B4134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1648" y="1484784"/>
                        <a:ext cx="4360862" cy="5635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文本框 5">
            <a:extLst>
              <a:ext uri="{FF2B5EF4-FFF2-40B4-BE49-F238E27FC236}">
                <a16:creationId xmlns:a16="http://schemas.microsoft.com/office/drawing/2014/main" id="{983F0678-0558-B94B-9765-6509BEF5CA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4385" y="2061839"/>
            <a:ext cx="56165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dirty="0"/>
              <a:t>Vanishing</a:t>
            </a:r>
            <a:r>
              <a:rPr lang="zh-CN" altLang="en-US" dirty="0"/>
              <a:t> </a:t>
            </a:r>
            <a:r>
              <a:rPr lang="en-US" altLang="zh-CN" dirty="0"/>
              <a:t>at</a:t>
            </a:r>
            <a:r>
              <a:rPr lang="zh-CN" altLang="en-US" dirty="0"/>
              <a:t> </a:t>
            </a:r>
            <a:r>
              <a:rPr kumimoji="0" lang="en-US" altLang="zh-CN" dirty="0"/>
              <a:t>the inhomogeneity of the background</a:t>
            </a:r>
            <a:r>
              <a:rPr kumimoji="0" lang="zh-CN" altLang="en-US" dirty="0"/>
              <a:t> </a:t>
            </a:r>
            <a:r>
              <a:rPr kumimoji="0" lang="en-US" altLang="zh-CN" dirty="0"/>
              <a:t>field &lt;&lt;</a:t>
            </a:r>
            <a:r>
              <a:rPr kumimoji="0" lang="zh-CN" altLang="en-US" dirty="0"/>
              <a:t> </a:t>
            </a:r>
            <a:r>
              <a:rPr kumimoji="0" lang="en-US" altLang="zh-CN" dirty="0"/>
              <a:t>that of  applied rf fields</a:t>
            </a:r>
            <a:r>
              <a:rPr kumimoji="0" lang="zh-CN" altLang="zh-CN" dirty="0"/>
              <a:t> </a:t>
            </a:r>
            <a:r>
              <a:rPr lang="zh-CN" altLang="en-US" dirty="0"/>
              <a:t> </a:t>
            </a:r>
          </a:p>
        </p:txBody>
      </p:sp>
      <p:cxnSp>
        <p:nvCxnSpPr>
          <p:cNvPr id="9" name="直线箭头连接符 9">
            <a:extLst>
              <a:ext uri="{FF2B5EF4-FFF2-40B4-BE49-F238E27FC236}">
                <a16:creationId xmlns:a16="http://schemas.microsoft.com/office/drawing/2014/main" id="{223B6A2C-9530-3140-994E-1BDBA357193F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4602088" y="2348880"/>
            <a:ext cx="720080" cy="66971"/>
          </a:xfrm>
          <a:prstGeom prst="straightConnector1">
            <a:avLst/>
          </a:prstGeom>
          <a:noFill/>
          <a:ln w="25400">
            <a:solidFill>
              <a:schemeClr val="accent2">
                <a:alpha val="46000"/>
              </a:schemeClr>
            </a:solidFill>
            <a:round/>
            <a:headEnd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" name="矩形 12">
            <a:extLst>
              <a:ext uri="{FF2B5EF4-FFF2-40B4-BE49-F238E27FC236}">
                <a16:creationId xmlns:a16="http://schemas.microsoft.com/office/drawing/2014/main" id="{1DF7C48E-36D9-664A-8AE1-D04DD3714C14}"/>
              </a:ext>
            </a:extLst>
          </p:cNvPr>
          <p:cNvSpPr/>
          <p:nvPr/>
        </p:nvSpPr>
        <p:spPr>
          <a:xfrm>
            <a:off x="2903835" y="2204864"/>
            <a:ext cx="1698253" cy="504056"/>
          </a:xfrm>
          <a:prstGeom prst="rect">
            <a:avLst/>
          </a:prstGeom>
          <a:solidFill>
            <a:schemeClr val="tx1">
              <a:alpha val="1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aphicFrame>
        <p:nvGraphicFramePr>
          <p:cNvPr id="15" name="Object 7">
            <a:extLst>
              <a:ext uri="{FF2B5EF4-FFF2-40B4-BE49-F238E27FC236}">
                <a16:creationId xmlns:a16="http://schemas.microsoft.com/office/drawing/2014/main" id="{F468D222-5E05-9E49-90DF-D6656327983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71712542"/>
              </p:ext>
            </p:extLst>
          </p:nvPr>
        </p:nvGraphicFramePr>
        <p:xfrm>
          <a:off x="705321" y="3347453"/>
          <a:ext cx="3248695" cy="8760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07" name="公式" r:id="rId8" imgW="33642300" imgH="9067800" progId="Equation.3">
                  <p:embed/>
                </p:oleObj>
              </mc:Choice>
              <mc:Fallback>
                <p:oleObj name="公式" r:id="rId8" imgW="33642300" imgH="9067800" progId="Equation.3">
                  <p:embed/>
                  <p:pic>
                    <p:nvPicPr>
                      <p:cNvPr id="21509" name="Object 7">
                        <a:extLst>
                          <a:ext uri="{FF2B5EF4-FFF2-40B4-BE49-F238E27FC236}">
                            <a16:creationId xmlns:a16="http://schemas.microsoft.com/office/drawing/2014/main" id="{5C4D2E64-8FFA-C94B-AB38-386C51AB494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5321" y="3347453"/>
                        <a:ext cx="3248695" cy="87601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内容占位符 2">
            <a:extLst>
              <a:ext uri="{FF2B5EF4-FFF2-40B4-BE49-F238E27FC236}">
                <a16:creationId xmlns:a16="http://schemas.microsoft.com/office/drawing/2014/main" id="{F1D217A0-3A9D-B941-B66C-9FFBE2608D63}"/>
              </a:ext>
            </a:extLst>
          </p:cNvPr>
          <p:cNvSpPr txBox="1">
            <a:spLocks/>
          </p:cNvSpPr>
          <p:nvPr/>
        </p:nvSpPr>
        <p:spPr bwMode="auto">
          <a:xfrm>
            <a:off x="2629371" y="2889957"/>
            <a:ext cx="5915025" cy="63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0" hangingPunct="0">
              <a:spcBef>
                <a:spcPct val="20000"/>
              </a:spcBef>
            </a:pPr>
            <a:r>
              <a:rPr lang="en-US" altLang="zh-CN" b="1" dirty="0"/>
              <a:t>In </a:t>
            </a:r>
            <a:r>
              <a:rPr lang="en-US" altLang="zh-CN" b="1" dirty="0">
                <a:solidFill>
                  <a:srgbClr val="0070C0"/>
                </a:solidFill>
              </a:rPr>
              <a:t>cold</a:t>
            </a:r>
            <a:r>
              <a:rPr lang="en-US" altLang="zh-CN" b="1" dirty="0"/>
              <a:t> plasma,                is pure imaginary</a:t>
            </a:r>
            <a:endParaRPr lang="zh-CN" altLang="en-US" b="1" dirty="0"/>
          </a:p>
        </p:txBody>
      </p:sp>
      <p:sp>
        <p:nvSpPr>
          <p:cNvPr id="17" name="下箭头 16">
            <a:extLst>
              <a:ext uri="{FF2B5EF4-FFF2-40B4-BE49-F238E27FC236}">
                <a16:creationId xmlns:a16="http://schemas.microsoft.com/office/drawing/2014/main" id="{661CADFD-13E2-EB44-99C8-DC904995D7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5784" y="2803526"/>
            <a:ext cx="576262" cy="636587"/>
          </a:xfrm>
          <a:prstGeom prst="down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AFE0E4"/>
              </a:gs>
              <a:gs pos="20000">
                <a:srgbClr val="AFDEE2"/>
              </a:gs>
              <a:gs pos="100000">
                <a:srgbClr val="85AAAD"/>
              </a:gs>
            </a:gsLst>
            <a:lin ang="5400000"/>
          </a:gra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kumimoji="1" lang="zh-CN" alt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graphicFrame>
        <p:nvGraphicFramePr>
          <p:cNvPr id="18" name="对象 7">
            <a:extLst>
              <a:ext uri="{FF2B5EF4-FFF2-40B4-BE49-F238E27FC236}">
                <a16:creationId xmlns:a16="http://schemas.microsoft.com/office/drawing/2014/main" id="{475B1177-115D-B54F-AC8B-FA741F10B33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09980325"/>
              </p:ext>
            </p:extLst>
          </p:nvPr>
        </p:nvGraphicFramePr>
        <p:xfrm>
          <a:off x="857672" y="4803164"/>
          <a:ext cx="5133293" cy="1189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08" name="公式" r:id="rId10" imgW="2578100" imgH="596900" progId="Equation.3">
                  <p:embed/>
                </p:oleObj>
              </mc:Choice>
              <mc:Fallback>
                <p:oleObj name="公式" r:id="rId10" imgW="2578100" imgH="596900" progId="Equation.3">
                  <p:embed/>
                  <p:pic>
                    <p:nvPicPr>
                      <p:cNvPr id="21513" name="对象 7">
                        <a:extLst>
                          <a:ext uri="{FF2B5EF4-FFF2-40B4-BE49-F238E27FC236}">
                            <a16:creationId xmlns:a16="http://schemas.microsoft.com/office/drawing/2014/main" id="{E15635D0-851A-544A-A78C-861ACE4587A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7672" y="4803164"/>
                        <a:ext cx="5133293" cy="1189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矩形 5">
            <a:extLst>
              <a:ext uri="{FF2B5EF4-FFF2-40B4-BE49-F238E27FC236}">
                <a16:creationId xmlns:a16="http://schemas.microsoft.com/office/drawing/2014/main" id="{BD6D17F3-9CDC-3E43-B3C3-24E9A99A0B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5321" y="4208198"/>
            <a:ext cx="56705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kumimoji="0" lang="en-US" altLang="zh-CN" b="1" dirty="0"/>
              <a:t>with the well-known </a:t>
            </a:r>
            <a:r>
              <a:rPr kumimoji="0" lang="en-US" altLang="zh-CN" b="1" dirty="0">
                <a:solidFill>
                  <a:srgbClr val="D2352C"/>
                </a:solidFill>
              </a:rPr>
              <a:t>ponderomotive</a:t>
            </a:r>
            <a:r>
              <a:rPr kumimoji="0" lang="zh-CN" altLang="en-US" b="1" dirty="0">
                <a:solidFill>
                  <a:srgbClr val="D2352C"/>
                </a:solidFill>
              </a:rPr>
              <a:t> </a:t>
            </a:r>
            <a:r>
              <a:rPr kumimoji="0" lang="en-US" altLang="zh-CN" b="1" dirty="0">
                <a:solidFill>
                  <a:srgbClr val="D2352C"/>
                </a:solidFill>
              </a:rPr>
              <a:t>potential</a:t>
            </a:r>
            <a:endParaRPr kumimoji="0" lang="zh-CN" altLang="en-US" dirty="0"/>
          </a:p>
        </p:txBody>
      </p:sp>
      <p:graphicFrame>
        <p:nvGraphicFramePr>
          <p:cNvPr id="20" name="对象 7">
            <a:extLst>
              <a:ext uri="{FF2B5EF4-FFF2-40B4-BE49-F238E27FC236}">
                <a16:creationId xmlns:a16="http://schemas.microsoft.com/office/drawing/2014/main" id="{3214DEFB-D8DC-7245-BD1D-6C36FE6480B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35598141"/>
              </p:ext>
            </p:extLst>
          </p:nvPr>
        </p:nvGraphicFramePr>
        <p:xfrm>
          <a:off x="4637469" y="2852936"/>
          <a:ext cx="828716" cy="4536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09" name="公式" r:id="rId12" imgW="9067800" imgH="4978400" progId="Equation.3">
                  <p:embed/>
                </p:oleObj>
              </mc:Choice>
              <mc:Fallback>
                <p:oleObj name="公式" r:id="rId12" imgW="9067800" imgH="4978400" progId="Equation.3">
                  <p:embed/>
                  <p:pic>
                    <p:nvPicPr>
                      <p:cNvPr id="21512" name="对象 7">
                        <a:extLst>
                          <a:ext uri="{FF2B5EF4-FFF2-40B4-BE49-F238E27FC236}">
                            <a16:creationId xmlns:a16="http://schemas.microsoft.com/office/drawing/2014/main" id="{B9434FB7-C1E6-0E40-A146-E7A37F93872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37469" y="2852936"/>
                        <a:ext cx="828716" cy="45368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2" name="图片 21">
            <a:extLst>
              <a:ext uri="{FF2B5EF4-FFF2-40B4-BE49-F238E27FC236}">
                <a16:creationId xmlns:a16="http://schemas.microsoft.com/office/drawing/2014/main" id="{01403E00-FB03-AB46-AD85-C6A2C20358D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217717" y="3967553"/>
            <a:ext cx="2375272" cy="829599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400C5FE4-276F-744F-A320-D45F6ADF971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251205" y="4666209"/>
            <a:ext cx="2926196" cy="929728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AA542087-3B9A-3F45-88A1-002AA45D486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137588" y="5538644"/>
            <a:ext cx="4246261" cy="1170951"/>
          </a:xfrm>
          <a:prstGeom prst="rect">
            <a:avLst/>
          </a:prstGeom>
        </p:spPr>
      </p:pic>
      <p:sp>
        <p:nvSpPr>
          <p:cNvPr id="27" name="圆角矩形 26">
            <a:extLst>
              <a:ext uri="{FF2B5EF4-FFF2-40B4-BE49-F238E27FC236}">
                <a16:creationId xmlns:a16="http://schemas.microsoft.com/office/drawing/2014/main" id="{33136313-DF14-794B-ADA1-0D28CF998A7A}"/>
              </a:ext>
            </a:extLst>
          </p:cNvPr>
          <p:cNvSpPr/>
          <p:nvPr/>
        </p:nvSpPr>
        <p:spPr>
          <a:xfrm>
            <a:off x="6526310" y="3306623"/>
            <a:ext cx="5348586" cy="341485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11B33F2F-0188-8F4D-9CA2-B989DEA3E612}"/>
              </a:ext>
            </a:extLst>
          </p:cNvPr>
          <p:cNvSpPr txBox="1"/>
          <p:nvPr/>
        </p:nvSpPr>
        <p:spPr>
          <a:xfrm>
            <a:off x="6705063" y="3369186"/>
            <a:ext cx="50983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dirty="0"/>
              <a:t>Reduce to classical picture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of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p</a:t>
            </a:r>
            <a:r>
              <a:rPr kumimoji="1" lang="en" altLang="zh-CN" sz="2000" dirty="0" err="1"/>
              <a:t>ondermotive</a:t>
            </a:r>
            <a:r>
              <a:rPr kumimoji="1" lang="en" altLang="zh-CN" sz="2000" dirty="0"/>
              <a:t> force</a:t>
            </a:r>
            <a:r>
              <a:rPr kumimoji="1" lang="en-US" altLang="zh-CN" sz="2000" dirty="0"/>
              <a:t>,</a:t>
            </a:r>
            <a:r>
              <a:rPr kumimoji="1" lang="en" altLang="zh-CN" sz="2000" dirty="0"/>
              <a:t> </a:t>
            </a:r>
            <a:r>
              <a:rPr kumimoji="1" lang="en-US" altLang="zh-CN" sz="2000" dirty="0"/>
              <a:t>for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example in FF Chen’s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textbook</a:t>
            </a:r>
            <a:endParaRPr kumimoji="1" lang="zh-CN" altLang="en-US" sz="2000" dirty="0"/>
          </a:p>
        </p:txBody>
      </p:sp>
      <p:graphicFrame>
        <p:nvGraphicFramePr>
          <p:cNvPr id="21" name="对象 1">
            <a:extLst>
              <a:ext uri="{FF2B5EF4-FFF2-40B4-BE49-F238E27FC236}">
                <a16:creationId xmlns:a16="http://schemas.microsoft.com/office/drawing/2014/main" id="{70FB1E58-38D1-E14D-B47A-7BECBE1F9B3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01061974"/>
              </p:ext>
            </p:extLst>
          </p:nvPr>
        </p:nvGraphicFramePr>
        <p:xfrm>
          <a:off x="8923925" y="1341292"/>
          <a:ext cx="1846482" cy="7164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10" name="公式" r:id="rId17" imgW="23406100" imgH="9067800" progId="Equation.3">
                  <p:embed/>
                </p:oleObj>
              </mc:Choice>
              <mc:Fallback>
                <p:oleObj name="公式" r:id="rId17" imgW="23406100" imgH="9067800" progId="Equation.3">
                  <p:embed/>
                  <p:pic>
                    <p:nvPicPr>
                      <p:cNvPr id="20483" name="对象 1">
                        <a:extLst>
                          <a:ext uri="{FF2B5EF4-FFF2-40B4-BE49-F238E27FC236}">
                            <a16:creationId xmlns:a16="http://schemas.microsoft.com/office/drawing/2014/main" id="{85AA7430-C4AF-CB48-912B-415AE23B82C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23925" y="1341292"/>
                        <a:ext cx="1846482" cy="71645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对象 1">
            <a:extLst>
              <a:ext uri="{FF2B5EF4-FFF2-40B4-BE49-F238E27FC236}">
                <a16:creationId xmlns:a16="http://schemas.microsoft.com/office/drawing/2014/main" id="{1324B68E-8A05-4B4D-997C-B98A76F5514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31944033"/>
              </p:ext>
            </p:extLst>
          </p:nvPr>
        </p:nvGraphicFramePr>
        <p:xfrm>
          <a:off x="6270841" y="1458696"/>
          <a:ext cx="2443462" cy="4997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11" name="公式" r:id="rId19" imgW="1181100" imgH="241300" progId="Equation.3">
                  <p:embed/>
                </p:oleObj>
              </mc:Choice>
              <mc:Fallback>
                <p:oleObj name="公式" r:id="rId19" imgW="1181100" imgH="241300" progId="Equation.3">
                  <p:embed/>
                  <p:pic>
                    <p:nvPicPr>
                      <p:cNvPr id="20486" name="对象 1">
                        <a:extLst>
                          <a:ext uri="{FF2B5EF4-FFF2-40B4-BE49-F238E27FC236}">
                            <a16:creationId xmlns:a16="http://schemas.microsoft.com/office/drawing/2014/main" id="{1DC645FB-B855-CE45-AF0E-B7713DFF525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70841" y="1458696"/>
                        <a:ext cx="2443462" cy="49970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文本框 2">
            <a:extLst>
              <a:ext uri="{FF2B5EF4-FFF2-40B4-BE49-F238E27FC236}">
                <a16:creationId xmlns:a16="http://schemas.microsoft.com/office/drawing/2014/main" id="{467FD9A2-2A43-DA41-9EBC-2C10060D759F}"/>
              </a:ext>
            </a:extLst>
          </p:cNvPr>
          <p:cNvSpPr txBox="1"/>
          <p:nvPr/>
        </p:nvSpPr>
        <p:spPr>
          <a:xfrm>
            <a:off x="5466185" y="1484784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/>
              <a:t>here</a:t>
            </a:r>
            <a:endParaRPr kumimoji="1"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5880762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24F2079-1C1E-0B48-9DAF-28A0FEA03D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632" y="160336"/>
            <a:ext cx="11119456" cy="1143000"/>
          </a:xfrm>
        </p:spPr>
        <p:txBody>
          <a:bodyPr/>
          <a:lstStyle/>
          <a:p>
            <a:pPr algn="l"/>
            <a:r>
              <a:rPr lang="en-US" altLang="ja-JP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ＭＳ Ｐゴシック" charset="-128"/>
              </a:rPr>
              <a:t>Pondermotive force on single particle in thermal plasma</a:t>
            </a:r>
            <a:endParaRPr kumimoji="1" lang="zh-CN" altLang="en-US" b="1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91E484D-8BC7-4041-B153-C3A3511B64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21576" y="6245225"/>
            <a:ext cx="2853320" cy="476251"/>
          </a:xfrm>
        </p:spPr>
        <p:txBody>
          <a:bodyPr/>
          <a:lstStyle/>
          <a:p>
            <a:pPr>
              <a:defRPr/>
            </a:pPr>
            <a:fld id="{B4667403-88AB-C34A-A04F-963FA4C322F0}" type="slidenum">
              <a:rPr lang="en-US" altLang="zh-CN" smtClean="0"/>
              <a:pPr>
                <a:defRPr/>
              </a:pPr>
              <a:t>4</a:t>
            </a:fld>
            <a:endParaRPr lang="zh-CN"/>
          </a:p>
        </p:txBody>
      </p:sp>
      <p:sp>
        <p:nvSpPr>
          <p:cNvPr id="5" name="矩形 6">
            <a:extLst>
              <a:ext uri="{FF2B5EF4-FFF2-40B4-BE49-F238E27FC236}">
                <a16:creationId xmlns:a16="http://schemas.microsoft.com/office/drawing/2014/main" id="{4794B2DB-F738-3C45-87EF-27D957820C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632" y="1412645"/>
            <a:ext cx="11522272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altLang="zh-CN" sz="2800" dirty="0">
                <a:solidFill>
                  <a:srgbClr val="000000"/>
                </a:solidFill>
              </a:rPr>
              <a:t>  </a:t>
            </a:r>
            <a:r>
              <a:rPr lang="en-US" altLang="zh-CN" sz="2600" b="1" dirty="0">
                <a:solidFill>
                  <a:srgbClr val="000000"/>
                </a:solidFill>
              </a:rPr>
              <a:t>In thermal plasma, </a:t>
            </a:r>
            <a:r>
              <a:rPr lang="zh-CN" altLang="en-US" sz="2600" b="1" dirty="0">
                <a:solidFill>
                  <a:srgbClr val="000000"/>
                </a:solidFill>
              </a:rPr>
              <a:t>              </a:t>
            </a:r>
            <a:r>
              <a:rPr lang="en-US" altLang="zh-CN" sz="2600" b="1" dirty="0">
                <a:solidFill>
                  <a:srgbClr val="000000"/>
                </a:solidFill>
              </a:rPr>
              <a:t>has</a:t>
            </a:r>
            <a:r>
              <a:rPr lang="zh-CN" altLang="en-US" sz="2600" b="1" dirty="0">
                <a:solidFill>
                  <a:srgbClr val="000000"/>
                </a:solidFill>
              </a:rPr>
              <a:t> </a:t>
            </a:r>
            <a:r>
              <a:rPr lang="en-US" altLang="zh-CN" sz="2600" b="1" dirty="0">
                <a:solidFill>
                  <a:srgbClr val="000000"/>
                </a:solidFill>
              </a:rPr>
              <a:t>the</a:t>
            </a:r>
            <a:r>
              <a:rPr lang="zh-CN" altLang="en-US" sz="2600" b="1" dirty="0">
                <a:solidFill>
                  <a:srgbClr val="000000"/>
                </a:solidFill>
              </a:rPr>
              <a:t> </a:t>
            </a:r>
            <a:r>
              <a:rPr lang="en-US" altLang="zh-CN" sz="2600" b="1" dirty="0">
                <a:solidFill>
                  <a:srgbClr val="000000"/>
                </a:solidFill>
              </a:rPr>
              <a:t>real</a:t>
            </a:r>
            <a:r>
              <a:rPr lang="zh-CN" altLang="en-US" sz="2600" b="1" dirty="0">
                <a:solidFill>
                  <a:srgbClr val="000000"/>
                </a:solidFill>
              </a:rPr>
              <a:t> </a:t>
            </a:r>
            <a:r>
              <a:rPr lang="en-US" altLang="zh-CN" sz="2600" b="1" dirty="0">
                <a:solidFill>
                  <a:srgbClr val="000000"/>
                </a:solidFill>
              </a:rPr>
              <a:t>part</a:t>
            </a:r>
            <a:r>
              <a:rPr lang="zh-CN" altLang="en-US" sz="2600" b="1" dirty="0">
                <a:solidFill>
                  <a:srgbClr val="000000"/>
                </a:solidFill>
              </a:rPr>
              <a:t> </a:t>
            </a:r>
            <a:r>
              <a:rPr lang="en-US" altLang="zh-CN" sz="2600" b="1" dirty="0">
                <a:solidFill>
                  <a:srgbClr val="000000"/>
                </a:solidFill>
              </a:rPr>
              <a:t>due</a:t>
            </a:r>
            <a:r>
              <a:rPr lang="zh-CN" altLang="en-US" sz="2600" b="1" dirty="0">
                <a:solidFill>
                  <a:srgbClr val="000000"/>
                </a:solidFill>
              </a:rPr>
              <a:t> </a:t>
            </a:r>
            <a:r>
              <a:rPr lang="en-US" altLang="zh-CN" sz="2600" b="1" dirty="0">
                <a:solidFill>
                  <a:srgbClr val="000000"/>
                </a:solidFill>
              </a:rPr>
              <a:t>to</a:t>
            </a:r>
            <a:r>
              <a:rPr lang="zh-CN" altLang="en-US" sz="2600" b="1" dirty="0">
                <a:solidFill>
                  <a:srgbClr val="000000"/>
                </a:solidFill>
              </a:rPr>
              <a:t>  </a:t>
            </a:r>
            <a:r>
              <a:rPr lang="en-US" altLang="zh-CN" sz="2600" b="1" dirty="0">
                <a:solidFill>
                  <a:srgbClr val="000000"/>
                </a:solidFill>
              </a:rPr>
              <a:t>the resonant absorption (Landau or cyclotron)</a:t>
            </a:r>
            <a:endParaRPr kumimoji="0" lang="zh-CN" altLang="en-US" sz="2600" b="1" dirty="0">
              <a:solidFill>
                <a:srgbClr val="000000"/>
              </a:solidFill>
            </a:endParaRPr>
          </a:p>
        </p:txBody>
      </p:sp>
      <p:graphicFrame>
        <p:nvGraphicFramePr>
          <p:cNvPr id="6" name="Object 3">
            <a:extLst>
              <a:ext uri="{FF2B5EF4-FFF2-40B4-BE49-F238E27FC236}">
                <a16:creationId xmlns:a16="http://schemas.microsoft.com/office/drawing/2014/main" id="{4C7E8C0A-A13E-2048-9779-EDE99796176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805531"/>
              </p:ext>
            </p:extLst>
          </p:nvPr>
        </p:nvGraphicFramePr>
        <p:xfrm>
          <a:off x="6207088" y="5419354"/>
          <a:ext cx="3321050" cy="503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13" name="公式" r:id="rId3" imgW="37452300" imgH="5562600" progId="Equation.3">
                  <p:embed/>
                </p:oleObj>
              </mc:Choice>
              <mc:Fallback>
                <p:oleObj name="公式" r:id="rId3" imgW="37452300" imgH="5562600" progId="Equation.3">
                  <p:embed/>
                  <p:pic>
                    <p:nvPicPr>
                      <p:cNvPr id="22531" name="Object 3">
                        <a:extLst>
                          <a:ext uri="{FF2B5EF4-FFF2-40B4-BE49-F238E27FC236}">
                            <a16:creationId xmlns:a16="http://schemas.microsoft.com/office/drawing/2014/main" id="{F7F21AFC-7492-E345-8FDE-A2377FE437B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07088" y="5419354"/>
                        <a:ext cx="3321050" cy="503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10">
            <a:extLst>
              <a:ext uri="{FF2B5EF4-FFF2-40B4-BE49-F238E27FC236}">
                <a16:creationId xmlns:a16="http://schemas.microsoft.com/office/drawing/2014/main" id="{2FC4C278-B49F-654B-9BE8-73660D93C0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0481" y="5488030"/>
            <a:ext cx="48037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kumimoji="0" lang="zh-CN" altLang="en-US" dirty="0"/>
              <a:t>*</a:t>
            </a:r>
            <a:r>
              <a:rPr kumimoji="0" lang="en-GB" altLang="zh-CN" dirty="0"/>
              <a:t>power absorption (</a:t>
            </a:r>
            <a:r>
              <a:rPr kumimoji="0" lang="en-US" altLang="zh-CN" dirty="0"/>
              <a:t>actually</a:t>
            </a:r>
            <a:r>
              <a:rPr kumimoji="0" lang="zh-CN" altLang="en-US" dirty="0"/>
              <a:t> </a:t>
            </a:r>
            <a:r>
              <a:rPr kumimoji="0" lang="en-GB" altLang="zh-CN" dirty="0"/>
              <a:t>its real part)</a:t>
            </a:r>
            <a:r>
              <a:rPr kumimoji="0" lang="en-US" altLang="zh-CN" dirty="0"/>
              <a:t>:</a:t>
            </a:r>
            <a:endParaRPr kumimoji="0" lang="zh-CN" altLang="en-US" dirty="0"/>
          </a:p>
        </p:txBody>
      </p:sp>
      <p:graphicFrame>
        <p:nvGraphicFramePr>
          <p:cNvPr id="8" name="Object 1">
            <a:extLst>
              <a:ext uri="{FF2B5EF4-FFF2-40B4-BE49-F238E27FC236}">
                <a16:creationId xmlns:a16="http://schemas.microsoft.com/office/drawing/2014/main" id="{A4710950-28DB-114D-A8F4-9FA00755608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67042424"/>
              </p:ext>
            </p:extLst>
          </p:nvPr>
        </p:nvGraphicFramePr>
        <p:xfrm>
          <a:off x="1626233" y="2505075"/>
          <a:ext cx="5111750" cy="151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14" name="公式" r:id="rId5" imgW="53835300" imgH="14922500" progId="Equation.3">
                  <p:embed/>
                </p:oleObj>
              </mc:Choice>
              <mc:Fallback>
                <p:oleObj name="公式" r:id="rId5" imgW="53835300" imgH="14922500" progId="Equation.3">
                  <p:embed/>
                  <p:pic>
                    <p:nvPicPr>
                      <p:cNvPr id="22533" name="Object 1">
                        <a:extLst>
                          <a:ext uri="{FF2B5EF4-FFF2-40B4-BE49-F238E27FC236}">
                            <a16:creationId xmlns:a16="http://schemas.microsoft.com/office/drawing/2014/main" id="{8F3FB042-3CF4-A147-A319-46BB8EBD6B6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26233" y="2505075"/>
                        <a:ext cx="5111750" cy="1511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Line 8">
            <a:extLst>
              <a:ext uri="{FF2B5EF4-FFF2-40B4-BE49-F238E27FC236}">
                <a16:creationId xmlns:a16="http://schemas.microsoft.com/office/drawing/2014/main" id="{5398EE63-63CD-FF40-A3B0-A8762FBEB2E2}"/>
              </a:ext>
            </a:extLst>
          </p:cNvPr>
          <p:cNvSpPr>
            <a:spLocks noChangeShapeType="1"/>
          </p:cNvSpPr>
          <p:nvPr/>
        </p:nvSpPr>
        <p:spPr bwMode="auto">
          <a:xfrm>
            <a:off x="4794882" y="3802063"/>
            <a:ext cx="1609055" cy="5262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0" name="Line 9">
            <a:extLst>
              <a:ext uri="{FF2B5EF4-FFF2-40B4-BE49-F238E27FC236}">
                <a16:creationId xmlns:a16="http://schemas.microsoft.com/office/drawing/2014/main" id="{AB8B6EE8-645A-DB44-A387-B2788295A52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143758" y="4017963"/>
            <a:ext cx="433388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1" name="TextBox 12">
            <a:extLst>
              <a:ext uri="{FF2B5EF4-FFF2-40B4-BE49-F238E27FC236}">
                <a16:creationId xmlns:a16="http://schemas.microsoft.com/office/drawing/2014/main" id="{F048C162-B82C-1442-A130-DD7E7E421D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3664" y="4420259"/>
            <a:ext cx="25479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kumimoji="0" lang="zh-CN" altLang="en-US" b="1" dirty="0"/>
              <a:t>(</a:t>
            </a:r>
            <a:r>
              <a:rPr kumimoji="0" lang="en-US" altLang="zh-CN" b="1" dirty="0"/>
              <a:t>resonant</a:t>
            </a:r>
            <a:r>
              <a:rPr kumimoji="0" lang="zh-CN" altLang="en-US" b="1" dirty="0"/>
              <a:t>) </a:t>
            </a:r>
            <a:r>
              <a:rPr kumimoji="0" lang="en-US" altLang="zh-CN" b="1" dirty="0"/>
              <a:t>momentum input</a:t>
            </a:r>
            <a:endParaRPr kumimoji="0" lang="zh-CN" altLang="en-US" b="1" dirty="0"/>
          </a:p>
        </p:txBody>
      </p:sp>
      <p:sp>
        <p:nvSpPr>
          <p:cNvPr id="12" name="TextBox 13">
            <a:extLst>
              <a:ext uri="{FF2B5EF4-FFF2-40B4-BE49-F238E27FC236}">
                <a16:creationId xmlns:a16="http://schemas.microsoft.com/office/drawing/2014/main" id="{FB63D03A-1031-6246-8EA2-934E4ABFF9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9439" y="4361527"/>
            <a:ext cx="4760914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kumimoji="0" lang="en-US" altLang="zh-CN" b="1" dirty="0">
                <a:solidFill>
                  <a:srgbClr val="000000"/>
                </a:solidFill>
              </a:rPr>
              <a:t>(</a:t>
            </a:r>
            <a:r>
              <a:rPr kumimoji="0" lang="en-US" altLang="zh-CN" b="1" dirty="0" err="1">
                <a:solidFill>
                  <a:srgbClr val="000000"/>
                </a:solidFill>
              </a:rPr>
              <a:t>nonresonant</a:t>
            </a:r>
            <a:r>
              <a:rPr kumimoji="0" lang="en-US" altLang="zh-CN" b="1" dirty="0">
                <a:solidFill>
                  <a:srgbClr val="000000"/>
                </a:solidFill>
              </a:rPr>
              <a:t>) PF:</a:t>
            </a:r>
          </a:p>
          <a:p>
            <a:pPr algn="ctr"/>
            <a:r>
              <a:rPr kumimoji="0" lang="en-US" altLang="zh-CN" b="1" dirty="0">
                <a:solidFill>
                  <a:srgbClr val="000000"/>
                </a:solidFill>
              </a:rPr>
              <a:t>along the direction of the gradient</a:t>
            </a:r>
          </a:p>
          <a:p>
            <a:endParaRPr kumimoji="0" lang="zh-CN" altLang="en-US" dirty="0"/>
          </a:p>
        </p:txBody>
      </p:sp>
      <p:graphicFrame>
        <p:nvGraphicFramePr>
          <p:cNvPr id="13" name="Object 5">
            <a:extLst>
              <a:ext uri="{FF2B5EF4-FFF2-40B4-BE49-F238E27FC236}">
                <a16:creationId xmlns:a16="http://schemas.microsoft.com/office/drawing/2014/main" id="{08774DA8-59C7-CF45-AB09-F904F1DF720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69618351"/>
              </p:ext>
            </p:extLst>
          </p:nvPr>
        </p:nvGraphicFramePr>
        <p:xfrm>
          <a:off x="6403938" y="3189554"/>
          <a:ext cx="2927350" cy="503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15" name="公式" r:id="rId7" imgW="29552900" imgH="4978400" progId="Equation.3">
                  <p:embed/>
                </p:oleObj>
              </mc:Choice>
              <mc:Fallback>
                <p:oleObj name="公式" r:id="rId7" imgW="29552900" imgH="4978400" progId="Equation.3">
                  <p:embed/>
                  <p:pic>
                    <p:nvPicPr>
                      <p:cNvPr id="22538" name="Object 5">
                        <a:extLst>
                          <a:ext uri="{FF2B5EF4-FFF2-40B4-BE49-F238E27FC236}">
                            <a16:creationId xmlns:a16="http://schemas.microsoft.com/office/drawing/2014/main" id="{EBEAA384-1712-D84F-ACBD-FDDF8A42216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03938" y="3189554"/>
                        <a:ext cx="2927350" cy="503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对象 7">
            <a:extLst>
              <a:ext uri="{FF2B5EF4-FFF2-40B4-BE49-F238E27FC236}">
                <a16:creationId xmlns:a16="http://schemas.microsoft.com/office/drawing/2014/main" id="{CE1F9ECF-16C9-B34D-96D6-D88CC4FDDDE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64851844"/>
              </p:ext>
            </p:extLst>
          </p:nvPr>
        </p:nvGraphicFramePr>
        <p:xfrm>
          <a:off x="4006856" y="1369970"/>
          <a:ext cx="1036638" cy="568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16" name="公式" r:id="rId9" imgW="9067800" imgH="4978400" progId="Equation.3">
                  <p:embed/>
                </p:oleObj>
              </mc:Choice>
              <mc:Fallback>
                <p:oleObj name="公式" r:id="rId9" imgW="9067800" imgH="4978400" progId="Equation.3">
                  <p:embed/>
                  <p:pic>
                    <p:nvPicPr>
                      <p:cNvPr id="22539" name="对象 7">
                        <a:extLst>
                          <a:ext uri="{FF2B5EF4-FFF2-40B4-BE49-F238E27FC236}">
                            <a16:creationId xmlns:a16="http://schemas.microsoft.com/office/drawing/2014/main" id="{9144BC6B-8C04-964D-808A-D703F8DDA98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06856" y="1369970"/>
                        <a:ext cx="1036638" cy="568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071575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0B055B-D9D2-8F43-A0BE-86093092C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zh-CN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ＭＳ Ｐゴシック" charset="-128"/>
              </a:rPr>
              <a:t>Generalized ponderomotive force on a mass of plasma</a:t>
            </a:r>
            <a:endParaRPr lang="zh-CN" altLang="en-US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ＭＳ Ｐゴシック" charset="-128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4C7F7B4-F1FC-3842-87C2-7FFF50082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667403-88AB-C34A-A04F-963FA4C322F0}" type="slidenum">
              <a:rPr lang="en-US" altLang="zh-CN" smtClean="0"/>
              <a:pPr>
                <a:defRPr/>
              </a:pPr>
              <a:t>5</a:t>
            </a:fld>
            <a:endParaRPr lang="zh-CN"/>
          </a:p>
        </p:txBody>
      </p:sp>
      <p:sp>
        <p:nvSpPr>
          <p:cNvPr id="5" name="内容占位符 2">
            <a:extLst>
              <a:ext uri="{FF2B5EF4-FFF2-40B4-BE49-F238E27FC236}">
                <a16:creationId xmlns:a16="http://schemas.microsoft.com/office/drawing/2014/main" id="{3F0A1BA3-BC0D-524E-AEF3-63FE396DFB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8136" y="1568451"/>
            <a:ext cx="11512784" cy="4525962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kumimoji="0" lang="en-US" altLang="zh-CN" sz="2800" b="1" dirty="0">
                <a:cs typeface="Arial" panose="020B0604020202020204" pitchFamily="34" charset="0"/>
              </a:rPr>
              <a:t> The force on </a:t>
            </a:r>
            <a:r>
              <a:rPr lang="en-US" altLang="zh-CN" sz="2800" b="1" dirty="0"/>
              <a:t>a mass of plasma = </a:t>
            </a:r>
            <a:r>
              <a:rPr lang="en-US" altLang="zh-CN" sz="2800" b="1" dirty="0" err="1"/>
              <a:t>Σ</a:t>
            </a:r>
            <a:r>
              <a:rPr lang="en-US" altLang="zh-CN" sz="2800" b="1" dirty="0"/>
              <a:t> forces on each particle </a:t>
            </a:r>
            <a:r>
              <a:rPr kumimoji="0" lang="en-US" altLang="zh-CN" sz="2800" b="1" dirty="0">
                <a:cs typeface="Arial" panose="020B0604020202020204" pitchFamily="34" charset="0"/>
              </a:rPr>
              <a:t>  </a:t>
            </a:r>
            <a:r>
              <a:rPr kumimoji="0" lang="zh-CN" altLang="en-US" sz="2800" b="1" dirty="0">
                <a:cs typeface="Arial" panose="020B0604020202020204" pitchFamily="34" charset="0"/>
              </a:rPr>
              <a:t> </a:t>
            </a:r>
            <a:endParaRPr kumimoji="0" lang="en-US" altLang="zh-CN" sz="2800" b="1" dirty="0"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kumimoji="0" lang="en-US" altLang="zh-CN" sz="2800" b="1" dirty="0">
                <a:cs typeface="Arial" panose="020B0604020202020204" pitchFamily="34" charset="0"/>
              </a:rPr>
              <a:t> However, it is redistributed by stress.</a:t>
            </a:r>
          </a:p>
          <a:p>
            <a:pPr>
              <a:buFont typeface="Arial" panose="020B0604020202020204" pitchFamily="34" charset="0"/>
              <a:buChar char="•"/>
            </a:pPr>
            <a:endParaRPr kumimoji="0" lang="en-US" altLang="zh-CN" sz="2800" b="1" dirty="0"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kumimoji="0" lang="en-US" altLang="zh-CN" sz="2800" b="1" dirty="0"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kumimoji="0" lang="en-US" altLang="zh-CN" sz="2800" b="1" dirty="0"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kumimoji="0" lang="en-US" altLang="zh-CN" sz="2800" b="1" dirty="0">
                <a:cs typeface="Arial" panose="020B0604020202020204" pitchFamily="34" charset="0"/>
              </a:rPr>
              <a:t> This redistribution might be important since</a:t>
            </a:r>
            <a:r>
              <a:rPr kumimoji="0" lang="zh-CN" altLang="en-US" sz="2800" b="1" dirty="0">
                <a:cs typeface="Arial" panose="020B0604020202020204" pitchFamily="34" charset="0"/>
              </a:rPr>
              <a:t> </a:t>
            </a:r>
            <a:r>
              <a:rPr kumimoji="0" lang="en-US" altLang="zh-CN" sz="2800" b="1" dirty="0">
                <a:cs typeface="Arial" panose="020B0604020202020204" pitchFamily="34" charset="0"/>
              </a:rPr>
              <a:t>there encounter different resistances at different locations</a:t>
            </a:r>
          </a:p>
          <a:p>
            <a:pPr>
              <a:buFont typeface="Wingdings" pitchFamily="2" charset="2"/>
              <a:buChar char="l"/>
            </a:pPr>
            <a:endParaRPr kumimoji="0" lang="en-US" altLang="zh-CN" b="1" dirty="0">
              <a:cs typeface="Arial" panose="020B0604020202020204" pitchFamily="34" charset="0"/>
            </a:endParaRPr>
          </a:p>
          <a:p>
            <a:pPr>
              <a:buFont typeface="Wingdings" pitchFamily="2" charset="2"/>
              <a:buChar char="l"/>
            </a:pPr>
            <a:endParaRPr kumimoji="0" lang="en-US" altLang="zh-CN" b="1" dirty="0">
              <a:cs typeface="Arial" panose="020B0604020202020204" pitchFamily="34" charset="0"/>
            </a:endParaRPr>
          </a:p>
          <a:p>
            <a:pPr>
              <a:buFontTx/>
              <a:buNone/>
            </a:pPr>
            <a:endParaRPr lang="zh-CN" altLang="en-US" dirty="0"/>
          </a:p>
        </p:txBody>
      </p:sp>
      <p:sp>
        <p:nvSpPr>
          <p:cNvPr id="6" name="文本框 173064">
            <a:extLst>
              <a:ext uri="{FF2B5EF4-FFF2-40B4-BE49-F238E27FC236}">
                <a16:creationId xmlns:a16="http://schemas.microsoft.com/office/drawing/2014/main" id="{DB49A9A6-3AA3-064C-8DD9-8D01AE1624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9800" y="5288314"/>
            <a:ext cx="7265578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800" b="1" dirty="0">
                <a:latin typeface="Arial Narrow" panose="020B0604020202020204" pitchFamily="34" charset="0"/>
              </a:rPr>
              <a:t>V(r) ~ F(r) /</a:t>
            </a:r>
            <a:r>
              <a:rPr lang="en-US" altLang="zh-CN" sz="2800" b="1" dirty="0" err="1">
                <a:latin typeface="Arial Narrow" panose="020B0604020202020204" pitchFamily="34" charset="0"/>
              </a:rPr>
              <a:t>μ</a:t>
            </a:r>
            <a:r>
              <a:rPr lang="en-US" altLang="zh-CN" sz="2800" b="1" dirty="0">
                <a:latin typeface="Arial Narrow" panose="020B0604020202020204" pitchFamily="34" charset="0"/>
              </a:rPr>
              <a:t>(r)  </a:t>
            </a:r>
            <a:r>
              <a:rPr lang="en-US" altLang="zh-CN" sz="2800" b="1" dirty="0">
                <a:solidFill>
                  <a:srgbClr val="000000"/>
                </a:solidFill>
                <a:latin typeface="Arial Narrow" panose="020B0604020202020204" pitchFamily="34" charset="0"/>
                <a:sym typeface="Wingdings" pitchFamily="2" charset="2"/>
              </a:rPr>
              <a:t></a:t>
            </a:r>
            <a:r>
              <a:rPr lang="en-US" altLang="zh-CN" sz="2800" b="1" dirty="0">
                <a:solidFill>
                  <a:srgbClr val="FF0000"/>
                </a:solidFill>
                <a:latin typeface="Arial Narrow" panose="020B0604020202020204" pitchFamily="34" charset="0"/>
                <a:sym typeface="Wingdings" pitchFamily="2" charset="2"/>
              </a:rPr>
              <a:t>  </a:t>
            </a:r>
            <a:r>
              <a:rPr lang="en-US" altLang="zh-CN" sz="2800" b="1" dirty="0" err="1">
                <a:solidFill>
                  <a:srgbClr val="FF0000"/>
                </a:solidFill>
                <a:latin typeface="Arial Narrow" panose="020B0604020202020204" pitchFamily="34" charset="0"/>
                <a:sym typeface="Wingdings" pitchFamily="2" charset="2"/>
              </a:rPr>
              <a:t>ΣδF</a:t>
            </a:r>
            <a:r>
              <a:rPr lang="en-US" altLang="zh-CN" sz="2800" b="1" dirty="0">
                <a:solidFill>
                  <a:srgbClr val="FF0000"/>
                </a:solidFill>
                <a:latin typeface="Arial Narrow" panose="020B0604020202020204" pitchFamily="34" charset="0"/>
                <a:sym typeface="Wingdings" pitchFamily="2" charset="2"/>
              </a:rPr>
              <a:t>=0</a:t>
            </a:r>
            <a:r>
              <a:rPr lang="en-US" altLang="zh-CN" sz="2800" b="1" dirty="0">
                <a:latin typeface="Arial Narrow" panose="020B0604020202020204" pitchFamily="34" charset="0"/>
                <a:sym typeface="Wingdings" pitchFamily="2" charset="2"/>
              </a:rPr>
              <a:t>, but </a:t>
            </a:r>
            <a:r>
              <a:rPr lang="en-US" altLang="zh-CN" sz="2800" b="1" dirty="0">
                <a:solidFill>
                  <a:srgbClr val="FF0000"/>
                </a:solidFill>
                <a:latin typeface="Arial Narrow" panose="020B0604020202020204" pitchFamily="34" charset="0"/>
                <a:sym typeface="Wingdings" pitchFamily="2" charset="2"/>
              </a:rPr>
              <a:t>ΣδV≠0</a:t>
            </a:r>
            <a:r>
              <a:rPr lang="en-US" altLang="zh-CN" sz="2800" b="1" dirty="0">
                <a:latin typeface="Arial Narrow" panose="020B0604020202020204" pitchFamily="34" charset="0"/>
                <a:sym typeface="Wingdings" pitchFamily="2" charset="2"/>
              </a:rPr>
              <a:t>                               </a:t>
            </a:r>
            <a:endParaRPr lang="zh-CN" altLang="en-US" sz="2800" b="1" dirty="0">
              <a:latin typeface="Arial Narrow" panose="020B0604020202020204" pitchFamily="34" charset="0"/>
            </a:endParaRPr>
          </a:p>
        </p:txBody>
      </p:sp>
      <p:graphicFrame>
        <p:nvGraphicFramePr>
          <p:cNvPr id="7" name="对象 5">
            <a:extLst>
              <a:ext uri="{FF2B5EF4-FFF2-40B4-BE49-F238E27FC236}">
                <a16:creationId xmlns:a16="http://schemas.microsoft.com/office/drawing/2014/main" id="{234A821A-1413-2149-85E5-0E75ACE9265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70922282"/>
              </p:ext>
            </p:extLst>
          </p:nvPr>
        </p:nvGraphicFramePr>
        <p:xfrm>
          <a:off x="1984070" y="2783857"/>
          <a:ext cx="7920037" cy="644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01" name="公式" r:id="rId4" imgW="3276600" imgH="266700" progId="Equation.3">
                  <p:embed/>
                </p:oleObj>
              </mc:Choice>
              <mc:Fallback>
                <p:oleObj name="公式" r:id="rId4" imgW="3276600" imgH="266700" progId="Equation.3">
                  <p:embed/>
                  <p:pic>
                    <p:nvPicPr>
                      <p:cNvPr id="24578" name="对象 5">
                        <a:extLst>
                          <a:ext uri="{FF2B5EF4-FFF2-40B4-BE49-F238E27FC236}">
                            <a16:creationId xmlns:a16="http://schemas.microsoft.com/office/drawing/2014/main" id="{F740A44E-9A61-9E4B-BFA2-BA12FD55C5E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4070" y="2783857"/>
                        <a:ext cx="7920037" cy="644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文本框 8">
            <a:extLst>
              <a:ext uri="{FF2B5EF4-FFF2-40B4-BE49-F238E27FC236}">
                <a16:creationId xmlns:a16="http://schemas.microsoft.com/office/drawing/2014/main" id="{CABD2D83-5A46-494B-9B3B-2851B7566268}"/>
              </a:ext>
            </a:extLst>
          </p:cNvPr>
          <p:cNvSpPr txBox="1"/>
          <p:nvPr/>
        </p:nvSpPr>
        <p:spPr>
          <a:xfrm>
            <a:off x="3810001" y="3565339"/>
            <a:ext cx="243977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2000" b="1" dirty="0">
                <a:solidFill>
                  <a:srgbClr val="800000"/>
                </a:solidFill>
                <a:cs typeface="Arial" panose="020B0604020202020204" pitchFamily="34" charset="0"/>
              </a:rPr>
              <a:t>Polarization stress</a:t>
            </a:r>
            <a:endParaRPr lang="zh-CN" altLang="en-US" sz="2000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3CB851A0-34DD-224F-81D4-37461833B82E}"/>
              </a:ext>
            </a:extLst>
          </p:cNvPr>
          <p:cNvSpPr txBox="1"/>
          <p:nvPr/>
        </p:nvSpPr>
        <p:spPr>
          <a:xfrm>
            <a:off x="6334528" y="3579741"/>
            <a:ext cx="217736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2000" b="1" dirty="0">
                <a:solidFill>
                  <a:srgbClr val="800000"/>
                </a:solidFill>
                <a:cs typeface="Arial" panose="020B0604020202020204" pitchFamily="34" charset="0"/>
              </a:rPr>
              <a:t>Reynolds stress</a:t>
            </a:r>
            <a:endParaRPr lang="zh-CN" altLang="en-US" sz="2000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741D50BC-7241-B149-A948-487C6E904008}"/>
              </a:ext>
            </a:extLst>
          </p:cNvPr>
          <p:cNvSpPr txBox="1"/>
          <p:nvPr/>
        </p:nvSpPr>
        <p:spPr>
          <a:xfrm>
            <a:off x="8596643" y="3516231"/>
            <a:ext cx="323186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2000" b="1" dirty="0">
                <a:solidFill>
                  <a:srgbClr val="800000"/>
                </a:solidFill>
                <a:cs typeface="Arial" panose="020B0604020202020204" pitchFamily="34" charset="0"/>
              </a:rPr>
              <a:t>Nonlinear stress due</a:t>
            </a:r>
            <a:r>
              <a:rPr kumimoji="0" lang="zh-CN" altLang="en-US" sz="2000" b="1" dirty="0">
                <a:solidFill>
                  <a:srgbClr val="800000"/>
                </a:solidFill>
                <a:cs typeface="Arial" panose="020B0604020202020204" pitchFamily="34" charset="0"/>
              </a:rPr>
              <a:t> </a:t>
            </a:r>
            <a:r>
              <a:rPr kumimoji="0" lang="en-US" altLang="zh-CN" sz="2000" b="1" dirty="0">
                <a:solidFill>
                  <a:srgbClr val="800000"/>
                </a:solidFill>
                <a:cs typeface="Arial" panose="020B0604020202020204" pitchFamily="34" charset="0"/>
              </a:rPr>
              <a:t>to</a:t>
            </a:r>
            <a:r>
              <a:rPr kumimoji="0" lang="zh-CN" altLang="en-US" sz="2000" b="1" dirty="0">
                <a:solidFill>
                  <a:srgbClr val="800000"/>
                </a:solidFill>
                <a:cs typeface="Arial" panose="020B0604020202020204" pitchFamily="34" charset="0"/>
              </a:rPr>
              <a:t> </a:t>
            </a:r>
            <a:r>
              <a:rPr kumimoji="0" lang="en-US" altLang="zh-CN" sz="2000" b="1" dirty="0">
                <a:solidFill>
                  <a:srgbClr val="800000"/>
                </a:solidFill>
                <a:cs typeface="Arial" panose="020B0604020202020204" pitchFamily="34" charset="0"/>
              </a:rPr>
              <a:t>finite</a:t>
            </a:r>
            <a:r>
              <a:rPr kumimoji="0" lang="zh-CN" altLang="en-US" sz="2000" b="1" dirty="0">
                <a:solidFill>
                  <a:srgbClr val="800000"/>
                </a:solidFill>
                <a:cs typeface="Arial" panose="020B0604020202020204" pitchFamily="34" charset="0"/>
              </a:rPr>
              <a:t> </a:t>
            </a:r>
            <a:r>
              <a:rPr kumimoji="0" lang="en-US" altLang="zh-CN" sz="2000" b="1" dirty="0">
                <a:solidFill>
                  <a:srgbClr val="800000"/>
                </a:solidFill>
                <a:cs typeface="Arial" panose="020B0604020202020204" pitchFamily="34" charset="0"/>
              </a:rPr>
              <a:t>temperature</a:t>
            </a:r>
            <a:endParaRPr lang="zh-CN" altLang="en-US" sz="2000" dirty="0"/>
          </a:p>
        </p:txBody>
      </p:sp>
      <p:cxnSp>
        <p:nvCxnSpPr>
          <p:cNvPr id="15" name="直线连接符 14">
            <a:extLst>
              <a:ext uri="{FF2B5EF4-FFF2-40B4-BE49-F238E27FC236}">
                <a16:creationId xmlns:a16="http://schemas.microsoft.com/office/drawing/2014/main" id="{1700DB15-D94D-714E-8B7E-7C4B3C950249}"/>
              </a:ext>
            </a:extLst>
          </p:cNvPr>
          <p:cNvCxnSpPr/>
          <p:nvPr/>
        </p:nvCxnSpPr>
        <p:spPr>
          <a:xfrm>
            <a:off x="4634477" y="3414526"/>
            <a:ext cx="2016224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线连接符 15">
            <a:extLst>
              <a:ext uri="{FF2B5EF4-FFF2-40B4-BE49-F238E27FC236}">
                <a16:creationId xmlns:a16="http://schemas.microsoft.com/office/drawing/2014/main" id="{E52F60A7-03A3-FD42-8A4D-1F4E6346EB15}"/>
              </a:ext>
            </a:extLst>
          </p:cNvPr>
          <p:cNvCxnSpPr>
            <a:cxnSpLocks/>
          </p:cNvCxnSpPr>
          <p:nvPr/>
        </p:nvCxnSpPr>
        <p:spPr>
          <a:xfrm>
            <a:off x="6929347" y="3428382"/>
            <a:ext cx="841093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线连接符 17">
            <a:extLst>
              <a:ext uri="{FF2B5EF4-FFF2-40B4-BE49-F238E27FC236}">
                <a16:creationId xmlns:a16="http://schemas.microsoft.com/office/drawing/2014/main" id="{A8C9681C-B2E7-4346-A44D-74B66A52F71B}"/>
              </a:ext>
            </a:extLst>
          </p:cNvPr>
          <p:cNvCxnSpPr>
            <a:cxnSpLocks/>
          </p:cNvCxnSpPr>
          <p:nvPr/>
        </p:nvCxnSpPr>
        <p:spPr>
          <a:xfrm>
            <a:off x="7986464" y="3429000"/>
            <a:ext cx="1899004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8019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7ACF68C-C16F-924C-B562-1BBB46061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667403-88AB-C34A-A04F-963FA4C322F0}" type="slidenum">
              <a:rPr lang="en-US" altLang="zh-CN" smtClean="0"/>
              <a:pPr>
                <a:defRPr/>
              </a:pPr>
              <a:t>6</a:t>
            </a:fld>
            <a:endParaRPr lang="zh-CN" dirty="0"/>
          </a:p>
        </p:txBody>
      </p:sp>
      <p:sp>
        <p:nvSpPr>
          <p:cNvPr id="5" name="内容占位符 2">
            <a:extLst>
              <a:ext uri="{FF2B5EF4-FFF2-40B4-BE49-F238E27FC236}">
                <a16:creationId xmlns:a16="http://schemas.microsoft.com/office/drawing/2014/main" id="{2C6EAAA0-93B1-B94F-84AE-8FCBEE8CDF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7050" y="1332909"/>
            <a:ext cx="11983664" cy="4525963"/>
          </a:xfrm>
        </p:spPr>
        <p:txBody>
          <a:bodyPr/>
          <a:lstStyle/>
          <a:p>
            <a:r>
              <a:rPr lang="en-US" altLang="zh-CN" sz="2400" b="1" dirty="0"/>
              <a:t>RF kinetic theory</a:t>
            </a:r>
            <a:r>
              <a:rPr lang="zh-CN" altLang="en-US" sz="2400" b="1" dirty="0"/>
              <a:t> </a:t>
            </a:r>
            <a:r>
              <a:rPr lang="en-US" altLang="zh-CN" sz="2000" dirty="0"/>
              <a:t>[Jaeger</a:t>
            </a:r>
            <a:r>
              <a:rPr lang="zh-CN" altLang="en-US" sz="2000" dirty="0"/>
              <a:t> </a:t>
            </a:r>
            <a:r>
              <a:rPr lang="en-US" altLang="zh-CN" sz="2000" dirty="0"/>
              <a:t>et</a:t>
            </a:r>
            <a:r>
              <a:rPr lang="zh-CN" altLang="en-US" sz="2000" dirty="0"/>
              <a:t> </a:t>
            </a:r>
            <a:r>
              <a:rPr lang="en-US" altLang="zh-CN" sz="2000" dirty="0"/>
              <a:t>al</a:t>
            </a:r>
            <a:r>
              <a:rPr lang="zh-CN" altLang="en-US" sz="2000" dirty="0"/>
              <a:t> </a:t>
            </a:r>
            <a:r>
              <a:rPr lang="en-US" altLang="zh-CN" sz="2000" dirty="0"/>
              <a:t>PoP2000,</a:t>
            </a:r>
            <a:r>
              <a:rPr lang="zh-CN" altLang="en-US" sz="2000" dirty="0"/>
              <a:t> </a:t>
            </a:r>
            <a:r>
              <a:rPr lang="en-US" altLang="zh-CN" sz="2000" dirty="0"/>
              <a:t>Chen</a:t>
            </a:r>
            <a:r>
              <a:rPr lang="zh-CN" altLang="en-US" sz="2000" dirty="0"/>
              <a:t> </a:t>
            </a:r>
            <a:r>
              <a:rPr lang="en-US" altLang="zh-CN" sz="2000" dirty="0"/>
              <a:t>and</a:t>
            </a:r>
            <a:r>
              <a:rPr lang="zh-CN" altLang="en-US" sz="2000" dirty="0"/>
              <a:t> </a:t>
            </a:r>
            <a:r>
              <a:rPr lang="en-US" altLang="zh-CN" sz="2000" dirty="0"/>
              <a:t>Gao</a:t>
            </a:r>
            <a:r>
              <a:rPr lang="zh-CN" altLang="en-US" sz="2000" dirty="0"/>
              <a:t> </a:t>
            </a:r>
            <a:r>
              <a:rPr lang="en-US" altLang="zh-CN" sz="2000" dirty="0" err="1"/>
              <a:t>PoP</a:t>
            </a:r>
            <a:r>
              <a:rPr lang="zh-CN" altLang="en-US" sz="2000" dirty="0"/>
              <a:t> </a:t>
            </a:r>
            <a:r>
              <a:rPr lang="en-US" altLang="zh-CN" sz="2000" dirty="0"/>
              <a:t>2013,</a:t>
            </a:r>
            <a:r>
              <a:rPr lang="zh-CN" altLang="en-US" sz="2000" dirty="0"/>
              <a:t> </a:t>
            </a:r>
            <a:r>
              <a:rPr lang="en-US" altLang="zh-CN" sz="2000" dirty="0"/>
              <a:t>2014]</a:t>
            </a:r>
            <a:r>
              <a:rPr lang="en-US" altLang="zh-CN" sz="2000" b="1" dirty="0"/>
              <a:t> </a:t>
            </a:r>
            <a:r>
              <a:rPr lang="en-US" altLang="zh-CN" sz="2400" b="1" dirty="0"/>
              <a:t>gives complete</a:t>
            </a:r>
            <a:r>
              <a:rPr lang="zh-CN" altLang="en-US" sz="2400" b="1" dirty="0"/>
              <a:t> </a:t>
            </a:r>
            <a:r>
              <a:rPr lang="en-US" altLang="zh-CN" sz="2400" b="1" dirty="0"/>
              <a:t>formulae</a:t>
            </a:r>
            <a:r>
              <a:rPr lang="zh-CN" altLang="en-US" sz="2400" b="1" dirty="0"/>
              <a:t>  </a:t>
            </a:r>
            <a:r>
              <a:rPr lang="en-US" altLang="zh-CN" sz="2400" b="1" dirty="0"/>
              <a:t>for</a:t>
            </a:r>
            <a:r>
              <a:rPr lang="zh-CN" altLang="en-US" sz="2400" b="1" dirty="0"/>
              <a:t> </a:t>
            </a:r>
            <a:r>
              <a:rPr lang="en-US" altLang="zh-CN" sz="2400" b="1" dirty="0"/>
              <a:t>local</a:t>
            </a:r>
            <a:r>
              <a:rPr lang="zh-CN" altLang="en-US" sz="2400" b="1" dirty="0"/>
              <a:t> </a:t>
            </a:r>
            <a:r>
              <a:rPr lang="en-US" altLang="zh-CN" sz="2400" b="1" dirty="0"/>
              <a:t>rf</a:t>
            </a:r>
            <a:r>
              <a:rPr lang="zh-CN" altLang="en-US" sz="2400" b="1" dirty="0"/>
              <a:t> </a:t>
            </a:r>
            <a:r>
              <a:rPr lang="en-US" altLang="zh-CN" sz="2400" b="1" dirty="0"/>
              <a:t>force</a:t>
            </a:r>
            <a:r>
              <a:rPr lang="zh-CN" altLang="en-US" sz="2400" b="1" dirty="0"/>
              <a:t> </a:t>
            </a:r>
            <a:r>
              <a:rPr lang="en-US" altLang="zh-CN" sz="2400" b="1" dirty="0"/>
              <a:t>in</a:t>
            </a:r>
            <a:r>
              <a:rPr lang="zh-CN" altLang="en-US" sz="2400" b="1" dirty="0"/>
              <a:t> </a:t>
            </a:r>
            <a:r>
              <a:rPr lang="en-US" altLang="zh-CN" sz="2400" b="1" dirty="0"/>
              <a:t>inhomogeneous</a:t>
            </a:r>
            <a:r>
              <a:rPr lang="zh-CN" altLang="en-US" sz="2400" b="1" dirty="0"/>
              <a:t> </a:t>
            </a:r>
            <a:r>
              <a:rPr lang="en-US" altLang="zh-CN" sz="2400" b="1" dirty="0"/>
              <a:t>plasma</a:t>
            </a:r>
            <a:r>
              <a:rPr lang="zh-CN" altLang="en-US" sz="2400" b="1" dirty="0"/>
              <a:t> </a:t>
            </a:r>
            <a:r>
              <a:rPr lang="en-US" altLang="zh-CN" sz="2000" dirty="0"/>
              <a:t>[Chen</a:t>
            </a:r>
            <a:r>
              <a:rPr lang="zh-CN" altLang="en-US" sz="2000" dirty="0"/>
              <a:t> </a:t>
            </a:r>
            <a:r>
              <a:rPr lang="en-US" altLang="zh-CN" sz="2000" dirty="0"/>
              <a:t>and</a:t>
            </a:r>
            <a:r>
              <a:rPr lang="zh-CN" altLang="en-US" sz="2000" dirty="0"/>
              <a:t> </a:t>
            </a:r>
            <a:r>
              <a:rPr lang="en-US" altLang="zh-CN" sz="2000" dirty="0"/>
              <a:t>Gao</a:t>
            </a:r>
            <a:r>
              <a:rPr lang="zh-CN" altLang="en-US" sz="2000" dirty="0"/>
              <a:t> </a:t>
            </a:r>
            <a:r>
              <a:rPr lang="en-US" altLang="zh-CN" sz="2000" dirty="0" err="1"/>
              <a:t>PoP</a:t>
            </a:r>
            <a:r>
              <a:rPr lang="zh-CN" altLang="en-US" sz="2000" dirty="0"/>
              <a:t> </a:t>
            </a:r>
            <a:r>
              <a:rPr lang="en-US" altLang="zh-CN" sz="2000" dirty="0"/>
              <a:t>2014]</a:t>
            </a:r>
            <a:endParaRPr lang="zh-CN" altLang="en-US" sz="2000" dirty="0"/>
          </a:p>
        </p:txBody>
      </p:sp>
      <p:graphicFrame>
        <p:nvGraphicFramePr>
          <p:cNvPr id="6" name="对象 3">
            <a:extLst>
              <a:ext uri="{FF2B5EF4-FFF2-40B4-BE49-F238E27FC236}">
                <a16:creationId xmlns:a16="http://schemas.microsoft.com/office/drawing/2014/main" id="{3DCE97BC-915A-2346-84F8-5F852307664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72312429"/>
              </p:ext>
            </p:extLst>
          </p:nvPr>
        </p:nvGraphicFramePr>
        <p:xfrm>
          <a:off x="784220" y="2493789"/>
          <a:ext cx="4968875" cy="790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61" name="公式" r:id="rId4" imgW="1917700" imgH="304800" progId="Equation.3">
                  <p:embed/>
                </p:oleObj>
              </mc:Choice>
              <mc:Fallback>
                <p:oleObj name="公式" r:id="rId4" imgW="1917700" imgH="304800" progId="Equation.3">
                  <p:embed/>
                  <p:pic>
                    <p:nvPicPr>
                      <p:cNvPr id="21507" name="对象 3">
                        <a:extLst>
                          <a:ext uri="{FF2B5EF4-FFF2-40B4-BE49-F238E27FC236}">
                            <a16:creationId xmlns:a16="http://schemas.microsoft.com/office/drawing/2014/main" id="{A74CC8C4-D00A-7146-9CE2-D591AC6F1E0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4220" y="2493789"/>
                        <a:ext cx="4968875" cy="790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对象 18">
            <a:extLst>
              <a:ext uri="{FF2B5EF4-FFF2-40B4-BE49-F238E27FC236}">
                <a16:creationId xmlns:a16="http://schemas.microsoft.com/office/drawing/2014/main" id="{90B26A5D-1C2D-5848-A6AC-56A9370400F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18225715"/>
              </p:ext>
            </p:extLst>
          </p:nvPr>
        </p:nvGraphicFramePr>
        <p:xfrm>
          <a:off x="1144508" y="4219873"/>
          <a:ext cx="5688013" cy="958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62" name="公式" r:id="rId6" imgW="69342000" imgH="11696700" progId="Equation.3">
                  <p:embed/>
                </p:oleObj>
              </mc:Choice>
              <mc:Fallback>
                <p:oleObj name="公式" r:id="rId6" imgW="69342000" imgH="11696700" progId="Equation.3">
                  <p:embed/>
                  <p:pic>
                    <p:nvPicPr>
                      <p:cNvPr id="21508" name="对象 18">
                        <a:extLst>
                          <a:ext uri="{FF2B5EF4-FFF2-40B4-BE49-F238E27FC236}">
                            <a16:creationId xmlns:a16="http://schemas.microsoft.com/office/drawing/2014/main" id="{D90D4D44-93DD-E743-8B61-3A7743972B9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4508" y="4219873"/>
                        <a:ext cx="5688013" cy="958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对象 19">
            <a:extLst>
              <a:ext uri="{FF2B5EF4-FFF2-40B4-BE49-F238E27FC236}">
                <a16:creationId xmlns:a16="http://schemas.microsoft.com/office/drawing/2014/main" id="{416FFCB1-2E0D-A04B-8BEB-14BAAF2EE99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4143852"/>
              </p:ext>
            </p:extLst>
          </p:nvPr>
        </p:nvGraphicFramePr>
        <p:xfrm>
          <a:off x="1179682" y="5230069"/>
          <a:ext cx="5302250" cy="862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63" name="公式" r:id="rId8" imgW="64655700" imgH="10528300" progId="Equation.3">
                  <p:embed/>
                </p:oleObj>
              </mc:Choice>
              <mc:Fallback>
                <p:oleObj name="公式" r:id="rId8" imgW="64655700" imgH="10528300" progId="Equation.3">
                  <p:embed/>
                  <p:pic>
                    <p:nvPicPr>
                      <p:cNvPr id="21509" name="对象 19">
                        <a:extLst>
                          <a:ext uri="{FF2B5EF4-FFF2-40B4-BE49-F238E27FC236}">
                            <a16:creationId xmlns:a16="http://schemas.microsoft.com/office/drawing/2014/main" id="{530902A5-48C8-F846-B7EE-62D5AAC8000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79682" y="5230069"/>
                        <a:ext cx="5302250" cy="8620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20">
            <a:extLst>
              <a:ext uri="{FF2B5EF4-FFF2-40B4-BE49-F238E27FC236}">
                <a16:creationId xmlns:a16="http://schemas.microsoft.com/office/drawing/2014/main" id="{C2ABE13E-3EE3-D440-99A5-87F12A28094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81787962"/>
              </p:ext>
            </p:extLst>
          </p:nvPr>
        </p:nvGraphicFramePr>
        <p:xfrm>
          <a:off x="1143938" y="3357389"/>
          <a:ext cx="5573712" cy="836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64" name="Equation" r:id="rId10" imgW="64363600" imgH="9652000" progId="Equation.DSMT4">
                  <p:embed/>
                </p:oleObj>
              </mc:Choice>
              <mc:Fallback>
                <p:oleObj name="Equation" r:id="rId10" imgW="64363600" imgH="9652000" progId="Equation.DSMT4">
                  <p:embed/>
                  <p:pic>
                    <p:nvPicPr>
                      <p:cNvPr id="21511" name="Object 20">
                        <a:extLst>
                          <a:ext uri="{FF2B5EF4-FFF2-40B4-BE49-F238E27FC236}">
                            <a16:creationId xmlns:a16="http://schemas.microsoft.com/office/drawing/2014/main" id="{88FE6DB6-D884-F84E-BA86-5DADC6D4B62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938" y="3357389"/>
                        <a:ext cx="5573712" cy="836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文本框 1">
            <a:extLst>
              <a:ext uri="{FF2B5EF4-FFF2-40B4-BE49-F238E27FC236}">
                <a16:creationId xmlns:a16="http://schemas.microsoft.com/office/drawing/2014/main" id="{11911349-5A91-F14D-8D56-3B7F65A9EF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0115" y="2955654"/>
            <a:ext cx="496887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2000" b="1" dirty="0">
                <a:solidFill>
                  <a:srgbClr val="FF0000"/>
                </a:solidFill>
              </a:rPr>
              <a:t>Direct</a:t>
            </a:r>
            <a:r>
              <a:rPr lang="zh-CN" altLang="en-US" sz="2000" b="1" dirty="0">
                <a:solidFill>
                  <a:srgbClr val="FF0000"/>
                </a:solidFill>
              </a:rPr>
              <a:t> </a:t>
            </a:r>
            <a:r>
              <a:rPr lang="en-US" altLang="zh-CN" sz="2000" b="1" dirty="0">
                <a:solidFill>
                  <a:srgbClr val="FF0000"/>
                </a:solidFill>
              </a:rPr>
              <a:t>Drive</a:t>
            </a:r>
            <a:r>
              <a:rPr lang="zh-CN" altLang="en-US" sz="2000" b="1" dirty="0">
                <a:solidFill>
                  <a:srgbClr val="FF0000"/>
                </a:solidFill>
              </a:rPr>
              <a:t> </a:t>
            </a:r>
            <a:r>
              <a:rPr lang="en-US" altLang="zh-CN" sz="2000" b="1" dirty="0">
                <a:solidFill>
                  <a:srgbClr val="FF0000"/>
                </a:solidFill>
              </a:rPr>
              <a:t>Force (DDF)</a:t>
            </a:r>
            <a:endParaRPr lang="zh-CN" altLang="en-US" sz="2000" b="1" dirty="0">
              <a:solidFill>
                <a:srgbClr val="FF0000"/>
              </a:solidFill>
            </a:endParaRPr>
          </a:p>
        </p:txBody>
      </p:sp>
      <p:sp>
        <p:nvSpPr>
          <p:cNvPr id="11" name="矩形 2">
            <a:extLst>
              <a:ext uri="{FF2B5EF4-FFF2-40B4-BE49-F238E27FC236}">
                <a16:creationId xmlns:a16="http://schemas.microsoft.com/office/drawing/2014/main" id="{126FCEDF-1149-7740-8607-8F0E9B1EFA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86171" y="3413949"/>
            <a:ext cx="475139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zh-CN" sz="2000" b="1" dirty="0">
                <a:solidFill>
                  <a:srgbClr val="FF0000"/>
                </a:solidFill>
              </a:rPr>
              <a:t>Resonant Ponderomotive force (RPF) </a:t>
            </a:r>
            <a:endParaRPr kumimoji="0" lang="zh-CN" altLang="en-US" sz="2000" dirty="0">
              <a:solidFill>
                <a:srgbClr val="FF0000"/>
              </a:solidFill>
            </a:endParaRPr>
          </a:p>
        </p:txBody>
      </p:sp>
      <p:sp>
        <p:nvSpPr>
          <p:cNvPr id="12" name="文本框 3">
            <a:extLst>
              <a:ext uri="{FF2B5EF4-FFF2-40B4-BE49-F238E27FC236}">
                <a16:creationId xmlns:a16="http://schemas.microsoft.com/office/drawing/2014/main" id="{C0C9C5B9-0077-B14C-B750-07B78C262E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64054" y="2087595"/>
            <a:ext cx="594912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2000" b="1" dirty="0" err="1">
                <a:solidFill>
                  <a:srgbClr val="FF0000"/>
                </a:solidFill>
              </a:rPr>
              <a:t>Nonresonant</a:t>
            </a:r>
            <a:r>
              <a:rPr lang="en-US" altLang="zh-CN" sz="2000" b="1" dirty="0">
                <a:solidFill>
                  <a:srgbClr val="FF0000"/>
                </a:solidFill>
              </a:rPr>
              <a:t> </a:t>
            </a:r>
            <a:r>
              <a:rPr lang="en-US" altLang="zh-CN" sz="2000" b="1" dirty="0" err="1">
                <a:solidFill>
                  <a:srgbClr val="FF0000"/>
                </a:solidFill>
              </a:rPr>
              <a:t>Ponderomitive</a:t>
            </a:r>
            <a:r>
              <a:rPr lang="zh-CN" altLang="en-US" sz="2000" b="1" dirty="0">
                <a:solidFill>
                  <a:srgbClr val="FF0000"/>
                </a:solidFill>
              </a:rPr>
              <a:t> </a:t>
            </a:r>
            <a:r>
              <a:rPr lang="en-US" altLang="zh-CN" sz="2000" b="1" dirty="0">
                <a:solidFill>
                  <a:srgbClr val="FF0000"/>
                </a:solidFill>
              </a:rPr>
              <a:t>Force</a:t>
            </a:r>
            <a:r>
              <a:rPr lang="zh-CN" altLang="en-US" sz="2000" b="1" dirty="0">
                <a:solidFill>
                  <a:srgbClr val="FF0000"/>
                </a:solidFill>
              </a:rPr>
              <a:t> </a:t>
            </a:r>
            <a:r>
              <a:rPr lang="en-US" altLang="zh-CN" sz="2000" b="1" dirty="0">
                <a:solidFill>
                  <a:srgbClr val="FF0000"/>
                </a:solidFill>
              </a:rPr>
              <a:t>(PF)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2000" b="1" dirty="0">
                <a:solidFill>
                  <a:srgbClr val="FF0000"/>
                </a:solidFill>
              </a:rPr>
              <a:t>with correction of finite temperature</a:t>
            </a:r>
            <a:endParaRPr lang="zh-CN" altLang="en-US" sz="2000" b="1" dirty="0">
              <a:solidFill>
                <a:srgbClr val="FF0000"/>
              </a:solidFill>
            </a:endParaRPr>
          </a:p>
        </p:txBody>
      </p:sp>
      <p:cxnSp>
        <p:nvCxnSpPr>
          <p:cNvPr id="13" name="直线箭头连接符 12">
            <a:extLst>
              <a:ext uri="{FF2B5EF4-FFF2-40B4-BE49-F238E27FC236}">
                <a16:creationId xmlns:a16="http://schemas.microsoft.com/office/drawing/2014/main" id="{3D995E3D-AC44-2149-A362-86B29602A5F0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5753095" y="2543297"/>
            <a:ext cx="361161" cy="309268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" name="直线箭头连接符 13">
            <a:extLst>
              <a:ext uri="{FF2B5EF4-FFF2-40B4-BE49-F238E27FC236}">
                <a16:creationId xmlns:a16="http://schemas.microsoft.com/office/drawing/2014/main" id="{D613EE28-4E8B-F848-8739-AAFA95232F9C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6858937" y="3429000"/>
            <a:ext cx="191423" cy="299751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" name="直线箭头连接符 14">
            <a:extLst>
              <a:ext uri="{FF2B5EF4-FFF2-40B4-BE49-F238E27FC236}">
                <a16:creationId xmlns:a16="http://schemas.microsoft.com/office/drawing/2014/main" id="{8569CF2E-29A6-EE4A-97BC-49613F5C856B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6909963" y="3999008"/>
            <a:ext cx="435543" cy="1062568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3" name="标题 1">
            <a:extLst>
              <a:ext uri="{FF2B5EF4-FFF2-40B4-BE49-F238E27FC236}">
                <a16:creationId xmlns:a16="http://schemas.microsoft.com/office/drawing/2014/main" id="{28190663-F638-8E48-B818-4B1420C0B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237718"/>
            <a:ext cx="11005662" cy="1143000"/>
          </a:xfrm>
        </p:spPr>
        <p:txBody>
          <a:bodyPr/>
          <a:lstStyle/>
          <a:p>
            <a:pPr algn="l"/>
            <a:r>
              <a:rPr lang="en-US" altLang="zh-CN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ＭＳ Ｐゴシック" charset="-128"/>
              </a:rPr>
              <a:t>Generalized ponderomotive force on a mass of plasma</a:t>
            </a:r>
            <a:endParaRPr lang="zh-CN" altLang="en-US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ＭＳ Ｐゴシック" charset="-128"/>
            </a:endParaRPr>
          </a:p>
        </p:txBody>
      </p:sp>
      <p:grpSp>
        <p:nvGrpSpPr>
          <p:cNvPr id="16" name="Group 13">
            <a:extLst>
              <a:ext uri="{FF2B5EF4-FFF2-40B4-BE49-F238E27FC236}">
                <a16:creationId xmlns:a16="http://schemas.microsoft.com/office/drawing/2014/main" id="{CA655024-D8BD-284A-9355-C4FD5F31320C}"/>
              </a:ext>
            </a:extLst>
          </p:cNvPr>
          <p:cNvGrpSpPr>
            <a:grpSpLocks/>
          </p:cNvGrpSpPr>
          <p:nvPr/>
        </p:nvGrpSpPr>
        <p:grpSpPr bwMode="auto">
          <a:xfrm>
            <a:off x="7739164" y="3885020"/>
            <a:ext cx="4148607" cy="2735262"/>
            <a:chOff x="0" y="0"/>
            <a:chExt cx="4422" cy="4080"/>
          </a:xfrm>
        </p:grpSpPr>
        <p:sp>
          <p:nvSpPr>
            <p:cNvPr id="17" name="Text Box 14">
              <a:extLst>
                <a:ext uri="{FF2B5EF4-FFF2-40B4-BE49-F238E27FC236}">
                  <a16:creationId xmlns:a16="http://schemas.microsoft.com/office/drawing/2014/main" id="{8F0563A1-A69F-7949-8CA2-39D8BE3A4C3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67" y="121"/>
              <a:ext cx="2342" cy="6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zh-CN" altLang="en-US">
                  <a:latin typeface="Arial" charset="0"/>
                  <a:ea typeface="宋体" charset="0"/>
                  <a:cs typeface="宋体" charset="0"/>
                </a:rPr>
                <a:t>z, B</a:t>
              </a:r>
              <a:r>
                <a:rPr lang="zh-CN" altLang="en-US" baseline="-25000">
                  <a:latin typeface="Arial" charset="0"/>
                  <a:ea typeface="宋体" charset="0"/>
                  <a:cs typeface="宋体" charset="0"/>
                </a:rPr>
                <a:t>0，</a:t>
              </a:r>
              <a:r>
                <a:rPr lang="zh-CN" altLang="en-US">
                  <a:latin typeface="Arial" charset="0"/>
                  <a:ea typeface="宋体" charset="0"/>
                  <a:cs typeface="宋体" charset="0"/>
                </a:rPr>
                <a:t>平行</a:t>
              </a:r>
            </a:p>
          </p:txBody>
        </p:sp>
        <p:sp>
          <p:nvSpPr>
            <p:cNvPr id="18" name="Text Box 15">
              <a:extLst>
                <a:ext uri="{FF2B5EF4-FFF2-40B4-BE49-F238E27FC236}">
                  <a16:creationId xmlns:a16="http://schemas.microsoft.com/office/drawing/2014/main" id="{BA2B3377-749C-C142-A169-D3E0995EB57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56" y="2759"/>
              <a:ext cx="1814" cy="5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zh-CN" altLang="en-US">
                  <a:latin typeface="Arial" charset="0"/>
                  <a:ea typeface="宋体" charset="0"/>
                  <a:cs typeface="宋体" charset="0"/>
                </a:rPr>
                <a:t> y， 极向</a:t>
              </a:r>
            </a:p>
          </p:txBody>
        </p:sp>
        <p:sp>
          <p:nvSpPr>
            <p:cNvPr id="20" name="Text Box 16">
              <a:extLst>
                <a:ext uri="{FF2B5EF4-FFF2-40B4-BE49-F238E27FC236}">
                  <a16:creationId xmlns:a16="http://schemas.microsoft.com/office/drawing/2014/main" id="{526CC1E1-FBB7-EC45-A844-25F86030AA5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2460000">
              <a:off x="454" y="3175"/>
              <a:ext cx="1812" cy="5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zh-CN" altLang="en-US">
                  <a:latin typeface="Arial" charset="0"/>
                  <a:ea typeface="宋体" charset="0"/>
                  <a:cs typeface="宋体" charset="0"/>
                </a:rPr>
                <a:t>x，径向</a:t>
              </a:r>
            </a:p>
          </p:txBody>
        </p:sp>
        <p:grpSp>
          <p:nvGrpSpPr>
            <p:cNvPr id="21" name="Group 17">
              <a:extLst>
                <a:ext uri="{FF2B5EF4-FFF2-40B4-BE49-F238E27FC236}">
                  <a16:creationId xmlns:a16="http://schemas.microsoft.com/office/drawing/2014/main" id="{7434B101-25C8-F743-A8BF-846B2722256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82" y="119"/>
              <a:ext cx="3447" cy="3721"/>
              <a:chOff x="0" y="0"/>
              <a:chExt cx="1702" cy="1926"/>
            </a:xfrm>
          </p:grpSpPr>
          <p:grpSp>
            <p:nvGrpSpPr>
              <p:cNvPr id="26" name="Group 18">
                <a:extLst>
                  <a:ext uri="{FF2B5EF4-FFF2-40B4-BE49-F238E27FC236}">
                    <a16:creationId xmlns:a16="http://schemas.microsoft.com/office/drawing/2014/main" id="{2720A491-7BEB-C748-913A-199A705999C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0"/>
                <a:ext cx="1703" cy="1927"/>
                <a:chOff x="0" y="0"/>
                <a:chExt cx="1703" cy="1927"/>
              </a:xfrm>
            </p:grpSpPr>
            <p:sp>
              <p:nvSpPr>
                <p:cNvPr id="28" name="箭头 329">
                  <a:extLst>
                    <a:ext uri="{FF2B5EF4-FFF2-40B4-BE49-F238E27FC236}">
                      <a16:creationId xmlns:a16="http://schemas.microsoft.com/office/drawing/2014/main" id="{F0C611FC-C45D-3F47-B9B3-69DCC6B3F9A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71" y="1361"/>
                  <a:ext cx="1133" cy="1"/>
                </a:xfrm>
                <a:prstGeom prst="line">
                  <a:avLst/>
                </a:prstGeom>
                <a:noFill/>
                <a:ln w="9525" cap="flat" cmpd="sng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zh-CN" altLang="en-US">
                    <a:latin typeface="Arial" charset="0"/>
                    <a:ea typeface="宋体" charset="0"/>
                    <a:cs typeface="宋体" charset="0"/>
                  </a:endParaRPr>
                </a:p>
              </p:txBody>
            </p:sp>
            <p:sp>
              <p:nvSpPr>
                <p:cNvPr id="29" name="箭头 330">
                  <a:extLst>
                    <a:ext uri="{FF2B5EF4-FFF2-40B4-BE49-F238E27FC236}">
                      <a16:creationId xmlns:a16="http://schemas.microsoft.com/office/drawing/2014/main" id="{55274114-06DB-7742-8429-21A711FA06F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569" y="0"/>
                  <a:ext cx="1" cy="1364"/>
                </a:xfrm>
                <a:prstGeom prst="line">
                  <a:avLst/>
                </a:prstGeom>
                <a:noFill/>
                <a:ln w="9525" cap="flat" cmpd="sng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zh-CN" altLang="en-US">
                    <a:latin typeface="Arial" charset="0"/>
                    <a:ea typeface="宋体" charset="0"/>
                    <a:cs typeface="宋体" charset="0"/>
                  </a:endParaRPr>
                </a:p>
              </p:txBody>
            </p:sp>
            <p:sp>
              <p:nvSpPr>
                <p:cNvPr id="30" name="箭头 331">
                  <a:extLst>
                    <a:ext uri="{FF2B5EF4-FFF2-40B4-BE49-F238E27FC236}">
                      <a16:creationId xmlns:a16="http://schemas.microsoft.com/office/drawing/2014/main" id="{835B2D31-59E9-184B-9280-0487353F0C2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0" y="1361"/>
                  <a:ext cx="567" cy="567"/>
                </a:xfrm>
                <a:prstGeom prst="line">
                  <a:avLst/>
                </a:prstGeom>
                <a:noFill/>
                <a:ln w="9525" cap="flat" cmpd="sng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zh-CN" altLang="en-US">
                    <a:latin typeface="Arial" charset="0"/>
                    <a:ea typeface="宋体" charset="0"/>
                    <a:cs typeface="宋体" charset="0"/>
                  </a:endParaRPr>
                </a:p>
              </p:txBody>
            </p:sp>
          </p:grpSp>
          <p:sp>
            <p:nvSpPr>
              <p:cNvPr id="27" name="曲线 338">
                <a:extLst>
                  <a:ext uri="{FF2B5EF4-FFF2-40B4-BE49-F238E27FC236}">
                    <a16:creationId xmlns:a16="http://schemas.microsoft.com/office/drawing/2014/main" id="{FFC1F35D-4EFF-0845-88AA-8886AA1FEC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" y="891"/>
                <a:ext cx="479" cy="908"/>
              </a:xfrm>
              <a:custGeom>
                <a:avLst/>
                <a:gdLst>
                  <a:gd name="T0" fmla="*/ 0 w 21600"/>
                  <a:gd name="T1" fmla="*/ 908 h 21600"/>
                  <a:gd name="T2" fmla="*/ 124 w 21600"/>
                  <a:gd name="T3" fmla="*/ 678 h 21600"/>
                  <a:gd name="T4" fmla="*/ 195 w 21600"/>
                  <a:gd name="T5" fmla="*/ 39 h 21600"/>
                  <a:gd name="T6" fmla="*/ 390 w 21600"/>
                  <a:gd name="T7" fmla="*/ 483 h 21600"/>
                  <a:gd name="T8" fmla="*/ 479 w 21600"/>
                  <a:gd name="T9" fmla="*/ 536 h 2160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1600" h="21600">
                    <a:moveTo>
                      <a:pt x="0" y="21600"/>
                    </a:moveTo>
                    <a:cubicBezTo>
                      <a:pt x="1037" y="20814"/>
                      <a:pt x="3832" y="20267"/>
                      <a:pt x="5591" y="16128"/>
                    </a:cubicBezTo>
                    <a:cubicBezTo>
                      <a:pt x="7350" y="11989"/>
                      <a:pt x="6403" y="1855"/>
                      <a:pt x="8793" y="927"/>
                    </a:cubicBezTo>
                    <a:cubicBezTo>
                      <a:pt x="11183" y="0"/>
                      <a:pt x="15016" y="9134"/>
                      <a:pt x="17586" y="11489"/>
                    </a:cubicBezTo>
                    <a:cubicBezTo>
                      <a:pt x="20156" y="13844"/>
                      <a:pt x="20968" y="12703"/>
                      <a:pt x="21600" y="12750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22" name="Text Box 23">
              <a:extLst>
                <a:ext uri="{FF2B5EF4-FFF2-40B4-BE49-F238E27FC236}">
                  <a16:creationId xmlns:a16="http://schemas.microsoft.com/office/drawing/2014/main" id="{1ACBB947-34BE-D642-A6F4-5E06487F441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3" y="2640"/>
              <a:ext cx="698" cy="6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zh-CN" altLang="en-US">
                  <a:latin typeface="Arial" charset="0"/>
                  <a:ea typeface="宋体" charset="0"/>
                  <a:cs typeface="宋体" charset="0"/>
                </a:rPr>
                <a:t>P</a:t>
              </a:r>
              <a:r>
                <a:rPr lang="zh-CN" altLang="en-US" baseline="-25000">
                  <a:latin typeface="Arial" charset="0"/>
                  <a:ea typeface="宋体" charset="0"/>
                  <a:cs typeface="宋体" charset="0"/>
                </a:rPr>
                <a:t>rf</a:t>
              </a:r>
            </a:p>
          </p:txBody>
        </p:sp>
        <p:sp>
          <p:nvSpPr>
            <p:cNvPr id="24" name="曲线 663">
              <a:extLst>
                <a:ext uri="{FF2B5EF4-FFF2-40B4-BE49-F238E27FC236}">
                  <a16:creationId xmlns:a16="http://schemas.microsoft.com/office/drawing/2014/main" id="{5B916D7A-2D80-CC44-B618-1376D619B450}"/>
                </a:ext>
              </a:extLst>
            </p:cNvPr>
            <p:cNvSpPr>
              <a:spLocks/>
            </p:cNvSpPr>
            <p:nvPr/>
          </p:nvSpPr>
          <p:spPr bwMode="auto">
            <a:xfrm>
              <a:off x="580" y="478"/>
              <a:ext cx="1163" cy="1610"/>
            </a:xfrm>
            <a:custGeom>
              <a:avLst/>
              <a:gdLst>
                <a:gd name="T0" fmla="*/ 981 w 21600"/>
                <a:gd name="T1" fmla="*/ 0 h 21600"/>
                <a:gd name="T2" fmla="*/ 1129 w 21600"/>
                <a:gd name="T3" fmla="*/ 796 h 21600"/>
                <a:gd name="T4" fmla="*/ 809 w 21600"/>
                <a:gd name="T5" fmla="*/ 57 h 21600"/>
                <a:gd name="T6" fmla="*/ 956 w 21600"/>
                <a:gd name="T7" fmla="*/ 930 h 21600"/>
                <a:gd name="T8" fmla="*/ 649 w 21600"/>
                <a:gd name="T9" fmla="*/ 153 h 21600"/>
                <a:gd name="T10" fmla="*/ 833 w 21600"/>
                <a:gd name="T11" fmla="*/ 1102 h 21600"/>
                <a:gd name="T12" fmla="*/ 502 w 21600"/>
                <a:gd name="T13" fmla="*/ 268 h 21600"/>
                <a:gd name="T14" fmla="*/ 729 w 21600"/>
                <a:gd name="T15" fmla="*/ 1188 h 21600"/>
                <a:gd name="T16" fmla="*/ 372 w 21600"/>
                <a:gd name="T17" fmla="*/ 403 h 21600"/>
                <a:gd name="T18" fmla="*/ 557 w 21600"/>
                <a:gd name="T19" fmla="*/ 1274 h 21600"/>
                <a:gd name="T20" fmla="*/ 293 w 21600"/>
                <a:gd name="T21" fmla="*/ 680 h 21600"/>
                <a:gd name="T22" fmla="*/ 434 w 21600"/>
                <a:gd name="T23" fmla="*/ 1304 h 21600"/>
                <a:gd name="T24" fmla="*/ 231 w 21600"/>
                <a:gd name="T25" fmla="*/ 901 h 21600"/>
                <a:gd name="T26" fmla="*/ 329 w 21600"/>
                <a:gd name="T27" fmla="*/ 1371 h 21600"/>
                <a:gd name="T28" fmla="*/ 182 w 21600"/>
                <a:gd name="T29" fmla="*/ 1035 h 21600"/>
                <a:gd name="T30" fmla="*/ 243 w 21600"/>
                <a:gd name="T31" fmla="*/ 1399 h 21600"/>
                <a:gd name="T32" fmla="*/ 176 w 21600"/>
                <a:gd name="T33" fmla="*/ 1274 h 21600"/>
                <a:gd name="T34" fmla="*/ 169 w 21600"/>
                <a:gd name="T35" fmla="*/ 1428 h 21600"/>
                <a:gd name="T36" fmla="*/ 133 w 21600"/>
                <a:gd name="T37" fmla="*/ 1380 h 21600"/>
                <a:gd name="T38" fmla="*/ 126 w 21600"/>
                <a:gd name="T39" fmla="*/ 1514 h 21600"/>
                <a:gd name="T40" fmla="*/ 96 w 21600"/>
                <a:gd name="T41" fmla="*/ 1456 h 21600"/>
                <a:gd name="T42" fmla="*/ 77 w 21600"/>
                <a:gd name="T43" fmla="*/ 1533 h 21600"/>
                <a:gd name="T44" fmla="*/ 10 w 21600"/>
                <a:gd name="T45" fmla="*/ 1533 h 21600"/>
                <a:gd name="T46" fmla="*/ 28 w 21600"/>
                <a:gd name="T47" fmla="*/ 1610 h 2160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21600" h="21600">
                  <a:moveTo>
                    <a:pt x="18219" y="0"/>
                  </a:moveTo>
                  <a:cubicBezTo>
                    <a:pt x="18889" y="2334"/>
                    <a:pt x="21600" y="10520"/>
                    <a:pt x="20962" y="10673"/>
                  </a:cubicBezTo>
                  <a:cubicBezTo>
                    <a:pt x="20325" y="10825"/>
                    <a:pt x="15657" y="406"/>
                    <a:pt x="15020" y="768"/>
                  </a:cubicBezTo>
                  <a:cubicBezTo>
                    <a:pt x="14382" y="1131"/>
                    <a:pt x="18355" y="12210"/>
                    <a:pt x="17762" y="12471"/>
                  </a:cubicBezTo>
                  <a:cubicBezTo>
                    <a:pt x="17170" y="12732"/>
                    <a:pt x="12509" y="1595"/>
                    <a:pt x="12052" y="2059"/>
                  </a:cubicBezTo>
                  <a:cubicBezTo>
                    <a:pt x="11595" y="2523"/>
                    <a:pt x="16024" y="14479"/>
                    <a:pt x="15477" y="14784"/>
                  </a:cubicBezTo>
                  <a:cubicBezTo>
                    <a:pt x="14930" y="15088"/>
                    <a:pt x="9702" y="3364"/>
                    <a:pt x="9316" y="3596"/>
                  </a:cubicBezTo>
                  <a:cubicBezTo>
                    <a:pt x="8929" y="3828"/>
                    <a:pt x="14022" y="15581"/>
                    <a:pt x="13539" y="15944"/>
                  </a:cubicBezTo>
                  <a:cubicBezTo>
                    <a:pt x="13056" y="16306"/>
                    <a:pt x="7551" y="5169"/>
                    <a:pt x="6914" y="5401"/>
                  </a:cubicBezTo>
                  <a:cubicBezTo>
                    <a:pt x="6277" y="5633"/>
                    <a:pt x="10635" y="16350"/>
                    <a:pt x="10339" y="17097"/>
                  </a:cubicBezTo>
                  <a:cubicBezTo>
                    <a:pt x="10043" y="17844"/>
                    <a:pt x="5890" y="9048"/>
                    <a:pt x="5433" y="9128"/>
                  </a:cubicBezTo>
                  <a:cubicBezTo>
                    <a:pt x="4976" y="9208"/>
                    <a:pt x="8292" y="16894"/>
                    <a:pt x="8060" y="17488"/>
                  </a:cubicBezTo>
                  <a:cubicBezTo>
                    <a:pt x="7828" y="18083"/>
                    <a:pt x="4674" y="11905"/>
                    <a:pt x="4287" y="12087"/>
                  </a:cubicBezTo>
                  <a:cubicBezTo>
                    <a:pt x="3901" y="12268"/>
                    <a:pt x="6296" y="18025"/>
                    <a:pt x="6116" y="18387"/>
                  </a:cubicBezTo>
                  <a:cubicBezTo>
                    <a:pt x="5935" y="18750"/>
                    <a:pt x="3701" y="13805"/>
                    <a:pt x="3380" y="13885"/>
                  </a:cubicBezTo>
                  <a:cubicBezTo>
                    <a:pt x="3058" y="13964"/>
                    <a:pt x="4545" y="18126"/>
                    <a:pt x="4519" y="18772"/>
                  </a:cubicBezTo>
                  <a:cubicBezTo>
                    <a:pt x="4493" y="19417"/>
                    <a:pt x="3540" y="17017"/>
                    <a:pt x="3264" y="17097"/>
                  </a:cubicBezTo>
                  <a:cubicBezTo>
                    <a:pt x="2987" y="17177"/>
                    <a:pt x="3309" y="18873"/>
                    <a:pt x="3148" y="19156"/>
                  </a:cubicBezTo>
                  <a:cubicBezTo>
                    <a:pt x="2987" y="19439"/>
                    <a:pt x="2626" y="18286"/>
                    <a:pt x="2465" y="18518"/>
                  </a:cubicBezTo>
                  <a:cubicBezTo>
                    <a:pt x="2304" y="18750"/>
                    <a:pt x="2485" y="20113"/>
                    <a:pt x="2349" y="20316"/>
                  </a:cubicBezTo>
                  <a:cubicBezTo>
                    <a:pt x="2214" y="20519"/>
                    <a:pt x="1957" y="19490"/>
                    <a:pt x="1776" y="19540"/>
                  </a:cubicBezTo>
                  <a:cubicBezTo>
                    <a:pt x="1596" y="19591"/>
                    <a:pt x="1757" y="20367"/>
                    <a:pt x="1435" y="20570"/>
                  </a:cubicBezTo>
                  <a:cubicBezTo>
                    <a:pt x="1113" y="20773"/>
                    <a:pt x="360" y="20367"/>
                    <a:pt x="180" y="20570"/>
                  </a:cubicBezTo>
                  <a:cubicBezTo>
                    <a:pt x="0" y="20773"/>
                    <a:pt x="424" y="21396"/>
                    <a:pt x="521" y="2160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" name="AutoShape 25">
              <a:extLst>
                <a:ext uri="{FF2B5EF4-FFF2-40B4-BE49-F238E27FC236}">
                  <a16:creationId xmlns:a16="http://schemas.microsoft.com/office/drawing/2014/main" id="{DF8D85F3-17AC-7E45-8E05-38A0291952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4422" cy="4080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alpha val="0"/>
              </a:schemeClr>
            </a:solidFill>
            <a:ln w="9525" cap="flat" cmpd="sng">
              <a:solidFill>
                <a:schemeClr val="tx1"/>
              </a:solidFill>
              <a:prstDash val="lgDash"/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>
                <a:defRPr/>
              </a:pPr>
              <a:endParaRPr lang="zh-CN" altLang="en-US">
                <a:latin typeface="Arial" charset="0"/>
                <a:ea typeface="宋体" charset="0"/>
                <a:cs typeface="宋体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739327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6FDE652-E1CB-AF45-8A2D-23FF76B9C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147" y="222886"/>
            <a:ext cx="11005662" cy="1143000"/>
          </a:xfrm>
        </p:spPr>
        <p:txBody>
          <a:bodyPr/>
          <a:lstStyle/>
          <a:p>
            <a:pPr algn="l"/>
            <a:r>
              <a:rPr kumimoji="0" lang="en-US" altLang="zh-CN" sz="3200" b="1" dirty="0">
                <a:cs typeface="Arial" panose="020B0604020202020204" pitchFamily="34" charset="0"/>
              </a:rPr>
              <a:t>Re-distributed parallel force by </a:t>
            </a:r>
            <a:r>
              <a:rPr kumimoji="0" lang="en-US" altLang="zh-CN" b="1" dirty="0"/>
              <a:t>RPF  </a:t>
            </a:r>
            <a:endParaRPr kumimoji="0" lang="zh-CN" altLang="en-US" b="1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42F5129-FE23-9B41-AC6C-1BA17C814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667403-88AB-C34A-A04F-963FA4C322F0}" type="slidenum">
              <a:rPr lang="en-US" altLang="zh-CN" smtClean="0"/>
              <a:pPr>
                <a:defRPr/>
              </a:pPr>
              <a:t>7</a:t>
            </a:fld>
            <a:endParaRPr lang="zh-CN"/>
          </a:p>
        </p:txBody>
      </p:sp>
      <p:graphicFrame>
        <p:nvGraphicFramePr>
          <p:cNvPr id="5" name="对象 7">
            <a:extLst>
              <a:ext uri="{FF2B5EF4-FFF2-40B4-BE49-F238E27FC236}">
                <a16:creationId xmlns:a16="http://schemas.microsoft.com/office/drawing/2014/main" id="{2A149780-7567-9444-985A-9AE2DF44423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769769"/>
              </p:ext>
            </p:extLst>
          </p:nvPr>
        </p:nvGraphicFramePr>
        <p:xfrm>
          <a:off x="860002" y="1409103"/>
          <a:ext cx="5286375" cy="844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37" name="公式" r:id="rId3" imgW="56756300" imgH="9067800" progId="Equation.3">
                  <p:embed/>
                </p:oleObj>
              </mc:Choice>
              <mc:Fallback>
                <p:oleObj name="公式" r:id="rId3" imgW="56756300" imgH="9067800" progId="Equation.3">
                  <p:embed/>
                  <p:pic>
                    <p:nvPicPr>
                      <p:cNvPr id="28673" name="对象 7">
                        <a:extLst>
                          <a:ext uri="{FF2B5EF4-FFF2-40B4-BE49-F238E27FC236}">
                            <a16:creationId xmlns:a16="http://schemas.microsoft.com/office/drawing/2014/main" id="{1B7C4763-5371-9F4E-86B7-66BD5C67B67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0002" y="1409103"/>
                        <a:ext cx="5286375" cy="844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0" name="组合 29">
            <a:extLst>
              <a:ext uri="{FF2B5EF4-FFF2-40B4-BE49-F238E27FC236}">
                <a16:creationId xmlns:a16="http://schemas.microsoft.com/office/drawing/2014/main" id="{4007F2AB-03E1-5F4E-B1D9-9DDEA21D9F33}"/>
              </a:ext>
            </a:extLst>
          </p:cNvPr>
          <p:cNvGrpSpPr/>
          <p:nvPr/>
        </p:nvGrpSpPr>
        <p:grpSpPr>
          <a:xfrm>
            <a:off x="4117677" y="2346994"/>
            <a:ext cx="2860675" cy="3170238"/>
            <a:chOff x="971550" y="2276475"/>
            <a:chExt cx="2860675" cy="3170238"/>
          </a:xfrm>
        </p:grpSpPr>
        <p:sp>
          <p:nvSpPr>
            <p:cNvPr id="6" name="AutoShape 16">
              <a:extLst>
                <a:ext uri="{FF2B5EF4-FFF2-40B4-BE49-F238E27FC236}">
                  <a16:creationId xmlns:a16="http://schemas.microsoft.com/office/drawing/2014/main" id="{7C523F06-D698-3A40-84E7-7E875E0AEA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1550" y="3213100"/>
              <a:ext cx="2382838" cy="2233613"/>
            </a:xfrm>
            <a:prstGeom prst="cube">
              <a:avLst>
                <a:gd name="adj" fmla="val 25000"/>
              </a:avLst>
            </a:prstGeom>
            <a:solidFill>
              <a:schemeClr val="accent1">
                <a:alpha val="0"/>
              </a:schemeClr>
            </a:solidFill>
            <a:ln w="9525" cap="flat" cmpd="sng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>
                <a:defRPr/>
              </a:pPr>
              <a:endParaRPr lang="zh-CN" altLang="en-US"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7" name="Line 17">
              <a:extLst>
                <a:ext uri="{FF2B5EF4-FFF2-40B4-BE49-F238E27FC236}">
                  <a16:creationId xmlns:a16="http://schemas.microsoft.com/office/drawing/2014/main" id="{3C91AE31-494A-C946-9D76-F92A0F878B4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66863" y="3213100"/>
              <a:ext cx="1587" cy="1654175"/>
            </a:xfrm>
            <a:prstGeom prst="line">
              <a:avLst/>
            </a:prstGeom>
            <a:noFill/>
            <a:ln w="9525" cap="flat" cmpd="sng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8" name="Line 18">
              <a:extLst>
                <a:ext uri="{FF2B5EF4-FFF2-40B4-BE49-F238E27FC236}">
                  <a16:creationId xmlns:a16="http://schemas.microsoft.com/office/drawing/2014/main" id="{650573BB-D780-2C43-9A03-38A42C5C03F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566863" y="4867275"/>
              <a:ext cx="1787525" cy="1588"/>
            </a:xfrm>
            <a:prstGeom prst="line">
              <a:avLst/>
            </a:prstGeom>
            <a:noFill/>
            <a:ln w="9525" cap="flat" cmpd="sng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9" name="Line 19">
              <a:extLst>
                <a:ext uri="{FF2B5EF4-FFF2-40B4-BE49-F238E27FC236}">
                  <a16:creationId xmlns:a16="http://schemas.microsoft.com/office/drawing/2014/main" id="{1885E5C0-BCE5-644D-9665-33CB43BA83B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71550" y="4867275"/>
              <a:ext cx="595313" cy="577850"/>
            </a:xfrm>
            <a:prstGeom prst="line">
              <a:avLst/>
            </a:prstGeom>
            <a:noFill/>
            <a:ln w="9525" cap="flat" cmpd="sng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10" name="箭头 753">
              <a:extLst>
                <a:ext uri="{FF2B5EF4-FFF2-40B4-BE49-F238E27FC236}">
                  <a16:creationId xmlns:a16="http://schemas.microsoft.com/office/drawing/2014/main" id="{0E6A579F-653F-7D49-8209-4D557A2C89C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59113" y="4287838"/>
              <a:ext cx="622300" cy="4762"/>
            </a:xfrm>
            <a:prstGeom prst="line">
              <a:avLst/>
            </a:prstGeom>
            <a:noFill/>
            <a:ln w="76200" cap="flat" cmpd="dbl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11" name="箭头 754">
              <a:extLst>
                <a:ext uri="{FF2B5EF4-FFF2-40B4-BE49-F238E27FC236}">
                  <a16:creationId xmlns:a16="http://schemas.microsoft.com/office/drawing/2014/main" id="{F75812DB-68B9-5E4B-AC64-37F09A6C972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078038" y="4040188"/>
              <a:ext cx="425450" cy="498475"/>
            </a:xfrm>
            <a:prstGeom prst="line">
              <a:avLst/>
            </a:prstGeom>
            <a:noFill/>
            <a:ln w="9525" cap="flat" cmpd="sng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12" name="箭头 755">
              <a:extLst>
                <a:ext uri="{FF2B5EF4-FFF2-40B4-BE49-F238E27FC236}">
                  <a16:creationId xmlns:a16="http://schemas.microsoft.com/office/drawing/2014/main" id="{FD8BEA4C-90BB-0A44-BE3E-F698AFBBFCC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619250" y="4702175"/>
              <a:ext cx="287338" cy="311150"/>
            </a:xfrm>
            <a:prstGeom prst="line">
              <a:avLst/>
            </a:prstGeom>
            <a:noFill/>
            <a:ln w="9525" cap="flat" cmpd="sng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13" name="箭头 756">
              <a:extLst>
                <a:ext uri="{FF2B5EF4-FFF2-40B4-BE49-F238E27FC236}">
                  <a16:creationId xmlns:a16="http://schemas.microsoft.com/office/drawing/2014/main" id="{E2389475-6674-A644-A7B3-D67FA277BA1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503488" y="3376613"/>
              <a:ext cx="1587" cy="663575"/>
            </a:xfrm>
            <a:prstGeom prst="line">
              <a:avLst/>
            </a:prstGeom>
            <a:noFill/>
            <a:ln w="9525" cap="flat" cmpd="sng">
              <a:solidFill>
                <a:srgbClr val="00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14" name="箭头 757">
              <a:extLst>
                <a:ext uri="{FF2B5EF4-FFF2-40B4-BE49-F238E27FC236}">
                  <a16:creationId xmlns:a16="http://schemas.microsoft.com/office/drawing/2014/main" id="{19E3B970-423A-5945-9C47-1E1E732727D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08175" y="4040188"/>
              <a:ext cx="0" cy="661987"/>
            </a:xfrm>
            <a:prstGeom prst="line">
              <a:avLst/>
            </a:prstGeom>
            <a:noFill/>
            <a:ln w="9525" cap="flat" cmpd="sng">
              <a:solidFill>
                <a:srgbClr val="00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15" name="箭头 753">
              <a:extLst>
                <a:ext uri="{FF2B5EF4-FFF2-40B4-BE49-F238E27FC236}">
                  <a16:creationId xmlns:a16="http://schemas.microsoft.com/office/drawing/2014/main" id="{BD63D646-B720-C243-87BC-F7FD8A4886D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051050" y="2492375"/>
              <a:ext cx="0" cy="1155700"/>
            </a:xfrm>
            <a:prstGeom prst="line">
              <a:avLst/>
            </a:prstGeom>
            <a:noFill/>
            <a:ln w="76200" cap="flat" cmpd="dbl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latin typeface="Arial" charset="0"/>
                <a:ea typeface="宋体" charset="0"/>
                <a:cs typeface="宋体" charset="0"/>
              </a:endParaRPr>
            </a:p>
          </p:txBody>
        </p:sp>
        <p:graphicFrame>
          <p:nvGraphicFramePr>
            <p:cNvPr id="16" name="对象 22">
              <a:extLst>
                <a:ext uri="{FF2B5EF4-FFF2-40B4-BE49-F238E27FC236}">
                  <a16:creationId xmlns:a16="http://schemas.microsoft.com/office/drawing/2014/main" id="{CEF94E76-45A9-5145-9F28-C057B7D047CC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203575" y="3789363"/>
            <a:ext cx="628650" cy="4270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0038" name="公式" r:id="rId5" imgW="393700" imgH="266700" progId="Equation.3">
                    <p:embed/>
                  </p:oleObj>
                </mc:Choice>
                <mc:Fallback>
                  <p:oleObj name="公式" r:id="rId5" imgW="393700" imgH="266700" progId="Equation.3">
                    <p:embed/>
                    <p:pic>
                      <p:nvPicPr>
                        <p:cNvPr id="28684" name="对象 22">
                          <a:extLst>
                            <a:ext uri="{FF2B5EF4-FFF2-40B4-BE49-F238E27FC236}">
                              <a16:creationId xmlns:a16="http://schemas.microsoft.com/office/drawing/2014/main" id="{FC3B7F90-9523-CB43-9D4E-4B17A773CAF2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203575" y="3789363"/>
                          <a:ext cx="628650" cy="42703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7" name="对象 23">
              <a:extLst>
                <a:ext uri="{FF2B5EF4-FFF2-40B4-BE49-F238E27FC236}">
                  <a16:creationId xmlns:a16="http://schemas.microsoft.com/office/drawing/2014/main" id="{0370AE3C-AFBA-1D46-84D3-8507F4F5C5E6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187575" y="2276475"/>
            <a:ext cx="1376363" cy="3905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0039" name="公式" r:id="rId7" imgW="850900" imgH="241300" progId="Equation.3">
                    <p:embed/>
                  </p:oleObj>
                </mc:Choice>
                <mc:Fallback>
                  <p:oleObj name="公式" r:id="rId7" imgW="850900" imgH="241300" progId="Equation.3">
                    <p:embed/>
                    <p:pic>
                      <p:nvPicPr>
                        <p:cNvPr id="28685" name="对象 23">
                          <a:extLst>
                            <a:ext uri="{FF2B5EF4-FFF2-40B4-BE49-F238E27FC236}">
                              <a16:creationId xmlns:a16="http://schemas.microsoft.com/office/drawing/2014/main" id="{BF1838A6-1C2B-9C4F-ACBB-D11D1F474397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187575" y="2276475"/>
                          <a:ext cx="1376363" cy="3905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8" name="对象 24">
              <a:extLst>
                <a:ext uri="{FF2B5EF4-FFF2-40B4-BE49-F238E27FC236}">
                  <a16:creationId xmlns:a16="http://schemas.microsoft.com/office/drawing/2014/main" id="{C382B34B-46E6-3F44-90C9-9491EE3EC673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266950" y="4149725"/>
            <a:ext cx="468313" cy="5492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0040" name="公式" r:id="rId9" imgW="215900" imgH="254000" progId="Equation.3">
                    <p:embed/>
                  </p:oleObj>
                </mc:Choice>
                <mc:Fallback>
                  <p:oleObj name="公式" r:id="rId9" imgW="215900" imgH="254000" progId="Equation.3">
                    <p:embed/>
                    <p:pic>
                      <p:nvPicPr>
                        <p:cNvPr id="28686" name="对象 24">
                          <a:extLst>
                            <a:ext uri="{FF2B5EF4-FFF2-40B4-BE49-F238E27FC236}">
                              <a16:creationId xmlns:a16="http://schemas.microsoft.com/office/drawing/2014/main" id="{7D6DDFE0-8114-C142-91F4-4F31EFCA5714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66950" y="4149725"/>
                          <a:ext cx="468313" cy="5492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9" name="对象 25">
              <a:extLst>
                <a:ext uri="{FF2B5EF4-FFF2-40B4-BE49-F238E27FC236}">
                  <a16:creationId xmlns:a16="http://schemas.microsoft.com/office/drawing/2014/main" id="{607F91DA-CC22-0646-B268-976E71E28780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763713" y="4797425"/>
            <a:ext cx="468312" cy="5508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0041" name="公式" r:id="rId11" imgW="215900" imgH="254000" progId="Equation.3">
                    <p:embed/>
                  </p:oleObj>
                </mc:Choice>
                <mc:Fallback>
                  <p:oleObj name="公式" r:id="rId11" imgW="215900" imgH="254000" progId="Equation.3">
                    <p:embed/>
                    <p:pic>
                      <p:nvPicPr>
                        <p:cNvPr id="28687" name="对象 25">
                          <a:extLst>
                            <a:ext uri="{FF2B5EF4-FFF2-40B4-BE49-F238E27FC236}">
                              <a16:creationId xmlns:a16="http://schemas.microsoft.com/office/drawing/2014/main" id="{FCB4377D-7458-8F44-A843-B3F99E85CD8E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63713" y="4797425"/>
                          <a:ext cx="468312" cy="55086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" name="对象 1">
              <a:extLst>
                <a:ext uri="{FF2B5EF4-FFF2-40B4-BE49-F238E27FC236}">
                  <a16:creationId xmlns:a16="http://schemas.microsoft.com/office/drawing/2014/main" id="{91B875F5-5CD2-2E42-98CA-E67764E8898E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504950" y="4149725"/>
            <a:ext cx="474663" cy="5794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0042" name="公式" r:id="rId13" imgW="228600" imgH="279400" progId="Equation.3">
                    <p:embed/>
                  </p:oleObj>
                </mc:Choice>
                <mc:Fallback>
                  <p:oleObj name="公式" r:id="rId13" imgW="228600" imgH="279400" progId="Equation.3">
                    <p:embed/>
                    <p:pic>
                      <p:nvPicPr>
                        <p:cNvPr id="28688" name="对象 1">
                          <a:extLst>
                            <a:ext uri="{FF2B5EF4-FFF2-40B4-BE49-F238E27FC236}">
                              <a16:creationId xmlns:a16="http://schemas.microsoft.com/office/drawing/2014/main" id="{507A9112-B34D-B843-8E1B-14DDD72FF8AD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04950" y="4149725"/>
                          <a:ext cx="474663" cy="57943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1" name="对象 19">
              <a:extLst>
                <a:ext uri="{FF2B5EF4-FFF2-40B4-BE49-F238E27FC236}">
                  <a16:creationId xmlns:a16="http://schemas.microsoft.com/office/drawing/2014/main" id="{FEBDFD13-C45A-A943-B167-6229887E2254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154238" y="3568700"/>
            <a:ext cx="473075" cy="5810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0043" name="公式" r:id="rId15" imgW="228600" imgH="279400" progId="Equation.3">
                    <p:embed/>
                  </p:oleObj>
                </mc:Choice>
                <mc:Fallback>
                  <p:oleObj name="公式" r:id="rId15" imgW="228600" imgH="279400" progId="Equation.3">
                    <p:embed/>
                    <p:pic>
                      <p:nvPicPr>
                        <p:cNvPr id="28689" name="对象 19">
                          <a:extLst>
                            <a:ext uri="{FF2B5EF4-FFF2-40B4-BE49-F238E27FC236}">
                              <a16:creationId xmlns:a16="http://schemas.microsoft.com/office/drawing/2014/main" id="{63C5F63E-31B9-F84C-89BE-5A12B0F458D9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154238" y="3568700"/>
                          <a:ext cx="473075" cy="5810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7E265D32-5B43-0E48-9F3B-2D4DB2BAC700}"/>
              </a:ext>
            </a:extLst>
          </p:cNvPr>
          <p:cNvGrpSpPr/>
          <p:nvPr/>
        </p:nvGrpSpPr>
        <p:grpSpPr>
          <a:xfrm>
            <a:off x="461656" y="2524054"/>
            <a:ext cx="3420352" cy="2671655"/>
            <a:chOff x="3851274" y="3012703"/>
            <a:chExt cx="3420352" cy="2671655"/>
          </a:xfrm>
        </p:grpSpPr>
        <p:graphicFrame>
          <p:nvGraphicFramePr>
            <p:cNvPr id="22" name="Object 5">
              <a:extLst>
                <a:ext uri="{FF2B5EF4-FFF2-40B4-BE49-F238E27FC236}">
                  <a16:creationId xmlns:a16="http://schemas.microsoft.com/office/drawing/2014/main" id="{7FC4E33F-15EE-974C-990D-6120407914FD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30889920"/>
                </p:ext>
              </p:extLst>
            </p:nvPr>
          </p:nvGraphicFramePr>
          <p:xfrm>
            <a:off x="3977564" y="3717032"/>
            <a:ext cx="3294062" cy="4841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0044" name="公式" r:id="rId16" imgW="38912800" imgH="5562600" progId="Equation.3">
                    <p:embed/>
                  </p:oleObj>
                </mc:Choice>
                <mc:Fallback>
                  <p:oleObj name="公式" r:id="rId16" imgW="38912800" imgH="5562600" progId="Equation.3">
                    <p:embed/>
                    <p:pic>
                      <p:nvPicPr>
                        <p:cNvPr id="28690" name="Object 5">
                          <a:extLst>
                            <a:ext uri="{FF2B5EF4-FFF2-40B4-BE49-F238E27FC236}">
                              <a16:creationId xmlns:a16="http://schemas.microsoft.com/office/drawing/2014/main" id="{F6E1F77D-AA85-084D-A2ED-9CCF032DAB41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77564" y="3717032"/>
                          <a:ext cx="3294062" cy="48418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3" name="文本框 33">
              <a:extLst>
                <a:ext uri="{FF2B5EF4-FFF2-40B4-BE49-F238E27FC236}">
                  <a16:creationId xmlns:a16="http://schemas.microsoft.com/office/drawing/2014/main" id="{539C3BC8-5664-0947-9B07-ACD0012F891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51274" y="3012703"/>
              <a:ext cx="3294047" cy="24314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en-US" altLang="zh-CN" sz="2400" b="1" dirty="0">
                  <a:solidFill>
                    <a:srgbClr val="FF0000"/>
                  </a:solidFill>
                </a:rPr>
                <a:t>Transporter:</a:t>
              </a:r>
              <a:r>
                <a:rPr lang="en-US" altLang="zh-CN" sz="2400" dirty="0">
                  <a:solidFill>
                    <a:srgbClr val="FF0000"/>
                  </a:solidFill>
                </a:rPr>
                <a:t> </a:t>
              </a:r>
              <a:r>
                <a:rPr lang="en-US" altLang="zh-CN" b="1" dirty="0">
                  <a:solidFill>
                    <a:srgbClr val="FF0000"/>
                  </a:solidFill>
                </a:rPr>
                <a:t> </a:t>
              </a:r>
            </a:p>
            <a:p>
              <a:r>
                <a:rPr lang="en-US" altLang="zh-CN" b="1" dirty="0">
                  <a:solidFill>
                    <a:srgbClr val="FF0000"/>
                  </a:solidFill>
                </a:rPr>
                <a:t>second-order;  resonant</a:t>
              </a:r>
            </a:p>
            <a:p>
              <a:endParaRPr lang="en-US" altLang="zh-CN" dirty="0"/>
            </a:p>
            <a:p>
              <a:endParaRPr lang="en-US" altLang="zh-CN" dirty="0"/>
            </a:p>
            <a:p>
              <a:r>
                <a:rPr lang="en-US" altLang="zh-CN" sz="2400" b="1" dirty="0">
                  <a:solidFill>
                    <a:srgbClr val="0000FF"/>
                  </a:solidFill>
                </a:rPr>
                <a:t>Passenger:</a:t>
              </a:r>
              <a:r>
                <a:rPr lang="en-US" altLang="zh-CN" sz="2400" dirty="0">
                  <a:solidFill>
                    <a:srgbClr val="0000FF"/>
                  </a:solidFill>
                </a:rPr>
                <a:t> </a:t>
              </a:r>
            </a:p>
            <a:p>
              <a:r>
                <a:rPr lang="en-US" altLang="zh-CN" sz="2400" dirty="0">
                  <a:solidFill>
                    <a:srgbClr val="0000FF"/>
                  </a:solidFill>
                </a:rPr>
                <a:t> </a:t>
              </a:r>
              <a:r>
                <a:rPr lang="en-US" altLang="zh-CN" dirty="0">
                  <a:solidFill>
                    <a:srgbClr val="0000FF"/>
                  </a:solidFill>
                </a:rPr>
                <a:t>zero-order,  also resonant</a:t>
              </a:r>
            </a:p>
            <a:p>
              <a:endParaRPr lang="zh-CN" altLang="en-US" dirty="0"/>
            </a:p>
          </p:txBody>
        </p:sp>
        <p:graphicFrame>
          <p:nvGraphicFramePr>
            <p:cNvPr id="24" name="对象 34">
              <a:extLst>
                <a:ext uri="{FF2B5EF4-FFF2-40B4-BE49-F238E27FC236}">
                  <a16:creationId xmlns:a16="http://schemas.microsoft.com/office/drawing/2014/main" id="{5F2C6812-C74A-BF45-8AAB-9F6C2C69D3BA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100304979"/>
                </p:ext>
              </p:extLst>
            </p:nvPr>
          </p:nvGraphicFramePr>
          <p:xfrm>
            <a:off x="4032248" y="5181121"/>
            <a:ext cx="2143125" cy="5032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0045" name="公式" r:id="rId18" imgW="1079500" imgH="254000" progId="Equation.3">
                    <p:embed/>
                  </p:oleObj>
                </mc:Choice>
                <mc:Fallback>
                  <p:oleObj name="公式" r:id="rId18" imgW="1079500" imgH="254000" progId="Equation.3">
                    <p:embed/>
                    <p:pic>
                      <p:nvPicPr>
                        <p:cNvPr id="28692" name="对象 34">
                          <a:extLst>
                            <a:ext uri="{FF2B5EF4-FFF2-40B4-BE49-F238E27FC236}">
                              <a16:creationId xmlns:a16="http://schemas.microsoft.com/office/drawing/2014/main" id="{8B686BD2-C140-524E-ABC9-7A97D0C57480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032248" y="5181121"/>
                          <a:ext cx="2143125" cy="50323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5" name="矩形 31">
            <a:extLst>
              <a:ext uri="{FF2B5EF4-FFF2-40B4-BE49-F238E27FC236}">
                <a16:creationId xmlns:a16="http://schemas.microsoft.com/office/drawing/2014/main" id="{852926E6-0004-D44C-8BDA-DC7ACF0195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175" y="5141581"/>
            <a:ext cx="3527649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kumimoji="0" lang="en-US" altLang="zh-CN" sz="1800" dirty="0"/>
              <a:t>* </a:t>
            </a:r>
            <a:r>
              <a:rPr kumimoji="0" lang="en-US" altLang="zh-CN" sz="1600" dirty="0"/>
              <a:t>Reynolds-type stress cannot contribute to the transport of parallel momentum after gyro-averaging</a:t>
            </a:r>
            <a:r>
              <a:rPr kumimoji="0" lang="zh-CN" altLang="zh-CN" sz="1600" dirty="0"/>
              <a:t> </a:t>
            </a:r>
            <a:endParaRPr kumimoji="0" lang="zh-CN" altLang="en-US" sz="1600" dirty="0"/>
          </a:p>
        </p:txBody>
      </p:sp>
      <p:sp>
        <p:nvSpPr>
          <p:cNvPr id="26" name="文本框 35">
            <a:extLst>
              <a:ext uri="{FF2B5EF4-FFF2-40B4-BE49-F238E27FC236}">
                <a16:creationId xmlns:a16="http://schemas.microsoft.com/office/drawing/2014/main" id="{DB09B0DF-F1CC-D34B-B5A4-B1C35730DC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8646" y="6252929"/>
            <a:ext cx="39528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dirty="0"/>
              <a:t>[Gao,</a:t>
            </a:r>
            <a:r>
              <a:rPr lang="zh-CN" altLang="en-US" dirty="0"/>
              <a:t> </a:t>
            </a:r>
            <a:r>
              <a:rPr lang="en-US" altLang="zh-CN" dirty="0"/>
              <a:t>Chen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Fisch</a:t>
            </a:r>
            <a:r>
              <a:rPr lang="zh-CN" altLang="en-US" dirty="0"/>
              <a:t> </a:t>
            </a:r>
            <a:r>
              <a:rPr lang="en-US" altLang="zh-CN" dirty="0"/>
              <a:t>PRL 2013]</a:t>
            </a:r>
            <a:endParaRPr lang="zh-CN" altLang="en-US" dirty="0"/>
          </a:p>
        </p:txBody>
      </p:sp>
      <p:graphicFrame>
        <p:nvGraphicFramePr>
          <p:cNvPr id="27" name="对象 5">
            <a:extLst>
              <a:ext uri="{FF2B5EF4-FFF2-40B4-BE49-F238E27FC236}">
                <a16:creationId xmlns:a16="http://schemas.microsoft.com/office/drawing/2014/main" id="{14D00672-86A7-0C45-8F2C-FFCDD4ED937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07482746"/>
              </p:ext>
            </p:extLst>
          </p:nvPr>
        </p:nvGraphicFramePr>
        <p:xfrm>
          <a:off x="7854926" y="1322450"/>
          <a:ext cx="3168219" cy="10264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46" name="公式" r:id="rId20" imgW="1295400" imgH="419100" progId="Equation.3">
                  <p:embed/>
                </p:oleObj>
              </mc:Choice>
              <mc:Fallback>
                <p:oleObj name="公式" r:id="rId20" imgW="1295400" imgH="419100" progId="Equation.3">
                  <p:embed/>
                  <p:pic>
                    <p:nvPicPr>
                      <p:cNvPr id="29701" name="对象 5">
                        <a:extLst>
                          <a:ext uri="{FF2B5EF4-FFF2-40B4-BE49-F238E27FC236}">
                            <a16:creationId xmlns:a16="http://schemas.microsoft.com/office/drawing/2014/main" id="{82311FDA-DDA6-A643-8B71-06CD5593020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54926" y="1322450"/>
                        <a:ext cx="3168219" cy="102643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8" name="图片 30">
            <a:extLst>
              <a:ext uri="{FF2B5EF4-FFF2-40B4-BE49-F238E27FC236}">
                <a16:creationId xmlns:a16="http://schemas.microsoft.com/office/drawing/2014/main" id="{C65BB89B-E503-A047-B247-C08CC666DE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0274" y="2791306"/>
            <a:ext cx="3370465" cy="2783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文本框 31">
            <a:extLst>
              <a:ext uri="{FF2B5EF4-FFF2-40B4-BE49-F238E27FC236}">
                <a16:creationId xmlns:a16="http://schemas.microsoft.com/office/drawing/2014/main" id="{3CB427AC-7363-B148-A4E3-CF73E9BE8482}"/>
              </a:ext>
            </a:extLst>
          </p:cNvPr>
          <p:cNvSpPr txBox="1"/>
          <p:nvPr/>
        </p:nvSpPr>
        <p:spPr>
          <a:xfrm>
            <a:off x="3552638" y="5535448"/>
            <a:ext cx="799288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0" lang="en-US" altLang="zh-CN" sz="2000" b="1" dirty="0">
                <a:cs typeface="Arial" panose="020B0604020202020204" pitchFamily="34" charset="0"/>
              </a:rPr>
              <a:t>The redistributed parallel force might be important for nearly perpendicular propagating waves and/or ion-absorbed waves </a:t>
            </a:r>
            <a:endParaRPr kumimoji="0" lang="zh-CN" altLang="en-US" sz="2000" b="1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54401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605913A-ECD8-F342-A5C2-471B3E12C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521" y="228178"/>
            <a:ext cx="11263470" cy="1143000"/>
          </a:xfrm>
        </p:spPr>
        <p:txBody>
          <a:bodyPr/>
          <a:lstStyle/>
          <a:p>
            <a:pPr algn="l"/>
            <a:r>
              <a:rPr kumimoji="0" lang="en-US" altLang="zh-CN" b="1" dirty="0"/>
              <a:t>Significant</a:t>
            </a:r>
            <a:r>
              <a:rPr kumimoji="0" lang="zh-CN" altLang="en-US" b="1" dirty="0"/>
              <a:t> </a:t>
            </a:r>
            <a:r>
              <a:rPr kumimoji="0" lang="en-US" altLang="zh-CN" b="1" dirty="0"/>
              <a:t>flow drive with MC ICH might</a:t>
            </a:r>
            <a:r>
              <a:rPr kumimoji="0" lang="zh-CN" altLang="en-US" b="1" dirty="0"/>
              <a:t> </a:t>
            </a:r>
            <a:r>
              <a:rPr kumimoji="0" lang="en-US" altLang="zh-CN" b="1" dirty="0"/>
              <a:t>be</a:t>
            </a:r>
            <a:r>
              <a:rPr kumimoji="0" lang="zh-CN" altLang="en-US" b="1" dirty="0"/>
              <a:t> </a:t>
            </a:r>
            <a:r>
              <a:rPr kumimoji="0" lang="en-US" altLang="zh-CN" b="1" dirty="0"/>
              <a:t>related</a:t>
            </a:r>
            <a:r>
              <a:rPr kumimoji="0" lang="zh-CN" altLang="en-US" b="1" dirty="0"/>
              <a:t> </a:t>
            </a:r>
            <a:r>
              <a:rPr kumimoji="0" lang="en-US" altLang="zh-CN" b="1" dirty="0"/>
              <a:t>with</a:t>
            </a:r>
            <a:r>
              <a:rPr kumimoji="0" lang="zh-CN" altLang="en-US" b="1" dirty="0"/>
              <a:t> </a:t>
            </a:r>
            <a:r>
              <a:rPr kumimoji="0" lang="en-US" altLang="zh-CN" b="1" dirty="0"/>
              <a:t>the</a:t>
            </a:r>
            <a:r>
              <a:rPr kumimoji="0" lang="zh-CN" altLang="en-US" b="1" dirty="0"/>
              <a:t> </a:t>
            </a:r>
            <a:r>
              <a:rPr kumimoji="0" lang="en-US" altLang="zh-CN" b="1" dirty="0"/>
              <a:t>effect</a:t>
            </a:r>
            <a:r>
              <a:rPr kumimoji="0" lang="zh-CN" altLang="en-US" b="1" dirty="0"/>
              <a:t> </a:t>
            </a:r>
            <a:r>
              <a:rPr kumimoji="0" lang="en-US" altLang="zh-CN" b="1" dirty="0"/>
              <a:t>of</a:t>
            </a:r>
            <a:r>
              <a:rPr kumimoji="0" lang="zh-CN" altLang="en-US" b="1" dirty="0"/>
              <a:t> </a:t>
            </a:r>
            <a:r>
              <a:rPr kumimoji="0" lang="en-US" altLang="zh-CN" b="1" dirty="0"/>
              <a:t>parallel</a:t>
            </a:r>
            <a:r>
              <a:rPr kumimoji="0" lang="zh-CN" altLang="en-US" b="1" dirty="0"/>
              <a:t> </a:t>
            </a:r>
            <a:r>
              <a:rPr kumimoji="0" lang="en-US" altLang="zh-CN" b="1" dirty="0"/>
              <a:t>RPF</a:t>
            </a:r>
            <a:endParaRPr kumimoji="0" lang="zh-CN" altLang="en-US" b="1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FC2D5A5-343A-A44A-B66F-EB92A28609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667403-88AB-C34A-A04F-963FA4C322F0}" type="slidenum">
              <a:rPr lang="en-US" altLang="zh-CN" smtClean="0"/>
              <a:pPr>
                <a:defRPr/>
              </a:pPr>
              <a:t>8</a:t>
            </a:fld>
            <a:endParaRPr lang="zh-CN" dirty="0"/>
          </a:p>
        </p:txBody>
      </p:sp>
      <p:pic>
        <p:nvPicPr>
          <p:cNvPr id="5" name="内容占位符 3">
            <a:extLst>
              <a:ext uri="{FF2B5EF4-FFF2-40B4-BE49-F238E27FC236}">
                <a16:creationId xmlns:a16="http://schemas.microsoft.com/office/drawing/2014/main" id="{99602604-A920-1A41-984C-F4D638120A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97" r="-82"/>
          <a:stretch>
            <a:fillRect/>
          </a:stretch>
        </p:blipFill>
        <p:spPr bwMode="auto">
          <a:xfrm>
            <a:off x="431782" y="1544216"/>
            <a:ext cx="3661095" cy="3937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本框 2">
            <a:extLst>
              <a:ext uri="{FF2B5EF4-FFF2-40B4-BE49-F238E27FC236}">
                <a16:creationId xmlns:a16="http://schemas.microsoft.com/office/drawing/2014/main" id="{C804C572-CC14-754D-87B1-CCF96C040B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7839" y="4749656"/>
            <a:ext cx="229582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600" dirty="0"/>
              <a:t>@C</a:t>
            </a:r>
            <a:r>
              <a:rPr lang="zh-CN" altLang="zh-CN" sz="1600" dirty="0"/>
              <a:t>-</a:t>
            </a:r>
            <a:r>
              <a:rPr lang="en-US" altLang="zh-CN" sz="1600" dirty="0"/>
              <a:t>Mod</a:t>
            </a:r>
            <a:r>
              <a:rPr lang="zh-CN" altLang="en-US" sz="1600" dirty="0"/>
              <a:t>  </a:t>
            </a:r>
            <a:r>
              <a:rPr lang="en-US" altLang="zh-CN" sz="1600" dirty="0"/>
              <a:t>Lin</a:t>
            </a:r>
            <a:r>
              <a:rPr lang="zh-CN" altLang="en-US" sz="1600" dirty="0"/>
              <a:t> </a:t>
            </a:r>
            <a:r>
              <a:rPr lang="en-US" altLang="zh-CN" sz="1600" dirty="0"/>
              <a:t>PoP2009</a:t>
            </a:r>
            <a:endParaRPr lang="zh-CN" altLang="en-US" sz="1600" dirty="0"/>
          </a:p>
        </p:txBody>
      </p:sp>
      <p:graphicFrame>
        <p:nvGraphicFramePr>
          <p:cNvPr id="7" name="对象 10">
            <a:extLst>
              <a:ext uri="{FF2B5EF4-FFF2-40B4-BE49-F238E27FC236}">
                <a16:creationId xmlns:a16="http://schemas.microsoft.com/office/drawing/2014/main" id="{B2FC6FD1-F2CF-5140-A938-6432E91B7AD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01491798"/>
              </p:ext>
            </p:extLst>
          </p:nvPr>
        </p:nvGraphicFramePr>
        <p:xfrm>
          <a:off x="4295456" y="2145644"/>
          <a:ext cx="4293239" cy="9057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01" name="公式" r:id="rId5" imgW="2286000" imgH="482600" progId="Equation.3">
                  <p:embed/>
                </p:oleObj>
              </mc:Choice>
              <mc:Fallback>
                <p:oleObj name="公式" r:id="rId5" imgW="2286000" imgH="482600" progId="Equation.3">
                  <p:embed/>
                  <p:pic>
                    <p:nvPicPr>
                      <p:cNvPr id="31748" name="对象 10">
                        <a:extLst>
                          <a:ext uri="{FF2B5EF4-FFF2-40B4-BE49-F238E27FC236}">
                            <a16:creationId xmlns:a16="http://schemas.microsoft.com/office/drawing/2014/main" id="{84657976-941A-4140-BCFB-51E1A4D0FD6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95456" y="2145644"/>
                        <a:ext cx="4293239" cy="90573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5">
            <a:extLst>
              <a:ext uri="{FF2B5EF4-FFF2-40B4-BE49-F238E27FC236}">
                <a16:creationId xmlns:a16="http://schemas.microsoft.com/office/drawing/2014/main" id="{3049E755-86D5-474B-8D4B-87DE21ED3FF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53813745"/>
              </p:ext>
            </p:extLst>
          </p:nvPr>
        </p:nvGraphicFramePr>
        <p:xfrm>
          <a:off x="4272251" y="1384487"/>
          <a:ext cx="1135971" cy="7478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02" name="公式" r:id="rId7" imgW="596900" imgH="393700" progId="Equation.3">
                  <p:embed/>
                </p:oleObj>
              </mc:Choice>
              <mc:Fallback>
                <p:oleObj name="公式" r:id="rId7" imgW="596900" imgH="393700" progId="Equation.3">
                  <p:embed/>
                  <p:pic>
                    <p:nvPicPr>
                      <p:cNvPr id="31749" name="Object 5">
                        <a:extLst>
                          <a:ext uri="{FF2B5EF4-FFF2-40B4-BE49-F238E27FC236}">
                            <a16:creationId xmlns:a16="http://schemas.microsoft.com/office/drawing/2014/main" id="{5DFC27DA-6187-4A44-8439-D6CC41B126A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72251" y="1384487"/>
                        <a:ext cx="1135971" cy="74784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文本框 10">
            <a:extLst>
              <a:ext uri="{FF2B5EF4-FFF2-40B4-BE49-F238E27FC236}">
                <a16:creationId xmlns:a16="http://schemas.microsoft.com/office/drawing/2014/main" id="{FAE4296E-2087-C949-82B9-067B4DF8F6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5705" y="4365350"/>
            <a:ext cx="11801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zh-CN" sz="2400" dirty="0"/>
              <a:t>MH</a:t>
            </a:r>
            <a:r>
              <a:rPr lang="zh-CN" altLang="en-US" sz="2400" dirty="0"/>
              <a:t>  </a:t>
            </a:r>
          </a:p>
        </p:txBody>
      </p:sp>
      <p:graphicFrame>
        <p:nvGraphicFramePr>
          <p:cNvPr id="10" name="对象 6">
            <a:extLst>
              <a:ext uri="{FF2B5EF4-FFF2-40B4-BE49-F238E27FC236}">
                <a16:creationId xmlns:a16="http://schemas.microsoft.com/office/drawing/2014/main" id="{F8D10576-963D-7646-89AC-834AD370727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82654662"/>
              </p:ext>
            </p:extLst>
          </p:nvPr>
        </p:nvGraphicFramePr>
        <p:xfrm>
          <a:off x="5349006" y="4292789"/>
          <a:ext cx="2303734" cy="6123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03" name="公式" r:id="rId9" imgW="1003300" imgH="266700" progId="Equation.3">
                  <p:embed/>
                </p:oleObj>
              </mc:Choice>
              <mc:Fallback>
                <p:oleObj name="公式" r:id="rId9" imgW="1003300" imgH="266700" progId="Equation.3">
                  <p:embed/>
                  <p:pic>
                    <p:nvPicPr>
                      <p:cNvPr id="31751" name="对象 6">
                        <a:extLst>
                          <a:ext uri="{FF2B5EF4-FFF2-40B4-BE49-F238E27FC236}">
                            <a16:creationId xmlns:a16="http://schemas.microsoft.com/office/drawing/2014/main" id="{D2D6EB8E-5CD8-9B44-AF42-B153B31A134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49006" y="4292789"/>
                        <a:ext cx="2303734" cy="61232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文本框 13">
            <a:extLst>
              <a:ext uri="{FF2B5EF4-FFF2-40B4-BE49-F238E27FC236}">
                <a16:creationId xmlns:a16="http://schemas.microsoft.com/office/drawing/2014/main" id="{36DB5DB8-C378-FA4A-BB71-79FF0DA2D2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9981" y="4971257"/>
            <a:ext cx="406553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000" dirty="0"/>
              <a:t> </a:t>
            </a:r>
            <a:r>
              <a:rPr lang="en-US" altLang="zh-CN" sz="2000" dirty="0"/>
              <a:t>Little</a:t>
            </a:r>
            <a:r>
              <a:rPr lang="zh-CN" altLang="en-US" sz="2000" dirty="0"/>
              <a:t> </a:t>
            </a:r>
            <a:r>
              <a:rPr lang="en-US" altLang="zh-CN" sz="2000" dirty="0"/>
              <a:t>force</a:t>
            </a:r>
            <a:r>
              <a:rPr lang="zh-CN" altLang="en-US" sz="2000" dirty="0"/>
              <a:t> </a:t>
            </a:r>
            <a:r>
              <a:rPr lang="en-US" altLang="zh-CN" sz="2000" dirty="0"/>
              <a:t>for</a:t>
            </a:r>
            <a:r>
              <a:rPr lang="zh-CN" altLang="en-US" sz="2000" dirty="0"/>
              <a:t> </a:t>
            </a:r>
            <a:r>
              <a:rPr lang="en-US" altLang="zh-CN" sz="2000" dirty="0"/>
              <a:t>symmetric</a:t>
            </a:r>
            <a:r>
              <a:rPr lang="zh-CN" altLang="en-US" sz="2000" dirty="0"/>
              <a:t> </a:t>
            </a:r>
            <a:r>
              <a:rPr lang="en-US" altLang="zh-CN" sz="2000" dirty="0"/>
              <a:t>k</a:t>
            </a:r>
            <a:r>
              <a:rPr lang="zh-CN" altLang="en-US" sz="2000" dirty="0"/>
              <a:t> </a:t>
            </a:r>
            <a:r>
              <a:rPr lang="en-US" altLang="zh-CN" sz="2000" dirty="0"/>
              <a:t>spec</a:t>
            </a:r>
            <a:r>
              <a:rPr lang="zh-CN" altLang="en-US" sz="2000" dirty="0"/>
              <a:t>.  </a:t>
            </a:r>
          </a:p>
        </p:txBody>
      </p:sp>
      <p:sp>
        <p:nvSpPr>
          <p:cNvPr id="12" name="文本框 5">
            <a:extLst>
              <a:ext uri="{FF2B5EF4-FFF2-40B4-BE49-F238E27FC236}">
                <a16:creationId xmlns:a16="http://schemas.microsoft.com/office/drawing/2014/main" id="{45D17B86-1F6B-BB4D-9D2D-86FF063756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78637" y="3188413"/>
            <a:ext cx="109517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zh-CN" sz="2400" dirty="0"/>
              <a:t>MC</a:t>
            </a:r>
            <a:r>
              <a:rPr lang="zh-CN" altLang="en-US" sz="2400" dirty="0"/>
              <a:t> </a:t>
            </a:r>
          </a:p>
        </p:txBody>
      </p:sp>
      <p:graphicFrame>
        <p:nvGraphicFramePr>
          <p:cNvPr id="13" name="对象 2">
            <a:extLst>
              <a:ext uri="{FF2B5EF4-FFF2-40B4-BE49-F238E27FC236}">
                <a16:creationId xmlns:a16="http://schemas.microsoft.com/office/drawing/2014/main" id="{1A64248A-9826-2646-B7FE-10CEA89B0CB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51597120"/>
              </p:ext>
            </p:extLst>
          </p:nvPr>
        </p:nvGraphicFramePr>
        <p:xfrm>
          <a:off x="5314247" y="3130308"/>
          <a:ext cx="2436813" cy="6170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04" name="公式" r:id="rId11" imgW="1054100" imgH="266700" progId="Equation.3">
                  <p:embed/>
                </p:oleObj>
              </mc:Choice>
              <mc:Fallback>
                <p:oleObj name="公式" r:id="rId11" imgW="1054100" imgH="266700" progId="Equation.3">
                  <p:embed/>
                  <p:pic>
                    <p:nvPicPr>
                      <p:cNvPr id="31754" name="对象 2">
                        <a:extLst>
                          <a:ext uri="{FF2B5EF4-FFF2-40B4-BE49-F238E27FC236}">
                            <a16:creationId xmlns:a16="http://schemas.microsoft.com/office/drawing/2014/main" id="{FC68E7D9-EAD0-2B4C-8BD2-26F98E033B2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14247" y="3130308"/>
                        <a:ext cx="2436813" cy="61701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文本框 9">
            <a:extLst>
              <a:ext uri="{FF2B5EF4-FFF2-40B4-BE49-F238E27FC236}">
                <a16:creationId xmlns:a16="http://schemas.microsoft.com/office/drawing/2014/main" id="{8435EF8D-F570-1944-AF60-9216079381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5705" y="3722199"/>
            <a:ext cx="399981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2000" dirty="0">
                <a:solidFill>
                  <a:srgbClr val="FF0000"/>
                </a:solidFill>
              </a:rPr>
              <a:t>Force</a:t>
            </a:r>
            <a:r>
              <a:rPr lang="zh-CN" altLang="en-US" sz="2000" dirty="0">
                <a:solidFill>
                  <a:srgbClr val="FF0000"/>
                </a:solidFill>
              </a:rPr>
              <a:t> </a:t>
            </a:r>
            <a:r>
              <a:rPr lang="en-US" altLang="zh-CN" sz="2000" dirty="0">
                <a:solidFill>
                  <a:srgbClr val="FF0000"/>
                </a:solidFill>
              </a:rPr>
              <a:t>independent</a:t>
            </a:r>
            <a:r>
              <a:rPr lang="zh-CN" altLang="en-US" sz="2000" dirty="0">
                <a:solidFill>
                  <a:srgbClr val="FF0000"/>
                </a:solidFill>
              </a:rPr>
              <a:t> </a:t>
            </a:r>
            <a:r>
              <a:rPr lang="en-US" altLang="zh-CN" sz="2000" dirty="0">
                <a:solidFill>
                  <a:srgbClr val="FF0000"/>
                </a:solidFill>
              </a:rPr>
              <a:t>to</a:t>
            </a:r>
            <a:r>
              <a:rPr lang="zh-CN" altLang="en-US" sz="2000" dirty="0">
                <a:solidFill>
                  <a:srgbClr val="FF0000"/>
                </a:solidFill>
              </a:rPr>
              <a:t> </a:t>
            </a:r>
            <a:r>
              <a:rPr lang="en-US" altLang="zh-CN" sz="2000" dirty="0">
                <a:solidFill>
                  <a:srgbClr val="FF0000"/>
                </a:solidFill>
              </a:rPr>
              <a:t>k</a:t>
            </a:r>
            <a:r>
              <a:rPr lang="zh-CN" altLang="en-US" sz="2000" dirty="0">
                <a:solidFill>
                  <a:srgbClr val="FF0000"/>
                </a:solidFill>
              </a:rPr>
              <a:t> </a:t>
            </a:r>
            <a:r>
              <a:rPr lang="en-US" altLang="zh-CN" sz="2000" dirty="0">
                <a:solidFill>
                  <a:srgbClr val="FF0000"/>
                </a:solidFill>
              </a:rPr>
              <a:t>spectrum</a:t>
            </a:r>
            <a:r>
              <a:rPr lang="zh-CN" altLang="en-US" sz="2000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15" name="Picture 7" descr="G:\backup\MYcaculation\Matlab\wave\MCICWrotation\Vtor_35ms_80ms_uniform_X.tif">
            <a:extLst>
              <a:ext uri="{FF2B5EF4-FFF2-40B4-BE49-F238E27FC236}">
                <a16:creationId xmlns:a16="http://schemas.microsoft.com/office/drawing/2014/main" id="{E830F1A9-C9C2-9B4F-8BE7-718FA7326D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" r="5215"/>
          <a:stretch>
            <a:fillRect/>
          </a:stretch>
        </p:blipFill>
        <p:spPr bwMode="auto">
          <a:xfrm>
            <a:off x="8733187" y="3955535"/>
            <a:ext cx="2954337" cy="2819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6" descr="G:\backup\MYcaculation\Matlab\wave\MCICWrotation\force1D_nphi8.tif">
            <a:extLst>
              <a:ext uri="{FF2B5EF4-FFF2-40B4-BE49-F238E27FC236}">
                <a16:creationId xmlns:a16="http://schemas.microsoft.com/office/drawing/2014/main" id="{C9A8D94D-EF08-7C49-B51D-79655F32EB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1" r="4417"/>
          <a:stretch>
            <a:fillRect/>
          </a:stretch>
        </p:blipFill>
        <p:spPr bwMode="auto">
          <a:xfrm>
            <a:off x="8742947" y="1371178"/>
            <a:ext cx="2954336" cy="2584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71D814C4-7072-1349-9248-3BE5B41A99A7}"/>
              </a:ext>
            </a:extLst>
          </p:cNvPr>
          <p:cNvSpPr txBox="1"/>
          <p:nvPr/>
        </p:nvSpPr>
        <p:spPr>
          <a:xfrm>
            <a:off x="599681" y="5547901"/>
            <a:ext cx="817887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en-US" altLang="zh-CN" sz="2000" b="1" dirty="0">
                <a:solidFill>
                  <a:srgbClr val="000090"/>
                </a:solidFill>
              </a:rPr>
              <a:t>The</a:t>
            </a:r>
            <a:r>
              <a:rPr lang="zh-CN" altLang="en-US" sz="2000" b="1" dirty="0">
                <a:solidFill>
                  <a:srgbClr val="000090"/>
                </a:solidFill>
              </a:rPr>
              <a:t> </a:t>
            </a:r>
            <a:r>
              <a:rPr lang="en-US" altLang="zh-CN" sz="2000" b="1" dirty="0">
                <a:solidFill>
                  <a:srgbClr val="000090"/>
                </a:solidFill>
              </a:rPr>
              <a:t>parallel</a:t>
            </a:r>
            <a:r>
              <a:rPr lang="zh-CN" altLang="en-US" sz="2000" b="1" dirty="0">
                <a:solidFill>
                  <a:srgbClr val="000090"/>
                </a:solidFill>
              </a:rPr>
              <a:t> </a:t>
            </a:r>
            <a:r>
              <a:rPr lang="en-US" altLang="zh-CN" sz="2000" b="1" dirty="0">
                <a:solidFill>
                  <a:srgbClr val="000090"/>
                </a:solidFill>
              </a:rPr>
              <a:t>RPF</a:t>
            </a:r>
            <a:r>
              <a:rPr lang="zh-CN" altLang="en-US" sz="2000" b="1" dirty="0">
                <a:solidFill>
                  <a:srgbClr val="000090"/>
                </a:solidFill>
              </a:rPr>
              <a:t> </a:t>
            </a:r>
            <a:r>
              <a:rPr lang="en-US" altLang="zh-CN" sz="2000" b="1" dirty="0">
                <a:solidFill>
                  <a:srgbClr val="000090"/>
                </a:solidFill>
              </a:rPr>
              <a:t>can</a:t>
            </a:r>
            <a:r>
              <a:rPr lang="zh-CN" altLang="en-US" sz="2000" b="1" dirty="0">
                <a:solidFill>
                  <a:srgbClr val="000090"/>
                </a:solidFill>
              </a:rPr>
              <a:t> </a:t>
            </a:r>
            <a:r>
              <a:rPr lang="en-US" altLang="zh-CN" sz="2000" b="1" dirty="0">
                <a:solidFill>
                  <a:srgbClr val="000090"/>
                </a:solidFill>
              </a:rPr>
              <a:t>drive</a:t>
            </a:r>
            <a:r>
              <a:rPr lang="zh-CN" altLang="en-US" sz="2000" b="1" dirty="0">
                <a:solidFill>
                  <a:srgbClr val="000090"/>
                </a:solidFill>
              </a:rPr>
              <a:t> </a:t>
            </a:r>
            <a:r>
              <a:rPr lang="en-US" altLang="zh-CN" sz="2000" b="1" dirty="0">
                <a:solidFill>
                  <a:srgbClr val="000090"/>
                </a:solidFill>
              </a:rPr>
              <a:t>significant</a:t>
            </a:r>
            <a:r>
              <a:rPr lang="zh-CN" altLang="en-US" sz="2000" b="1" dirty="0">
                <a:solidFill>
                  <a:srgbClr val="000090"/>
                </a:solidFill>
              </a:rPr>
              <a:t> </a:t>
            </a:r>
            <a:r>
              <a:rPr lang="en-US" altLang="zh-CN" sz="2000" b="1" dirty="0">
                <a:solidFill>
                  <a:srgbClr val="000090"/>
                </a:solidFill>
              </a:rPr>
              <a:t>co-Ip</a:t>
            </a:r>
            <a:r>
              <a:rPr lang="zh-CN" altLang="en-US" sz="2000" b="1" dirty="0">
                <a:solidFill>
                  <a:srgbClr val="000090"/>
                </a:solidFill>
              </a:rPr>
              <a:t> </a:t>
            </a:r>
            <a:r>
              <a:rPr lang="en-US" altLang="zh-CN" sz="2000" b="1" dirty="0">
                <a:solidFill>
                  <a:srgbClr val="000090"/>
                </a:solidFill>
              </a:rPr>
              <a:t>toroidal</a:t>
            </a:r>
            <a:r>
              <a:rPr lang="zh-CN" altLang="en-US" sz="2000" b="1" dirty="0">
                <a:solidFill>
                  <a:srgbClr val="000090"/>
                </a:solidFill>
              </a:rPr>
              <a:t> </a:t>
            </a:r>
            <a:r>
              <a:rPr lang="en-US" altLang="zh-CN" sz="2000" b="1" dirty="0">
                <a:solidFill>
                  <a:srgbClr val="000090"/>
                </a:solidFill>
              </a:rPr>
              <a:t>flow</a:t>
            </a:r>
            <a:r>
              <a:rPr lang="zh-CN" altLang="en-US" sz="2000" b="1" dirty="0"/>
              <a:t>, </a:t>
            </a:r>
            <a:r>
              <a:rPr lang="en-US" altLang="zh-CN" sz="2000" b="1" dirty="0"/>
              <a:t>which</a:t>
            </a:r>
            <a:r>
              <a:rPr lang="zh-CN" altLang="en-US" sz="2000" b="1" dirty="0"/>
              <a:t> </a:t>
            </a:r>
            <a:r>
              <a:rPr lang="en-US" altLang="zh-CN" sz="2000" b="1" dirty="0"/>
              <a:t>may bridge</a:t>
            </a:r>
            <a:r>
              <a:rPr lang="zh-CN" altLang="en-US" sz="2000" b="1" dirty="0"/>
              <a:t> </a:t>
            </a:r>
            <a:r>
              <a:rPr lang="en-US" altLang="zh-CN" sz="2000" b="1" dirty="0"/>
              <a:t>the gap between the experimental observation and the prediction of Rice scaling.</a:t>
            </a:r>
            <a:endParaRPr lang="zh-CN" alt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0416740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C7B3B9-07A3-B348-8139-F67C2F436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640" y="351886"/>
            <a:ext cx="11161240" cy="857250"/>
          </a:xfrm>
        </p:spPr>
        <p:txBody>
          <a:bodyPr/>
          <a:lstStyle/>
          <a:p>
            <a:pPr algn="l"/>
            <a:r>
              <a:rPr lang="en-US" altLang="ja-JP" sz="3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ＭＳ Ｐゴシック" charset="-128"/>
              </a:rPr>
              <a:t>Parametric process/ parametric decay instability</a:t>
            </a:r>
            <a:r>
              <a:rPr lang="zh-CN" altLang="en-US" sz="3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ＭＳ Ｐゴシック" charset="-128"/>
              </a:rPr>
              <a:t> </a:t>
            </a:r>
            <a:endParaRPr lang="zh-CN" altLang="en-US" sz="3400" b="1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5DB9DD0-D7E0-E844-B2B8-50559328A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05774" y="6320227"/>
            <a:ext cx="2133600" cy="357188"/>
          </a:xfrm>
        </p:spPr>
        <p:txBody>
          <a:bodyPr/>
          <a:lstStyle/>
          <a:p>
            <a:pPr>
              <a:defRPr/>
            </a:pPr>
            <a:fld id="{B4667403-88AB-C34A-A04F-963FA4C322F0}" type="slidenum">
              <a:rPr lang="en-US" altLang="zh-CN" smtClean="0"/>
              <a:pPr>
                <a:defRPr/>
              </a:pPr>
              <a:t>9</a:t>
            </a:fld>
            <a:endParaRPr lang="zh-CN" dirty="0"/>
          </a:p>
        </p:txBody>
      </p:sp>
      <p:sp>
        <p:nvSpPr>
          <p:cNvPr id="11" name="内容占位符 2">
            <a:extLst>
              <a:ext uri="{FF2B5EF4-FFF2-40B4-BE49-F238E27FC236}">
                <a16:creationId xmlns:a16="http://schemas.microsoft.com/office/drawing/2014/main" id="{FDBEB2E4-3AEB-0244-8657-398B7C940972}"/>
              </a:ext>
            </a:extLst>
          </p:cNvPr>
          <p:cNvSpPr txBox="1">
            <a:spLocks/>
          </p:cNvSpPr>
          <p:nvPr/>
        </p:nvSpPr>
        <p:spPr>
          <a:xfrm>
            <a:off x="334538" y="1371747"/>
            <a:ext cx="1175638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  <a:buFontTx/>
              <a:buChar char="•"/>
            </a:pPr>
            <a:r>
              <a:rPr lang="en-US" altLang="ja-JP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ＭＳ Ｐゴシック" charset="-128"/>
              </a:rPr>
              <a:t>Parametric process/ Parametric Decay Instability</a:t>
            </a:r>
            <a:r>
              <a:rPr lang="en-US" altLang="ja-JP" sz="24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 </a:t>
            </a: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ＭＳ Ｐゴシック" charset="-128"/>
              </a:rPr>
              <a:t>(</a:t>
            </a:r>
            <a:r>
              <a:rPr lang="en-US" altLang="ja-JP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ＭＳ Ｐゴシック" charset="-128"/>
              </a:rPr>
              <a:t>PDI</a:t>
            </a: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ＭＳ Ｐゴシック" charset="-128"/>
              </a:rPr>
              <a:t>)</a:t>
            </a:r>
            <a:r>
              <a:rPr lang="en-US" altLang="ja-JP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ＭＳ Ｐゴシック" charset="-128"/>
              </a:rPr>
              <a:t> is a common and important nonlinear wave-wave interaction.</a:t>
            </a:r>
          </a:p>
          <a:p>
            <a:pPr algn="just">
              <a:lnSpc>
                <a:spcPct val="120000"/>
              </a:lnSpc>
              <a:buFontTx/>
              <a:buChar char="•"/>
            </a:pPr>
            <a:r>
              <a:rPr lang="en-US" altLang="ja-JP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ＭＳ Ｐゴシック" charset="-128"/>
              </a:rPr>
              <a:t>PDIs result in unexpected power deposition and/or degradation of efficiency of H&amp;CD. For example, PDIs at the edge may responsible for the failure of  LHCD in high density plasma. </a:t>
            </a:r>
          </a:p>
          <a:p>
            <a:pPr algn="just">
              <a:lnSpc>
                <a:spcPct val="120000"/>
              </a:lnSpc>
              <a:buFontTx/>
              <a:buChar char="•"/>
            </a:pPr>
            <a:endParaRPr lang="en-US" altLang="ja-JP" sz="2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ＭＳ Ｐゴシック" charset="-128"/>
            </a:endParaRPr>
          </a:p>
          <a:p>
            <a:pPr marL="0" indent="0" algn="just">
              <a:lnSpc>
                <a:spcPct val="120000"/>
              </a:lnSpc>
              <a:buNone/>
            </a:pPr>
            <a:br>
              <a:rPr kumimoji="0" lang="zh-CN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</a:br>
            <a:endParaRPr kumimoji="0" lang="zh-CN" altLang="en-US" sz="2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zh-CN" sz="2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5" name="图片 154">
            <a:extLst>
              <a:ext uri="{FF2B5EF4-FFF2-40B4-BE49-F238E27FC236}">
                <a16:creationId xmlns:a16="http://schemas.microsoft.com/office/drawing/2014/main" id="{36438F8B-103C-6348-BBDF-337538FEBB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/>
          <a:stretch/>
        </p:blipFill>
        <p:spPr>
          <a:xfrm>
            <a:off x="8934146" y="3454953"/>
            <a:ext cx="3182857" cy="2406422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A3508F6A-767F-3E41-83D3-A5A4431CE19F}"/>
              </a:ext>
            </a:extLst>
          </p:cNvPr>
          <p:cNvSpPr txBox="1"/>
          <p:nvPr/>
        </p:nvSpPr>
        <p:spPr>
          <a:xfrm>
            <a:off x="5250160" y="6019298"/>
            <a:ext cx="2838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LHW@EAST</a:t>
            </a:r>
            <a:r>
              <a:rPr kumimoji="1" lang="zh-CN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kumimoji="1"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MH</a:t>
            </a:r>
            <a:r>
              <a:rPr kumimoji="1" lang="zh-CN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</a:t>
            </a:r>
            <a:r>
              <a:rPr kumimoji="1" lang="zh-CN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2022</a:t>
            </a:r>
            <a:endParaRPr kumimoji="1" lang="zh-CN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6" name="文本框 155">
            <a:extLst>
              <a:ext uri="{FF2B5EF4-FFF2-40B4-BE49-F238E27FC236}">
                <a16:creationId xmlns:a16="http://schemas.microsoft.com/office/drawing/2014/main" id="{EE5C41AA-5661-504E-9FBA-8E14F5C4E685}"/>
              </a:ext>
            </a:extLst>
          </p:cNvPr>
          <p:cNvSpPr txBox="1"/>
          <p:nvPr/>
        </p:nvSpPr>
        <p:spPr>
          <a:xfrm>
            <a:off x="9053133" y="6043647"/>
            <a:ext cx="28408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ECRH@AUG</a:t>
            </a:r>
            <a:r>
              <a:rPr kumimoji="1" lang="zh-CN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kumimoji="1"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Hansen</a:t>
            </a:r>
            <a:r>
              <a:rPr kumimoji="1" lang="zh-CN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2019</a:t>
            </a:r>
            <a:endParaRPr kumimoji="1" lang="zh-CN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8CB5E8F6-2071-AC46-A02E-58F14A15ED9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355"/>
          <a:stretch/>
        </p:blipFill>
        <p:spPr>
          <a:xfrm>
            <a:off x="80413" y="3755275"/>
            <a:ext cx="3088533" cy="245492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820C545-D72F-934C-A5AA-1D79E7702D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8832" y="3709778"/>
            <a:ext cx="2838277" cy="2151597"/>
          </a:xfrm>
          <a:prstGeom prst="rect">
            <a:avLst/>
          </a:prstGeom>
        </p:spPr>
      </p:pic>
      <p:pic>
        <p:nvPicPr>
          <p:cNvPr id="154" name="图片 4">
            <a:extLst>
              <a:ext uri="{FF2B5EF4-FFF2-40B4-BE49-F238E27FC236}">
                <a16:creationId xmlns:a16="http://schemas.microsoft.com/office/drawing/2014/main" id="{85273D78-4F55-7E48-94D3-E0EF33FA5B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13"/>
          <a:stretch/>
        </p:blipFill>
        <p:spPr bwMode="auto">
          <a:xfrm>
            <a:off x="2929765" y="3682867"/>
            <a:ext cx="3029278" cy="2264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8060471"/>
      </p:ext>
    </p:extLst>
  </p:cSld>
  <p:clrMapOvr>
    <a:masterClrMapping/>
  </p:clrMapOvr>
</p:sld>
</file>

<file path=ppt/theme/theme1.xml><?xml version="1.0" encoding="utf-8"?>
<a:theme xmlns:a="http://schemas.openxmlformats.org/drawingml/2006/main" name="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办公室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办公室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157294567</TotalTime>
  <Pages>0</Pages>
  <Words>1733</Words>
  <Characters>0</Characters>
  <Application>Microsoft Macintosh PowerPoint</Application>
  <DocSecurity>0</DocSecurity>
  <PresentationFormat>自定义</PresentationFormat>
  <Lines>0</Lines>
  <Paragraphs>249</Paragraphs>
  <Slides>28</Slides>
  <Notes>19</Notes>
  <HiddenSlides>0</HiddenSlides>
  <MMClips>0</MMClips>
  <ScaleCrop>false</ScaleCrop>
  <HeadingPairs>
    <vt:vector size="8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4</vt:i4>
      </vt:variant>
      <vt:variant>
        <vt:lpstr>幻灯片标题</vt:lpstr>
      </vt:variant>
      <vt:variant>
        <vt:i4>28</vt:i4>
      </vt:variant>
    </vt:vector>
  </HeadingPairs>
  <TitlesOfParts>
    <vt:vector size="40" baseType="lpstr">
      <vt:lpstr>Heiti SC Medium</vt:lpstr>
      <vt:lpstr>Arial</vt:lpstr>
      <vt:lpstr>Arial Narrow</vt:lpstr>
      <vt:lpstr>Calibri</vt:lpstr>
      <vt:lpstr>Cambria Math</vt:lpstr>
      <vt:lpstr>Times New Roman</vt:lpstr>
      <vt:lpstr>Wingdings</vt:lpstr>
      <vt:lpstr>默认设计模板</vt:lpstr>
      <vt:lpstr>公式</vt:lpstr>
      <vt:lpstr>Equation</vt:lpstr>
      <vt:lpstr>Microsoft 公式 3.0</vt:lpstr>
      <vt:lpstr>Microsoft 公式</vt:lpstr>
      <vt:lpstr>Nonlinear wave-particle and wave-wave interactions during rf heating and current drive in MCF plasma</vt:lpstr>
      <vt:lpstr>Introduction</vt:lpstr>
      <vt:lpstr>Pondermotive force in cold plasma (classical picture)</vt:lpstr>
      <vt:lpstr>Pondermotive force on single particle in thermal plasma</vt:lpstr>
      <vt:lpstr>Generalized ponderomotive force on a mass of plasma</vt:lpstr>
      <vt:lpstr>Generalized ponderomotive force on a mass of plasma</vt:lpstr>
      <vt:lpstr>Re-distributed parallel force by RPF  </vt:lpstr>
      <vt:lpstr>Significant flow drive with MC ICH might be related with the effect of parallel RPF</vt:lpstr>
      <vt:lpstr>Parametric process/ parametric decay instability </vt:lpstr>
      <vt:lpstr>Earlier theories of PDI cannot apply in MCF cases</vt:lpstr>
      <vt:lpstr>Coupling for quasi-mode decay</vt:lpstr>
      <vt:lpstr>Fortunately, the coupling is mainly ES and fluid</vt:lpstr>
      <vt:lpstr>Main results from the local model  (with homogeneous wave and plasma)</vt:lpstr>
      <vt:lpstr>From local to nonlocal：to characterize the inhomogeneity</vt:lpstr>
      <vt:lpstr>From local to nonlocal：to characterize the inhomogeneity</vt:lpstr>
      <vt:lpstr>Eigenvalue problem of the nonlocal equations</vt:lpstr>
      <vt:lpstr>On the absolute instability</vt:lpstr>
      <vt:lpstr>On the convective instability: resonant decay</vt:lpstr>
      <vt:lpstr>On the convective instability: quasi-mode decay</vt:lpstr>
      <vt:lpstr>Nonlocal model around the SOL in tokamak</vt:lpstr>
      <vt:lpstr>PIPERS code：ray tracing + PDI </vt:lpstr>
      <vt:lpstr>An Example for LHCD experiment</vt:lpstr>
      <vt:lpstr>Spectrum evolution and power transfer</vt:lpstr>
      <vt:lpstr>The density limit observed in simulation</vt:lpstr>
      <vt:lpstr>A theoretical scaling relation of the density limit </vt:lpstr>
      <vt:lpstr>A critical convective amplification factor may be found </vt:lpstr>
      <vt:lpstr>Discussion：LHCD on ITER</vt:lpstr>
      <vt:lpstr>Brief Summary</vt:lpstr>
    </vt:vector>
  </TitlesOfParts>
  <Company>IPP_DO5_603</Company>
  <LinksUpToDate>false</LinksUpToDate>
  <CharactersWithSpaces>0</CharactersWithSpaces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Nonlinear ponderomotive force by rf waves in different frequency domains</dc:title>
  <dc:creator>JIALE CHAN</dc:creator>
  <cp:lastModifiedBy>zhe gao</cp:lastModifiedBy>
  <cp:revision>820</cp:revision>
  <cp:lastPrinted>2025-05-16T14:37:21Z</cp:lastPrinted>
  <dcterms:created xsi:type="dcterms:W3CDTF">2011-06-03T09:28:09Z</dcterms:created>
  <dcterms:modified xsi:type="dcterms:W3CDTF">2025-08-12T15:02:31Z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2052-6.6.0.2461</vt:lpwstr>
  </property>
</Properties>
</file>