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 id="2147483648" r:id="rId2"/>
  </p:sldMasterIdLst>
  <p:notesMasterIdLst>
    <p:notesMasterId r:id="rId46"/>
  </p:notesMasterIdLst>
  <p:handoutMasterIdLst>
    <p:handoutMasterId r:id="rId47"/>
  </p:handoutMasterIdLst>
  <p:sldIdLst>
    <p:sldId id="427" r:id="rId3"/>
    <p:sldId id="2085" r:id="rId4"/>
    <p:sldId id="615" r:id="rId5"/>
    <p:sldId id="438" r:id="rId6"/>
    <p:sldId id="5085" r:id="rId7"/>
    <p:sldId id="596" r:id="rId8"/>
    <p:sldId id="579" r:id="rId9"/>
    <p:sldId id="5086" r:id="rId10"/>
    <p:sldId id="5087" r:id="rId11"/>
    <p:sldId id="5070" r:id="rId12"/>
    <p:sldId id="627" r:id="rId13"/>
    <p:sldId id="628" r:id="rId14"/>
    <p:sldId id="5099" r:id="rId15"/>
    <p:sldId id="4998" r:id="rId16"/>
    <p:sldId id="629" r:id="rId17"/>
    <p:sldId id="5088" r:id="rId18"/>
    <p:sldId id="391" r:id="rId19"/>
    <p:sldId id="5093" r:id="rId20"/>
    <p:sldId id="5094" r:id="rId21"/>
    <p:sldId id="2162" r:id="rId22"/>
    <p:sldId id="5095" r:id="rId23"/>
    <p:sldId id="424" r:id="rId24"/>
    <p:sldId id="587" r:id="rId25"/>
    <p:sldId id="611" r:id="rId26"/>
    <p:sldId id="361" r:id="rId27"/>
    <p:sldId id="5001" r:id="rId28"/>
    <p:sldId id="540" r:id="rId29"/>
    <p:sldId id="2115" r:id="rId30"/>
    <p:sldId id="620" r:id="rId31"/>
    <p:sldId id="486" r:id="rId32"/>
    <p:sldId id="5102" r:id="rId33"/>
    <p:sldId id="5101" r:id="rId34"/>
    <p:sldId id="562" r:id="rId35"/>
    <p:sldId id="2100" r:id="rId36"/>
    <p:sldId id="543" r:id="rId37"/>
    <p:sldId id="858" r:id="rId38"/>
    <p:sldId id="5100" r:id="rId39"/>
    <p:sldId id="853" r:id="rId40"/>
    <p:sldId id="859" r:id="rId41"/>
    <p:sldId id="619" r:id="rId42"/>
    <p:sldId id="5092" r:id="rId43"/>
    <p:sldId id="2152" r:id="rId44"/>
    <p:sldId id="2146" r:id="rId45"/>
  </p:sldIdLst>
  <p:sldSz cx="9144000" cy="6858000" type="screen4x3"/>
  <p:notesSz cx="6858000" cy="9144000"/>
  <p:defaultTextStyle>
    <a:defPPr>
      <a:defRPr lang="zh-CN"/>
    </a:defPPr>
    <a:lvl1pPr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3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3516"/>
  </p:normalViewPr>
  <p:slideViewPr>
    <p:cSldViewPr>
      <p:cViewPr varScale="1">
        <p:scale>
          <a:sx n="131" d="100"/>
          <a:sy n="131" d="100"/>
        </p:scale>
        <p:origin x="1912" y="184"/>
      </p:cViewPr>
      <p:guideLst>
        <p:guide orient="horz" pos="2160"/>
        <p:guide pos="2880"/>
      </p:guideLst>
    </p:cSldViewPr>
  </p:slideViewPr>
  <p:outlineViewPr>
    <p:cViewPr>
      <p:scale>
        <a:sx n="33" d="100"/>
        <a:sy n="33" d="100"/>
      </p:scale>
      <p:origin x="0" y="-50320"/>
    </p:cViewPr>
  </p:outlineViewPr>
  <p:notesTextViewPr>
    <p:cViewPr>
      <p:scale>
        <a:sx n="100" d="100"/>
        <a:sy n="100" d="100"/>
      </p:scale>
      <p:origin x="0" y="0"/>
    </p:cViewPr>
  </p:notesTextViewPr>
  <p:sorterViewPr>
    <p:cViewPr varScale="1">
      <p:scale>
        <a:sx n="100" d="100"/>
        <a:sy n="100" d="100"/>
      </p:scale>
      <p:origin x="0" y="32448"/>
    </p:cViewPr>
  </p:sorterViewPr>
  <p:notesViewPr>
    <p:cSldViewPr>
      <p:cViewPr varScale="1">
        <p:scale>
          <a:sx n="135" d="100"/>
          <a:sy n="135" d="100"/>
        </p:scale>
        <p:origin x="230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8B549CE-3B0F-F947-A62D-113DD89ABB2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latin typeface="Arial" charset="0"/>
                <a:ea typeface="宋体" charset="0"/>
                <a:cs typeface="宋体" charset="0"/>
              </a:defRPr>
            </a:lvl1pPr>
          </a:lstStyle>
          <a:p>
            <a:pPr>
              <a:defRPr/>
            </a:pPr>
            <a:endParaRPr lang="en-US" altLang="zh-CN"/>
          </a:p>
        </p:txBody>
      </p:sp>
      <p:sp>
        <p:nvSpPr>
          <p:cNvPr id="86019" name="Rectangle 3">
            <a:extLst>
              <a:ext uri="{FF2B5EF4-FFF2-40B4-BE49-F238E27FC236}">
                <a16:creationId xmlns:a16="http://schemas.microsoft.com/office/drawing/2014/main" id="{0355F8FA-12C1-EF45-8C5F-B91289CE8386}"/>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charset="0"/>
                <a:ea typeface="宋体" charset="0"/>
                <a:cs typeface="宋体" charset="0"/>
              </a:defRPr>
            </a:lvl1pPr>
          </a:lstStyle>
          <a:p>
            <a:pPr>
              <a:defRPr/>
            </a:pPr>
            <a:endParaRPr lang="en-US" altLang="zh-CN"/>
          </a:p>
        </p:txBody>
      </p:sp>
      <p:sp>
        <p:nvSpPr>
          <p:cNvPr id="86020" name="Rectangle 4">
            <a:extLst>
              <a:ext uri="{FF2B5EF4-FFF2-40B4-BE49-F238E27FC236}">
                <a16:creationId xmlns:a16="http://schemas.microsoft.com/office/drawing/2014/main" id="{13E66224-1127-454A-8573-2E548FB3BDD1}"/>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latin typeface="Arial" charset="0"/>
                <a:ea typeface="宋体" charset="0"/>
                <a:cs typeface="宋体" charset="0"/>
              </a:defRPr>
            </a:lvl1pPr>
          </a:lstStyle>
          <a:p>
            <a:pPr>
              <a:defRPr/>
            </a:pPr>
            <a:endParaRPr lang="en-US" altLang="zh-CN"/>
          </a:p>
        </p:txBody>
      </p:sp>
      <p:sp>
        <p:nvSpPr>
          <p:cNvPr id="86021" name="Rectangle 5">
            <a:extLst>
              <a:ext uri="{FF2B5EF4-FFF2-40B4-BE49-F238E27FC236}">
                <a16:creationId xmlns:a16="http://schemas.microsoft.com/office/drawing/2014/main" id="{1A0B9BB2-F8DA-8D4D-A74E-90B447874B86}"/>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smtClean="0"/>
            </a:lvl1pPr>
          </a:lstStyle>
          <a:p>
            <a:pPr>
              <a:defRPr/>
            </a:pPr>
            <a:fld id="{39CC142F-7222-0243-86E1-D060661FE3D4}" type="slidenum">
              <a:rPr lang="en-US" altLang="zh-CN"/>
              <a:pPr>
                <a:defRPr/>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002CC72-5E5B-EC46-BA49-09DAC963A5E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latin typeface="Arial" charset="0"/>
                <a:ea typeface="宋体" charset="0"/>
                <a:cs typeface="宋体" charset="0"/>
              </a:defRPr>
            </a:lvl1pPr>
          </a:lstStyle>
          <a:p>
            <a:pPr>
              <a:defRPr/>
            </a:pPr>
            <a:endParaRPr lang="en-US" altLang="zh-CN"/>
          </a:p>
        </p:txBody>
      </p:sp>
      <p:sp>
        <p:nvSpPr>
          <p:cNvPr id="6147" name="Rectangle 3">
            <a:extLst>
              <a:ext uri="{FF2B5EF4-FFF2-40B4-BE49-F238E27FC236}">
                <a16:creationId xmlns:a16="http://schemas.microsoft.com/office/drawing/2014/main" id="{92AD3CB6-A57C-1949-B2BA-47E297B6605F}"/>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charset="0"/>
                <a:ea typeface="宋体" charset="0"/>
                <a:cs typeface="宋体" charset="0"/>
              </a:defRPr>
            </a:lvl1pPr>
          </a:lstStyle>
          <a:p>
            <a:pPr>
              <a:defRPr/>
            </a:pPr>
            <a:endParaRPr lang="en-US" altLang="zh-CN"/>
          </a:p>
        </p:txBody>
      </p:sp>
      <p:sp>
        <p:nvSpPr>
          <p:cNvPr id="34820" name="Rectangle 4">
            <a:extLst>
              <a:ext uri="{FF2B5EF4-FFF2-40B4-BE49-F238E27FC236}">
                <a16:creationId xmlns:a16="http://schemas.microsoft.com/office/drawing/2014/main" id="{8B2516E0-DFCF-DE48-A4BE-0A1D5FD1589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C8FC6A0C-9B34-514C-A4CF-A04F9FC7ABA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6150" name="Rectangle 6">
            <a:extLst>
              <a:ext uri="{FF2B5EF4-FFF2-40B4-BE49-F238E27FC236}">
                <a16:creationId xmlns:a16="http://schemas.microsoft.com/office/drawing/2014/main" id="{00DC5408-26EA-F543-B391-697C56985CD0}"/>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latin typeface="Arial" charset="0"/>
                <a:ea typeface="宋体" charset="0"/>
                <a:cs typeface="宋体" charset="0"/>
              </a:defRPr>
            </a:lvl1pPr>
          </a:lstStyle>
          <a:p>
            <a:pPr>
              <a:defRPr/>
            </a:pPr>
            <a:endParaRPr lang="en-US" altLang="zh-CN"/>
          </a:p>
        </p:txBody>
      </p:sp>
      <p:sp>
        <p:nvSpPr>
          <p:cNvPr id="6151" name="Rectangle 7">
            <a:extLst>
              <a:ext uri="{FF2B5EF4-FFF2-40B4-BE49-F238E27FC236}">
                <a16:creationId xmlns:a16="http://schemas.microsoft.com/office/drawing/2014/main" id="{E5A1D6D1-DDB3-E446-A40E-1FD7DE7B4DB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smtClean="0"/>
            </a:lvl1pPr>
          </a:lstStyle>
          <a:p>
            <a:pPr>
              <a:defRPr/>
            </a:pPr>
            <a:fld id="{57792A00-A193-0E44-A386-7554A42E102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宋体" charset="0"/>
        <a:cs typeface="宋体" charset="0"/>
      </a:defRPr>
    </a:lvl1pPr>
    <a:lvl2pPr marL="457200" algn="l" rtl="0" eaLnBrk="0" fontAlgn="base" hangingPunct="0">
      <a:spcBef>
        <a:spcPct val="30000"/>
      </a:spcBef>
      <a:spcAft>
        <a:spcPct val="0"/>
      </a:spcAft>
      <a:defRPr kumimoji="1" sz="1200" kern="1200">
        <a:solidFill>
          <a:schemeClr val="tx1"/>
        </a:solidFill>
        <a:latin typeface="Arial" charset="0"/>
        <a:ea typeface="宋体" charset="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宋体" charset="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宋体" charset="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宋体"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57792A00-A193-0E44-A386-7554A42E1025}" type="slidenum">
              <a:rPr lang="en-US" altLang="zh-CN" smtClean="0"/>
              <a:pPr>
                <a:defRPr/>
              </a:pPr>
              <a:t>1</a:t>
            </a:fld>
            <a:endParaRPr lang="en-US" altLang="zh-CN"/>
          </a:p>
        </p:txBody>
      </p:sp>
    </p:spTree>
    <p:extLst>
      <p:ext uri="{BB962C8B-B14F-4D97-AF65-F5344CB8AC3E}">
        <p14:creationId xmlns:p14="http://schemas.microsoft.com/office/powerpoint/2010/main" val="3676531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a:extLst>
              <a:ext uri="{FF2B5EF4-FFF2-40B4-BE49-F238E27FC236}">
                <a16:creationId xmlns:a16="http://schemas.microsoft.com/office/drawing/2014/main" id="{D789FD00-87C5-ED4C-8FF0-2F9294ADF864}"/>
              </a:ext>
            </a:extLst>
          </p:cNvPr>
          <p:cNvSpPr>
            <a:spLocks noGrp="1" noRot="1" noChangeAspect="1" noChangeArrowheads="1" noTextEdit="1"/>
          </p:cNvSpPr>
          <p:nvPr>
            <p:ph type="sldImg"/>
          </p:nvPr>
        </p:nvSpPr>
        <p:spPr>
          <a:xfrm>
            <a:off x="1143000" y="685800"/>
            <a:ext cx="4572000" cy="3429000"/>
          </a:xfrm>
          <a:ln/>
        </p:spPr>
      </p:sp>
      <p:sp>
        <p:nvSpPr>
          <p:cNvPr id="153602" name="备注占位符 2">
            <a:extLst>
              <a:ext uri="{FF2B5EF4-FFF2-40B4-BE49-F238E27FC236}">
                <a16:creationId xmlns:a16="http://schemas.microsoft.com/office/drawing/2014/main" id="{FAF07D38-8E0B-B041-B8E8-382B8DE2F4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a typeface="宋体" panose="02010600030101010101" pitchFamily="2" charset="-122"/>
            </a:endParaRPr>
          </a:p>
        </p:txBody>
      </p:sp>
      <p:sp>
        <p:nvSpPr>
          <p:cNvPr id="153603" name="幻灯片编号占位符 3">
            <a:extLst>
              <a:ext uri="{FF2B5EF4-FFF2-40B4-BE49-F238E27FC236}">
                <a16:creationId xmlns:a16="http://schemas.microsoft.com/office/drawing/2014/main" id="{55555DD1-F3D7-D844-853A-3E97F63A5F8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spcBef>
                <a:spcPct val="0"/>
              </a:spcBef>
              <a:buFontTx/>
              <a:buNone/>
            </a:pPr>
            <a:fld id="{E668F28C-8567-C04B-82E8-8371EE5C3B79}" type="slidenum">
              <a:rPr lang="en-US" altLang="zh-CN" sz="1200"/>
              <a:pPr>
                <a:spcBef>
                  <a:spcPct val="0"/>
                </a:spcBef>
                <a:buFontTx/>
                <a:buNone/>
              </a:pPr>
              <a:t>15</a:t>
            </a:fld>
            <a:endParaRPr lang="en-US" altLang="zh-CN"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A0E02-F6DC-2D4A-87D6-3CC8951D0431}" type="slidenum">
              <a:rPr lang="en-US" altLang="zh-CN"/>
              <a:pPr/>
              <a:t>16</a:t>
            </a:fld>
            <a:endParaRPr lang="en-US" altLang="zh-CN"/>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73367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3FD5CB64-028A-B448-A1D6-B5AF6C3AF6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spcBef>
                <a:spcPct val="0"/>
              </a:spcBef>
              <a:buFontTx/>
              <a:buNone/>
            </a:pPr>
            <a:fld id="{2FA6B911-6040-6D49-A406-34D802D612AF}" type="slidenum">
              <a:rPr lang="en-US" altLang="zh-CN" sz="1200"/>
              <a:pPr>
                <a:spcBef>
                  <a:spcPct val="0"/>
                </a:spcBef>
                <a:buFontTx/>
                <a:buNone/>
              </a:pPr>
              <a:t>17</a:t>
            </a:fld>
            <a:endParaRPr lang="en-US" altLang="zh-CN" sz="1200"/>
          </a:p>
        </p:txBody>
      </p:sp>
      <p:sp>
        <p:nvSpPr>
          <p:cNvPr id="84994" name="Rectangle 2">
            <a:extLst>
              <a:ext uri="{FF2B5EF4-FFF2-40B4-BE49-F238E27FC236}">
                <a16:creationId xmlns:a16="http://schemas.microsoft.com/office/drawing/2014/main" id="{6C3CA2E8-266D-124C-9551-D1C19D6D4DC4}"/>
              </a:ext>
            </a:extLst>
          </p:cNvPr>
          <p:cNvSpPr>
            <a:spLocks noGrp="1" noRot="1" noChangeAspect="1" noChangeArrowheads="1" noTextEdit="1"/>
          </p:cNvSpPr>
          <p:nvPr>
            <p:ph type="sldImg"/>
          </p:nvPr>
        </p:nvSpPr>
        <p:spPr>
          <a:xfrm>
            <a:off x="1101725" y="676275"/>
            <a:ext cx="4608513" cy="3455988"/>
          </a:xfrm>
          <a:ln/>
        </p:spPr>
      </p:sp>
      <p:sp>
        <p:nvSpPr>
          <p:cNvPr id="84995" name="Rectangle 3">
            <a:extLst>
              <a:ext uri="{FF2B5EF4-FFF2-40B4-BE49-F238E27FC236}">
                <a16:creationId xmlns:a16="http://schemas.microsoft.com/office/drawing/2014/main" id="{C9156C13-1861-8348-8C27-3C595DCA9743}"/>
              </a:ext>
            </a:extLst>
          </p:cNvPr>
          <p:cNvSpPr>
            <a:spLocks noGrp="1" noChangeArrowheads="1"/>
          </p:cNvSpPr>
          <p:nvPr>
            <p:ph type="body" idx="1"/>
          </p:nvPr>
        </p:nvSpPr>
        <p:spPr>
          <a:xfrm>
            <a:off x="896938" y="4360863"/>
            <a:ext cx="5014912" cy="4132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en-US" altLang="zh-CN" sz="1400" dirty="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57F627DB-FB7B-3E48-86F5-3E34FA7838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spcBef>
                <a:spcPct val="0"/>
              </a:spcBef>
              <a:buFontTx/>
              <a:buNone/>
            </a:pPr>
            <a:fld id="{C808CED8-8DA0-A443-97BB-F0934E644B02}" type="slidenum">
              <a:rPr lang="en-US" altLang="zh-CN" sz="1200"/>
              <a:pPr>
                <a:spcBef>
                  <a:spcPct val="0"/>
                </a:spcBef>
                <a:buFontTx/>
                <a:buNone/>
              </a:pPr>
              <a:t>18</a:t>
            </a:fld>
            <a:endParaRPr lang="en-US" altLang="zh-CN" sz="1200"/>
          </a:p>
        </p:txBody>
      </p:sp>
      <p:sp>
        <p:nvSpPr>
          <p:cNvPr id="87042" name="Rectangle 2">
            <a:extLst>
              <a:ext uri="{FF2B5EF4-FFF2-40B4-BE49-F238E27FC236}">
                <a16:creationId xmlns:a16="http://schemas.microsoft.com/office/drawing/2014/main" id="{0D2365F8-3239-9649-BE12-45B5FC481FF7}"/>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72F3FA30-ADBD-5A44-86E8-3B4AD89FFE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在流体力学中，集体径向运动使粒子获得更高的平均动量，较重的粒子比较轻的粒子获得更多的动量。这导致谱在低横动量处变得平坦。这种平坦在低</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pt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时减小了</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，因此粒子越重，</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pt</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的增加越多就越向更大的</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pt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移动。理想流体力学假设在系统形成时完全局部热化，随后是由状态方程</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EoS</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控制演化。 椭圆流对粒子质量和横向动量的依赖细节对状态方程很敏感。图显示了两个状态方程中介子和</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反</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质子</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pt</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的流体动力学模型预测，完整曲线是包含从</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QGP</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到强子气体相变效应的</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EoS</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，虚线是没有相变的强子</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EoS</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。很明显，使用包含相变的</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EoS</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进行流体计算可以更好地描述测量结果。与质子相比，介子的相变效应不那么明显。这是可以理解的，因为较轻的粒子受温度的影响更大，因此对集体速度不太敏感，而集体速度对</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EoS</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敏感。</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 altLang="zh-CN" dirty="0"/>
          </a:p>
          <a:p>
            <a:pPr eaLnBrk="1" hangingPunct="1"/>
            <a:endParaRPr kumimoji="0" lang="en-US" altLang="zh-CN"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27592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57792A00-A193-0E44-A386-7554A42E1025}" type="slidenum">
              <a:rPr lang="en-US" altLang="zh-CN" smtClean="0"/>
              <a:pPr>
                <a:defRPr/>
              </a:pPr>
              <a:t>19</a:t>
            </a:fld>
            <a:endParaRPr lang="en-US" altLang="zh-CN"/>
          </a:p>
        </p:txBody>
      </p:sp>
    </p:spTree>
    <p:extLst>
      <p:ext uri="{BB962C8B-B14F-4D97-AF65-F5344CB8AC3E}">
        <p14:creationId xmlns:p14="http://schemas.microsoft.com/office/powerpoint/2010/main" val="237213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在</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Au+Au</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碰撞中，在足够高的横向动量下，强子产额被认为包含了很大一部分来自于初始硬散射产生的高能部分子的碎裂。基于微扰</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QCD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pQCD</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的计算预测，高能部分子穿越核物质通过胶子辐射损失能量。</a:t>
            </a:r>
          </a:p>
          <a:p>
            <a:pPr algn="just"/>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能量损失</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喷注淬火</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预计强烈依赖于所产生系统的色荷密度和传播部分子穿过的路径长度。在非中心重离子碰撞中，几何重叠区在横向平面呈扁桃形，其短轴在反应平面内。根据方位发射角的不同，平均说来部分子穿过这样一个系统的粒子经历不同的路径长度，因此能量损失也不同。这导致在高横向动量下粒子产生的方位各向异性。因此，在高</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pt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下，观察到的椭圆流确实对初始胶子密度提供了约束。图中的虚线表示基于静态介质中能量损失计算的理论预测</a:t>
            </a:r>
          </a:p>
          <a:p>
            <a:pPr algn="just"/>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左下图显示了在</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200 GeV</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半中心区</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(20-60%)</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Au+Au</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碰撞区 带电粒子</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作为横向动量的函数。这些</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值分别由事件平面法</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记为</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v2{EP})</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和二粒子累积法和四粒子累积法</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记为</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v2{2}</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和</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v2{4})</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得到。通过这三种方法获得的值存在系统性差异，特别是基于二粒子和四粒子相关性的方法之间的差异。图中清楚地表明，差值随着横向动量的增大而增大。在</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5 GeV/c</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以上，</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v2{4}</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比</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v2{2}</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和</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v2{EP}</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低</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50%</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。另一方面，</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v2{2}</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和</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v2{EP}</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之间的差值小于</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5%</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，并且与横向动量近似无关。</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v2{2}</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和</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v2{4}</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之间的差异可以用非效应和起伏的结合来解释，其中横向动量依赖性的差异可能是由非流动引起。一般情况下，如果起伏足够小，真实的</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介于</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(v2{2} + v2{4})/2</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和</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v2{4}</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之间。</a:t>
            </a:r>
          </a:p>
          <a:p>
            <a:pPr algn="just"/>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观察到的趋势</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与使用的方法无关</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是</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随</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pt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增加，在</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3 GeV/c</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左右达到最大值，然后再次下降。高</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pt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处较大的</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v2{4}</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与部分能量损失的情景相一致。</a:t>
            </a:r>
          </a:p>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pPr>
              <a:defRPr/>
            </a:pPr>
            <a:fld id="{399627DE-F9D8-5E4A-B7A3-DCBDFFC306DB}" type="slidenum">
              <a:rPr lang="en-US" altLang="zh-CN" smtClean="0"/>
              <a:t>20</a:t>
            </a:fld>
            <a:endParaRPr lang="en-US" altLang="zh-CN"/>
          </a:p>
        </p:txBody>
      </p:sp>
    </p:spTree>
    <p:extLst>
      <p:ext uri="{BB962C8B-B14F-4D97-AF65-F5344CB8AC3E}">
        <p14:creationId xmlns:p14="http://schemas.microsoft.com/office/powerpoint/2010/main" val="2294754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8BECE6-3854-EB4F-BB8F-E97758E2164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kumimoji="1" sz="2800">
                <a:solidFill>
                  <a:schemeClr val="tx1"/>
                </a:solidFill>
                <a:latin typeface="Arial" panose="020B0604020202020204" pitchFamily="34" charset="0"/>
                <a:ea typeface="宋体" panose="02010600030101010101" pitchFamily="2" charset="-122"/>
              </a:defRPr>
            </a:lvl1pPr>
            <a:lvl2pPr marL="742950" indent="-285750">
              <a:defRPr kumimoji="1" sz="2800">
                <a:solidFill>
                  <a:schemeClr val="tx1"/>
                </a:solidFill>
                <a:latin typeface="Arial" panose="020B0604020202020204" pitchFamily="34" charset="0"/>
                <a:ea typeface="宋体" panose="02010600030101010101" pitchFamily="2" charset="-122"/>
              </a:defRPr>
            </a:lvl2pPr>
            <a:lvl3pPr marL="1143000" indent="-228600">
              <a:defRPr kumimoji="1" sz="2800">
                <a:solidFill>
                  <a:schemeClr val="tx1"/>
                </a:solidFill>
                <a:latin typeface="Arial" panose="020B0604020202020204" pitchFamily="34" charset="0"/>
                <a:ea typeface="宋体" panose="02010600030101010101" pitchFamily="2" charset="-122"/>
              </a:defRPr>
            </a:lvl3pPr>
            <a:lvl4pPr marL="1600200" indent="-228600">
              <a:defRPr kumimoji="1" sz="2800">
                <a:solidFill>
                  <a:schemeClr val="tx1"/>
                </a:solidFill>
                <a:latin typeface="Arial" panose="020B0604020202020204" pitchFamily="34" charset="0"/>
                <a:ea typeface="宋体" panose="02010600030101010101" pitchFamily="2" charset="-122"/>
              </a:defRPr>
            </a:lvl4pPr>
            <a:lvl5pPr marL="2057400" indent="-228600">
              <a:defRPr kumimoji="1" sz="28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kumimoji="1" sz="28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kumimoji="1" sz="28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kumimoji="1" sz="28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kumimoji="1" sz="2800">
                <a:solidFill>
                  <a:schemeClr val="tx1"/>
                </a:solidFill>
                <a:latin typeface="Arial" panose="020B0604020202020204" pitchFamily="34" charset="0"/>
                <a:ea typeface="宋体" panose="02010600030101010101" pitchFamily="2" charset="-122"/>
              </a:defRPr>
            </a:lvl9pPr>
          </a:lstStyle>
          <a:p>
            <a:fld id="{DE977D78-7811-454F-97CF-E406C95ACC80}" type="slidenum">
              <a:rPr kumimoji="0" lang="en-US" altLang="zh-CN" sz="1200"/>
              <a:pPr/>
              <a:t>22</a:t>
            </a:fld>
            <a:endParaRPr kumimoji="0" lang="en-US" altLang="zh-CN" sz="1200"/>
          </a:p>
        </p:txBody>
      </p:sp>
      <p:sp>
        <p:nvSpPr>
          <p:cNvPr id="405506" name="Rectangle 2">
            <a:extLst>
              <a:ext uri="{FF2B5EF4-FFF2-40B4-BE49-F238E27FC236}">
                <a16:creationId xmlns:a16="http://schemas.microsoft.com/office/drawing/2014/main" id="{9086405C-9AAA-D247-954D-525FEB3CCAE9}"/>
              </a:ext>
            </a:extLst>
          </p:cNvPr>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405507" name="Rectangle 3">
            <a:extLst>
              <a:ext uri="{FF2B5EF4-FFF2-40B4-BE49-F238E27FC236}">
                <a16:creationId xmlns:a16="http://schemas.microsoft.com/office/drawing/2014/main" id="{F7AC9DB7-351F-7B43-A750-3C3F387DC6A7}"/>
              </a:ext>
            </a:extLst>
          </p:cNvPr>
          <p:cNvSpPr>
            <a:spLocks noGrp="1" noChangeArrowheads="1"/>
          </p:cNvSpPr>
          <p:nvPr>
            <p:ph type="body" idx="1"/>
          </p:nvPr>
        </p:nvSpPr>
        <p:spPr>
          <a:xfrm>
            <a:off x="914400" y="4343400"/>
            <a:ext cx="5029200" cy="4114800"/>
          </a:xfrm>
        </p:spPr>
        <p:txBody>
          <a:bodyPr/>
          <a:lstStyle/>
          <a:p>
            <a:pPr>
              <a:defRPr/>
            </a:pPr>
            <a:endParaRPr kumimoji="0" lang="en-US"/>
          </a:p>
        </p:txBody>
      </p:sp>
    </p:spTree>
    <p:extLst>
      <p:ext uri="{BB962C8B-B14F-4D97-AF65-F5344CB8AC3E}">
        <p14:creationId xmlns:p14="http://schemas.microsoft.com/office/powerpoint/2010/main" val="3418445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6D0C90F6-95B5-174D-8602-8E9943BAD3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spcBef>
                <a:spcPct val="0"/>
              </a:spcBef>
              <a:buFontTx/>
              <a:buNone/>
            </a:pPr>
            <a:fld id="{56067835-1577-2B4F-9878-C5FC351E41EA}" type="slidenum">
              <a:rPr lang="en-US" altLang="zh-CN" sz="1200"/>
              <a:pPr>
                <a:spcBef>
                  <a:spcPct val="0"/>
                </a:spcBef>
                <a:buFontTx/>
                <a:buNone/>
              </a:pPr>
              <a:t>23</a:t>
            </a:fld>
            <a:endParaRPr lang="en-US" altLang="zh-CN" sz="1200"/>
          </a:p>
        </p:txBody>
      </p:sp>
      <p:sp>
        <p:nvSpPr>
          <p:cNvPr id="91138" name="Rectangle 2">
            <a:extLst>
              <a:ext uri="{FF2B5EF4-FFF2-40B4-BE49-F238E27FC236}">
                <a16:creationId xmlns:a16="http://schemas.microsoft.com/office/drawing/2014/main" id="{504035E3-D926-8144-8265-B631B72A3838}"/>
              </a:ext>
            </a:extLst>
          </p:cNvPr>
          <p:cNvSpPr>
            <a:spLocks noGrp="1" noRot="1" noChangeAspect="1" noChangeArrowheads="1" noTextEdit="1"/>
          </p:cNvSpPr>
          <p:nvPr>
            <p:ph type="sldImg"/>
          </p:nvPr>
        </p:nvSpPr>
        <p:spPr>
          <a:xfrm>
            <a:off x="1143000" y="685800"/>
            <a:ext cx="4572000" cy="3429000"/>
          </a:xfrm>
          <a:ln/>
        </p:spPr>
      </p:sp>
      <p:sp>
        <p:nvSpPr>
          <p:cNvPr id="91139" name="Rectangle 3">
            <a:extLst>
              <a:ext uri="{FF2B5EF4-FFF2-40B4-BE49-F238E27FC236}">
                <a16:creationId xmlns:a16="http://schemas.microsoft.com/office/drawing/2014/main" id="{2AF99F43-50A0-3748-BAD3-2D7BBE4DD58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en-US" altLang="zh-CN">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宋体" charset="0"/>
              </a:defRPr>
            </a:lvl1pPr>
            <a:lvl2pPr marL="742950" indent="-285750">
              <a:defRPr sz="2800">
                <a:solidFill>
                  <a:schemeClr val="tx1"/>
                </a:solidFill>
                <a:latin typeface="Arial" charset="0"/>
                <a:ea typeface="宋体" charset="0"/>
              </a:defRPr>
            </a:lvl2pPr>
            <a:lvl3pPr marL="1143000" indent="-228600">
              <a:defRPr sz="2800">
                <a:solidFill>
                  <a:schemeClr val="tx1"/>
                </a:solidFill>
                <a:latin typeface="Arial" charset="0"/>
                <a:ea typeface="宋体" charset="0"/>
              </a:defRPr>
            </a:lvl3pPr>
            <a:lvl4pPr marL="1600200" indent="-228600">
              <a:defRPr sz="2800">
                <a:solidFill>
                  <a:schemeClr val="tx1"/>
                </a:solidFill>
                <a:latin typeface="Arial" charset="0"/>
                <a:ea typeface="宋体" charset="0"/>
              </a:defRPr>
            </a:lvl4pPr>
            <a:lvl5pPr marL="2057400" indent="-228600">
              <a:defRPr sz="2800">
                <a:solidFill>
                  <a:schemeClr val="tx1"/>
                </a:solidFill>
                <a:latin typeface="Arial" charset="0"/>
                <a:ea typeface="宋体" charset="0"/>
              </a:defRPr>
            </a:lvl5pPr>
            <a:lvl6pPr marL="2514600" indent="-228600" eaLnBrk="0" fontAlgn="base" hangingPunct="0">
              <a:spcBef>
                <a:spcPct val="0"/>
              </a:spcBef>
              <a:spcAft>
                <a:spcPct val="0"/>
              </a:spcAft>
              <a:defRPr sz="2800">
                <a:solidFill>
                  <a:schemeClr val="tx1"/>
                </a:solidFill>
                <a:latin typeface="Arial" charset="0"/>
                <a:ea typeface="宋体" charset="0"/>
              </a:defRPr>
            </a:lvl6pPr>
            <a:lvl7pPr marL="2971800" indent="-228600" eaLnBrk="0" fontAlgn="base" hangingPunct="0">
              <a:spcBef>
                <a:spcPct val="0"/>
              </a:spcBef>
              <a:spcAft>
                <a:spcPct val="0"/>
              </a:spcAft>
              <a:defRPr sz="2800">
                <a:solidFill>
                  <a:schemeClr val="tx1"/>
                </a:solidFill>
                <a:latin typeface="Arial" charset="0"/>
                <a:ea typeface="宋体" charset="0"/>
              </a:defRPr>
            </a:lvl7pPr>
            <a:lvl8pPr marL="3429000" indent="-228600" eaLnBrk="0" fontAlgn="base" hangingPunct="0">
              <a:spcBef>
                <a:spcPct val="0"/>
              </a:spcBef>
              <a:spcAft>
                <a:spcPct val="0"/>
              </a:spcAft>
              <a:defRPr sz="2800">
                <a:solidFill>
                  <a:schemeClr val="tx1"/>
                </a:solidFill>
                <a:latin typeface="Arial" charset="0"/>
                <a:ea typeface="宋体" charset="0"/>
              </a:defRPr>
            </a:lvl8pPr>
            <a:lvl9pPr marL="3886200" indent="-228600" eaLnBrk="0" fontAlgn="base" hangingPunct="0">
              <a:spcBef>
                <a:spcPct val="0"/>
              </a:spcBef>
              <a:spcAft>
                <a:spcPct val="0"/>
              </a:spcAft>
              <a:defRPr sz="2800">
                <a:solidFill>
                  <a:schemeClr val="tx1"/>
                </a:solidFill>
                <a:latin typeface="Arial" charset="0"/>
                <a:ea typeface="宋体" charset="0"/>
              </a:defRPr>
            </a:lvl9pPr>
          </a:lstStyle>
          <a:p>
            <a:fld id="{248109CD-0EA4-E647-AF5D-6FA7DE415F70}" type="slidenum">
              <a:rPr lang="en-US" altLang="zh-CN" sz="1200"/>
              <a:pPr/>
              <a:t>24</a:t>
            </a:fld>
            <a:endParaRPr lang="en-US" altLang="zh-CN" sz="1200"/>
          </a:p>
        </p:txBody>
      </p:sp>
      <p:sp>
        <p:nvSpPr>
          <p:cNvPr id="1146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charset="0"/>
                <a:ea typeface="宋体" charset="0"/>
              </a:defRPr>
            </a:lvl1pPr>
            <a:lvl2pPr marL="742950" indent="-285750">
              <a:defRPr sz="2800">
                <a:solidFill>
                  <a:schemeClr val="tx1"/>
                </a:solidFill>
                <a:latin typeface="Arial" charset="0"/>
                <a:ea typeface="宋体" charset="0"/>
              </a:defRPr>
            </a:lvl2pPr>
            <a:lvl3pPr marL="1143000" indent="-228600">
              <a:defRPr sz="2800">
                <a:solidFill>
                  <a:schemeClr val="tx1"/>
                </a:solidFill>
                <a:latin typeface="Arial" charset="0"/>
                <a:ea typeface="宋体" charset="0"/>
              </a:defRPr>
            </a:lvl3pPr>
            <a:lvl4pPr marL="1600200" indent="-228600">
              <a:defRPr sz="2800">
                <a:solidFill>
                  <a:schemeClr val="tx1"/>
                </a:solidFill>
                <a:latin typeface="Arial" charset="0"/>
                <a:ea typeface="宋体" charset="0"/>
              </a:defRPr>
            </a:lvl4pPr>
            <a:lvl5pPr marL="2057400" indent="-228600">
              <a:defRPr sz="2800">
                <a:solidFill>
                  <a:schemeClr val="tx1"/>
                </a:solidFill>
                <a:latin typeface="Arial" charset="0"/>
                <a:ea typeface="宋体" charset="0"/>
              </a:defRPr>
            </a:lvl5pPr>
            <a:lvl6pPr marL="2514600" indent="-228600" eaLnBrk="0" fontAlgn="base" hangingPunct="0">
              <a:spcBef>
                <a:spcPct val="0"/>
              </a:spcBef>
              <a:spcAft>
                <a:spcPct val="0"/>
              </a:spcAft>
              <a:defRPr sz="2800">
                <a:solidFill>
                  <a:schemeClr val="tx1"/>
                </a:solidFill>
                <a:latin typeface="Arial" charset="0"/>
                <a:ea typeface="宋体" charset="0"/>
              </a:defRPr>
            </a:lvl6pPr>
            <a:lvl7pPr marL="2971800" indent="-228600" eaLnBrk="0" fontAlgn="base" hangingPunct="0">
              <a:spcBef>
                <a:spcPct val="0"/>
              </a:spcBef>
              <a:spcAft>
                <a:spcPct val="0"/>
              </a:spcAft>
              <a:defRPr sz="2800">
                <a:solidFill>
                  <a:schemeClr val="tx1"/>
                </a:solidFill>
                <a:latin typeface="Arial" charset="0"/>
                <a:ea typeface="宋体" charset="0"/>
              </a:defRPr>
            </a:lvl7pPr>
            <a:lvl8pPr marL="3429000" indent="-228600" eaLnBrk="0" fontAlgn="base" hangingPunct="0">
              <a:spcBef>
                <a:spcPct val="0"/>
              </a:spcBef>
              <a:spcAft>
                <a:spcPct val="0"/>
              </a:spcAft>
              <a:defRPr sz="2800">
                <a:solidFill>
                  <a:schemeClr val="tx1"/>
                </a:solidFill>
                <a:latin typeface="Arial" charset="0"/>
                <a:ea typeface="宋体" charset="0"/>
              </a:defRPr>
            </a:lvl8pPr>
            <a:lvl9pPr marL="3886200" indent="-228600" eaLnBrk="0" fontAlgn="base" hangingPunct="0">
              <a:spcBef>
                <a:spcPct val="0"/>
              </a:spcBef>
              <a:spcAft>
                <a:spcPct val="0"/>
              </a:spcAft>
              <a:defRPr sz="2800">
                <a:solidFill>
                  <a:schemeClr val="tx1"/>
                </a:solidFill>
                <a:latin typeface="Arial" charset="0"/>
                <a:ea typeface="宋体" charset="0"/>
              </a:defRPr>
            </a:lvl9pPr>
          </a:lstStyle>
          <a:p>
            <a:pPr algn="r" eaLnBrk="1" hangingPunct="1">
              <a:spcBef>
                <a:spcPct val="20000"/>
              </a:spcBef>
              <a:buFontTx/>
              <a:buChar char="•"/>
            </a:pPr>
            <a:fld id="{C719C01F-47D7-A240-8A0F-C2B93A26880F}" type="slidenum">
              <a:rPr lang="en-US" altLang="zh-CN" sz="1200"/>
              <a:pPr algn="r" eaLnBrk="1" hangingPunct="1">
                <a:spcBef>
                  <a:spcPct val="20000"/>
                </a:spcBef>
                <a:buFontTx/>
                <a:buChar char="•"/>
              </a:pPr>
              <a:t>24</a:t>
            </a:fld>
            <a:endParaRPr lang="en-US" altLang="zh-CN" sz="1200"/>
          </a:p>
        </p:txBody>
      </p:sp>
      <p:sp>
        <p:nvSpPr>
          <p:cNvPr id="1146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defTabSz="865188">
              <a:defRPr sz="2800">
                <a:solidFill>
                  <a:schemeClr val="tx1"/>
                </a:solidFill>
                <a:latin typeface="Arial" charset="0"/>
                <a:ea typeface="宋体" charset="0"/>
              </a:defRPr>
            </a:lvl1pPr>
            <a:lvl2pPr marL="742950" indent="-285750" defTabSz="865188">
              <a:defRPr sz="2800">
                <a:solidFill>
                  <a:schemeClr val="tx1"/>
                </a:solidFill>
                <a:latin typeface="Arial" charset="0"/>
                <a:ea typeface="宋体" charset="0"/>
              </a:defRPr>
            </a:lvl2pPr>
            <a:lvl3pPr marL="1143000" indent="-228600" defTabSz="865188">
              <a:defRPr sz="2800">
                <a:solidFill>
                  <a:schemeClr val="tx1"/>
                </a:solidFill>
                <a:latin typeface="Arial" charset="0"/>
                <a:ea typeface="宋体" charset="0"/>
              </a:defRPr>
            </a:lvl3pPr>
            <a:lvl4pPr marL="1600200" indent="-228600" defTabSz="865188">
              <a:defRPr sz="2800">
                <a:solidFill>
                  <a:schemeClr val="tx1"/>
                </a:solidFill>
                <a:latin typeface="Arial" charset="0"/>
                <a:ea typeface="宋体" charset="0"/>
              </a:defRPr>
            </a:lvl4pPr>
            <a:lvl5pPr marL="2057400" indent="-228600" defTabSz="865188">
              <a:defRPr sz="2800">
                <a:solidFill>
                  <a:schemeClr val="tx1"/>
                </a:solidFill>
                <a:latin typeface="Arial" charset="0"/>
                <a:ea typeface="宋体" charset="0"/>
              </a:defRPr>
            </a:lvl5pPr>
            <a:lvl6pPr marL="2514600" indent="-228600" defTabSz="865188" eaLnBrk="0" fontAlgn="base" hangingPunct="0">
              <a:spcBef>
                <a:spcPct val="0"/>
              </a:spcBef>
              <a:spcAft>
                <a:spcPct val="0"/>
              </a:spcAft>
              <a:defRPr sz="2800">
                <a:solidFill>
                  <a:schemeClr val="tx1"/>
                </a:solidFill>
                <a:latin typeface="Arial" charset="0"/>
                <a:ea typeface="宋体" charset="0"/>
              </a:defRPr>
            </a:lvl6pPr>
            <a:lvl7pPr marL="2971800" indent="-228600" defTabSz="865188" eaLnBrk="0" fontAlgn="base" hangingPunct="0">
              <a:spcBef>
                <a:spcPct val="0"/>
              </a:spcBef>
              <a:spcAft>
                <a:spcPct val="0"/>
              </a:spcAft>
              <a:defRPr sz="2800">
                <a:solidFill>
                  <a:schemeClr val="tx1"/>
                </a:solidFill>
                <a:latin typeface="Arial" charset="0"/>
                <a:ea typeface="宋体" charset="0"/>
              </a:defRPr>
            </a:lvl7pPr>
            <a:lvl8pPr marL="3429000" indent="-228600" defTabSz="865188" eaLnBrk="0" fontAlgn="base" hangingPunct="0">
              <a:spcBef>
                <a:spcPct val="0"/>
              </a:spcBef>
              <a:spcAft>
                <a:spcPct val="0"/>
              </a:spcAft>
              <a:defRPr sz="2800">
                <a:solidFill>
                  <a:schemeClr val="tx1"/>
                </a:solidFill>
                <a:latin typeface="Arial" charset="0"/>
                <a:ea typeface="宋体" charset="0"/>
              </a:defRPr>
            </a:lvl8pPr>
            <a:lvl9pPr marL="3886200" indent="-228600" defTabSz="865188" eaLnBrk="0" fontAlgn="base" hangingPunct="0">
              <a:spcBef>
                <a:spcPct val="0"/>
              </a:spcBef>
              <a:spcAft>
                <a:spcPct val="0"/>
              </a:spcAft>
              <a:defRPr sz="2800">
                <a:solidFill>
                  <a:schemeClr val="tx1"/>
                </a:solidFill>
                <a:latin typeface="Arial" charset="0"/>
                <a:ea typeface="宋体" charset="0"/>
              </a:defRPr>
            </a:lvl9pPr>
          </a:lstStyle>
          <a:p>
            <a:pPr algn="r" eaLnBrk="1" hangingPunct="1">
              <a:spcBef>
                <a:spcPct val="20000"/>
              </a:spcBef>
              <a:buFontTx/>
              <a:buChar char="•"/>
            </a:pPr>
            <a:fld id="{E38577F7-4EA1-264D-A203-912A11E2A49D}" type="slidenum">
              <a:rPr lang="en-US" altLang="zh-CN" sz="1100"/>
              <a:pPr algn="r" eaLnBrk="1" hangingPunct="1">
                <a:spcBef>
                  <a:spcPct val="20000"/>
                </a:spcBef>
                <a:buFontTx/>
                <a:buChar char="•"/>
              </a:pPr>
              <a:t>24</a:t>
            </a:fld>
            <a:endParaRPr lang="en-US" altLang="zh-CN" sz="1100"/>
          </a:p>
        </p:txBody>
      </p:sp>
      <p:sp>
        <p:nvSpPr>
          <p:cNvPr id="114692" name="Rectangle 2"/>
          <p:cNvSpPr>
            <a:spLocks noGrp="1" noRot="1" noChangeAspect="1" noChangeArrowheads="1" noTextEdit="1"/>
          </p:cNvSpPr>
          <p:nvPr>
            <p:ph type="sldImg"/>
          </p:nvPr>
        </p:nvSpPr>
        <p:spPr>
          <a:xfrm>
            <a:off x="1144588" y="685800"/>
            <a:ext cx="4572000" cy="3429000"/>
          </a:xfrm>
          <a:ln/>
        </p:spPr>
      </p:sp>
      <p:sp>
        <p:nvSpPr>
          <p:cNvPr id="1146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pPr eaLnBrk="1" hangingPunct="1"/>
            <a:r>
              <a:rPr kumimoji="0" lang="en-US" altLang="zh-CN" dirty="0" err="1"/>
              <a:t>Glauber</a:t>
            </a:r>
            <a:r>
              <a:rPr kumimoji="0" lang="en-US" altLang="zh-CN" dirty="0"/>
              <a:t> model has been used to calculate the eccentricities, but it is similar in the case of CGC model.</a:t>
            </a:r>
          </a:p>
          <a:p>
            <a:pPr eaLnBrk="1" hangingPunct="1"/>
            <a:r>
              <a:rPr kumimoji="0" lang="en-US" altLang="zh-CN" dirty="0"/>
              <a:t>(</a:t>
            </a:r>
            <a:r>
              <a:rPr kumimoji="0" lang="en-US" altLang="zh-CN" dirty="0" err="1"/>
              <a:t>i</a:t>
            </a:r>
            <a:r>
              <a:rPr kumimoji="0" lang="en-US" altLang="zh-CN" dirty="0"/>
              <a:t>) There is a clear number of quark (NQ) scaling for all systems and beam energies</a:t>
            </a:r>
          </a:p>
          <a:p>
            <a:pPr eaLnBrk="1" hangingPunct="1"/>
            <a:r>
              <a:rPr kumimoji="0" lang="en-US" altLang="zh-CN" dirty="0"/>
              <a:t>studied here. (Due to the limited statics, this test is not done for </a:t>
            </a:r>
            <a:r>
              <a:rPr kumimoji="0" lang="en-US" altLang="zh-CN" dirty="0" err="1"/>
              <a:t>Cu+Cu</a:t>
            </a:r>
            <a:r>
              <a:rPr kumimoji="0" lang="en-US" altLang="zh-CN" dirty="0"/>
              <a:t> collisions at</a:t>
            </a:r>
          </a:p>
          <a:p>
            <a:pPr eaLnBrk="1" hangingPunct="1"/>
            <a:r>
              <a:rPr kumimoji="0" lang="en-US" altLang="zh-CN" i="1" dirty="0"/>
              <a:t>√𝑠𝑁𝑁 </a:t>
            </a:r>
            <a:r>
              <a:rPr kumimoji="0" lang="en-US" altLang="zh-CN" dirty="0"/>
              <a:t>= 62.4 </a:t>
            </a:r>
            <a:r>
              <a:rPr kumimoji="0" lang="en-US" altLang="zh-CN" dirty="0" err="1"/>
              <a:t>GeV</a:t>
            </a:r>
            <a:r>
              <a:rPr kumimoji="0" lang="en-US" altLang="zh-CN" dirty="0"/>
              <a:t>.) It indicate the </a:t>
            </a:r>
            <a:r>
              <a:rPr kumimoji="0" lang="en-US" altLang="zh-CN" dirty="0" err="1"/>
              <a:t>partonic</a:t>
            </a:r>
            <a:r>
              <a:rPr kumimoji="0" lang="en-US" altLang="zh-CN" dirty="0"/>
              <a:t> collectivity has been built up at RHIC.</a:t>
            </a:r>
          </a:p>
          <a:p>
            <a:pPr eaLnBrk="1" hangingPunct="1"/>
            <a:r>
              <a:rPr kumimoji="0" lang="en-US" altLang="zh-CN" dirty="0"/>
              <a:t>(ii) After removing the initial geometry by eccentricity, stronger collective flow can be observed in the larger system.</a:t>
            </a:r>
          </a:p>
          <a:p>
            <a:pPr eaLnBrk="1" hangingPunct="1"/>
            <a:endParaRPr kumimoji="0" lang="en-US" altLang="zh-CN" dirty="0"/>
          </a:p>
          <a:p>
            <a:pPr eaLnBrk="1" hangingPunct="1"/>
            <a:endParaRPr kumimoji="0" lang="zh-CN" altLang="en-US" b="1" dirty="0"/>
          </a:p>
        </p:txBody>
      </p:sp>
    </p:spTree>
    <p:extLst>
      <p:ext uri="{BB962C8B-B14F-4D97-AF65-F5344CB8AC3E}">
        <p14:creationId xmlns:p14="http://schemas.microsoft.com/office/powerpoint/2010/main" val="56791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由于各向异性流动依赖于再散射，因此对系统早期的热化程度非常敏感。在</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Au+Au</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等重核相互作用中，除了最边缘碰撞外</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εstd</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和</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εpart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的平均值非常相似。然而，对于小系统，核子位置的起伏对于所有的中心度都非常重要，并且平均偏心率可以根据它的计算方式而有很大的变化</a:t>
            </a:r>
          </a:p>
          <a:p>
            <a:endParaRPr kumimoji="1" lang="zh-CN" altLang="en-US" dirty="0"/>
          </a:p>
        </p:txBody>
      </p:sp>
      <p:sp>
        <p:nvSpPr>
          <p:cNvPr id="4" name="灯片编号占位符 3"/>
          <p:cNvSpPr>
            <a:spLocks noGrp="1"/>
          </p:cNvSpPr>
          <p:nvPr>
            <p:ph type="sldNum" sz="quarter" idx="5"/>
          </p:nvPr>
        </p:nvSpPr>
        <p:spPr/>
        <p:txBody>
          <a:bodyPr/>
          <a:lstStyle/>
          <a:p>
            <a:pPr>
              <a:defRPr/>
            </a:pPr>
            <a:fld id="{57792A00-A193-0E44-A386-7554A42E1025}" type="slidenum">
              <a:rPr lang="en-US" altLang="zh-CN" smtClean="0"/>
              <a:pPr>
                <a:defRPr/>
              </a:pPr>
              <a:t>25</a:t>
            </a:fld>
            <a:endParaRPr lang="en-US" altLang="zh-CN"/>
          </a:p>
        </p:txBody>
      </p:sp>
    </p:spTree>
    <p:extLst>
      <p:ext uri="{BB962C8B-B14F-4D97-AF65-F5344CB8AC3E}">
        <p14:creationId xmlns:p14="http://schemas.microsoft.com/office/powerpoint/2010/main" val="324387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重离子碰撞的时空演化如图</a:t>
            </a:r>
            <a:r>
              <a:rPr kumimoji="1" lang="en-US" altLang="zh-CN" dirty="0"/>
              <a:t>1.3</a:t>
            </a:r>
            <a:r>
              <a:rPr kumimoji="1" lang="zh-CN" altLang="en-US" dirty="0"/>
              <a:t>所示。在实验室中，以相对论速度运动的原子核表现为洛伦兹收缩。碰撞后，大量能量沉积在相互作用区。如果能量密度足够大，所创造的系统的温度超过临界温度</a:t>
            </a:r>
            <a:r>
              <a:rPr kumimoji="1" lang="en" altLang="zh-CN" dirty="0"/>
              <a:t>Tc</a:t>
            </a:r>
            <a:r>
              <a:rPr kumimoji="1" lang="zh-CN" altLang="en" dirty="0"/>
              <a:t>，</a:t>
            </a:r>
            <a:r>
              <a:rPr kumimoji="1" lang="zh-CN" altLang="en-US" dirty="0"/>
              <a:t>预计会发生相变，形成一个由限定夸克和胶子组成的火球。夸克和胶子之间的相互作用可能导致热化和化学平衡。随后介质的膨胀由</a:t>
            </a:r>
            <a:r>
              <a:rPr kumimoji="1" lang="en" altLang="zh-CN" dirty="0"/>
              <a:t>QGP</a:t>
            </a:r>
            <a:r>
              <a:rPr kumimoji="1" lang="zh-CN" altLang="en-US" dirty="0"/>
              <a:t>的状态方程控制。当系统膨胀并冷却到临界温度</a:t>
            </a:r>
            <a:r>
              <a:rPr kumimoji="1" lang="en" altLang="zh-CN" dirty="0"/>
              <a:t>Tc</a:t>
            </a:r>
            <a:r>
              <a:rPr kumimoji="1" lang="zh-CN" altLang="en-US" dirty="0"/>
              <a:t>时，强子化发生，夸克和胶子受到限制。由于强子的形成时间有限，该体系很可能经历自由夸克和胶子与强子同时存在的混合相。一旦所有的夸克和胶子都被限制在强子里，这个系统就变成了强子气体。随着强子气体继续膨胀，温度降至化学冻结温度</a:t>
            </a:r>
            <a:r>
              <a:rPr kumimoji="1" lang="en" altLang="zh-CN" dirty="0"/>
              <a:t>Tch</a:t>
            </a:r>
            <a:r>
              <a:rPr kumimoji="1" lang="zh-CN" altLang="en" dirty="0"/>
              <a:t>，</a:t>
            </a:r>
            <a:r>
              <a:rPr kumimoji="1" lang="zh-CN" altLang="en-US" dirty="0"/>
              <a:t>强子之间的非弹性散射停止，强子种类的相对丰度将不再改变。当体系被稀释到强子不再有弹性地相互作用，体系变成自由流动时，就会发生动力学冻结，用</a:t>
            </a:r>
            <a:r>
              <a:rPr kumimoji="1" lang="en" altLang="zh-CN" dirty="0" err="1"/>
              <a:t>Tfo</a:t>
            </a:r>
            <a:r>
              <a:rPr kumimoji="1" lang="zh-CN" altLang="en-US" dirty="0"/>
              <a:t>表示。</a:t>
            </a:r>
          </a:p>
        </p:txBody>
      </p:sp>
      <p:sp>
        <p:nvSpPr>
          <p:cNvPr id="4" name="灯片编号占位符 3"/>
          <p:cNvSpPr>
            <a:spLocks noGrp="1"/>
          </p:cNvSpPr>
          <p:nvPr>
            <p:ph type="sldNum" sz="quarter" idx="5"/>
          </p:nvPr>
        </p:nvSpPr>
        <p:spPr/>
        <p:txBody>
          <a:bodyPr/>
          <a:lstStyle/>
          <a:p>
            <a:pPr>
              <a:defRPr/>
            </a:pPr>
            <a:fld id="{57792A00-A193-0E44-A386-7554A42E1025}" type="slidenum">
              <a:rPr lang="en-US" altLang="zh-CN" smtClean="0"/>
              <a:pPr>
                <a:defRPr/>
              </a:pPr>
              <a:t>5</a:t>
            </a:fld>
            <a:endParaRPr lang="en-US" altLang="zh-CN"/>
          </a:p>
        </p:txBody>
      </p:sp>
    </p:spTree>
    <p:extLst>
      <p:ext uri="{BB962C8B-B14F-4D97-AF65-F5344CB8AC3E}">
        <p14:creationId xmlns:p14="http://schemas.microsoft.com/office/powerpoint/2010/main" val="1460982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499537-13C2-4C4A-B97D-33B78DB47D4A}"/>
              </a:ext>
            </a:extLst>
          </p:cNvPr>
          <p:cNvSpPr>
            <a:spLocks noGrp="1" noChangeArrowheads="1"/>
          </p:cNvSpPr>
          <p:nvPr>
            <p:ph type="sldNum" sz="quarter" idx="5"/>
          </p:nvPr>
        </p:nvSpPr>
        <p:spPr>
          <a:ln/>
        </p:spPr>
        <p:txBody>
          <a:bodyPr/>
          <a:lstStyle/>
          <a:p>
            <a:fld id="{18CDA946-78E3-4241-A1DB-23919A8057D9}" type="slidenum">
              <a:rPr lang="en-US" altLang="zh-CN"/>
              <a:pPr/>
              <a:t>26</a:t>
            </a:fld>
            <a:endParaRPr lang="en-US" altLang="zh-CN"/>
          </a:p>
        </p:txBody>
      </p:sp>
      <p:sp>
        <p:nvSpPr>
          <p:cNvPr id="115714" name="Rectangle 2">
            <a:extLst>
              <a:ext uri="{FF2B5EF4-FFF2-40B4-BE49-F238E27FC236}">
                <a16:creationId xmlns:a16="http://schemas.microsoft.com/office/drawing/2014/main" id="{E67D3719-773F-524F-AF9E-FEC41684F874}"/>
              </a:ext>
            </a:extLst>
          </p:cNvPr>
          <p:cNvSpPr>
            <a:spLocks noGrp="1" noRot="1" noChangeAspect="1" noChangeArrowheads="1" noTextEdit="1"/>
          </p:cNvSpPr>
          <p:nvPr>
            <p:ph type="sldImg"/>
          </p:nvPr>
        </p:nvSpPr>
        <p:spPr>
          <a:xfrm>
            <a:off x="1143000" y="687388"/>
            <a:ext cx="4572000" cy="3429000"/>
          </a:xfrm>
          <a:ln/>
        </p:spPr>
      </p:sp>
      <p:sp>
        <p:nvSpPr>
          <p:cNvPr id="115715" name="Rectangle 3">
            <a:extLst>
              <a:ext uri="{FF2B5EF4-FFF2-40B4-BE49-F238E27FC236}">
                <a16:creationId xmlns:a16="http://schemas.microsoft.com/office/drawing/2014/main" id="{D248688B-71F6-6E40-A18A-A60DC95FE80E}"/>
              </a:ext>
            </a:extLst>
          </p:cNvPr>
          <p:cNvSpPr>
            <a:spLocks noGrp="1" noChangeArrowheads="1"/>
          </p:cNvSpPr>
          <p:nvPr>
            <p:ph type="body" idx="1"/>
          </p:nvPr>
        </p:nvSpPr>
        <p:spPr>
          <a:xfrm>
            <a:off x="912813" y="4343400"/>
            <a:ext cx="5032375" cy="4113213"/>
          </a:xfrm>
        </p:spPr>
        <p:txBody>
          <a:bodyPr lIns="95306" tIns="47653" rIns="95306" bIns="47653"/>
          <a:lstStyle/>
          <a:p>
            <a:endParaRPr lang="zh-CN" altLang="zh-CN">
              <a:solidFill>
                <a:schemeClr val="accent1"/>
              </a:solidFill>
            </a:endParaRPr>
          </a:p>
        </p:txBody>
      </p:sp>
    </p:spTree>
    <p:extLst>
      <p:ext uri="{BB962C8B-B14F-4D97-AF65-F5344CB8AC3E}">
        <p14:creationId xmlns:p14="http://schemas.microsoft.com/office/powerpoint/2010/main" val="530834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14763" y="9309100"/>
            <a:ext cx="2919412" cy="488950"/>
          </a:xfrm>
          <a:prstGeom prst="rect">
            <a:avLst/>
          </a:prstGeom>
          <a:noFill/>
          <a:ln w="9525">
            <a:noFill/>
            <a:miter lim="800000"/>
            <a:headEnd/>
            <a:tailEnd/>
          </a:ln>
        </p:spPr>
        <p:txBody>
          <a:bodyPr lIns="89371" tIns="44685" rIns="89371" bIns="44685" anchor="b">
            <a:prstTxWarp prst="textNoShape">
              <a:avLst/>
            </a:prstTxWarp>
          </a:bodyPr>
          <a:lstStyle/>
          <a:p>
            <a:pPr algn="r" defTabSz="871538"/>
            <a:fld id="{CBEAA16A-CDE4-1243-9D5A-8B8E1754A945}" type="slidenum">
              <a:rPr lang="en-US" altLang="zh-CN" sz="1100"/>
              <a:pPr algn="r" defTabSz="871538"/>
              <a:t>27</a:t>
            </a:fld>
            <a:endParaRPr lang="en-US" altLang="zh-CN" sz="11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ltLang="zh-CN" dirty="0">
              <a:ea typeface="宋体" charset="-122"/>
              <a:cs typeface="宋体" charset="-122"/>
            </a:endParaRPr>
          </a:p>
        </p:txBody>
      </p:sp>
    </p:spTree>
    <p:extLst>
      <p:ext uri="{BB962C8B-B14F-4D97-AF65-F5344CB8AC3E}">
        <p14:creationId xmlns:p14="http://schemas.microsoft.com/office/powerpoint/2010/main" val="3232051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14763" y="9309100"/>
            <a:ext cx="2919412" cy="488950"/>
          </a:xfrm>
          <a:prstGeom prst="rect">
            <a:avLst/>
          </a:prstGeom>
          <a:noFill/>
          <a:ln w="9525">
            <a:noFill/>
            <a:miter lim="800000"/>
            <a:headEnd/>
            <a:tailEnd/>
          </a:ln>
        </p:spPr>
        <p:txBody>
          <a:bodyPr lIns="89371" tIns="44685" rIns="89371" bIns="44685" anchor="b">
            <a:prstTxWarp prst="textNoShape">
              <a:avLst/>
            </a:prstTxWarp>
          </a:bodyPr>
          <a:lstStyle/>
          <a:p>
            <a:pPr algn="r" defTabSz="871538"/>
            <a:fld id="{CBEAA16A-CDE4-1243-9D5A-8B8E1754A945}" type="slidenum">
              <a:rPr lang="en-US" altLang="zh-CN" sz="1100"/>
              <a:pPr algn="r" defTabSz="871538"/>
              <a:t>28</a:t>
            </a:fld>
            <a:endParaRPr lang="en-US" altLang="zh-CN" sz="11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ltLang="zh-CN" dirty="0">
              <a:ea typeface="宋体" charset="-122"/>
              <a:cs typeface="宋体" charset="-122"/>
            </a:endParaRPr>
          </a:p>
        </p:txBody>
      </p:sp>
    </p:spTree>
    <p:extLst>
      <p:ext uri="{BB962C8B-B14F-4D97-AF65-F5344CB8AC3E}">
        <p14:creationId xmlns:p14="http://schemas.microsoft.com/office/powerpoint/2010/main" val="3410781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57792A00-A193-0E44-A386-7554A42E1025}" type="slidenum">
              <a:rPr lang="en-US" altLang="zh-CN" smtClean="0"/>
              <a:pPr>
                <a:defRPr/>
              </a:pPr>
              <a:t>29</a:t>
            </a:fld>
            <a:endParaRPr lang="en-US" altLang="zh-CN"/>
          </a:p>
        </p:txBody>
      </p:sp>
    </p:spTree>
    <p:extLst>
      <p:ext uri="{BB962C8B-B14F-4D97-AF65-F5344CB8AC3E}">
        <p14:creationId xmlns:p14="http://schemas.microsoft.com/office/powerpoint/2010/main" val="1305215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D7D2A1-E159-CC43-B53B-3BEFE016930D}"/>
              </a:ext>
            </a:extLst>
          </p:cNvPr>
          <p:cNvSpPr>
            <a:spLocks noGrp="1" noChangeArrowheads="1"/>
          </p:cNvSpPr>
          <p:nvPr>
            <p:ph type="sldNum" sz="quarter" idx="5"/>
          </p:nvPr>
        </p:nvSpPr>
        <p:spPr>
          <a:ln/>
        </p:spPr>
        <p:txBody>
          <a:bodyPr/>
          <a:lstStyle/>
          <a:p>
            <a:fld id="{F48CE744-782B-C34E-A9D9-6650E7CFB0B2}" type="slidenum">
              <a:rPr lang="en-US" altLang="zh-CN"/>
              <a:pPr/>
              <a:t>30</a:t>
            </a:fld>
            <a:endParaRPr lang="en-US" altLang="zh-CN"/>
          </a:p>
        </p:txBody>
      </p:sp>
      <p:sp>
        <p:nvSpPr>
          <p:cNvPr id="493570" name="Rectangle 2">
            <a:extLst>
              <a:ext uri="{FF2B5EF4-FFF2-40B4-BE49-F238E27FC236}">
                <a16:creationId xmlns:a16="http://schemas.microsoft.com/office/drawing/2014/main" id="{B9686CBD-B462-D645-A0C7-97342C076D59}"/>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3571" name="Rectangle 3">
            <a:extLst>
              <a:ext uri="{FF2B5EF4-FFF2-40B4-BE49-F238E27FC236}">
                <a16:creationId xmlns:a16="http://schemas.microsoft.com/office/drawing/2014/main" id="{A2AB4E3C-FB87-0A43-8B4A-BA00C1155DF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dirty="0"/>
          </a:p>
        </p:txBody>
      </p:sp>
    </p:spTree>
    <p:extLst>
      <p:ext uri="{BB962C8B-B14F-4D97-AF65-F5344CB8AC3E}">
        <p14:creationId xmlns:p14="http://schemas.microsoft.com/office/powerpoint/2010/main" val="1222931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宋体" charset="0"/>
              </a:defRPr>
            </a:lvl1pPr>
            <a:lvl2pPr marL="742950" indent="-285750">
              <a:defRPr sz="2800">
                <a:solidFill>
                  <a:schemeClr val="tx1"/>
                </a:solidFill>
                <a:latin typeface="Arial" charset="0"/>
                <a:ea typeface="宋体" charset="0"/>
              </a:defRPr>
            </a:lvl2pPr>
            <a:lvl3pPr marL="1143000" indent="-228600">
              <a:defRPr sz="2800">
                <a:solidFill>
                  <a:schemeClr val="tx1"/>
                </a:solidFill>
                <a:latin typeface="Arial" charset="0"/>
                <a:ea typeface="宋体" charset="0"/>
              </a:defRPr>
            </a:lvl3pPr>
            <a:lvl4pPr marL="1600200" indent="-228600">
              <a:defRPr sz="2800">
                <a:solidFill>
                  <a:schemeClr val="tx1"/>
                </a:solidFill>
                <a:latin typeface="Arial" charset="0"/>
                <a:ea typeface="宋体" charset="0"/>
              </a:defRPr>
            </a:lvl4pPr>
            <a:lvl5pPr marL="2057400" indent="-228600">
              <a:defRPr sz="2800">
                <a:solidFill>
                  <a:schemeClr val="tx1"/>
                </a:solidFill>
                <a:latin typeface="Arial" charset="0"/>
                <a:ea typeface="宋体" charset="0"/>
              </a:defRPr>
            </a:lvl5pPr>
            <a:lvl6pPr marL="2514600" indent="-228600" eaLnBrk="0" fontAlgn="base" hangingPunct="0">
              <a:spcBef>
                <a:spcPct val="0"/>
              </a:spcBef>
              <a:spcAft>
                <a:spcPct val="0"/>
              </a:spcAft>
              <a:defRPr sz="2800">
                <a:solidFill>
                  <a:schemeClr val="tx1"/>
                </a:solidFill>
                <a:latin typeface="Arial" charset="0"/>
                <a:ea typeface="宋体" charset="0"/>
              </a:defRPr>
            </a:lvl6pPr>
            <a:lvl7pPr marL="2971800" indent="-228600" eaLnBrk="0" fontAlgn="base" hangingPunct="0">
              <a:spcBef>
                <a:spcPct val="0"/>
              </a:spcBef>
              <a:spcAft>
                <a:spcPct val="0"/>
              </a:spcAft>
              <a:defRPr sz="2800">
                <a:solidFill>
                  <a:schemeClr val="tx1"/>
                </a:solidFill>
                <a:latin typeface="Arial" charset="0"/>
                <a:ea typeface="宋体" charset="0"/>
              </a:defRPr>
            </a:lvl7pPr>
            <a:lvl8pPr marL="3429000" indent="-228600" eaLnBrk="0" fontAlgn="base" hangingPunct="0">
              <a:spcBef>
                <a:spcPct val="0"/>
              </a:spcBef>
              <a:spcAft>
                <a:spcPct val="0"/>
              </a:spcAft>
              <a:defRPr sz="2800">
                <a:solidFill>
                  <a:schemeClr val="tx1"/>
                </a:solidFill>
                <a:latin typeface="Arial" charset="0"/>
                <a:ea typeface="宋体" charset="0"/>
              </a:defRPr>
            </a:lvl8pPr>
            <a:lvl9pPr marL="3886200" indent="-228600" eaLnBrk="0" fontAlgn="base" hangingPunct="0">
              <a:spcBef>
                <a:spcPct val="0"/>
              </a:spcBef>
              <a:spcAft>
                <a:spcPct val="0"/>
              </a:spcAft>
              <a:defRPr sz="2800">
                <a:solidFill>
                  <a:schemeClr val="tx1"/>
                </a:solidFill>
                <a:latin typeface="Arial" charset="0"/>
                <a:ea typeface="宋体" charset="0"/>
              </a:defRPr>
            </a:lvl9pPr>
          </a:lstStyle>
          <a:p>
            <a:fld id="{A0B75877-BF74-AD4F-927A-32D8EB702425}" type="slidenum">
              <a:rPr lang="en-US" altLang="zh-CN" sz="1200"/>
              <a:pPr/>
              <a:t>33</a:t>
            </a:fld>
            <a:endParaRPr lang="en-US" altLang="zh-CN" sz="1200"/>
          </a:p>
        </p:txBody>
      </p:sp>
      <p:sp>
        <p:nvSpPr>
          <p:cNvPr id="121858" name="Rectangle 2"/>
          <p:cNvSpPr>
            <a:spLocks noGrp="1" noRot="1" noChangeAspect="1" noChangeArrowheads="1" noTextEdit="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miter lim="800000"/>
            <a:headEnd/>
            <a:tailEnd/>
          </a:ln>
        </p:spPr>
        <p:txBody>
          <a:bodyPr lIns="90571" tIns="45286" rIns="90571" bIns="45286"/>
          <a:lstStyle/>
          <a:p>
            <a:pPr eaLnBrk="1" hangingPunct="1"/>
            <a:endParaRPr kumimoji="0" lang="en-US" altLang="zh-CN"/>
          </a:p>
        </p:txBody>
      </p:sp>
    </p:spTree>
    <p:extLst>
      <p:ext uri="{BB962C8B-B14F-4D97-AF65-F5344CB8AC3E}">
        <p14:creationId xmlns:p14="http://schemas.microsoft.com/office/powerpoint/2010/main" val="3653392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4D30E48-8153-0C4F-A455-59B96AFA0C42}" type="slidenum">
              <a:rPr lang="en-US" smtClean="0"/>
              <a:pPr/>
              <a:t>34</a:t>
            </a:fld>
            <a:endParaRPr lang="en-US"/>
          </a:p>
        </p:txBody>
      </p:sp>
    </p:spTree>
    <p:extLst>
      <p:ext uri="{BB962C8B-B14F-4D97-AF65-F5344CB8AC3E}">
        <p14:creationId xmlns:p14="http://schemas.microsoft.com/office/powerpoint/2010/main" val="4198079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4538"/>
            <a:ext cx="4960937" cy="3721100"/>
          </a:xfrm>
        </p:spPr>
      </p:sp>
      <p:sp>
        <p:nvSpPr>
          <p:cNvPr id="3" name="备注占位符 2"/>
          <p:cNvSpPr>
            <a:spLocks noGrp="1"/>
          </p:cNvSpPr>
          <p:nvPr>
            <p:ph type="body" idx="1"/>
          </p:nvPr>
        </p:nvSpPr>
        <p:spPr/>
        <p:txBody>
          <a:bodyPr/>
          <a:lstStyle/>
          <a:p>
            <a:pPr algn="just"/>
            <a:endParaRPr lang="zh-CN" altLang="zh-CN" sz="1800" kern="100" dirty="0">
              <a:effectLst/>
              <a:latin typeface="DengXian" panose="02010600030101010101" pitchFamily="2" charset="-122"/>
              <a:ea typeface="DengXian" panose="02010600030101010101" pitchFamily="2" charset="-122"/>
              <a:cs typeface="Arial" panose="020B0604020202020204" pitchFamily="34" charset="0"/>
            </a:endParaRPr>
          </a:p>
        </p:txBody>
      </p:sp>
      <p:sp>
        <p:nvSpPr>
          <p:cNvPr id="4" name="灯片编号占位符 3"/>
          <p:cNvSpPr>
            <a:spLocks noGrp="1"/>
          </p:cNvSpPr>
          <p:nvPr>
            <p:ph type="sldNum" sz="quarter" idx="5"/>
          </p:nvPr>
        </p:nvSpPr>
        <p:spPr/>
        <p:txBody>
          <a:bodyPr/>
          <a:lstStyle/>
          <a:p>
            <a:pPr>
              <a:defRPr/>
            </a:pPr>
            <a:fld id="{EE8E682F-2A08-E54B-A24B-418E29E2A3F8}" type="slidenum">
              <a:rPr lang="en-US" altLang="zh-CN" smtClean="0"/>
              <a:t>36</a:t>
            </a:fld>
            <a:endParaRPr lang="en-US" altLang="zh-CN"/>
          </a:p>
        </p:txBody>
      </p:sp>
    </p:spTree>
    <p:extLst>
      <p:ext uri="{BB962C8B-B14F-4D97-AF65-F5344CB8AC3E}">
        <p14:creationId xmlns:p14="http://schemas.microsoft.com/office/powerpoint/2010/main" val="1048078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4538"/>
            <a:ext cx="4960937" cy="3721100"/>
          </a:xfrm>
        </p:spPr>
      </p:sp>
      <p:sp>
        <p:nvSpPr>
          <p:cNvPr id="3" name="备注占位符 2"/>
          <p:cNvSpPr>
            <a:spLocks noGrp="1"/>
          </p:cNvSpPr>
          <p:nvPr>
            <p:ph type="body" idx="1"/>
          </p:nvPr>
        </p:nvSpPr>
        <p:spPr/>
        <p:txBody>
          <a:bodyPr/>
          <a:lstStyle/>
          <a:p>
            <a:pPr algn="just"/>
            <a:endParaRPr lang="zh-CN" altLang="zh-CN" sz="1800" kern="100" dirty="0">
              <a:effectLst/>
              <a:latin typeface="DengXian" panose="02010600030101010101" pitchFamily="2" charset="-122"/>
              <a:ea typeface="DengXian" panose="02010600030101010101" pitchFamily="2" charset="-122"/>
              <a:cs typeface="Arial" panose="020B0604020202020204" pitchFamily="34" charset="0"/>
            </a:endParaRPr>
          </a:p>
        </p:txBody>
      </p:sp>
      <p:sp>
        <p:nvSpPr>
          <p:cNvPr id="4" name="灯片编号占位符 3"/>
          <p:cNvSpPr>
            <a:spLocks noGrp="1"/>
          </p:cNvSpPr>
          <p:nvPr>
            <p:ph type="sldNum" sz="quarter" idx="5"/>
          </p:nvPr>
        </p:nvSpPr>
        <p:spPr/>
        <p:txBody>
          <a:bodyPr/>
          <a:lstStyle/>
          <a:p>
            <a:pPr>
              <a:defRPr/>
            </a:pPr>
            <a:fld id="{EE8E682F-2A08-E54B-A24B-418E29E2A3F8}" type="slidenum">
              <a:rPr lang="en-US" altLang="zh-CN" smtClean="0"/>
              <a:t>38</a:t>
            </a:fld>
            <a:endParaRPr lang="en-US" altLang="zh-CN"/>
          </a:p>
        </p:txBody>
      </p:sp>
    </p:spTree>
    <p:extLst>
      <p:ext uri="{BB962C8B-B14F-4D97-AF65-F5344CB8AC3E}">
        <p14:creationId xmlns:p14="http://schemas.microsoft.com/office/powerpoint/2010/main" val="2751577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4538"/>
            <a:ext cx="4960937" cy="3721100"/>
          </a:xfrm>
        </p:spPr>
      </p:sp>
      <p:sp>
        <p:nvSpPr>
          <p:cNvPr id="3" name="备注占位符 2"/>
          <p:cNvSpPr>
            <a:spLocks noGrp="1"/>
          </p:cNvSpPr>
          <p:nvPr>
            <p:ph type="body" idx="1"/>
          </p:nvPr>
        </p:nvSpPr>
        <p:spPr/>
        <p:txBody>
          <a:bodyPr/>
          <a:lstStyle/>
          <a:p>
            <a:pPr algn="just"/>
            <a:endParaRPr lang="zh-CN" altLang="zh-CN" sz="1800" kern="100" dirty="0">
              <a:effectLst/>
              <a:latin typeface="DengXian" panose="02010600030101010101" pitchFamily="2" charset="-122"/>
              <a:ea typeface="DengXian" panose="02010600030101010101" pitchFamily="2" charset="-122"/>
              <a:cs typeface="Arial" panose="020B0604020202020204" pitchFamily="34" charset="0"/>
            </a:endParaRPr>
          </a:p>
        </p:txBody>
      </p:sp>
      <p:sp>
        <p:nvSpPr>
          <p:cNvPr id="4" name="灯片编号占位符 3"/>
          <p:cNvSpPr>
            <a:spLocks noGrp="1"/>
          </p:cNvSpPr>
          <p:nvPr>
            <p:ph type="sldNum" sz="quarter" idx="5"/>
          </p:nvPr>
        </p:nvSpPr>
        <p:spPr/>
        <p:txBody>
          <a:bodyPr/>
          <a:lstStyle/>
          <a:p>
            <a:pPr>
              <a:defRPr/>
            </a:pPr>
            <a:fld id="{EE8E682F-2A08-E54B-A24B-418E29E2A3F8}" type="slidenum">
              <a:rPr lang="en-US" altLang="zh-CN" smtClean="0"/>
              <a:t>39</a:t>
            </a:fld>
            <a:endParaRPr lang="en-US" altLang="zh-CN"/>
          </a:p>
        </p:txBody>
      </p:sp>
    </p:spTree>
    <p:extLst>
      <p:ext uri="{BB962C8B-B14F-4D97-AF65-F5344CB8AC3E}">
        <p14:creationId xmlns:p14="http://schemas.microsoft.com/office/powerpoint/2010/main" val="111245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90E2A3D8-B077-0246-B154-09AE98FC70F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EB8328-A0D3-BE4F-8143-CD48E61AAAD4}" type="slidenum">
              <a:rPr lang="en-US" altLang="zh-CN" sz="1200"/>
              <a:pPr>
                <a:spcBef>
                  <a:spcPct val="0"/>
                </a:spcBef>
                <a:buFontTx/>
                <a:buNone/>
              </a:pPr>
              <a:t>6</a:t>
            </a:fld>
            <a:endParaRPr lang="en-US" altLang="zh-CN" sz="1200"/>
          </a:p>
        </p:txBody>
      </p:sp>
      <p:sp>
        <p:nvSpPr>
          <p:cNvPr id="46082" name="Rectangle 2">
            <a:extLst>
              <a:ext uri="{FF2B5EF4-FFF2-40B4-BE49-F238E27FC236}">
                <a16:creationId xmlns:a16="http://schemas.microsoft.com/office/drawing/2014/main" id="{552E9F4C-C672-7945-AA63-704E589E6F87}"/>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46083" name="Rectangle 3">
            <a:extLst>
              <a:ext uri="{FF2B5EF4-FFF2-40B4-BE49-F238E27FC236}">
                <a16:creationId xmlns:a16="http://schemas.microsoft.com/office/drawing/2014/main" id="{C3C22A01-3590-284E-BCF3-F3EC057C752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kumimoji="0" lang="en-US" altLang="zh-CN">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57792A00-A193-0E44-A386-7554A42E1025}" type="slidenum">
              <a:rPr lang="en-US" altLang="zh-CN" smtClean="0"/>
              <a:pPr>
                <a:defRPr/>
              </a:pPr>
              <a:t>40</a:t>
            </a:fld>
            <a:endParaRPr lang="en-US" altLang="zh-CN"/>
          </a:p>
        </p:txBody>
      </p:sp>
    </p:spTree>
    <p:extLst>
      <p:ext uri="{BB962C8B-B14F-4D97-AF65-F5344CB8AC3E}">
        <p14:creationId xmlns:p14="http://schemas.microsoft.com/office/powerpoint/2010/main" val="198862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9243A5F3-2DE8-E342-8B85-BCC1F11B6B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spcBef>
                <a:spcPct val="0"/>
              </a:spcBef>
              <a:buFontTx/>
              <a:buNone/>
            </a:pPr>
            <a:fld id="{7FDE2E9A-D6B2-FB4D-A706-389AD3B733CA}" type="slidenum">
              <a:rPr lang="en-US" altLang="zh-CN" sz="1200"/>
              <a:pPr>
                <a:spcBef>
                  <a:spcPct val="0"/>
                </a:spcBef>
                <a:buFontTx/>
                <a:buNone/>
              </a:pPr>
              <a:t>7</a:t>
            </a:fld>
            <a:endParaRPr lang="en-US" altLang="zh-CN" sz="1200"/>
          </a:p>
        </p:txBody>
      </p:sp>
      <p:sp>
        <p:nvSpPr>
          <p:cNvPr id="50178" name="Rectangle 2">
            <a:extLst>
              <a:ext uri="{FF2B5EF4-FFF2-40B4-BE49-F238E27FC236}">
                <a16:creationId xmlns:a16="http://schemas.microsoft.com/office/drawing/2014/main" id="{603F924D-E989-5541-A37A-BE5F04BF19D9}"/>
              </a:ext>
            </a:extLst>
          </p:cNvPr>
          <p:cNvSpPr>
            <a:spLocks noGrp="1" noRot="1" noChangeAspect="1" noChangeArrowheads="1" noTextEdit="1"/>
          </p:cNvSpPr>
          <p:nvPr>
            <p:ph type="sldImg"/>
          </p:nvPr>
        </p:nvSpPr>
        <p:spPr>
          <a:xfrm>
            <a:off x="1143000" y="685800"/>
            <a:ext cx="4572000" cy="3429000"/>
          </a:xfrm>
          <a:ln/>
        </p:spPr>
      </p:sp>
      <p:sp>
        <p:nvSpPr>
          <p:cNvPr id="50179" name="Rectangle 3">
            <a:extLst>
              <a:ext uri="{FF2B5EF4-FFF2-40B4-BE49-F238E27FC236}">
                <a16:creationId xmlns:a16="http://schemas.microsoft.com/office/drawing/2014/main" id="{880CB2A4-E02D-6D4A-9335-A65780B254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en-US" altLang="zh-CN">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7B3D58F9-4B32-DE47-913E-8FFDC1C716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spcBef>
                <a:spcPct val="0"/>
              </a:spcBef>
              <a:buFontTx/>
              <a:buNone/>
            </a:pPr>
            <a:fld id="{0BDB4CC8-AA53-7246-8A59-F21B6B1FF8EC}" type="slidenum">
              <a:rPr lang="en-US" altLang="zh-CN" sz="1200"/>
              <a:pPr>
                <a:spcBef>
                  <a:spcPct val="0"/>
                </a:spcBef>
                <a:buFontTx/>
                <a:buNone/>
              </a:pPr>
              <a:t>8</a:t>
            </a:fld>
            <a:endParaRPr lang="en-US" altLang="zh-CN" sz="1200"/>
          </a:p>
        </p:txBody>
      </p:sp>
      <p:sp>
        <p:nvSpPr>
          <p:cNvPr id="61442" name="Rectangle 2">
            <a:extLst>
              <a:ext uri="{FF2B5EF4-FFF2-40B4-BE49-F238E27FC236}">
                <a16:creationId xmlns:a16="http://schemas.microsoft.com/office/drawing/2014/main" id="{DADB773F-1A69-514E-A8CD-B90E8706BC47}"/>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A0D929B5-CA37-644F-8E7B-EF1835C0CE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对于</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STAR</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中的</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Au+Au</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碰撞，中心性选择基于</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TPC</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测量的</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yan</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快度</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η</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&lt; 0.5</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区间内未校正的初级带电粒子数。中心度分类是用这个多重分布的分数来计算的。格劳伯计算是用蒙特卡罗计算来进行。中心度</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0-5%</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的定义，对应于占总横截面</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5%</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的最中心碰撞，而</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70-80%</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是最外围碰撞。最小偏置是指最中心的</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0 ~ 80%</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的强子截面。将计算得到的</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dσ</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dNpart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或</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dσ</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dNbin</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分布总几何截面的分</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bin </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按 比例公共分式划分为相应的</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bin</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，提取每个中心度</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bin</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的平均</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Npart</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或</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Nbin</a:t>
            </a: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a:t>
            </a:r>
          </a:p>
          <a:p>
            <a:pPr eaLnBrk="1" hangingPunct="1"/>
            <a:endParaRPr kumimoji="0" lang="en-US" altLang="zh-CN"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51874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a:extLst>
              <a:ext uri="{FF2B5EF4-FFF2-40B4-BE49-F238E27FC236}">
                <a16:creationId xmlns:a16="http://schemas.microsoft.com/office/drawing/2014/main" id="{88BC3BE3-9AE4-D146-8F73-596B82A7E0B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spcBef>
                <a:spcPct val="0"/>
              </a:spcBef>
              <a:buFontTx/>
              <a:buNone/>
            </a:pPr>
            <a:fld id="{7AC81678-1252-1F4E-BF67-A02DE5D9DDCC}" type="slidenum">
              <a:rPr lang="en-US" altLang="zh-CN" sz="1200"/>
              <a:pPr>
                <a:spcBef>
                  <a:spcPct val="0"/>
                </a:spcBef>
                <a:buFontTx/>
                <a:buNone/>
              </a:pPr>
              <a:t>11</a:t>
            </a:fld>
            <a:endParaRPr lang="en-US" altLang="zh-CN" sz="1200"/>
          </a:p>
        </p:txBody>
      </p:sp>
      <p:sp>
        <p:nvSpPr>
          <p:cNvPr id="148482" name="Rectangle 2">
            <a:extLst>
              <a:ext uri="{FF2B5EF4-FFF2-40B4-BE49-F238E27FC236}">
                <a16:creationId xmlns:a16="http://schemas.microsoft.com/office/drawing/2014/main" id="{20B75D5C-8CB1-2446-964D-16D7E78DCDEE}"/>
              </a:ext>
            </a:extLst>
          </p:cNvPr>
          <p:cNvSpPr>
            <a:spLocks noGrp="1" noRot="1" noChangeAspect="1" noChangeArrowheads="1" noTextEdit="1"/>
          </p:cNvSpPr>
          <p:nvPr>
            <p:ph type="sldImg"/>
          </p:nvPr>
        </p:nvSpPr>
        <p:spPr>
          <a:xfrm>
            <a:off x="1174750" y="695325"/>
            <a:ext cx="4635500" cy="3476625"/>
          </a:xfrm>
          <a:solidFill>
            <a:srgbClr val="FFFFFF"/>
          </a:solidFill>
          <a:ln/>
        </p:spPr>
      </p:sp>
      <p:sp>
        <p:nvSpPr>
          <p:cNvPr id="148483" name="Rectangle 3">
            <a:extLst>
              <a:ext uri="{FF2B5EF4-FFF2-40B4-BE49-F238E27FC236}">
                <a16:creationId xmlns:a16="http://schemas.microsoft.com/office/drawing/2014/main" id="{7E222943-3E86-8B47-B81A-F92D1B104896}"/>
              </a:ext>
            </a:extLst>
          </p:cNvPr>
          <p:cNvSpPr>
            <a:spLocks noGrp="1" noChangeArrowheads="1"/>
          </p:cNvSpPr>
          <p:nvPr>
            <p:ph type="body" idx="1"/>
          </p:nvPr>
        </p:nvSpPr>
        <p:spPr>
          <a:xfrm>
            <a:off x="698500" y="4403725"/>
            <a:ext cx="5588000" cy="4171950"/>
          </a:xfrm>
          <a:solidFill>
            <a:srgbClr val="FFFFFF"/>
          </a:solidFill>
          <a:ln>
            <a:solidFill>
              <a:srgbClr val="000000"/>
            </a:solidFill>
            <a:miter lim="800000"/>
            <a:headEnd/>
            <a:tailEnd/>
          </a:ln>
        </p:spPr>
        <p:txBody>
          <a:bodyPr lIns="92885" tIns="46442" rIns="92885" bIns="46442"/>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幻灯片图像占位符 1">
            <a:extLst>
              <a:ext uri="{FF2B5EF4-FFF2-40B4-BE49-F238E27FC236}">
                <a16:creationId xmlns:a16="http://schemas.microsoft.com/office/drawing/2014/main" id="{487AFDAA-FAE2-1043-8152-A13BF0111C69}"/>
              </a:ext>
            </a:extLst>
          </p:cNvPr>
          <p:cNvSpPr>
            <a:spLocks noGrp="1" noRot="1" noChangeAspect="1" noChangeArrowheads="1" noTextEdit="1"/>
          </p:cNvSpPr>
          <p:nvPr>
            <p:ph type="sldImg"/>
          </p:nvPr>
        </p:nvSpPr>
        <p:spPr>
          <a:xfrm>
            <a:off x="1143000" y="685800"/>
            <a:ext cx="4572000" cy="3429000"/>
          </a:xfrm>
          <a:ln/>
        </p:spPr>
      </p:sp>
      <p:sp>
        <p:nvSpPr>
          <p:cNvPr id="150530" name="备注占位符 2">
            <a:extLst>
              <a:ext uri="{FF2B5EF4-FFF2-40B4-BE49-F238E27FC236}">
                <a16:creationId xmlns:a16="http://schemas.microsoft.com/office/drawing/2014/main" id="{129D3C3B-5211-1442-8CD7-B83ECE746B8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latin typeface="Arial" panose="020B0604020202020204" pitchFamily="34" charset="0"/>
              <a:ea typeface="宋体" panose="02010600030101010101" pitchFamily="2" charset="-122"/>
            </a:endParaRPr>
          </a:p>
        </p:txBody>
      </p:sp>
      <p:sp>
        <p:nvSpPr>
          <p:cNvPr id="150531" name="幻灯片编号占位符 3">
            <a:extLst>
              <a:ext uri="{FF2B5EF4-FFF2-40B4-BE49-F238E27FC236}">
                <a16:creationId xmlns:a16="http://schemas.microsoft.com/office/drawing/2014/main" id="{DD7A09EB-37AD-404A-ACBF-BBF78B0BB80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spcBef>
                <a:spcPct val="0"/>
              </a:spcBef>
              <a:buFontTx/>
              <a:buNone/>
            </a:pPr>
            <a:fld id="{C349E25E-7083-934E-95C4-D175C3FAA578}" type="slidenum">
              <a:rPr lang="en-US" altLang="zh-CN" sz="1200"/>
              <a:pPr>
                <a:spcBef>
                  <a:spcPct val="0"/>
                </a:spcBef>
                <a:buFontTx/>
                <a:buNone/>
              </a:pPr>
              <a:t>12</a:t>
            </a:fld>
            <a:endParaRPr lang="en-US" altLang="zh-CN"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78555A-E6F8-0647-B921-B34AE2D46588}"/>
              </a:ext>
            </a:extLst>
          </p:cNvPr>
          <p:cNvSpPr>
            <a:spLocks noGrp="1" noChangeArrowheads="1"/>
          </p:cNvSpPr>
          <p:nvPr>
            <p:ph type="sldNum" sz="quarter" idx="5"/>
          </p:nvPr>
        </p:nvSpPr>
        <p:spPr>
          <a:ln/>
        </p:spPr>
        <p:txBody>
          <a:bodyPr/>
          <a:lstStyle/>
          <a:p>
            <a:fld id="{242F1B3D-BEDC-0A47-9645-ACA3255471DC}" type="slidenum">
              <a:rPr lang="en-US" altLang="zh-CN"/>
              <a:pPr/>
              <a:t>13</a:t>
            </a:fld>
            <a:endParaRPr lang="en-US" altLang="zh-CN"/>
          </a:p>
        </p:txBody>
      </p:sp>
      <p:sp>
        <p:nvSpPr>
          <p:cNvPr id="333826" name="Rectangle 2">
            <a:extLst>
              <a:ext uri="{FF2B5EF4-FFF2-40B4-BE49-F238E27FC236}">
                <a16:creationId xmlns:a16="http://schemas.microsoft.com/office/drawing/2014/main" id="{47FE7E93-4F47-8048-98A8-DC738CE3002F}"/>
              </a:ext>
            </a:extLst>
          </p:cNvPr>
          <p:cNvSpPr>
            <a:spLocks noGrp="1" noRot="1" noChangeAspect="1" noChangeArrowheads="1" noTextEdit="1"/>
          </p:cNvSpPr>
          <p:nvPr>
            <p:ph type="sldImg"/>
          </p:nvPr>
        </p:nvSpPr>
        <p:spPr>
          <a:ln/>
        </p:spPr>
      </p:sp>
      <p:sp>
        <p:nvSpPr>
          <p:cNvPr id="333827" name="Rectangle 3">
            <a:extLst>
              <a:ext uri="{FF2B5EF4-FFF2-40B4-BE49-F238E27FC236}">
                <a16:creationId xmlns:a16="http://schemas.microsoft.com/office/drawing/2014/main" id="{15297BDE-C353-E042-827B-8459787C5C1D}"/>
              </a:ext>
            </a:extLst>
          </p:cNvPr>
          <p:cNvSpPr>
            <a:spLocks noGrp="1" noChangeArrowheads="1"/>
          </p:cNvSpPr>
          <p:nvPr>
            <p:ph type="body" idx="1"/>
          </p:nvPr>
        </p:nvSpPr>
        <p:spPr>
          <a:xfrm>
            <a:off x="914400" y="4343400"/>
            <a:ext cx="5029200" cy="4114800"/>
          </a:xfrm>
        </p:spPr>
        <p:txBody>
          <a:bodyPr lIns="91427" tIns="45713" rIns="91427" bIns="45713"/>
          <a:lstStyle/>
          <a:p>
            <a:r>
              <a:rPr lang="en-US" altLang="zh-CN"/>
              <a:t>At first, I want to show a short explanation of a model to describe the pt distribution.</a:t>
            </a:r>
          </a:p>
          <a:p>
            <a:r>
              <a:rPr lang="en-US" altLang="zh-CN"/>
              <a:t>This model is established to describe particle mass dependence of pt distribution in low pT region.</a:t>
            </a:r>
          </a:p>
          <a:p>
            <a:r>
              <a:rPr lang="en-US" altLang="zh-CN"/>
              <a:t>The source is in local thermal equilibration and it s boosted.</a:t>
            </a:r>
          </a:p>
          <a:p>
            <a:r>
              <a:rPr lang="en-US" altLang="zh-CN"/>
              <a:t>Simply take boltzmann distibution and take enregy term as four momentum with flow effect.</a:t>
            </a:r>
          </a:p>
          <a:p>
            <a:r>
              <a:rPr lang="en-US" altLang="zh-CN"/>
              <a:t>Here we consider transverse direction and then the transverse momentum distribution is described this formula.</a:t>
            </a:r>
          </a:p>
          <a:p>
            <a:r>
              <a:rPr lang="en-US" altLang="zh-CN"/>
              <a:t>The parameters to characterized the system is temperature and flow velocity.</a:t>
            </a:r>
          </a:p>
        </p:txBody>
      </p:sp>
    </p:spTree>
    <p:extLst>
      <p:ext uri="{BB962C8B-B14F-4D97-AF65-F5344CB8AC3E}">
        <p14:creationId xmlns:p14="http://schemas.microsoft.com/office/powerpoint/2010/main" val="422909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幻灯片图像占位符 1">
            <a:extLst>
              <a:ext uri="{FF2B5EF4-FFF2-40B4-BE49-F238E27FC236}">
                <a16:creationId xmlns:a16="http://schemas.microsoft.com/office/drawing/2014/main" id="{487AFDAA-FAE2-1043-8152-A13BF0111C69}"/>
              </a:ext>
            </a:extLst>
          </p:cNvPr>
          <p:cNvSpPr>
            <a:spLocks noGrp="1" noRot="1" noChangeAspect="1" noChangeArrowheads="1" noTextEdit="1"/>
          </p:cNvSpPr>
          <p:nvPr>
            <p:ph type="sldImg"/>
          </p:nvPr>
        </p:nvSpPr>
        <p:spPr>
          <a:xfrm>
            <a:off x="1143000" y="685800"/>
            <a:ext cx="4572000" cy="3429000"/>
          </a:xfrm>
          <a:ln/>
        </p:spPr>
      </p:sp>
      <p:sp>
        <p:nvSpPr>
          <p:cNvPr id="150530" name="备注占位符 2">
            <a:extLst>
              <a:ext uri="{FF2B5EF4-FFF2-40B4-BE49-F238E27FC236}">
                <a16:creationId xmlns:a16="http://schemas.microsoft.com/office/drawing/2014/main" id="{129D3C3B-5211-1442-8CD7-B83ECE746B8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latin typeface="Arial" panose="020B0604020202020204" pitchFamily="34" charset="0"/>
              <a:ea typeface="宋体" panose="02010600030101010101" pitchFamily="2" charset="-122"/>
            </a:endParaRPr>
          </a:p>
        </p:txBody>
      </p:sp>
      <p:sp>
        <p:nvSpPr>
          <p:cNvPr id="150531" name="幻灯片编号占位符 3">
            <a:extLst>
              <a:ext uri="{FF2B5EF4-FFF2-40B4-BE49-F238E27FC236}">
                <a16:creationId xmlns:a16="http://schemas.microsoft.com/office/drawing/2014/main" id="{DD7A09EB-37AD-404A-ACBF-BBF78B0BB80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spcBef>
                <a:spcPct val="0"/>
              </a:spcBef>
              <a:buFontTx/>
              <a:buNone/>
            </a:pPr>
            <a:fld id="{C349E25E-7083-934E-95C4-D175C3FAA578}" type="slidenum">
              <a:rPr lang="en-US" altLang="zh-CN" sz="1200"/>
              <a:pPr>
                <a:spcBef>
                  <a:spcPct val="0"/>
                </a:spcBef>
                <a:buFontTx/>
                <a:buNone/>
              </a:pPr>
              <a:t>14</a:t>
            </a:fld>
            <a:endParaRPr lang="en-US" altLang="zh-CN" sz="1200"/>
          </a:p>
        </p:txBody>
      </p:sp>
    </p:spTree>
    <p:extLst>
      <p:ext uri="{BB962C8B-B14F-4D97-AF65-F5344CB8AC3E}">
        <p14:creationId xmlns:p14="http://schemas.microsoft.com/office/powerpoint/2010/main" val="26807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zh-CN" altLang="en-US"/>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zh-CN" altLang="en-US"/>
              <a:t>单击此处编辑母版副标题样式</a:t>
            </a:r>
            <a:endParaRPr lang="en-US"/>
          </a:p>
        </p:txBody>
      </p:sp>
      <p:sp>
        <p:nvSpPr>
          <p:cNvPr id="4" name="Rectangle 4">
            <a:extLst>
              <a:ext uri="{FF2B5EF4-FFF2-40B4-BE49-F238E27FC236}">
                <a16:creationId xmlns:a16="http://schemas.microsoft.com/office/drawing/2014/main" id="{39E2BEE7-F89E-5E4F-BEBA-7445944BB80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BE3970B-2E3E-ED47-97D9-76412E657E5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47301DAB-C921-334C-A49B-074480A33108}"/>
              </a:ext>
            </a:extLst>
          </p:cNvPr>
          <p:cNvSpPr>
            <a:spLocks noGrp="1" noChangeArrowheads="1"/>
          </p:cNvSpPr>
          <p:nvPr>
            <p:ph type="sldNum" sz="quarter" idx="12"/>
          </p:nvPr>
        </p:nvSpPr>
        <p:spPr>
          <a:ln/>
        </p:spPr>
        <p:txBody>
          <a:bodyPr/>
          <a:lstStyle>
            <a:lvl1pPr>
              <a:defRPr/>
            </a:lvl1pPr>
          </a:lstStyle>
          <a:p>
            <a:pPr>
              <a:defRPr/>
            </a:pPr>
            <a:fld id="{0D30CAC6-D326-374C-A3D8-76631521D646}" type="slidenum">
              <a:rPr lang="en-US" altLang="zh-CN"/>
              <a:pPr>
                <a:defRPr/>
              </a:pPr>
              <a:t>‹#›</a:t>
            </a:fld>
            <a:endParaRPr lang="en-US" altLang="zh-CN"/>
          </a:p>
        </p:txBody>
      </p:sp>
    </p:spTree>
    <p:extLst>
      <p:ext uri="{BB962C8B-B14F-4D97-AF65-F5344CB8AC3E}">
        <p14:creationId xmlns:p14="http://schemas.microsoft.com/office/powerpoint/2010/main" val="95802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及垂直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r>
              <a:rPr lang="zh-CN" altLang="en-US"/>
              <a:t>编辑母版文本样式
第二级
第三级
第四级
第五级</a:t>
            </a:r>
            <a:endParaRPr lang="en-US"/>
          </a:p>
        </p:txBody>
      </p:sp>
      <p:sp>
        <p:nvSpPr>
          <p:cNvPr id="4" name="Rectangle 4">
            <a:extLst>
              <a:ext uri="{FF2B5EF4-FFF2-40B4-BE49-F238E27FC236}">
                <a16:creationId xmlns:a16="http://schemas.microsoft.com/office/drawing/2014/main" id="{2A0D3E1E-0D50-FF41-A9BD-3C61954A272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EC52D3B-01B5-3343-BF45-1E4AF04A41C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391FCBBF-B8FC-E141-97C6-1B0DFDE654EC}"/>
              </a:ext>
            </a:extLst>
          </p:cNvPr>
          <p:cNvSpPr>
            <a:spLocks noGrp="1" noChangeArrowheads="1"/>
          </p:cNvSpPr>
          <p:nvPr>
            <p:ph type="sldNum" sz="quarter" idx="12"/>
          </p:nvPr>
        </p:nvSpPr>
        <p:spPr>
          <a:ln/>
        </p:spPr>
        <p:txBody>
          <a:bodyPr/>
          <a:lstStyle>
            <a:lvl1pPr>
              <a:defRPr/>
            </a:lvl1pPr>
          </a:lstStyle>
          <a:p>
            <a:pPr>
              <a:defRPr/>
            </a:pPr>
            <a:fld id="{C17A7AB0-E055-E240-91EF-EF78A4CFDC66}" type="slidenum">
              <a:rPr lang="en-US" altLang="zh-CN"/>
              <a:pPr>
                <a:defRPr/>
              </a:pPr>
              <a:t>‹#›</a:t>
            </a:fld>
            <a:endParaRPr lang="en-US" altLang="zh-CN"/>
          </a:p>
        </p:txBody>
      </p:sp>
    </p:spTree>
    <p:extLst>
      <p:ext uri="{BB962C8B-B14F-4D97-AF65-F5344CB8AC3E}">
        <p14:creationId xmlns:p14="http://schemas.microsoft.com/office/powerpoint/2010/main" val="245514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7"/>
            <a:ext cx="2057400" cy="5440363"/>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457200" y="274637"/>
            <a:ext cx="6019800" cy="5440363"/>
          </a:xfrm>
        </p:spPr>
        <p:txBody>
          <a:bodyPr vert="eaVert"/>
          <a:lstStyle/>
          <a:p>
            <a:r>
              <a:rPr lang="zh-CN" altLang="en-US"/>
              <a:t>编辑母版文本样式
第二级
第三级
第四级
第五级</a:t>
            </a:r>
            <a:endParaRPr lang="en-US"/>
          </a:p>
        </p:txBody>
      </p:sp>
      <p:sp>
        <p:nvSpPr>
          <p:cNvPr id="4" name="Rectangle 4">
            <a:extLst>
              <a:ext uri="{FF2B5EF4-FFF2-40B4-BE49-F238E27FC236}">
                <a16:creationId xmlns:a16="http://schemas.microsoft.com/office/drawing/2014/main" id="{2873AD12-CB41-8344-ACE8-353A7CB93E9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F2CFACA7-E38A-394F-82E8-132536137D1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F7D0A321-DB56-7C45-B867-BB28B2095A07}"/>
              </a:ext>
            </a:extLst>
          </p:cNvPr>
          <p:cNvSpPr>
            <a:spLocks noGrp="1" noChangeArrowheads="1"/>
          </p:cNvSpPr>
          <p:nvPr>
            <p:ph type="sldNum" sz="quarter" idx="12"/>
          </p:nvPr>
        </p:nvSpPr>
        <p:spPr>
          <a:ln/>
        </p:spPr>
        <p:txBody>
          <a:bodyPr/>
          <a:lstStyle>
            <a:lvl1pPr>
              <a:defRPr/>
            </a:lvl1pPr>
          </a:lstStyle>
          <a:p>
            <a:pPr>
              <a:defRPr/>
            </a:pPr>
            <a:fld id="{44646C8C-883A-3846-97A9-53C8A7C5CEC8}" type="slidenum">
              <a:rPr lang="en-US" altLang="zh-CN"/>
              <a:pPr>
                <a:defRPr/>
              </a:pPr>
              <a:t>‹#›</a:t>
            </a:fld>
            <a:endParaRPr lang="en-US" altLang="zh-CN"/>
          </a:p>
        </p:txBody>
      </p:sp>
    </p:spTree>
    <p:extLst>
      <p:ext uri="{BB962C8B-B14F-4D97-AF65-F5344CB8AC3E}">
        <p14:creationId xmlns:p14="http://schemas.microsoft.com/office/powerpoint/2010/main" val="2733594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ltLang="zh-CN"/>
              <a:t>Click to edit Master subtitle style</a:t>
            </a:r>
            <a:endParaRPr lang="en-US"/>
          </a:p>
        </p:txBody>
      </p:sp>
      <p:sp>
        <p:nvSpPr>
          <p:cNvPr id="4" name="Rectangle 6">
            <a:extLst>
              <a:ext uri="{FF2B5EF4-FFF2-40B4-BE49-F238E27FC236}">
                <a16:creationId xmlns:a16="http://schemas.microsoft.com/office/drawing/2014/main" id="{4103B74F-B313-074B-AEB2-C9ED1C8C90F7}"/>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35279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及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r>
              <a:rPr lang="en-US" altLang="zh-CN"/>
              <a:t>Click to edit Master text styles
</a:t>
            </a:r>
            <a:r>
              <a:rPr lang="zh-CN" altLang="en-US"/>
              <a:t>第二等级
第三等级
第四等级
第五等级</a:t>
            </a:r>
            <a:endParaRPr lang="en-US"/>
          </a:p>
        </p:txBody>
      </p:sp>
      <p:sp>
        <p:nvSpPr>
          <p:cNvPr id="4" name="Rectangle 6">
            <a:extLst>
              <a:ext uri="{FF2B5EF4-FFF2-40B4-BE49-F238E27FC236}">
                <a16:creationId xmlns:a16="http://schemas.microsoft.com/office/drawing/2014/main" id="{60688810-3BE1-484F-A2DC-1DCCCF998CCE}"/>
              </a:ext>
            </a:extLst>
          </p:cNvPr>
          <p:cNvSpPr>
            <a:spLocks noGrp="1" noChangeArrowheads="1"/>
          </p:cNvSpPr>
          <p:nvPr>
            <p:ph type="sldNum" sz="quarter" idx="10"/>
          </p:nvPr>
        </p:nvSpPr>
        <p:spPr>
          <a:ln/>
        </p:spPr>
        <p:txBody>
          <a:bodyPr/>
          <a:lstStyle>
            <a:lvl1pPr>
              <a:defRPr/>
            </a:lvl1pPr>
          </a:lstStyle>
          <a:p>
            <a:pPr>
              <a:defRPr/>
            </a:pPr>
            <a:fld id="{A49C9F65-8281-F046-BFCF-AD59425C7C1C}" type="slidenum">
              <a:rPr lang="en-US" smtClean="0"/>
              <a:pPr>
                <a:defRPr/>
              </a:pPr>
              <a:t>‹#›</a:t>
            </a:fld>
            <a:endParaRPr lang="en-US" dirty="0"/>
          </a:p>
        </p:txBody>
      </p:sp>
    </p:spTree>
    <p:extLst>
      <p:ext uri="{BB962C8B-B14F-4D97-AF65-F5344CB8AC3E}">
        <p14:creationId xmlns:p14="http://schemas.microsoft.com/office/powerpoint/2010/main" val="3484956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片段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r>
              <a:rPr lang="en-US" altLang="zh-CN"/>
              <a:t>Click to edit Master text styles
</a:t>
            </a:r>
            <a:r>
              <a:rPr lang="zh-CN" altLang="en-US"/>
              <a:t>第二等级
第三等级
第四等级
第五等级</a:t>
            </a:r>
            <a:endParaRPr lang="en-US"/>
          </a:p>
        </p:txBody>
      </p:sp>
      <p:sp>
        <p:nvSpPr>
          <p:cNvPr id="4" name="Rectangle 6">
            <a:extLst>
              <a:ext uri="{FF2B5EF4-FFF2-40B4-BE49-F238E27FC236}">
                <a16:creationId xmlns:a16="http://schemas.microsoft.com/office/drawing/2014/main" id="{54D66AC2-9008-AB4D-A727-D537D172A7C1}"/>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1172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ltLang="zh-CN"/>
              <a:t>Click to edit Master text styles
</a:t>
            </a:r>
            <a:r>
              <a:rPr lang="zh-CN" altLang="en-US"/>
              <a:t>第二等级
第三等级
第四等级
第五等级</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ltLang="zh-CN"/>
              <a:t>Click to edit Master text styles
</a:t>
            </a:r>
            <a:r>
              <a:rPr lang="zh-CN" altLang="en-US"/>
              <a:t>第二等级
第三等级
第四等级
第五等级</a:t>
            </a:r>
            <a:endParaRPr lang="en-US"/>
          </a:p>
        </p:txBody>
      </p:sp>
      <p:sp>
        <p:nvSpPr>
          <p:cNvPr id="5" name="Rectangle 6">
            <a:extLst>
              <a:ext uri="{FF2B5EF4-FFF2-40B4-BE49-F238E27FC236}">
                <a16:creationId xmlns:a16="http://schemas.microsoft.com/office/drawing/2014/main" id="{99F132D0-30D9-8D45-9375-B7B53F03027B}"/>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81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对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en-US" altLang="zh-CN"/>
              <a:t>Click to edit Master text styles
</a:t>
            </a:r>
            <a:r>
              <a:rPr lang="zh-CN" altLang="en-US"/>
              <a:t>第二等级
第三等级
第四等级
第五等级</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ltLang="zh-CN"/>
              <a:t>Click to edit Master text styles
</a:t>
            </a:r>
            <a:r>
              <a:rPr lang="zh-CN" altLang="en-US"/>
              <a:t>第二等级
第三等级
第四等级
第五等级</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en-US" altLang="zh-CN"/>
              <a:t>Click to edit Master text styles
</a:t>
            </a:r>
            <a:r>
              <a:rPr lang="zh-CN" altLang="en-US"/>
              <a:t>第二等级
第三等级
第四等级
第五等级</a:t>
            </a:r>
            <a:endParaRPr lang="en-US"/>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ltLang="zh-CN"/>
              <a:t>Click to edit Master text styles
</a:t>
            </a:r>
            <a:r>
              <a:rPr lang="zh-CN" altLang="en-US"/>
              <a:t>第二等级
第三等级
第四等级
第五等级</a:t>
            </a:r>
            <a:endParaRPr lang="en-US"/>
          </a:p>
        </p:txBody>
      </p:sp>
      <p:sp>
        <p:nvSpPr>
          <p:cNvPr id="7" name="Rectangle 6">
            <a:extLst>
              <a:ext uri="{FF2B5EF4-FFF2-40B4-BE49-F238E27FC236}">
                <a16:creationId xmlns:a16="http://schemas.microsoft.com/office/drawing/2014/main" id="{A5092749-E27F-5F4C-AE50-100535C90892}"/>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428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Rectangle 6">
            <a:extLst>
              <a:ext uri="{FF2B5EF4-FFF2-40B4-BE49-F238E27FC236}">
                <a16:creationId xmlns:a16="http://schemas.microsoft.com/office/drawing/2014/main" id="{40D1EA1F-A42A-8448-A4C9-8E2C43CC5DB1}"/>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025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BD0A8A2-E4B2-0F4B-A777-F52F5D30F5F8}"/>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7601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带提要">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ltLang="zh-CN"/>
              <a:t>Click to edit Master text styles
</a:t>
            </a:r>
            <a:r>
              <a:rPr lang="zh-CN" altLang="en-US"/>
              <a:t>第二等级
第三等级
第四等级
第五等级</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r>
              <a:rPr lang="en-US" altLang="zh-CN"/>
              <a:t>Click to edit Master text styles
</a:t>
            </a:r>
            <a:r>
              <a:rPr lang="zh-CN" altLang="en-US"/>
              <a:t>第二等级
第三等级
第四等级
第五等级</a:t>
            </a:r>
            <a:endParaRPr lang="en-US"/>
          </a:p>
        </p:txBody>
      </p:sp>
      <p:sp>
        <p:nvSpPr>
          <p:cNvPr id="5" name="Rectangle 6">
            <a:extLst>
              <a:ext uri="{FF2B5EF4-FFF2-40B4-BE49-F238E27FC236}">
                <a16:creationId xmlns:a16="http://schemas.microsoft.com/office/drawing/2014/main" id="{DE7EB3AE-F58C-AB45-AA3E-F95F5F01C666}"/>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938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及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r>
              <a:rPr lang="zh-CN" altLang="en-US"/>
              <a:t>编辑母版文本样式
第二级
第三级
第四级
第五级</a:t>
            </a:r>
            <a:endParaRPr lang="en-US"/>
          </a:p>
        </p:txBody>
      </p:sp>
      <p:sp>
        <p:nvSpPr>
          <p:cNvPr id="4" name="Rectangle 4">
            <a:extLst>
              <a:ext uri="{FF2B5EF4-FFF2-40B4-BE49-F238E27FC236}">
                <a16:creationId xmlns:a16="http://schemas.microsoft.com/office/drawing/2014/main" id="{8EA44CED-9000-7F4B-9B10-168DA0B4236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05D4EF25-E237-8542-B04A-BD74F201421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534AAFE-DA7A-F34E-B671-DAE9FAFCA1B3}"/>
              </a:ext>
            </a:extLst>
          </p:cNvPr>
          <p:cNvSpPr>
            <a:spLocks noGrp="1" noChangeArrowheads="1"/>
          </p:cNvSpPr>
          <p:nvPr>
            <p:ph type="sldNum" sz="quarter" idx="12"/>
          </p:nvPr>
        </p:nvSpPr>
        <p:spPr>
          <a:ln/>
        </p:spPr>
        <p:txBody>
          <a:bodyPr/>
          <a:lstStyle>
            <a:lvl1pPr>
              <a:defRPr/>
            </a:lvl1pPr>
          </a:lstStyle>
          <a:p>
            <a:pPr>
              <a:defRPr/>
            </a:pPr>
            <a:fld id="{9862B615-61C2-9640-8C3F-65AD4E51269D}" type="slidenum">
              <a:rPr lang="en-US" altLang="zh-CN"/>
              <a:pPr>
                <a:defRPr/>
              </a:pPr>
              <a:t>‹#›</a:t>
            </a:fld>
            <a:endParaRPr lang="en-US" altLang="zh-CN"/>
          </a:p>
        </p:txBody>
      </p:sp>
    </p:spTree>
    <p:extLst>
      <p:ext uri="{BB962C8B-B14F-4D97-AF65-F5344CB8AC3E}">
        <p14:creationId xmlns:p14="http://schemas.microsoft.com/office/powerpoint/2010/main" val="1450029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带题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r>
              <a:rPr lang="en-US" altLang="zh-CN"/>
              <a:t>Click to edit Master text styles
</a:t>
            </a:r>
            <a:r>
              <a:rPr lang="zh-CN" altLang="en-US"/>
              <a:t>第二等级
第三等级
第四等级
第五等级</a:t>
            </a:r>
            <a:endParaRPr lang="en-US"/>
          </a:p>
        </p:txBody>
      </p:sp>
      <p:sp>
        <p:nvSpPr>
          <p:cNvPr id="5" name="Rectangle 6">
            <a:extLst>
              <a:ext uri="{FF2B5EF4-FFF2-40B4-BE49-F238E27FC236}">
                <a16:creationId xmlns:a16="http://schemas.microsoft.com/office/drawing/2014/main" id="{A228F8C1-008E-4F4F-865B-43FAAC2DEB16}"/>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20647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及垂直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r>
              <a:rPr lang="en-US" altLang="zh-CN"/>
              <a:t>Click to edit Master text styles
</a:t>
            </a:r>
            <a:r>
              <a:rPr lang="zh-CN" altLang="en-US"/>
              <a:t>第二等级
第三等级
第四等级
第五等级</a:t>
            </a:r>
            <a:endParaRPr lang="en-US"/>
          </a:p>
        </p:txBody>
      </p:sp>
      <p:sp>
        <p:nvSpPr>
          <p:cNvPr id="4" name="Rectangle 6">
            <a:extLst>
              <a:ext uri="{FF2B5EF4-FFF2-40B4-BE49-F238E27FC236}">
                <a16:creationId xmlns:a16="http://schemas.microsoft.com/office/drawing/2014/main" id="{F16CB326-F7EE-424F-A73E-25E63495A4BA}"/>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4822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标题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r>
              <a:rPr lang="en-US" altLang="zh-CN"/>
              <a:t>Click to edit Master text styles
</a:t>
            </a:r>
            <a:r>
              <a:rPr lang="zh-CN" altLang="en-US"/>
              <a:t>第二等级
第三等级
第四等级
第五等级</a:t>
            </a:r>
            <a:endParaRPr lang="en-US"/>
          </a:p>
        </p:txBody>
      </p:sp>
      <p:sp>
        <p:nvSpPr>
          <p:cNvPr id="4" name="Rectangle 6">
            <a:extLst>
              <a:ext uri="{FF2B5EF4-FFF2-40B4-BE49-F238E27FC236}">
                <a16:creationId xmlns:a16="http://schemas.microsoft.com/office/drawing/2014/main" id="{7C056F0D-4D18-0D47-8909-B5815754BC96}"/>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3610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 文字及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ltLang="zh-CN"/>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r>
              <a:rPr lang="en-US" altLang="zh-CN"/>
              <a:t>Click to edit Master text styles
</a:t>
            </a:r>
            <a:r>
              <a:rPr lang="zh-CN" altLang="en-US"/>
              <a:t>第二等级
第三等级
第四等级
第五等级</a:t>
            </a:r>
            <a:endParaRPr lang="en-US"/>
          </a:p>
        </p:txBody>
      </p:sp>
      <p:sp>
        <p:nvSpPr>
          <p:cNvPr id="4" name="Content Placeholder 3"/>
          <p:cNvSpPr>
            <a:spLocks noGrp="1"/>
          </p:cNvSpPr>
          <p:nvPr>
            <p:ph sz="half" idx="2"/>
          </p:nvPr>
        </p:nvSpPr>
        <p:spPr>
          <a:xfrm>
            <a:off x="4648200" y="1600201"/>
            <a:ext cx="4038600" cy="4525963"/>
          </a:xfrm>
        </p:spPr>
        <p:txBody>
          <a:bodyPr/>
          <a:lstStyle/>
          <a:p>
            <a:r>
              <a:rPr lang="en-US" altLang="zh-CN"/>
              <a:t>Click to edit Master text styles
</a:t>
            </a:r>
            <a:r>
              <a:rPr lang="zh-CN" altLang="en-US"/>
              <a:t>第二等级
第三等级
第四等级
第五等级</a:t>
            </a:r>
            <a:endParaRPr lang="en-US"/>
          </a:p>
        </p:txBody>
      </p:sp>
      <p:sp>
        <p:nvSpPr>
          <p:cNvPr id="5" name="Rectangle 6">
            <a:extLst>
              <a:ext uri="{FF2B5EF4-FFF2-40B4-BE49-F238E27FC236}">
                <a16:creationId xmlns:a16="http://schemas.microsoft.com/office/drawing/2014/main" id="{2D951681-B6FD-4E41-84BC-2A803265F805}"/>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5695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标题, 文字及艺术剪辑">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ltLang="zh-CN"/>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r>
              <a:rPr lang="en-US" altLang="zh-CN"/>
              <a:t>Click to edit Master text styles
</a:t>
            </a:r>
            <a:r>
              <a:rPr lang="zh-CN" altLang="en-US"/>
              <a:t>第二等级
第三等级
第四等级
第五等级</a:t>
            </a:r>
            <a:endParaRPr lang="en-US"/>
          </a:p>
        </p:txBody>
      </p:sp>
      <p:sp>
        <p:nvSpPr>
          <p:cNvPr id="4" name="ClipArt Placeholder 3"/>
          <p:cNvSpPr>
            <a:spLocks noGrp="1"/>
          </p:cNvSpPr>
          <p:nvPr>
            <p:ph type="clipArt" sz="half" idx="2"/>
          </p:nvPr>
        </p:nvSpPr>
        <p:spPr>
          <a:xfrm>
            <a:off x="4648200" y="1600201"/>
            <a:ext cx="4038600" cy="4525963"/>
          </a:xfrm>
        </p:spPr>
        <p:txBody>
          <a:bodyPr/>
          <a:lstStyle/>
          <a:p>
            <a:pPr lvl="0"/>
            <a:endParaRPr lang="en-US" noProof="0"/>
          </a:p>
        </p:txBody>
      </p:sp>
      <p:sp>
        <p:nvSpPr>
          <p:cNvPr id="5" name="Rectangle 6">
            <a:extLst>
              <a:ext uri="{FF2B5EF4-FFF2-40B4-BE49-F238E27FC236}">
                <a16:creationId xmlns:a16="http://schemas.microsoft.com/office/drawing/2014/main" id="{E435CF71-2F08-5D4D-8D12-ABEC8BDCC75F}"/>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94694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标题及 4 内容">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9"/>
            <a:ext cx="8229600" cy="1143000"/>
          </a:xfrm>
        </p:spPr>
        <p:txBody>
          <a:bodyPr/>
          <a:lstStyle/>
          <a:p>
            <a:r>
              <a:rPr lang="en-US" altLang="zh-CN"/>
              <a:t>Click to edit Master title style</a:t>
            </a:r>
            <a:endParaRPr lang="en-US"/>
          </a:p>
        </p:txBody>
      </p:sp>
      <p:sp>
        <p:nvSpPr>
          <p:cNvPr id="3" name="Content Placeholder 2"/>
          <p:cNvSpPr>
            <a:spLocks noGrp="1"/>
          </p:cNvSpPr>
          <p:nvPr>
            <p:ph sz="quarter" idx="1"/>
          </p:nvPr>
        </p:nvSpPr>
        <p:spPr>
          <a:xfrm>
            <a:off x="457200" y="1600201"/>
            <a:ext cx="4038600" cy="2185988"/>
          </a:xfrm>
        </p:spPr>
        <p:txBody>
          <a:bodyPr/>
          <a:lstStyle/>
          <a:p>
            <a:r>
              <a:rPr lang="en-US" altLang="zh-CN"/>
              <a:t>Click to edit Master text styles
</a:t>
            </a:r>
            <a:r>
              <a:rPr lang="zh-CN" altLang="en-US"/>
              <a:t>第二等级
第三等级
第四等级
第五等级</a:t>
            </a:r>
            <a:endParaRPr lang="en-US"/>
          </a:p>
        </p:txBody>
      </p:sp>
      <p:sp>
        <p:nvSpPr>
          <p:cNvPr id="4" name="Content Placeholder 3"/>
          <p:cNvSpPr>
            <a:spLocks noGrp="1"/>
          </p:cNvSpPr>
          <p:nvPr>
            <p:ph sz="quarter" idx="2"/>
          </p:nvPr>
        </p:nvSpPr>
        <p:spPr>
          <a:xfrm>
            <a:off x="4648200" y="1600201"/>
            <a:ext cx="4038600" cy="2185988"/>
          </a:xfrm>
        </p:spPr>
        <p:txBody>
          <a:bodyPr/>
          <a:lstStyle/>
          <a:p>
            <a:r>
              <a:rPr lang="en-US" altLang="zh-CN"/>
              <a:t>Click to edit Master text styles
</a:t>
            </a:r>
            <a:r>
              <a:rPr lang="zh-CN" altLang="en-US"/>
              <a:t>第二等级
第三等级
第四等级
第五等级</a:t>
            </a:r>
            <a:endParaRPr lang="en-US"/>
          </a:p>
        </p:txBody>
      </p:sp>
      <p:sp>
        <p:nvSpPr>
          <p:cNvPr id="5" name="Content Placeholder 4"/>
          <p:cNvSpPr>
            <a:spLocks noGrp="1"/>
          </p:cNvSpPr>
          <p:nvPr>
            <p:ph sz="quarter" idx="3"/>
          </p:nvPr>
        </p:nvSpPr>
        <p:spPr>
          <a:xfrm>
            <a:off x="457200" y="3938590"/>
            <a:ext cx="4038600" cy="2187575"/>
          </a:xfrm>
        </p:spPr>
        <p:txBody>
          <a:bodyPr/>
          <a:lstStyle/>
          <a:p>
            <a:r>
              <a:rPr lang="en-US" altLang="zh-CN"/>
              <a:t>Click to edit Master text styles
</a:t>
            </a:r>
            <a:r>
              <a:rPr lang="zh-CN" altLang="en-US"/>
              <a:t>第二等级
第三等级
第四等级
第五等级</a:t>
            </a:r>
            <a:endParaRPr lang="en-US"/>
          </a:p>
        </p:txBody>
      </p:sp>
      <p:sp>
        <p:nvSpPr>
          <p:cNvPr id="6" name="Content Placeholder 5"/>
          <p:cNvSpPr>
            <a:spLocks noGrp="1"/>
          </p:cNvSpPr>
          <p:nvPr>
            <p:ph sz="quarter" idx="4"/>
          </p:nvPr>
        </p:nvSpPr>
        <p:spPr>
          <a:xfrm>
            <a:off x="4648200" y="3938590"/>
            <a:ext cx="4038600" cy="2187575"/>
          </a:xfrm>
        </p:spPr>
        <p:txBody>
          <a:bodyPr/>
          <a:lstStyle/>
          <a:p>
            <a:r>
              <a:rPr lang="en-US" altLang="zh-CN"/>
              <a:t>Click to edit Master text styles
</a:t>
            </a:r>
            <a:r>
              <a:rPr lang="zh-CN" altLang="en-US"/>
              <a:t>第二等级
第三等级
第四等级
第五等级</a:t>
            </a:r>
            <a:endParaRPr lang="en-US"/>
          </a:p>
        </p:txBody>
      </p:sp>
      <p:sp>
        <p:nvSpPr>
          <p:cNvPr id="7" name="Rectangle 6">
            <a:extLst>
              <a:ext uri="{FF2B5EF4-FFF2-40B4-BE49-F238E27FC236}">
                <a16:creationId xmlns:a16="http://schemas.microsoft.com/office/drawing/2014/main" id="{4BABF704-1896-6645-BE99-E3781393CADE}"/>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8308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标题及文字超过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ltLang="zh-CN"/>
              <a:t>Click to edit Master title style</a:t>
            </a:r>
            <a:endParaRPr lang="en-US"/>
          </a:p>
        </p:txBody>
      </p:sp>
      <p:sp>
        <p:nvSpPr>
          <p:cNvPr id="3" name="Text Placeholder 2"/>
          <p:cNvSpPr>
            <a:spLocks noGrp="1"/>
          </p:cNvSpPr>
          <p:nvPr>
            <p:ph type="body" sz="half" idx="1"/>
          </p:nvPr>
        </p:nvSpPr>
        <p:spPr>
          <a:xfrm>
            <a:off x="457200" y="1600201"/>
            <a:ext cx="8229600" cy="2185988"/>
          </a:xfrm>
        </p:spPr>
        <p:txBody>
          <a:bodyPr/>
          <a:lstStyle/>
          <a:p>
            <a:r>
              <a:rPr lang="en-US" altLang="zh-CN"/>
              <a:t>Click to edit Master text styles
</a:t>
            </a:r>
            <a:r>
              <a:rPr lang="zh-CN" altLang="en-US"/>
              <a:t>第二等级
第三等级
第四等级
第五等级</a:t>
            </a:r>
            <a:endParaRPr lang="en-US"/>
          </a:p>
        </p:txBody>
      </p:sp>
      <p:sp>
        <p:nvSpPr>
          <p:cNvPr id="4" name="Content Placeholder 3"/>
          <p:cNvSpPr>
            <a:spLocks noGrp="1"/>
          </p:cNvSpPr>
          <p:nvPr>
            <p:ph sz="half" idx="2"/>
          </p:nvPr>
        </p:nvSpPr>
        <p:spPr>
          <a:xfrm>
            <a:off x="457200" y="3938590"/>
            <a:ext cx="8229600" cy="2187575"/>
          </a:xfrm>
        </p:spPr>
        <p:txBody>
          <a:bodyPr/>
          <a:lstStyle/>
          <a:p>
            <a:r>
              <a:rPr lang="en-US" altLang="zh-CN"/>
              <a:t>Click to edit Master text styles
</a:t>
            </a:r>
            <a:r>
              <a:rPr lang="zh-CN" altLang="en-US"/>
              <a:t>第二等级
第三等级
第四等级
第五等级</a:t>
            </a:r>
            <a:endParaRPr lang="en-US"/>
          </a:p>
        </p:txBody>
      </p:sp>
      <p:sp>
        <p:nvSpPr>
          <p:cNvPr id="5" name="Rectangle 6">
            <a:extLst>
              <a:ext uri="{FF2B5EF4-FFF2-40B4-BE49-F238E27FC236}">
                <a16:creationId xmlns:a16="http://schemas.microsoft.com/office/drawing/2014/main" id="{39F59A96-5442-6745-B6EC-3200901E3079}"/>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7693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reserve="1">
  <p:cSld name="标题, 双内容及文字">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ltLang="zh-CN"/>
              <a:t>Click to edit Master title style</a:t>
            </a:r>
            <a:endParaRPr lang="en-US"/>
          </a:p>
        </p:txBody>
      </p:sp>
      <p:sp>
        <p:nvSpPr>
          <p:cNvPr id="3" name="Content Placeholder 2"/>
          <p:cNvSpPr>
            <a:spLocks noGrp="1"/>
          </p:cNvSpPr>
          <p:nvPr>
            <p:ph sz="quarter" idx="1"/>
          </p:nvPr>
        </p:nvSpPr>
        <p:spPr>
          <a:xfrm>
            <a:off x="457200" y="1600201"/>
            <a:ext cx="4038600" cy="2185988"/>
          </a:xfrm>
        </p:spPr>
        <p:txBody>
          <a:bodyPr/>
          <a:lstStyle/>
          <a:p>
            <a:r>
              <a:rPr lang="en-US" altLang="zh-CN"/>
              <a:t>Click to edit Master text styles
</a:t>
            </a:r>
            <a:r>
              <a:rPr lang="zh-CN" altLang="en-US"/>
              <a:t>第二等级
第三等级
第四等级
第五等级</a:t>
            </a:r>
            <a:endParaRPr lang="en-US"/>
          </a:p>
        </p:txBody>
      </p:sp>
      <p:sp>
        <p:nvSpPr>
          <p:cNvPr id="4" name="Content Placeholder 3"/>
          <p:cNvSpPr>
            <a:spLocks noGrp="1"/>
          </p:cNvSpPr>
          <p:nvPr>
            <p:ph sz="quarter" idx="2"/>
          </p:nvPr>
        </p:nvSpPr>
        <p:spPr>
          <a:xfrm>
            <a:off x="457200" y="3938590"/>
            <a:ext cx="4038600" cy="2187575"/>
          </a:xfrm>
        </p:spPr>
        <p:txBody>
          <a:bodyPr/>
          <a:lstStyle/>
          <a:p>
            <a:r>
              <a:rPr lang="en-US" altLang="zh-CN"/>
              <a:t>Click to edit Master text styles
</a:t>
            </a:r>
            <a:r>
              <a:rPr lang="zh-CN" altLang="en-US"/>
              <a:t>第二等级
第三等级
第四等级
第五等级</a:t>
            </a:r>
            <a:endParaRPr lang="en-US"/>
          </a:p>
        </p:txBody>
      </p:sp>
      <p:sp>
        <p:nvSpPr>
          <p:cNvPr id="5" name="Text Placeholder 4"/>
          <p:cNvSpPr>
            <a:spLocks noGrp="1"/>
          </p:cNvSpPr>
          <p:nvPr>
            <p:ph type="body" sz="half" idx="3"/>
          </p:nvPr>
        </p:nvSpPr>
        <p:spPr>
          <a:xfrm>
            <a:off x="4648200" y="1600201"/>
            <a:ext cx="4038600" cy="4525963"/>
          </a:xfrm>
        </p:spPr>
        <p:txBody>
          <a:bodyPr/>
          <a:lstStyle/>
          <a:p>
            <a:r>
              <a:rPr lang="en-US" altLang="zh-CN"/>
              <a:t>Click to edit Master text styles
</a:t>
            </a:r>
            <a:r>
              <a:rPr lang="zh-CN" altLang="en-US"/>
              <a:t>第二等级
第三等级
第四等级
第五等级</a:t>
            </a:r>
            <a:endParaRPr lang="en-US"/>
          </a:p>
        </p:txBody>
      </p:sp>
      <p:sp>
        <p:nvSpPr>
          <p:cNvPr id="6" name="Rectangle 6">
            <a:extLst>
              <a:ext uri="{FF2B5EF4-FFF2-40B4-BE49-F238E27FC236}">
                <a16:creationId xmlns:a16="http://schemas.microsoft.com/office/drawing/2014/main" id="{27CBBC52-5AEE-9442-9003-4B87EFD7B9F2}"/>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1616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标题, 文字,及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ltLang="zh-CN"/>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r>
              <a:rPr lang="en-US" altLang="zh-CN"/>
              <a:t>Click to edit Master text styles
</a:t>
            </a:r>
            <a:r>
              <a:rPr lang="zh-CN" altLang="en-US"/>
              <a:t>第二等级
第三等级
第四等级
第五等级</a:t>
            </a:r>
            <a:endParaRPr lang="en-US"/>
          </a:p>
        </p:txBody>
      </p:sp>
      <p:sp>
        <p:nvSpPr>
          <p:cNvPr id="4" name="Content Placeholder 3"/>
          <p:cNvSpPr>
            <a:spLocks noGrp="1"/>
          </p:cNvSpPr>
          <p:nvPr>
            <p:ph sz="quarter" idx="2"/>
          </p:nvPr>
        </p:nvSpPr>
        <p:spPr>
          <a:xfrm>
            <a:off x="4648200" y="1600201"/>
            <a:ext cx="4038600" cy="2185988"/>
          </a:xfrm>
        </p:spPr>
        <p:txBody>
          <a:bodyPr/>
          <a:lstStyle/>
          <a:p>
            <a:r>
              <a:rPr lang="en-US" altLang="zh-CN"/>
              <a:t>Click to edit Master text styles
</a:t>
            </a:r>
            <a:r>
              <a:rPr lang="zh-CN" altLang="en-US"/>
              <a:t>第二等级
第三等级
第四等级
第五等级</a:t>
            </a:r>
            <a:endParaRPr lang="en-US"/>
          </a:p>
        </p:txBody>
      </p:sp>
      <p:sp>
        <p:nvSpPr>
          <p:cNvPr id="5" name="Content Placeholder 4"/>
          <p:cNvSpPr>
            <a:spLocks noGrp="1"/>
          </p:cNvSpPr>
          <p:nvPr>
            <p:ph sz="quarter" idx="3"/>
          </p:nvPr>
        </p:nvSpPr>
        <p:spPr>
          <a:xfrm>
            <a:off x="4648200" y="3938590"/>
            <a:ext cx="4038600" cy="2187575"/>
          </a:xfrm>
        </p:spPr>
        <p:txBody>
          <a:bodyPr/>
          <a:lstStyle/>
          <a:p>
            <a:r>
              <a:rPr lang="en-US" altLang="zh-CN"/>
              <a:t>Click to edit Master text styles
</a:t>
            </a:r>
            <a:r>
              <a:rPr lang="zh-CN" altLang="en-US"/>
              <a:t>第二等级
第三等级
第四等级
第五等级</a:t>
            </a:r>
            <a:endParaRPr lang="en-US"/>
          </a:p>
        </p:txBody>
      </p:sp>
      <p:sp>
        <p:nvSpPr>
          <p:cNvPr id="6" name="Rectangle 6">
            <a:extLst>
              <a:ext uri="{FF2B5EF4-FFF2-40B4-BE49-F238E27FC236}">
                <a16:creationId xmlns:a16="http://schemas.microsoft.com/office/drawing/2014/main" id="{19D9D187-8F23-EA47-9A8E-7C64C6ABF7BB}"/>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75583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标题, 内容,及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r>
              <a:rPr lang="en-US" altLang="zh-CN"/>
              <a:t>Click to edit Master text styles
</a:t>
            </a:r>
            <a:r>
              <a:rPr lang="zh-CN" altLang="en-US"/>
              <a:t>第二等级
第三等级
第四等级
第五等级</a:t>
            </a:r>
            <a:endParaRPr lang="en-US"/>
          </a:p>
        </p:txBody>
      </p:sp>
      <p:sp>
        <p:nvSpPr>
          <p:cNvPr id="4" name="Content Placeholder 3"/>
          <p:cNvSpPr>
            <a:spLocks noGrp="1"/>
          </p:cNvSpPr>
          <p:nvPr>
            <p:ph sz="quarter" idx="2"/>
          </p:nvPr>
        </p:nvSpPr>
        <p:spPr>
          <a:xfrm>
            <a:off x="4648200" y="1600201"/>
            <a:ext cx="4038600" cy="2185988"/>
          </a:xfrm>
        </p:spPr>
        <p:txBody>
          <a:bodyPr/>
          <a:lstStyle/>
          <a:p>
            <a:r>
              <a:rPr lang="en-US" altLang="zh-CN"/>
              <a:t>Click to edit Master text styles
</a:t>
            </a:r>
            <a:r>
              <a:rPr lang="zh-CN" altLang="en-US"/>
              <a:t>第二等级
第三等级
第四等级
第五等级</a:t>
            </a:r>
            <a:endParaRPr lang="en-US"/>
          </a:p>
        </p:txBody>
      </p:sp>
      <p:sp>
        <p:nvSpPr>
          <p:cNvPr id="5" name="Content Placeholder 4"/>
          <p:cNvSpPr>
            <a:spLocks noGrp="1"/>
          </p:cNvSpPr>
          <p:nvPr>
            <p:ph sz="quarter" idx="3"/>
          </p:nvPr>
        </p:nvSpPr>
        <p:spPr>
          <a:xfrm>
            <a:off x="4648200" y="3938590"/>
            <a:ext cx="4038600" cy="2187575"/>
          </a:xfrm>
        </p:spPr>
        <p:txBody>
          <a:bodyPr/>
          <a:lstStyle/>
          <a:p>
            <a:r>
              <a:rPr lang="en-US" altLang="zh-CN"/>
              <a:t>Click to edit Master text styles
</a:t>
            </a:r>
            <a:r>
              <a:rPr lang="zh-CN" altLang="en-US"/>
              <a:t>第二等级
第三等级
第四等级
第五等级</a:t>
            </a:r>
            <a:endParaRPr lang="en-US"/>
          </a:p>
        </p:txBody>
      </p:sp>
      <p:sp>
        <p:nvSpPr>
          <p:cNvPr id="6" name="Rectangle 6">
            <a:extLst>
              <a:ext uri="{FF2B5EF4-FFF2-40B4-BE49-F238E27FC236}">
                <a16:creationId xmlns:a16="http://schemas.microsoft.com/office/drawing/2014/main" id="{607124BC-CE2B-FF42-AA52-D621540F055C}"/>
              </a:ext>
            </a:extLst>
          </p:cNvPr>
          <p:cNvSpPr>
            <a:spLocks noGrp="1" noChangeArrowheads="1"/>
          </p:cNvSpPr>
          <p:nvPr>
            <p:ph type="sldNum"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16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片段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r>
              <a:rPr lang="zh-CN" altLang="en-US"/>
              <a:t>编辑母版文本样式
第二级
第三级
第四级
第五级</a:t>
            </a:r>
            <a:endParaRPr lang="en-US"/>
          </a:p>
        </p:txBody>
      </p:sp>
      <p:sp>
        <p:nvSpPr>
          <p:cNvPr id="4" name="Rectangle 4">
            <a:extLst>
              <a:ext uri="{FF2B5EF4-FFF2-40B4-BE49-F238E27FC236}">
                <a16:creationId xmlns:a16="http://schemas.microsoft.com/office/drawing/2014/main" id="{A5229AB9-CE8A-A946-BE97-6EE2A5E9FE6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EC24C8DC-A29B-7A41-87FC-7E9816CBF8D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4CDEDFAC-290A-EF43-A6ED-B7D0D1696E3B}"/>
              </a:ext>
            </a:extLst>
          </p:cNvPr>
          <p:cNvSpPr>
            <a:spLocks noGrp="1" noChangeArrowheads="1"/>
          </p:cNvSpPr>
          <p:nvPr>
            <p:ph type="sldNum" sz="quarter" idx="12"/>
          </p:nvPr>
        </p:nvSpPr>
        <p:spPr>
          <a:ln/>
        </p:spPr>
        <p:txBody>
          <a:bodyPr/>
          <a:lstStyle>
            <a:lvl1pPr>
              <a:defRPr/>
            </a:lvl1pPr>
          </a:lstStyle>
          <a:p>
            <a:pPr>
              <a:defRPr/>
            </a:pPr>
            <a:fld id="{F42589DA-B503-8F42-BA1E-AE5E8038E3F5}" type="slidenum">
              <a:rPr lang="en-US" altLang="zh-CN"/>
              <a:pPr>
                <a:defRPr/>
              </a:pPr>
              <a:t>‹#›</a:t>
            </a:fld>
            <a:endParaRPr lang="en-US" altLang="zh-CN"/>
          </a:p>
        </p:txBody>
      </p:sp>
    </p:spTree>
    <p:extLst>
      <p:ext uri="{BB962C8B-B14F-4D97-AF65-F5344CB8AC3E}">
        <p14:creationId xmlns:p14="http://schemas.microsoft.com/office/powerpoint/2010/main" val="228722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zh-CN" altLang="en-US"/>
              <a:t>编辑母版文本样式
第二级
第三级
第四级
第五级</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zh-CN" altLang="en-US"/>
              <a:t>编辑母版文本样式
第二级
第三级
第四级
第五级</a:t>
            </a:r>
            <a:endParaRPr lang="en-US"/>
          </a:p>
        </p:txBody>
      </p:sp>
      <p:sp>
        <p:nvSpPr>
          <p:cNvPr id="5" name="Rectangle 4">
            <a:extLst>
              <a:ext uri="{FF2B5EF4-FFF2-40B4-BE49-F238E27FC236}">
                <a16:creationId xmlns:a16="http://schemas.microsoft.com/office/drawing/2014/main" id="{6BB4D48E-95FA-2D44-A9C8-4AF94D09BF5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9F952ADA-AABF-F347-86FB-657CB23459A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3EFA6C15-93AF-284A-9556-4A502164E917}"/>
              </a:ext>
            </a:extLst>
          </p:cNvPr>
          <p:cNvSpPr>
            <a:spLocks noGrp="1" noChangeArrowheads="1"/>
          </p:cNvSpPr>
          <p:nvPr>
            <p:ph type="sldNum" sz="quarter" idx="12"/>
          </p:nvPr>
        </p:nvSpPr>
        <p:spPr>
          <a:ln/>
        </p:spPr>
        <p:txBody>
          <a:bodyPr/>
          <a:lstStyle>
            <a:lvl1pPr>
              <a:defRPr/>
            </a:lvl1pPr>
          </a:lstStyle>
          <a:p>
            <a:pPr>
              <a:defRPr/>
            </a:pPr>
            <a:fld id="{03A497CA-5C83-7D4B-9071-AC5E8C38F68D}" type="slidenum">
              <a:rPr lang="en-US" altLang="zh-CN"/>
              <a:pPr>
                <a:defRPr/>
              </a:pPr>
              <a:t>‹#›</a:t>
            </a:fld>
            <a:endParaRPr lang="en-US" altLang="zh-CN"/>
          </a:p>
        </p:txBody>
      </p:sp>
    </p:spTree>
    <p:extLst>
      <p:ext uri="{BB962C8B-B14F-4D97-AF65-F5344CB8AC3E}">
        <p14:creationId xmlns:p14="http://schemas.microsoft.com/office/powerpoint/2010/main" val="11979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对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zh-CN" altLang="en-US"/>
              <a:t>编辑母版文本样式
第二级
第三级
第四级
第五级</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zh-CN" altLang="en-US"/>
              <a:t>编辑母版文本样式
第二级
第三级
第四级
第五级</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zh-CN" altLang="en-US"/>
              <a:t>编辑母版文本样式
第二级
第三级
第四级
第五级</a:t>
            </a:r>
            <a:endParaRPr lang="en-US"/>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zh-CN" altLang="en-US"/>
              <a:t>编辑母版文本样式
第二级
第三级
第四级
第五级</a:t>
            </a:r>
            <a:endParaRPr lang="en-US"/>
          </a:p>
        </p:txBody>
      </p:sp>
      <p:sp>
        <p:nvSpPr>
          <p:cNvPr id="7" name="Rectangle 4">
            <a:extLst>
              <a:ext uri="{FF2B5EF4-FFF2-40B4-BE49-F238E27FC236}">
                <a16:creationId xmlns:a16="http://schemas.microsoft.com/office/drawing/2014/main" id="{E95E307A-7D3D-1745-8100-4607A56FBF3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F38CEF9A-4FB5-1449-A389-0001AB5DD0F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C690A16D-27AD-CB41-BAE6-EBAA2DB69E12}"/>
              </a:ext>
            </a:extLst>
          </p:cNvPr>
          <p:cNvSpPr>
            <a:spLocks noGrp="1" noChangeArrowheads="1"/>
          </p:cNvSpPr>
          <p:nvPr>
            <p:ph type="sldNum" sz="quarter" idx="12"/>
          </p:nvPr>
        </p:nvSpPr>
        <p:spPr>
          <a:ln/>
        </p:spPr>
        <p:txBody>
          <a:bodyPr/>
          <a:lstStyle>
            <a:lvl1pPr>
              <a:defRPr/>
            </a:lvl1pPr>
          </a:lstStyle>
          <a:p>
            <a:pPr>
              <a:defRPr/>
            </a:pPr>
            <a:fld id="{6E420DB2-1D7D-394C-8F85-8EB5120D4C01}" type="slidenum">
              <a:rPr lang="en-US" altLang="zh-CN"/>
              <a:pPr>
                <a:defRPr/>
              </a:pPr>
              <a:t>‹#›</a:t>
            </a:fld>
            <a:endParaRPr lang="en-US" altLang="zh-CN"/>
          </a:p>
        </p:txBody>
      </p:sp>
    </p:spTree>
    <p:extLst>
      <p:ext uri="{BB962C8B-B14F-4D97-AF65-F5344CB8AC3E}">
        <p14:creationId xmlns:p14="http://schemas.microsoft.com/office/powerpoint/2010/main" val="12723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Rectangle 4">
            <a:extLst>
              <a:ext uri="{FF2B5EF4-FFF2-40B4-BE49-F238E27FC236}">
                <a16:creationId xmlns:a16="http://schemas.microsoft.com/office/drawing/2014/main" id="{AC39350D-F34B-D540-AD57-2FA67B2FECA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AB291963-4B3C-C445-84CA-52377F3ED3D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04B6B228-5192-DC41-85CD-2785BAEAB289}"/>
              </a:ext>
            </a:extLst>
          </p:cNvPr>
          <p:cNvSpPr>
            <a:spLocks noGrp="1" noChangeArrowheads="1"/>
          </p:cNvSpPr>
          <p:nvPr>
            <p:ph type="sldNum" sz="quarter" idx="12"/>
          </p:nvPr>
        </p:nvSpPr>
        <p:spPr>
          <a:ln/>
        </p:spPr>
        <p:txBody>
          <a:bodyPr/>
          <a:lstStyle>
            <a:lvl1pPr>
              <a:defRPr/>
            </a:lvl1pPr>
          </a:lstStyle>
          <a:p>
            <a:pPr>
              <a:defRPr/>
            </a:pPr>
            <a:fld id="{7888FE66-52EF-A742-BA82-9629F01C8A3E}" type="slidenum">
              <a:rPr lang="en-US" altLang="zh-CN"/>
              <a:pPr>
                <a:defRPr/>
              </a:pPr>
              <a:t>‹#›</a:t>
            </a:fld>
            <a:endParaRPr lang="en-US" altLang="zh-CN"/>
          </a:p>
        </p:txBody>
      </p:sp>
    </p:spTree>
    <p:extLst>
      <p:ext uri="{BB962C8B-B14F-4D97-AF65-F5344CB8AC3E}">
        <p14:creationId xmlns:p14="http://schemas.microsoft.com/office/powerpoint/2010/main" val="365923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FC05E60-F645-1345-9FFB-4CB91E9F8B7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A963FAB2-388C-6C4D-936A-53E750A2250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58D8746E-17FF-184A-A91B-94474DA30999}"/>
              </a:ext>
            </a:extLst>
          </p:cNvPr>
          <p:cNvSpPr>
            <a:spLocks noGrp="1" noChangeArrowheads="1"/>
          </p:cNvSpPr>
          <p:nvPr>
            <p:ph type="sldNum" sz="quarter" idx="12"/>
          </p:nvPr>
        </p:nvSpPr>
        <p:spPr>
          <a:ln/>
        </p:spPr>
        <p:txBody>
          <a:bodyPr/>
          <a:lstStyle>
            <a:lvl1pPr>
              <a:defRPr/>
            </a:lvl1pPr>
          </a:lstStyle>
          <a:p>
            <a:pPr>
              <a:defRPr/>
            </a:pPr>
            <a:fld id="{3D1149FC-4105-0646-9DC7-40EDC9E5BBBF}" type="slidenum">
              <a:rPr lang="en-US" altLang="zh-CN"/>
              <a:pPr>
                <a:defRPr/>
              </a:pPr>
              <a:t>‹#›</a:t>
            </a:fld>
            <a:endParaRPr lang="en-US" altLang="zh-CN"/>
          </a:p>
        </p:txBody>
      </p:sp>
    </p:spTree>
    <p:extLst>
      <p:ext uri="{BB962C8B-B14F-4D97-AF65-F5344CB8AC3E}">
        <p14:creationId xmlns:p14="http://schemas.microsoft.com/office/powerpoint/2010/main" val="326327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带提要">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zh-CN" altLang="en-US"/>
              <a:t>单击此处编辑母版标题样式</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zh-CN" altLang="en-US"/>
              <a:t>编辑母版文本样式
第二级
第三级
第四级
第五级</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r>
              <a:rPr lang="zh-CN" altLang="en-US"/>
              <a:t>编辑母版文本样式
第二级
第三级
第四级
第五级</a:t>
            </a:r>
            <a:endParaRPr lang="en-US"/>
          </a:p>
        </p:txBody>
      </p:sp>
      <p:sp>
        <p:nvSpPr>
          <p:cNvPr id="5" name="Rectangle 4">
            <a:extLst>
              <a:ext uri="{FF2B5EF4-FFF2-40B4-BE49-F238E27FC236}">
                <a16:creationId xmlns:a16="http://schemas.microsoft.com/office/drawing/2014/main" id="{8EDBF7E6-D615-F346-8AAE-F656947E1A9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5D2970ED-43B0-8242-AB55-C3AEADA6416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B91EC300-D467-8545-8244-7A71BE8CC9DF}"/>
              </a:ext>
            </a:extLst>
          </p:cNvPr>
          <p:cNvSpPr>
            <a:spLocks noGrp="1" noChangeArrowheads="1"/>
          </p:cNvSpPr>
          <p:nvPr>
            <p:ph type="sldNum" sz="quarter" idx="12"/>
          </p:nvPr>
        </p:nvSpPr>
        <p:spPr>
          <a:ln/>
        </p:spPr>
        <p:txBody>
          <a:bodyPr/>
          <a:lstStyle>
            <a:lvl1pPr>
              <a:defRPr/>
            </a:lvl1pPr>
          </a:lstStyle>
          <a:p>
            <a:pPr>
              <a:defRPr/>
            </a:pPr>
            <a:fld id="{3A2B4B81-3EBA-F041-995F-956D372872A1}" type="slidenum">
              <a:rPr lang="en-US" altLang="zh-CN"/>
              <a:pPr>
                <a:defRPr/>
              </a:pPr>
              <a:t>‹#›</a:t>
            </a:fld>
            <a:endParaRPr lang="en-US" altLang="zh-CN"/>
          </a:p>
        </p:txBody>
      </p:sp>
    </p:spTree>
    <p:extLst>
      <p:ext uri="{BB962C8B-B14F-4D97-AF65-F5344CB8AC3E}">
        <p14:creationId xmlns:p14="http://schemas.microsoft.com/office/powerpoint/2010/main" val="369253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带题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zh-CN" altLang="en-US" noProof="0"/>
              <a:t>单击图标添加图片</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r>
              <a:rPr lang="zh-CN" altLang="en-US"/>
              <a:t>编辑母版文本样式
第二级
第三级
第四级
第五级</a:t>
            </a:r>
            <a:endParaRPr lang="en-US"/>
          </a:p>
        </p:txBody>
      </p:sp>
      <p:sp>
        <p:nvSpPr>
          <p:cNvPr id="5" name="Rectangle 4">
            <a:extLst>
              <a:ext uri="{FF2B5EF4-FFF2-40B4-BE49-F238E27FC236}">
                <a16:creationId xmlns:a16="http://schemas.microsoft.com/office/drawing/2014/main" id="{6601BF2F-97C1-2144-B49C-B629B10296B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B8B0F9B1-6557-E74A-B33C-D51463ED0DF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BB260A98-780C-B640-91F2-62DC8507C423}"/>
              </a:ext>
            </a:extLst>
          </p:cNvPr>
          <p:cNvSpPr>
            <a:spLocks noGrp="1" noChangeArrowheads="1"/>
          </p:cNvSpPr>
          <p:nvPr>
            <p:ph type="sldNum" sz="quarter" idx="12"/>
          </p:nvPr>
        </p:nvSpPr>
        <p:spPr>
          <a:ln/>
        </p:spPr>
        <p:txBody>
          <a:bodyPr/>
          <a:lstStyle>
            <a:lvl1pPr>
              <a:defRPr/>
            </a:lvl1pPr>
          </a:lstStyle>
          <a:p>
            <a:pPr>
              <a:defRPr/>
            </a:pPr>
            <a:fld id="{1B3744A1-3618-4746-9490-20D77D84477B}" type="slidenum">
              <a:rPr lang="en-US" altLang="zh-CN"/>
              <a:pPr>
                <a:defRPr/>
              </a:pPr>
              <a:t>‹#›</a:t>
            </a:fld>
            <a:endParaRPr lang="en-US" altLang="zh-CN"/>
          </a:p>
        </p:txBody>
      </p:sp>
    </p:spTree>
    <p:extLst>
      <p:ext uri="{BB962C8B-B14F-4D97-AF65-F5344CB8AC3E}">
        <p14:creationId xmlns:p14="http://schemas.microsoft.com/office/powerpoint/2010/main" val="82461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EA2635-D74C-C14B-94A9-3E9D13579452}"/>
              </a:ext>
            </a:extLst>
          </p:cNvPr>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Rectangle 3">
            <a:extLst>
              <a:ext uri="{FF2B5EF4-FFF2-40B4-BE49-F238E27FC236}">
                <a16:creationId xmlns:a16="http://schemas.microsoft.com/office/drawing/2014/main" id="{AB511B43-1FD7-624E-8764-D8C2A1F9429F}"/>
              </a:ext>
            </a:extLst>
          </p:cNvPr>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
第二级
第三级
第四级
第五级</a:t>
            </a:r>
            <a:endParaRPr lang="en-US" altLang="zh-CN"/>
          </a:p>
        </p:txBody>
      </p:sp>
      <p:sp>
        <p:nvSpPr>
          <p:cNvPr id="95236" name="Rectangle 4">
            <a:extLst>
              <a:ext uri="{FF2B5EF4-FFF2-40B4-BE49-F238E27FC236}">
                <a16:creationId xmlns:a16="http://schemas.microsoft.com/office/drawing/2014/main" id="{84A2FAF1-F408-3A44-99F4-3806FB4BFEE4}"/>
              </a:ext>
            </a:extLst>
          </p:cNvPr>
          <p:cNvSpPr>
            <a:spLocks noGrp="1" noChangeArrowheads="1"/>
          </p:cNvSpPr>
          <p:nvPr>
            <p:ph type="dt" sz="half" idx="2"/>
          </p:nvPr>
        </p:nvSpPr>
        <p:spPr bwMode="auto">
          <a:xfrm>
            <a:off x="457200" y="6245225"/>
            <a:ext cx="21336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latin typeface="Arial" charset="0"/>
                <a:ea typeface="宋体" charset="0"/>
              </a:defRPr>
            </a:lvl1pPr>
          </a:lstStyle>
          <a:p>
            <a:pPr>
              <a:defRPr/>
            </a:pPr>
            <a:endParaRPr lang="en-US" altLang="zh-CN"/>
          </a:p>
        </p:txBody>
      </p:sp>
      <p:sp>
        <p:nvSpPr>
          <p:cNvPr id="95237" name="Rectangle 5">
            <a:extLst>
              <a:ext uri="{FF2B5EF4-FFF2-40B4-BE49-F238E27FC236}">
                <a16:creationId xmlns:a16="http://schemas.microsoft.com/office/drawing/2014/main" id="{F12B3CD6-7472-AF45-96A6-8A6442805942}"/>
              </a:ext>
            </a:extLst>
          </p:cNvPr>
          <p:cNvSpPr>
            <a:spLocks noGrp="1" noChangeArrowheads="1"/>
          </p:cNvSpPr>
          <p:nvPr>
            <p:ph type="ftr" sz="quarter" idx="3"/>
          </p:nvPr>
        </p:nvSpPr>
        <p:spPr bwMode="auto">
          <a:xfrm>
            <a:off x="2971800" y="6381749"/>
            <a:ext cx="3733800" cy="3238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latin typeface="Arial" charset="0"/>
                <a:ea typeface="宋体" charset="0"/>
              </a:defRPr>
            </a:lvl1pPr>
          </a:lstStyle>
          <a:p>
            <a:pPr>
              <a:defRPr/>
            </a:pPr>
            <a:endParaRPr lang="en-US" altLang="zh-CN" dirty="0"/>
          </a:p>
        </p:txBody>
      </p:sp>
      <p:sp>
        <p:nvSpPr>
          <p:cNvPr id="95238" name="Rectangle 6">
            <a:extLst>
              <a:ext uri="{FF2B5EF4-FFF2-40B4-BE49-F238E27FC236}">
                <a16:creationId xmlns:a16="http://schemas.microsoft.com/office/drawing/2014/main" id="{A25ADC5D-970A-EB40-B3DA-FE9F98AAB3EA}"/>
              </a:ext>
            </a:extLst>
          </p:cNvPr>
          <p:cNvSpPr>
            <a:spLocks noGrp="1" noChangeArrowheads="1"/>
          </p:cNvSpPr>
          <p:nvPr>
            <p:ph type="sldNum" sz="quarter" idx="4"/>
          </p:nvPr>
        </p:nvSpPr>
        <p:spPr bwMode="auto">
          <a:xfrm>
            <a:off x="6553200" y="6245225"/>
            <a:ext cx="21336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smtClean="0"/>
            </a:lvl1pPr>
          </a:lstStyle>
          <a:p>
            <a:pPr>
              <a:defRPr/>
            </a:pPr>
            <a:fld id="{55B23F78-E089-6E49-8BC4-CD7A1AE6F17F}" type="slidenum">
              <a:rPr lang="en-US" altLang="zh-CN"/>
              <a:pPr>
                <a:defRPr/>
              </a:pPr>
              <a:t>‹#›</a:t>
            </a:fld>
            <a:endParaRPr lang="en-US" altLang="zh-CN"/>
          </a:p>
        </p:txBody>
      </p:sp>
      <p:pic>
        <p:nvPicPr>
          <p:cNvPr id="1031" name="Picture 8" descr="star">
            <a:extLst>
              <a:ext uri="{FF2B5EF4-FFF2-40B4-BE49-F238E27FC236}">
                <a16:creationId xmlns:a16="http://schemas.microsoft.com/office/drawing/2014/main" id="{72709543-5619-164B-BA54-2352F366E31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r="35449"/>
          <a:stretch>
            <a:fillRect/>
          </a:stretch>
        </p:blipFill>
        <p:spPr bwMode="auto">
          <a:xfrm>
            <a:off x="8137527" y="2"/>
            <a:ext cx="1006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CCNU">
            <a:extLst>
              <a:ext uri="{FF2B5EF4-FFF2-40B4-BE49-F238E27FC236}">
                <a16:creationId xmlns:a16="http://schemas.microsoft.com/office/drawing/2014/main" id="{E15742A4-272E-374F-817B-F1D6EEEC1D8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38101"/>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hf sldNum="0"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宋体" charset="0"/>
          <a:cs typeface="宋体" charset="0"/>
        </a:defRPr>
      </a:lvl2pPr>
      <a:lvl3pPr algn="ctr" rtl="0" eaLnBrk="1" fontAlgn="base" hangingPunct="1">
        <a:spcBef>
          <a:spcPct val="0"/>
        </a:spcBef>
        <a:spcAft>
          <a:spcPct val="0"/>
        </a:spcAft>
        <a:defRPr kumimoji="1" sz="4400">
          <a:solidFill>
            <a:schemeClr val="tx2"/>
          </a:solidFill>
          <a:latin typeface="Arial" charset="0"/>
          <a:ea typeface="宋体" charset="0"/>
          <a:cs typeface="宋体" charset="0"/>
        </a:defRPr>
      </a:lvl3pPr>
      <a:lvl4pPr algn="ctr" rtl="0" eaLnBrk="1" fontAlgn="base" hangingPunct="1">
        <a:spcBef>
          <a:spcPct val="0"/>
        </a:spcBef>
        <a:spcAft>
          <a:spcPct val="0"/>
        </a:spcAft>
        <a:defRPr kumimoji="1" sz="4400">
          <a:solidFill>
            <a:schemeClr val="tx2"/>
          </a:solidFill>
          <a:latin typeface="Arial" charset="0"/>
          <a:ea typeface="宋体" charset="0"/>
          <a:cs typeface="宋体" charset="0"/>
        </a:defRPr>
      </a:lvl4pPr>
      <a:lvl5pPr algn="ctr" rtl="0" eaLnBrk="1" fontAlgn="base" hangingPunct="1">
        <a:spcBef>
          <a:spcPct val="0"/>
        </a:spcBef>
        <a:spcAft>
          <a:spcPct val="0"/>
        </a:spcAft>
        <a:defRPr kumimoji="1" sz="4400">
          <a:solidFill>
            <a:schemeClr val="tx2"/>
          </a:solidFill>
          <a:latin typeface="Arial" charset="0"/>
          <a:ea typeface="宋体" charset="0"/>
          <a:cs typeface="宋体" charset="0"/>
        </a:defRPr>
      </a:lvl5pPr>
      <a:lvl6pPr marL="457189" algn="ctr" rtl="0" eaLnBrk="1" fontAlgn="base" hangingPunct="1">
        <a:spcBef>
          <a:spcPct val="0"/>
        </a:spcBef>
        <a:spcAft>
          <a:spcPct val="0"/>
        </a:spcAft>
        <a:defRPr sz="4400">
          <a:solidFill>
            <a:schemeClr val="tx2"/>
          </a:solidFill>
          <a:latin typeface="Arial" charset="0"/>
          <a:ea typeface="宋体" charset="0"/>
          <a:cs typeface="宋体" charset="0"/>
        </a:defRPr>
      </a:lvl6pPr>
      <a:lvl7pPr marL="914377" algn="ctr" rtl="0" eaLnBrk="1" fontAlgn="base" hangingPunct="1">
        <a:spcBef>
          <a:spcPct val="0"/>
        </a:spcBef>
        <a:spcAft>
          <a:spcPct val="0"/>
        </a:spcAft>
        <a:defRPr sz="4400">
          <a:solidFill>
            <a:schemeClr val="tx2"/>
          </a:solidFill>
          <a:latin typeface="Arial" charset="0"/>
          <a:ea typeface="宋体" charset="0"/>
          <a:cs typeface="宋体" charset="0"/>
        </a:defRPr>
      </a:lvl7pPr>
      <a:lvl8pPr marL="1371566" algn="ctr" rtl="0" eaLnBrk="1" fontAlgn="base" hangingPunct="1">
        <a:spcBef>
          <a:spcPct val="0"/>
        </a:spcBef>
        <a:spcAft>
          <a:spcPct val="0"/>
        </a:spcAft>
        <a:defRPr sz="4400">
          <a:solidFill>
            <a:schemeClr val="tx2"/>
          </a:solidFill>
          <a:latin typeface="Arial" charset="0"/>
          <a:ea typeface="宋体" charset="0"/>
          <a:cs typeface="宋体" charset="0"/>
        </a:defRPr>
      </a:lvl8pPr>
      <a:lvl9pPr marL="1828754" algn="ctr" rtl="0" eaLnBrk="1" fontAlgn="base" hangingPunct="1">
        <a:spcBef>
          <a:spcPct val="0"/>
        </a:spcBef>
        <a:spcAft>
          <a:spcPct val="0"/>
        </a:spcAft>
        <a:defRPr sz="4400">
          <a:solidFill>
            <a:schemeClr val="tx2"/>
          </a:solidFill>
          <a:latin typeface="Arial" charset="0"/>
          <a:ea typeface="宋体" charset="0"/>
          <a:cs typeface="宋体" charset="0"/>
        </a:defRPr>
      </a:lvl9pPr>
    </p:titleStyle>
    <p:bodyStyle>
      <a:lvl1pPr marL="342891" indent="-342891" algn="l" rtl="0" eaLnBrk="1" fontAlgn="base" hangingPunct="1">
        <a:spcBef>
          <a:spcPct val="20000"/>
        </a:spcBef>
        <a:spcAft>
          <a:spcPct val="0"/>
        </a:spcAft>
        <a:buChar char="•"/>
        <a:defRPr kumimoji="1"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kumimoji="1" sz="2800">
          <a:solidFill>
            <a:schemeClr val="tx1"/>
          </a:solidFill>
          <a:latin typeface="+mn-lt"/>
          <a:ea typeface="+mn-ea"/>
        </a:defRPr>
      </a:lvl2pPr>
      <a:lvl3pPr marL="1142971" indent="-228594" algn="l" rtl="0" eaLnBrk="1" fontAlgn="base" hangingPunct="1">
        <a:spcBef>
          <a:spcPct val="20000"/>
        </a:spcBef>
        <a:spcAft>
          <a:spcPct val="0"/>
        </a:spcAft>
        <a:buChar char="•"/>
        <a:defRPr kumimoji="1" sz="2400">
          <a:solidFill>
            <a:schemeClr val="tx1"/>
          </a:solidFill>
          <a:latin typeface="+mn-lt"/>
          <a:ea typeface="+mn-ea"/>
        </a:defRPr>
      </a:lvl3pPr>
      <a:lvl4pPr marL="1600160" indent="-228594" algn="l" rtl="0" eaLnBrk="1" fontAlgn="base" hangingPunct="1">
        <a:spcBef>
          <a:spcPct val="20000"/>
        </a:spcBef>
        <a:spcAft>
          <a:spcPct val="0"/>
        </a:spcAft>
        <a:buChar char="–"/>
        <a:defRPr kumimoji="1" sz="2000">
          <a:solidFill>
            <a:schemeClr val="tx1"/>
          </a:solidFill>
          <a:latin typeface="+mn-lt"/>
          <a:ea typeface="+mn-ea"/>
        </a:defRPr>
      </a:lvl4pPr>
      <a:lvl5pPr marL="2057349" indent="-228594" algn="l" rtl="0" eaLnBrk="1" fontAlgn="base" hangingPunct="1">
        <a:spcBef>
          <a:spcPct val="20000"/>
        </a:spcBef>
        <a:spcAft>
          <a:spcPct val="0"/>
        </a:spcAft>
        <a:buChar char="»"/>
        <a:defRPr kumimoji="1" sz="2000">
          <a:solidFill>
            <a:schemeClr val="tx1"/>
          </a:solidFill>
          <a:latin typeface="+mn-lt"/>
          <a:ea typeface="+mn-ea"/>
        </a:defRPr>
      </a:lvl5pPr>
      <a:lvl6pPr marL="2514537" indent="-228594" algn="l" rtl="0" eaLnBrk="1" fontAlgn="base" hangingPunct="1">
        <a:spcBef>
          <a:spcPct val="20000"/>
        </a:spcBef>
        <a:spcAft>
          <a:spcPct val="0"/>
        </a:spcAft>
        <a:buChar char="»"/>
        <a:defRPr sz="2000">
          <a:solidFill>
            <a:schemeClr val="tx1"/>
          </a:solidFill>
          <a:latin typeface="+mn-lt"/>
          <a:ea typeface="+mn-ea"/>
        </a:defRPr>
      </a:lvl6pPr>
      <a:lvl7pPr marL="2971726" indent="-228594" algn="l" rtl="0" eaLnBrk="1" fontAlgn="base" hangingPunct="1">
        <a:spcBef>
          <a:spcPct val="20000"/>
        </a:spcBef>
        <a:spcAft>
          <a:spcPct val="0"/>
        </a:spcAft>
        <a:buChar char="»"/>
        <a:defRPr sz="2000">
          <a:solidFill>
            <a:schemeClr val="tx1"/>
          </a:solidFill>
          <a:latin typeface="+mn-lt"/>
          <a:ea typeface="+mn-ea"/>
        </a:defRPr>
      </a:lvl7pPr>
      <a:lvl8pPr marL="3428914" indent="-228594" algn="l" rtl="0" eaLnBrk="1" fontAlgn="base" hangingPunct="1">
        <a:spcBef>
          <a:spcPct val="20000"/>
        </a:spcBef>
        <a:spcAft>
          <a:spcPct val="0"/>
        </a:spcAft>
        <a:buChar char="»"/>
        <a:defRPr sz="2000">
          <a:solidFill>
            <a:schemeClr val="tx1"/>
          </a:solidFill>
          <a:latin typeface="+mn-lt"/>
          <a:ea typeface="+mn-ea"/>
        </a:defRPr>
      </a:lvl8pPr>
      <a:lvl9pPr marL="3886103"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0B5BC48-B479-5949-97BD-08AA612347B1}"/>
              </a:ext>
            </a:extLst>
          </p:cNvPr>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3315" name="Rectangle 3">
            <a:extLst>
              <a:ext uri="{FF2B5EF4-FFF2-40B4-BE49-F238E27FC236}">
                <a16:creationId xmlns:a16="http://schemas.microsoft.com/office/drawing/2014/main" id="{F92F649F-D19B-CE4D-ABEC-D730F122C309}"/>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30" name="Rectangle 6">
            <a:extLst>
              <a:ext uri="{FF2B5EF4-FFF2-40B4-BE49-F238E27FC236}">
                <a16:creationId xmlns:a16="http://schemas.microsoft.com/office/drawing/2014/main" id="{16484B4E-FBA1-9E40-A49A-84153F18E911}"/>
              </a:ext>
            </a:extLst>
          </p:cNvPr>
          <p:cNvSpPr>
            <a:spLocks noGrp="1" noChangeArrowheads="1"/>
          </p:cNvSpPr>
          <p:nvPr>
            <p:ph type="sldNum" sz="quarter" idx="4"/>
          </p:nvPr>
        </p:nvSpPr>
        <p:spPr bwMode="auto">
          <a:xfrm>
            <a:off x="609600" y="6384925"/>
            <a:ext cx="8534400" cy="4730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2400" b="1">
                <a:latin typeface="Arial" charset="0"/>
                <a:ea typeface="宋体" charset="0"/>
              </a:defRPr>
            </a:lvl1pPr>
          </a:lstStyle>
          <a:p>
            <a:pPr>
              <a:defRPr/>
            </a:pPr>
            <a:endParaRPr lang="en-US"/>
          </a:p>
        </p:txBody>
      </p:sp>
      <p:pic>
        <p:nvPicPr>
          <p:cNvPr id="13317" name="Picture 9" descr="star">
            <a:extLst>
              <a:ext uri="{FF2B5EF4-FFF2-40B4-BE49-F238E27FC236}">
                <a16:creationId xmlns:a16="http://schemas.microsoft.com/office/drawing/2014/main" id="{9E4313B4-0861-8F42-9997-5D41D080AD41}"/>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r="35449"/>
          <a:stretch>
            <a:fillRect/>
          </a:stretch>
        </p:blipFill>
        <p:spPr bwMode="auto">
          <a:xfrm>
            <a:off x="8137527" y="2"/>
            <a:ext cx="1006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4" descr="CCNU">
            <a:extLst>
              <a:ext uri="{FF2B5EF4-FFF2-40B4-BE49-F238E27FC236}">
                <a16:creationId xmlns:a16="http://schemas.microsoft.com/office/drawing/2014/main" id="{1BE882FF-0DD7-964E-BCC3-5CB7F7588593}"/>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62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宋体" charset="0"/>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0"/>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0"/>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0"/>
          <a:cs typeface="宋体" charset="0"/>
        </a:defRPr>
      </a:lvl5pPr>
      <a:lvl6pPr marL="457189" algn="ctr" rtl="0" fontAlgn="base">
        <a:spcBef>
          <a:spcPct val="0"/>
        </a:spcBef>
        <a:spcAft>
          <a:spcPct val="0"/>
        </a:spcAft>
        <a:defRPr sz="4400">
          <a:solidFill>
            <a:schemeClr val="tx2"/>
          </a:solidFill>
          <a:latin typeface="Arial" charset="0"/>
          <a:ea typeface="宋体" charset="0"/>
          <a:cs typeface="宋体" charset="0"/>
        </a:defRPr>
      </a:lvl6pPr>
      <a:lvl7pPr marL="914377" algn="ctr" rtl="0" fontAlgn="base">
        <a:spcBef>
          <a:spcPct val="0"/>
        </a:spcBef>
        <a:spcAft>
          <a:spcPct val="0"/>
        </a:spcAft>
        <a:defRPr sz="4400">
          <a:solidFill>
            <a:schemeClr val="tx2"/>
          </a:solidFill>
          <a:latin typeface="Arial" charset="0"/>
          <a:ea typeface="宋体" charset="0"/>
          <a:cs typeface="宋体" charset="0"/>
        </a:defRPr>
      </a:lvl7pPr>
      <a:lvl8pPr marL="1371566" algn="ctr" rtl="0" fontAlgn="base">
        <a:spcBef>
          <a:spcPct val="0"/>
        </a:spcBef>
        <a:spcAft>
          <a:spcPct val="0"/>
        </a:spcAft>
        <a:defRPr sz="4400">
          <a:solidFill>
            <a:schemeClr val="tx2"/>
          </a:solidFill>
          <a:latin typeface="Arial" charset="0"/>
          <a:ea typeface="宋体" charset="0"/>
          <a:cs typeface="宋体" charset="0"/>
        </a:defRPr>
      </a:lvl8pPr>
      <a:lvl9pPr marL="1828754" algn="ctr" rtl="0" fontAlgn="base">
        <a:spcBef>
          <a:spcPct val="0"/>
        </a:spcBef>
        <a:spcAft>
          <a:spcPct val="0"/>
        </a:spcAft>
        <a:defRPr sz="4400">
          <a:solidFill>
            <a:schemeClr val="tx2"/>
          </a:solidFill>
          <a:latin typeface="Arial" charset="0"/>
          <a:ea typeface="宋体" charset="0"/>
          <a:cs typeface="宋体" charset="0"/>
        </a:defRPr>
      </a:lvl9pPr>
    </p:titleStyle>
    <p:bodyStyle>
      <a:lvl1pPr marL="342891" indent="-342891" algn="l" rtl="0" eaLnBrk="0" fontAlgn="base" hangingPunct="0">
        <a:spcBef>
          <a:spcPct val="20000"/>
        </a:spcBef>
        <a:spcAft>
          <a:spcPct val="0"/>
        </a:spcAft>
        <a:buChar char="•"/>
        <a:defRPr kumimoji="1"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kumimoji="1" sz="2800">
          <a:solidFill>
            <a:schemeClr val="tx1"/>
          </a:solidFill>
          <a:latin typeface="+mn-lt"/>
          <a:ea typeface="+mn-ea"/>
        </a:defRPr>
      </a:lvl2pPr>
      <a:lvl3pPr marL="1142971" indent="-228594" algn="l" rtl="0" eaLnBrk="0" fontAlgn="base" hangingPunct="0">
        <a:spcBef>
          <a:spcPct val="20000"/>
        </a:spcBef>
        <a:spcAft>
          <a:spcPct val="0"/>
        </a:spcAft>
        <a:buChar char="•"/>
        <a:defRPr kumimoji="1" sz="2400">
          <a:solidFill>
            <a:schemeClr val="tx1"/>
          </a:solidFill>
          <a:latin typeface="+mn-lt"/>
          <a:ea typeface="+mn-ea"/>
        </a:defRPr>
      </a:lvl3pPr>
      <a:lvl4pPr marL="1600160" indent="-228594" algn="l" rtl="0" eaLnBrk="0" fontAlgn="base" hangingPunct="0">
        <a:spcBef>
          <a:spcPct val="20000"/>
        </a:spcBef>
        <a:spcAft>
          <a:spcPct val="0"/>
        </a:spcAft>
        <a:buChar char="–"/>
        <a:defRPr kumimoji="1" sz="2000">
          <a:solidFill>
            <a:schemeClr val="tx1"/>
          </a:solidFill>
          <a:latin typeface="+mn-lt"/>
          <a:ea typeface="+mn-ea"/>
        </a:defRPr>
      </a:lvl4pPr>
      <a:lvl5pPr marL="2057349" indent="-228594" algn="l" rtl="0" eaLnBrk="0" fontAlgn="base" hangingPunct="0">
        <a:spcBef>
          <a:spcPct val="20000"/>
        </a:spcBef>
        <a:spcAft>
          <a:spcPct val="0"/>
        </a:spcAft>
        <a:buChar char="»"/>
        <a:defRPr kumimoji="1" sz="2000">
          <a:solidFill>
            <a:schemeClr val="tx1"/>
          </a:solidFill>
          <a:latin typeface="+mn-lt"/>
          <a:ea typeface="+mn-ea"/>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4"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5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1.tiff"/><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1010.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1.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307.png"/><Relationship Id="rId17" Type="http://schemas.openxmlformats.org/officeDocument/2006/relationships/image" Target="../media/image53.png"/><Relationship Id="rId2" Type="http://schemas.openxmlformats.org/officeDocument/2006/relationships/notesSlide" Target="../notesSlides/notesSlide20.xml"/><Relationship Id="rId16" Type="http://schemas.openxmlformats.org/officeDocument/2006/relationships/image" Target="../media/image302.png"/><Relationship Id="rId1" Type="http://schemas.openxmlformats.org/officeDocument/2006/relationships/slideLayout" Target="../slideLayouts/slideLayout15.xml"/><Relationship Id="rId6" Type="http://schemas.openxmlformats.org/officeDocument/2006/relationships/image" Target="../media/image47.png"/><Relationship Id="rId11" Type="http://schemas.openxmlformats.org/officeDocument/2006/relationships/image" Target="../media/image306.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304.png"/><Relationship Id="rId14" Type="http://schemas.openxmlformats.org/officeDocument/2006/relationships/image" Target="../media/image309.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440.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drupal.star.bnl.gov/STAR/starnotes/public/sn0493"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drupal.star.bnl.gov/STAR/starnotes/public/sn0598"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oleObject" Target="../embeddings/oleObject6.bin"/><Relationship Id="rId1" Type="http://schemas.openxmlformats.org/officeDocument/2006/relationships/slideLayout" Target="../slideLayouts/slideLayout18.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1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47A0C224-F0BE-D747-9F04-55EDD2A9C2A3}"/>
              </a:ext>
            </a:extLst>
          </p:cNvPr>
          <p:cNvSpPr>
            <a:spLocks noGrp="1" noChangeArrowheads="1"/>
          </p:cNvSpPr>
          <p:nvPr>
            <p:ph type="ctrTitle"/>
          </p:nvPr>
        </p:nvSpPr>
        <p:spPr>
          <a:xfrm>
            <a:off x="935596" y="260648"/>
            <a:ext cx="7272808" cy="864096"/>
          </a:xfrm>
        </p:spPr>
        <p:txBody>
          <a:bodyPr/>
          <a:lstStyle/>
          <a:p>
            <a:pPr lvl="1" eaLnBrk="1" hangingPunct="1">
              <a:spcBef>
                <a:spcPct val="20000"/>
              </a:spcBef>
              <a:buClr>
                <a:srgbClr val="9A0F0A"/>
              </a:buClr>
              <a:defRPr/>
            </a:pPr>
            <a:r>
              <a:rPr lang="en-US" altLang="zh-CN" sz="4000" b="1" dirty="0">
                <a:solidFill>
                  <a:srgbClr val="FF0000"/>
                </a:solidFill>
              </a:rPr>
              <a:t>Perfect  Liquid</a:t>
            </a:r>
            <a:r>
              <a:rPr lang="zh-CN" altLang="en-US" sz="4000" b="1" dirty="0">
                <a:solidFill>
                  <a:srgbClr val="FF0000"/>
                </a:solidFill>
              </a:rPr>
              <a:t> </a:t>
            </a:r>
            <a:r>
              <a:rPr lang="en-US" altLang="zh-CN" sz="4000" b="1" dirty="0">
                <a:solidFill>
                  <a:srgbClr val="FF0000"/>
                </a:solidFill>
              </a:rPr>
              <a:t>at</a:t>
            </a:r>
            <a:r>
              <a:rPr lang="zh-CN" altLang="en-US" sz="4000" b="1" dirty="0">
                <a:solidFill>
                  <a:srgbClr val="FF0000"/>
                </a:solidFill>
              </a:rPr>
              <a:t> </a:t>
            </a:r>
            <a:r>
              <a:rPr lang="en-US" altLang="zh-CN" sz="4000" b="1" dirty="0">
                <a:solidFill>
                  <a:srgbClr val="FF0000"/>
                </a:solidFill>
              </a:rPr>
              <a:t>RHIC</a:t>
            </a:r>
          </a:p>
        </p:txBody>
      </p:sp>
      <p:sp>
        <p:nvSpPr>
          <p:cNvPr id="36866" name="Rectangle 3">
            <a:extLst>
              <a:ext uri="{FF2B5EF4-FFF2-40B4-BE49-F238E27FC236}">
                <a16:creationId xmlns:a16="http://schemas.microsoft.com/office/drawing/2014/main" id="{62E95A0C-CAFE-E445-9A63-47BD736988B1}"/>
              </a:ext>
            </a:extLst>
          </p:cNvPr>
          <p:cNvSpPr>
            <a:spLocks noGrp="1" noChangeArrowheads="1"/>
          </p:cNvSpPr>
          <p:nvPr>
            <p:ph type="subTitle" idx="1"/>
          </p:nvPr>
        </p:nvSpPr>
        <p:spPr>
          <a:xfrm>
            <a:off x="1165311" y="1684315"/>
            <a:ext cx="7272807" cy="3904456"/>
          </a:xfrm>
        </p:spPr>
        <p:txBody>
          <a:bodyPr/>
          <a:lstStyle/>
          <a:p>
            <a:pPr eaLnBrk="1" hangingPunct="1"/>
            <a:endParaRPr kumimoji="0" lang="en-US" altLang="zh-CN" sz="2400" b="1" dirty="0">
              <a:solidFill>
                <a:schemeClr val="accent2"/>
              </a:solidFill>
            </a:endParaRPr>
          </a:p>
          <a:p>
            <a:pPr eaLnBrk="1" hangingPunct="1"/>
            <a:r>
              <a:rPr kumimoji="0" lang="zh-CN" altLang="en-US" sz="2400" b="1" dirty="0">
                <a:solidFill>
                  <a:schemeClr val="accent2"/>
                </a:solidFill>
              </a:rPr>
              <a:t>刘 峰</a:t>
            </a:r>
            <a:endParaRPr kumimoji="0" lang="en-US" altLang="zh-CN" sz="2400" b="1" dirty="0">
              <a:solidFill>
                <a:schemeClr val="accent2"/>
              </a:solidFill>
            </a:endParaRPr>
          </a:p>
          <a:p>
            <a:pPr eaLnBrk="1" hangingPunct="1"/>
            <a:endParaRPr kumimoji="0" lang="en-US" altLang="zh-CN" sz="2400" b="1" dirty="0">
              <a:solidFill>
                <a:schemeClr val="accent2"/>
              </a:solidFill>
            </a:endParaRPr>
          </a:p>
          <a:p>
            <a:pPr eaLnBrk="1" hangingPunct="1"/>
            <a:r>
              <a:rPr kumimoji="0" lang="en-US" altLang="zh-CN" sz="2400" b="1" dirty="0">
                <a:solidFill>
                  <a:schemeClr val="accent2"/>
                </a:solidFill>
              </a:rPr>
              <a:t>  </a:t>
            </a:r>
            <a:r>
              <a:rPr kumimoji="0" lang="zh-CN" altLang="en-US" sz="2400" b="1" dirty="0">
                <a:solidFill>
                  <a:schemeClr val="accent2"/>
                </a:solidFill>
              </a:rPr>
              <a:t>华中师范大学粒子物理研究所</a:t>
            </a:r>
            <a:endParaRPr kumimoji="0" lang="en-US" altLang="zh-CN" sz="2400" b="1" dirty="0">
              <a:solidFill>
                <a:schemeClr val="accent2"/>
              </a:solidFill>
            </a:endParaRPr>
          </a:p>
          <a:p>
            <a:pPr eaLnBrk="1" hangingPunct="1"/>
            <a:endParaRPr kumimoji="0" lang="en-US" altLang="zh-CN" sz="2400" b="1" dirty="0">
              <a:solidFill>
                <a:schemeClr val="accent2"/>
              </a:solidFill>
            </a:endParaRPr>
          </a:p>
          <a:p>
            <a:pPr eaLnBrk="1" hangingPunct="1"/>
            <a:r>
              <a:rPr lang="en-US" altLang="zh-CN" sz="1800" i="1" dirty="0">
                <a:solidFill>
                  <a:srgbClr val="800000"/>
                </a:solidFill>
              </a:rPr>
              <a:t>Thanks to S.S. Shi ,N. Xu for exciting discussions !</a:t>
            </a:r>
            <a:endParaRPr kumimoji="0" lang="en-US" altLang="zh-CN" sz="1800" b="1" dirty="0">
              <a:solidFill>
                <a:schemeClr val="accent2"/>
              </a:solidFill>
            </a:endParaRPr>
          </a:p>
          <a:p>
            <a:pPr eaLnBrk="1" hangingPunct="1"/>
            <a:endParaRPr kumimoji="0" lang="en-US" altLang="zh-CN" sz="2000" b="1" dirty="0">
              <a:solidFill>
                <a:schemeClr val="accent2"/>
              </a:solidFill>
            </a:endParaRPr>
          </a:p>
          <a:p>
            <a:pPr eaLnBrk="1" hangingPunct="1"/>
            <a:r>
              <a:rPr kumimoji="0" lang="en-US" altLang="zh-CN" sz="2000" b="1" dirty="0">
                <a:solidFill>
                  <a:schemeClr val="accent2"/>
                </a:solidFill>
              </a:rPr>
              <a:t>2025</a:t>
            </a:r>
            <a:r>
              <a:rPr kumimoji="0" lang="zh-CN" altLang="en-US" sz="2000" b="1" dirty="0">
                <a:solidFill>
                  <a:schemeClr val="accent2"/>
                </a:solidFill>
              </a:rPr>
              <a:t>年</a:t>
            </a:r>
            <a:r>
              <a:rPr kumimoji="0" lang="en-US" altLang="zh-CN" sz="2000" b="1" dirty="0">
                <a:solidFill>
                  <a:schemeClr val="accent2"/>
                </a:solidFill>
              </a:rPr>
              <a:t>8</a:t>
            </a:r>
            <a:r>
              <a:rPr kumimoji="0" lang="zh-CN" altLang="en-US" sz="2000" b="1">
                <a:solidFill>
                  <a:schemeClr val="accent2"/>
                </a:solidFill>
              </a:rPr>
              <a:t>月</a:t>
            </a:r>
            <a:r>
              <a:rPr kumimoji="0" lang="en-US" altLang="zh-CN" sz="2000" b="1">
                <a:solidFill>
                  <a:schemeClr val="accent2"/>
                </a:solidFill>
              </a:rPr>
              <a:t>13</a:t>
            </a:r>
            <a:r>
              <a:rPr kumimoji="0" lang="zh-CN" altLang="en-US" sz="2000" b="1" dirty="0">
                <a:solidFill>
                  <a:schemeClr val="accent2"/>
                </a:solidFill>
              </a:rPr>
              <a:t>日 复旦大学</a:t>
            </a:r>
            <a:endParaRPr kumimoji="0" lang="en-US" altLang="zh-CN" sz="2000" b="1"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1B3BA790-00F8-E340-9E58-FD47012F1811}"/>
              </a:ext>
            </a:extLst>
          </p:cNvPr>
          <p:cNvSpPr>
            <a:spLocks noGrp="1" noChangeArrowheads="1"/>
          </p:cNvSpPr>
          <p:nvPr>
            <p:ph type="title"/>
          </p:nvPr>
        </p:nvSpPr>
        <p:spPr>
          <a:xfrm>
            <a:off x="1143000" y="0"/>
            <a:ext cx="7696200" cy="1143000"/>
          </a:xfrm>
        </p:spPr>
        <p:txBody>
          <a:bodyPr/>
          <a:lstStyle/>
          <a:p>
            <a:pPr eaLnBrk="1" hangingPunct="1"/>
            <a:r>
              <a:rPr lang="en-US" altLang="zh-CN" b="1" dirty="0">
                <a:solidFill>
                  <a:schemeClr val="tx1"/>
                </a:solidFill>
                <a:latin typeface="Arial Black" panose="020B0604020202020204" pitchFamily="34" charset="0"/>
              </a:rPr>
              <a:t>Outline</a:t>
            </a:r>
            <a:endParaRPr lang="en-US" altLang="zh-CN" b="1" dirty="0">
              <a:solidFill>
                <a:srgbClr val="800000"/>
              </a:solidFill>
              <a:latin typeface="Arial Black" panose="020B0604020202020204" pitchFamily="34" charset="0"/>
            </a:endParaRPr>
          </a:p>
        </p:txBody>
      </p:sp>
      <p:sp>
        <p:nvSpPr>
          <p:cNvPr id="25603" name="Text Box 3" descr="Light downward diagonal">
            <a:extLst>
              <a:ext uri="{FF2B5EF4-FFF2-40B4-BE49-F238E27FC236}">
                <a16:creationId xmlns:a16="http://schemas.microsoft.com/office/drawing/2014/main" id="{D2C6042C-E4CA-4F4E-94D4-2C4D837B5BC4}"/>
              </a:ext>
            </a:extLst>
          </p:cNvPr>
          <p:cNvSpPr txBox="1">
            <a:spLocks noChangeArrowheads="1"/>
          </p:cNvSpPr>
          <p:nvPr/>
        </p:nvSpPr>
        <p:spPr bwMode="auto">
          <a:xfrm>
            <a:off x="381000" y="1117399"/>
            <a:ext cx="8458200" cy="4943982"/>
          </a:xfrm>
          <a:prstGeom prst="rect">
            <a:avLst/>
          </a:prstGeom>
          <a:pattFill prst="ltDnDiag">
            <a:fgClr>
              <a:schemeClr val="accent1"/>
            </a:fgClr>
            <a:bgClr>
              <a:srgbClr val="FFFFFF"/>
            </a:bgClr>
          </a:pattFill>
          <a:ln>
            <a:noFill/>
          </a:ln>
          <a:effectLst/>
        </p:spPr>
        <p:txBody>
          <a:bodyPr>
            <a:spAutoFit/>
          </a:bodyPr>
          <a:lstStyle>
            <a:lvl1pPr marL="457200" indent="-457200">
              <a:defRPr>
                <a:solidFill>
                  <a:schemeClr val="tx1"/>
                </a:solidFill>
                <a:latin typeface="Arial" charset="0"/>
                <a:ea typeface="SimSun" charset="0"/>
                <a:cs typeface="SimSun" charset="0"/>
              </a:defRPr>
            </a:lvl1pPr>
            <a:lvl2pPr marL="914400" indent="-457200">
              <a:defRPr>
                <a:solidFill>
                  <a:schemeClr val="tx1"/>
                </a:solidFill>
                <a:latin typeface="Arial" charset="0"/>
                <a:ea typeface="SimSun" charset="0"/>
                <a:cs typeface="SimSun" charset="0"/>
              </a:defRPr>
            </a:lvl2pPr>
            <a:lvl3pPr marL="1776413" indent="-457200">
              <a:defRPr>
                <a:solidFill>
                  <a:schemeClr val="tx1"/>
                </a:solidFill>
                <a:latin typeface="Arial" charset="0"/>
                <a:ea typeface="SimSun" charset="0"/>
                <a:cs typeface="SimSun" charset="0"/>
              </a:defRPr>
            </a:lvl3pPr>
            <a:lvl4pPr marL="2347913" indent="-457200">
              <a:defRPr>
                <a:solidFill>
                  <a:schemeClr val="tx1"/>
                </a:solidFill>
                <a:latin typeface="Arial" charset="0"/>
                <a:ea typeface="SimSun" charset="0"/>
                <a:cs typeface="SimSun" charset="0"/>
              </a:defRPr>
            </a:lvl4pPr>
            <a:lvl5pPr marL="2919413" indent="-457200">
              <a:defRPr>
                <a:solidFill>
                  <a:schemeClr val="tx1"/>
                </a:solidFill>
                <a:latin typeface="Arial" charset="0"/>
                <a:ea typeface="SimSun" charset="0"/>
                <a:cs typeface="SimSun" charset="0"/>
              </a:defRPr>
            </a:lvl5pPr>
            <a:lvl6pPr marL="3376613" indent="-457200" fontAlgn="base">
              <a:spcBef>
                <a:spcPct val="0"/>
              </a:spcBef>
              <a:spcAft>
                <a:spcPct val="0"/>
              </a:spcAft>
              <a:defRPr>
                <a:solidFill>
                  <a:schemeClr val="tx1"/>
                </a:solidFill>
                <a:latin typeface="Arial" charset="0"/>
                <a:ea typeface="SimSun" charset="0"/>
                <a:cs typeface="SimSun" charset="0"/>
              </a:defRPr>
            </a:lvl6pPr>
            <a:lvl7pPr marL="3833813" indent="-457200" fontAlgn="base">
              <a:spcBef>
                <a:spcPct val="0"/>
              </a:spcBef>
              <a:spcAft>
                <a:spcPct val="0"/>
              </a:spcAft>
              <a:defRPr>
                <a:solidFill>
                  <a:schemeClr val="tx1"/>
                </a:solidFill>
                <a:latin typeface="Arial" charset="0"/>
                <a:ea typeface="SimSun" charset="0"/>
                <a:cs typeface="SimSun" charset="0"/>
              </a:defRPr>
            </a:lvl7pPr>
            <a:lvl8pPr marL="4291013" indent="-457200" fontAlgn="base">
              <a:spcBef>
                <a:spcPct val="0"/>
              </a:spcBef>
              <a:spcAft>
                <a:spcPct val="0"/>
              </a:spcAft>
              <a:defRPr>
                <a:solidFill>
                  <a:schemeClr val="tx1"/>
                </a:solidFill>
                <a:latin typeface="Arial" charset="0"/>
                <a:ea typeface="SimSun" charset="0"/>
                <a:cs typeface="SimSun" charset="0"/>
              </a:defRPr>
            </a:lvl8pPr>
            <a:lvl9pPr marL="4748213" indent="-457200" fontAlgn="base">
              <a:spcBef>
                <a:spcPct val="0"/>
              </a:spcBef>
              <a:spcAft>
                <a:spcPct val="0"/>
              </a:spcAft>
              <a:defRPr>
                <a:solidFill>
                  <a:schemeClr val="tx1"/>
                </a:solidFill>
                <a:latin typeface="Arial" charset="0"/>
                <a:ea typeface="SimSun" charset="0"/>
                <a:cs typeface="SimSun" charset="0"/>
              </a:defRPr>
            </a:lvl9pPr>
          </a:lstStyle>
          <a:p>
            <a:pPr marL="609585" lvl="1" indent="0" eaLnBrk="1" hangingPunct="1">
              <a:spcBef>
                <a:spcPct val="20000"/>
              </a:spcBef>
              <a:buClr>
                <a:srgbClr val="9A0F0A"/>
              </a:buClr>
              <a:defRPr/>
            </a:pPr>
            <a:endParaRPr lang="en-US" altLang="zh-CN" sz="800" dirty="0">
              <a:latin typeface="Arial Black" charset="0"/>
            </a:endParaRPr>
          </a:p>
          <a:p>
            <a:pPr lvl="1" eaLnBrk="1" hangingPunct="1">
              <a:spcBef>
                <a:spcPct val="20000"/>
              </a:spcBef>
              <a:buClr>
                <a:srgbClr val="9A0F0A"/>
              </a:buClr>
              <a:buFont typeface="Wingdings" charset="0"/>
              <a:buChar char="Ø"/>
              <a:defRPr/>
            </a:pPr>
            <a:r>
              <a:rPr lang="en-US" altLang="zh-CN" sz="3200" b="1" dirty="0"/>
              <a:t>Introduction</a:t>
            </a:r>
          </a:p>
          <a:p>
            <a:pPr marL="457189" lvl="1" indent="0" eaLnBrk="1" hangingPunct="1">
              <a:spcBef>
                <a:spcPct val="20000"/>
              </a:spcBef>
              <a:buClr>
                <a:srgbClr val="9A0F0A"/>
              </a:buClr>
              <a:defRPr/>
            </a:pPr>
            <a:endParaRPr lang="en-US" altLang="zh-CN" sz="800" b="1" dirty="0"/>
          </a:p>
          <a:p>
            <a:pPr lvl="1" eaLnBrk="1" hangingPunct="1">
              <a:spcBef>
                <a:spcPct val="20000"/>
              </a:spcBef>
              <a:buClr>
                <a:srgbClr val="9A0F0A"/>
              </a:buClr>
              <a:buFont typeface="Wingdings" charset="0"/>
              <a:buChar char="Ø"/>
              <a:defRPr/>
            </a:pPr>
            <a:r>
              <a:rPr lang="en-US" altLang="zh-CN" sz="3200" b="1" dirty="0">
                <a:solidFill>
                  <a:srgbClr val="00B0F0"/>
                </a:solidFill>
              </a:rPr>
              <a:t>Perfect  Liquid</a:t>
            </a:r>
            <a:r>
              <a:rPr lang="zh-CN" altLang="en-US" sz="3200" b="1" dirty="0">
                <a:solidFill>
                  <a:srgbClr val="00B0F0"/>
                </a:solidFill>
              </a:rPr>
              <a:t> </a:t>
            </a:r>
            <a:r>
              <a:rPr lang="en-US" altLang="zh-CN" sz="3200" b="1" dirty="0">
                <a:solidFill>
                  <a:srgbClr val="00B0F0"/>
                </a:solidFill>
              </a:rPr>
              <a:t>at</a:t>
            </a:r>
            <a:r>
              <a:rPr lang="zh-CN" altLang="en-US" sz="3200" b="1" dirty="0">
                <a:solidFill>
                  <a:srgbClr val="00B0F0"/>
                </a:solidFill>
              </a:rPr>
              <a:t> </a:t>
            </a:r>
            <a:r>
              <a:rPr lang="en-US" altLang="zh-CN" sz="3200" b="1" dirty="0">
                <a:solidFill>
                  <a:srgbClr val="00B0F0"/>
                </a:solidFill>
              </a:rPr>
              <a:t>RHIC</a:t>
            </a:r>
          </a:p>
          <a:p>
            <a:pPr marL="457189" lvl="1" indent="0" eaLnBrk="1" hangingPunct="1">
              <a:spcBef>
                <a:spcPct val="20000"/>
              </a:spcBef>
              <a:buClr>
                <a:srgbClr val="9A0F0A"/>
              </a:buClr>
              <a:defRPr/>
            </a:pPr>
            <a:r>
              <a:rPr lang="zh-CN" altLang="en-US" sz="2400" b="1" dirty="0">
                <a:solidFill>
                  <a:srgbClr val="00B0F0"/>
                </a:solidFill>
              </a:rPr>
              <a:t>              </a:t>
            </a:r>
            <a:r>
              <a:rPr lang="en-US" altLang="zh-CN" sz="2400" b="1" dirty="0">
                <a:solidFill>
                  <a:srgbClr val="00B0F0"/>
                </a:solidFill>
              </a:rPr>
              <a:t>Spectra</a:t>
            </a:r>
          </a:p>
          <a:p>
            <a:pPr lvl="1" eaLnBrk="1" hangingPunct="1">
              <a:spcBef>
                <a:spcPct val="20000"/>
              </a:spcBef>
              <a:buClr>
                <a:srgbClr val="9A0F0A"/>
              </a:buClr>
              <a:defRPr/>
            </a:pPr>
            <a:r>
              <a:rPr lang="zh-CN" altLang="en-US" sz="2400" b="1" dirty="0">
                <a:solidFill>
                  <a:srgbClr val="00B0F0"/>
                </a:solidFill>
              </a:rPr>
              <a:t>              </a:t>
            </a:r>
            <a:r>
              <a:rPr lang="en-US" altLang="zh-CN" sz="2400" b="1" dirty="0">
                <a:solidFill>
                  <a:srgbClr val="00B0F0"/>
                </a:solidFill>
              </a:rPr>
              <a:t>Elliptic flow v</a:t>
            </a:r>
            <a:r>
              <a:rPr lang="en-US" altLang="zh-CN" sz="2400" b="1" baseline="-25000" dirty="0">
                <a:solidFill>
                  <a:srgbClr val="00B0F0"/>
                </a:solidFill>
              </a:rPr>
              <a:t>2</a:t>
            </a:r>
            <a:r>
              <a:rPr lang="zh-CN" altLang="en-US" sz="2400" b="1" dirty="0">
                <a:solidFill>
                  <a:srgbClr val="00B0F0"/>
                </a:solidFill>
              </a:rPr>
              <a:t>  </a:t>
            </a:r>
            <a:endParaRPr lang="en-US" altLang="zh-CN" sz="2400" b="1" dirty="0">
              <a:solidFill>
                <a:srgbClr val="00B0F0"/>
              </a:solidFill>
            </a:endParaRPr>
          </a:p>
          <a:p>
            <a:pPr marL="457189" lvl="1" indent="0" eaLnBrk="1" hangingPunct="1">
              <a:lnSpc>
                <a:spcPct val="115000"/>
              </a:lnSpc>
              <a:spcBef>
                <a:spcPct val="20000"/>
              </a:spcBef>
              <a:buClr>
                <a:srgbClr val="9A0F0A"/>
              </a:buClr>
              <a:defRPr/>
            </a:pPr>
            <a:r>
              <a:rPr lang="zh-CN" altLang="en-US" sz="2400" b="1" dirty="0">
                <a:solidFill>
                  <a:srgbClr val="00B0F0"/>
                </a:solidFill>
              </a:rPr>
              <a:t>     </a:t>
            </a:r>
            <a:r>
              <a:rPr lang="en-US" altLang="zh-CN" sz="2400" b="1" dirty="0">
                <a:solidFill>
                  <a:srgbClr val="00B0F0"/>
                </a:solidFill>
              </a:rPr>
              <a:t>    </a:t>
            </a:r>
            <a:r>
              <a:rPr lang="zh-CN" altLang="en-US" sz="2400" b="1" dirty="0">
                <a:solidFill>
                  <a:srgbClr val="00B0F0"/>
                </a:solidFill>
              </a:rPr>
              <a:t>     </a:t>
            </a:r>
            <a:r>
              <a:rPr lang="en-US" altLang="zh-CN" sz="2400" b="1" dirty="0">
                <a:solidFill>
                  <a:srgbClr val="00B0F0"/>
                </a:solidFill>
              </a:rPr>
              <a:t>Perfect  Liquid</a:t>
            </a:r>
            <a:r>
              <a:rPr lang="zh-CN" altLang="en-US" sz="800" b="1" dirty="0"/>
              <a:t> </a:t>
            </a:r>
            <a:endParaRPr lang="en-US" altLang="zh-CN" sz="800" b="1" dirty="0"/>
          </a:p>
          <a:p>
            <a:pPr marL="457189" lvl="1" indent="0" eaLnBrk="1" hangingPunct="1">
              <a:lnSpc>
                <a:spcPct val="115000"/>
              </a:lnSpc>
              <a:spcBef>
                <a:spcPct val="20000"/>
              </a:spcBef>
              <a:buClr>
                <a:srgbClr val="9A0F0A"/>
              </a:buClr>
              <a:defRPr/>
            </a:pPr>
            <a:endParaRPr lang="en-US" altLang="zh-CN" sz="800" b="1" dirty="0"/>
          </a:p>
          <a:p>
            <a:pPr lvl="1" eaLnBrk="1" hangingPunct="1">
              <a:lnSpc>
                <a:spcPct val="115000"/>
              </a:lnSpc>
              <a:spcBef>
                <a:spcPct val="20000"/>
              </a:spcBef>
              <a:buClr>
                <a:srgbClr val="9A0F0A"/>
              </a:buClr>
              <a:buFont typeface="Wingdings" charset="0"/>
              <a:buChar char="Ø"/>
              <a:defRPr/>
            </a:pPr>
            <a:r>
              <a:rPr lang="en-US" altLang="zh-CN" sz="3200" b="1" dirty="0"/>
              <a:t>Probing the QCD Phase Transition via the BES</a:t>
            </a:r>
          </a:p>
          <a:p>
            <a:pPr lvl="1" eaLnBrk="1" hangingPunct="1">
              <a:lnSpc>
                <a:spcPct val="115000"/>
              </a:lnSpc>
              <a:spcBef>
                <a:spcPct val="20000"/>
              </a:spcBef>
              <a:buClr>
                <a:srgbClr val="9A0F0A"/>
              </a:buClr>
              <a:buFont typeface="Wingdings" charset="0"/>
              <a:buChar char="Ø"/>
              <a:defRPr/>
            </a:pPr>
            <a:r>
              <a:rPr lang="en-US" altLang="zh-CN" sz="3200" b="1" dirty="0"/>
              <a:t>Summary</a:t>
            </a:r>
          </a:p>
        </p:txBody>
      </p:sp>
      <p:sp>
        <p:nvSpPr>
          <p:cNvPr id="4" name="Line 26">
            <a:extLst>
              <a:ext uri="{FF2B5EF4-FFF2-40B4-BE49-F238E27FC236}">
                <a16:creationId xmlns:a16="http://schemas.microsoft.com/office/drawing/2014/main" id="{00C58204-F343-0543-87FE-87DE16723D01}"/>
              </a:ext>
            </a:extLst>
          </p:cNvPr>
          <p:cNvSpPr>
            <a:spLocks noChangeShapeType="1"/>
          </p:cNvSpPr>
          <p:nvPr/>
        </p:nvSpPr>
        <p:spPr bwMode="auto">
          <a:xfrm flipV="1">
            <a:off x="395289" y="990600"/>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Tree>
    <p:extLst>
      <p:ext uri="{BB962C8B-B14F-4D97-AF65-F5344CB8AC3E}">
        <p14:creationId xmlns:p14="http://schemas.microsoft.com/office/powerpoint/2010/main" val="38845962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C459D558-0E38-864F-B81C-E90046D07A7B}"/>
              </a:ext>
            </a:extLst>
          </p:cNvPr>
          <p:cNvSpPr>
            <a:spLocks noGrp="1" noChangeArrowheads="1"/>
          </p:cNvSpPr>
          <p:nvPr>
            <p:ph type="title"/>
          </p:nvPr>
        </p:nvSpPr>
        <p:spPr>
          <a:xfrm>
            <a:off x="1317625" y="76202"/>
            <a:ext cx="6705600" cy="754063"/>
          </a:xfrm>
        </p:spPr>
        <p:txBody>
          <a:bodyPr/>
          <a:lstStyle/>
          <a:p>
            <a:pPr eaLnBrk="1" hangingPunct="1"/>
            <a:r>
              <a:rPr lang="en-US" altLang="zh-CN" sz="3200" b="1" dirty="0">
                <a:solidFill>
                  <a:schemeClr val="tx1"/>
                </a:solidFill>
              </a:rPr>
              <a:t>Transverse Flow Observables</a:t>
            </a:r>
          </a:p>
        </p:txBody>
      </p:sp>
      <p:sp>
        <p:nvSpPr>
          <p:cNvPr id="310275" name="Text Box 3">
            <a:extLst>
              <a:ext uri="{FF2B5EF4-FFF2-40B4-BE49-F238E27FC236}">
                <a16:creationId xmlns:a16="http://schemas.microsoft.com/office/drawing/2014/main" id="{BE4C1A32-650E-5944-8F68-9B0F953A7D1A}"/>
              </a:ext>
            </a:extLst>
          </p:cNvPr>
          <p:cNvSpPr txBox="1">
            <a:spLocks noChangeArrowheads="1"/>
          </p:cNvSpPr>
          <p:nvPr/>
        </p:nvSpPr>
        <p:spPr bwMode="auto">
          <a:xfrm>
            <a:off x="6765925" y="5221289"/>
            <a:ext cx="292068" cy="461665"/>
          </a:xfrm>
          <a:prstGeom prst="rect">
            <a:avLst/>
          </a:prstGeom>
          <a:noFill/>
          <a:ln>
            <a:noFill/>
          </a:ln>
          <a:effectLst/>
        </p:spPr>
        <p:txBody>
          <a:bodyPr wrap="none">
            <a:spAutoFit/>
          </a:bodyPr>
          <a:lstStyle/>
          <a:p>
            <a:pPr eaLnBrk="1" hangingPunct="1">
              <a:spcBef>
                <a:spcPct val="20000"/>
              </a:spcBef>
              <a:buFontTx/>
              <a:buChar char="•"/>
              <a:defRPr/>
            </a:pPr>
            <a:endParaRPr lang="zh-CN" altLang="zh-CN" sz="2400"/>
          </a:p>
        </p:txBody>
      </p:sp>
      <p:sp>
        <p:nvSpPr>
          <p:cNvPr id="310276" name="Text Box 4">
            <a:extLst>
              <a:ext uri="{FF2B5EF4-FFF2-40B4-BE49-F238E27FC236}">
                <a16:creationId xmlns:a16="http://schemas.microsoft.com/office/drawing/2014/main" id="{5EE45E08-51C9-0743-9287-10236912DAD5}"/>
              </a:ext>
            </a:extLst>
          </p:cNvPr>
          <p:cNvSpPr txBox="1">
            <a:spLocks noChangeArrowheads="1"/>
          </p:cNvSpPr>
          <p:nvPr/>
        </p:nvSpPr>
        <p:spPr bwMode="auto">
          <a:xfrm>
            <a:off x="7299325" y="5449889"/>
            <a:ext cx="292068" cy="461665"/>
          </a:xfrm>
          <a:prstGeom prst="rect">
            <a:avLst/>
          </a:prstGeom>
          <a:noFill/>
          <a:ln>
            <a:noFill/>
          </a:ln>
          <a:effectLst/>
        </p:spPr>
        <p:txBody>
          <a:bodyPr wrap="none">
            <a:spAutoFit/>
          </a:bodyPr>
          <a:lstStyle/>
          <a:p>
            <a:pPr eaLnBrk="1" hangingPunct="1">
              <a:spcBef>
                <a:spcPct val="20000"/>
              </a:spcBef>
              <a:buFontTx/>
              <a:buChar char="•"/>
              <a:defRPr/>
            </a:pPr>
            <a:endParaRPr lang="zh-CN" altLang="zh-CN" sz="2400"/>
          </a:p>
        </p:txBody>
      </p:sp>
      <p:sp>
        <p:nvSpPr>
          <p:cNvPr id="310277" name="Text Box 5">
            <a:extLst>
              <a:ext uri="{FF2B5EF4-FFF2-40B4-BE49-F238E27FC236}">
                <a16:creationId xmlns:a16="http://schemas.microsoft.com/office/drawing/2014/main" id="{B74716DB-7E3C-1A49-8212-DC7900AD70CE}"/>
              </a:ext>
            </a:extLst>
          </p:cNvPr>
          <p:cNvSpPr txBox="1">
            <a:spLocks noChangeArrowheads="1"/>
          </p:cNvSpPr>
          <p:nvPr/>
        </p:nvSpPr>
        <p:spPr bwMode="auto">
          <a:xfrm>
            <a:off x="7832725" y="5297489"/>
            <a:ext cx="292068" cy="461665"/>
          </a:xfrm>
          <a:prstGeom prst="rect">
            <a:avLst/>
          </a:prstGeom>
          <a:noFill/>
          <a:ln>
            <a:noFill/>
          </a:ln>
          <a:effectLst/>
        </p:spPr>
        <p:txBody>
          <a:bodyPr wrap="none">
            <a:spAutoFit/>
          </a:bodyPr>
          <a:lstStyle/>
          <a:p>
            <a:pPr eaLnBrk="1" hangingPunct="1">
              <a:spcBef>
                <a:spcPct val="20000"/>
              </a:spcBef>
              <a:buFontTx/>
              <a:buChar char="•"/>
              <a:defRPr/>
            </a:pPr>
            <a:endParaRPr lang="zh-CN" altLang="zh-CN" sz="2400"/>
          </a:p>
        </p:txBody>
      </p:sp>
      <mc:AlternateContent xmlns:mc="http://schemas.openxmlformats.org/markup-compatibility/2006" xmlns:a14="http://schemas.microsoft.com/office/drawing/2010/main">
        <mc:Choice Requires="a14">
          <p:sp>
            <p:nvSpPr>
              <p:cNvPr id="310278" name="Text Box 6" descr="Light downward diagonal">
                <a:extLst>
                  <a:ext uri="{FF2B5EF4-FFF2-40B4-BE49-F238E27FC236}">
                    <a16:creationId xmlns:a16="http://schemas.microsoft.com/office/drawing/2014/main" id="{BC8A4875-373E-D140-B736-2579143D5819}"/>
                  </a:ext>
                </a:extLst>
              </p:cNvPr>
              <p:cNvSpPr txBox="1">
                <a:spLocks noChangeArrowheads="1"/>
              </p:cNvSpPr>
              <p:nvPr/>
            </p:nvSpPr>
            <p:spPr bwMode="auto">
              <a:xfrm>
                <a:off x="609601" y="2782889"/>
                <a:ext cx="7488140" cy="3637919"/>
              </a:xfrm>
              <a:prstGeom prst="rect">
                <a:avLst/>
              </a:prstGeom>
              <a:pattFill prst="ltDnDiag">
                <a:fgClr>
                  <a:schemeClr val="accent1"/>
                </a:fgClr>
                <a:bgClr>
                  <a:srgbClr val="FFFFFF"/>
                </a:bgClr>
              </a:pattFill>
              <a:ln w="9525">
                <a:solidFill>
                  <a:srgbClr val="CC6600"/>
                </a:solidFill>
                <a:miter lim="800000"/>
              </a:ln>
              <a:effectLst/>
            </p:spPr>
            <p:txBody>
              <a:bodyPr wrap="none">
                <a:spAutoFit/>
              </a:bodyPr>
              <a:lstStyle>
                <a:lvl1pPr marL="457200" indent="-457200" eaLnBrk="0" hangingPunct="0">
                  <a:defRPr sz="2400">
                    <a:solidFill>
                      <a:schemeClr val="tx1"/>
                    </a:solidFill>
                    <a:latin typeface="Times New Roman" panose="02020603050405020304" charset="0"/>
                  </a:defRPr>
                </a:lvl1pPr>
                <a:lvl2pPr marL="914400" indent="-457200" eaLnBrk="0" hangingPunct="0">
                  <a:defRPr sz="2400">
                    <a:solidFill>
                      <a:schemeClr val="tx1"/>
                    </a:solidFill>
                    <a:latin typeface="Times New Roman" panose="02020603050405020304" charset="0"/>
                  </a:defRPr>
                </a:lvl2pPr>
                <a:lvl3pPr marL="1371600" indent="-457200" eaLnBrk="0" hangingPunct="0">
                  <a:defRPr sz="2400">
                    <a:solidFill>
                      <a:schemeClr val="tx1"/>
                    </a:solidFill>
                    <a:latin typeface="Times New Roman" panose="02020603050405020304" charset="0"/>
                  </a:defRPr>
                </a:lvl3pPr>
                <a:lvl4pPr marL="1828800" indent="-457200" eaLnBrk="0" hangingPunct="0">
                  <a:defRPr sz="2400">
                    <a:solidFill>
                      <a:schemeClr val="tx1"/>
                    </a:solidFill>
                    <a:latin typeface="Times New Roman" panose="02020603050405020304" charset="0"/>
                  </a:defRPr>
                </a:lvl4pPr>
                <a:lvl5pPr marL="2286000" indent="-457200" eaLnBrk="0" hangingPunct="0">
                  <a:defRPr sz="2400">
                    <a:solidFill>
                      <a:schemeClr val="tx1"/>
                    </a:solidFill>
                    <a:latin typeface="Times New Roman" panose="02020603050405020304" charset="0"/>
                  </a:defRPr>
                </a:lvl5pPr>
                <a:lvl6pPr marL="2743200" indent="-457200" eaLnBrk="0" fontAlgn="base" hangingPunct="0">
                  <a:spcBef>
                    <a:spcPct val="0"/>
                  </a:spcBef>
                  <a:spcAft>
                    <a:spcPct val="0"/>
                  </a:spcAft>
                  <a:defRPr sz="2400">
                    <a:solidFill>
                      <a:schemeClr val="tx1"/>
                    </a:solidFill>
                    <a:latin typeface="Times New Roman" panose="02020603050405020304" charset="0"/>
                  </a:defRPr>
                </a:lvl6pPr>
                <a:lvl7pPr marL="3200400" indent="-457200" eaLnBrk="0" fontAlgn="base" hangingPunct="0">
                  <a:spcBef>
                    <a:spcPct val="0"/>
                  </a:spcBef>
                  <a:spcAft>
                    <a:spcPct val="0"/>
                  </a:spcAft>
                  <a:defRPr sz="2400">
                    <a:solidFill>
                      <a:schemeClr val="tx1"/>
                    </a:solidFill>
                    <a:latin typeface="Times New Roman" panose="02020603050405020304" charset="0"/>
                  </a:defRPr>
                </a:lvl7pPr>
                <a:lvl8pPr marL="3657600" indent="-457200" eaLnBrk="0" fontAlgn="base" hangingPunct="0">
                  <a:spcBef>
                    <a:spcPct val="0"/>
                  </a:spcBef>
                  <a:spcAft>
                    <a:spcPct val="0"/>
                  </a:spcAft>
                  <a:defRPr sz="2400">
                    <a:solidFill>
                      <a:schemeClr val="tx1"/>
                    </a:solidFill>
                    <a:latin typeface="Times New Roman" panose="02020603050405020304" charset="0"/>
                  </a:defRPr>
                </a:lvl8pPr>
                <a:lvl9pPr marL="4114800" indent="-457200" eaLnBrk="0" fontAlgn="base" hangingPunct="0">
                  <a:spcBef>
                    <a:spcPct val="0"/>
                  </a:spcBef>
                  <a:spcAft>
                    <a:spcPct val="0"/>
                  </a:spcAft>
                  <a:defRPr sz="2400">
                    <a:solidFill>
                      <a:schemeClr val="tx1"/>
                    </a:solidFill>
                    <a:latin typeface="Times New Roman" panose="02020603050405020304" charset="0"/>
                  </a:defRPr>
                </a:lvl9pPr>
              </a:lstStyle>
              <a:p>
                <a:pPr marL="0" indent="0" eaLnBrk="1" hangingPunct="1">
                  <a:spcBef>
                    <a:spcPct val="20000"/>
                  </a:spcBef>
                  <a:defRPr/>
                </a:pPr>
                <a:r>
                  <a:rPr lang="en-US" altLang="zh-CN" dirty="0">
                    <a:latin typeface="Arial" panose="020B0604020202020204" pitchFamily="34" charset="0"/>
                  </a:rPr>
                  <a:t>As a function of particle mass:</a:t>
                </a:r>
                <a:r>
                  <a:rPr lang="zh-CN" altLang="en-US" dirty="0">
                    <a:latin typeface="Arial" panose="020B0604020202020204" pitchFamily="34" charset="0"/>
                  </a:rPr>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 </m:t>
                        </m:r>
                        <m:r>
                          <a:rPr lang="en-US" altLang="zh-CN" i="1">
                            <a:latin typeface="Cambria Math" panose="02040503050406030204" pitchFamily="18" charset="0"/>
                          </a:rPr>
                          <m:t>𝑣</m:t>
                        </m:r>
                      </m:e>
                      <m:sub>
                        <m:r>
                          <a:rPr lang="en-US" altLang="zh-CN" i="1">
                            <a:latin typeface="Cambria Math" panose="02040503050406030204" pitchFamily="18" charset="0"/>
                          </a:rPr>
                          <m:t>𝑛</m:t>
                        </m:r>
                      </m:sub>
                    </m:sSub>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r>
                          <a:rPr lang="en-US" altLang="zh-CN" i="1">
                            <a:latin typeface="Cambria Math" panose="02040503050406030204" pitchFamily="18" charset="0"/>
                          </a:rPr>
                          <m:t>𝑛</m:t>
                        </m:r>
                        <m:r>
                          <a:rPr lang="en-US" altLang="zh-CN" i="1">
                            <a:latin typeface="Cambria Math" panose="02040503050406030204" pitchFamily="18" charset="0"/>
                            <a:ea typeface="Cambria Math" panose="02040503050406030204" pitchFamily="18" charset="0"/>
                          </a:rPr>
                          <m:t>𝜑</m:t>
                        </m:r>
                      </m:e>
                    </m:func>
                  </m:oMath>
                </a14:m>
                <a:endParaRPr lang="en-US" altLang="zh-CN" sz="2000" dirty="0">
                  <a:latin typeface="Arial" panose="020B0604020202020204" pitchFamily="34" charset="0"/>
                </a:endParaRPr>
              </a:p>
              <a:p>
                <a:pPr eaLnBrk="1" hangingPunct="1">
                  <a:spcBef>
                    <a:spcPct val="20000"/>
                  </a:spcBef>
                  <a:buFontTx/>
                  <a:buChar char="•"/>
                  <a:defRPr/>
                </a:pPr>
                <a:r>
                  <a:rPr lang="en-US" altLang="zh-CN" sz="1800" dirty="0">
                    <a:latin typeface="Arial" panose="020B0604020202020204" pitchFamily="34" charset="0"/>
                  </a:rPr>
                  <a:t>Radial flow  – integrated over whole evolution</a:t>
                </a:r>
                <a:endParaRPr lang="zh-CN" altLang="en-US" sz="1800" dirty="0">
                  <a:latin typeface="Arial" panose="020B0604020202020204" pitchFamily="34" charset="0"/>
                </a:endParaRPr>
              </a:p>
              <a:p>
                <a:pPr eaLnBrk="1" hangingPunct="1">
                  <a:spcBef>
                    <a:spcPct val="20000"/>
                  </a:spcBef>
                  <a:buFontTx/>
                  <a:buChar char="•"/>
                  <a:defRPr/>
                </a:pPr>
                <a:r>
                  <a:rPr lang="en-US" altLang="zh-CN" sz="1800" dirty="0">
                    <a:latin typeface="Arial" panose="020B0604020202020204" pitchFamily="34" charset="0"/>
                  </a:rPr>
                  <a:t>Directed flow (v</a:t>
                </a:r>
                <a:r>
                  <a:rPr lang="en-US" altLang="zh-CN" sz="1800" baseline="-25000" dirty="0">
                    <a:latin typeface="Arial" panose="020B0604020202020204" pitchFamily="34" charset="0"/>
                  </a:rPr>
                  <a:t>1</a:t>
                </a:r>
                <a:r>
                  <a:rPr lang="en-US" altLang="zh-CN" sz="1800" dirty="0">
                    <a:latin typeface="Arial" panose="020B0604020202020204" pitchFamily="34" charset="0"/>
                  </a:rPr>
                  <a:t>) – early</a:t>
                </a:r>
              </a:p>
              <a:p>
                <a:pPr eaLnBrk="1" hangingPunct="1">
                  <a:spcBef>
                    <a:spcPct val="20000"/>
                  </a:spcBef>
                  <a:buFontTx/>
                  <a:buChar char="•"/>
                  <a:defRPr/>
                </a:pPr>
                <a:r>
                  <a:rPr lang="en-US" altLang="zh-CN" sz="1800" dirty="0">
                    <a:latin typeface="Arial" panose="020B0604020202020204" pitchFamily="34" charset="0"/>
                  </a:rPr>
                  <a:t>Elliptic flow (v</a:t>
                </a:r>
                <a:r>
                  <a:rPr lang="en-US" altLang="zh-CN" sz="1800" baseline="-25000" dirty="0">
                    <a:latin typeface="Arial" panose="020B0604020202020204" pitchFamily="34" charset="0"/>
                  </a:rPr>
                  <a:t>2</a:t>
                </a:r>
                <a:r>
                  <a:rPr lang="en-US" altLang="zh-CN" sz="1800" dirty="0">
                    <a:latin typeface="Arial" panose="020B0604020202020204" pitchFamily="34" charset="0"/>
                  </a:rPr>
                  <a:t>) – early</a:t>
                </a:r>
              </a:p>
              <a:p>
                <a:pPr eaLnBrk="1" hangingPunct="1">
                  <a:spcBef>
                    <a:spcPct val="20000"/>
                  </a:spcBef>
                  <a:buFontTx/>
                  <a:buChar char="•"/>
                  <a:defRPr/>
                </a:pPr>
                <a:r>
                  <a:rPr lang="en-US" altLang="zh-CN" sz="1800" dirty="0">
                    <a:latin typeface="Arial" panose="020B0604020202020204" pitchFamily="34" charset="0"/>
                  </a:rPr>
                  <a:t>Triangular flow (v</a:t>
                </a:r>
                <a:r>
                  <a:rPr lang="en-US" altLang="zh-CN" sz="1800" baseline="-25000" dirty="0">
                    <a:latin typeface="Arial" panose="020B0604020202020204" pitchFamily="34" charset="0"/>
                  </a:rPr>
                  <a:t>3</a:t>
                </a:r>
                <a:r>
                  <a:rPr lang="en-US" altLang="zh-CN" sz="1800" dirty="0">
                    <a:latin typeface="Arial" panose="020B0604020202020204" pitchFamily="34" charset="0"/>
                  </a:rPr>
                  <a:t>) – </a:t>
                </a:r>
                <a:endParaRPr lang="zh-CN" altLang="en-US" sz="1800" dirty="0">
                  <a:latin typeface="Arial" panose="020B0604020202020204" pitchFamily="34" charset="0"/>
                </a:endParaRPr>
              </a:p>
              <a:p>
                <a:pPr eaLnBrk="1" hangingPunct="1">
                  <a:spcBef>
                    <a:spcPct val="20000"/>
                  </a:spcBef>
                  <a:buFontTx/>
                  <a:buChar char="•"/>
                  <a:defRPr/>
                </a:pPr>
                <a:r>
                  <a:rPr lang="en-US" altLang="zh-CN" sz="2000" dirty="0">
                    <a:solidFill>
                      <a:srgbClr val="CC0000"/>
                    </a:solidFill>
                    <a:latin typeface="Arial" panose="020B0604020202020204" pitchFamily="34" charset="0"/>
                  </a:rPr>
                  <a:t>Note on collectivity:</a:t>
                </a:r>
              </a:p>
              <a:p>
                <a:pPr eaLnBrk="1" hangingPunct="1">
                  <a:spcBef>
                    <a:spcPct val="20000"/>
                  </a:spcBef>
                  <a:buFont typeface="Times" charset="0"/>
                  <a:buAutoNum type="arabicParenR"/>
                  <a:defRPr/>
                </a:pPr>
                <a:r>
                  <a:rPr lang="en-US" altLang="zh-CN" sz="2000" dirty="0">
                    <a:solidFill>
                      <a:srgbClr val="CC0000"/>
                    </a:solidFill>
                    <a:latin typeface="Arial" panose="020B0604020202020204" pitchFamily="34" charset="0"/>
                  </a:rPr>
                  <a:t>Effect of collectivity is accumulative – final effect is the </a:t>
                </a:r>
              </a:p>
              <a:p>
                <a:pPr eaLnBrk="1" hangingPunct="1">
                  <a:spcBef>
                    <a:spcPct val="20000"/>
                  </a:spcBef>
                  <a:buFont typeface="Times" charset="0"/>
                  <a:buNone/>
                  <a:defRPr/>
                </a:pPr>
                <a:r>
                  <a:rPr lang="en-US" altLang="zh-CN" sz="2000" dirty="0">
                    <a:solidFill>
                      <a:srgbClr val="CC0000"/>
                    </a:solidFill>
                    <a:latin typeface="Arial" panose="020B0604020202020204" pitchFamily="34" charset="0"/>
                  </a:rPr>
                  <a:t>      sum of all processes. </a:t>
                </a:r>
              </a:p>
              <a:p>
                <a:pPr marL="0" indent="0" eaLnBrk="1" hangingPunct="1">
                  <a:spcBef>
                    <a:spcPct val="20000"/>
                  </a:spcBef>
                  <a:defRPr/>
                </a:pPr>
                <a:r>
                  <a:rPr lang="en-US" altLang="zh-CN" sz="2000" dirty="0">
                    <a:solidFill>
                      <a:srgbClr val="CC0000"/>
                    </a:solidFill>
                    <a:latin typeface="Arial" panose="020B0604020202020204" pitchFamily="34" charset="0"/>
                  </a:rPr>
                  <a:t>2) </a:t>
                </a:r>
                <a:r>
                  <a:rPr lang="en-US" altLang="zh-CN" sz="2000" dirty="0" err="1">
                    <a:solidFill>
                      <a:srgbClr val="CC0000"/>
                    </a:solidFill>
                    <a:latin typeface="Arial" panose="020B0604020202020204" pitchFamily="34" charset="0"/>
                  </a:rPr>
                  <a:t>Thermalization</a:t>
                </a:r>
                <a:r>
                  <a:rPr lang="en-US" altLang="zh-CN" sz="2000" dirty="0">
                    <a:solidFill>
                      <a:srgbClr val="CC0000"/>
                    </a:solidFill>
                    <a:latin typeface="Arial" panose="020B0604020202020204" pitchFamily="34" charset="0"/>
                  </a:rPr>
                  <a:t> is not needed to develop collectivity - pressure</a:t>
                </a:r>
              </a:p>
              <a:p>
                <a:pPr marL="0" indent="0" eaLnBrk="1" hangingPunct="1">
                  <a:spcBef>
                    <a:spcPct val="20000"/>
                  </a:spcBef>
                  <a:defRPr/>
                </a:pPr>
                <a:r>
                  <a:rPr lang="zh-CN" altLang="en-US" sz="2000" dirty="0">
                    <a:solidFill>
                      <a:srgbClr val="CC0000"/>
                    </a:solidFill>
                    <a:latin typeface="Arial" panose="020B0604020202020204" pitchFamily="34" charset="0"/>
                  </a:rPr>
                  <a:t>   </a:t>
                </a:r>
                <a:r>
                  <a:rPr lang="en-US" altLang="zh-CN" sz="2000" dirty="0">
                    <a:solidFill>
                      <a:srgbClr val="CC0000"/>
                    </a:solidFill>
                    <a:latin typeface="Arial" panose="020B0604020202020204" pitchFamily="34" charset="0"/>
                  </a:rPr>
                  <a:t>    gradient depends on </a:t>
                </a:r>
                <a:r>
                  <a:rPr lang="en-US" altLang="zh-CN" sz="2000" b="1" i="1" dirty="0">
                    <a:solidFill>
                      <a:schemeClr val="accent2"/>
                    </a:solidFill>
                    <a:latin typeface="Arial" panose="020B0604020202020204" pitchFamily="34" charset="0"/>
                  </a:rPr>
                  <a:t>density gradient </a:t>
                </a:r>
                <a:r>
                  <a:rPr lang="en-US" altLang="zh-CN" sz="2000" dirty="0">
                    <a:solidFill>
                      <a:srgbClr val="CC0000"/>
                    </a:solidFill>
                    <a:latin typeface="Arial" panose="020B0604020202020204" pitchFamily="34" charset="0"/>
                  </a:rPr>
                  <a:t>and </a:t>
                </a:r>
                <a:r>
                  <a:rPr lang="en-US" altLang="zh-CN" sz="2000" b="1" i="1" dirty="0">
                    <a:solidFill>
                      <a:schemeClr val="accent2"/>
                    </a:solidFill>
                    <a:latin typeface="Arial" panose="020B0604020202020204" pitchFamily="34" charset="0"/>
                  </a:rPr>
                  <a:t>interactions</a:t>
                </a:r>
                <a:r>
                  <a:rPr lang="en-US" altLang="zh-CN" sz="2000" dirty="0">
                    <a:solidFill>
                      <a:srgbClr val="CC0000"/>
                    </a:solidFill>
                    <a:latin typeface="Arial" panose="020B0604020202020204" pitchFamily="34" charset="0"/>
                  </a:rPr>
                  <a:t>.</a:t>
                </a:r>
              </a:p>
            </p:txBody>
          </p:sp>
        </mc:Choice>
        <mc:Fallback xmlns="">
          <p:sp>
            <p:nvSpPr>
              <p:cNvPr id="310278" name="Text Box 6" descr="Light downward diagonal">
                <a:extLst>
                  <a:ext uri="{FF2B5EF4-FFF2-40B4-BE49-F238E27FC236}">
                    <a16:creationId xmlns:a16="http://schemas.microsoft.com/office/drawing/2014/main" id="{BC8A4875-373E-D140-B736-2579143D5819}"/>
                  </a:ext>
                </a:extLst>
              </p:cNvPr>
              <p:cNvSpPr txBox="1">
                <a:spLocks noRot="1" noChangeAspect="1" noMove="1" noResize="1" noEditPoints="1" noAdjustHandles="1" noChangeArrowheads="1" noChangeShapeType="1" noTextEdit="1"/>
              </p:cNvSpPr>
              <p:nvPr/>
            </p:nvSpPr>
            <p:spPr bwMode="auto">
              <a:xfrm>
                <a:off x="609601" y="2782889"/>
                <a:ext cx="7488140" cy="3637919"/>
              </a:xfrm>
              <a:prstGeom prst="rect">
                <a:avLst/>
              </a:prstGeom>
              <a:blipFill>
                <a:blip r:embed="rId4"/>
                <a:stretch>
                  <a:fillRect l="-1354" t="-1038" b="-1730"/>
                </a:stretch>
              </a:blipFill>
              <a:ln w="9525">
                <a:solidFill>
                  <a:srgbClr val="CC6600"/>
                </a:solidFill>
                <a:miter lim="800000"/>
              </a:ln>
              <a:effectLst/>
            </p:spPr>
            <p:txBody>
              <a:bodyPr/>
              <a:lstStyle/>
              <a:p>
                <a:r>
                  <a:rPr lang="zh-CN" altLang="en-US">
                    <a:noFill/>
                  </a:rPr>
                  <a:t> </a:t>
                </a:r>
              </a:p>
            </p:txBody>
          </p:sp>
        </mc:Fallback>
      </mc:AlternateContent>
      <p:graphicFrame>
        <p:nvGraphicFramePr>
          <p:cNvPr id="80902" name="Object 7" descr="Zig zag">
            <a:extLst>
              <a:ext uri="{FF2B5EF4-FFF2-40B4-BE49-F238E27FC236}">
                <a16:creationId xmlns:a16="http://schemas.microsoft.com/office/drawing/2014/main" id="{466330B3-982B-504B-8C93-723D7F2B49A2}"/>
              </a:ext>
            </a:extLst>
          </p:cNvPr>
          <p:cNvGraphicFramePr>
            <a:graphicFrameLocks noGrp="1" noChangeAspect="1"/>
          </p:cNvGraphicFramePr>
          <p:nvPr>
            <p:ph sz="half" idx="2"/>
          </p:nvPr>
        </p:nvGraphicFramePr>
        <p:xfrm>
          <a:off x="1106489" y="1055688"/>
          <a:ext cx="6931025" cy="1646237"/>
        </p:xfrm>
        <a:graphic>
          <a:graphicData uri="http://schemas.openxmlformats.org/presentationml/2006/ole">
            <mc:AlternateContent xmlns:mc="http://schemas.openxmlformats.org/markup-compatibility/2006">
              <mc:Choice xmlns:v="urn:schemas-microsoft-com:vml" Requires="v">
                <p:oleObj name="Formel" r:id="rId5" imgW="9944100" imgH="2362200" progId="Equation.3">
                  <p:embed/>
                </p:oleObj>
              </mc:Choice>
              <mc:Fallback>
                <p:oleObj name="Formel" r:id="rId5" imgW="9944100" imgH="2362200" progId="Equation.3">
                  <p:embed/>
                  <p:pic>
                    <p:nvPicPr>
                      <p:cNvPr id="80902" name="Object 7" descr="Zig zag">
                        <a:extLst>
                          <a:ext uri="{FF2B5EF4-FFF2-40B4-BE49-F238E27FC236}">
                            <a16:creationId xmlns:a16="http://schemas.microsoft.com/office/drawing/2014/main" id="{466330B3-982B-504B-8C93-723D7F2B49A2}"/>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489" y="1055688"/>
                        <a:ext cx="6931025" cy="1646237"/>
                      </a:xfrm>
                      <a:prstGeom prst="rect">
                        <a:avLst/>
                      </a:prstGeom>
                      <a:blipFill dpi="0" rotWithShape="0">
                        <a:blip r:embed="rId7"/>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0903" name="Line 5">
            <a:extLst>
              <a:ext uri="{FF2B5EF4-FFF2-40B4-BE49-F238E27FC236}">
                <a16:creationId xmlns:a16="http://schemas.microsoft.com/office/drawing/2014/main" id="{614B1D71-E9E9-DF40-BB5D-37A8319A6F96}"/>
              </a:ext>
            </a:extLst>
          </p:cNvPr>
          <p:cNvSpPr>
            <a:spLocks noChangeShapeType="1"/>
          </p:cNvSpPr>
          <p:nvPr/>
        </p:nvSpPr>
        <p:spPr bwMode="auto">
          <a:xfrm>
            <a:off x="762000" y="914400"/>
            <a:ext cx="7704139"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04" name="Line 4">
            <a:extLst>
              <a:ext uri="{FF2B5EF4-FFF2-40B4-BE49-F238E27FC236}">
                <a16:creationId xmlns:a16="http://schemas.microsoft.com/office/drawing/2014/main" id="{D667BC33-43B6-0845-80E8-84BBE0E76EE6}"/>
              </a:ext>
            </a:extLst>
          </p:cNvPr>
          <p:cNvSpPr>
            <a:spLocks noChangeShapeType="1"/>
          </p:cNvSpPr>
          <p:nvPr/>
        </p:nvSpPr>
        <p:spPr bwMode="auto">
          <a:xfrm>
            <a:off x="762000" y="6553200"/>
            <a:ext cx="7704139"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Line 5">
            <a:extLst>
              <a:ext uri="{FF2B5EF4-FFF2-40B4-BE49-F238E27FC236}">
                <a16:creationId xmlns:a16="http://schemas.microsoft.com/office/drawing/2014/main" id="{681C1693-7B04-C846-B170-D58B3B9A38F7}"/>
              </a:ext>
            </a:extLst>
          </p:cNvPr>
          <p:cNvSpPr>
            <a:spLocks noChangeShapeType="1"/>
          </p:cNvSpPr>
          <p:nvPr/>
        </p:nvSpPr>
        <p:spPr bwMode="auto">
          <a:xfrm>
            <a:off x="914400" y="764704"/>
            <a:ext cx="7041976"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22" name="Line 4">
            <a:extLst>
              <a:ext uri="{FF2B5EF4-FFF2-40B4-BE49-F238E27FC236}">
                <a16:creationId xmlns:a16="http://schemas.microsoft.com/office/drawing/2014/main" id="{A1AA0180-75D8-4A46-84B4-49A5AF880349}"/>
              </a:ext>
            </a:extLst>
          </p:cNvPr>
          <p:cNvSpPr>
            <a:spLocks noChangeShapeType="1"/>
          </p:cNvSpPr>
          <p:nvPr/>
        </p:nvSpPr>
        <p:spPr bwMode="auto">
          <a:xfrm>
            <a:off x="381000" y="6096000"/>
            <a:ext cx="7704139"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23" name="图片 2">
            <a:extLst>
              <a:ext uri="{FF2B5EF4-FFF2-40B4-BE49-F238E27FC236}">
                <a16:creationId xmlns:a16="http://schemas.microsoft.com/office/drawing/2014/main" id="{5BF73AA1-EAA4-264B-B344-9C93D8D370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785" y="914958"/>
            <a:ext cx="5480051" cy="385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2">
            <a:extLst>
              <a:ext uri="{FF2B5EF4-FFF2-40B4-BE49-F238E27FC236}">
                <a16:creationId xmlns:a16="http://schemas.microsoft.com/office/drawing/2014/main" id="{D013DAA0-57CD-594A-B3C6-9268D5730E37}"/>
              </a:ext>
            </a:extLst>
          </p:cNvPr>
          <p:cNvSpPr>
            <a:spLocks noGrp="1" noChangeArrowheads="1"/>
          </p:cNvSpPr>
          <p:nvPr>
            <p:ph type="title"/>
          </p:nvPr>
        </p:nvSpPr>
        <p:spPr>
          <a:xfrm>
            <a:off x="1457409" y="1"/>
            <a:ext cx="6705600" cy="792163"/>
          </a:xfrm>
        </p:spPr>
        <p:txBody>
          <a:bodyPr/>
          <a:lstStyle/>
          <a:p>
            <a:pPr eaLnBrk="1" hangingPunct="1"/>
            <a:r>
              <a:rPr lang="en-US" altLang="zh-CN" sz="3200" b="1" dirty="0">
                <a:solidFill>
                  <a:schemeClr val="tx1"/>
                </a:solidFill>
              </a:rPr>
              <a:t>Hadron Spectra From RHIC</a:t>
            </a:r>
            <a:endParaRPr lang="en-US" altLang="zh-CN" b="1" dirty="0">
              <a:solidFill>
                <a:schemeClr val="tx1"/>
              </a:solidFill>
            </a:endParaRPr>
          </a:p>
        </p:txBody>
      </p:sp>
      <p:graphicFrame>
        <p:nvGraphicFramePr>
          <p:cNvPr id="81926" name="Object 11">
            <a:extLst>
              <a:ext uri="{FF2B5EF4-FFF2-40B4-BE49-F238E27FC236}">
                <a16:creationId xmlns:a16="http://schemas.microsoft.com/office/drawing/2014/main" id="{92ADB736-A573-964A-8839-8D778D2654EB}"/>
              </a:ext>
            </a:extLst>
          </p:cNvPr>
          <p:cNvGraphicFramePr>
            <a:graphicFrameLocks noChangeAspect="1"/>
          </p:cNvGraphicFramePr>
          <p:nvPr>
            <p:extLst>
              <p:ext uri="{D42A27DB-BD31-4B8C-83A1-F6EECF244321}">
                <p14:modId xmlns:p14="http://schemas.microsoft.com/office/powerpoint/2010/main" val="194979993"/>
              </p:ext>
            </p:extLst>
          </p:nvPr>
        </p:nvGraphicFramePr>
        <p:xfrm>
          <a:off x="609600" y="4505425"/>
          <a:ext cx="1106488" cy="287339"/>
        </p:xfrm>
        <a:graphic>
          <a:graphicData uri="http://schemas.openxmlformats.org/presentationml/2006/ole">
            <mc:AlternateContent xmlns:mc="http://schemas.openxmlformats.org/markup-compatibility/2006">
              <mc:Choice xmlns:v="urn:schemas-microsoft-com:vml" Requires="v">
                <p:oleObj name="Formel" r:id="rId4" imgW="8801100" imgH="2286000" progId="Equation.3">
                  <p:embed/>
                </p:oleObj>
              </mc:Choice>
              <mc:Fallback>
                <p:oleObj name="Formel" r:id="rId4" imgW="8801100" imgH="2286000" progId="Equation.3">
                  <p:embed/>
                  <p:pic>
                    <p:nvPicPr>
                      <p:cNvPr id="81926" name="Object 11">
                        <a:extLst>
                          <a:ext uri="{FF2B5EF4-FFF2-40B4-BE49-F238E27FC236}">
                            <a16:creationId xmlns:a16="http://schemas.microsoft.com/office/drawing/2014/main" id="{92ADB736-A573-964A-8839-8D778D2654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505425"/>
                        <a:ext cx="1106488" cy="287339"/>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组合 2">
            <a:extLst>
              <a:ext uri="{FF2B5EF4-FFF2-40B4-BE49-F238E27FC236}">
                <a16:creationId xmlns:a16="http://schemas.microsoft.com/office/drawing/2014/main" id="{7FA5FC88-18BF-064C-AA39-73DF94B86658}"/>
              </a:ext>
            </a:extLst>
          </p:cNvPr>
          <p:cNvGrpSpPr/>
          <p:nvPr/>
        </p:nvGrpSpPr>
        <p:grpSpPr>
          <a:xfrm>
            <a:off x="5861304" y="888662"/>
            <a:ext cx="1031726" cy="3585971"/>
            <a:chOff x="5862581" y="1205223"/>
            <a:chExt cx="1031725" cy="3585970"/>
          </a:xfrm>
        </p:grpSpPr>
        <p:sp>
          <p:nvSpPr>
            <p:cNvPr id="13" name="Rectangle 8" descr="Dashed vertical">
              <a:extLst>
                <a:ext uri="{FF2B5EF4-FFF2-40B4-BE49-F238E27FC236}">
                  <a16:creationId xmlns:a16="http://schemas.microsoft.com/office/drawing/2014/main" id="{A09144FD-8EF0-4048-9CD6-FD65AB2237BA}"/>
                </a:ext>
              </a:extLst>
            </p:cNvPr>
            <p:cNvSpPr>
              <a:spLocks noChangeArrowheads="1"/>
            </p:cNvSpPr>
            <p:nvPr/>
          </p:nvSpPr>
          <p:spPr bwMode="auto">
            <a:xfrm>
              <a:off x="5862581" y="1205223"/>
              <a:ext cx="925466" cy="3585970"/>
            </a:xfrm>
            <a:prstGeom prst="rect">
              <a:avLst/>
            </a:prstGeom>
            <a:pattFill prst="dashVert">
              <a:fgClr>
                <a:schemeClr val="accent1"/>
              </a:fgClr>
              <a:bgClr>
                <a:schemeClr val="bg1"/>
              </a:bgClr>
            </a:pattFill>
            <a:ln w="9525">
              <a:solidFill>
                <a:srgbClr val="CC0000"/>
              </a:solidFill>
              <a:miter lim="800000"/>
            </a:ln>
            <a:effectLst/>
          </p:spPr>
          <p:txBody>
            <a:bodyPr wrap="none" anchor="ctr"/>
            <a:lstStyle/>
            <a:p>
              <a:pPr eaLnBrk="1" hangingPunct="1">
                <a:spcBef>
                  <a:spcPct val="20000"/>
                </a:spcBef>
                <a:buFontTx/>
                <a:buChar char="•"/>
                <a:defRPr/>
              </a:pPr>
              <a:endParaRPr lang="zh-CN" altLang="en-US"/>
            </a:p>
          </p:txBody>
        </p:sp>
        <p:sp>
          <p:nvSpPr>
            <p:cNvPr id="14" name="AutoShape 5">
              <a:extLst>
                <a:ext uri="{FF2B5EF4-FFF2-40B4-BE49-F238E27FC236}">
                  <a16:creationId xmlns:a16="http://schemas.microsoft.com/office/drawing/2014/main" id="{F3BF94A2-8FD9-9340-B8A8-845DAFDF4C91}"/>
                </a:ext>
              </a:extLst>
            </p:cNvPr>
            <p:cNvSpPr>
              <a:spLocks noChangeArrowheads="1"/>
            </p:cNvSpPr>
            <p:nvPr/>
          </p:nvSpPr>
          <p:spPr bwMode="auto">
            <a:xfrm rot="16193956">
              <a:off x="4504531" y="2978944"/>
              <a:ext cx="2973388" cy="88900"/>
            </a:xfrm>
            <a:custGeom>
              <a:avLst/>
              <a:gdLst>
                <a:gd name="G0" fmla="+- 18508 0 0"/>
                <a:gd name="G1" fmla="+- 4963 0 0"/>
                <a:gd name="G2" fmla="+- 21600 0 4963"/>
                <a:gd name="G3" fmla="+- 10800 0 4963"/>
                <a:gd name="G4" fmla="+- 21600 0 18508"/>
                <a:gd name="G5" fmla="*/ G4 G3 10800"/>
                <a:gd name="G6" fmla="+- 21600 0 G5"/>
                <a:gd name="T0" fmla="*/ 18508 w 21600"/>
                <a:gd name="T1" fmla="*/ 0 h 21600"/>
                <a:gd name="T2" fmla="*/ 0 w 21600"/>
                <a:gd name="T3" fmla="*/ 10800 h 21600"/>
                <a:gd name="T4" fmla="*/ 1850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508" y="0"/>
                  </a:moveTo>
                  <a:lnTo>
                    <a:pt x="18508" y="4963"/>
                  </a:lnTo>
                  <a:lnTo>
                    <a:pt x="3375" y="4963"/>
                  </a:lnTo>
                  <a:lnTo>
                    <a:pt x="3375" y="16637"/>
                  </a:lnTo>
                  <a:lnTo>
                    <a:pt x="18508" y="16637"/>
                  </a:lnTo>
                  <a:lnTo>
                    <a:pt x="18508" y="21600"/>
                  </a:lnTo>
                  <a:lnTo>
                    <a:pt x="21600" y="10800"/>
                  </a:lnTo>
                  <a:close/>
                </a:path>
                <a:path w="21600" h="21600">
                  <a:moveTo>
                    <a:pt x="1350" y="4963"/>
                  </a:moveTo>
                  <a:lnTo>
                    <a:pt x="1350" y="16637"/>
                  </a:lnTo>
                  <a:lnTo>
                    <a:pt x="2700" y="16637"/>
                  </a:lnTo>
                  <a:lnTo>
                    <a:pt x="2700" y="4963"/>
                  </a:lnTo>
                  <a:close/>
                </a:path>
                <a:path w="21600" h="21600">
                  <a:moveTo>
                    <a:pt x="0" y="4963"/>
                  </a:moveTo>
                  <a:lnTo>
                    <a:pt x="0" y="16637"/>
                  </a:lnTo>
                  <a:lnTo>
                    <a:pt x="675" y="16637"/>
                  </a:lnTo>
                  <a:lnTo>
                    <a:pt x="675" y="4963"/>
                  </a:lnTo>
                  <a:close/>
                </a:path>
              </a:pathLst>
            </a:custGeom>
            <a:gradFill rotWithShape="0">
              <a:gsLst>
                <a:gs pos="0">
                  <a:srgbClr val="FFFF66"/>
                </a:gs>
                <a:gs pos="100000">
                  <a:srgbClr val="CC0000"/>
                </a:gs>
              </a:gsLst>
              <a:lin ang="5400000" scaled="1"/>
            </a:gradFill>
            <a:ln w="9525">
              <a:solidFill>
                <a:srgbClr val="CC0000"/>
              </a:solidFill>
              <a:miter lim="800000"/>
            </a:ln>
            <a:effectLst/>
          </p:spPr>
          <p:txBody>
            <a:bodyPr wrap="none" anchor="ctr"/>
            <a:lstStyle/>
            <a:p>
              <a:pPr eaLnBrk="1" hangingPunct="1">
                <a:spcBef>
                  <a:spcPct val="20000"/>
                </a:spcBef>
                <a:buFontTx/>
                <a:buChar char="•"/>
                <a:defRPr/>
              </a:pPr>
              <a:endParaRPr lang="zh-CN" altLang="en-US"/>
            </a:p>
          </p:txBody>
        </p:sp>
        <p:sp>
          <p:nvSpPr>
            <p:cNvPr id="16" name="Rectangle 7">
              <a:extLst>
                <a:ext uri="{FF2B5EF4-FFF2-40B4-BE49-F238E27FC236}">
                  <a16:creationId xmlns:a16="http://schemas.microsoft.com/office/drawing/2014/main" id="{45F5925C-ED6B-6243-AF5D-709CCA584689}"/>
                </a:ext>
              </a:extLst>
            </p:cNvPr>
            <p:cNvSpPr>
              <a:spLocks noChangeArrowheads="1"/>
            </p:cNvSpPr>
            <p:nvPr/>
          </p:nvSpPr>
          <p:spPr bwMode="auto">
            <a:xfrm>
              <a:off x="6127750" y="1493838"/>
              <a:ext cx="766556" cy="2936187"/>
            </a:xfrm>
            <a:prstGeom prst="rect">
              <a:avLst/>
            </a:prstGeom>
            <a:noFill/>
            <a:ln>
              <a:noFill/>
            </a:ln>
            <a:effectLst/>
          </p:spPr>
          <p:txBody>
            <a:bodyPr wrap="none">
              <a:spAutoFit/>
            </a:bodyPr>
            <a:lstStyle/>
            <a:p>
              <a:pPr eaLnBrk="1" hangingPunct="1">
                <a:spcBef>
                  <a:spcPct val="20000"/>
                </a:spcBef>
                <a:buFontTx/>
                <a:buChar char="•"/>
                <a:defRPr/>
              </a:pPr>
              <a:r>
                <a:rPr lang="en-US" altLang="zh-CN" sz="1200" dirty="0"/>
                <a:t>5%</a:t>
              </a:r>
              <a:endParaRPr lang="zh-CN" altLang="en-US" sz="1200" dirty="0"/>
            </a:p>
            <a:p>
              <a:pPr eaLnBrk="1" hangingPunct="1">
                <a:spcBef>
                  <a:spcPct val="20000"/>
                </a:spcBef>
                <a:defRPr/>
              </a:pPr>
              <a:endParaRPr lang="en-US" altLang="zh-CN" sz="1200" dirty="0"/>
            </a:p>
            <a:p>
              <a:pPr eaLnBrk="1" hangingPunct="1">
                <a:spcBef>
                  <a:spcPct val="20000"/>
                </a:spcBef>
                <a:defRPr/>
              </a:pPr>
              <a:endParaRPr lang="en-US" altLang="zh-CN" sz="1200" dirty="0"/>
            </a:p>
            <a:p>
              <a:pPr eaLnBrk="1" hangingPunct="1">
                <a:spcBef>
                  <a:spcPct val="20000"/>
                </a:spcBef>
                <a:buFontTx/>
                <a:buChar char="•"/>
                <a:defRPr/>
              </a:pPr>
              <a:r>
                <a:rPr lang="en-US" altLang="zh-CN" sz="1200" dirty="0"/>
                <a:t>10-20%</a:t>
              </a:r>
            </a:p>
            <a:p>
              <a:pPr eaLnBrk="1" hangingPunct="1">
                <a:spcBef>
                  <a:spcPct val="20000"/>
                </a:spcBef>
                <a:buFontTx/>
                <a:buChar char="•"/>
                <a:defRPr/>
              </a:pPr>
              <a:endParaRPr lang="zh-CN" altLang="en-US" sz="1200" dirty="0"/>
            </a:p>
            <a:p>
              <a:pPr eaLnBrk="1" hangingPunct="1">
                <a:spcBef>
                  <a:spcPct val="20000"/>
                </a:spcBef>
                <a:buFontTx/>
                <a:buChar char="•"/>
                <a:defRPr/>
              </a:pPr>
              <a:endParaRPr lang="en-US" altLang="zh-CN" sz="1200" dirty="0"/>
            </a:p>
            <a:p>
              <a:pPr eaLnBrk="1" hangingPunct="1">
                <a:spcBef>
                  <a:spcPct val="20000"/>
                </a:spcBef>
                <a:buFontTx/>
                <a:buChar char="•"/>
                <a:defRPr/>
              </a:pPr>
              <a:r>
                <a:rPr lang="en-US" altLang="zh-CN" sz="1200" dirty="0"/>
                <a:t>20-40%</a:t>
              </a:r>
            </a:p>
            <a:p>
              <a:pPr eaLnBrk="1" hangingPunct="1">
                <a:spcBef>
                  <a:spcPct val="20000"/>
                </a:spcBef>
                <a:buFontTx/>
                <a:buChar char="•"/>
                <a:defRPr/>
              </a:pPr>
              <a:endParaRPr lang="zh-CN" altLang="en-US" sz="1200" dirty="0"/>
            </a:p>
            <a:p>
              <a:pPr eaLnBrk="1" hangingPunct="1">
                <a:spcBef>
                  <a:spcPct val="20000"/>
                </a:spcBef>
                <a:buFontTx/>
                <a:buChar char="•"/>
                <a:defRPr/>
              </a:pPr>
              <a:endParaRPr lang="en-US" altLang="zh-CN" sz="1200" dirty="0"/>
            </a:p>
            <a:p>
              <a:pPr eaLnBrk="1" hangingPunct="1">
                <a:spcBef>
                  <a:spcPct val="20000"/>
                </a:spcBef>
                <a:buFontTx/>
                <a:buChar char="•"/>
                <a:defRPr/>
              </a:pPr>
              <a:r>
                <a:rPr lang="en-US" altLang="zh-CN" sz="1200" dirty="0"/>
                <a:t>40-60%</a:t>
              </a:r>
            </a:p>
            <a:p>
              <a:pPr eaLnBrk="1" hangingPunct="1">
                <a:spcBef>
                  <a:spcPct val="20000"/>
                </a:spcBef>
                <a:buFontTx/>
                <a:buChar char="•"/>
                <a:defRPr/>
              </a:pPr>
              <a:endParaRPr lang="zh-CN" altLang="en-US" sz="1200" dirty="0"/>
            </a:p>
            <a:p>
              <a:pPr eaLnBrk="1" hangingPunct="1">
                <a:spcBef>
                  <a:spcPct val="20000"/>
                </a:spcBef>
                <a:buFontTx/>
                <a:buChar char="•"/>
                <a:defRPr/>
              </a:pPr>
              <a:endParaRPr lang="en-US" altLang="zh-CN" sz="1200" dirty="0"/>
            </a:p>
            <a:p>
              <a:pPr eaLnBrk="1" hangingPunct="1">
                <a:spcBef>
                  <a:spcPct val="20000"/>
                </a:spcBef>
                <a:buFontTx/>
                <a:buChar char="•"/>
                <a:defRPr/>
              </a:pPr>
              <a:r>
                <a:rPr lang="en-US" altLang="zh-CN" sz="1200" dirty="0"/>
                <a:t>60-80%</a:t>
              </a:r>
            </a:p>
          </p:txBody>
        </p:sp>
      </p:grpSp>
      <p:sp>
        <p:nvSpPr>
          <p:cNvPr id="21" name="Text Box 3" descr="Light downward diagonal">
            <a:extLst>
              <a:ext uri="{FF2B5EF4-FFF2-40B4-BE49-F238E27FC236}">
                <a16:creationId xmlns:a16="http://schemas.microsoft.com/office/drawing/2014/main" id="{CF4EB56E-3210-974E-8FD7-C90BEB1F322B}"/>
              </a:ext>
            </a:extLst>
          </p:cNvPr>
          <p:cNvSpPr txBox="1">
            <a:spLocks noChangeArrowheads="1"/>
          </p:cNvSpPr>
          <p:nvPr/>
        </p:nvSpPr>
        <p:spPr bwMode="auto">
          <a:xfrm>
            <a:off x="381000" y="4886366"/>
            <a:ext cx="8727504" cy="1514261"/>
          </a:xfrm>
          <a:prstGeom prst="rect">
            <a:avLst/>
          </a:prstGeom>
          <a:pattFill prst="ltDnDiag">
            <a:fgClr>
              <a:schemeClr val="accent1"/>
            </a:fgClr>
            <a:bgClr>
              <a:schemeClr val="bg1"/>
            </a:bgClr>
          </a:pattFill>
          <a:ln w="38100" cmpd="dbl">
            <a:solidFill>
              <a:srgbClr val="CC3300"/>
            </a:solidFill>
            <a:miter lim="800000"/>
          </a:ln>
          <a:effectLst/>
        </p:spPr>
        <p:txBody>
          <a:bodyPr wrap="square">
            <a:spAutoFit/>
          </a:bodyPr>
          <a:lstStyle>
            <a:lvl1pPr marL="457200" indent="-457200" eaLnBrk="0" hangingPunct="0">
              <a:defRPr sz="2400">
                <a:solidFill>
                  <a:schemeClr val="tx1"/>
                </a:solidFill>
                <a:latin typeface="Times New Roman" panose="02020603050405020304" charset="0"/>
              </a:defRPr>
            </a:lvl1pPr>
            <a:lvl2pPr marL="914400" indent="-457200" eaLnBrk="0" hangingPunct="0">
              <a:defRPr sz="2400">
                <a:solidFill>
                  <a:schemeClr val="tx1"/>
                </a:solidFill>
                <a:latin typeface="Times New Roman" panose="02020603050405020304" charset="0"/>
              </a:defRPr>
            </a:lvl2pPr>
            <a:lvl3pPr marL="1371600" indent="-457200" eaLnBrk="0" hangingPunct="0">
              <a:defRPr sz="2400">
                <a:solidFill>
                  <a:schemeClr val="tx1"/>
                </a:solidFill>
                <a:latin typeface="Times New Roman" panose="02020603050405020304" charset="0"/>
              </a:defRPr>
            </a:lvl3pPr>
            <a:lvl4pPr marL="1828800" indent="-457200" eaLnBrk="0" hangingPunct="0">
              <a:defRPr sz="2400">
                <a:solidFill>
                  <a:schemeClr val="tx1"/>
                </a:solidFill>
                <a:latin typeface="Times New Roman" panose="02020603050405020304" charset="0"/>
              </a:defRPr>
            </a:lvl4pPr>
            <a:lvl5pPr marL="2286000" indent="-457200" eaLnBrk="0" hangingPunct="0">
              <a:defRPr sz="2400">
                <a:solidFill>
                  <a:schemeClr val="tx1"/>
                </a:solidFill>
                <a:latin typeface="Times New Roman" panose="02020603050405020304" charset="0"/>
              </a:defRPr>
            </a:lvl5pPr>
            <a:lvl6pPr marL="2743200" indent="-457200" eaLnBrk="0" fontAlgn="base" hangingPunct="0">
              <a:spcBef>
                <a:spcPct val="0"/>
              </a:spcBef>
              <a:spcAft>
                <a:spcPct val="0"/>
              </a:spcAft>
              <a:defRPr sz="2400">
                <a:solidFill>
                  <a:schemeClr val="tx1"/>
                </a:solidFill>
                <a:latin typeface="Times New Roman" panose="02020603050405020304" charset="0"/>
              </a:defRPr>
            </a:lvl6pPr>
            <a:lvl7pPr marL="3200400" indent="-457200" eaLnBrk="0" fontAlgn="base" hangingPunct="0">
              <a:spcBef>
                <a:spcPct val="0"/>
              </a:spcBef>
              <a:spcAft>
                <a:spcPct val="0"/>
              </a:spcAft>
              <a:defRPr sz="2400">
                <a:solidFill>
                  <a:schemeClr val="tx1"/>
                </a:solidFill>
                <a:latin typeface="Times New Roman" panose="02020603050405020304" charset="0"/>
              </a:defRPr>
            </a:lvl7pPr>
            <a:lvl8pPr marL="3657600" indent="-457200" eaLnBrk="0" fontAlgn="base" hangingPunct="0">
              <a:spcBef>
                <a:spcPct val="0"/>
              </a:spcBef>
              <a:spcAft>
                <a:spcPct val="0"/>
              </a:spcAft>
              <a:defRPr sz="2400">
                <a:solidFill>
                  <a:schemeClr val="tx1"/>
                </a:solidFill>
                <a:latin typeface="Times New Roman" panose="02020603050405020304" charset="0"/>
              </a:defRPr>
            </a:lvl8pPr>
            <a:lvl9pPr marL="4114800" indent="-457200" eaLnBrk="0" fontAlgn="base" hangingPunct="0">
              <a:spcBef>
                <a:spcPct val="0"/>
              </a:spcBef>
              <a:spcAft>
                <a:spcPct val="0"/>
              </a:spcAft>
              <a:defRPr sz="2400">
                <a:solidFill>
                  <a:schemeClr val="tx1"/>
                </a:solidFill>
                <a:latin typeface="Times New Roman" panose="02020603050405020304" charset="0"/>
              </a:defRPr>
            </a:lvl9pPr>
          </a:lstStyle>
          <a:p>
            <a:pPr>
              <a:spcBef>
                <a:spcPct val="20000"/>
              </a:spcBef>
              <a:buFontTx/>
              <a:buChar char="•"/>
              <a:defRPr/>
            </a:pPr>
            <a:r>
              <a:rPr lang="en-US" altLang="zh-CN" sz="2200" dirty="0"/>
              <a:t>Hadron spectra reflect the properties of the bulk of the matter at kinetic</a:t>
            </a:r>
            <a:r>
              <a:rPr lang="zh-CN" altLang="en-US" sz="2200" dirty="0"/>
              <a:t> </a:t>
            </a:r>
            <a:r>
              <a:rPr lang="en-US" altLang="zh-CN" sz="2200" dirty="0"/>
              <a:t>freezeout</a:t>
            </a:r>
          </a:p>
          <a:p>
            <a:pPr>
              <a:spcBef>
                <a:spcPct val="20000"/>
              </a:spcBef>
              <a:buFontTx/>
              <a:buChar char="•"/>
              <a:defRPr/>
            </a:pPr>
            <a:r>
              <a:rPr lang="en-US" altLang="zh-CN" sz="2200" dirty="0"/>
              <a:t>In central collisions, </a:t>
            </a:r>
            <a:r>
              <a:rPr lang="en-US" altLang="zh-CN" sz="2200" dirty="0" err="1"/>
              <a:t>m</a:t>
            </a:r>
            <a:r>
              <a:rPr lang="en-US" altLang="zh-CN" sz="2200" baseline="-25000" dirty="0" err="1"/>
              <a:t>T</a:t>
            </a:r>
            <a:r>
              <a:rPr lang="en-US" altLang="zh-CN" sz="2200" baseline="-25000" dirty="0"/>
              <a:t> </a:t>
            </a:r>
            <a:r>
              <a:rPr lang="en-US" altLang="zh-CN" sz="2200" dirty="0"/>
              <a:t>distributions become more concave   </a:t>
            </a:r>
            <a:r>
              <a:rPr lang="en-US" altLang="zh-CN" sz="2200" dirty="0">
                <a:sym typeface="Symbol" pitchFamily="2" charset="2"/>
              </a:rPr>
              <a:t> collective flow !</a:t>
            </a:r>
            <a:endParaRPr lang="zh-CN" altLang="en-US" sz="2200" dirty="0"/>
          </a:p>
        </p:txBody>
      </p:sp>
      <p:sp>
        <p:nvSpPr>
          <p:cNvPr id="81931" name="矩形 1">
            <a:extLst>
              <a:ext uri="{FF2B5EF4-FFF2-40B4-BE49-F238E27FC236}">
                <a16:creationId xmlns:a16="http://schemas.microsoft.com/office/drawing/2014/main" id="{6CC8925D-4215-C649-B710-5009D11B091F}"/>
              </a:ext>
            </a:extLst>
          </p:cNvPr>
          <p:cNvSpPr>
            <a:spLocks noChangeArrowheads="1"/>
          </p:cNvSpPr>
          <p:nvPr/>
        </p:nvSpPr>
        <p:spPr bwMode="auto">
          <a:xfrm>
            <a:off x="6848476" y="853323"/>
            <a:ext cx="2295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r>
              <a:rPr kumimoji="0" lang="en-US" altLang="zh-CN" sz="1200" dirty="0"/>
              <a:t>mid-rapidity, </a:t>
            </a:r>
            <a:r>
              <a:rPr kumimoji="0" lang="en-US" altLang="zh-CN" sz="1200" dirty="0" err="1"/>
              <a:t>p+p</a:t>
            </a:r>
            <a:r>
              <a:rPr kumimoji="0" lang="en-US" altLang="zh-CN" sz="1200" dirty="0"/>
              <a:t> and </a:t>
            </a:r>
            <a:r>
              <a:rPr kumimoji="0" lang="en-US" altLang="zh-CN" sz="1200" dirty="0" err="1"/>
              <a:t>Au+Au</a:t>
            </a:r>
            <a:r>
              <a:rPr kumimoji="0" lang="en-US" altLang="zh-CN" sz="1200" dirty="0"/>
              <a:t> collisions at 200 GeV</a:t>
            </a:r>
            <a:endParaRPr kumimoji="0" lang="zh-CN" altLang="en-US" sz="1200" dirty="0"/>
          </a:p>
        </p:txBody>
      </p:sp>
      <p:sp>
        <p:nvSpPr>
          <p:cNvPr id="15" name="Text Box 3" descr="Light downward diagonal">
            <a:extLst>
              <a:ext uri="{FF2B5EF4-FFF2-40B4-BE49-F238E27FC236}">
                <a16:creationId xmlns:a16="http://schemas.microsoft.com/office/drawing/2014/main" id="{1C42AEC9-64C2-7742-989F-C27CA6F4967B}"/>
              </a:ext>
            </a:extLst>
          </p:cNvPr>
          <p:cNvSpPr txBox="1">
            <a:spLocks noChangeArrowheads="1"/>
          </p:cNvSpPr>
          <p:nvPr/>
        </p:nvSpPr>
        <p:spPr bwMode="auto">
          <a:xfrm>
            <a:off x="6954735" y="1300396"/>
            <a:ext cx="2028700" cy="3108543"/>
          </a:xfrm>
          <a:prstGeom prst="rect">
            <a:avLst/>
          </a:prstGeom>
          <a:pattFill prst="ltDnDiag">
            <a:fgClr>
              <a:schemeClr val="accent1"/>
            </a:fgClr>
            <a:bgClr>
              <a:schemeClr val="bg1"/>
            </a:bgClr>
          </a:pattFill>
          <a:ln w="38100" cmpd="dbl">
            <a:solidFill>
              <a:srgbClr val="CC3300"/>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charset="0"/>
              </a:defRPr>
            </a:lvl1pPr>
            <a:lvl2pPr marL="914400" indent="-457200" eaLnBrk="0" hangingPunct="0">
              <a:defRPr sz="2400">
                <a:solidFill>
                  <a:schemeClr val="tx1"/>
                </a:solidFill>
                <a:latin typeface="Times New Roman" panose="02020603050405020304" charset="0"/>
              </a:defRPr>
            </a:lvl2pPr>
            <a:lvl3pPr marL="1371600" indent="-457200" eaLnBrk="0" hangingPunct="0">
              <a:defRPr sz="2400">
                <a:solidFill>
                  <a:schemeClr val="tx1"/>
                </a:solidFill>
                <a:latin typeface="Times New Roman" panose="02020603050405020304" charset="0"/>
              </a:defRPr>
            </a:lvl3pPr>
            <a:lvl4pPr marL="1828800" indent="-457200" eaLnBrk="0" hangingPunct="0">
              <a:defRPr sz="2400">
                <a:solidFill>
                  <a:schemeClr val="tx1"/>
                </a:solidFill>
                <a:latin typeface="Times New Roman" panose="02020603050405020304" charset="0"/>
              </a:defRPr>
            </a:lvl4pPr>
            <a:lvl5pPr marL="2286000" indent="-457200" eaLnBrk="0" hangingPunct="0">
              <a:defRPr sz="2400">
                <a:solidFill>
                  <a:schemeClr val="tx1"/>
                </a:solidFill>
                <a:latin typeface="Times New Roman" panose="02020603050405020304" charset="0"/>
              </a:defRPr>
            </a:lvl5pPr>
            <a:lvl6pPr marL="2743200" indent="-457200" eaLnBrk="0" fontAlgn="base" hangingPunct="0">
              <a:spcBef>
                <a:spcPct val="0"/>
              </a:spcBef>
              <a:spcAft>
                <a:spcPct val="0"/>
              </a:spcAft>
              <a:defRPr sz="2400">
                <a:solidFill>
                  <a:schemeClr val="tx1"/>
                </a:solidFill>
                <a:latin typeface="Times New Roman" panose="02020603050405020304" charset="0"/>
              </a:defRPr>
            </a:lvl6pPr>
            <a:lvl7pPr marL="3200400" indent="-457200" eaLnBrk="0" fontAlgn="base" hangingPunct="0">
              <a:spcBef>
                <a:spcPct val="0"/>
              </a:spcBef>
              <a:spcAft>
                <a:spcPct val="0"/>
              </a:spcAft>
              <a:defRPr sz="2400">
                <a:solidFill>
                  <a:schemeClr val="tx1"/>
                </a:solidFill>
                <a:latin typeface="Times New Roman" panose="02020603050405020304" charset="0"/>
              </a:defRPr>
            </a:lvl7pPr>
            <a:lvl8pPr marL="3657600" indent="-457200" eaLnBrk="0" fontAlgn="base" hangingPunct="0">
              <a:spcBef>
                <a:spcPct val="0"/>
              </a:spcBef>
              <a:spcAft>
                <a:spcPct val="0"/>
              </a:spcAft>
              <a:defRPr sz="2400">
                <a:solidFill>
                  <a:schemeClr val="tx1"/>
                </a:solidFill>
                <a:latin typeface="Times New Roman" panose="02020603050405020304" charset="0"/>
              </a:defRPr>
            </a:lvl8pPr>
            <a:lvl9pPr marL="4114800" indent="-457200" eaLnBrk="0" fontAlgn="base" hangingPunct="0">
              <a:spcBef>
                <a:spcPct val="0"/>
              </a:spcBef>
              <a:spcAft>
                <a:spcPct val="0"/>
              </a:spcAft>
              <a:defRPr sz="2400">
                <a:solidFill>
                  <a:schemeClr val="tx1"/>
                </a:solidFill>
                <a:latin typeface="Times New Roman" panose="02020603050405020304" charset="0"/>
              </a:defRPr>
            </a:lvl9pPr>
          </a:lstStyle>
          <a:p>
            <a:pPr eaLnBrk="1" hangingPunct="1"/>
            <a:r>
              <a:rPr lang="en-US" altLang="zh-CN" sz="1400" dirty="0">
                <a:latin typeface="Arial" panose="020B0604020202020204" pitchFamily="34" charset="0"/>
              </a:rPr>
              <a:t>STAR</a:t>
            </a:r>
            <a:r>
              <a:rPr lang="en-US" altLang="zh-CN" sz="1400" dirty="0">
                <a:latin typeface="Arial" panose="020B0604020202020204" pitchFamily="34" charset="0"/>
                <a:sym typeface="Wingdings" panose="05000000000000000000"/>
              </a:rPr>
              <a:t>:NPA</a:t>
            </a:r>
            <a:r>
              <a:rPr lang="en-US" altLang="zh-CN" sz="1400" u="sng" dirty="0">
                <a:latin typeface="Arial" panose="020B0604020202020204" pitchFamily="34" charset="0"/>
                <a:sym typeface="Wingdings" panose="05000000000000000000"/>
              </a:rPr>
              <a:t>757</a:t>
            </a:r>
            <a:r>
              <a:rPr lang="en-US" altLang="zh-CN" sz="1400" dirty="0">
                <a:latin typeface="Arial" panose="020B0604020202020204" pitchFamily="34" charset="0"/>
                <a:sym typeface="Wingdings" panose="05000000000000000000"/>
              </a:rPr>
              <a:t>,102(05)</a:t>
            </a:r>
            <a:r>
              <a:rPr lang="zh-CN" altLang="en-US" sz="1400" dirty="0">
                <a:latin typeface="Arial" panose="020B0604020202020204" pitchFamily="34" charset="0"/>
                <a:sym typeface="Wingdings" panose="05000000000000000000"/>
              </a:rPr>
              <a:t> </a:t>
            </a:r>
          </a:p>
          <a:p>
            <a:pPr eaLnBrk="1" hangingPunct="1"/>
            <a:r>
              <a:rPr lang="en-US" altLang="zh-CN" sz="1400" dirty="0">
                <a:latin typeface="Arial" panose="020B0604020202020204" pitchFamily="34" charset="0"/>
              </a:rPr>
              <a:t>(F.</a:t>
            </a:r>
            <a:r>
              <a:rPr lang="zh-CN" altLang="en-US" sz="1400" dirty="0">
                <a:latin typeface="Arial" panose="020B0604020202020204" pitchFamily="34" charset="0"/>
              </a:rPr>
              <a:t> </a:t>
            </a:r>
            <a:r>
              <a:rPr lang="en-US" altLang="zh-CN" sz="1400" dirty="0">
                <a:latin typeface="Arial" panose="020B0604020202020204" pitchFamily="34" charset="0"/>
              </a:rPr>
              <a:t>Wang)</a:t>
            </a:r>
            <a:r>
              <a:rPr lang="zh-CN" altLang="en-US" sz="1400" dirty="0">
                <a:latin typeface="Arial" panose="020B0604020202020204" pitchFamily="34" charset="0"/>
              </a:rPr>
              <a:t> </a:t>
            </a:r>
            <a:r>
              <a:rPr lang="en-US" altLang="zh-CN" sz="1400" dirty="0">
                <a:solidFill>
                  <a:srgbClr val="FF0000"/>
                </a:solidFill>
              </a:rPr>
              <a:t>NPA</a:t>
            </a:r>
            <a:r>
              <a:rPr lang="en-US" altLang="zh-CN" sz="1400" u="sng" dirty="0">
                <a:solidFill>
                  <a:srgbClr val="FF0000"/>
                </a:solidFill>
              </a:rPr>
              <a:t>715</a:t>
            </a:r>
            <a:r>
              <a:rPr lang="en-US" altLang="zh-CN" sz="1400" dirty="0"/>
              <a:t>, </a:t>
            </a:r>
          </a:p>
          <a:p>
            <a:pPr eaLnBrk="1" hangingPunct="1"/>
            <a:r>
              <a:rPr lang="en-US" altLang="zh-CN" sz="1400" dirty="0"/>
              <a:t>466c (03) ,</a:t>
            </a:r>
            <a:r>
              <a:rPr lang="zh-CN" altLang="en-US" sz="1400" dirty="0"/>
              <a:t> </a:t>
            </a:r>
            <a:r>
              <a:rPr lang="en-US" altLang="zh-CN" sz="1400" dirty="0"/>
              <a:t>JPG</a:t>
            </a:r>
            <a:r>
              <a:rPr lang="en-US" altLang="zh-CN" sz="1400" u="sng" dirty="0"/>
              <a:t>30</a:t>
            </a:r>
            <a:r>
              <a:rPr lang="en-US" altLang="zh-CN" sz="1400" dirty="0"/>
              <a:t>, </a:t>
            </a:r>
          </a:p>
          <a:p>
            <a:pPr eaLnBrk="1" hangingPunct="1"/>
            <a:r>
              <a:rPr lang="en-US" altLang="zh-CN" sz="1400" dirty="0"/>
              <a:t>S693(04) .</a:t>
            </a:r>
            <a:r>
              <a:rPr lang="zh-CN" altLang="en-US" sz="1400" dirty="0"/>
              <a:t> </a:t>
            </a:r>
          </a:p>
          <a:p>
            <a:pPr eaLnBrk="1" hangingPunct="1"/>
            <a:r>
              <a:rPr lang="en-US" altLang="zh-CN" sz="1400" dirty="0"/>
              <a:t>PHENIX: PRC </a:t>
            </a:r>
            <a:r>
              <a:rPr lang="en-US" altLang="zh-CN" sz="1400" u="sng" dirty="0"/>
              <a:t>69</a:t>
            </a:r>
            <a:r>
              <a:rPr lang="en-US" altLang="zh-CN" sz="1400" dirty="0"/>
              <a:t> , </a:t>
            </a:r>
          </a:p>
          <a:p>
            <a:pPr eaLnBrk="1" hangingPunct="1"/>
            <a:r>
              <a:rPr lang="en-US" altLang="zh-CN" sz="1400" dirty="0"/>
              <a:t>034909(04) .</a:t>
            </a:r>
            <a:r>
              <a:rPr lang="zh-CN" altLang="en-US" sz="1400" dirty="0"/>
              <a:t>   </a:t>
            </a:r>
            <a:endParaRPr lang="zh-CN" altLang="en-US" sz="1400" dirty="0">
              <a:latin typeface="Arial" panose="020B0604020202020204" pitchFamily="34" charset="0"/>
              <a:sym typeface="Wingdings" panose="05000000000000000000"/>
            </a:endParaRPr>
          </a:p>
          <a:p>
            <a:pPr eaLnBrk="1" hangingPunct="1"/>
            <a:r>
              <a:rPr lang="en-US" altLang="zh-CN" sz="1400" dirty="0">
                <a:latin typeface="Arial" panose="020B0604020202020204" pitchFamily="34" charset="0"/>
              </a:rPr>
              <a:t>(Huang,</a:t>
            </a:r>
            <a:r>
              <a:rPr lang="zh-CN" altLang="en-US" sz="1400" dirty="0">
                <a:latin typeface="Arial" panose="020B0604020202020204" pitchFamily="34" charset="0"/>
              </a:rPr>
              <a:t> </a:t>
            </a:r>
            <a:r>
              <a:rPr lang="en-US" altLang="zh-CN" sz="1400" dirty="0">
                <a:latin typeface="Arial" panose="020B0604020202020204" pitchFamily="34" charset="0"/>
              </a:rPr>
              <a:t>Long)</a:t>
            </a:r>
            <a:r>
              <a:rPr lang="zh-CN" altLang="en-US" sz="1400" dirty="0">
                <a:latin typeface="Arial" panose="020B0604020202020204" pitchFamily="34" charset="0"/>
              </a:rPr>
              <a:t>  </a:t>
            </a:r>
            <a:endParaRPr lang="en-US" altLang="zh-CN" sz="1400" dirty="0">
              <a:latin typeface="Arial" panose="020B0604020202020204" pitchFamily="34" charset="0"/>
            </a:endParaRPr>
          </a:p>
          <a:p>
            <a:pPr eaLnBrk="1" hangingPunct="1"/>
            <a:r>
              <a:rPr lang="en-US" altLang="zh-CN" sz="1400" i="1" dirty="0">
                <a:solidFill>
                  <a:srgbClr val="FF0000"/>
                </a:solidFill>
                <a:latin typeface="Arial" panose="020B0604020202020204" pitchFamily="34" charset="0"/>
              </a:rPr>
              <a:t>PRL </a:t>
            </a:r>
            <a:r>
              <a:rPr lang="en-US" altLang="zh-CN" sz="1400" b="1" i="1" u="sng" dirty="0">
                <a:solidFill>
                  <a:srgbClr val="FF0000"/>
                </a:solidFill>
                <a:latin typeface="Arial" panose="020B0604020202020204" pitchFamily="34" charset="0"/>
              </a:rPr>
              <a:t>89</a:t>
            </a:r>
            <a:r>
              <a:rPr lang="en-US" altLang="zh-CN" sz="1400" i="1" dirty="0">
                <a:solidFill>
                  <a:srgbClr val="FF0000"/>
                </a:solidFill>
                <a:latin typeface="Arial" panose="020B0604020202020204" pitchFamily="34" charset="0"/>
              </a:rPr>
              <a:t>, 092301(02); </a:t>
            </a:r>
            <a:endParaRPr lang="zh-CN" altLang="en-US" sz="1400" dirty="0">
              <a:latin typeface="Arial" panose="020B0604020202020204" pitchFamily="34" charset="0"/>
            </a:endParaRPr>
          </a:p>
          <a:p>
            <a:pPr eaLnBrk="1" hangingPunct="1"/>
            <a:r>
              <a:rPr lang="en-US" altLang="zh-CN" sz="1400" dirty="0">
                <a:latin typeface="Arial" panose="020B0604020202020204" pitchFamily="34" charset="0"/>
              </a:rPr>
              <a:t>F.</a:t>
            </a:r>
            <a:r>
              <a:rPr lang="zh-CN" altLang="en-US" sz="1400" dirty="0">
                <a:latin typeface="Arial" panose="020B0604020202020204" pitchFamily="34" charset="0"/>
              </a:rPr>
              <a:t> </a:t>
            </a:r>
            <a:r>
              <a:rPr lang="en-US" altLang="zh-CN" sz="1400" dirty="0">
                <a:latin typeface="Arial" panose="020B0604020202020204" pitchFamily="34" charset="0"/>
              </a:rPr>
              <a:t>Wang)</a:t>
            </a:r>
            <a:r>
              <a:rPr lang="zh-CN" altLang="en-US" sz="1400" dirty="0">
                <a:latin typeface="Arial" panose="020B0604020202020204" pitchFamily="34" charset="0"/>
              </a:rPr>
              <a:t> </a:t>
            </a:r>
            <a:r>
              <a:rPr lang="en-US" altLang="zh-CN" sz="1400" i="1" dirty="0">
                <a:solidFill>
                  <a:srgbClr val="FF0000"/>
                </a:solidFill>
                <a:latin typeface="Arial" panose="020B0604020202020204" pitchFamily="34" charset="0"/>
              </a:rPr>
              <a:t>PLB</a:t>
            </a:r>
            <a:r>
              <a:rPr lang="zh-CN" altLang="en-US" sz="1400" i="1" dirty="0">
                <a:solidFill>
                  <a:srgbClr val="FF0000"/>
                </a:solidFill>
                <a:latin typeface="Arial" panose="020B0604020202020204" pitchFamily="34" charset="0"/>
              </a:rPr>
              <a:t> </a:t>
            </a:r>
            <a:r>
              <a:rPr lang="en-US" altLang="zh-CN" sz="1400" b="1" i="1" u="sng" dirty="0">
                <a:solidFill>
                  <a:srgbClr val="FF0000"/>
                </a:solidFill>
                <a:latin typeface="Arial" panose="020B0604020202020204" pitchFamily="34" charset="0"/>
              </a:rPr>
              <a:t>595</a:t>
            </a:r>
            <a:r>
              <a:rPr lang="en-US" altLang="zh-CN" sz="1400" i="1" dirty="0">
                <a:solidFill>
                  <a:srgbClr val="FF0000"/>
                </a:solidFill>
                <a:latin typeface="Arial" panose="020B0604020202020204" pitchFamily="34" charset="0"/>
              </a:rPr>
              <a:t>, </a:t>
            </a:r>
          </a:p>
          <a:p>
            <a:pPr eaLnBrk="1" hangingPunct="1"/>
            <a:r>
              <a:rPr lang="en-US" altLang="zh-CN" sz="1400" i="1" dirty="0">
                <a:solidFill>
                  <a:srgbClr val="FF0000"/>
                </a:solidFill>
                <a:latin typeface="Arial" panose="020B0604020202020204" pitchFamily="34" charset="0"/>
              </a:rPr>
              <a:t>143(04).</a:t>
            </a:r>
            <a:endParaRPr lang="zh-CN" altLang="en-US" sz="1400" i="1" dirty="0">
              <a:solidFill>
                <a:srgbClr val="FF0000"/>
              </a:solidFill>
              <a:latin typeface="Arial" panose="020B0604020202020204" pitchFamily="34" charset="0"/>
            </a:endParaRPr>
          </a:p>
          <a:p>
            <a:pPr eaLnBrk="1" hangingPunct="1"/>
            <a:r>
              <a:rPr lang="zh-CN" altLang="en-US" sz="1400" i="1" dirty="0">
                <a:solidFill>
                  <a:srgbClr val="FF0000"/>
                </a:solidFill>
                <a:latin typeface="Arial" panose="020B0604020202020204" pitchFamily="34" charset="0"/>
              </a:rPr>
              <a:t> </a:t>
            </a:r>
            <a:r>
              <a:rPr lang="en-US" altLang="zh-CN" sz="1400" dirty="0">
                <a:latin typeface="Arial" panose="020B0604020202020204" pitchFamily="34" charset="0"/>
              </a:rPr>
              <a:t>(Nu)</a:t>
            </a:r>
            <a:r>
              <a:rPr lang="zh-CN" altLang="en-US" sz="1400" dirty="0">
                <a:latin typeface="Arial" panose="020B0604020202020204" pitchFamily="34" charset="0"/>
              </a:rPr>
              <a:t> </a:t>
            </a:r>
            <a:r>
              <a:rPr lang="en-US" altLang="zh-CN" sz="1400" i="1" dirty="0">
                <a:solidFill>
                  <a:srgbClr val="FF0000"/>
                </a:solidFill>
                <a:latin typeface="Arial" panose="020B0604020202020204" pitchFamily="34" charset="0"/>
              </a:rPr>
              <a:t>PRC</a:t>
            </a:r>
            <a:r>
              <a:rPr lang="zh-CN" altLang="en-US" sz="1400" i="1" dirty="0">
                <a:solidFill>
                  <a:srgbClr val="FF0000"/>
                </a:solidFill>
                <a:latin typeface="Arial" panose="020B0604020202020204" pitchFamily="34" charset="0"/>
              </a:rPr>
              <a:t> </a:t>
            </a:r>
            <a:r>
              <a:rPr lang="en-US" altLang="zh-CN" sz="1400" i="1" u="sng" dirty="0">
                <a:solidFill>
                  <a:srgbClr val="FF0000"/>
                </a:solidFill>
                <a:latin typeface="Arial" panose="020B0604020202020204" pitchFamily="34" charset="0"/>
              </a:rPr>
              <a:t>70</a:t>
            </a:r>
            <a:r>
              <a:rPr lang="en-US" altLang="zh-CN" sz="1400" i="1" dirty="0">
                <a:solidFill>
                  <a:srgbClr val="FF0000"/>
                </a:solidFill>
                <a:latin typeface="Arial" panose="020B0604020202020204" pitchFamily="34" charset="0"/>
              </a:rPr>
              <a:t>,</a:t>
            </a:r>
            <a:r>
              <a:rPr lang="zh-CN" altLang="en-US" sz="1400" i="1" dirty="0">
                <a:solidFill>
                  <a:srgbClr val="FF0000"/>
                </a:solidFill>
                <a:latin typeface="Arial" panose="020B0604020202020204" pitchFamily="34" charset="0"/>
              </a:rPr>
              <a:t> </a:t>
            </a:r>
            <a:r>
              <a:rPr lang="en-US" altLang="zh-CN" sz="1400" i="1" dirty="0">
                <a:solidFill>
                  <a:srgbClr val="FF0000"/>
                </a:solidFill>
                <a:latin typeface="Arial" panose="020B0604020202020204" pitchFamily="34" charset="0"/>
              </a:rPr>
              <a:t>041901</a:t>
            </a:r>
            <a:r>
              <a:rPr lang="zh-CN" altLang="en-US" sz="1400" i="1" dirty="0">
                <a:solidFill>
                  <a:srgbClr val="FF0000"/>
                </a:solidFill>
                <a:latin typeface="Arial" panose="020B0604020202020204" pitchFamily="34" charset="0"/>
              </a:rPr>
              <a:t> </a:t>
            </a:r>
            <a:r>
              <a:rPr lang="en-US" altLang="zh-CN" sz="1400" i="1" dirty="0">
                <a:solidFill>
                  <a:srgbClr val="FF0000"/>
                </a:solidFill>
                <a:latin typeface="Arial" panose="020B0604020202020204" pitchFamily="34" charset="0"/>
              </a:rPr>
              <a:t>(04)</a:t>
            </a:r>
            <a:r>
              <a:rPr lang="en-US" altLang="zh-CN" sz="1400" dirty="0">
                <a:latin typeface="Arial" panose="020B0604020202020204" pitchFamily="34" charset="0"/>
              </a:rPr>
              <a:t>,</a:t>
            </a:r>
            <a:r>
              <a:rPr lang="zh-CN" altLang="en-US" sz="1400" dirty="0">
                <a:latin typeface="Arial" panose="020B0604020202020204" pitchFamily="34" charset="0"/>
              </a:rPr>
              <a:t> </a:t>
            </a:r>
          </a:p>
          <a:p>
            <a:pPr eaLnBrk="1" hangingPunct="1"/>
            <a:r>
              <a:rPr lang="en-US" altLang="zh-CN" sz="1400" dirty="0">
                <a:latin typeface="Arial" panose="020B0604020202020204" pitchFamily="34" charset="0"/>
              </a:rPr>
              <a:t>(F.</a:t>
            </a:r>
            <a:r>
              <a:rPr lang="zh-CN" altLang="en-US" sz="1400" dirty="0">
                <a:latin typeface="Arial" panose="020B0604020202020204" pitchFamily="34" charset="0"/>
              </a:rPr>
              <a:t> </a:t>
            </a:r>
            <a:r>
              <a:rPr lang="en-US" altLang="zh-CN" sz="1400" dirty="0">
                <a:latin typeface="Arial" panose="020B0604020202020204" pitchFamily="34" charset="0"/>
              </a:rPr>
              <a:t>Liu,</a:t>
            </a:r>
            <a:r>
              <a:rPr lang="zh-CN" altLang="en-US" sz="1400" dirty="0">
                <a:latin typeface="Arial" panose="020B0604020202020204" pitchFamily="34" charset="0"/>
              </a:rPr>
              <a:t> </a:t>
            </a:r>
            <a:r>
              <a:rPr lang="en-US" altLang="zh-CN" sz="1400" dirty="0">
                <a:latin typeface="Arial" panose="020B0604020202020204" pitchFamily="34" charset="0"/>
              </a:rPr>
              <a:t>F.</a:t>
            </a:r>
            <a:r>
              <a:rPr lang="zh-CN" altLang="en-US" sz="1400" dirty="0">
                <a:latin typeface="Arial" panose="020B0604020202020204" pitchFamily="34" charset="0"/>
              </a:rPr>
              <a:t> </a:t>
            </a:r>
            <a:r>
              <a:rPr lang="en-US" altLang="zh-CN" sz="1400" dirty="0">
                <a:latin typeface="Arial" panose="020B0604020202020204" pitchFamily="34" charset="0"/>
              </a:rPr>
              <a:t>Wang)</a:t>
            </a:r>
            <a:r>
              <a:rPr lang="en-US" altLang="zh-CN" sz="1400" i="1" dirty="0">
                <a:solidFill>
                  <a:srgbClr val="FF0000"/>
                </a:solidFill>
                <a:latin typeface="Arial" panose="020B0604020202020204" pitchFamily="34" charset="0"/>
              </a:rPr>
              <a:t>PRL</a:t>
            </a:r>
            <a:r>
              <a:rPr lang="en-US" altLang="zh-CN" sz="1400" i="1" dirty="0">
                <a:latin typeface="Arial" panose="020B0604020202020204" pitchFamily="34" charset="0"/>
              </a:rPr>
              <a:t> </a:t>
            </a:r>
            <a:r>
              <a:rPr lang="en-US" altLang="zh-CN" sz="1400" i="1" u="sng" dirty="0">
                <a:solidFill>
                  <a:srgbClr val="FF0000"/>
                </a:solidFill>
                <a:latin typeface="Arial" panose="020B0604020202020204" pitchFamily="34" charset="0"/>
              </a:rPr>
              <a:t>92</a:t>
            </a:r>
            <a:r>
              <a:rPr lang="en-US" altLang="zh-CN" sz="1400" i="1" dirty="0">
                <a:solidFill>
                  <a:srgbClr val="FF0000"/>
                </a:solidFill>
                <a:latin typeface="Arial" panose="020B0604020202020204" pitchFamily="34" charset="0"/>
              </a:rPr>
              <a:t>, 112301(04)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FF9799A8-86C2-D747-9D76-AC69E903F37A}"/>
              </a:ext>
            </a:extLst>
          </p:cNvPr>
          <p:cNvSpPr>
            <a:spLocks noGrp="1" noChangeArrowheads="1"/>
          </p:cNvSpPr>
          <p:nvPr>
            <p:ph type="title"/>
          </p:nvPr>
        </p:nvSpPr>
        <p:spPr>
          <a:xfrm>
            <a:off x="838200" y="142874"/>
            <a:ext cx="7772400" cy="939473"/>
          </a:xfrm>
        </p:spPr>
        <p:txBody>
          <a:bodyPr/>
          <a:lstStyle/>
          <a:p>
            <a:r>
              <a:rPr lang="en-US" altLang="zh-CN" sz="3200" b="1" dirty="0"/>
              <a:t>Thermal Model Fits (Blast-Wave)</a:t>
            </a:r>
          </a:p>
        </p:txBody>
      </p:sp>
      <p:sp>
        <p:nvSpPr>
          <p:cNvPr id="332803" name="Rectangle 3">
            <a:extLst>
              <a:ext uri="{FF2B5EF4-FFF2-40B4-BE49-F238E27FC236}">
                <a16:creationId xmlns:a16="http://schemas.microsoft.com/office/drawing/2014/main" id="{794762B0-4F16-8D4D-81ED-11DD58D34099}"/>
              </a:ext>
            </a:extLst>
          </p:cNvPr>
          <p:cNvSpPr>
            <a:spLocks noGrp="1" noChangeArrowheads="1"/>
          </p:cNvSpPr>
          <p:nvPr>
            <p:ph type="body" sz="half" idx="1"/>
          </p:nvPr>
        </p:nvSpPr>
        <p:spPr>
          <a:xfrm>
            <a:off x="381000" y="1295400"/>
            <a:ext cx="3810000" cy="990600"/>
          </a:xfrm>
        </p:spPr>
        <p:txBody>
          <a:bodyPr/>
          <a:lstStyle/>
          <a:p>
            <a:pPr>
              <a:lnSpc>
                <a:spcPct val="90000"/>
              </a:lnSpc>
              <a:buFontTx/>
              <a:buNone/>
            </a:pPr>
            <a:r>
              <a:rPr lang="en-US" altLang="zh-CN" sz="1800"/>
              <a:t>Source is assumed to be:</a:t>
            </a:r>
          </a:p>
          <a:p>
            <a:pPr lvl="1">
              <a:lnSpc>
                <a:spcPct val="90000"/>
              </a:lnSpc>
            </a:pPr>
            <a:r>
              <a:rPr lang="en-US" altLang="zh-CN" sz="1800"/>
              <a:t>Local thermal equilibrated</a:t>
            </a:r>
          </a:p>
          <a:p>
            <a:pPr lvl="1">
              <a:lnSpc>
                <a:spcPct val="90000"/>
              </a:lnSpc>
            </a:pPr>
            <a:r>
              <a:rPr lang="en-US" altLang="zh-CN" sz="1800"/>
              <a:t>Boosted radically</a:t>
            </a:r>
          </a:p>
        </p:txBody>
      </p:sp>
      <p:sp>
        <p:nvSpPr>
          <p:cNvPr id="332804" name="Rectangle 4" descr="Light downward diagonal">
            <a:extLst>
              <a:ext uri="{FF2B5EF4-FFF2-40B4-BE49-F238E27FC236}">
                <a16:creationId xmlns:a16="http://schemas.microsoft.com/office/drawing/2014/main" id="{A8182767-4938-F74D-BD6C-1C5ACFF25ABB}"/>
              </a:ext>
            </a:extLst>
          </p:cNvPr>
          <p:cNvSpPr>
            <a:spLocks noChangeArrowheads="1"/>
          </p:cNvSpPr>
          <p:nvPr/>
        </p:nvSpPr>
        <p:spPr bwMode="auto">
          <a:xfrm>
            <a:off x="304800" y="2362200"/>
            <a:ext cx="8305800" cy="3810000"/>
          </a:xfrm>
          <a:prstGeom prst="rect">
            <a:avLst/>
          </a:prstGeom>
          <a:blipFill dpi="0" rotWithShape="0">
            <a:blip r:embed="rId3"/>
            <a:srcRect/>
            <a:tile tx="0" ty="0" sx="100000" sy="100000" flip="none" algn="tl"/>
          </a:blipFill>
          <a:ln w="38100" cmpd="dbl">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zh-CN" altLang="zh-CN" sz="1400"/>
          </a:p>
        </p:txBody>
      </p:sp>
      <p:sp>
        <p:nvSpPr>
          <p:cNvPr id="332805" name="AutoShape 5">
            <a:extLst>
              <a:ext uri="{FF2B5EF4-FFF2-40B4-BE49-F238E27FC236}">
                <a16:creationId xmlns:a16="http://schemas.microsoft.com/office/drawing/2014/main" id="{3E746E77-1BD0-664C-ABC2-59D2455A13D3}"/>
              </a:ext>
            </a:extLst>
          </p:cNvPr>
          <p:cNvSpPr>
            <a:spLocks noChangeArrowheads="1"/>
          </p:cNvSpPr>
          <p:nvPr/>
        </p:nvSpPr>
        <p:spPr bwMode="auto">
          <a:xfrm rot="10521872">
            <a:off x="7872413" y="3581400"/>
            <a:ext cx="196850" cy="211138"/>
          </a:xfrm>
          <a:prstGeom prst="cube">
            <a:avLst>
              <a:gd name="adj" fmla="val 171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06" name="AutoShape 6">
            <a:extLst>
              <a:ext uri="{FF2B5EF4-FFF2-40B4-BE49-F238E27FC236}">
                <a16:creationId xmlns:a16="http://schemas.microsoft.com/office/drawing/2014/main" id="{FB58D62D-D006-C64B-A20B-E20BE9E18F03}"/>
              </a:ext>
            </a:extLst>
          </p:cNvPr>
          <p:cNvSpPr>
            <a:spLocks noChangeArrowheads="1"/>
          </p:cNvSpPr>
          <p:nvPr/>
        </p:nvSpPr>
        <p:spPr bwMode="auto">
          <a:xfrm rot="-27000000">
            <a:off x="7132638" y="4189412"/>
            <a:ext cx="704850" cy="974725"/>
          </a:xfrm>
          <a:prstGeom prst="can">
            <a:avLst>
              <a:gd name="adj" fmla="val 34572"/>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07" name="AutoShape 7">
            <a:extLst>
              <a:ext uri="{FF2B5EF4-FFF2-40B4-BE49-F238E27FC236}">
                <a16:creationId xmlns:a16="http://schemas.microsoft.com/office/drawing/2014/main" id="{27D98CA3-5514-4743-BAF7-DDEBECCB3112}"/>
              </a:ext>
            </a:extLst>
          </p:cNvPr>
          <p:cNvSpPr>
            <a:spLocks noChangeArrowheads="1"/>
          </p:cNvSpPr>
          <p:nvPr/>
        </p:nvSpPr>
        <p:spPr bwMode="auto">
          <a:xfrm rot="10521872">
            <a:off x="6931025" y="3597275"/>
            <a:ext cx="196850" cy="211138"/>
          </a:xfrm>
          <a:prstGeom prst="cube">
            <a:avLst>
              <a:gd name="adj" fmla="val 171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08" name="Freeform 8">
            <a:extLst>
              <a:ext uri="{FF2B5EF4-FFF2-40B4-BE49-F238E27FC236}">
                <a16:creationId xmlns:a16="http://schemas.microsoft.com/office/drawing/2014/main" id="{FD12EAF4-EABC-9D40-88E2-24BEC5E289FA}"/>
              </a:ext>
            </a:extLst>
          </p:cNvPr>
          <p:cNvSpPr>
            <a:spLocks/>
          </p:cNvSpPr>
          <p:nvPr/>
        </p:nvSpPr>
        <p:spPr bwMode="auto">
          <a:xfrm>
            <a:off x="7561263" y="4429125"/>
            <a:ext cx="134937" cy="188913"/>
          </a:xfrm>
          <a:custGeom>
            <a:avLst/>
            <a:gdLst>
              <a:gd name="T0" fmla="*/ 107 w 134"/>
              <a:gd name="T1" fmla="*/ 0 h 119"/>
              <a:gd name="T2" fmla="*/ 128 w 134"/>
              <a:gd name="T3" fmla="*/ 60 h 119"/>
              <a:gd name="T4" fmla="*/ 118 w 134"/>
              <a:gd name="T5" fmla="*/ 118 h 119"/>
              <a:gd name="T6" fmla="*/ 27 w 134"/>
              <a:gd name="T7" fmla="*/ 119 h 119"/>
              <a:gd name="T8" fmla="*/ 23 w 134"/>
              <a:gd name="T9" fmla="*/ 63 h 119"/>
              <a:gd name="T10" fmla="*/ 10 w 134"/>
              <a:gd name="T11" fmla="*/ 1 h 119"/>
              <a:gd name="T12" fmla="*/ 107 w 134"/>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134" h="119">
                <a:moveTo>
                  <a:pt x="107" y="0"/>
                </a:moveTo>
                <a:cubicBezTo>
                  <a:pt x="127" y="10"/>
                  <a:pt x="126" y="40"/>
                  <a:pt x="128" y="60"/>
                </a:cubicBezTo>
                <a:cubicBezTo>
                  <a:pt x="130" y="88"/>
                  <a:pt x="134" y="107"/>
                  <a:pt x="118" y="118"/>
                </a:cubicBezTo>
                <a:lnTo>
                  <a:pt x="27" y="119"/>
                </a:lnTo>
                <a:cubicBezTo>
                  <a:pt x="11" y="110"/>
                  <a:pt x="31" y="116"/>
                  <a:pt x="23" y="63"/>
                </a:cubicBezTo>
                <a:cubicBezTo>
                  <a:pt x="16" y="11"/>
                  <a:pt x="0" y="10"/>
                  <a:pt x="10" y="1"/>
                </a:cubicBezTo>
                <a:lnTo>
                  <a:pt x="107" y="0"/>
                </a:lnTo>
                <a:close/>
              </a:path>
            </a:pathLst>
          </a:custGeom>
          <a:solidFill>
            <a:srgbClr val="FF602C"/>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09" name="AutoShape 9">
            <a:extLst>
              <a:ext uri="{FF2B5EF4-FFF2-40B4-BE49-F238E27FC236}">
                <a16:creationId xmlns:a16="http://schemas.microsoft.com/office/drawing/2014/main" id="{80C6ADA4-A919-7143-B829-09DA14D5B203}"/>
              </a:ext>
            </a:extLst>
          </p:cNvPr>
          <p:cNvSpPr>
            <a:spLocks noChangeArrowheads="1"/>
          </p:cNvSpPr>
          <p:nvPr/>
        </p:nvSpPr>
        <p:spPr bwMode="auto">
          <a:xfrm rot="-5400000">
            <a:off x="7464425" y="2974975"/>
            <a:ext cx="1089025" cy="777875"/>
          </a:xfrm>
          <a:prstGeom prst="rightArrow">
            <a:avLst>
              <a:gd name="adj1" fmla="val 55815"/>
              <a:gd name="adj2" fmla="val 485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10" name="Text Box 10">
            <a:extLst>
              <a:ext uri="{FF2B5EF4-FFF2-40B4-BE49-F238E27FC236}">
                <a16:creationId xmlns:a16="http://schemas.microsoft.com/office/drawing/2014/main" id="{5AF3E14F-5D94-9B4B-850C-B7D23C035C94}"/>
              </a:ext>
            </a:extLst>
          </p:cNvPr>
          <p:cNvSpPr txBox="1">
            <a:spLocks noChangeArrowheads="1"/>
          </p:cNvSpPr>
          <p:nvPr/>
        </p:nvSpPr>
        <p:spPr bwMode="auto">
          <a:xfrm>
            <a:off x="6704013" y="3048000"/>
            <a:ext cx="78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en-US" altLang="zh-CN" sz="1400"/>
              <a:t>random</a:t>
            </a:r>
          </a:p>
        </p:txBody>
      </p:sp>
      <p:sp>
        <p:nvSpPr>
          <p:cNvPr id="332811" name="Text Box 11">
            <a:extLst>
              <a:ext uri="{FF2B5EF4-FFF2-40B4-BE49-F238E27FC236}">
                <a16:creationId xmlns:a16="http://schemas.microsoft.com/office/drawing/2014/main" id="{131C6FDC-7F03-0044-8CA9-393D747984C6}"/>
              </a:ext>
            </a:extLst>
          </p:cNvPr>
          <p:cNvSpPr txBox="1">
            <a:spLocks noChangeArrowheads="1"/>
          </p:cNvSpPr>
          <p:nvPr/>
        </p:nvSpPr>
        <p:spPr bwMode="auto">
          <a:xfrm>
            <a:off x="7542213" y="2514600"/>
            <a:ext cx="8175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en-US" altLang="zh-CN" sz="1400"/>
              <a:t>boosted</a:t>
            </a:r>
          </a:p>
        </p:txBody>
      </p:sp>
      <p:sp>
        <p:nvSpPr>
          <p:cNvPr id="332812" name="Line 12">
            <a:extLst>
              <a:ext uri="{FF2B5EF4-FFF2-40B4-BE49-F238E27FC236}">
                <a16:creationId xmlns:a16="http://schemas.microsoft.com/office/drawing/2014/main" id="{ABC1BD46-CF09-7047-BEFE-96BDF1D47BC0}"/>
              </a:ext>
            </a:extLst>
          </p:cNvPr>
          <p:cNvSpPr>
            <a:spLocks noChangeShapeType="1"/>
          </p:cNvSpPr>
          <p:nvPr/>
        </p:nvSpPr>
        <p:spPr bwMode="auto">
          <a:xfrm flipH="1" flipV="1">
            <a:off x="6962775" y="3775075"/>
            <a:ext cx="638175" cy="84137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13" name="Line 13">
            <a:extLst>
              <a:ext uri="{FF2B5EF4-FFF2-40B4-BE49-F238E27FC236}">
                <a16:creationId xmlns:a16="http://schemas.microsoft.com/office/drawing/2014/main" id="{4EBE65E1-0F98-164B-BF92-C72BA32E349C}"/>
              </a:ext>
            </a:extLst>
          </p:cNvPr>
          <p:cNvSpPr>
            <a:spLocks noChangeShapeType="1"/>
          </p:cNvSpPr>
          <p:nvPr/>
        </p:nvSpPr>
        <p:spPr bwMode="auto">
          <a:xfrm flipH="1" flipV="1">
            <a:off x="7124700" y="3598863"/>
            <a:ext cx="547688" cy="8223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14" name="Line 14">
            <a:extLst>
              <a:ext uri="{FF2B5EF4-FFF2-40B4-BE49-F238E27FC236}">
                <a16:creationId xmlns:a16="http://schemas.microsoft.com/office/drawing/2014/main" id="{A9F07D37-B7CA-E24C-A051-FFF6132B03A5}"/>
              </a:ext>
            </a:extLst>
          </p:cNvPr>
          <p:cNvSpPr>
            <a:spLocks noChangeShapeType="1"/>
          </p:cNvSpPr>
          <p:nvPr/>
        </p:nvSpPr>
        <p:spPr bwMode="auto">
          <a:xfrm flipH="1">
            <a:off x="7580313" y="3590925"/>
            <a:ext cx="323850" cy="8477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15" name="Line 15">
            <a:extLst>
              <a:ext uri="{FF2B5EF4-FFF2-40B4-BE49-F238E27FC236}">
                <a16:creationId xmlns:a16="http://schemas.microsoft.com/office/drawing/2014/main" id="{8C33A912-E361-3E4E-B7AB-6EC94BD83A80}"/>
              </a:ext>
            </a:extLst>
          </p:cNvPr>
          <p:cNvSpPr>
            <a:spLocks noChangeShapeType="1"/>
          </p:cNvSpPr>
          <p:nvPr/>
        </p:nvSpPr>
        <p:spPr bwMode="auto">
          <a:xfrm flipH="1">
            <a:off x="7696200" y="3748088"/>
            <a:ext cx="384175" cy="90011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32816" name="Group 16">
            <a:extLst>
              <a:ext uri="{FF2B5EF4-FFF2-40B4-BE49-F238E27FC236}">
                <a16:creationId xmlns:a16="http://schemas.microsoft.com/office/drawing/2014/main" id="{6666E5A4-3570-F147-A02B-65C5A76E9DFE}"/>
              </a:ext>
            </a:extLst>
          </p:cNvPr>
          <p:cNvGrpSpPr>
            <a:grpSpLocks/>
          </p:cNvGrpSpPr>
          <p:nvPr/>
        </p:nvGrpSpPr>
        <p:grpSpPr bwMode="auto">
          <a:xfrm rot="-1552278">
            <a:off x="7686675" y="2941638"/>
            <a:ext cx="696913" cy="874712"/>
            <a:chOff x="5112" y="2291"/>
            <a:chExt cx="439" cy="551"/>
          </a:xfrm>
        </p:grpSpPr>
        <p:sp>
          <p:nvSpPr>
            <p:cNvPr id="332817" name="Line 17">
              <a:extLst>
                <a:ext uri="{FF2B5EF4-FFF2-40B4-BE49-F238E27FC236}">
                  <a16:creationId xmlns:a16="http://schemas.microsoft.com/office/drawing/2014/main" id="{55D60217-2FF2-B442-87AD-36DFC6C09376}"/>
                </a:ext>
              </a:extLst>
            </p:cNvPr>
            <p:cNvSpPr>
              <a:spLocks noChangeShapeType="1"/>
            </p:cNvSpPr>
            <p:nvPr/>
          </p:nvSpPr>
          <p:spPr bwMode="auto">
            <a:xfrm>
              <a:off x="5213" y="2744"/>
              <a:ext cx="0" cy="92"/>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18" name="Line 18">
              <a:extLst>
                <a:ext uri="{FF2B5EF4-FFF2-40B4-BE49-F238E27FC236}">
                  <a16:creationId xmlns:a16="http://schemas.microsoft.com/office/drawing/2014/main" id="{9A8ACE4C-BE66-EB4C-8939-69B321984097}"/>
                </a:ext>
              </a:extLst>
            </p:cNvPr>
            <p:cNvSpPr>
              <a:spLocks noChangeShapeType="1"/>
            </p:cNvSpPr>
            <p:nvPr/>
          </p:nvSpPr>
          <p:spPr bwMode="auto">
            <a:xfrm rot="5400000" flipH="1">
              <a:off x="5138" y="2675"/>
              <a:ext cx="40" cy="64"/>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19" name="Line 19">
              <a:extLst>
                <a:ext uri="{FF2B5EF4-FFF2-40B4-BE49-F238E27FC236}">
                  <a16:creationId xmlns:a16="http://schemas.microsoft.com/office/drawing/2014/main" id="{FE4A14B7-513F-1343-AADC-468628A7309C}"/>
                </a:ext>
              </a:extLst>
            </p:cNvPr>
            <p:cNvSpPr>
              <a:spLocks noChangeShapeType="1"/>
            </p:cNvSpPr>
            <p:nvPr/>
          </p:nvSpPr>
          <p:spPr bwMode="auto">
            <a:xfrm rot="2700000">
              <a:off x="5165" y="2727"/>
              <a:ext cx="0" cy="88"/>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20" name="Line 20">
              <a:extLst>
                <a:ext uri="{FF2B5EF4-FFF2-40B4-BE49-F238E27FC236}">
                  <a16:creationId xmlns:a16="http://schemas.microsoft.com/office/drawing/2014/main" id="{23428272-2C59-5940-A86D-C2F0DFCDA8E8}"/>
                </a:ext>
              </a:extLst>
            </p:cNvPr>
            <p:cNvSpPr>
              <a:spLocks noChangeShapeType="1"/>
            </p:cNvSpPr>
            <p:nvPr/>
          </p:nvSpPr>
          <p:spPr bwMode="auto">
            <a:xfrm rot="-2700000">
              <a:off x="5247" y="2708"/>
              <a:ext cx="55" cy="83"/>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21" name="Line 21">
              <a:extLst>
                <a:ext uri="{FF2B5EF4-FFF2-40B4-BE49-F238E27FC236}">
                  <a16:creationId xmlns:a16="http://schemas.microsoft.com/office/drawing/2014/main" id="{582BB0C8-03C5-1845-AFDB-B32CECC7F212}"/>
                </a:ext>
              </a:extLst>
            </p:cNvPr>
            <p:cNvSpPr>
              <a:spLocks noChangeShapeType="1"/>
            </p:cNvSpPr>
            <p:nvPr/>
          </p:nvSpPr>
          <p:spPr bwMode="auto">
            <a:xfrm rot="1376505">
              <a:off x="5185" y="2736"/>
              <a:ext cx="0" cy="106"/>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22" name="Line 22">
              <a:extLst>
                <a:ext uri="{FF2B5EF4-FFF2-40B4-BE49-F238E27FC236}">
                  <a16:creationId xmlns:a16="http://schemas.microsoft.com/office/drawing/2014/main" id="{7FB6F03D-1071-0E45-9E06-F95B3AB7A172}"/>
                </a:ext>
              </a:extLst>
            </p:cNvPr>
            <p:cNvSpPr>
              <a:spLocks noChangeShapeType="1"/>
            </p:cNvSpPr>
            <p:nvPr/>
          </p:nvSpPr>
          <p:spPr bwMode="auto">
            <a:xfrm rot="6776505" flipH="1">
              <a:off x="5131" y="2629"/>
              <a:ext cx="82" cy="75"/>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23" name="Line 23">
              <a:extLst>
                <a:ext uri="{FF2B5EF4-FFF2-40B4-BE49-F238E27FC236}">
                  <a16:creationId xmlns:a16="http://schemas.microsoft.com/office/drawing/2014/main" id="{1483DC8A-D894-0F48-8317-DE1A4832D36E}"/>
                </a:ext>
              </a:extLst>
            </p:cNvPr>
            <p:cNvSpPr>
              <a:spLocks noChangeShapeType="1"/>
            </p:cNvSpPr>
            <p:nvPr/>
          </p:nvSpPr>
          <p:spPr bwMode="auto">
            <a:xfrm rot="14959742" flipV="1">
              <a:off x="5149" y="2706"/>
              <a:ext cx="7" cy="82"/>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24" name="Line 24">
              <a:extLst>
                <a:ext uri="{FF2B5EF4-FFF2-40B4-BE49-F238E27FC236}">
                  <a16:creationId xmlns:a16="http://schemas.microsoft.com/office/drawing/2014/main" id="{CEDAC68F-A0FB-3C4C-AEB8-8CAE04A58123}"/>
                </a:ext>
              </a:extLst>
            </p:cNvPr>
            <p:cNvSpPr>
              <a:spLocks noChangeShapeType="1"/>
            </p:cNvSpPr>
            <p:nvPr/>
          </p:nvSpPr>
          <p:spPr bwMode="auto">
            <a:xfrm rot="-1323495">
              <a:off x="5234" y="2740"/>
              <a:ext cx="9" cy="81"/>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25" name="Line 25">
              <a:extLst>
                <a:ext uri="{FF2B5EF4-FFF2-40B4-BE49-F238E27FC236}">
                  <a16:creationId xmlns:a16="http://schemas.microsoft.com/office/drawing/2014/main" id="{465E9884-3F5C-A74F-86AD-A5B2A56CB435}"/>
                </a:ext>
              </a:extLst>
            </p:cNvPr>
            <p:cNvSpPr>
              <a:spLocks noChangeShapeType="1"/>
            </p:cNvSpPr>
            <p:nvPr/>
          </p:nvSpPr>
          <p:spPr bwMode="auto">
            <a:xfrm rot="10800000" flipH="1">
              <a:off x="5210" y="2347"/>
              <a:ext cx="123" cy="359"/>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26" name="Line 26">
              <a:extLst>
                <a:ext uri="{FF2B5EF4-FFF2-40B4-BE49-F238E27FC236}">
                  <a16:creationId xmlns:a16="http://schemas.microsoft.com/office/drawing/2014/main" id="{5DCCF975-3943-BA4A-8219-80861D7D8750}"/>
                </a:ext>
              </a:extLst>
            </p:cNvPr>
            <p:cNvSpPr>
              <a:spLocks noChangeShapeType="1"/>
            </p:cNvSpPr>
            <p:nvPr/>
          </p:nvSpPr>
          <p:spPr bwMode="auto">
            <a:xfrm rot="5400000" flipH="1" flipV="1">
              <a:off x="5260" y="2553"/>
              <a:ext cx="143" cy="197"/>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27" name="Line 27">
              <a:extLst>
                <a:ext uri="{FF2B5EF4-FFF2-40B4-BE49-F238E27FC236}">
                  <a16:creationId xmlns:a16="http://schemas.microsoft.com/office/drawing/2014/main" id="{5D5CE408-F3E5-C747-9D7E-C9AA5FC0A085}"/>
                </a:ext>
              </a:extLst>
            </p:cNvPr>
            <p:cNvSpPr>
              <a:spLocks noChangeShapeType="1"/>
            </p:cNvSpPr>
            <p:nvPr/>
          </p:nvSpPr>
          <p:spPr bwMode="auto">
            <a:xfrm rot="-8100000">
              <a:off x="5314" y="2338"/>
              <a:ext cx="66" cy="408"/>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28" name="Line 28">
              <a:extLst>
                <a:ext uri="{FF2B5EF4-FFF2-40B4-BE49-F238E27FC236}">
                  <a16:creationId xmlns:a16="http://schemas.microsoft.com/office/drawing/2014/main" id="{1A4FEBB8-785C-2949-B02E-22D251ABD47F}"/>
                </a:ext>
              </a:extLst>
            </p:cNvPr>
            <p:cNvSpPr>
              <a:spLocks noChangeShapeType="1"/>
            </p:cNvSpPr>
            <p:nvPr/>
          </p:nvSpPr>
          <p:spPr bwMode="auto">
            <a:xfrm rot="8100000" flipH="1">
              <a:off x="5129" y="2551"/>
              <a:ext cx="132" cy="130"/>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29" name="Line 29">
              <a:extLst>
                <a:ext uri="{FF2B5EF4-FFF2-40B4-BE49-F238E27FC236}">
                  <a16:creationId xmlns:a16="http://schemas.microsoft.com/office/drawing/2014/main" id="{BD272337-DF84-2945-9088-0C5AB7C0F807}"/>
                </a:ext>
              </a:extLst>
            </p:cNvPr>
            <p:cNvSpPr>
              <a:spLocks noChangeShapeType="1"/>
            </p:cNvSpPr>
            <p:nvPr/>
          </p:nvSpPr>
          <p:spPr bwMode="auto">
            <a:xfrm rot="12176505" flipH="1">
              <a:off x="5301" y="2291"/>
              <a:ext cx="41" cy="443"/>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30" name="Line 30">
              <a:extLst>
                <a:ext uri="{FF2B5EF4-FFF2-40B4-BE49-F238E27FC236}">
                  <a16:creationId xmlns:a16="http://schemas.microsoft.com/office/drawing/2014/main" id="{ECE9D935-0FEE-374D-8FC2-710FA97D4CD3}"/>
                </a:ext>
              </a:extLst>
            </p:cNvPr>
            <p:cNvSpPr>
              <a:spLocks noChangeShapeType="1"/>
            </p:cNvSpPr>
            <p:nvPr/>
          </p:nvSpPr>
          <p:spPr bwMode="auto">
            <a:xfrm rot="6957272" flipH="1" flipV="1">
              <a:off x="5251" y="2647"/>
              <a:ext cx="114" cy="114"/>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31" name="Line 31">
              <a:extLst>
                <a:ext uri="{FF2B5EF4-FFF2-40B4-BE49-F238E27FC236}">
                  <a16:creationId xmlns:a16="http://schemas.microsoft.com/office/drawing/2014/main" id="{826098CA-485F-8745-B082-5F24C870BF5A}"/>
                </a:ext>
              </a:extLst>
            </p:cNvPr>
            <p:cNvSpPr>
              <a:spLocks noChangeShapeType="1"/>
            </p:cNvSpPr>
            <p:nvPr/>
          </p:nvSpPr>
          <p:spPr bwMode="auto">
            <a:xfrm rot="-6723495">
              <a:off x="5283" y="2445"/>
              <a:ext cx="128" cy="305"/>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32" name="Line 32">
              <a:extLst>
                <a:ext uri="{FF2B5EF4-FFF2-40B4-BE49-F238E27FC236}">
                  <a16:creationId xmlns:a16="http://schemas.microsoft.com/office/drawing/2014/main" id="{FB9109D0-E23A-7449-9140-83BDF516E764}"/>
                </a:ext>
              </a:extLst>
            </p:cNvPr>
            <p:cNvSpPr>
              <a:spLocks noChangeShapeType="1"/>
            </p:cNvSpPr>
            <p:nvPr/>
          </p:nvSpPr>
          <p:spPr bwMode="auto">
            <a:xfrm rot="9476505" flipH="1">
              <a:off x="5153" y="2451"/>
              <a:ext cx="142" cy="234"/>
            </a:xfrm>
            <a:prstGeom prst="line">
              <a:avLst/>
            </a:prstGeom>
            <a:noFill/>
            <a:ln w="9525">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32833" name="Group 33">
            <a:extLst>
              <a:ext uri="{FF2B5EF4-FFF2-40B4-BE49-F238E27FC236}">
                <a16:creationId xmlns:a16="http://schemas.microsoft.com/office/drawing/2014/main" id="{777A474C-B9CF-B240-9285-7A1E6EF1BE84}"/>
              </a:ext>
            </a:extLst>
          </p:cNvPr>
          <p:cNvGrpSpPr>
            <a:grpSpLocks/>
          </p:cNvGrpSpPr>
          <p:nvPr/>
        </p:nvGrpSpPr>
        <p:grpSpPr bwMode="auto">
          <a:xfrm>
            <a:off x="6691313" y="3343275"/>
            <a:ext cx="687387" cy="685800"/>
            <a:chOff x="4279" y="2447"/>
            <a:chExt cx="433" cy="432"/>
          </a:xfrm>
        </p:grpSpPr>
        <p:sp>
          <p:nvSpPr>
            <p:cNvPr id="332834" name="Line 34">
              <a:extLst>
                <a:ext uri="{FF2B5EF4-FFF2-40B4-BE49-F238E27FC236}">
                  <a16:creationId xmlns:a16="http://schemas.microsoft.com/office/drawing/2014/main" id="{B663F9E2-DCA1-374E-A933-3C86EDD8CA74}"/>
                </a:ext>
              </a:extLst>
            </p:cNvPr>
            <p:cNvSpPr>
              <a:spLocks noChangeShapeType="1"/>
            </p:cNvSpPr>
            <p:nvPr/>
          </p:nvSpPr>
          <p:spPr bwMode="auto">
            <a:xfrm>
              <a:off x="4496" y="2685"/>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35" name="Line 35">
              <a:extLst>
                <a:ext uri="{FF2B5EF4-FFF2-40B4-BE49-F238E27FC236}">
                  <a16:creationId xmlns:a16="http://schemas.microsoft.com/office/drawing/2014/main" id="{A79CC18F-D73F-D14F-9537-B712CA0040C8}"/>
                </a:ext>
              </a:extLst>
            </p:cNvPr>
            <p:cNvSpPr>
              <a:spLocks noChangeShapeType="1"/>
            </p:cNvSpPr>
            <p:nvPr/>
          </p:nvSpPr>
          <p:spPr bwMode="auto">
            <a:xfrm rot="-5400000">
              <a:off x="4615" y="2570"/>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36" name="Line 36">
              <a:extLst>
                <a:ext uri="{FF2B5EF4-FFF2-40B4-BE49-F238E27FC236}">
                  <a16:creationId xmlns:a16="http://schemas.microsoft.com/office/drawing/2014/main" id="{7B2E80EF-AD62-8F42-AE4E-FC19C24AD059}"/>
                </a:ext>
              </a:extLst>
            </p:cNvPr>
            <p:cNvSpPr>
              <a:spLocks noChangeShapeType="1"/>
            </p:cNvSpPr>
            <p:nvPr/>
          </p:nvSpPr>
          <p:spPr bwMode="auto">
            <a:xfrm rot="5400000" flipH="1">
              <a:off x="4376" y="2571"/>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37" name="Line 37">
              <a:extLst>
                <a:ext uri="{FF2B5EF4-FFF2-40B4-BE49-F238E27FC236}">
                  <a16:creationId xmlns:a16="http://schemas.microsoft.com/office/drawing/2014/main" id="{2418D879-37E1-8D46-9293-99C5B0C7268B}"/>
                </a:ext>
              </a:extLst>
            </p:cNvPr>
            <p:cNvSpPr>
              <a:spLocks noChangeShapeType="1"/>
            </p:cNvSpPr>
            <p:nvPr/>
          </p:nvSpPr>
          <p:spPr bwMode="auto">
            <a:xfrm flipV="1">
              <a:off x="4495" y="2447"/>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38" name="Line 38">
              <a:extLst>
                <a:ext uri="{FF2B5EF4-FFF2-40B4-BE49-F238E27FC236}">
                  <a16:creationId xmlns:a16="http://schemas.microsoft.com/office/drawing/2014/main" id="{BDE5700C-47D1-334D-B748-67C586A54B5A}"/>
                </a:ext>
              </a:extLst>
            </p:cNvPr>
            <p:cNvSpPr>
              <a:spLocks noChangeShapeType="1"/>
            </p:cNvSpPr>
            <p:nvPr/>
          </p:nvSpPr>
          <p:spPr bwMode="auto">
            <a:xfrm rot="2700000">
              <a:off x="4411" y="2653"/>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39" name="Line 39">
              <a:extLst>
                <a:ext uri="{FF2B5EF4-FFF2-40B4-BE49-F238E27FC236}">
                  <a16:creationId xmlns:a16="http://schemas.microsoft.com/office/drawing/2014/main" id="{35D04CCA-1EE9-124E-90CB-81E47744508D}"/>
                </a:ext>
              </a:extLst>
            </p:cNvPr>
            <p:cNvSpPr>
              <a:spLocks noChangeShapeType="1"/>
            </p:cNvSpPr>
            <p:nvPr/>
          </p:nvSpPr>
          <p:spPr bwMode="auto">
            <a:xfrm rot="-2700000">
              <a:off x="4578" y="2653"/>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40" name="Line 40">
              <a:extLst>
                <a:ext uri="{FF2B5EF4-FFF2-40B4-BE49-F238E27FC236}">
                  <a16:creationId xmlns:a16="http://schemas.microsoft.com/office/drawing/2014/main" id="{0A1F2D72-C79B-A645-BE34-B3F9464C5818}"/>
                </a:ext>
              </a:extLst>
            </p:cNvPr>
            <p:cNvSpPr>
              <a:spLocks noChangeShapeType="1"/>
            </p:cNvSpPr>
            <p:nvPr/>
          </p:nvSpPr>
          <p:spPr bwMode="auto">
            <a:xfrm rot="8100000" flipH="1">
              <a:off x="4408" y="2486"/>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41" name="Line 41">
              <a:extLst>
                <a:ext uri="{FF2B5EF4-FFF2-40B4-BE49-F238E27FC236}">
                  <a16:creationId xmlns:a16="http://schemas.microsoft.com/office/drawing/2014/main" id="{350FCFEA-8196-1F4C-8B00-2F69BB71A7D2}"/>
                </a:ext>
              </a:extLst>
            </p:cNvPr>
            <p:cNvSpPr>
              <a:spLocks noChangeShapeType="1"/>
            </p:cNvSpPr>
            <p:nvPr/>
          </p:nvSpPr>
          <p:spPr bwMode="auto">
            <a:xfrm rot="2700000" flipV="1">
              <a:off x="4582" y="2485"/>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42" name="Line 42">
              <a:extLst>
                <a:ext uri="{FF2B5EF4-FFF2-40B4-BE49-F238E27FC236}">
                  <a16:creationId xmlns:a16="http://schemas.microsoft.com/office/drawing/2014/main" id="{9FEA31AB-C2D0-B045-B438-FB4E74828AEF}"/>
                </a:ext>
              </a:extLst>
            </p:cNvPr>
            <p:cNvSpPr>
              <a:spLocks noChangeShapeType="1"/>
            </p:cNvSpPr>
            <p:nvPr/>
          </p:nvSpPr>
          <p:spPr bwMode="auto">
            <a:xfrm rot="1376505">
              <a:off x="4451" y="2674"/>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43" name="Line 43">
              <a:extLst>
                <a:ext uri="{FF2B5EF4-FFF2-40B4-BE49-F238E27FC236}">
                  <a16:creationId xmlns:a16="http://schemas.microsoft.com/office/drawing/2014/main" id="{97B2AC60-6147-5F4E-A979-7E79C456587A}"/>
                </a:ext>
              </a:extLst>
            </p:cNvPr>
            <p:cNvSpPr>
              <a:spLocks noChangeShapeType="1"/>
            </p:cNvSpPr>
            <p:nvPr/>
          </p:nvSpPr>
          <p:spPr bwMode="auto">
            <a:xfrm rot="-4023495">
              <a:off x="4604" y="2615"/>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44" name="Line 44">
              <a:extLst>
                <a:ext uri="{FF2B5EF4-FFF2-40B4-BE49-F238E27FC236}">
                  <a16:creationId xmlns:a16="http://schemas.microsoft.com/office/drawing/2014/main" id="{0E4F3214-C35E-BA43-8412-FBE13DB20DD7}"/>
                </a:ext>
              </a:extLst>
            </p:cNvPr>
            <p:cNvSpPr>
              <a:spLocks noChangeShapeType="1"/>
            </p:cNvSpPr>
            <p:nvPr/>
          </p:nvSpPr>
          <p:spPr bwMode="auto">
            <a:xfrm rot="6776505" flipH="1">
              <a:off x="4385" y="2526"/>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45" name="Line 45">
              <a:extLst>
                <a:ext uri="{FF2B5EF4-FFF2-40B4-BE49-F238E27FC236}">
                  <a16:creationId xmlns:a16="http://schemas.microsoft.com/office/drawing/2014/main" id="{19B2D8D4-9780-1A46-BEF1-5F7A3643F318}"/>
                </a:ext>
              </a:extLst>
            </p:cNvPr>
            <p:cNvSpPr>
              <a:spLocks noChangeShapeType="1"/>
            </p:cNvSpPr>
            <p:nvPr/>
          </p:nvSpPr>
          <p:spPr bwMode="auto">
            <a:xfrm rot="1376505" flipV="1">
              <a:off x="4543" y="2460"/>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46" name="Line 46">
              <a:extLst>
                <a:ext uri="{FF2B5EF4-FFF2-40B4-BE49-F238E27FC236}">
                  <a16:creationId xmlns:a16="http://schemas.microsoft.com/office/drawing/2014/main" id="{6974578E-13E6-4A4E-9C0E-C3BCD1BFD5B5}"/>
                </a:ext>
              </a:extLst>
            </p:cNvPr>
            <p:cNvSpPr>
              <a:spLocks noChangeShapeType="1"/>
            </p:cNvSpPr>
            <p:nvPr/>
          </p:nvSpPr>
          <p:spPr bwMode="auto">
            <a:xfrm rot="4076505">
              <a:off x="4386" y="2615"/>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47" name="Line 47">
              <a:extLst>
                <a:ext uri="{FF2B5EF4-FFF2-40B4-BE49-F238E27FC236}">
                  <a16:creationId xmlns:a16="http://schemas.microsoft.com/office/drawing/2014/main" id="{6D63FCF4-334E-CE41-A12F-3F8C465285E7}"/>
                </a:ext>
              </a:extLst>
            </p:cNvPr>
            <p:cNvSpPr>
              <a:spLocks noChangeShapeType="1"/>
            </p:cNvSpPr>
            <p:nvPr/>
          </p:nvSpPr>
          <p:spPr bwMode="auto">
            <a:xfrm rot="-1323495">
              <a:off x="4540" y="2680"/>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48" name="Line 48">
              <a:extLst>
                <a:ext uri="{FF2B5EF4-FFF2-40B4-BE49-F238E27FC236}">
                  <a16:creationId xmlns:a16="http://schemas.microsoft.com/office/drawing/2014/main" id="{FA322AC4-DD13-3446-8FF9-237FF307EC4A}"/>
                </a:ext>
              </a:extLst>
            </p:cNvPr>
            <p:cNvSpPr>
              <a:spLocks noChangeShapeType="1"/>
            </p:cNvSpPr>
            <p:nvPr/>
          </p:nvSpPr>
          <p:spPr bwMode="auto">
            <a:xfrm rot="9476505" flipH="1">
              <a:off x="4450" y="2459"/>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49" name="Line 49">
              <a:extLst>
                <a:ext uri="{FF2B5EF4-FFF2-40B4-BE49-F238E27FC236}">
                  <a16:creationId xmlns:a16="http://schemas.microsoft.com/office/drawing/2014/main" id="{2F9D8AA1-A36D-5B47-AD4F-B2222936B4B1}"/>
                </a:ext>
              </a:extLst>
            </p:cNvPr>
            <p:cNvSpPr>
              <a:spLocks noChangeShapeType="1"/>
            </p:cNvSpPr>
            <p:nvPr/>
          </p:nvSpPr>
          <p:spPr bwMode="auto">
            <a:xfrm rot="4076505" flipV="1">
              <a:off x="4606" y="2525"/>
              <a:ext cx="0" cy="194"/>
            </a:xfrm>
            <a:prstGeom prst="line">
              <a:avLst/>
            </a:prstGeom>
            <a:noFill/>
            <a:ln w="9525">
              <a:solidFill>
                <a:srgbClr val="0000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32850" name="Rectangle 50">
            <a:extLst>
              <a:ext uri="{FF2B5EF4-FFF2-40B4-BE49-F238E27FC236}">
                <a16:creationId xmlns:a16="http://schemas.microsoft.com/office/drawing/2014/main" id="{43109C67-E358-0E41-A407-98997252C4CC}"/>
              </a:ext>
            </a:extLst>
          </p:cNvPr>
          <p:cNvSpPr>
            <a:spLocks noChangeArrowheads="1"/>
          </p:cNvSpPr>
          <p:nvPr/>
        </p:nvSpPr>
        <p:spPr bwMode="auto">
          <a:xfrm>
            <a:off x="304800" y="2667000"/>
            <a:ext cx="61722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0"/>
              </a:spcBef>
              <a:defRPr>
                <a:solidFill>
                  <a:schemeClr val="tx1"/>
                </a:solidFill>
                <a:latin typeface="Arial" panose="020B0604020202020204" pitchFamily="34" charset="0"/>
                <a:ea typeface="宋体" panose="02010600030101010101" pitchFamily="2" charset="-122"/>
              </a:defRPr>
            </a:lvl1pPr>
            <a:lvl2pPr marL="190500">
              <a:spcBef>
                <a:spcPct val="0"/>
              </a:spcBef>
              <a:defRPr>
                <a:solidFill>
                  <a:schemeClr val="tx1"/>
                </a:solidFill>
                <a:latin typeface="Arial" panose="020B0604020202020204" pitchFamily="34" charset="0"/>
                <a:ea typeface="宋体" panose="02010600030101010101" pitchFamily="2" charset="-122"/>
              </a:defRPr>
            </a:lvl2pPr>
            <a:lvl3pPr marL="1674813" indent="-457200">
              <a:spcBef>
                <a:spcPct val="0"/>
              </a:spcBef>
              <a:defRPr>
                <a:solidFill>
                  <a:schemeClr val="tx1"/>
                </a:solidFill>
                <a:latin typeface="Arial" panose="020B0604020202020204" pitchFamily="34" charset="0"/>
                <a:ea typeface="宋体" panose="02010600030101010101" pitchFamily="2" charset="-122"/>
              </a:defRPr>
            </a:lvl3pPr>
            <a:lvl4pPr marL="2322513" indent="-457200">
              <a:spcBef>
                <a:spcPct val="0"/>
              </a:spcBef>
              <a:defRPr>
                <a:solidFill>
                  <a:schemeClr val="tx1"/>
                </a:solidFill>
                <a:latin typeface="Arial" panose="020B0604020202020204" pitchFamily="34" charset="0"/>
                <a:ea typeface="宋体" panose="02010600030101010101" pitchFamily="2" charset="-122"/>
              </a:defRPr>
            </a:lvl4pPr>
            <a:lvl5pPr marL="2970213" indent="-457200">
              <a:spcBef>
                <a:spcPct val="0"/>
              </a:spcBef>
              <a:defRPr>
                <a:solidFill>
                  <a:schemeClr val="tx1"/>
                </a:solidFill>
                <a:latin typeface="Arial" panose="020B0604020202020204" pitchFamily="34" charset="0"/>
                <a:ea typeface="宋体" panose="02010600030101010101" pitchFamily="2" charset="-122"/>
              </a:defRPr>
            </a:lvl5pPr>
            <a:lvl6pPr marL="3427413"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884613"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341813"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799013"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nSpc>
                <a:spcPct val="80000"/>
              </a:lnSpc>
              <a:spcBef>
                <a:spcPct val="20000"/>
              </a:spcBef>
              <a:buSzPct val="50000"/>
              <a:buFont typeface="Wingdings" pitchFamily="2" charset="2"/>
              <a:buNone/>
            </a:pPr>
            <a:r>
              <a:rPr lang="en-US" altLang="zh-CN" sz="1400" i="1"/>
              <a:t>E.Schnedermann, J.Sollfrank, and U.Heinz, Phys. Rev. </a:t>
            </a:r>
            <a:r>
              <a:rPr lang="en-US" altLang="zh-CN" sz="1400" b="1" i="1"/>
              <a:t>C48</a:t>
            </a:r>
            <a:r>
              <a:rPr lang="en-US" altLang="zh-CN" sz="1400" i="1"/>
              <a:t>, 2462(1993)</a:t>
            </a:r>
          </a:p>
        </p:txBody>
      </p:sp>
      <p:graphicFrame>
        <p:nvGraphicFramePr>
          <p:cNvPr id="332851" name="Object 51">
            <a:extLst>
              <a:ext uri="{FF2B5EF4-FFF2-40B4-BE49-F238E27FC236}">
                <a16:creationId xmlns:a16="http://schemas.microsoft.com/office/drawing/2014/main" id="{EBD0799F-491C-CE4A-8D74-64F19A76FE24}"/>
              </a:ext>
            </a:extLst>
          </p:cNvPr>
          <p:cNvGraphicFramePr>
            <a:graphicFrameLocks noGrp="1" noChangeAspect="1"/>
          </p:cNvGraphicFramePr>
          <p:nvPr>
            <p:ph sz="half" idx="2"/>
          </p:nvPr>
        </p:nvGraphicFramePr>
        <p:xfrm>
          <a:off x="682625" y="3048000"/>
          <a:ext cx="5299075" cy="2493963"/>
        </p:xfrm>
        <a:graphic>
          <a:graphicData uri="http://schemas.openxmlformats.org/presentationml/2006/ole">
            <mc:AlternateContent xmlns:mc="http://schemas.openxmlformats.org/markup-compatibility/2006">
              <mc:Choice xmlns:v="urn:schemas-microsoft-com:vml" Requires="v">
                <p:oleObj name="Equation" r:id="rId4" imgW="17411700" imgH="8191500" progId="Equation.3">
                  <p:embed/>
                </p:oleObj>
              </mc:Choice>
              <mc:Fallback>
                <p:oleObj name="Equation" r:id="rId4" imgW="17411700" imgH="8191500" progId="Equation.3">
                  <p:embed/>
                  <p:pic>
                    <p:nvPicPr>
                      <p:cNvPr id="332851" name="Object 51">
                        <a:extLst>
                          <a:ext uri="{FF2B5EF4-FFF2-40B4-BE49-F238E27FC236}">
                            <a16:creationId xmlns:a16="http://schemas.microsoft.com/office/drawing/2014/main" id="{EBD0799F-491C-CE4A-8D74-64F19A76F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3048000"/>
                        <a:ext cx="5299075" cy="2493963"/>
                      </a:xfrm>
                      <a:prstGeom prst="rect">
                        <a:avLst/>
                      </a:prstGeom>
                      <a:noFill/>
                      <a:ln w="952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2852" name="Oval 52">
            <a:extLst>
              <a:ext uri="{FF2B5EF4-FFF2-40B4-BE49-F238E27FC236}">
                <a16:creationId xmlns:a16="http://schemas.microsoft.com/office/drawing/2014/main" id="{D2015418-6574-A74C-8CE8-38491BF284A4}"/>
              </a:ext>
            </a:extLst>
          </p:cNvPr>
          <p:cNvSpPr>
            <a:spLocks noChangeArrowheads="1"/>
          </p:cNvSpPr>
          <p:nvPr/>
        </p:nvSpPr>
        <p:spPr bwMode="auto">
          <a:xfrm>
            <a:off x="4860032" y="4343400"/>
            <a:ext cx="504056" cy="335614"/>
          </a:xfrm>
          <a:prstGeom prst="ellipse">
            <a:avLst/>
          </a:prstGeom>
          <a:noFill/>
          <a:ln w="127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53" name="Oval 53">
            <a:extLst>
              <a:ext uri="{FF2B5EF4-FFF2-40B4-BE49-F238E27FC236}">
                <a16:creationId xmlns:a16="http://schemas.microsoft.com/office/drawing/2014/main" id="{0D8A1019-9003-794D-B031-C4D96E3A4830}"/>
              </a:ext>
            </a:extLst>
          </p:cNvPr>
          <p:cNvSpPr>
            <a:spLocks noChangeArrowheads="1"/>
          </p:cNvSpPr>
          <p:nvPr/>
        </p:nvSpPr>
        <p:spPr bwMode="auto">
          <a:xfrm>
            <a:off x="3347864" y="5029200"/>
            <a:ext cx="504056" cy="344016"/>
          </a:xfrm>
          <a:prstGeom prst="ellipse">
            <a:avLst/>
          </a:prstGeom>
          <a:noFill/>
          <a:ln w="190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854" name="Rectangle 54">
            <a:extLst>
              <a:ext uri="{FF2B5EF4-FFF2-40B4-BE49-F238E27FC236}">
                <a16:creationId xmlns:a16="http://schemas.microsoft.com/office/drawing/2014/main" id="{D0523F90-C03B-0840-8011-955C4BEF5D40}"/>
              </a:ext>
            </a:extLst>
          </p:cNvPr>
          <p:cNvSpPr>
            <a:spLocks noChangeArrowheads="1"/>
          </p:cNvSpPr>
          <p:nvPr/>
        </p:nvSpPr>
        <p:spPr bwMode="auto">
          <a:xfrm>
            <a:off x="609600" y="5775325"/>
            <a:ext cx="6813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en-US" altLang="zh-CN" sz="2000"/>
              <a:t>Extract thermal temperature </a:t>
            </a:r>
            <a:r>
              <a:rPr lang="en-US" altLang="zh-CN" sz="2000" i="1"/>
              <a:t>T</a:t>
            </a:r>
            <a:r>
              <a:rPr lang="en-US" altLang="zh-CN" sz="2000" i="1" baseline="-25000"/>
              <a:t>fo</a:t>
            </a:r>
            <a:r>
              <a:rPr lang="en-US" altLang="zh-CN" sz="2000"/>
              <a:t> and velocity parameter </a:t>
            </a:r>
            <a:r>
              <a:rPr lang="en-US" altLang="zh-CN" sz="2000">
                <a:sym typeface="Symbol" pitchFamily="2" charset="2"/>
              </a:rPr>
              <a:t></a:t>
            </a:r>
            <a:r>
              <a:rPr lang="en-US" altLang="zh-CN" sz="2000" i="1">
                <a:sym typeface="Symbol" pitchFamily="2" charset="2"/>
              </a:rPr>
              <a:t></a:t>
            </a:r>
            <a:r>
              <a:rPr lang="en-US" altLang="zh-CN" sz="2000" i="1" baseline="-25000">
                <a:sym typeface="Symbol" pitchFamily="2" charset="2"/>
              </a:rPr>
              <a:t>T</a:t>
            </a:r>
            <a:r>
              <a:rPr lang="en-US" altLang="zh-CN" sz="2000">
                <a:sym typeface="Symbol" pitchFamily="2" charset="2"/>
              </a:rPr>
              <a:t></a:t>
            </a:r>
            <a:endParaRPr lang="en-US" altLang="zh-CN" sz="1400"/>
          </a:p>
        </p:txBody>
      </p:sp>
      <p:sp>
        <p:nvSpPr>
          <p:cNvPr id="55" name="Line 26">
            <a:extLst>
              <a:ext uri="{FF2B5EF4-FFF2-40B4-BE49-F238E27FC236}">
                <a16:creationId xmlns:a16="http://schemas.microsoft.com/office/drawing/2014/main" id="{CBCFB6ED-F69D-274B-B5BA-9DAA391F6008}"/>
              </a:ext>
            </a:extLst>
          </p:cNvPr>
          <p:cNvSpPr>
            <a:spLocks noChangeShapeType="1"/>
          </p:cNvSpPr>
          <p:nvPr/>
        </p:nvSpPr>
        <p:spPr bwMode="auto">
          <a:xfrm flipV="1">
            <a:off x="395288" y="990600"/>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1949868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Line 5">
            <a:extLst>
              <a:ext uri="{FF2B5EF4-FFF2-40B4-BE49-F238E27FC236}">
                <a16:creationId xmlns:a16="http://schemas.microsoft.com/office/drawing/2014/main" id="{681C1693-7B04-C846-B170-D58B3B9A38F7}"/>
              </a:ext>
            </a:extLst>
          </p:cNvPr>
          <p:cNvSpPr>
            <a:spLocks noChangeShapeType="1"/>
          </p:cNvSpPr>
          <p:nvPr/>
        </p:nvSpPr>
        <p:spPr bwMode="auto">
          <a:xfrm>
            <a:off x="914400" y="836712"/>
            <a:ext cx="7041976"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22" name="Line 4">
            <a:extLst>
              <a:ext uri="{FF2B5EF4-FFF2-40B4-BE49-F238E27FC236}">
                <a16:creationId xmlns:a16="http://schemas.microsoft.com/office/drawing/2014/main" id="{A1AA0180-75D8-4A46-84B4-49A5AF880349}"/>
              </a:ext>
            </a:extLst>
          </p:cNvPr>
          <p:cNvSpPr>
            <a:spLocks noChangeShapeType="1"/>
          </p:cNvSpPr>
          <p:nvPr/>
        </p:nvSpPr>
        <p:spPr bwMode="auto">
          <a:xfrm>
            <a:off x="381000" y="6096000"/>
            <a:ext cx="7704139"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25" name="Rectangle 2">
            <a:extLst>
              <a:ext uri="{FF2B5EF4-FFF2-40B4-BE49-F238E27FC236}">
                <a16:creationId xmlns:a16="http://schemas.microsoft.com/office/drawing/2014/main" id="{D013DAA0-57CD-594A-B3C6-9268D5730E37}"/>
              </a:ext>
            </a:extLst>
          </p:cNvPr>
          <p:cNvSpPr>
            <a:spLocks noGrp="1" noChangeArrowheads="1"/>
          </p:cNvSpPr>
          <p:nvPr>
            <p:ph type="title"/>
          </p:nvPr>
        </p:nvSpPr>
        <p:spPr>
          <a:xfrm>
            <a:off x="1457409" y="1"/>
            <a:ext cx="6705600" cy="792163"/>
          </a:xfrm>
        </p:spPr>
        <p:txBody>
          <a:bodyPr/>
          <a:lstStyle/>
          <a:p>
            <a:pPr eaLnBrk="1" hangingPunct="1"/>
            <a:r>
              <a:rPr lang="en-US" altLang="zh-CN" sz="3200" b="1" dirty="0">
                <a:solidFill>
                  <a:schemeClr val="tx1"/>
                </a:solidFill>
              </a:rPr>
              <a:t>Hadron Spectra From RHIC</a:t>
            </a:r>
            <a:endParaRPr lang="en-US" altLang="zh-CN" b="1" dirty="0">
              <a:solidFill>
                <a:schemeClr val="tx1"/>
              </a:solidFill>
            </a:endParaRPr>
          </a:p>
        </p:txBody>
      </p:sp>
      <p:grpSp>
        <p:nvGrpSpPr>
          <p:cNvPr id="3" name="组合 2">
            <a:extLst>
              <a:ext uri="{FF2B5EF4-FFF2-40B4-BE49-F238E27FC236}">
                <a16:creationId xmlns:a16="http://schemas.microsoft.com/office/drawing/2014/main" id="{7FA5FC88-18BF-064C-AA39-73DF94B86658}"/>
              </a:ext>
            </a:extLst>
          </p:cNvPr>
          <p:cNvGrpSpPr/>
          <p:nvPr/>
        </p:nvGrpSpPr>
        <p:grpSpPr>
          <a:xfrm>
            <a:off x="7569279" y="916860"/>
            <a:ext cx="1031726" cy="3585971"/>
            <a:chOff x="5862581" y="1205223"/>
            <a:chExt cx="1031725" cy="3585970"/>
          </a:xfrm>
        </p:grpSpPr>
        <p:sp>
          <p:nvSpPr>
            <p:cNvPr id="13" name="Rectangle 8" descr="Dashed vertical">
              <a:extLst>
                <a:ext uri="{FF2B5EF4-FFF2-40B4-BE49-F238E27FC236}">
                  <a16:creationId xmlns:a16="http://schemas.microsoft.com/office/drawing/2014/main" id="{A09144FD-8EF0-4048-9CD6-FD65AB2237BA}"/>
                </a:ext>
              </a:extLst>
            </p:cNvPr>
            <p:cNvSpPr>
              <a:spLocks noChangeArrowheads="1"/>
            </p:cNvSpPr>
            <p:nvPr/>
          </p:nvSpPr>
          <p:spPr bwMode="auto">
            <a:xfrm>
              <a:off x="5862581" y="1205223"/>
              <a:ext cx="925466" cy="3585970"/>
            </a:xfrm>
            <a:prstGeom prst="rect">
              <a:avLst/>
            </a:prstGeom>
            <a:pattFill prst="dashVert">
              <a:fgClr>
                <a:schemeClr val="accent1"/>
              </a:fgClr>
              <a:bgClr>
                <a:schemeClr val="bg1"/>
              </a:bgClr>
            </a:pattFill>
            <a:ln w="9525">
              <a:solidFill>
                <a:srgbClr val="CC0000"/>
              </a:solidFill>
              <a:miter lim="800000"/>
            </a:ln>
            <a:effectLst/>
          </p:spPr>
          <p:txBody>
            <a:bodyPr wrap="none" anchor="ctr"/>
            <a:lstStyle/>
            <a:p>
              <a:pPr eaLnBrk="1" hangingPunct="1">
                <a:spcBef>
                  <a:spcPct val="20000"/>
                </a:spcBef>
                <a:buFontTx/>
                <a:buChar char="•"/>
                <a:defRPr/>
              </a:pPr>
              <a:endParaRPr lang="zh-CN" altLang="en-US"/>
            </a:p>
          </p:txBody>
        </p:sp>
        <p:sp>
          <p:nvSpPr>
            <p:cNvPr id="14" name="AutoShape 5">
              <a:extLst>
                <a:ext uri="{FF2B5EF4-FFF2-40B4-BE49-F238E27FC236}">
                  <a16:creationId xmlns:a16="http://schemas.microsoft.com/office/drawing/2014/main" id="{F3BF94A2-8FD9-9340-B8A8-845DAFDF4C91}"/>
                </a:ext>
              </a:extLst>
            </p:cNvPr>
            <p:cNvSpPr>
              <a:spLocks noChangeArrowheads="1"/>
            </p:cNvSpPr>
            <p:nvPr/>
          </p:nvSpPr>
          <p:spPr bwMode="auto">
            <a:xfrm rot="16193956">
              <a:off x="4504531" y="2978944"/>
              <a:ext cx="2973388" cy="88900"/>
            </a:xfrm>
            <a:custGeom>
              <a:avLst/>
              <a:gdLst>
                <a:gd name="G0" fmla="+- 18508 0 0"/>
                <a:gd name="G1" fmla="+- 4963 0 0"/>
                <a:gd name="G2" fmla="+- 21600 0 4963"/>
                <a:gd name="G3" fmla="+- 10800 0 4963"/>
                <a:gd name="G4" fmla="+- 21600 0 18508"/>
                <a:gd name="G5" fmla="*/ G4 G3 10800"/>
                <a:gd name="G6" fmla="+- 21600 0 G5"/>
                <a:gd name="T0" fmla="*/ 18508 w 21600"/>
                <a:gd name="T1" fmla="*/ 0 h 21600"/>
                <a:gd name="T2" fmla="*/ 0 w 21600"/>
                <a:gd name="T3" fmla="*/ 10800 h 21600"/>
                <a:gd name="T4" fmla="*/ 1850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508" y="0"/>
                  </a:moveTo>
                  <a:lnTo>
                    <a:pt x="18508" y="4963"/>
                  </a:lnTo>
                  <a:lnTo>
                    <a:pt x="3375" y="4963"/>
                  </a:lnTo>
                  <a:lnTo>
                    <a:pt x="3375" y="16637"/>
                  </a:lnTo>
                  <a:lnTo>
                    <a:pt x="18508" y="16637"/>
                  </a:lnTo>
                  <a:lnTo>
                    <a:pt x="18508" y="21600"/>
                  </a:lnTo>
                  <a:lnTo>
                    <a:pt x="21600" y="10800"/>
                  </a:lnTo>
                  <a:close/>
                </a:path>
                <a:path w="21600" h="21600">
                  <a:moveTo>
                    <a:pt x="1350" y="4963"/>
                  </a:moveTo>
                  <a:lnTo>
                    <a:pt x="1350" y="16637"/>
                  </a:lnTo>
                  <a:lnTo>
                    <a:pt x="2700" y="16637"/>
                  </a:lnTo>
                  <a:lnTo>
                    <a:pt x="2700" y="4963"/>
                  </a:lnTo>
                  <a:close/>
                </a:path>
                <a:path w="21600" h="21600">
                  <a:moveTo>
                    <a:pt x="0" y="4963"/>
                  </a:moveTo>
                  <a:lnTo>
                    <a:pt x="0" y="16637"/>
                  </a:lnTo>
                  <a:lnTo>
                    <a:pt x="675" y="16637"/>
                  </a:lnTo>
                  <a:lnTo>
                    <a:pt x="675" y="4963"/>
                  </a:lnTo>
                  <a:close/>
                </a:path>
              </a:pathLst>
            </a:custGeom>
            <a:gradFill rotWithShape="0">
              <a:gsLst>
                <a:gs pos="0">
                  <a:srgbClr val="FFFF66"/>
                </a:gs>
                <a:gs pos="100000">
                  <a:srgbClr val="CC0000"/>
                </a:gs>
              </a:gsLst>
              <a:lin ang="5400000" scaled="1"/>
            </a:gradFill>
            <a:ln w="9525">
              <a:solidFill>
                <a:srgbClr val="CC0000"/>
              </a:solidFill>
              <a:miter lim="800000"/>
            </a:ln>
            <a:effectLst/>
          </p:spPr>
          <p:txBody>
            <a:bodyPr wrap="none" anchor="ctr"/>
            <a:lstStyle/>
            <a:p>
              <a:pPr eaLnBrk="1" hangingPunct="1">
                <a:spcBef>
                  <a:spcPct val="20000"/>
                </a:spcBef>
                <a:buFontTx/>
                <a:buChar char="•"/>
                <a:defRPr/>
              </a:pPr>
              <a:endParaRPr lang="zh-CN" altLang="en-US"/>
            </a:p>
          </p:txBody>
        </p:sp>
        <p:sp>
          <p:nvSpPr>
            <p:cNvPr id="16" name="Rectangle 7">
              <a:extLst>
                <a:ext uri="{FF2B5EF4-FFF2-40B4-BE49-F238E27FC236}">
                  <a16:creationId xmlns:a16="http://schemas.microsoft.com/office/drawing/2014/main" id="{45F5925C-ED6B-6243-AF5D-709CCA584689}"/>
                </a:ext>
              </a:extLst>
            </p:cNvPr>
            <p:cNvSpPr>
              <a:spLocks noChangeArrowheads="1"/>
            </p:cNvSpPr>
            <p:nvPr/>
          </p:nvSpPr>
          <p:spPr bwMode="auto">
            <a:xfrm>
              <a:off x="6127750" y="1493838"/>
              <a:ext cx="766556" cy="2936187"/>
            </a:xfrm>
            <a:prstGeom prst="rect">
              <a:avLst/>
            </a:prstGeom>
            <a:noFill/>
            <a:ln>
              <a:noFill/>
            </a:ln>
            <a:effectLst/>
          </p:spPr>
          <p:txBody>
            <a:bodyPr wrap="none">
              <a:spAutoFit/>
            </a:bodyPr>
            <a:lstStyle/>
            <a:p>
              <a:pPr eaLnBrk="1" hangingPunct="1">
                <a:spcBef>
                  <a:spcPct val="20000"/>
                </a:spcBef>
                <a:buFontTx/>
                <a:buChar char="•"/>
                <a:defRPr/>
              </a:pPr>
              <a:r>
                <a:rPr lang="en-US" altLang="zh-CN" sz="1200" dirty="0"/>
                <a:t>5%</a:t>
              </a:r>
              <a:endParaRPr lang="zh-CN" altLang="en-US" sz="1200" dirty="0"/>
            </a:p>
            <a:p>
              <a:pPr eaLnBrk="1" hangingPunct="1">
                <a:spcBef>
                  <a:spcPct val="20000"/>
                </a:spcBef>
                <a:defRPr/>
              </a:pPr>
              <a:endParaRPr lang="en-US" altLang="zh-CN" sz="1200" dirty="0"/>
            </a:p>
            <a:p>
              <a:pPr eaLnBrk="1" hangingPunct="1">
                <a:spcBef>
                  <a:spcPct val="20000"/>
                </a:spcBef>
                <a:defRPr/>
              </a:pPr>
              <a:endParaRPr lang="en-US" altLang="zh-CN" sz="1200" dirty="0"/>
            </a:p>
            <a:p>
              <a:pPr eaLnBrk="1" hangingPunct="1">
                <a:spcBef>
                  <a:spcPct val="20000"/>
                </a:spcBef>
                <a:buFontTx/>
                <a:buChar char="•"/>
                <a:defRPr/>
              </a:pPr>
              <a:r>
                <a:rPr lang="en-US" altLang="zh-CN" sz="1200" dirty="0"/>
                <a:t>10-20%</a:t>
              </a:r>
            </a:p>
            <a:p>
              <a:pPr eaLnBrk="1" hangingPunct="1">
                <a:spcBef>
                  <a:spcPct val="20000"/>
                </a:spcBef>
                <a:buFontTx/>
                <a:buChar char="•"/>
                <a:defRPr/>
              </a:pPr>
              <a:endParaRPr lang="zh-CN" altLang="en-US" sz="1200" dirty="0"/>
            </a:p>
            <a:p>
              <a:pPr eaLnBrk="1" hangingPunct="1">
                <a:spcBef>
                  <a:spcPct val="20000"/>
                </a:spcBef>
                <a:buFontTx/>
                <a:buChar char="•"/>
                <a:defRPr/>
              </a:pPr>
              <a:endParaRPr lang="en-US" altLang="zh-CN" sz="1200" dirty="0"/>
            </a:p>
            <a:p>
              <a:pPr eaLnBrk="1" hangingPunct="1">
                <a:spcBef>
                  <a:spcPct val="20000"/>
                </a:spcBef>
                <a:buFontTx/>
                <a:buChar char="•"/>
                <a:defRPr/>
              </a:pPr>
              <a:r>
                <a:rPr lang="en-US" altLang="zh-CN" sz="1200" dirty="0"/>
                <a:t>20-40%</a:t>
              </a:r>
            </a:p>
            <a:p>
              <a:pPr eaLnBrk="1" hangingPunct="1">
                <a:spcBef>
                  <a:spcPct val="20000"/>
                </a:spcBef>
                <a:buFontTx/>
                <a:buChar char="•"/>
                <a:defRPr/>
              </a:pPr>
              <a:endParaRPr lang="zh-CN" altLang="en-US" sz="1200" dirty="0"/>
            </a:p>
            <a:p>
              <a:pPr eaLnBrk="1" hangingPunct="1">
                <a:spcBef>
                  <a:spcPct val="20000"/>
                </a:spcBef>
                <a:buFontTx/>
                <a:buChar char="•"/>
                <a:defRPr/>
              </a:pPr>
              <a:endParaRPr lang="en-US" altLang="zh-CN" sz="1200" dirty="0"/>
            </a:p>
            <a:p>
              <a:pPr eaLnBrk="1" hangingPunct="1">
                <a:spcBef>
                  <a:spcPct val="20000"/>
                </a:spcBef>
                <a:buFontTx/>
                <a:buChar char="•"/>
                <a:defRPr/>
              </a:pPr>
              <a:r>
                <a:rPr lang="en-US" altLang="zh-CN" sz="1200" dirty="0"/>
                <a:t>40-60%</a:t>
              </a:r>
            </a:p>
            <a:p>
              <a:pPr eaLnBrk="1" hangingPunct="1">
                <a:spcBef>
                  <a:spcPct val="20000"/>
                </a:spcBef>
                <a:buFontTx/>
                <a:buChar char="•"/>
                <a:defRPr/>
              </a:pPr>
              <a:endParaRPr lang="zh-CN" altLang="en-US" sz="1200" dirty="0"/>
            </a:p>
            <a:p>
              <a:pPr eaLnBrk="1" hangingPunct="1">
                <a:spcBef>
                  <a:spcPct val="20000"/>
                </a:spcBef>
                <a:buFontTx/>
                <a:buChar char="•"/>
                <a:defRPr/>
              </a:pPr>
              <a:endParaRPr lang="en-US" altLang="zh-CN" sz="1200" dirty="0"/>
            </a:p>
            <a:p>
              <a:pPr eaLnBrk="1" hangingPunct="1">
                <a:spcBef>
                  <a:spcPct val="20000"/>
                </a:spcBef>
                <a:buFontTx/>
                <a:buChar char="•"/>
                <a:defRPr/>
              </a:pPr>
              <a:r>
                <a:rPr lang="en-US" altLang="zh-CN" sz="1200" dirty="0"/>
                <a:t>60-80%</a:t>
              </a:r>
            </a:p>
          </p:txBody>
        </p:sp>
      </p:grpSp>
      <p:sp>
        <p:nvSpPr>
          <p:cNvPr id="21" name="Text Box 3" descr="Light downward diagonal">
            <a:extLst>
              <a:ext uri="{FF2B5EF4-FFF2-40B4-BE49-F238E27FC236}">
                <a16:creationId xmlns:a16="http://schemas.microsoft.com/office/drawing/2014/main" id="{CF4EB56E-3210-974E-8FD7-C90BEB1F322B}"/>
              </a:ext>
            </a:extLst>
          </p:cNvPr>
          <p:cNvSpPr txBox="1">
            <a:spLocks noChangeArrowheads="1"/>
          </p:cNvSpPr>
          <p:nvPr/>
        </p:nvSpPr>
        <p:spPr bwMode="auto">
          <a:xfrm>
            <a:off x="229979" y="4886110"/>
            <a:ext cx="8727504" cy="1514261"/>
          </a:xfrm>
          <a:prstGeom prst="rect">
            <a:avLst/>
          </a:prstGeom>
          <a:pattFill prst="ltDnDiag">
            <a:fgClr>
              <a:schemeClr val="accent1"/>
            </a:fgClr>
            <a:bgClr>
              <a:schemeClr val="bg1"/>
            </a:bgClr>
          </a:pattFill>
          <a:ln w="38100" cmpd="dbl">
            <a:solidFill>
              <a:srgbClr val="CC3300"/>
            </a:solidFill>
            <a:miter lim="800000"/>
          </a:ln>
          <a:effectLst/>
        </p:spPr>
        <p:txBody>
          <a:bodyPr wrap="square">
            <a:spAutoFit/>
          </a:bodyPr>
          <a:lstStyle>
            <a:lvl1pPr marL="457200" indent="-457200" eaLnBrk="0" hangingPunct="0">
              <a:defRPr sz="2400">
                <a:solidFill>
                  <a:schemeClr val="tx1"/>
                </a:solidFill>
                <a:latin typeface="Times New Roman" panose="02020603050405020304" charset="0"/>
              </a:defRPr>
            </a:lvl1pPr>
            <a:lvl2pPr marL="914400" indent="-457200" eaLnBrk="0" hangingPunct="0">
              <a:defRPr sz="2400">
                <a:solidFill>
                  <a:schemeClr val="tx1"/>
                </a:solidFill>
                <a:latin typeface="Times New Roman" panose="02020603050405020304" charset="0"/>
              </a:defRPr>
            </a:lvl2pPr>
            <a:lvl3pPr marL="1371600" indent="-457200" eaLnBrk="0" hangingPunct="0">
              <a:defRPr sz="2400">
                <a:solidFill>
                  <a:schemeClr val="tx1"/>
                </a:solidFill>
                <a:latin typeface="Times New Roman" panose="02020603050405020304" charset="0"/>
              </a:defRPr>
            </a:lvl3pPr>
            <a:lvl4pPr marL="1828800" indent="-457200" eaLnBrk="0" hangingPunct="0">
              <a:defRPr sz="2400">
                <a:solidFill>
                  <a:schemeClr val="tx1"/>
                </a:solidFill>
                <a:latin typeface="Times New Roman" panose="02020603050405020304" charset="0"/>
              </a:defRPr>
            </a:lvl4pPr>
            <a:lvl5pPr marL="2286000" indent="-457200" eaLnBrk="0" hangingPunct="0">
              <a:defRPr sz="2400">
                <a:solidFill>
                  <a:schemeClr val="tx1"/>
                </a:solidFill>
                <a:latin typeface="Times New Roman" panose="02020603050405020304" charset="0"/>
              </a:defRPr>
            </a:lvl5pPr>
            <a:lvl6pPr marL="2743200" indent="-457200" eaLnBrk="0" fontAlgn="base" hangingPunct="0">
              <a:spcBef>
                <a:spcPct val="0"/>
              </a:spcBef>
              <a:spcAft>
                <a:spcPct val="0"/>
              </a:spcAft>
              <a:defRPr sz="2400">
                <a:solidFill>
                  <a:schemeClr val="tx1"/>
                </a:solidFill>
                <a:latin typeface="Times New Roman" panose="02020603050405020304" charset="0"/>
              </a:defRPr>
            </a:lvl6pPr>
            <a:lvl7pPr marL="3200400" indent="-457200" eaLnBrk="0" fontAlgn="base" hangingPunct="0">
              <a:spcBef>
                <a:spcPct val="0"/>
              </a:spcBef>
              <a:spcAft>
                <a:spcPct val="0"/>
              </a:spcAft>
              <a:defRPr sz="2400">
                <a:solidFill>
                  <a:schemeClr val="tx1"/>
                </a:solidFill>
                <a:latin typeface="Times New Roman" panose="02020603050405020304" charset="0"/>
              </a:defRPr>
            </a:lvl7pPr>
            <a:lvl8pPr marL="3657600" indent="-457200" eaLnBrk="0" fontAlgn="base" hangingPunct="0">
              <a:spcBef>
                <a:spcPct val="0"/>
              </a:spcBef>
              <a:spcAft>
                <a:spcPct val="0"/>
              </a:spcAft>
              <a:defRPr sz="2400">
                <a:solidFill>
                  <a:schemeClr val="tx1"/>
                </a:solidFill>
                <a:latin typeface="Times New Roman" panose="02020603050405020304" charset="0"/>
              </a:defRPr>
            </a:lvl8pPr>
            <a:lvl9pPr marL="4114800" indent="-457200" eaLnBrk="0" fontAlgn="base" hangingPunct="0">
              <a:spcBef>
                <a:spcPct val="0"/>
              </a:spcBef>
              <a:spcAft>
                <a:spcPct val="0"/>
              </a:spcAft>
              <a:defRPr sz="2400">
                <a:solidFill>
                  <a:schemeClr val="tx1"/>
                </a:solidFill>
                <a:latin typeface="Times New Roman" panose="02020603050405020304" charset="0"/>
              </a:defRPr>
            </a:lvl9pPr>
          </a:lstStyle>
          <a:p>
            <a:pPr>
              <a:spcBef>
                <a:spcPct val="20000"/>
              </a:spcBef>
              <a:buFontTx/>
              <a:buChar char="•"/>
              <a:defRPr/>
            </a:pPr>
            <a:r>
              <a:rPr lang="zh-CN" altLang="en-US" sz="2200" dirty="0"/>
              <a:t>谱线与</a:t>
            </a:r>
            <a:r>
              <a:rPr lang="en" altLang="zh-CN" sz="2200" dirty="0"/>
              <a:t>blast wave </a:t>
            </a:r>
            <a:r>
              <a:rPr lang="zh-CN" altLang="en-US" sz="2200" dirty="0"/>
              <a:t> 模型下的粒子谱线吻合。该拟合较好地描述了所有粒子的谱，</a:t>
            </a:r>
            <a:endParaRPr lang="en-US" altLang="zh-CN" sz="2200" dirty="0"/>
          </a:p>
          <a:p>
            <a:pPr>
              <a:spcBef>
                <a:spcPct val="20000"/>
              </a:spcBef>
              <a:buFontTx/>
              <a:buChar char="•"/>
              <a:defRPr/>
            </a:pPr>
            <a:r>
              <a:rPr lang="zh-CN" altLang="en-US" sz="2200" dirty="0"/>
              <a:t>可以用模型的两个参数来表征</a:t>
            </a:r>
            <a:r>
              <a:rPr lang="en-US" altLang="zh-CN" sz="2200" dirty="0"/>
              <a:t>::</a:t>
            </a:r>
            <a:r>
              <a:rPr lang="zh-CN" altLang="en-US" sz="2200" dirty="0"/>
              <a:t>一个单一的动力学冻结温度和一个共同的横向流速度。</a:t>
            </a:r>
          </a:p>
        </p:txBody>
      </p:sp>
      <p:sp>
        <p:nvSpPr>
          <p:cNvPr id="81931" name="矩形 1">
            <a:extLst>
              <a:ext uri="{FF2B5EF4-FFF2-40B4-BE49-F238E27FC236}">
                <a16:creationId xmlns:a16="http://schemas.microsoft.com/office/drawing/2014/main" id="{6CC8925D-4215-C649-B710-5009D11B091F}"/>
              </a:ext>
            </a:extLst>
          </p:cNvPr>
          <p:cNvSpPr>
            <a:spLocks noChangeArrowheads="1"/>
          </p:cNvSpPr>
          <p:nvPr/>
        </p:nvSpPr>
        <p:spPr bwMode="auto">
          <a:xfrm>
            <a:off x="1187624" y="896361"/>
            <a:ext cx="540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buNone/>
            </a:pPr>
            <a:r>
              <a:rPr kumimoji="0" lang="en-US" altLang="zh-CN" sz="1800" dirty="0"/>
              <a:t>mid-rapidity, </a:t>
            </a:r>
            <a:r>
              <a:rPr kumimoji="0" lang="en-US" altLang="zh-CN" sz="1800" dirty="0" err="1"/>
              <a:t>p+p</a:t>
            </a:r>
            <a:r>
              <a:rPr kumimoji="0" lang="en-US" altLang="zh-CN" sz="1800" dirty="0"/>
              <a:t> and </a:t>
            </a:r>
            <a:r>
              <a:rPr kumimoji="0" lang="en-US" altLang="zh-CN" sz="1800" dirty="0" err="1"/>
              <a:t>Au+Au</a:t>
            </a:r>
            <a:r>
              <a:rPr kumimoji="0" lang="en-US" altLang="zh-CN" sz="1800" dirty="0"/>
              <a:t> collisions at 200 GeV</a:t>
            </a:r>
            <a:endParaRPr kumimoji="0" lang="zh-CN" altLang="en-US" sz="1800" dirty="0"/>
          </a:p>
        </p:txBody>
      </p:sp>
      <p:pic>
        <p:nvPicPr>
          <p:cNvPr id="2" name="图片 1">
            <a:extLst>
              <a:ext uri="{FF2B5EF4-FFF2-40B4-BE49-F238E27FC236}">
                <a16:creationId xmlns:a16="http://schemas.microsoft.com/office/drawing/2014/main" id="{D48B3FF9-536F-F300-A467-42C16194E799}"/>
              </a:ext>
            </a:extLst>
          </p:cNvPr>
          <p:cNvPicPr>
            <a:picLocks noChangeAspect="1"/>
          </p:cNvPicPr>
          <p:nvPr/>
        </p:nvPicPr>
        <p:blipFill>
          <a:blip r:embed="rId3"/>
          <a:stretch>
            <a:fillRect/>
          </a:stretch>
        </p:blipFill>
        <p:spPr>
          <a:xfrm>
            <a:off x="229980" y="1306407"/>
            <a:ext cx="7249835" cy="2889935"/>
          </a:xfrm>
          <a:prstGeom prst="rect">
            <a:avLst/>
          </a:prstGeom>
        </p:spPr>
      </p:pic>
      <p:sp>
        <p:nvSpPr>
          <p:cNvPr id="5" name="文本框 4">
            <a:extLst>
              <a:ext uri="{FF2B5EF4-FFF2-40B4-BE49-F238E27FC236}">
                <a16:creationId xmlns:a16="http://schemas.microsoft.com/office/drawing/2014/main" id="{1CB3D207-428A-62F3-BCC8-D30EEAD9CFE0}"/>
              </a:ext>
            </a:extLst>
          </p:cNvPr>
          <p:cNvSpPr txBox="1"/>
          <p:nvPr/>
        </p:nvSpPr>
        <p:spPr>
          <a:xfrm>
            <a:off x="2218719" y="4127276"/>
            <a:ext cx="4572000" cy="307777"/>
          </a:xfrm>
          <a:prstGeom prst="rect">
            <a:avLst/>
          </a:prstGeom>
          <a:noFill/>
        </p:spPr>
        <p:txBody>
          <a:bodyPr wrap="square">
            <a:spAutoFit/>
          </a:bodyPr>
          <a:lstStyle/>
          <a:p>
            <a:r>
              <a:rPr lang="en-US" altLang="zh-CN" sz="1400" dirty="0">
                <a:latin typeface="CMR10"/>
              </a:rPr>
              <a:t>STAR</a:t>
            </a:r>
            <a:r>
              <a:rPr lang="zh-CN" altLang="en-US" sz="1400" dirty="0">
                <a:latin typeface="CMR10"/>
              </a:rPr>
              <a:t> </a:t>
            </a:r>
            <a:r>
              <a:rPr lang="en-US" altLang="zh-CN" sz="1400" dirty="0">
                <a:latin typeface="CMR10"/>
              </a:rPr>
              <a:t>:</a:t>
            </a:r>
            <a:r>
              <a:rPr lang="en" altLang="zh-CN" sz="1400" dirty="0">
                <a:latin typeface="CMR10"/>
              </a:rPr>
              <a:t>Phys. Rev. Lett. </a:t>
            </a:r>
            <a:r>
              <a:rPr lang="en" altLang="zh-CN" sz="1400" dirty="0">
                <a:latin typeface="CMBX10"/>
              </a:rPr>
              <a:t>92</a:t>
            </a:r>
            <a:r>
              <a:rPr lang="en" altLang="zh-CN" sz="1400" dirty="0">
                <a:latin typeface="CMR10"/>
              </a:rPr>
              <a:t>, 112301 (2004) </a:t>
            </a:r>
            <a:endParaRPr lang="en" altLang="zh-CN" sz="1400" dirty="0"/>
          </a:p>
        </p:txBody>
      </p:sp>
    </p:spTree>
    <p:extLst>
      <p:ext uri="{BB962C8B-B14F-4D97-AF65-F5344CB8AC3E}">
        <p14:creationId xmlns:p14="http://schemas.microsoft.com/office/powerpoint/2010/main" val="372704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15C225F3-3AF7-4742-8649-BC285A84FE48}"/>
              </a:ext>
            </a:extLst>
          </p:cNvPr>
          <p:cNvSpPr>
            <a:spLocks noGrp="1" noChangeArrowheads="1"/>
          </p:cNvSpPr>
          <p:nvPr>
            <p:ph type="title"/>
          </p:nvPr>
        </p:nvSpPr>
        <p:spPr>
          <a:xfrm>
            <a:off x="899592" y="114300"/>
            <a:ext cx="7397613" cy="642939"/>
          </a:xfrm>
        </p:spPr>
        <p:txBody>
          <a:bodyPr/>
          <a:lstStyle/>
          <a:p>
            <a:pPr eaLnBrk="1" hangingPunct="1"/>
            <a:r>
              <a:rPr lang="en-US" altLang="zh-CN" sz="3200" b="1" dirty="0">
                <a:solidFill>
                  <a:schemeClr val="tx1"/>
                </a:solidFill>
              </a:rPr>
              <a:t>Thermal fits: </a:t>
            </a:r>
            <a:r>
              <a:rPr lang="en-US" altLang="zh-CN" sz="3200" b="1" dirty="0" err="1">
                <a:solidFill>
                  <a:schemeClr val="tx1"/>
                </a:solidFill>
              </a:rPr>
              <a:t>T</a:t>
            </a:r>
            <a:r>
              <a:rPr lang="en-US" altLang="zh-CN" sz="3200" b="1" baseline="-25000" dirty="0" err="1">
                <a:solidFill>
                  <a:schemeClr val="tx1"/>
                </a:solidFill>
              </a:rPr>
              <a:t>fo</a:t>
            </a:r>
            <a:r>
              <a:rPr lang="en-US" altLang="zh-CN" sz="3200" b="1" dirty="0">
                <a:solidFill>
                  <a:schemeClr val="tx1"/>
                </a:solidFill>
              </a:rPr>
              <a:t> vs. &lt; </a:t>
            </a:r>
            <a:r>
              <a:rPr lang="en-US" altLang="zh-CN" sz="3200" b="1" dirty="0" err="1">
                <a:solidFill>
                  <a:schemeClr val="tx1"/>
                </a:solidFill>
                <a:latin typeface="Symbol" pitchFamily="2" charset="2"/>
              </a:rPr>
              <a:t>b</a:t>
            </a:r>
            <a:r>
              <a:rPr lang="en-US" altLang="zh-CN" sz="3200" b="1" baseline="-25000" dirty="0" err="1">
                <a:solidFill>
                  <a:schemeClr val="tx1"/>
                </a:solidFill>
                <a:latin typeface="Symbol" pitchFamily="2" charset="2"/>
              </a:rPr>
              <a:t>T</a:t>
            </a:r>
            <a:r>
              <a:rPr lang="en-US" altLang="zh-CN" sz="3200" b="1" baseline="-25000" dirty="0">
                <a:solidFill>
                  <a:schemeClr val="tx1"/>
                </a:solidFill>
              </a:rPr>
              <a:t>  </a:t>
            </a:r>
            <a:r>
              <a:rPr lang="en-US" altLang="zh-CN" sz="3200" b="1" dirty="0">
                <a:solidFill>
                  <a:schemeClr val="tx1"/>
                </a:solidFill>
              </a:rPr>
              <a:t>&gt;</a:t>
            </a:r>
            <a:r>
              <a:rPr lang="zh-CN" altLang="en-US" sz="3200" b="1" dirty="0">
                <a:solidFill>
                  <a:schemeClr val="tx1"/>
                </a:solidFill>
              </a:rPr>
              <a:t> </a:t>
            </a:r>
            <a:r>
              <a:rPr lang="en-US" altLang="zh-CN" sz="3200" b="1" dirty="0">
                <a:solidFill>
                  <a:schemeClr val="tx1"/>
                </a:solidFill>
              </a:rPr>
              <a:t>at</a:t>
            </a:r>
            <a:r>
              <a:rPr lang="zh-CN" altLang="en-US" sz="3200" b="1" dirty="0">
                <a:solidFill>
                  <a:schemeClr val="tx1"/>
                </a:solidFill>
              </a:rPr>
              <a:t> </a:t>
            </a:r>
            <a:r>
              <a:rPr lang="en-US" altLang="zh-CN" sz="3200" b="1" dirty="0">
                <a:solidFill>
                  <a:schemeClr val="tx1"/>
                </a:solidFill>
              </a:rPr>
              <a:t>200GeV</a:t>
            </a:r>
          </a:p>
        </p:txBody>
      </p:sp>
      <p:sp>
        <p:nvSpPr>
          <p:cNvPr id="369667" name="Text Box 3" descr="Light downward diagonal">
            <a:extLst>
              <a:ext uri="{FF2B5EF4-FFF2-40B4-BE49-F238E27FC236}">
                <a16:creationId xmlns:a16="http://schemas.microsoft.com/office/drawing/2014/main" id="{9E099F21-07D8-CE4C-B0D4-6ABFD7406E15}"/>
              </a:ext>
            </a:extLst>
          </p:cNvPr>
          <p:cNvSpPr txBox="1">
            <a:spLocks noChangeArrowheads="1"/>
          </p:cNvSpPr>
          <p:nvPr/>
        </p:nvSpPr>
        <p:spPr bwMode="auto">
          <a:xfrm>
            <a:off x="5638800" y="1066801"/>
            <a:ext cx="3048000" cy="4130361"/>
          </a:xfrm>
          <a:prstGeom prst="rect">
            <a:avLst/>
          </a:prstGeom>
          <a:pattFill prst="ltDnDiag">
            <a:fgClr>
              <a:schemeClr val="accent1"/>
            </a:fgClr>
            <a:bgClr>
              <a:schemeClr val="bg1"/>
            </a:bgClr>
          </a:pattFill>
          <a:ln w="38100" cmpd="dbl">
            <a:solidFill>
              <a:srgbClr val="CC3300"/>
            </a:solidFill>
            <a:miter lim="800000"/>
          </a:ln>
          <a:effectLst/>
        </p:spPr>
        <p:txBody>
          <a:bodyPr>
            <a:spAutoFit/>
          </a:bodyPr>
          <a:lstStyle>
            <a:lvl1pPr marL="457200" indent="-457200" eaLnBrk="0" hangingPunct="0">
              <a:defRPr sz="2400">
                <a:solidFill>
                  <a:schemeClr val="tx1"/>
                </a:solidFill>
                <a:latin typeface="Times New Roman" panose="02020603050405020304" charset="0"/>
              </a:defRPr>
            </a:lvl1pPr>
            <a:lvl2pPr marL="914400" indent="-457200" eaLnBrk="0" hangingPunct="0">
              <a:defRPr sz="2400">
                <a:solidFill>
                  <a:schemeClr val="tx1"/>
                </a:solidFill>
                <a:latin typeface="Times New Roman" panose="02020603050405020304" charset="0"/>
              </a:defRPr>
            </a:lvl2pPr>
            <a:lvl3pPr marL="1371600" indent="-457200" eaLnBrk="0" hangingPunct="0">
              <a:defRPr sz="2400">
                <a:solidFill>
                  <a:schemeClr val="tx1"/>
                </a:solidFill>
                <a:latin typeface="Times New Roman" panose="02020603050405020304" charset="0"/>
              </a:defRPr>
            </a:lvl3pPr>
            <a:lvl4pPr marL="1828800" indent="-457200" eaLnBrk="0" hangingPunct="0">
              <a:defRPr sz="2400">
                <a:solidFill>
                  <a:schemeClr val="tx1"/>
                </a:solidFill>
                <a:latin typeface="Times New Roman" panose="02020603050405020304" charset="0"/>
              </a:defRPr>
            </a:lvl4pPr>
            <a:lvl5pPr marL="2286000" indent="-457200" eaLnBrk="0" hangingPunct="0">
              <a:defRPr sz="2400">
                <a:solidFill>
                  <a:schemeClr val="tx1"/>
                </a:solidFill>
                <a:latin typeface="Times New Roman" panose="02020603050405020304" charset="0"/>
              </a:defRPr>
            </a:lvl5pPr>
            <a:lvl6pPr marL="2743200" indent="-457200" eaLnBrk="0" fontAlgn="base" hangingPunct="0">
              <a:spcBef>
                <a:spcPct val="0"/>
              </a:spcBef>
              <a:spcAft>
                <a:spcPct val="0"/>
              </a:spcAft>
              <a:defRPr sz="2400">
                <a:solidFill>
                  <a:schemeClr val="tx1"/>
                </a:solidFill>
                <a:latin typeface="Times New Roman" panose="02020603050405020304" charset="0"/>
              </a:defRPr>
            </a:lvl6pPr>
            <a:lvl7pPr marL="3200400" indent="-457200" eaLnBrk="0" fontAlgn="base" hangingPunct="0">
              <a:spcBef>
                <a:spcPct val="0"/>
              </a:spcBef>
              <a:spcAft>
                <a:spcPct val="0"/>
              </a:spcAft>
              <a:defRPr sz="2400">
                <a:solidFill>
                  <a:schemeClr val="tx1"/>
                </a:solidFill>
                <a:latin typeface="Times New Roman" panose="02020603050405020304" charset="0"/>
              </a:defRPr>
            </a:lvl7pPr>
            <a:lvl8pPr marL="3657600" indent="-457200" eaLnBrk="0" fontAlgn="base" hangingPunct="0">
              <a:spcBef>
                <a:spcPct val="0"/>
              </a:spcBef>
              <a:spcAft>
                <a:spcPct val="0"/>
              </a:spcAft>
              <a:defRPr sz="2400">
                <a:solidFill>
                  <a:schemeClr val="tx1"/>
                </a:solidFill>
                <a:latin typeface="Times New Roman" panose="02020603050405020304" charset="0"/>
              </a:defRPr>
            </a:lvl8pPr>
            <a:lvl9pPr marL="4114800" indent="-457200" eaLnBrk="0" fontAlgn="base" hangingPunct="0">
              <a:spcBef>
                <a:spcPct val="0"/>
              </a:spcBef>
              <a:spcAft>
                <a:spcPct val="0"/>
              </a:spcAft>
              <a:defRPr sz="2400">
                <a:solidFill>
                  <a:schemeClr val="tx1"/>
                </a:solidFill>
                <a:latin typeface="Times New Roman" panose="02020603050405020304" charset="0"/>
              </a:defRPr>
            </a:lvl9pPr>
          </a:lstStyle>
          <a:p>
            <a:pPr eaLnBrk="1" hangingPunct="1">
              <a:spcBef>
                <a:spcPct val="20000"/>
              </a:spcBef>
              <a:buFont typeface="Times" charset="0"/>
              <a:buNone/>
              <a:defRPr/>
            </a:pP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1) </a:t>
            </a:r>
            <a:r>
              <a:rPr lang="en-US" altLang="zh-CN" sz="1600" i="1" dirty="0">
                <a:solidFill>
                  <a:schemeClr val="tx2"/>
                </a:solidFill>
                <a:effectLst>
                  <a:outerShdw blurRad="38100" dist="38100" dir="2700000" algn="tl">
                    <a:srgbClr val="C0C0C0"/>
                  </a:outerShdw>
                </a:effectLst>
                <a:latin typeface="Symbol" panose="05050102010706020507" charset="2"/>
                <a:sym typeface="Symbol" panose="05050102010706020507" charset="2"/>
              </a:rPr>
              <a:t>p</a:t>
            </a: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 </a:t>
            </a:r>
            <a:r>
              <a:rPr lang="en-US" altLang="zh-CN" sz="1600" i="1"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K</a:t>
            </a: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 and </a:t>
            </a:r>
            <a:r>
              <a:rPr lang="en-US" altLang="zh-CN" sz="1600" i="1"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p</a:t>
            </a: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 change</a:t>
            </a:r>
          </a:p>
          <a:p>
            <a:pPr eaLnBrk="1" hangingPunct="1">
              <a:spcBef>
                <a:spcPct val="20000"/>
              </a:spcBef>
              <a:buFont typeface="Times" charset="0"/>
              <a:buNone/>
              <a:defRPr/>
            </a:pP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   smoothly from peripheral </a:t>
            </a:r>
          </a:p>
          <a:p>
            <a:pPr eaLnBrk="1" hangingPunct="1">
              <a:spcBef>
                <a:spcPct val="20000"/>
              </a:spcBef>
              <a:buFont typeface="Times" charset="0"/>
              <a:buNone/>
              <a:defRPr/>
            </a:pP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   to central collisions.</a:t>
            </a:r>
          </a:p>
          <a:p>
            <a:pPr eaLnBrk="1" hangingPunct="1">
              <a:spcBef>
                <a:spcPct val="20000"/>
              </a:spcBef>
              <a:buFont typeface="Times" charset="0"/>
              <a:buNone/>
              <a:defRPr/>
            </a:pPr>
            <a:endParaRPr lang="en-US" altLang="zh-CN" sz="8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endParaRPr>
          </a:p>
          <a:p>
            <a:pPr eaLnBrk="1" hangingPunct="1">
              <a:spcBef>
                <a:spcPct val="20000"/>
              </a:spcBef>
              <a:buFont typeface="Times" charset="0"/>
              <a:buNone/>
              <a:defRPr/>
            </a:pP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2)  At the most central</a:t>
            </a:r>
          </a:p>
          <a:p>
            <a:pPr eaLnBrk="1" hangingPunct="1">
              <a:spcBef>
                <a:spcPct val="20000"/>
              </a:spcBef>
              <a:buFont typeface="Times" charset="0"/>
              <a:buNone/>
              <a:defRPr/>
            </a:pP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    collisions, &lt;</a:t>
            </a:r>
            <a:r>
              <a:rPr lang="en-US" altLang="zh-CN" sz="1600" baseline="-250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T</a:t>
            </a: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&gt; reaches</a:t>
            </a:r>
          </a:p>
          <a:p>
            <a:pPr eaLnBrk="1" hangingPunct="1">
              <a:spcBef>
                <a:spcPct val="20000"/>
              </a:spcBef>
              <a:buFont typeface="Times" charset="0"/>
              <a:buNone/>
              <a:defRPr/>
            </a:pP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   0.6c.</a:t>
            </a:r>
          </a:p>
          <a:p>
            <a:pPr marL="0" indent="0" eaLnBrk="1" hangingPunct="1">
              <a:spcBef>
                <a:spcPct val="20000"/>
              </a:spcBef>
              <a:defRPr/>
            </a:pPr>
            <a:endParaRPr lang="en-US" altLang="zh-CN" sz="8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endParaRPr>
          </a:p>
          <a:p>
            <a:pPr eaLnBrk="1" hangingPunct="1">
              <a:spcBef>
                <a:spcPct val="20000"/>
              </a:spcBef>
              <a:buFont typeface="Times" charset="0"/>
              <a:buNone/>
              <a:defRPr/>
            </a:pP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3) Multi-strange particles ,</a:t>
            </a:r>
          </a:p>
          <a:p>
            <a:pPr eaLnBrk="1" hangingPunct="1">
              <a:spcBef>
                <a:spcPct val="20000"/>
              </a:spcBef>
              <a:buFont typeface="Times" charset="0"/>
              <a:buNone/>
              <a:defRPr/>
            </a:pP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     are found at higher </a:t>
            </a:r>
            <a:r>
              <a:rPr lang="en-US" altLang="zh-CN" sz="1600" dirty="0" err="1">
                <a:solidFill>
                  <a:schemeClr val="tx2"/>
                </a:solidFill>
                <a:effectLst>
                  <a:outerShdw blurRad="38100" dist="38100" dir="2700000" algn="tl">
                    <a:srgbClr val="C0C0C0"/>
                  </a:outerShdw>
                </a:effectLst>
                <a:latin typeface="Arial" panose="020B0604020202020204" pitchFamily="34" charset="0"/>
                <a:sym typeface="Symbol" panose="05050102010706020507" charset="2"/>
              </a:rPr>
              <a:t>T</a:t>
            </a:r>
            <a:r>
              <a:rPr lang="en-US" altLang="zh-CN" sz="1600" baseline="-25000" dirty="0" err="1">
                <a:solidFill>
                  <a:schemeClr val="tx2"/>
                </a:solidFill>
                <a:effectLst>
                  <a:outerShdw blurRad="38100" dist="38100" dir="2700000" algn="tl">
                    <a:srgbClr val="C0C0C0"/>
                  </a:outerShdw>
                </a:effectLst>
                <a:latin typeface="Arial" panose="020B0604020202020204" pitchFamily="34" charset="0"/>
                <a:sym typeface="Symbol" panose="05050102010706020507" charset="2"/>
              </a:rPr>
              <a:t>fo</a:t>
            </a:r>
            <a:endParaRPr lang="en-US" altLang="zh-CN" sz="1600" baseline="-250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endParaRPr>
          </a:p>
          <a:p>
            <a:pPr eaLnBrk="1" hangingPunct="1">
              <a:spcBef>
                <a:spcPct val="20000"/>
              </a:spcBef>
              <a:buFont typeface="Times" charset="0"/>
              <a:buNone/>
              <a:defRPr/>
            </a:pPr>
            <a:r>
              <a:rPr lang="en-US" altLang="zh-CN" sz="1600" baseline="-250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     </a:t>
            </a: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a:t>
            </a:r>
            <a:r>
              <a:rPr lang="en-US" altLang="zh-CN" sz="1600" dirty="0" err="1">
                <a:solidFill>
                  <a:schemeClr val="tx2"/>
                </a:solidFill>
                <a:effectLst>
                  <a:outerShdw blurRad="38100" dist="38100" dir="2700000" algn="tl">
                    <a:srgbClr val="C0C0C0"/>
                  </a:outerShdw>
                </a:effectLst>
                <a:latin typeface="Arial" panose="020B0604020202020204" pitchFamily="34" charset="0"/>
                <a:sym typeface="Symbol" panose="05050102010706020507" charset="2"/>
              </a:rPr>
              <a:t>T~T</a:t>
            </a:r>
            <a:r>
              <a:rPr lang="en-US" altLang="zh-CN" sz="1600" baseline="-25000" dirty="0" err="1">
                <a:solidFill>
                  <a:schemeClr val="tx2"/>
                </a:solidFill>
                <a:effectLst>
                  <a:outerShdw blurRad="38100" dist="38100" dir="2700000" algn="tl">
                    <a:srgbClr val="C0C0C0"/>
                  </a:outerShdw>
                </a:effectLst>
                <a:latin typeface="Arial" panose="020B0604020202020204" pitchFamily="34" charset="0"/>
                <a:sym typeface="Symbol" panose="05050102010706020507" charset="2"/>
              </a:rPr>
              <a:t>ch</a:t>
            </a: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 and lower &lt;</a:t>
            </a:r>
            <a:r>
              <a:rPr lang="en-US" altLang="zh-CN" sz="1600" baseline="-250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T</a:t>
            </a:r>
            <a:r>
              <a:rPr lang="en-US" altLang="zh-CN" sz="1600" dirty="0">
                <a:solidFill>
                  <a:schemeClr val="tx2"/>
                </a:solidFill>
                <a:effectLst>
                  <a:outerShdw blurRad="38100" dist="38100" dir="2700000" algn="tl">
                    <a:srgbClr val="C0C0C0"/>
                  </a:outerShdw>
                </a:effectLst>
                <a:latin typeface="Arial" panose="020B0604020202020204" pitchFamily="34" charset="0"/>
                <a:sym typeface="Symbol" panose="05050102010706020507" charset="2"/>
              </a:rPr>
              <a:t>&gt;</a:t>
            </a:r>
            <a:r>
              <a:rPr lang="en-US" altLang="zh-CN" sz="1600" dirty="0">
                <a:solidFill>
                  <a:schemeClr val="tx2"/>
                </a:solidFill>
                <a:latin typeface="Arial" panose="020B0604020202020204" pitchFamily="34" charset="0"/>
                <a:sym typeface="Symbol" panose="05050102010706020507" charset="2"/>
              </a:rPr>
              <a:t> </a:t>
            </a:r>
          </a:p>
          <a:p>
            <a:pPr eaLnBrk="1" hangingPunct="1">
              <a:spcBef>
                <a:spcPct val="20000"/>
              </a:spcBef>
              <a:buFontTx/>
              <a:buAutoNum type="arabicParenR"/>
              <a:defRPr/>
            </a:pPr>
            <a:endParaRPr lang="en-US" altLang="zh-CN" sz="1600" b="1" dirty="0">
              <a:solidFill>
                <a:schemeClr val="tx2"/>
              </a:solidFill>
              <a:effectLst>
                <a:outerShdw blurRad="38100" dist="38100" dir="2700000" algn="tl">
                  <a:srgbClr val="C0C0C0"/>
                </a:outerShdw>
              </a:effectLst>
              <a:latin typeface="Arial" panose="020B0604020202020204" pitchFamily="34" charset="0"/>
            </a:endParaRPr>
          </a:p>
          <a:p>
            <a:pPr eaLnBrk="1" hangingPunct="1">
              <a:spcBef>
                <a:spcPct val="20000"/>
              </a:spcBef>
              <a:buFontTx/>
              <a:buChar char="•"/>
              <a:defRPr/>
            </a:pPr>
            <a:r>
              <a:rPr lang="en-US" altLang="zh-CN" sz="1600" b="1" dirty="0">
                <a:solidFill>
                  <a:srgbClr val="CC0000"/>
                </a:solidFill>
                <a:effectLst>
                  <a:outerShdw blurRad="38100" dist="38100" dir="2700000" algn="tl">
                    <a:srgbClr val="C0C0C0"/>
                  </a:outerShdw>
                </a:effectLst>
                <a:latin typeface="Arial" panose="020B0604020202020204" pitchFamily="34" charset="0"/>
                <a:sym typeface="Symbol" panose="05050102010706020507" charset="2"/>
              </a:rPr>
              <a:t> S</a:t>
            </a:r>
            <a:r>
              <a:rPr lang="en-US" altLang="zh-CN" sz="1600" b="1" dirty="0">
                <a:solidFill>
                  <a:srgbClr val="CC0000"/>
                </a:solidFill>
                <a:effectLst>
                  <a:outerShdw blurRad="38100" dist="38100" dir="2700000" algn="tl">
                    <a:srgbClr val="C0C0C0"/>
                  </a:outerShdw>
                </a:effectLst>
                <a:latin typeface="Arial" panose="020B0604020202020204" pitchFamily="34" charset="0"/>
              </a:rPr>
              <a:t>ensitive to early partonic stage!</a:t>
            </a:r>
          </a:p>
          <a:p>
            <a:pPr eaLnBrk="1" hangingPunct="1">
              <a:spcBef>
                <a:spcPct val="20000"/>
              </a:spcBef>
              <a:buFontTx/>
              <a:buChar char="•"/>
              <a:defRPr/>
            </a:pPr>
            <a:r>
              <a:rPr lang="en-US" altLang="zh-CN" sz="1600" b="1" dirty="0">
                <a:solidFill>
                  <a:srgbClr val="CC0000"/>
                </a:solidFill>
                <a:effectLst>
                  <a:outerShdw blurRad="38100" dist="38100" dir="2700000" algn="tl">
                    <a:srgbClr val="C0C0C0"/>
                  </a:outerShdw>
                </a:effectLst>
                <a:latin typeface="Arial" panose="020B0604020202020204" pitchFamily="34" charset="0"/>
                <a:sym typeface="Zapf Dingbats" charset="0"/>
              </a:rPr>
              <a:t> </a:t>
            </a:r>
            <a:r>
              <a:rPr lang="en-US" altLang="zh-CN" sz="1600" b="1" dirty="0">
                <a:solidFill>
                  <a:srgbClr val="CC0000"/>
                </a:solidFill>
                <a:effectLst>
                  <a:outerShdw blurRad="38100" dist="38100" dir="2700000" algn="tl">
                    <a:srgbClr val="C0C0C0"/>
                  </a:outerShdw>
                </a:effectLst>
                <a:latin typeface="Arial" panose="020B0604020202020204" pitchFamily="34" charset="0"/>
              </a:rPr>
              <a:t>How about v</a:t>
            </a:r>
            <a:r>
              <a:rPr lang="en-US" altLang="zh-CN" sz="1600" b="1" baseline="-25000" dirty="0">
                <a:solidFill>
                  <a:srgbClr val="CC0000"/>
                </a:solidFill>
                <a:effectLst>
                  <a:outerShdw blurRad="38100" dist="38100" dir="2700000" algn="tl">
                    <a:srgbClr val="C0C0C0"/>
                  </a:outerShdw>
                </a:effectLst>
                <a:latin typeface="Arial" panose="020B0604020202020204" pitchFamily="34" charset="0"/>
              </a:rPr>
              <a:t>2</a:t>
            </a:r>
            <a:r>
              <a:rPr lang="en-US" altLang="zh-CN" sz="1600" b="1" dirty="0">
                <a:solidFill>
                  <a:srgbClr val="CC0000"/>
                </a:solidFill>
                <a:effectLst>
                  <a:outerShdw blurRad="38100" dist="38100" dir="2700000" algn="tl">
                    <a:srgbClr val="C0C0C0"/>
                  </a:outerShdw>
                </a:effectLst>
                <a:latin typeface="Arial" panose="020B0604020202020204" pitchFamily="34" charset="0"/>
              </a:rPr>
              <a:t>?</a:t>
            </a:r>
          </a:p>
        </p:txBody>
      </p:sp>
      <p:sp>
        <p:nvSpPr>
          <p:cNvPr id="369670" name="Rectangle 6">
            <a:extLst>
              <a:ext uri="{FF2B5EF4-FFF2-40B4-BE49-F238E27FC236}">
                <a16:creationId xmlns:a16="http://schemas.microsoft.com/office/drawing/2014/main" id="{20D29E98-5E7D-AE47-AD71-666A36796FB4}"/>
              </a:ext>
            </a:extLst>
          </p:cNvPr>
          <p:cNvSpPr>
            <a:spLocks noChangeArrowheads="1"/>
          </p:cNvSpPr>
          <p:nvPr/>
        </p:nvSpPr>
        <p:spPr bwMode="auto">
          <a:xfrm>
            <a:off x="682626" y="5421313"/>
            <a:ext cx="309700" cy="523220"/>
          </a:xfrm>
          <a:prstGeom prst="rect">
            <a:avLst/>
          </a:prstGeom>
          <a:noFill/>
          <a:ln>
            <a:noFill/>
          </a:ln>
          <a:effectLst/>
        </p:spPr>
        <p:txBody>
          <a:bodyPr wrap="none">
            <a:spAutoFit/>
          </a:bodyPr>
          <a:lstStyle/>
          <a:p>
            <a:pPr eaLnBrk="1" hangingPunct="1">
              <a:spcBef>
                <a:spcPct val="20000"/>
              </a:spcBef>
              <a:buFontTx/>
              <a:buChar char="•"/>
              <a:defRPr/>
            </a:pPr>
            <a:endParaRPr lang="zh-CN" altLang="zh-CN"/>
          </a:p>
        </p:txBody>
      </p:sp>
      <p:sp>
        <p:nvSpPr>
          <p:cNvPr id="152580" name="Line 5">
            <a:extLst>
              <a:ext uri="{FF2B5EF4-FFF2-40B4-BE49-F238E27FC236}">
                <a16:creationId xmlns:a16="http://schemas.microsoft.com/office/drawing/2014/main" id="{2235DF40-D0A6-5F43-9E17-A90FFDE07022}"/>
              </a:ext>
            </a:extLst>
          </p:cNvPr>
          <p:cNvSpPr>
            <a:spLocks noChangeShapeType="1"/>
          </p:cNvSpPr>
          <p:nvPr/>
        </p:nvSpPr>
        <p:spPr bwMode="auto">
          <a:xfrm>
            <a:off x="762000" y="914400"/>
            <a:ext cx="7704139"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2581" name="Line 4">
            <a:extLst>
              <a:ext uri="{FF2B5EF4-FFF2-40B4-BE49-F238E27FC236}">
                <a16:creationId xmlns:a16="http://schemas.microsoft.com/office/drawing/2014/main" id="{503DCD10-4152-F843-96AD-1ED51A125610}"/>
              </a:ext>
            </a:extLst>
          </p:cNvPr>
          <p:cNvSpPr>
            <a:spLocks noChangeShapeType="1"/>
          </p:cNvSpPr>
          <p:nvPr/>
        </p:nvSpPr>
        <p:spPr bwMode="auto">
          <a:xfrm>
            <a:off x="685800" y="6096000"/>
            <a:ext cx="7704139"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52582" name="图片 1">
            <a:extLst>
              <a:ext uri="{FF2B5EF4-FFF2-40B4-BE49-F238E27FC236}">
                <a16:creationId xmlns:a16="http://schemas.microsoft.com/office/drawing/2014/main" id="{895FD374-FDAC-1948-A28F-9665A0096A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03325"/>
            <a:ext cx="52578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descr="Light downward diagonal">
            <a:extLst>
              <a:ext uri="{FF2B5EF4-FFF2-40B4-BE49-F238E27FC236}">
                <a16:creationId xmlns:a16="http://schemas.microsoft.com/office/drawing/2014/main" id="{2479608A-04CE-454D-8E62-1EF953E2CBB8}"/>
              </a:ext>
            </a:extLst>
          </p:cNvPr>
          <p:cNvSpPr txBox="1">
            <a:spLocks noChangeArrowheads="1"/>
          </p:cNvSpPr>
          <p:nvPr/>
        </p:nvSpPr>
        <p:spPr bwMode="auto">
          <a:xfrm>
            <a:off x="706599" y="5369721"/>
            <a:ext cx="7700963" cy="720197"/>
          </a:xfrm>
          <a:prstGeom prst="rect">
            <a:avLst/>
          </a:prstGeom>
          <a:pattFill prst="ltDnDiag">
            <a:fgClr>
              <a:schemeClr val="accent1"/>
            </a:fgClr>
            <a:bgClr>
              <a:schemeClr val="bg1"/>
            </a:bgClr>
          </a:pattFill>
          <a:ln w="38100" cmpd="dbl">
            <a:solidFill>
              <a:srgbClr val="CC3300"/>
            </a:solidFill>
            <a:miter lim="800000"/>
          </a:ln>
          <a:effectLst/>
        </p:spPr>
        <p:txBody>
          <a:bodyPr>
            <a:spAutoFit/>
          </a:bodyPr>
          <a:lstStyle>
            <a:lvl1pPr marL="457200" indent="-457200" eaLnBrk="0" hangingPunct="0">
              <a:defRPr sz="2400">
                <a:solidFill>
                  <a:schemeClr val="tx1"/>
                </a:solidFill>
                <a:latin typeface="Times New Roman" panose="02020603050405020304" charset="0"/>
              </a:defRPr>
            </a:lvl1pPr>
            <a:lvl2pPr marL="914400" indent="-457200" eaLnBrk="0" hangingPunct="0">
              <a:defRPr sz="2400">
                <a:solidFill>
                  <a:schemeClr val="tx1"/>
                </a:solidFill>
                <a:latin typeface="Times New Roman" panose="02020603050405020304" charset="0"/>
              </a:defRPr>
            </a:lvl2pPr>
            <a:lvl3pPr marL="1371600" indent="-457200" eaLnBrk="0" hangingPunct="0">
              <a:defRPr sz="2400">
                <a:solidFill>
                  <a:schemeClr val="tx1"/>
                </a:solidFill>
                <a:latin typeface="Times New Roman" panose="02020603050405020304" charset="0"/>
              </a:defRPr>
            </a:lvl3pPr>
            <a:lvl4pPr marL="1828800" indent="-457200" eaLnBrk="0" hangingPunct="0">
              <a:defRPr sz="2400">
                <a:solidFill>
                  <a:schemeClr val="tx1"/>
                </a:solidFill>
                <a:latin typeface="Times New Roman" panose="02020603050405020304" charset="0"/>
              </a:defRPr>
            </a:lvl4pPr>
            <a:lvl5pPr marL="2286000" indent="-457200" eaLnBrk="0" hangingPunct="0">
              <a:defRPr sz="2400">
                <a:solidFill>
                  <a:schemeClr val="tx1"/>
                </a:solidFill>
                <a:latin typeface="Times New Roman" panose="02020603050405020304" charset="0"/>
              </a:defRPr>
            </a:lvl5pPr>
            <a:lvl6pPr marL="2743200" indent="-457200" eaLnBrk="0" fontAlgn="base" hangingPunct="0">
              <a:spcBef>
                <a:spcPct val="0"/>
              </a:spcBef>
              <a:spcAft>
                <a:spcPct val="0"/>
              </a:spcAft>
              <a:defRPr sz="2400">
                <a:solidFill>
                  <a:schemeClr val="tx1"/>
                </a:solidFill>
                <a:latin typeface="Times New Roman" panose="02020603050405020304" charset="0"/>
              </a:defRPr>
            </a:lvl6pPr>
            <a:lvl7pPr marL="3200400" indent="-457200" eaLnBrk="0" fontAlgn="base" hangingPunct="0">
              <a:spcBef>
                <a:spcPct val="0"/>
              </a:spcBef>
              <a:spcAft>
                <a:spcPct val="0"/>
              </a:spcAft>
              <a:defRPr sz="2400">
                <a:solidFill>
                  <a:schemeClr val="tx1"/>
                </a:solidFill>
                <a:latin typeface="Times New Roman" panose="02020603050405020304" charset="0"/>
              </a:defRPr>
            </a:lvl7pPr>
            <a:lvl8pPr marL="3657600" indent="-457200" eaLnBrk="0" fontAlgn="base" hangingPunct="0">
              <a:spcBef>
                <a:spcPct val="0"/>
              </a:spcBef>
              <a:spcAft>
                <a:spcPct val="0"/>
              </a:spcAft>
              <a:defRPr sz="2400">
                <a:solidFill>
                  <a:schemeClr val="tx1"/>
                </a:solidFill>
                <a:latin typeface="Times New Roman" panose="02020603050405020304" charset="0"/>
              </a:defRPr>
            </a:lvl8pPr>
            <a:lvl9pPr marL="4114800" indent="-457200" eaLnBrk="0" fontAlgn="base" hangingPunct="0">
              <a:spcBef>
                <a:spcPct val="0"/>
              </a:spcBef>
              <a:spcAft>
                <a:spcPct val="0"/>
              </a:spcAft>
              <a:defRPr sz="2400">
                <a:solidFill>
                  <a:schemeClr val="tx1"/>
                </a:solidFill>
                <a:latin typeface="Times New Roman" panose="02020603050405020304" charset="0"/>
              </a:defRPr>
            </a:lvl9pPr>
          </a:lstStyle>
          <a:p>
            <a:pPr eaLnBrk="1" hangingPunct="1">
              <a:spcBef>
                <a:spcPct val="20000"/>
              </a:spcBef>
              <a:buFontTx/>
              <a:buChar char="•"/>
              <a:defRPr/>
            </a:pPr>
            <a:r>
              <a:rPr lang="en-US" altLang="zh-CN" sz="1200" dirty="0">
                <a:latin typeface="Arial" panose="020B0604020202020204" pitchFamily="34" charset="0"/>
              </a:rPr>
              <a:t>STAR</a:t>
            </a:r>
            <a:r>
              <a:rPr lang="en-US" altLang="zh-CN" sz="1200" dirty="0">
                <a:latin typeface="Arial" panose="020B0604020202020204" pitchFamily="34" charset="0"/>
                <a:sym typeface="Wingdings" panose="05000000000000000000"/>
              </a:rPr>
              <a:t>:NPA</a:t>
            </a:r>
            <a:r>
              <a:rPr lang="en-US" altLang="zh-CN" sz="1200" u="sng" dirty="0">
                <a:latin typeface="Arial" panose="020B0604020202020204" pitchFamily="34" charset="0"/>
                <a:sym typeface="Wingdings" panose="05000000000000000000"/>
              </a:rPr>
              <a:t>757</a:t>
            </a:r>
            <a:r>
              <a:rPr lang="en-US" altLang="zh-CN" sz="1200" dirty="0">
                <a:latin typeface="Arial" panose="020B0604020202020204" pitchFamily="34" charset="0"/>
                <a:sym typeface="Wingdings" panose="05000000000000000000"/>
              </a:rPr>
              <a:t>,102(05)</a:t>
            </a:r>
            <a:r>
              <a:rPr lang="zh-CN" altLang="en-US" sz="1200" dirty="0">
                <a:latin typeface="Arial" panose="020B0604020202020204" pitchFamily="34" charset="0"/>
                <a:sym typeface="Wingdings" panose="05000000000000000000"/>
              </a:rPr>
              <a:t> </a:t>
            </a:r>
            <a:r>
              <a:rPr lang="en-US" altLang="zh-CN" sz="1200" dirty="0">
                <a:latin typeface="Arial" panose="020B0604020202020204" pitchFamily="34" charset="0"/>
                <a:sym typeface="Wingdings" panose="05000000000000000000"/>
              </a:rPr>
              <a:t>,</a:t>
            </a:r>
            <a:r>
              <a:rPr lang="zh-CN" altLang="en-US" sz="1200" dirty="0">
                <a:latin typeface="Arial" panose="020B0604020202020204" pitchFamily="34" charset="0"/>
                <a:sym typeface="Wingdings" panose="05000000000000000000"/>
              </a:rPr>
              <a:t> </a:t>
            </a:r>
            <a:r>
              <a:rPr lang="en-US" altLang="zh-CN" sz="1200" dirty="0">
                <a:latin typeface="Arial" panose="020B0604020202020204" pitchFamily="34" charset="0"/>
              </a:rPr>
              <a:t>(F.</a:t>
            </a:r>
            <a:r>
              <a:rPr lang="zh-CN" altLang="en-US" sz="1200" dirty="0">
                <a:latin typeface="Arial" panose="020B0604020202020204" pitchFamily="34" charset="0"/>
              </a:rPr>
              <a:t> </a:t>
            </a:r>
            <a:r>
              <a:rPr lang="en-US" altLang="zh-CN" sz="1200" dirty="0">
                <a:latin typeface="Arial" panose="020B0604020202020204" pitchFamily="34" charset="0"/>
              </a:rPr>
              <a:t>Wang)</a:t>
            </a:r>
            <a:r>
              <a:rPr lang="zh-CN" altLang="en-US" sz="1200" dirty="0">
                <a:latin typeface="Arial" panose="020B0604020202020204" pitchFamily="34" charset="0"/>
              </a:rPr>
              <a:t> </a:t>
            </a:r>
            <a:r>
              <a:rPr lang="en-US" altLang="zh-CN" sz="1200" dirty="0">
                <a:solidFill>
                  <a:srgbClr val="FF0000"/>
                </a:solidFill>
              </a:rPr>
              <a:t>NPA</a:t>
            </a:r>
            <a:r>
              <a:rPr lang="en-US" altLang="zh-CN" sz="1200" u="sng" dirty="0">
                <a:solidFill>
                  <a:srgbClr val="FF0000"/>
                </a:solidFill>
              </a:rPr>
              <a:t>715</a:t>
            </a:r>
            <a:r>
              <a:rPr lang="en-US" altLang="zh-CN" sz="1200" dirty="0">
                <a:solidFill>
                  <a:srgbClr val="FF0000"/>
                </a:solidFill>
              </a:rPr>
              <a:t>, 466c (03) </a:t>
            </a:r>
            <a:r>
              <a:rPr lang="en-US" altLang="zh-CN" sz="1200" dirty="0"/>
              <a:t>;</a:t>
            </a:r>
            <a:endParaRPr lang="zh-CN" altLang="en-US" sz="1200" dirty="0">
              <a:latin typeface="Arial" panose="020B0604020202020204" pitchFamily="34" charset="0"/>
              <a:sym typeface="Wingdings" panose="05000000000000000000"/>
            </a:endParaRPr>
          </a:p>
          <a:p>
            <a:pPr>
              <a:spcBef>
                <a:spcPct val="20000"/>
              </a:spcBef>
              <a:buFontTx/>
              <a:buChar char="•"/>
              <a:defRPr/>
            </a:pPr>
            <a:r>
              <a:rPr lang="en-US" altLang="zh-CN" sz="1200" dirty="0">
                <a:latin typeface="Arial" panose="020B0604020202020204" pitchFamily="34" charset="0"/>
              </a:rPr>
              <a:t>P. Braun-</a:t>
            </a:r>
            <a:r>
              <a:rPr lang="en-US" altLang="zh-CN" sz="1200" dirty="0" err="1">
                <a:latin typeface="Arial" panose="020B0604020202020204" pitchFamily="34" charset="0"/>
              </a:rPr>
              <a:t>Munzinger</a:t>
            </a:r>
            <a:r>
              <a:rPr lang="en-US" altLang="zh-CN" sz="1200" dirty="0">
                <a:latin typeface="Arial" panose="020B0604020202020204" pitchFamily="34" charset="0"/>
              </a:rPr>
              <a:t>, J. </a:t>
            </a:r>
            <a:r>
              <a:rPr lang="en-US" altLang="zh-CN" sz="1200" dirty="0" err="1">
                <a:latin typeface="Arial" panose="020B0604020202020204" pitchFamily="34" charset="0"/>
              </a:rPr>
              <a:t>Stachel</a:t>
            </a:r>
            <a:r>
              <a:rPr lang="en-US" altLang="zh-CN" sz="1200" dirty="0">
                <a:latin typeface="Arial" panose="020B0604020202020204" pitchFamily="34" charset="0"/>
              </a:rPr>
              <a:t>, J. </a:t>
            </a:r>
            <a:r>
              <a:rPr lang="en-US" altLang="zh-CN" sz="1200" dirty="0" err="1">
                <a:latin typeface="Arial" panose="020B0604020202020204" pitchFamily="34" charset="0"/>
              </a:rPr>
              <a:t>Wessels</a:t>
            </a:r>
            <a:r>
              <a:rPr lang="en-US" altLang="zh-CN" sz="1200" dirty="0">
                <a:latin typeface="Arial" panose="020B0604020202020204" pitchFamily="34" charset="0"/>
              </a:rPr>
              <a:t>, N. Xu, Phys. </a:t>
            </a:r>
            <a:r>
              <a:rPr lang="en-US" altLang="zh-CN" sz="1200" dirty="0" err="1">
                <a:latin typeface="Arial" panose="020B0604020202020204" pitchFamily="34" charset="0"/>
              </a:rPr>
              <a:t>Lett</a:t>
            </a:r>
            <a:r>
              <a:rPr lang="en-US" altLang="zh-CN" sz="1200" dirty="0">
                <a:latin typeface="Arial" panose="020B0604020202020204" pitchFamily="34" charset="0"/>
              </a:rPr>
              <a:t>. B 344 (1995) 43;</a:t>
            </a:r>
          </a:p>
          <a:p>
            <a:pPr>
              <a:spcBef>
                <a:spcPct val="20000"/>
              </a:spcBef>
              <a:buFontTx/>
              <a:buChar char="•"/>
              <a:defRPr/>
            </a:pPr>
            <a:r>
              <a:rPr lang="en-US" altLang="zh-CN" sz="1200" dirty="0">
                <a:latin typeface="Arial" panose="020B0604020202020204" pitchFamily="34" charset="0"/>
              </a:rPr>
              <a:t>P. Braun-</a:t>
            </a:r>
            <a:r>
              <a:rPr lang="en-US" altLang="zh-CN" sz="1200" dirty="0" err="1">
                <a:latin typeface="Arial" panose="020B0604020202020204" pitchFamily="34" charset="0"/>
              </a:rPr>
              <a:t>Munzinger</a:t>
            </a:r>
            <a:r>
              <a:rPr lang="en-US" altLang="zh-CN" sz="1200" dirty="0">
                <a:latin typeface="Arial" panose="020B0604020202020204" pitchFamily="34" charset="0"/>
              </a:rPr>
              <a:t>, I. </a:t>
            </a:r>
            <a:r>
              <a:rPr lang="en-US" altLang="zh-CN" sz="1200" dirty="0" err="1">
                <a:latin typeface="Arial" panose="020B0604020202020204" pitchFamily="34" charset="0"/>
              </a:rPr>
              <a:t>Heppe</a:t>
            </a:r>
            <a:r>
              <a:rPr lang="en-US" altLang="zh-CN" sz="1200" dirty="0">
                <a:latin typeface="Arial" panose="020B0604020202020204" pitchFamily="34" charset="0"/>
              </a:rPr>
              <a:t>, J. </a:t>
            </a:r>
            <a:r>
              <a:rPr lang="en-US" altLang="zh-CN" sz="1200" dirty="0" err="1">
                <a:latin typeface="Arial" panose="020B0604020202020204" pitchFamily="34" charset="0"/>
              </a:rPr>
              <a:t>Stachel</a:t>
            </a:r>
            <a:r>
              <a:rPr lang="en-US" altLang="zh-CN" sz="1200" dirty="0">
                <a:latin typeface="Arial" panose="020B0604020202020204" pitchFamily="34" charset="0"/>
              </a:rPr>
              <a:t>, Phys. </a:t>
            </a:r>
            <a:r>
              <a:rPr lang="en-US" altLang="zh-CN" sz="1200" dirty="0" err="1">
                <a:latin typeface="Arial" panose="020B0604020202020204" pitchFamily="34" charset="0"/>
              </a:rPr>
              <a:t>Lett</a:t>
            </a:r>
            <a:r>
              <a:rPr lang="en-US" altLang="zh-CN" sz="1200" dirty="0">
                <a:latin typeface="Arial" panose="020B0604020202020204" pitchFamily="34" charset="0"/>
              </a:rPr>
              <a:t>. B 465 (1999) 15.</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762000" y="228600"/>
            <a:ext cx="7473950" cy="609600"/>
          </a:xfrm>
        </p:spPr>
        <p:txBody>
          <a:bodyPr/>
          <a:lstStyle/>
          <a:p>
            <a:r>
              <a:rPr lang="en-US" altLang="zh-CN" sz="3200" b="1" dirty="0"/>
              <a:t>Tests with Transport Model</a:t>
            </a:r>
          </a:p>
        </p:txBody>
      </p:sp>
      <p:pic>
        <p:nvPicPr>
          <p:cNvPr id="327683" name="Picture 3"/>
          <p:cNvPicPr>
            <a:picLocks noChangeAspect="1" noChangeArrowheads="1"/>
          </p:cNvPicPr>
          <p:nvPr/>
        </p:nvPicPr>
        <p:blipFill>
          <a:blip r:embed="rId3">
            <a:extLst>
              <a:ext uri="{28A0092B-C50C-407E-A947-70E740481C1C}">
                <a14:useLocalDpi xmlns:a14="http://schemas.microsoft.com/office/drawing/2010/main" val="0"/>
              </a:ext>
            </a:extLst>
          </a:blip>
          <a:srcRect l="2942" t="11882" b="9059"/>
          <a:stretch>
            <a:fillRect/>
          </a:stretch>
        </p:blipFill>
        <p:spPr bwMode="auto">
          <a:xfrm>
            <a:off x="4688867" y="1412776"/>
            <a:ext cx="4027575" cy="2732831"/>
          </a:xfrm>
          <a:prstGeom prst="rect">
            <a:avLst/>
          </a:prstGeom>
          <a:noFill/>
          <a:extLst>
            <a:ext uri="{909E8E84-426E-40DD-AFC4-6F175D3DCCD1}">
              <a14:hiddenFill xmlns:a14="http://schemas.microsoft.com/office/drawing/2010/main">
                <a:solidFill>
                  <a:srgbClr val="FFFFFF"/>
                </a:solidFill>
              </a14:hiddenFill>
            </a:ext>
          </a:extLst>
        </p:spPr>
      </p:pic>
      <p:sp>
        <p:nvSpPr>
          <p:cNvPr id="327684" name="Rectangle 4"/>
          <p:cNvSpPr>
            <a:spLocks noChangeArrowheads="1"/>
          </p:cNvSpPr>
          <p:nvPr/>
        </p:nvSpPr>
        <p:spPr bwMode="auto">
          <a:xfrm>
            <a:off x="4427984" y="4235194"/>
            <a:ext cx="4680520" cy="1323439"/>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spcBef>
                <a:spcPct val="0"/>
              </a:spcBef>
              <a:defRPr>
                <a:solidFill>
                  <a:schemeClr val="tx1"/>
                </a:solidFill>
                <a:latin typeface="Arial" charset="0"/>
                <a:ea typeface="宋体" charset="0"/>
              </a:defRPr>
            </a:lvl1pPr>
            <a:lvl2pPr marL="914400" indent="-457200">
              <a:spcBef>
                <a:spcPct val="0"/>
              </a:spcBef>
              <a:defRPr>
                <a:solidFill>
                  <a:schemeClr val="tx1"/>
                </a:solidFill>
                <a:latin typeface="Arial" charset="0"/>
                <a:ea typeface="宋体" charset="0"/>
              </a:defRPr>
            </a:lvl2pPr>
            <a:lvl3pPr marL="1371600" indent="-457200">
              <a:spcBef>
                <a:spcPct val="0"/>
              </a:spcBef>
              <a:defRPr>
                <a:solidFill>
                  <a:schemeClr val="tx1"/>
                </a:solidFill>
                <a:latin typeface="Arial" charset="0"/>
                <a:ea typeface="宋体" charset="0"/>
              </a:defRPr>
            </a:lvl3pPr>
            <a:lvl4pPr marL="1828800" indent="-457200">
              <a:spcBef>
                <a:spcPct val="0"/>
              </a:spcBef>
              <a:defRPr>
                <a:solidFill>
                  <a:schemeClr val="tx1"/>
                </a:solidFill>
                <a:latin typeface="Arial" charset="0"/>
                <a:ea typeface="宋体" charset="0"/>
              </a:defRPr>
            </a:lvl4pPr>
            <a:lvl5pPr marL="2286000" indent="-457200">
              <a:spcBef>
                <a:spcPct val="0"/>
              </a:spcBef>
              <a:defRPr>
                <a:solidFill>
                  <a:schemeClr val="tx1"/>
                </a:solidFill>
                <a:latin typeface="Arial" charset="0"/>
                <a:ea typeface="宋体" charset="0"/>
              </a:defRPr>
            </a:lvl5pPr>
            <a:lvl6pPr marL="2743200" indent="-457200" fontAlgn="base">
              <a:spcBef>
                <a:spcPct val="0"/>
              </a:spcBef>
              <a:spcAft>
                <a:spcPct val="0"/>
              </a:spcAft>
              <a:defRPr>
                <a:solidFill>
                  <a:schemeClr val="tx1"/>
                </a:solidFill>
                <a:latin typeface="Arial" charset="0"/>
                <a:ea typeface="宋体" charset="0"/>
              </a:defRPr>
            </a:lvl6pPr>
            <a:lvl7pPr marL="3200400" indent="-457200" fontAlgn="base">
              <a:spcBef>
                <a:spcPct val="0"/>
              </a:spcBef>
              <a:spcAft>
                <a:spcPct val="0"/>
              </a:spcAft>
              <a:defRPr>
                <a:solidFill>
                  <a:schemeClr val="tx1"/>
                </a:solidFill>
                <a:latin typeface="Arial" charset="0"/>
                <a:ea typeface="宋体" charset="0"/>
              </a:defRPr>
            </a:lvl7pPr>
            <a:lvl8pPr marL="3657600" indent="-457200" fontAlgn="base">
              <a:spcBef>
                <a:spcPct val="0"/>
              </a:spcBef>
              <a:spcAft>
                <a:spcPct val="0"/>
              </a:spcAft>
              <a:defRPr>
                <a:solidFill>
                  <a:schemeClr val="tx1"/>
                </a:solidFill>
                <a:latin typeface="Arial" charset="0"/>
                <a:ea typeface="宋体" charset="0"/>
              </a:defRPr>
            </a:lvl8pPr>
            <a:lvl9pPr marL="4114800" indent="-457200" fontAlgn="base">
              <a:spcBef>
                <a:spcPct val="0"/>
              </a:spcBef>
              <a:spcAft>
                <a:spcPct val="0"/>
              </a:spcAft>
              <a:defRPr>
                <a:solidFill>
                  <a:schemeClr val="tx1"/>
                </a:solidFill>
                <a:latin typeface="Arial" charset="0"/>
                <a:ea typeface="宋体" charset="0"/>
              </a:defRPr>
            </a:lvl9pPr>
          </a:lstStyle>
          <a:p>
            <a:pPr marL="0" indent="0"/>
            <a:r>
              <a:rPr lang="en-US" altLang="zh-CN" sz="2000" dirty="0"/>
              <a:t>Hadronic Re-scatterings can not reproduced the anti-proton over proton ratios as a function of centrality.</a:t>
            </a:r>
          </a:p>
          <a:p>
            <a:pPr>
              <a:buFontTx/>
              <a:buNone/>
            </a:pPr>
            <a:r>
              <a:rPr lang="en-US" altLang="zh-CN" sz="2000" dirty="0">
                <a:latin typeface="Times New Roman" charset="0"/>
                <a:ea typeface="GungsuhChe" charset="0"/>
                <a:sym typeface="Wingdings" charset="2"/>
              </a:rPr>
              <a:t>	</a:t>
            </a:r>
            <a:endParaRPr lang="en-US" altLang="zh-CN" sz="2000" b="1" dirty="0">
              <a:solidFill>
                <a:srgbClr val="912400"/>
              </a:solidFill>
              <a:latin typeface="Times New Roman" charset="0"/>
              <a:ea typeface="GungsuhChe" charset="0"/>
              <a:sym typeface="Wingdings" charset="2"/>
            </a:endParaRPr>
          </a:p>
        </p:txBody>
      </p:sp>
      <p:sp>
        <p:nvSpPr>
          <p:cNvPr id="327685" name="Line 5"/>
          <p:cNvSpPr>
            <a:spLocks noChangeShapeType="1"/>
          </p:cNvSpPr>
          <p:nvPr/>
        </p:nvSpPr>
        <p:spPr bwMode="auto">
          <a:xfrm>
            <a:off x="990600" y="990600"/>
            <a:ext cx="7704138" cy="0"/>
          </a:xfrm>
          <a:prstGeom prst="line">
            <a:avLst/>
          </a:prstGeom>
          <a:noFill/>
          <a:ln w="444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sp>
        <p:nvSpPr>
          <p:cNvPr id="327686" name="Line 6"/>
          <p:cNvSpPr>
            <a:spLocks noChangeShapeType="1"/>
          </p:cNvSpPr>
          <p:nvPr/>
        </p:nvSpPr>
        <p:spPr bwMode="auto">
          <a:xfrm>
            <a:off x="906463" y="6400800"/>
            <a:ext cx="7704137" cy="0"/>
          </a:xfrm>
          <a:prstGeom prst="line">
            <a:avLst/>
          </a:prstGeom>
          <a:noFill/>
          <a:ln w="444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a:p>
        </p:txBody>
      </p:sp>
      <p:pic>
        <p:nvPicPr>
          <p:cNvPr id="2" name="Picture 4">
            <a:extLst>
              <a:ext uri="{FF2B5EF4-FFF2-40B4-BE49-F238E27FC236}">
                <a16:creationId xmlns:a16="http://schemas.microsoft.com/office/drawing/2014/main" id="{2E58AC2D-0ECA-2BB9-1E6F-7B019C1B4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62" t="11882" b="7648"/>
          <a:stretch>
            <a:fillRect/>
          </a:stretch>
        </p:blipFill>
        <p:spPr bwMode="auto">
          <a:xfrm>
            <a:off x="446772" y="1399577"/>
            <a:ext cx="3852291" cy="26728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D3B03871-7E71-73BD-D9E9-42061E1C3797}"/>
              </a:ext>
            </a:extLst>
          </p:cNvPr>
          <p:cNvSpPr>
            <a:spLocks noChangeArrowheads="1"/>
          </p:cNvSpPr>
          <p:nvPr/>
        </p:nvSpPr>
        <p:spPr bwMode="auto">
          <a:xfrm>
            <a:off x="251520" y="4279888"/>
            <a:ext cx="3888432" cy="707886"/>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spcBef>
                <a:spcPct val="0"/>
              </a:spcBef>
              <a:defRPr>
                <a:solidFill>
                  <a:schemeClr val="tx1"/>
                </a:solidFill>
                <a:latin typeface="Arial" charset="0"/>
                <a:ea typeface="宋体" charset="0"/>
              </a:defRPr>
            </a:lvl1pPr>
            <a:lvl2pPr marL="914400" indent="-457200">
              <a:spcBef>
                <a:spcPct val="0"/>
              </a:spcBef>
              <a:defRPr>
                <a:solidFill>
                  <a:schemeClr val="tx1"/>
                </a:solidFill>
                <a:latin typeface="Arial" charset="0"/>
                <a:ea typeface="宋体" charset="0"/>
              </a:defRPr>
            </a:lvl2pPr>
            <a:lvl3pPr marL="1371600" indent="-457200">
              <a:spcBef>
                <a:spcPct val="0"/>
              </a:spcBef>
              <a:defRPr>
                <a:solidFill>
                  <a:schemeClr val="tx1"/>
                </a:solidFill>
                <a:latin typeface="Arial" charset="0"/>
                <a:ea typeface="宋体" charset="0"/>
              </a:defRPr>
            </a:lvl3pPr>
            <a:lvl4pPr marL="1828800" indent="-457200">
              <a:spcBef>
                <a:spcPct val="0"/>
              </a:spcBef>
              <a:defRPr>
                <a:solidFill>
                  <a:schemeClr val="tx1"/>
                </a:solidFill>
                <a:latin typeface="Arial" charset="0"/>
                <a:ea typeface="宋体" charset="0"/>
              </a:defRPr>
            </a:lvl4pPr>
            <a:lvl5pPr marL="2286000" indent="-457200">
              <a:spcBef>
                <a:spcPct val="0"/>
              </a:spcBef>
              <a:defRPr>
                <a:solidFill>
                  <a:schemeClr val="tx1"/>
                </a:solidFill>
                <a:latin typeface="Arial" charset="0"/>
                <a:ea typeface="宋体" charset="0"/>
              </a:defRPr>
            </a:lvl5pPr>
            <a:lvl6pPr marL="2743200" indent="-457200" fontAlgn="base">
              <a:spcBef>
                <a:spcPct val="0"/>
              </a:spcBef>
              <a:spcAft>
                <a:spcPct val="0"/>
              </a:spcAft>
              <a:defRPr>
                <a:solidFill>
                  <a:schemeClr val="tx1"/>
                </a:solidFill>
                <a:latin typeface="Arial" charset="0"/>
                <a:ea typeface="宋体" charset="0"/>
              </a:defRPr>
            </a:lvl6pPr>
            <a:lvl7pPr marL="3200400" indent="-457200" fontAlgn="base">
              <a:spcBef>
                <a:spcPct val="0"/>
              </a:spcBef>
              <a:spcAft>
                <a:spcPct val="0"/>
              </a:spcAft>
              <a:defRPr>
                <a:solidFill>
                  <a:schemeClr val="tx1"/>
                </a:solidFill>
                <a:latin typeface="Arial" charset="0"/>
                <a:ea typeface="宋体" charset="0"/>
              </a:defRPr>
            </a:lvl7pPr>
            <a:lvl8pPr marL="3657600" indent="-457200" fontAlgn="base">
              <a:spcBef>
                <a:spcPct val="0"/>
              </a:spcBef>
              <a:spcAft>
                <a:spcPct val="0"/>
              </a:spcAft>
              <a:defRPr>
                <a:solidFill>
                  <a:schemeClr val="tx1"/>
                </a:solidFill>
                <a:latin typeface="Arial" charset="0"/>
                <a:ea typeface="宋体" charset="0"/>
              </a:defRPr>
            </a:lvl8pPr>
            <a:lvl9pPr marL="4114800" indent="-457200" fontAlgn="base">
              <a:spcBef>
                <a:spcPct val="0"/>
              </a:spcBef>
              <a:spcAft>
                <a:spcPct val="0"/>
              </a:spcAft>
              <a:defRPr>
                <a:solidFill>
                  <a:schemeClr val="tx1"/>
                </a:solidFill>
                <a:latin typeface="Arial" charset="0"/>
                <a:ea typeface="宋体" charset="0"/>
              </a:defRPr>
            </a:lvl9pPr>
          </a:lstStyle>
          <a:p>
            <a:pPr marL="0" indent="0"/>
            <a:r>
              <a:rPr lang="en-US" altLang="zh-CN" sz="2000" dirty="0"/>
              <a:t>Re-scatterings are import for collectivity !</a:t>
            </a:r>
          </a:p>
        </p:txBody>
      </p:sp>
      <p:sp>
        <p:nvSpPr>
          <p:cNvPr id="5" name="文本框 4">
            <a:extLst>
              <a:ext uri="{FF2B5EF4-FFF2-40B4-BE49-F238E27FC236}">
                <a16:creationId xmlns:a16="http://schemas.microsoft.com/office/drawing/2014/main" id="{6230AEBD-E5A6-A497-E5E9-AD29413830EC}"/>
              </a:ext>
            </a:extLst>
          </p:cNvPr>
          <p:cNvSpPr txBox="1"/>
          <p:nvPr/>
        </p:nvSpPr>
        <p:spPr>
          <a:xfrm>
            <a:off x="906463" y="5725179"/>
            <a:ext cx="7704136" cy="523220"/>
          </a:xfrm>
          <a:prstGeom prst="rect">
            <a:avLst/>
          </a:prstGeom>
          <a:noFill/>
        </p:spPr>
        <p:txBody>
          <a:bodyPr wrap="square">
            <a:spAutoFit/>
          </a:bodyPr>
          <a:lstStyle/>
          <a:p>
            <a:r>
              <a:rPr lang="en-US" altLang="zh-CN" sz="2800" dirty="0">
                <a:latin typeface="Times New Roman" charset="0"/>
                <a:ea typeface="GungsuhChe" charset="0"/>
                <a:sym typeface="Wingdings" charset="2"/>
              </a:rPr>
              <a:t> </a:t>
            </a:r>
            <a:r>
              <a:rPr lang="en-US" altLang="zh-CN" sz="2800" b="1" dirty="0">
                <a:solidFill>
                  <a:srgbClr val="912400"/>
                </a:solidFill>
                <a:latin typeface="Times New Roman" charset="0"/>
                <a:ea typeface="GungsuhChe" charset="0"/>
                <a:sym typeface="Symbol" charset="2"/>
              </a:rPr>
              <a:t></a:t>
            </a:r>
            <a:r>
              <a:rPr lang="en-US" altLang="zh-CN" sz="2800" b="1" dirty="0">
                <a:solidFill>
                  <a:srgbClr val="912400"/>
                </a:solidFill>
                <a:latin typeface="Times New Roman" charset="0"/>
                <a:ea typeface="GungsuhChe" charset="0"/>
                <a:sym typeface="Wingdings" charset="2"/>
              </a:rPr>
              <a:t> re-scattering at earlier pre-hadronic stage?</a:t>
            </a:r>
            <a:endParaRPr lang="zh-CN" altLang="en-US" dirty="0"/>
          </a:p>
        </p:txBody>
      </p:sp>
    </p:spTree>
    <p:extLst>
      <p:ext uri="{BB962C8B-B14F-4D97-AF65-F5344CB8AC3E}">
        <p14:creationId xmlns:p14="http://schemas.microsoft.com/office/powerpoint/2010/main" val="17722858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ext Box 2">
            <a:extLst>
              <a:ext uri="{FF2B5EF4-FFF2-40B4-BE49-F238E27FC236}">
                <a16:creationId xmlns:a16="http://schemas.microsoft.com/office/drawing/2014/main" id="{7E7E398D-53BA-7B45-AA88-ED4F96B42726}"/>
              </a:ext>
            </a:extLst>
          </p:cNvPr>
          <p:cNvSpPr txBox="1">
            <a:spLocks noGrp="1" noChangeArrowheads="1"/>
          </p:cNvSpPr>
          <p:nvPr>
            <p:ph type="title"/>
          </p:nvPr>
        </p:nvSpPr>
        <p:spPr>
          <a:xfrm>
            <a:off x="827089" y="333377"/>
            <a:ext cx="7516812" cy="322263"/>
          </a:xfrm>
        </p:spPr>
        <p:txBody>
          <a:bodyPr/>
          <a:lstStyle/>
          <a:p>
            <a:pPr eaLnBrk="1" hangingPunct="1">
              <a:defRPr/>
            </a:pPr>
            <a:r>
              <a:rPr kumimoji="0" lang="en-US" altLang="zh-CN" sz="3200" b="1" dirty="0">
                <a:effectLst>
                  <a:outerShdw blurRad="38100" dist="38100" dir="2700000" algn="tl">
                    <a:srgbClr val="C0C0C0"/>
                  </a:outerShdw>
                </a:effectLst>
              </a:rPr>
              <a:t>Anisotropy parameter v</a:t>
            </a:r>
            <a:r>
              <a:rPr kumimoji="0" lang="en-US" altLang="zh-CN" sz="3200" b="1" baseline="-25000" dirty="0">
                <a:effectLst>
                  <a:outerShdw blurRad="38100" dist="38100" dir="2700000" algn="tl">
                    <a:srgbClr val="C0C0C0"/>
                  </a:outerShdw>
                </a:effectLst>
              </a:rPr>
              <a:t>2</a:t>
            </a:r>
          </a:p>
        </p:txBody>
      </p:sp>
      <p:sp>
        <p:nvSpPr>
          <p:cNvPr id="83970" name="Text Box 3">
            <a:extLst>
              <a:ext uri="{FF2B5EF4-FFF2-40B4-BE49-F238E27FC236}">
                <a16:creationId xmlns:a16="http://schemas.microsoft.com/office/drawing/2014/main" id="{FD326909-A26B-5741-811C-9B8AB7E76D8B}"/>
              </a:ext>
            </a:extLst>
          </p:cNvPr>
          <p:cNvSpPr txBox="1">
            <a:spLocks noChangeArrowheads="1"/>
          </p:cNvSpPr>
          <p:nvPr/>
        </p:nvSpPr>
        <p:spPr bwMode="auto">
          <a:xfrm>
            <a:off x="539752" y="981077"/>
            <a:ext cx="82680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CC0000"/>
                </a:solidFill>
                <a:latin typeface="Arial Black" panose="020B0604020202020204" pitchFamily="34" charset="0"/>
              </a:rPr>
              <a:t>Sensitive to initial/final conditions and equation of state (EOS) !</a:t>
            </a:r>
            <a:r>
              <a:rPr lang="en-US" altLang="zh-CN" sz="1600">
                <a:solidFill>
                  <a:srgbClr val="CC0000"/>
                </a:solidFill>
                <a:latin typeface="Arial Black" panose="020B0604020202020204" pitchFamily="34" charset="0"/>
              </a:rPr>
              <a:t> </a:t>
            </a:r>
          </a:p>
          <a:p>
            <a:pPr eaLnBrk="1" hangingPunct="1">
              <a:spcBef>
                <a:spcPct val="0"/>
              </a:spcBef>
              <a:buFontTx/>
              <a:buNone/>
            </a:pPr>
            <a:r>
              <a:rPr lang="en-US" altLang="zh-CN" sz="1800">
                <a:solidFill>
                  <a:srgbClr val="CC0000"/>
                </a:solidFill>
                <a:latin typeface="Arial Black" panose="020B0604020202020204" pitchFamily="34" charset="0"/>
              </a:rPr>
              <a:t>  coordinate-space-anisotropy </a:t>
            </a:r>
            <a:r>
              <a:rPr lang="en-US" altLang="zh-CN" sz="1800">
                <a:solidFill>
                  <a:srgbClr val="CC0000"/>
                </a:solidFill>
                <a:latin typeface="Arial Black" panose="020B0604020202020204" pitchFamily="34" charset="0"/>
                <a:sym typeface="Symbol" pitchFamily="2" charset="2"/>
              </a:rPr>
              <a:t></a:t>
            </a:r>
            <a:r>
              <a:rPr lang="en-US" altLang="zh-CN" sz="1800">
                <a:solidFill>
                  <a:srgbClr val="CC0000"/>
                </a:solidFill>
                <a:latin typeface="Arial Black" panose="020B0604020202020204" pitchFamily="34" charset="0"/>
              </a:rPr>
              <a:t> momentum-space-anisotropy</a:t>
            </a:r>
          </a:p>
        </p:txBody>
      </p:sp>
      <p:sp>
        <p:nvSpPr>
          <p:cNvPr id="83972" name="Line 32">
            <a:extLst>
              <a:ext uri="{FF2B5EF4-FFF2-40B4-BE49-F238E27FC236}">
                <a16:creationId xmlns:a16="http://schemas.microsoft.com/office/drawing/2014/main" id="{DDBE1DA3-47D1-9345-A6AE-1A5BA8061BAD}"/>
              </a:ext>
            </a:extLst>
          </p:cNvPr>
          <p:cNvSpPr>
            <a:spLocks noChangeShapeType="1"/>
          </p:cNvSpPr>
          <p:nvPr/>
        </p:nvSpPr>
        <p:spPr bwMode="auto">
          <a:xfrm>
            <a:off x="395288" y="914400"/>
            <a:ext cx="8280400"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974" name="Text Box 34">
            <a:extLst>
              <a:ext uri="{FF2B5EF4-FFF2-40B4-BE49-F238E27FC236}">
                <a16:creationId xmlns:a16="http://schemas.microsoft.com/office/drawing/2014/main" id="{14201A34-3B6F-C84D-A366-95D6626D326C}"/>
              </a:ext>
            </a:extLst>
          </p:cNvPr>
          <p:cNvSpPr txBox="1">
            <a:spLocks noChangeArrowheads="1"/>
          </p:cNvSpPr>
          <p:nvPr/>
        </p:nvSpPr>
        <p:spPr bwMode="auto">
          <a:xfrm>
            <a:off x="503042" y="5661248"/>
            <a:ext cx="84010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dirty="0">
                <a:ea typeface="幼圆" pitchFamily="49" charset="-122"/>
              </a:rPr>
              <a:t>         </a:t>
            </a:r>
            <a:r>
              <a:rPr lang="en-US" altLang="zh-CN" sz="2000" dirty="0">
                <a:solidFill>
                  <a:srgbClr val="FF0000"/>
                </a:solidFill>
                <a:ea typeface="幼圆" pitchFamily="49" charset="-122"/>
              </a:rPr>
              <a:t>v</a:t>
            </a:r>
            <a:r>
              <a:rPr lang="en-US" altLang="zh-CN" sz="2000" baseline="-25000" dirty="0">
                <a:solidFill>
                  <a:srgbClr val="FF0000"/>
                </a:solidFill>
                <a:ea typeface="幼圆" pitchFamily="49" charset="-122"/>
              </a:rPr>
              <a:t>2</a:t>
            </a:r>
            <a:r>
              <a:rPr lang="en-US" altLang="zh-CN" sz="2000" dirty="0">
                <a:solidFill>
                  <a:srgbClr val="FF0000"/>
                </a:solidFill>
                <a:ea typeface="幼圆" pitchFamily="49" charset="-122"/>
              </a:rPr>
              <a:t> :</a:t>
            </a:r>
            <a:r>
              <a:rPr lang="en-US" altLang="zh-CN" sz="2000" dirty="0">
                <a:ea typeface="幼圆" pitchFamily="49" charset="-122"/>
              </a:rPr>
              <a:t>  </a:t>
            </a:r>
            <a:r>
              <a:rPr lang="en-US" altLang="zh-CN" sz="2000" dirty="0">
                <a:solidFill>
                  <a:srgbClr val="0000FF"/>
                </a:solidFill>
                <a:ea typeface="幼圆" pitchFamily="49" charset="-122"/>
              </a:rPr>
              <a:t>a probe of the dynamics governing the system</a:t>
            </a:r>
            <a:r>
              <a:rPr lang="zh-CN" altLang="en-US" sz="2000" dirty="0">
                <a:solidFill>
                  <a:srgbClr val="0000FF"/>
                </a:solidFill>
                <a:ea typeface="幼圆" pitchFamily="49" charset="-122"/>
              </a:rPr>
              <a:t>’</a:t>
            </a:r>
            <a:r>
              <a:rPr lang="en-US" altLang="zh-CN" sz="2000" dirty="0">
                <a:solidFill>
                  <a:srgbClr val="0000FF"/>
                </a:solidFill>
                <a:ea typeface="幼圆" pitchFamily="49" charset="-122"/>
              </a:rPr>
              <a:t>s evolution</a:t>
            </a:r>
            <a:r>
              <a:rPr lang="en-US" altLang="zh-CN" sz="2000" dirty="0">
                <a:ea typeface="幼圆" pitchFamily="49" charset="-122"/>
              </a:rPr>
              <a:t>  </a:t>
            </a:r>
          </a:p>
          <a:p>
            <a:pPr eaLnBrk="1" hangingPunct="1">
              <a:spcBef>
                <a:spcPct val="0"/>
              </a:spcBef>
              <a:buFontTx/>
              <a:buNone/>
            </a:pPr>
            <a:r>
              <a:rPr lang="en-US" altLang="zh-CN" sz="2000" dirty="0">
                <a:ea typeface="幼圆" pitchFamily="49" charset="-122"/>
              </a:rPr>
              <a:t>     </a:t>
            </a:r>
            <a:r>
              <a:rPr lang="en-US" altLang="zh-CN" sz="2000" dirty="0">
                <a:solidFill>
                  <a:srgbClr val="FF0000"/>
                </a:solidFill>
                <a:ea typeface="幼圆" pitchFamily="49" charset="-122"/>
              </a:rPr>
              <a:t>Flow :</a:t>
            </a:r>
            <a:r>
              <a:rPr lang="en-US" altLang="zh-CN" sz="2000" dirty="0">
                <a:ea typeface="幼圆" pitchFamily="49" charset="-122"/>
              </a:rPr>
              <a:t>  </a:t>
            </a:r>
            <a:r>
              <a:rPr lang="en-US" altLang="zh-CN" sz="2000" dirty="0">
                <a:solidFill>
                  <a:srgbClr val="0000FF"/>
                </a:solidFill>
                <a:ea typeface="幼圆" pitchFamily="49" charset="-122"/>
              </a:rPr>
              <a:t>represents the collective motion of particles</a:t>
            </a:r>
            <a:r>
              <a:rPr lang="en-US" altLang="zh-CN" sz="2300" dirty="0">
                <a:ea typeface="幼圆" pitchFamily="49" charset="-122"/>
              </a:rPr>
              <a:t>.</a:t>
            </a:r>
            <a:endParaRPr lang="en-US" altLang="zh-CN" sz="2400" dirty="0"/>
          </a:p>
        </p:txBody>
      </p:sp>
      <p:pic>
        <p:nvPicPr>
          <p:cNvPr id="4" name="图片 3">
            <a:extLst>
              <a:ext uri="{FF2B5EF4-FFF2-40B4-BE49-F238E27FC236}">
                <a16:creationId xmlns:a16="http://schemas.microsoft.com/office/drawing/2014/main" id="{70CEEC4C-01F3-DD4E-AE0A-BA93CB4FED43}"/>
              </a:ext>
            </a:extLst>
          </p:cNvPr>
          <p:cNvPicPr>
            <a:picLocks noChangeAspect="1"/>
          </p:cNvPicPr>
          <p:nvPr/>
        </p:nvPicPr>
        <p:blipFill>
          <a:blip r:embed="rId3"/>
          <a:stretch>
            <a:fillRect/>
          </a:stretch>
        </p:blipFill>
        <p:spPr>
          <a:xfrm>
            <a:off x="192335" y="1774663"/>
            <a:ext cx="8268097" cy="3166505"/>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40F21A6-9914-AF40-A8D2-3609211B7574}"/>
                  </a:ext>
                </a:extLst>
              </p:cNvPr>
              <p:cNvSpPr txBox="1"/>
              <p:nvPr/>
            </p:nvSpPr>
            <p:spPr>
              <a:xfrm>
                <a:off x="3246786" y="4826724"/>
                <a:ext cx="5863272" cy="762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zh-CN" altLang="en-US" sz="2000" i="1" smtClean="0">
                          <a:latin typeface="Cambria Math" panose="02040503050406030204" pitchFamily="18" charset="0"/>
                        </a:rPr>
                        <m:t>𝜀</m:t>
                      </m:r>
                      <m:r>
                        <a:rPr kumimoji="1" lang="en-US" altLang="zh-CN" sz="2000" b="0" i="1" smtClean="0">
                          <a:latin typeface="Cambria Math" panose="02040503050406030204" pitchFamily="18" charset="0"/>
                        </a:rPr>
                        <m:t>=</m:t>
                      </m:r>
                      <m:f>
                        <m:fPr>
                          <m:ctrlPr>
                            <a:rPr kumimoji="1" lang="en-US" altLang="zh-CN" sz="2000" b="0" i="1" smtClean="0">
                              <a:latin typeface="Cambria Math" panose="02040503050406030204" pitchFamily="18" charset="0"/>
                            </a:rPr>
                          </m:ctrlPr>
                        </m:fPr>
                        <m:num>
                          <m:d>
                            <m:dPr>
                              <m:begChr m:val="⟨"/>
                              <m:endChr m:val="⟩"/>
                              <m:ctrlPr>
                                <a:rPr kumimoji="1" lang="en-US" altLang="zh-CN" sz="2000" b="0" i="1" smtClean="0">
                                  <a:latin typeface="Cambria Math" panose="02040503050406030204" pitchFamily="18" charset="0"/>
                                </a:rPr>
                              </m:ctrlPr>
                            </m:dPr>
                            <m:e>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𝑦</m:t>
                                  </m:r>
                                </m:e>
                                <m:sup>
                                  <m:r>
                                    <a:rPr kumimoji="1" lang="en-US" altLang="zh-CN" sz="2000" b="0" i="1" smtClean="0">
                                      <a:latin typeface="Cambria Math" panose="02040503050406030204" pitchFamily="18" charset="0"/>
                                    </a:rPr>
                                    <m:t>2</m:t>
                                  </m:r>
                                </m:sup>
                              </m:sSup>
                              <m:r>
                                <a:rPr kumimoji="1" lang="en-US" altLang="zh-CN" sz="2000" b="0" i="1" smtClean="0">
                                  <a:latin typeface="Cambria Math" panose="02040503050406030204" pitchFamily="18" charset="0"/>
                                </a:rPr>
                                <m:t>−</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𝑥</m:t>
                                  </m:r>
                                </m:e>
                                <m:sup>
                                  <m:r>
                                    <a:rPr kumimoji="1" lang="en-US" altLang="zh-CN" sz="2000" b="0" i="1" smtClean="0">
                                      <a:latin typeface="Cambria Math" panose="02040503050406030204" pitchFamily="18" charset="0"/>
                                    </a:rPr>
                                    <m:t>2</m:t>
                                  </m:r>
                                </m:sup>
                              </m:sSup>
                            </m:e>
                          </m:d>
                        </m:num>
                        <m:den>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𝑦</m:t>
                              </m:r>
                            </m:e>
                            <m:sup>
                              <m:r>
                                <a:rPr kumimoji="1" lang="en-US" altLang="zh-CN" sz="2000" i="1">
                                  <a:latin typeface="Cambria Math" panose="02040503050406030204" pitchFamily="18" charset="0"/>
                                </a:rPr>
                                <m:t>2</m:t>
                              </m:r>
                            </m:sup>
                          </m:sSup>
                          <m:r>
                            <a:rPr kumimoji="1" lang="en-US" altLang="zh-CN" sz="2000" b="0" i="1" smtClean="0">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𝑥</m:t>
                              </m:r>
                            </m:e>
                            <m:sup>
                              <m:r>
                                <a:rPr kumimoji="1" lang="en-US" altLang="zh-CN" sz="2000" i="1">
                                  <a:latin typeface="Cambria Math" panose="02040503050406030204" pitchFamily="18" charset="0"/>
                                </a:rPr>
                                <m:t>2</m:t>
                              </m:r>
                            </m:sup>
                          </m:sSup>
                        </m:den>
                      </m:f>
                      <m:r>
                        <a:rPr kumimoji="1" lang="en-US" altLang="zh-CN" sz="2000" b="0" i="0" smtClean="0">
                          <a:latin typeface="Cambria Math" panose="02040503050406030204" pitchFamily="18" charset="0"/>
                        </a:rPr>
                        <m:t>               </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𝑣</m:t>
                          </m:r>
                        </m:e>
                        <m:sub>
                          <m:r>
                            <a:rPr kumimoji="1" lang="en-US" altLang="zh-CN" sz="2000" b="0" i="1" smtClean="0">
                              <a:latin typeface="Cambria Math" panose="02040503050406030204" pitchFamily="18" charset="0"/>
                            </a:rPr>
                            <m:t>2</m:t>
                          </m:r>
                        </m:sub>
                      </m:sSub>
                      <m:r>
                        <a:rPr kumimoji="1" lang="en-US" altLang="zh-CN" sz="2000" b="0" i="1" smtClean="0">
                          <a:latin typeface="Cambria Math" panose="02040503050406030204" pitchFamily="18" charset="0"/>
                        </a:rPr>
                        <m:t>=</m:t>
                      </m:r>
                      <m:d>
                        <m:dPr>
                          <m:begChr m:val="⟨"/>
                          <m:endChr m:val="⟩"/>
                          <m:ctrlPr>
                            <a:rPr kumimoji="1" lang="en-US" altLang="zh-CN" sz="2000" b="0" i="1" smtClean="0">
                              <a:latin typeface="Cambria Math" panose="02040503050406030204" pitchFamily="18" charset="0"/>
                            </a:rPr>
                          </m:ctrlPr>
                        </m:dPr>
                        <m:e>
                          <m:func>
                            <m:funcPr>
                              <m:ctrlPr>
                                <a:rPr kumimoji="1" lang="en-US" altLang="zh-CN" sz="2000" b="0" i="1" smtClean="0">
                                  <a:latin typeface="Cambria Math" panose="02040503050406030204" pitchFamily="18" charset="0"/>
                                </a:rPr>
                              </m:ctrlPr>
                            </m:funcPr>
                            <m:fName>
                              <m:r>
                                <m:rPr>
                                  <m:sty m:val="p"/>
                                </m:rPr>
                                <a:rPr kumimoji="1" lang="en-US" altLang="zh-CN" sz="2000" b="0" i="0" smtClean="0">
                                  <a:latin typeface="Cambria Math" panose="02040503050406030204" pitchFamily="18" charset="0"/>
                                </a:rPr>
                                <m:t>cos</m:t>
                              </m:r>
                            </m:fName>
                            <m:e>
                              <m:r>
                                <a:rPr kumimoji="1" lang="en-US" altLang="zh-CN" sz="2000" b="0" i="1" smtClean="0">
                                  <a:latin typeface="Cambria Math" panose="02040503050406030204" pitchFamily="18" charset="0"/>
                                </a:rPr>
                                <m:t>2</m:t>
                              </m:r>
                              <m:r>
                                <a:rPr kumimoji="1" lang="en-US" altLang="zh-CN" sz="2000" b="0" i="1" smtClean="0">
                                  <a:latin typeface="Cambria Math" panose="02040503050406030204" pitchFamily="18" charset="0"/>
                                  <a:ea typeface="Cambria Math" panose="02040503050406030204" pitchFamily="18" charset="0"/>
                                </a:rPr>
                                <m:t>𝜑</m:t>
                              </m:r>
                            </m:e>
                          </m:func>
                        </m:e>
                      </m:d>
                      <m:r>
                        <a:rPr kumimoji="1" lang="en-US" altLang="zh-CN" sz="2000" b="0" i="1" smtClean="0">
                          <a:latin typeface="Cambria Math" panose="02040503050406030204" pitchFamily="18" charset="0"/>
                        </a:rPr>
                        <m:t>, </m:t>
                      </m:r>
                      <m:r>
                        <a:rPr kumimoji="1" lang="en-US" altLang="zh-CN" sz="2000" b="0" i="1" smtClean="0">
                          <a:latin typeface="Cambria Math" panose="02040503050406030204" pitchFamily="18" charset="0"/>
                          <a:ea typeface="Cambria Math" panose="02040503050406030204" pitchFamily="18" charset="0"/>
                        </a:rPr>
                        <m:t>𝜑</m:t>
                      </m:r>
                      <m:r>
                        <a:rPr kumimoji="1" lang="en-US" altLang="zh-CN" sz="2000" b="0" i="1" smtClean="0">
                          <a:latin typeface="Cambria Math" panose="02040503050406030204" pitchFamily="18" charset="0"/>
                          <a:ea typeface="Cambria Math" panose="02040503050406030204" pitchFamily="18" charset="0"/>
                        </a:rPr>
                        <m:t>=</m:t>
                      </m:r>
                      <m:sSup>
                        <m:sSupPr>
                          <m:ctrlPr>
                            <a:rPr kumimoji="1" lang="en-US" altLang="zh-CN" sz="2000" b="0" i="1" smtClean="0">
                              <a:latin typeface="Cambria Math" panose="02040503050406030204" pitchFamily="18" charset="0"/>
                              <a:ea typeface="Cambria Math" panose="02040503050406030204" pitchFamily="18" charset="0"/>
                            </a:rPr>
                          </m:ctrlPr>
                        </m:sSupPr>
                        <m:e>
                          <m:r>
                            <m:rPr>
                              <m:sty m:val="p"/>
                            </m:rPr>
                            <a:rPr kumimoji="1" lang="en-US" altLang="zh-CN" sz="2000" b="0" i="0" smtClean="0">
                              <a:latin typeface="Cambria Math" panose="02040503050406030204" pitchFamily="18" charset="0"/>
                              <a:ea typeface="Cambria Math" panose="02040503050406030204" pitchFamily="18" charset="0"/>
                            </a:rPr>
                            <m:t>tan</m:t>
                          </m:r>
                        </m:e>
                        <m:sup>
                          <m:r>
                            <a:rPr kumimoji="1" lang="en-US" altLang="zh-CN" sz="2000" b="0" i="1" smtClean="0">
                              <a:latin typeface="Cambria Math" panose="02040503050406030204" pitchFamily="18" charset="0"/>
                              <a:ea typeface="Cambria Math" panose="02040503050406030204" pitchFamily="18" charset="0"/>
                            </a:rPr>
                            <m:t>−1</m:t>
                          </m:r>
                        </m:sup>
                      </m:sSup>
                      <m:d>
                        <m:dPr>
                          <m:ctrlPr>
                            <a:rPr kumimoji="1" lang="en-US" altLang="zh-CN" sz="2000" b="0" i="1" smtClean="0">
                              <a:latin typeface="Cambria Math" panose="02040503050406030204" pitchFamily="18" charset="0"/>
                              <a:ea typeface="Cambria Math" panose="02040503050406030204" pitchFamily="18" charset="0"/>
                            </a:rPr>
                          </m:ctrlPr>
                        </m:dPr>
                        <m:e>
                          <m:f>
                            <m:fPr>
                              <m:ctrlPr>
                                <a:rPr kumimoji="1" lang="en-US" altLang="zh-CN" sz="2000" b="0" i="1" smtClean="0">
                                  <a:latin typeface="Cambria Math" panose="02040503050406030204" pitchFamily="18" charset="0"/>
                                  <a:ea typeface="Cambria Math" panose="02040503050406030204" pitchFamily="18" charset="0"/>
                                </a:rPr>
                              </m:ctrlPr>
                            </m:fPr>
                            <m:num>
                              <m:sSub>
                                <m:sSubPr>
                                  <m:ctrlPr>
                                    <a:rPr kumimoji="1" lang="en-US" altLang="zh-CN" sz="2000" b="0" i="1" smtClean="0">
                                      <a:latin typeface="Cambria Math" panose="02040503050406030204" pitchFamily="18" charset="0"/>
                                      <a:ea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𝑝</m:t>
                                  </m:r>
                                </m:e>
                                <m:sub>
                                  <m:r>
                                    <a:rPr kumimoji="1" lang="en-US" altLang="zh-CN" sz="2000" b="0" i="1" smtClean="0">
                                      <a:latin typeface="Cambria Math" panose="02040503050406030204" pitchFamily="18" charset="0"/>
                                      <a:ea typeface="Cambria Math" panose="02040503050406030204" pitchFamily="18" charset="0"/>
                                    </a:rPr>
                                    <m:t>𝑦</m:t>
                                  </m:r>
                                </m:sub>
                              </m:sSub>
                            </m:num>
                            <m:den>
                              <m:sSub>
                                <m:sSubPr>
                                  <m:ctrlPr>
                                    <a:rPr kumimoji="1" lang="en-US" altLang="zh-CN" sz="2000" b="0" i="1" smtClean="0">
                                      <a:latin typeface="Cambria Math" panose="02040503050406030204" pitchFamily="18" charset="0"/>
                                      <a:ea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𝑝</m:t>
                                  </m:r>
                                </m:e>
                                <m:sub>
                                  <m:r>
                                    <a:rPr kumimoji="1" lang="en-US" altLang="zh-CN" sz="2000" b="0" i="1" smtClean="0">
                                      <a:latin typeface="Cambria Math" panose="02040503050406030204" pitchFamily="18" charset="0"/>
                                      <a:ea typeface="Cambria Math" panose="02040503050406030204" pitchFamily="18" charset="0"/>
                                    </a:rPr>
                                    <m:t>𝑥</m:t>
                                  </m:r>
                                </m:sub>
                              </m:sSub>
                            </m:den>
                          </m:f>
                        </m:e>
                      </m:d>
                    </m:oMath>
                  </m:oMathPara>
                </a14:m>
                <a:endParaRPr kumimoji="1" lang="zh-CN" altLang="en-US" sz="2000" dirty="0"/>
              </a:p>
            </p:txBody>
          </p:sp>
        </mc:Choice>
        <mc:Fallback xmlns="">
          <p:sp>
            <p:nvSpPr>
              <p:cNvPr id="5" name="文本框 4">
                <a:extLst>
                  <a:ext uri="{FF2B5EF4-FFF2-40B4-BE49-F238E27FC236}">
                    <a16:creationId xmlns:a16="http://schemas.microsoft.com/office/drawing/2014/main" id="{A40F21A6-9914-AF40-A8D2-3609211B7574}"/>
                  </a:ext>
                </a:extLst>
              </p:cNvPr>
              <p:cNvSpPr txBox="1">
                <a:spLocks noRot="1" noChangeAspect="1" noMove="1" noResize="1" noEditPoints="1" noAdjustHandles="1" noChangeArrowheads="1" noChangeShapeType="1" noTextEdit="1"/>
              </p:cNvSpPr>
              <p:nvPr/>
            </p:nvSpPr>
            <p:spPr>
              <a:xfrm>
                <a:off x="3246786" y="4826724"/>
                <a:ext cx="5863272" cy="762516"/>
              </a:xfrm>
              <a:prstGeom prst="rect">
                <a:avLst/>
              </a:prstGeom>
              <a:blipFill>
                <a:blip r:embed="rId4"/>
                <a:stretch>
                  <a:fillRect b="-4918"/>
                </a:stretch>
              </a:blipFill>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8E4AE289-9F06-0345-AF59-E9D82AD89C50}"/>
              </a:ext>
            </a:extLst>
          </p:cNvPr>
          <p:cNvSpPr>
            <a:spLocks noGrp="1" noChangeArrowheads="1"/>
          </p:cNvSpPr>
          <p:nvPr>
            <p:ph type="title"/>
          </p:nvPr>
        </p:nvSpPr>
        <p:spPr>
          <a:xfrm>
            <a:off x="755576" y="76200"/>
            <a:ext cx="7632848" cy="792163"/>
          </a:xfrm>
        </p:spPr>
        <p:txBody>
          <a:bodyPr/>
          <a:lstStyle/>
          <a:p>
            <a:pPr eaLnBrk="1" hangingPunct="1"/>
            <a:r>
              <a:rPr kumimoji="0" lang="en-US" altLang="zh-CN" sz="3200" b="1" dirty="0"/>
              <a:t>v</a:t>
            </a:r>
            <a:r>
              <a:rPr kumimoji="0" lang="en-US" altLang="zh-CN" sz="3200" b="1" baseline="-25000" dirty="0"/>
              <a:t>2</a:t>
            </a:r>
            <a:r>
              <a:rPr kumimoji="0" lang="en-US" altLang="zh-CN" sz="3200" b="1" dirty="0"/>
              <a:t> at Low </a:t>
            </a:r>
            <a:r>
              <a:rPr kumimoji="0" lang="en-US" altLang="zh-CN" sz="3200" b="1" dirty="0" err="1"/>
              <a:t>p</a:t>
            </a:r>
            <a:r>
              <a:rPr kumimoji="0" lang="en-US" altLang="zh-CN" sz="3200" b="1" baseline="-25000" dirty="0" err="1"/>
              <a:t>T</a:t>
            </a:r>
            <a:r>
              <a:rPr kumimoji="0" lang="en-US" altLang="zh-CN" sz="3200" b="1" baseline="-25000" dirty="0"/>
              <a:t> </a:t>
            </a:r>
            <a:r>
              <a:rPr kumimoji="0" lang="en-US" altLang="zh-CN" sz="3200" b="1" dirty="0" err="1"/>
              <a:t>Region:</a:t>
            </a:r>
            <a:r>
              <a:rPr lang="en-US" altLang="zh-CN" sz="3200" b="1" dirty="0" err="1">
                <a:ea typeface="宋体" panose="02010600030101010101" pitchFamily="2" charset="-122"/>
              </a:rPr>
              <a:t>Mass</a:t>
            </a:r>
            <a:r>
              <a:rPr lang="en-US" altLang="zh-CN" sz="3200" b="1" dirty="0">
                <a:ea typeface="宋体" panose="02010600030101010101" pitchFamily="2" charset="-122"/>
              </a:rPr>
              <a:t> dependence</a:t>
            </a:r>
            <a:endParaRPr kumimoji="0" lang="en-US" altLang="zh-CN" sz="3200" b="1" dirty="0"/>
          </a:p>
        </p:txBody>
      </p:sp>
      <p:sp>
        <p:nvSpPr>
          <p:cNvPr id="86019" name="Rectangle 4">
            <a:extLst>
              <a:ext uri="{FF2B5EF4-FFF2-40B4-BE49-F238E27FC236}">
                <a16:creationId xmlns:a16="http://schemas.microsoft.com/office/drawing/2014/main" id="{044AC932-5BF0-C843-8FFF-D1360D5017CA}"/>
              </a:ext>
            </a:extLst>
          </p:cNvPr>
          <p:cNvSpPr>
            <a:spLocks noChangeArrowheads="1"/>
          </p:cNvSpPr>
          <p:nvPr/>
        </p:nvSpPr>
        <p:spPr bwMode="auto">
          <a:xfrm>
            <a:off x="5131668" y="5067856"/>
            <a:ext cx="3614998" cy="83099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80000"/>
              </a:lnSpc>
              <a:buFont typeface="Wingdings" pitchFamily="2" charset="2"/>
              <a:buChar char="l"/>
            </a:pPr>
            <a:r>
              <a:rPr lang="en-US" altLang="zh-CN" sz="2000" dirty="0"/>
              <a:t>Ideal hydro </a:t>
            </a:r>
            <a:r>
              <a:rPr lang="en" altLang="zh-CN" sz="2000" dirty="0"/>
              <a:t>not perfect agreement but plasma </a:t>
            </a:r>
            <a:r>
              <a:rPr lang="en" altLang="zh-CN" sz="2000" dirty="0" err="1"/>
              <a:t>EoS</a:t>
            </a:r>
            <a:r>
              <a:rPr lang="en" altLang="zh-CN" sz="2000" dirty="0"/>
              <a:t> favored </a:t>
            </a:r>
          </a:p>
        </p:txBody>
      </p:sp>
      <p:sp>
        <p:nvSpPr>
          <p:cNvPr id="86021" name="Line 6">
            <a:extLst>
              <a:ext uri="{FF2B5EF4-FFF2-40B4-BE49-F238E27FC236}">
                <a16:creationId xmlns:a16="http://schemas.microsoft.com/office/drawing/2014/main" id="{731F36FF-F8C8-854C-8016-60F8A9657F17}"/>
              </a:ext>
            </a:extLst>
          </p:cNvPr>
          <p:cNvSpPr>
            <a:spLocks noChangeShapeType="1"/>
          </p:cNvSpPr>
          <p:nvPr/>
        </p:nvSpPr>
        <p:spPr bwMode="auto">
          <a:xfrm flipV="1">
            <a:off x="468313" y="1066800"/>
            <a:ext cx="8135937"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 name="Picture 5" descr="pion-and-proton-flow-and-EO">
            <a:extLst>
              <a:ext uri="{FF2B5EF4-FFF2-40B4-BE49-F238E27FC236}">
                <a16:creationId xmlns:a16="http://schemas.microsoft.com/office/drawing/2014/main" id="{B009C52D-19F6-1877-0224-E99E3845C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281" y="1412776"/>
            <a:ext cx="4210385" cy="316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id="{495EB384-A4DF-7094-9125-EFB098896D60}"/>
              </a:ext>
            </a:extLst>
          </p:cNvPr>
          <p:cNvPicPr>
            <a:picLocks noChangeAspect="1"/>
          </p:cNvPicPr>
          <p:nvPr/>
        </p:nvPicPr>
        <p:blipFill>
          <a:blip r:embed="rId4"/>
          <a:stretch>
            <a:fillRect/>
          </a:stretch>
        </p:blipFill>
        <p:spPr>
          <a:xfrm>
            <a:off x="174093" y="1344031"/>
            <a:ext cx="4086790" cy="3165089"/>
          </a:xfrm>
          <a:prstGeom prst="rect">
            <a:avLst/>
          </a:prstGeom>
        </p:spPr>
      </p:pic>
      <p:sp>
        <p:nvSpPr>
          <p:cNvPr id="8" name="Rectangle 4">
            <a:extLst>
              <a:ext uri="{FF2B5EF4-FFF2-40B4-BE49-F238E27FC236}">
                <a16:creationId xmlns:a16="http://schemas.microsoft.com/office/drawing/2014/main" id="{92A89467-1DCD-3546-A19D-8167487A1BAC}"/>
              </a:ext>
            </a:extLst>
          </p:cNvPr>
          <p:cNvSpPr>
            <a:spLocks noChangeArrowheads="1"/>
          </p:cNvSpPr>
          <p:nvPr/>
        </p:nvSpPr>
        <p:spPr bwMode="auto">
          <a:xfrm>
            <a:off x="174093" y="5067856"/>
            <a:ext cx="4260883" cy="70788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marL="342900" indent="-342900">
              <a:spcBef>
                <a:spcPct val="0"/>
              </a:spcBef>
              <a:buFont typeface="Wingdings" pitchFamily="2" charset="2"/>
              <a:buChar char="l"/>
            </a:pPr>
            <a:r>
              <a:rPr lang="en-US" altLang="zh-CN" sz="2000" dirty="0" err="1"/>
              <a:t>pions</a:t>
            </a:r>
            <a:r>
              <a:rPr lang="en-US" altLang="zh-CN" sz="2000" dirty="0"/>
              <a:t> to Cascade follow the mass dependence at low-</a:t>
            </a:r>
            <a:r>
              <a:rPr lang="en-US" altLang="zh-CN" sz="2000" dirty="0" err="1"/>
              <a:t>p</a:t>
            </a:r>
            <a:r>
              <a:rPr lang="en-US" altLang="zh-CN" sz="2000" baseline="-25000" dirty="0" err="1"/>
              <a:t>t</a:t>
            </a:r>
            <a:r>
              <a:rPr lang="zh-CN" altLang="zh-CN" sz="2000" dirty="0">
                <a:ea typeface="GillSans" panose="020B0A02020104020203" pitchFamily="34" charset="0"/>
              </a:rPr>
              <a:t> </a:t>
            </a:r>
            <a:endParaRPr lang="zh-CN" altLang="zh-CN" sz="2000" dirty="0"/>
          </a:p>
        </p:txBody>
      </p:sp>
    </p:spTree>
    <p:extLst>
      <p:ext uri="{BB962C8B-B14F-4D97-AF65-F5344CB8AC3E}">
        <p14:creationId xmlns:p14="http://schemas.microsoft.com/office/powerpoint/2010/main" val="2408107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Pi_K_P_Lam_fig1_color">
            <a:extLst>
              <a:ext uri="{FF2B5EF4-FFF2-40B4-BE49-F238E27FC236}">
                <a16:creationId xmlns:a16="http://schemas.microsoft.com/office/drawing/2014/main" id="{B321244F-B9C8-4D4B-B9E6-23248AD5E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6477000"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Text Box 3">
            <a:extLst>
              <a:ext uri="{FF2B5EF4-FFF2-40B4-BE49-F238E27FC236}">
                <a16:creationId xmlns:a16="http://schemas.microsoft.com/office/drawing/2014/main" id="{0A483637-CB34-9F4D-AC54-FCCB9502FB45}"/>
              </a:ext>
            </a:extLst>
          </p:cNvPr>
          <p:cNvSpPr txBox="1">
            <a:spLocks noChangeArrowheads="1"/>
          </p:cNvSpPr>
          <p:nvPr/>
        </p:nvSpPr>
        <p:spPr bwMode="auto">
          <a:xfrm>
            <a:off x="6172200" y="2257425"/>
            <a:ext cx="2819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0">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buFontTx/>
              <a:buNone/>
            </a:pPr>
            <a:r>
              <a:rPr lang="en-US" altLang="zh-CN" sz="2000" b="1">
                <a:solidFill>
                  <a:schemeClr val="accent2"/>
                </a:solidFill>
                <a:latin typeface="Tahoma" panose="020B0604030504040204" pitchFamily="34" charset="0"/>
              </a:rPr>
              <a:t>Hydro calculations break-down at higher p</a:t>
            </a:r>
            <a:r>
              <a:rPr lang="en-US" altLang="zh-CN" sz="2000" b="1" baseline="-25000">
                <a:solidFill>
                  <a:schemeClr val="accent2"/>
                </a:solidFill>
                <a:latin typeface="Tahoma" panose="020B0604030504040204" pitchFamily="34" charset="0"/>
              </a:rPr>
              <a:t>T</a:t>
            </a:r>
            <a:r>
              <a:rPr lang="en-US" altLang="zh-CN" sz="2000" b="1">
                <a:solidFill>
                  <a:schemeClr val="accent2"/>
                </a:solidFill>
                <a:latin typeface="Tahoma" panose="020B0604030504040204" pitchFamily="34" charset="0"/>
              </a:rPr>
              <a:t> (as expected).</a:t>
            </a:r>
          </a:p>
          <a:p>
            <a:endParaRPr lang="en-US" altLang="zh-CN" sz="2000" b="1">
              <a:solidFill>
                <a:schemeClr val="accent2"/>
              </a:solidFill>
              <a:latin typeface="Tahoma" panose="020B0604030504040204" pitchFamily="34" charset="0"/>
            </a:endParaRPr>
          </a:p>
          <a:p>
            <a:pPr>
              <a:buFontTx/>
              <a:buNone/>
            </a:pPr>
            <a:r>
              <a:rPr lang="en-US" altLang="zh-CN" sz="2000" b="1">
                <a:solidFill>
                  <a:schemeClr val="accent2"/>
                </a:solidFill>
                <a:latin typeface="Tahoma" panose="020B0604030504040204" pitchFamily="34" charset="0"/>
              </a:rPr>
              <a:t>How is v</a:t>
            </a:r>
            <a:r>
              <a:rPr lang="en-US" altLang="zh-CN" sz="2000" b="1" baseline="-25000">
                <a:solidFill>
                  <a:schemeClr val="accent2"/>
                </a:solidFill>
                <a:latin typeface="Tahoma" panose="020B0604030504040204" pitchFamily="34" charset="0"/>
              </a:rPr>
              <a:t>2</a:t>
            </a:r>
            <a:r>
              <a:rPr lang="en-US" altLang="zh-CN" sz="2000" b="1">
                <a:solidFill>
                  <a:schemeClr val="accent2"/>
                </a:solidFill>
                <a:latin typeface="Tahoma" panose="020B0604030504040204" pitchFamily="34" charset="0"/>
              </a:rPr>
              <a:t> established at p</a:t>
            </a:r>
            <a:r>
              <a:rPr lang="en-US" altLang="zh-CN" sz="2000" b="1" baseline="-25000">
                <a:solidFill>
                  <a:schemeClr val="accent2"/>
                </a:solidFill>
                <a:latin typeface="Tahoma" panose="020B0604030504040204" pitchFamily="34" charset="0"/>
              </a:rPr>
              <a:t>T</a:t>
            </a:r>
            <a:r>
              <a:rPr lang="en-US" altLang="zh-CN" sz="2000" b="1">
                <a:solidFill>
                  <a:schemeClr val="accent2"/>
                </a:solidFill>
                <a:latin typeface="Tahoma" panose="020B0604030504040204" pitchFamily="34" charset="0"/>
              </a:rPr>
              <a:t> above 2 GeV/c?</a:t>
            </a:r>
          </a:p>
          <a:p>
            <a:endParaRPr lang="en-US" altLang="zh-CN" sz="2000" b="1">
              <a:solidFill>
                <a:schemeClr val="accent2"/>
              </a:solidFill>
              <a:latin typeface="Tahoma" panose="020B0604030504040204" pitchFamily="34" charset="0"/>
            </a:endParaRPr>
          </a:p>
          <a:p>
            <a:pPr>
              <a:buFontTx/>
              <a:buNone/>
            </a:pPr>
            <a:r>
              <a:rPr lang="en-US" altLang="zh-CN" sz="2000" b="1">
                <a:solidFill>
                  <a:schemeClr val="accent2"/>
                </a:solidFill>
                <a:latin typeface="Tahoma" panose="020B0604030504040204" pitchFamily="34" charset="0"/>
              </a:rPr>
              <a:t>Why is baryon v</a:t>
            </a:r>
            <a:r>
              <a:rPr lang="en-US" altLang="zh-CN" sz="2000" b="1" baseline="-25000">
                <a:solidFill>
                  <a:schemeClr val="accent2"/>
                </a:solidFill>
                <a:latin typeface="Tahoma" panose="020B0604030504040204" pitchFamily="34" charset="0"/>
              </a:rPr>
              <a:t>2</a:t>
            </a:r>
            <a:r>
              <a:rPr lang="en-US" altLang="zh-CN" sz="2000" b="1">
                <a:solidFill>
                  <a:schemeClr val="accent2"/>
                </a:solidFill>
                <a:latin typeface="Tahoma" panose="020B0604030504040204" pitchFamily="34" charset="0"/>
              </a:rPr>
              <a:t> so large?</a:t>
            </a:r>
          </a:p>
        </p:txBody>
      </p:sp>
      <p:sp>
        <p:nvSpPr>
          <p:cNvPr id="88067" name="Rectangle 4">
            <a:extLst>
              <a:ext uri="{FF2B5EF4-FFF2-40B4-BE49-F238E27FC236}">
                <a16:creationId xmlns:a16="http://schemas.microsoft.com/office/drawing/2014/main" id="{5AFC6E91-37E1-8848-AB0B-1D55F3EBD2B0}"/>
              </a:ext>
            </a:extLst>
          </p:cNvPr>
          <p:cNvSpPr>
            <a:spLocks noChangeArrowheads="1"/>
          </p:cNvSpPr>
          <p:nvPr/>
        </p:nvSpPr>
        <p:spPr bwMode="auto">
          <a:xfrm>
            <a:off x="1806575" y="1277938"/>
            <a:ext cx="2916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buFontTx/>
              <a:buNone/>
            </a:pPr>
            <a:r>
              <a:rPr lang="en-US" altLang="zh-CN" sz="1200">
                <a:latin typeface="Times-Roman" pitchFamily="2" charset="0"/>
              </a:rPr>
              <a:t>PRL </a:t>
            </a:r>
            <a:r>
              <a:rPr lang="en-US" altLang="zh-CN" sz="1200" b="1">
                <a:latin typeface="Times-Bold" pitchFamily="2" charset="0"/>
              </a:rPr>
              <a:t>92 </a:t>
            </a:r>
            <a:r>
              <a:rPr lang="en-US" altLang="zh-CN" sz="1200">
                <a:latin typeface="Times-Roman" pitchFamily="2" charset="0"/>
              </a:rPr>
              <a:t>(2004) 052302; PRL </a:t>
            </a:r>
            <a:r>
              <a:rPr lang="en-US" altLang="zh-CN" sz="1200" b="1">
                <a:latin typeface="Times-Bold" pitchFamily="2" charset="0"/>
              </a:rPr>
              <a:t>91 </a:t>
            </a:r>
            <a:r>
              <a:rPr lang="en-US" altLang="zh-CN" sz="1200">
                <a:latin typeface="Times-Roman" pitchFamily="2" charset="0"/>
              </a:rPr>
              <a:t>(2003) 182301 </a:t>
            </a:r>
          </a:p>
        </p:txBody>
      </p:sp>
      <p:sp>
        <p:nvSpPr>
          <p:cNvPr id="88068" name="Rectangle 5">
            <a:extLst>
              <a:ext uri="{FF2B5EF4-FFF2-40B4-BE49-F238E27FC236}">
                <a16:creationId xmlns:a16="http://schemas.microsoft.com/office/drawing/2014/main" id="{9C553308-B530-E44D-89A4-E25E82F9A641}"/>
              </a:ext>
            </a:extLst>
          </p:cNvPr>
          <p:cNvSpPr>
            <a:spLocks noChangeArrowheads="1"/>
          </p:cNvSpPr>
          <p:nvPr/>
        </p:nvSpPr>
        <p:spPr bwMode="auto">
          <a:xfrm>
            <a:off x="838200" y="228600"/>
            <a:ext cx="754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3200" b="1" dirty="0"/>
              <a:t>Elliptic Flow v</a:t>
            </a:r>
            <a:r>
              <a:rPr lang="en-US" altLang="zh-CN" sz="3200" b="1" baseline="-25000" dirty="0"/>
              <a:t>2</a:t>
            </a:r>
          </a:p>
        </p:txBody>
      </p:sp>
      <p:sp>
        <p:nvSpPr>
          <p:cNvPr id="6" name="Line 26">
            <a:extLst>
              <a:ext uri="{FF2B5EF4-FFF2-40B4-BE49-F238E27FC236}">
                <a16:creationId xmlns:a16="http://schemas.microsoft.com/office/drawing/2014/main" id="{0469AF44-04DE-5648-B925-F73477F6AC52}"/>
              </a:ext>
            </a:extLst>
          </p:cNvPr>
          <p:cNvSpPr>
            <a:spLocks noChangeShapeType="1"/>
          </p:cNvSpPr>
          <p:nvPr/>
        </p:nvSpPr>
        <p:spPr bwMode="auto">
          <a:xfrm flipV="1">
            <a:off x="395288" y="990600"/>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321026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1B3BA790-00F8-E340-9E58-FD47012F1811}"/>
              </a:ext>
            </a:extLst>
          </p:cNvPr>
          <p:cNvSpPr>
            <a:spLocks noGrp="1" noChangeArrowheads="1"/>
          </p:cNvSpPr>
          <p:nvPr>
            <p:ph type="title"/>
          </p:nvPr>
        </p:nvSpPr>
        <p:spPr>
          <a:xfrm>
            <a:off x="1143000" y="0"/>
            <a:ext cx="7696200" cy="1143000"/>
          </a:xfrm>
        </p:spPr>
        <p:txBody>
          <a:bodyPr/>
          <a:lstStyle/>
          <a:p>
            <a:pPr eaLnBrk="1" hangingPunct="1"/>
            <a:r>
              <a:rPr lang="en-US" altLang="zh-CN" b="1" dirty="0">
                <a:solidFill>
                  <a:schemeClr val="tx1"/>
                </a:solidFill>
                <a:latin typeface="Arial Black" panose="020B0604020202020204" pitchFamily="34" charset="0"/>
              </a:rPr>
              <a:t>Outline</a:t>
            </a:r>
            <a:endParaRPr lang="en-US" altLang="zh-CN" b="1" dirty="0">
              <a:solidFill>
                <a:srgbClr val="800000"/>
              </a:solidFill>
              <a:latin typeface="Arial Black" panose="020B0604020202020204" pitchFamily="34" charset="0"/>
            </a:endParaRPr>
          </a:p>
        </p:txBody>
      </p:sp>
      <p:sp>
        <p:nvSpPr>
          <p:cNvPr id="25603" name="Text Box 3" descr="Light downward diagonal">
            <a:extLst>
              <a:ext uri="{FF2B5EF4-FFF2-40B4-BE49-F238E27FC236}">
                <a16:creationId xmlns:a16="http://schemas.microsoft.com/office/drawing/2014/main" id="{D2C6042C-E4CA-4F4E-94D4-2C4D837B5BC4}"/>
              </a:ext>
            </a:extLst>
          </p:cNvPr>
          <p:cNvSpPr txBox="1">
            <a:spLocks noChangeArrowheads="1"/>
          </p:cNvSpPr>
          <p:nvPr/>
        </p:nvSpPr>
        <p:spPr bwMode="auto">
          <a:xfrm>
            <a:off x="381000" y="1157911"/>
            <a:ext cx="8458200" cy="4043094"/>
          </a:xfrm>
          <a:prstGeom prst="rect">
            <a:avLst/>
          </a:prstGeom>
          <a:pattFill prst="ltDnDiag">
            <a:fgClr>
              <a:schemeClr val="accent1"/>
            </a:fgClr>
            <a:bgClr>
              <a:srgbClr val="FFFFFF"/>
            </a:bgClr>
          </a:pattFill>
          <a:ln>
            <a:noFill/>
          </a:ln>
          <a:effectLst/>
        </p:spPr>
        <p:txBody>
          <a:bodyPr>
            <a:spAutoFit/>
          </a:bodyPr>
          <a:lstStyle>
            <a:lvl1pPr marL="457200" indent="-457200">
              <a:defRPr>
                <a:solidFill>
                  <a:schemeClr val="tx1"/>
                </a:solidFill>
                <a:latin typeface="Arial" charset="0"/>
                <a:ea typeface="SimSun" charset="0"/>
                <a:cs typeface="SimSun" charset="0"/>
              </a:defRPr>
            </a:lvl1pPr>
            <a:lvl2pPr marL="914400" indent="-457200">
              <a:defRPr>
                <a:solidFill>
                  <a:schemeClr val="tx1"/>
                </a:solidFill>
                <a:latin typeface="Arial" charset="0"/>
                <a:ea typeface="SimSun" charset="0"/>
                <a:cs typeface="SimSun" charset="0"/>
              </a:defRPr>
            </a:lvl2pPr>
            <a:lvl3pPr marL="1776413" indent="-457200">
              <a:defRPr>
                <a:solidFill>
                  <a:schemeClr val="tx1"/>
                </a:solidFill>
                <a:latin typeface="Arial" charset="0"/>
                <a:ea typeface="SimSun" charset="0"/>
                <a:cs typeface="SimSun" charset="0"/>
              </a:defRPr>
            </a:lvl3pPr>
            <a:lvl4pPr marL="2347913" indent="-457200">
              <a:defRPr>
                <a:solidFill>
                  <a:schemeClr val="tx1"/>
                </a:solidFill>
                <a:latin typeface="Arial" charset="0"/>
                <a:ea typeface="SimSun" charset="0"/>
                <a:cs typeface="SimSun" charset="0"/>
              </a:defRPr>
            </a:lvl4pPr>
            <a:lvl5pPr marL="2919413" indent="-457200">
              <a:defRPr>
                <a:solidFill>
                  <a:schemeClr val="tx1"/>
                </a:solidFill>
                <a:latin typeface="Arial" charset="0"/>
                <a:ea typeface="SimSun" charset="0"/>
                <a:cs typeface="SimSun" charset="0"/>
              </a:defRPr>
            </a:lvl5pPr>
            <a:lvl6pPr marL="3376613" indent="-457200" fontAlgn="base">
              <a:spcBef>
                <a:spcPct val="0"/>
              </a:spcBef>
              <a:spcAft>
                <a:spcPct val="0"/>
              </a:spcAft>
              <a:defRPr>
                <a:solidFill>
                  <a:schemeClr val="tx1"/>
                </a:solidFill>
                <a:latin typeface="Arial" charset="0"/>
                <a:ea typeface="SimSun" charset="0"/>
                <a:cs typeface="SimSun" charset="0"/>
              </a:defRPr>
            </a:lvl6pPr>
            <a:lvl7pPr marL="3833813" indent="-457200" fontAlgn="base">
              <a:spcBef>
                <a:spcPct val="0"/>
              </a:spcBef>
              <a:spcAft>
                <a:spcPct val="0"/>
              </a:spcAft>
              <a:defRPr>
                <a:solidFill>
                  <a:schemeClr val="tx1"/>
                </a:solidFill>
                <a:latin typeface="Arial" charset="0"/>
                <a:ea typeface="SimSun" charset="0"/>
                <a:cs typeface="SimSun" charset="0"/>
              </a:defRPr>
            </a:lvl7pPr>
            <a:lvl8pPr marL="4291013" indent="-457200" fontAlgn="base">
              <a:spcBef>
                <a:spcPct val="0"/>
              </a:spcBef>
              <a:spcAft>
                <a:spcPct val="0"/>
              </a:spcAft>
              <a:defRPr>
                <a:solidFill>
                  <a:schemeClr val="tx1"/>
                </a:solidFill>
                <a:latin typeface="Arial" charset="0"/>
                <a:ea typeface="SimSun" charset="0"/>
                <a:cs typeface="SimSun" charset="0"/>
              </a:defRPr>
            </a:lvl8pPr>
            <a:lvl9pPr marL="4748213" indent="-457200" fontAlgn="base">
              <a:spcBef>
                <a:spcPct val="0"/>
              </a:spcBef>
              <a:spcAft>
                <a:spcPct val="0"/>
              </a:spcAft>
              <a:defRPr>
                <a:solidFill>
                  <a:schemeClr val="tx1"/>
                </a:solidFill>
                <a:latin typeface="Arial" charset="0"/>
                <a:ea typeface="SimSun" charset="0"/>
                <a:cs typeface="SimSun" charset="0"/>
              </a:defRPr>
            </a:lvl9pPr>
          </a:lstStyle>
          <a:p>
            <a:pPr lvl="1" eaLnBrk="1" hangingPunct="1">
              <a:spcBef>
                <a:spcPct val="20000"/>
              </a:spcBef>
              <a:buClr>
                <a:srgbClr val="9A0F0A"/>
              </a:buClr>
              <a:buFont typeface="Wingdings" charset="0"/>
              <a:buChar char="Ø"/>
              <a:defRPr/>
            </a:pPr>
            <a:endParaRPr lang="en-US" altLang="zh-CN" sz="2000" dirty="0">
              <a:latin typeface="Arial Black" charset="0"/>
            </a:endParaRPr>
          </a:p>
          <a:p>
            <a:pPr lvl="1" eaLnBrk="1" hangingPunct="1">
              <a:spcBef>
                <a:spcPct val="20000"/>
              </a:spcBef>
              <a:buClr>
                <a:srgbClr val="9A0F0A"/>
              </a:buClr>
              <a:buFont typeface="Wingdings" charset="0"/>
              <a:buChar char="Ø"/>
              <a:defRPr/>
            </a:pPr>
            <a:r>
              <a:rPr lang="en-US" altLang="zh-CN" sz="3200" b="1" dirty="0">
                <a:solidFill>
                  <a:srgbClr val="0070C0"/>
                </a:solidFill>
              </a:rPr>
              <a:t>Introduction</a:t>
            </a:r>
          </a:p>
          <a:p>
            <a:pPr marL="457189" lvl="1" indent="0" eaLnBrk="1" hangingPunct="1">
              <a:spcBef>
                <a:spcPct val="20000"/>
              </a:spcBef>
              <a:buClr>
                <a:srgbClr val="9A0F0A"/>
              </a:buClr>
              <a:defRPr/>
            </a:pPr>
            <a:endParaRPr lang="en-US" altLang="zh-CN" sz="800" b="1" dirty="0"/>
          </a:p>
          <a:p>
            <a:pPr lvl="1" eaLnBrk="1" hangingPunct="1">
              <a:spcBef>
                <a:spcPct val="20000"/>
              </a:spcBef>
              <a:buClr>
                <a:srgbClr val="9A0F0A"/>
              </a:buClr>
              <a:buFont typeface="Wingdings" charset="0"/>
              <a:buChar char="Ø"/>
              <a:defRPr/>
            </a:pPr>
            <a:r>
              <a:rPr lang="en-US" altLang="zh-CN" sz="3200" b="1" dirty="0"/>
              <a:t>Perfect  Liquid</a:t>
            </a:r>
            <a:r>
              <a:rPr lang="zh-CN" altLang="en-US" sz="3200" b="1" dirty="0"/>
              <a:t> </a:t>
            </a:r>
            <a:r>
              <a:rPr lang="en-US" altLang="zh-CN" sz="3200" b="1" dirty="0"/>
              <a:t>at</a:t>
            </a:r>
            <a:r>
              <a:rPr lang="zh-CN" altLang="en-US" sz="3200" b="1" dirty="0"/>
              <a:t> </a:t>
            </a:r>
            <a:r>
              <a:rPr lang="en-US" altLang="zh-CN" sz="3200" b="1" dirty="0"/>
              <a:t>RHIC</a:t>
            </a:r>
          </a:p>
          <a:p>
            <a:pPr marL="457200" lvl="1" indent="0" eaLnBrk="1" hangingPunct="1">
              <a:spcBef>
                <a:spcPct val="20000"/>
              </a:spcBef>
              <a:buClr>
                <a:srgbClr val="9A0F0A"/>
              </a:buClr>
              <a:defRPr/>
            </a:pPr>
            <a:endParaRPr lang="en-US" altLang="zh-CN" sz="800" b="1" dirty="0"/>
          </a:p>
          <a:p>
            <a:pPr lvl="1" eaLnBrk="1" hangingPunct="1">
              <a:spcBef>
                <a:spcPct val="20000"/>
              </a:spcBef>
              <a:buClr>
                <a:srgbClr val="9A0F0A"/>
              </a:buClr>
              <a:buFont typeface="Wingdings" charset="0"/>
              <a:buChar char="Ø"/>
              <a:defRPr/>
            </a:pPr>
            <a:r>
              <a:rPr lang="en-US" altLang="zh-CN" sz="3200" b="1" dirty="0"/>
              <a:t>Probing the QCD Phase Transition via the BES</a:t>
            </a:r>
          </a:p>
          <a:p>
            <a:pPr marL="457189" lvl="1" indent="0" eaLnBrk="1" hangingPunct="1">
              <a:spcBef>
                <a:spcPct val="20000"/>
              </a:spcBef>
              <a:buClr>
                <a:srgbClr val="9A0F0A"/>
              </a:buClr>
              <a:defRPr/>
            </a:pPr>
            <a:endParaRPr lang="en-US" altLang="zh-CN" sz="800" b="1" dirty="0"/>
          </a:p>
          <a:p>
            <a:pPr lvl="1" eaLnBrk="1" hangingPunct="1">
              <a:lnSpc>
                <a:spcPct val="115000"/>
              </a:lnSpc>
              <a:spcBef>
                <a:spcPct val="20000"/>
              </a:spcBef>
              <a:buClr>
                <a:srgbClr val="9A0F0A"/>
              </a:buClr>
              <a:buFont typeface="Wingdings" charset="0"/>
              <a:buChar char="Ø"/>
              <a:defRPr/>
            </a:pPr>
            <a:r>
              <a:rPr lang="en-US" altLang="zh-CN" sz="3200" b="1" dirty="0"/>
              <a:t>Summary</a:t>
            </a:r>
          </a:p>
          <a:p>
            <a:pPr lvl="1" eaLnBrk="1" hangingPunct="1">
              <a:lnSpc>
                <a:spcPct val="115000"/>
              </a:lnSpc>
              <a:spcBef>
                <a:spcPct val="20000"/>
              </a:spcBef>
              <a:buClr>
                <a:srgbClr val="9A0F0A"/>
              </a:buClr>
              <a:buFont typeface="Wingdings" charset="0"/>
              <a:buChar char="Ø"/>
              <a:defRPr/>
            </a:pPr>
            <a:endParaRPr lang="en-US" altLang="zh-CN" sz="1400" dirty="0"/>
          </a:p>
        </p:txBody>
      </p:sp>
      <p:sp>
        <p:nvSpPr>
          <p:cNvPr id="4" name="Line 26">
            <a:extLst>
              <a:ext uri="{FF2B5EF4-FFF2-40B4-BE49-F238E27FC236}">
                <a16:creationId xmlns:a16="http://schemas.microsoft.com/office/drawing/2014/main" id="{00C58204-F343-0543-87FE-87DE16723D01}"/>
              </a:ext>
            </a:extLst>
          </p:cNvPr>
          <p:cNvSpPr>
            <a:spLocks noChangeShapeType="1"/>
          </p:cNvSpPr>
          <p:nvPr/>
        </p:nvSpPr>
        <p:spPr bwMode="auto">
          <a:xfrm flipV="1">
            <a:off x="395289" y="990600"/>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Tree>
    <p:extLst>
      <p:ext uri="{BB962C8B-B14F-4D97-AF65-F5344CB8AC3E}">
        <p14:creationId xmlns:p14="http://schemas.microsoft.com/office/powerpoint/2010/main" val="17140962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0390" y="152400"/>
            <a:ext cx="6728209" cy="622301"/>
          </a:xfrm>
        </p:spPr>
        <p:txBody>
          <a:bodyPr/>
          <a:lstStyle/>
          <a:p>
            <a:r>
              <a:rPr lang="en" altLang="zh-CN" sz="3200" b="1" dirty="0" err="1">
                <a:solidFill>
                  <a:schemeClr val="tx1"/>
                </a:solidFill>
                <a:effectLst/>
              </a:rPr>
              <a:t>parton</a:t>
            </a:r>
            <a:r>
              <a:rPr lang="en" altLang="zh-CN" sz="3200" b="1" dirty="0">
                <a:solidFill>
                  <a:schemeClr val="tx1"/>
                </a:solidFill>
                <a:effectLst/>
              </a:rPr>
              <a:t> energy loss </a:t>
            </a:r>
          </a:p>
        </p:txBody>
      </p:sp>
      <p:sp>
        <p:nvSpPr>
          <p:cNvPr id="12" name="Line 5"/>
          <p:cNvSpPr>
            <a:spLocks noChangeShapeType="1"/>
          </p:cNvSpPr>
          <p:nvPr/>
        </p:nvSpPr>
        <p:spPr bwMode="auto">
          <a:xfrm>
            <a:off x="533400" y="990600"/>
            <a:ext cx="7704138" cy="0"/>
          </a:xfrm>
          <a:prstGeom prst="line">
            <a:avLst/>
          </a:prstGeom>
          <a:noFill/>
          <a:ln w="44450">
            <a:solidFill>
              <a:srgbClr val="FF6600"/>
            </a:solidFill>
            <a:round/>
          </a:ln>
          <a:effectLst/>
        </p:spPr>
        <p:txBody>
          <a:bodyPr/>
          <a:lstStyle/>
          <a:p>
            <a:pPr>
              <a:defRPr/>
            </a:pPr>
            <a:endParaRPr lang="en-US"/>
          </a:p>
        </p:txBody>
      </p:sp>
      <p:sp>
        <p:nvSpPr>
          <p:cNvPr id="17426" name="Rectangle 18"/>
          <p:cNvSpPr>
            <a:spLocks noChangeArrowheads="1"/>
          </p:cNvSpPr>
          <p:nvPr/>
        </p:nvSpPr>
        <p:spPr bwMode="auto">
          <a:xfrm>
            <a:off x="4073203" y="4230635"/>
            <a:ext cx="50707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kumimoji="0" lang="en-US" altLang="zh-CN" sz="1200" dirty="0">
                <a:latin typeface="Arial" panose="020B0604020202020204" pitchFamily="34" charset="0"/>
              </a:rPr>
              <a:t>M. </a:t>
            </a:r>
            <a:r>
              <a:rPr kumimoji="0" lang="en-US" altLang="zh-CN" sz="1200" dirty="0" err="1">
                <a:latin typeface="Arial" panose="020B0604020202020204" pitchFamily="34" charset="0"/>
              </a:rPr>
              <a:t>Gyulassy</a:t>
            </a:r>
            <a:r>
              <a:rPr kumimoji="0" lang="en-US" altLang="zh-CN" sz="1200" dirty="0">
                <a:latin typeface="Arial" panose="020B0604020202020204" pitchFamily="34" charset="0"/>
              </a:rPr>
              <a:t>, I. </a:t>
            </a:r>
            <a:r>
              <a:rPr kumimoji="0" lang="en-US" altLang="zh-CN" sz="1200" dirty="0" err="1">
                <a:latin typeface="Arial" panose="020B0604020202020204" pitchFamily="34" charset="0"/>
              </a:rPr>
              <a:t>Vitev</a:t>
            </a:r>
            <a:r>
              <a:rPr kumimoji="0" lang="en-US" altLang="zh-CN" sz="1200" dirty="0">
                <a:latin typeface="Arial" panose="020B0604020202020204" pitchFamily="34" charset="0"/>
              </a:rPr>
              <a:t> and X.N. Wang, Phys. Rev. Lett. 86, 2537(2001)</a:t>
            </a:r>
            <a:r>
              <a:rPr kumimoji="0" lang="en-US" altLang="zh-CN" sz="1400" dirty="0">
                <a:latin typeface="Arial" panose="020B0604020202020204" pitchFamily="34" charset="0"/>
              </a:rPr>
              <a:t>.</a:t>
            </a:r>
          </a:p>
        </p:txBody>
      </p:sp>
      <p:graphicFrame>
        <p:nvGraphicFramePr>
          <p:cNvPr id="17432" name="Object 24"/>
          <p:cNvGraphicFramePr>
            <a:graphicFrameLocks noChangeAspect="1"/>
          </p:cNvGraphicFramePr>
          <p:nvPr>
            <p:extLst>
              <p:ext uri="{D42A27DB-BD31-4B8C-83A1-F6EECF244321}">
                <p14:modId xmlns:p14="http://schemas.microsoft.com/office/powerpoint/2010/main" val="97304147"/>
              </p:ext>
            </p:extLst>
          </p:nvPr>
        </p:nvGraphicFramePr>
        <p:xfrm>
          <a:off x="4537868" y="5590484"/>
          <a:ext cx="3905250" cy="804545"/>
        </p:xfrm>
        <a:graphic>
          <a:graphicData uri="http://schemas.openxmlformats.org/presentationml/2006/ole">
            <mc:AlternateContent xmlns:mc="http://schemas.openxmlformats.org/markup-compatibility/2006">
              <mc:Choice xmlns:v="urn:schemas-microsoft-com:vml" Requires="v">
                <p:oleObj name="Equation" r:id="rId3" imgW="2095500" imgH="431800" progId="Equation.3">
                  <p:embed/>
                </p:oleObj>
              </mc:Choice>
              <mc:Fallback>
                <p:oleObj name="Equation" r:id="rId3" imgW="2095500" imgH="431800" progId="Equation.3">
                  <p:embed/>
                  <p:pic>
                    <p:nvPicPr>
                      <p:cNvPr id="17432"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868" y="5590484"/>
                        <a:ext cx="3905250" cy="80454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 name="图片 3">
            <a:extLst>
              <a:ext uri="{FF2B5EF4-FFF2-40B4-BE49-F238E27FC236}">
                <a16:creationId xmlns:a16="http://schemas.microsoft.com/office/drawing/2014/main" id="{B2F00790-9D69-244E-97C3-341C8044F4C2}"/>
              </a:ext>
            </a:extLst>
          </p:cNvPr>
          <p:cNvPicPr>
            <a:picLocks noChangeAspect="1"/>
          </p:cNvPicPr>
          <p:nvPr/>
        </p:nvPicPr>
        <p:blipFill>
          <a:blip r:embed="rId5"/>
          <a:stretch>
            <a:fillRect/>
          </a:stretch>
        </p:blipFill>
        <p:spPr>
          <a:xfrm>
            <a:off x="4173630" y="1267516"/>
            <a:ext cx="4633727" cy="3043723"/>
          </a:xfrm>
          <a:prstGeom prst="rect">
            <a:avLst/>
          </a:prstGeom>
        </p:spPr>
      </p:pic>
      <p:sp>
        <p:nvSpPr>
          <p:cNvPr id="15" name="文本框 14">
            <a:extLst>
              <a:ext uri="{FF2B5EF4-FFF2-40B4-BE49-F238E27FC236}">
                <a16:creationId xmlns:a16="http://schemas.microsoft.com/office/drawing/2014/main" id="{9F7B1134-AE24-B049-8C3C-7BD263ED9DAE}"/>
              </a:ext>
            </a:extLst>
          </p:cNvPr>
          <p:cNvSpPr txBox="1"/>
          <p:nvPr/>
        </p:nvSpPr>
        <p:spPr>
          <a:xfrm>
            <a:off x="4416158" y="4772060"/>
            <a:ext cx="4692396" cy="584775"/>
          </a:xfrm>
          <a:prstGeom prst="rect">
            <a:avLst/>
          </a:prstGeom>
          <a:noFill/>
        </p:spPr>
        <p:txBody>
          <a:bodyPr wrap="square" rtlCol="0">
            <a:spAutoFit/>
          </a:bodyPr>
          <a:lstStyle/>
          <a:p>
            <a:r>
              <a:rPr lang="zh-CN" altLang="zh-CN" sz="1600" dirty="0"/>
              <a:t>能量损失喷注淬火</a:t>
            </a:r>
            <a:r>
              <a:rPr lang="en-US" altLang="zh-CN" sz="1600" dirty="0"/>
              <a:t> ~ </a:t>
            </a:r>
            <a:r>
              <a:rPr lang="zh-CN" altLang="zh-CN" sz="1600" dirty="0"/>
              <a:t>传播部分子穿过的路径长度。高横向动量下粒子产生方位各向异性</a:t>
            </a:r>
            <a:endParaRPr kumimoji="1" lang="zh-CN" altLang="en-US" sz="1600" dirty="0"/>
          </a:p>
        </p:txBody>
      </p:sp>
      <p:pic>
        <p:nvPicPr>
          <p:cNvPr id="16" name="Picture 2" descr="Pi_K_P_Lam_fig1_color">
            <a:extLst>
              <a:ext uri="{FF2B5EF4-FFF2-40B4-BE49-F238E27FC236}">
                <a16:creationId xmlns:a16="http://schemas.microsoft.com/office/drawing/2014/main" id="{335144A9-776C-FB44-800E-6CD94E1B4D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885" y="1220583"/>
            <a:ext cx="3496102" cy="301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B07AD8F0-BA37-4E44-BFCA-877632AD1840}"/>
              </a:ext>
            </a:extLst>
          </p:cNvPr>
          <p:cNvPicPr>
            <a:picLocks noChangeAspect="1"/>
          </p:cNvPicPr>
          <p:nvPr/>
        </p:nvPicPr>
        <p:blipFill>
          <a:blip r:embed="rId7"/>
          <a:stretch>
            <a:fillRect/>
          </a:stretch>
        </p:blipFill>
        <p:spPr>
          <a:xfrm>
            <a:off x="379031" y="4293724"/>
            <a:ext cx="3428290" cy="2394361"/>
          </a:xfrm>
          <a:prstGeom prst="rect">
            <a:avLst/>
          </a:prstGeom>
        </p:spPr>
      </p:pic>
    </p:spTree>
    <p:extLst>
      <p:ext uri="{BB962C8B-B14F-4D97-AF65-F5344CB8AC3E}">
        <p14:creationId xmlns:p14="http://schemas.microsoft.com/office/powerpoint/2010/main" val="1896104071"/>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a:extLst>
              <a:ext uri="{FF2B5EF4-FFF2-40B4-BE49-F238E27FC236}">
                <a16:creationId xmlns:a16="http://schemas.microsoft.com/office/drawing/2014/main" id="{9940FA3C-7537-B34B-93D5-07B3E9090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838200"/>
            <a:ext cx="51816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4" descr="almond">
            <a:extLst>
              <a:ext uri="{FF2B5EF4-FFF2-40B4-BE49-F238E27FC236}">
                <a16:creationId xmlns:a16="http://schemas.microsoft.com/office/drawing/2014/main" id="{F98E5679-0F84-714C-9CBF-7D5CB9BA5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19812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5">
            <a:extLst>
              <a:ext uri="{FF2B5EF4-FFF2-40B4-BE49-F238E27FC236}">
                <a16:creationId xmlns:a16="http://schemas.microsoft.com/office/drawing/2014/main" id="{3EB6AEFC-BB21-7F40-9913-E441477E5740}"/>
              </a:ext>
            </a:extLst>
          </p:cNvPr>
          <p:cNvSpPr txBox="1">
            <a:spLocks noChangeArrowheads="1"/>
          </p:cNvSpPr>
          <p:nvPr/>
        </p:nvSpPr>
        <p:spPr bwMode="auto">
          <a:xfrm>
            <a:off x="228600" y="3165475"/>
            <a:ext cx="36226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buFontTx/>
              <a:buNone/>
            </a:pPr>
            <a:r>
              <a:rPr kumimoji="0" lang="en-US" altLang="zh-CN" sz="1600" b="1">
                <a:solidFill>
                  <a:srgbClr val="FF0000"/>
                </a:solidFill>
              </a:rPr>
              <a:t>K</a:t>
            </a:r>
            <a:r>
              <a:rPr kumimoji="0" lang="en-US" altLang="zh-CN" sz="1600" b="1" baseline="-25000">
                <a:solidFill>
                  <a:srgbClr val="FF0000"/>
                </a:solidFill>
              </a:rPr>
              <a:t>S</a:t>
            </a:r>
            <a:r>
              <a:rPr kumimoji="0" lang="en-US" altLang="zh-CN" sz="1600" b="1">
                <a:solidFill>
                  <a:srgbClr val="FF0000"/>
                </a:solidFill>
              </a:rPr>
              <a:t> – two quark coalescence</a:t>
            </a:r>
          </a:p>
          <a:p>
            <a:pPr eaLnBrk="1" hangingPunct="1">
              <a:buFont typeface="Symbol" pitchFamily="2" charset="2"/>
              <a:buChar char="L"/>
            </a:pPr>
            <a:r>
              <a:rPr kumimoji="0" lang="en-US" altLang="zh-CN" sz="1600" b="1">
                <a:solidFill>
                  <a:srgbClr val="FF0000"/>
                </a:solidFill>
              </a:rPr>
              <a:t>– three quark coalescence</a:t>
            </a:r>
          </a:p>
          <a:p>
            <a:pPr eaLnBrk="1" hangingPunct="1">
              <a:buFont typeface="Symbol" pitchFamily="2" charset="2"/>
              <a:buNone/>
            </a:pPr>
            <a:r>
              <a:rPr kumimoji="0" lang="en-US" altLang="zh-CN" sz="1600" b="1">
                <a:solidFill>
                  <a:srgbClr val="FF0000"/>
                </a:solidFill>
              </a:rPr>
              <a:t>  from the partonic matter surface?!</a:t>
            </a:r>
          </a:p>
          <a:p>
            <a:pPr eaLnBrk="1" hangingPunct="1">
              <a:buFont typeface="Symbol" pitchFamily="2" charset="2"/>
              <a:buNone/>
            </a:pPr>
            <a:r>
              <a:rPr kumimoji="0" lang="en-US" altLang="zh-CN" sz="1600" b="1">
                <a:solidFill>
                  <a:srgbClr val="FF0000"/>
                </a:solidFill>
              </a:rPr>
              <a:t>Particle v</a:t>
            </a:r>
            <a:r>
              <a:rPr kumimoji="0" lang="en-US" altLang="zh-CN" sz="1600" b="1" baseline="-25000">
                <a:solidFill>
                  <a:srgbClr val="FF0000"/>
                </a:solidFill>
              </a:rPr>
              <a:t>2</a:t>
            </a:r>
            <a:r>
              <a:rPr kumimoji="0" lang="en-US" altLang="zh-CN" sz="1600" b="1">
                <a:solidFill>
                  <a:srgbClr val="FF0000"/>
                </a:solidFill>
              </a:rPr>
              <a:t> may be related to </a:t>
            </a:r>
          </a:p>
          <a:p>
            <a:pPr eaLnBrk="1" hangingPunct="1">
              <a:buFont typeface="Symbol" pitchFamily="2" charset="2"/>
              <a:buNone/>
            </a:pPr>
            <a:r>
              <a:rPr kumimoji="0" lang="en-US" altLang="zh-CN" sz="1600" b="1">
                <a:solidFill>
                  <a:srgbClr val="FF0000"/>
                </a:solidFill>
              </a:rPr>
              <a:t>quark matter anisotropy !!</a:t>
            </a:r>
          </a:p>
        </p:txBody>
      </p:sp>
      <p:sp>
        <p:nvSpPr>
          <p:cNvPr id="89093" name="Text Box 7">
            <a:extLst>
              <a:ext uri="{FF2B5EF4-FFF2-40B4-BE49-F238E27FC236}">
                <a16:creationId xmlns:a16="http://schemas.microsoft.com/office/drawing/2014/main" id="{F2ACC2BA-27CE-7548-92C1-AC7DDBE6E731}"/>
              </a:ext>
            </a:extLst>
          </p:cNvPr>
          <p:cNvSpPr txBox="1">
            <a:spLocks noChangeArrowheads="1"/>
          </p:cNvSpPr>
          <p:nvPr/>
        </p:nvSpPr>
        <p:spPr bwMode="auto">
          <a:xfrm>
            <a:off x="152400" y="2590800"/>
            <a:ext cx="2727325" cy="633413"/>
          </a:xfrm>
          <a:prstGeom prst="rect">
            <a:avLst/>
          </a:prstGeom>
          <a:solidFill>
            <a:srgbClr val="DDB55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1600" b="1">
                <a:solidFill>
                  <a:schemeClr val="accent2"/>
                </a:solidFill>
              </a:rPr>
              <a:t>Hadronization Scheme for </a:t>
            </a:r>
          </a:p>
          <a:p>
            <a:pPr eaLnBrk="1" hangingPunct="1">
              <a:buFontTx/>
              <a:buNone/>
            </a:pPr>
            <a:r>
              <a:rPr lang="en-US" altLang="zh-CN" sz="1600" b="1">
                <a:solidFill>
                  <a:schemeClr val="accent2"/>
                </a:solidFill>
              </a:rPr>
              <a:t>   Bulk Partonic Matter:</a:t>
            </a:r>
          </a:p>
        </p:txBody>
      </p:sp>
      <p:graphicFrame>
        <p:nvGraphicFramePr>
          <p:cNvPr id="89094" name="Object 6" descr="Light downward diagonal">
            <a:extLst>
              <a:ext uri="{FF2B5EF4-FFF2-40B4-BE49-F238E27FC236}">
                <a16:creationId xmlns:a16="http://schemas.microsoft.com/office/drawing/2014/main" id="{680402C3-6BF3-AF49-B78F-1E91AE586515}"/>
              </a:ext>
            </a:extLst>
          </p:cNvPr>
          <p:cNvGraphicFramePr>
            <a:graphicFrameLocks noChangeAspect="1"/>
          </p:cNvGraphicFramePr>
          <p:nvPr/>
        </p:nvGraphicFramePr>
        <p:xfrm>
          <a:off x="76200" y="4899025"/>
          <a:ext cx="3941763" cy="1654175"/>
        </p:xfrm>
        <a:graphic>
          <a:graphicData uri="http://schemas.openxmlformats.org/presentationml/2006/ole">
            <mc:AlternateContent xmlns:mc="http://schemas.openxmlformats.org/markup-compatibility/2006">
              <mc:Choice xmlns:v="urn:schemas-microsoft-com:vml" Requires="v">
                <p:oleObj name="公式" r:id="rId4" imgW="54127400" imgH="21653500" progId="Equation.3">
                  <p:embed/>
                </p:oleObj>
              </mc:Choice>
              <mc:Fallback>
                <p:oleObj name="公式" r:id="rId4" imgW="54127400" imgH="21653500" progId="Equation.3">
                  <p:embed/>
                  <p:pic>
                    <p:nvPicPr>
                      <p:cNvPr id="89094" name="Object 6" descr="Light downward diagonal">
                        <a:extLst>
                          <a:ext uri="{FF2B5EF4-FFF2-40B4-BE49-F238E27FC236}">
                            <a16:creationId xmlns:a16="http://schemas.microsoft.com/office/drawing/2014/main" id="{680402C3-6BF3-AF49-B78F-1E91AE586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899025"/>
                        <a:ext cx="3941763" cy="1654175"/>
                      </a:xfrm>
                      <a:prstGeom prst="rect">
                        <a:avLst/>
                      </a:prstGeom>
                      <a:blipFill dpi="0" rotWithShape="0">
                        <a:blip r:embed="rId6"/>
                        <a:srcRect/>
                        <a:tile tx="0" ty="0" sx="100000" sy="100000" flip="none" algn="tl"/>
                      </a:blipFill>
                      <a:ln w="9525">
                        <a:solidFill>
                          <a:srgbClr val="FF3300"/>
                        </a:solidFill>
                        <a:miter lim="800000"/>
                        <a:headEnd/>
                        <a:tailEnd/>
                      </a:ln>
                    </p:spPr>
                  </p:pic>
                </p:oleObj>
              </mc:Fallback>
            </mc:AlternateContent>
          </a:graphicData>
        </a:graphic>
      </p:graphicFrame>
      <p:sp>
        <p:nvSpPr>
          <p:cNvPr id="8" name="Line 26">
            <a:extLst>
              <a:ext uri="{FF2B5EF4-FFF2-40B4-BE49-F238E27FC236}">
                <a16:creationId xmlns:a16="http://schemas.microsoft.com/office/drawing/2014/main" id="{CF1813EC-6463-AF4D-9E68-A2CA631518DD}"/>
              </a:ext>
            </a:extLst>
          </p:cNvPr>
          <p:cNvSpPr>
            <a:spLocks noChangeShapeType="1"/>
          </p:cNvSpPr>
          <p:nvPr/>
        </p:nvSpPr>
        <p:spPr bwMode="auto">
          <a:xfrm flipV="1">
            <a:off x="395288" y="990600"/>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2" name="矩形 1">
            <a:extLst>
              <a:ext uri="{FF2B5EF4-FFF2-40B4-BE49-F238E27FC236}">
                <a16:creationId xmlns:a16="http://schemas.microsoft.com/office/drawing/2014/main" id="{E29EFDA8-E064-D646-96BE-59EE21E0DA37}"/>
              </a:ext>
            </a:extLst>
          </p:cNvPr>
          <p:cNvSpPr/>
          <p:nvPr/>
        </p:nvSpPr>
        <p:spPr>
          <a:xfrm>
            <a:off x="827584" y="229255"/>
            <a:ext cx="7560840" cy="584775"/>
          </a:xfrm>
          <a:prstGeom prst="rect">
            <a:avLst/>
          </a:prstGeom>
        </p:spPr>
        <p:txBody>
          <a:bodyPr wrap="square">
            <a:spAutoFit/>
          </a:bodyPr>
          <a:lstStyle/>
          <a:p>
            <a:pPr algn="ctr" eaLnBrk="1" hangingPunct="1">
              <a:buFontTx/>
              <a:buNone/>
            </a:pPr>
            <a:r>
              <a:rPr lang="en-US" altLang="zh-CN" sz="3200" b="1" dirty="0"/>
              <a:t>Constituent Quark Degree of Freedom</a:t>
            </a:r>
          </a:p>
        </p:txBody>
      </p:sp>
    </p:spTree>
    <p:extLst>
      <p:ext uri="{BB962C8B-B14F-4D97-AF65-F5344CB8AC3E}">
        <p14:creationId xmlns:p14="http://schemas.microsoft.com/office/powerpoint/2010/main" val="940484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0757CBF3-231E-B049-B3DA-1061FE5F472A}"/>
              </a:ext>
            </a:extLst>
          </p:cNvPr>
          <p:cNvSpPr>
            <a:spLocks noGrp="1" noChangeArrowheads="1"/>
          </p:cNvSpPr>
          <p:nvPr>
            <p:ph type="title"/>
          </p:nvPr>
        </p:nvSpPr>
        <p:spPr>
          <a:xfrm>
            <a:off x="304800" y="76200"/>
            <a:ext cx="8610600" cy="914400"/>
          </a:xfrm>
        </p:spPr>
        <p:txBody>
          <a:bodyPr/>
          <a:lstStyle/>
          <a:p>
            <a:pPr>
              <a:defRPr/>
            </a:pPr>
            <a:r>
              <a:rPr kumimoji="0" lang="en-US" altLang="zh-CN" sz="3200" b="1" dirty="0"/>
              <a:t>Centrality Dependence of NQ Scaling </a:t>
            </a:r>
          </a:p>
        </p:txBody>
      </p:sp>
      <p:sp>
        <p:nvSpPr>
          <p:cNvPr id="404483" name="Text Box 3">
            <a:extLst>
              <a:ext uri="{FF2B5EF4-FFF2-40B4-BE49-F238E27FC236}">
                <a16:creationId xmlns:a16="http://schemas.microsoft.com/office/drawing/2014/main" id="{4EB675CE-4493-644E-9C0B-66C71E160440}"/>
              </a:ext>
            </a:extLst>
          </p:cNvPr>
          <p:cNvSpPr txBox="1">
            <a:spLocks noChangeArrowheads="1"/>
          </p:cNvSpPr>
          <p:nvPr/>
        </p:nvSpPr>
        <p:spPr bwMode="auto">
          <a:xfrm>
            <a:off x="1676400" y="6070600"/>
            <a:ext cx="5867400" cy="400110"/>
          </a:xfrm>
          <a:prstGeom prst="rect">
            <a:avLst/>
          </a:prstGeom>
          <a:noFill/>
          <a:ln w="9525">
            <a:solidFill>
              <a:srgbClr val="8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Clr>
                <a:srgbClr val="800000"/>
              </a:buClr>
              <a:buFont typeface="Wingdings" charset="0"/>
              <a:buChar char="Ø"/>
              <a:defRPr/>
            </a:pPr>
            <a:r>
              <a:rPr kumimoji="1" lang="en-US" altLang="zh-CN" sz="2000">
                <a:latin typeface="Arial" charset="0"/>
                <a:ea typeface="宋体" charset="0"/>
              </a:rPr>
              <a:t> </a:t>
            </a:r>
            <a:r>
              <a:rPr kumimoji="1" lang="en-US" altLang="zh-CN" sz="2000">
                <a:solidFill>
                  <a:srgbClr val="800000"/>
                </a:solidFill>
                <a:latin typeface="Arial" charset="0"/>
                <a:ea typeface="宋体" charset="0"/>
              </a:rPr>
              <a:t>m</a:t>
            </a:r>
            <a:r>
              <a:rPr kumimoji="1" lang="en-US" altLang="zh-CN" sz="2000" baseline="-25000">
                <a:solidFill>
                  <a:srgbClr val="800000"/>
                </a:solidFill>
                <a:latin typeface="Arial" charset="0"/>
                <a:ea typeface="宋体" charset="0"/>
              </a:rPr>
              <a:t>T </a:t>
            </a:r>
            <a:r>
              <a:rPr kumimoji="1" lang="en-US" altLang="zh-CN" sz="2000">
                <a:solidFill>
                  <a:srgbClr val="800000"/>
                </a:solidFill>
                <a:latin typeface="Arial" charset="0"/>
                <a:ea typeface="宋体" charset="0"/>
              </a:rPr>
              <a:t>-n</a:t>
            </a:r>
            <a:r>
              <a:rPr kumimoji="1" lang="en-US" altLang="zh-CN" sz="2000" baseline="-25000">
                <a:solidFill>
                  <a:srgbClr val="800000"/>
                </a:solidFill>
                <a:latin typeface="Arial" charset="0"/>
                <a:ea typeface="宋体" charset="0"/>
              </a:rPr>
              <a:t>q</a:t>
            </a:r>
            <a:r>
              <a:rPr kumimoji="1" lang="en-US" altLang="zh-CN" sz="2000">
                <a:solidFill>
                  <a:srgbClr val="800000"/>
                </a:solidFill>
                <a:latin typeface="Arial" charset="0"/>
                <a:ea typeface="宋体" charset="0"/>
              </a:rPr>
              <a:t> scaling is observed at all centrality bins.</a:t>
            </a:r>
          </a:p>
        </p:txBody>
      </p:sp>
      <p:pic>
        <p:nvPicPr>
          <p:cNvPr id="91140" name="Picture 5" descr="v2ncqCen_color">
            <a:extLst>
              <a:ext uri="{FF2B5EF4-FFF2-40B4-BE49-F238E27FC236}">
                <a16:creationId xmlns:a16="http://schemas.microsoft.com/office/drawing/2014/main" id="{847A1F37-3C08-FB49-AADE-F2C1D8CCA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19" t="2733" r="12589" b="2708"/>
          <a:stretch>
            <a:fillRect/>
          </a:stretch>
        </p:blipFill>
        <p:spPr bwMode="auto">
          <a:xfrm>
            <a:off x="53977" y="1219200"/>
            <a:ext cx="44418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6" descr="v2ncqCenDevi">
            <a:extLst>
              <a:ext uri="{FF2B5EF4-FFF2-40B4-BE49-F238E27FC236}">
                <a16:creationId xmlns:a16="http://schemas.microsoft.com/office/drawing/2014/main" id="{05FC47F6-CAB7-B54D-8544-EE6547C39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52" t="2733" r="12589" b="2708"/>
          <a:stretch>
            <a:fillRect/>
          </a:stretch>
        </p:blipFill>
        <p:spPr bwMode="auto">
          <a:xfrm>
            <a:off x="4724401" y="1219200"/>
            <a:ext cx="4381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87" name="Line 7">
            <a:extLst>
              <a:ext uri="{FF2B5EF4-FFF2-40B4-BE49-F238E27FC236}">
                <a16:creationId xmlns:a16="http://schemas.microsoft.com/office/drawing/2014/main" id="{87BBEC34-14C6-294F-9062-425BC20DF766}"/>
              </a:ext>
            </a:extLst>
          </p:cNvPr>
          <p:cNvSpPr>
            <a:spLocks noChangeShapeType="1"/>
          </p:cNvSpPr>
          <p:nvPr/>
        </p:nvSpPr>
        <p:spPr bwMode="auto">
          <a:xfrm flipV="1">
            <a:off x="609600" y="914400"/>
            <a:ext cx="8135939" cy="0"/>
          </a:xfrm>
          <a:prstGeom prst="line">
            <a:avLst/>
          </a:prstGeom>
          <a:noFill/>
          <a:ln w="44450">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宋体" charset="0"/>
            </a:endParaRPr>
          </a:p>
        </p:txBody>
      </p:sp>
    </p:spTree>
    <p:extLst>
      <p:ext uri="{BB962C8B-B14F-4D97-AF65-F5344CB8AC3E}">
        <p14:creationId xmlns:p14="http://schemas.microsoft.com/office/powerpoint/2010/main" val="2086048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Box 3">
            <a:extLst>
              <a:ext uri="{FF2B5EF4-FFF2-40B4-BE49-F238E27FC236}">
                <a16:creationId xmlns:a16="http://schemas.microsoft.com/office/drawing/2014/main" id="{D2755ED9-9F5C-0648-8927-662A74D9751D}"/>
              </a:ext>
            </a:extLst>
          </p:cNvPr>
          <p:cNvSpPr txBox="1">
            <a:spLocks noChangeArrowheads="1"/>
          </p:cNvSpPr>
          <p:nvPr/>
        </p:nvSpPr>
        <p:spPr bwMode="auto">
          <a:xfrm>
            <a:off x="946267" y="3689860"/>
            <a:ext cx="7543800" cy="954107"/>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800" dirty="0">
              <a:cs typeface="Arial" panose="020B0604020202020204" pitchFamily="34" charset="0"/>
            </a:endParaRPr>
          </a:p>
          <a:p>
            <a:pPr eaLnBrk="1" hangingPunct="1">
              <a:buFontTx/>
              <a:buNone/>
            </a:pPr>
            <a:r>
              <a:rPr kumimoji="0" lang="en-US" altLang="zh-CN" sz="2000" b="1" i="1" dirty="0">
                <a:solidFill>
                  <a:srgbClr val="800000"/>
                </a:solidFill>
                <a:cs typeface="Arial" panose="020B0604020202020204" pitchFamily="34" charset="0"/>
              </a:rPr>
              <a:t> </a:t>
            </a:r>
            <a:r>
              <a:rPr kumimoji="0" lang="en-US" altLang="zh-CN" sz="2000" dirty="0"/>
              <a:t>Low </a:t>
            </a:r>
            <a:r>
              <a:rPr kumimoji="0" lang="en-US" altLang="zh-CN" sz="2000" dirty="0" err="1"/>
              <a:t>p</a:t>
            </a:r>
            <a:r>
              <a:rPr kumimoji="0" lang="en-US" altLang="zh-CN" sz="2000" baseline="-25000" dirty="0" err="1"/>
              <a:t>T</a:t>
            </a:r>
            <a:r>
              <a:rPr kumimoji="0" lang="en-US" altLang="zh-CN" sz="2000" baseline="-25000" dirty="0"/>
              <a:t> </a:t>
            </a:r>
            <a:r>
              <a:rPr kumimoji="0" lang="en-US" altLang="zh-CN" sz="2000" dirty="0"/>
              <a:t>(≤ 2 GeV/c): hydrodynamic mass ordering</a:t>
            </a:r>
          </a:p>
          <a:p>
            <a:pPr eaLnBrk="1" hangingPunct="1">
              <a:buFontTx/>
              <a:buNone/>
            </a:pPr>
            <a:r>
              <a:rPr kumimoji="0" lang="en-US" altLang="zh-CN" sz="2000" dirty="0"/>
              <a:t> High </a:t>
            </a:r>
            <a:r>
              <a:rPr kumimoji="0" lang="en-US" altLang="zh-CN" sz="2000" dirty="0" err="1"/>
              <a:t>p</a:t>
            </a:r>
            <a:r>
              <a:rPr kumimoji="0" lang="en-US" altLang="zh-CN" sz="2000" baseline="-25000" dirty="0" err="1"/>
              <a:t>T</a:t>
            </a:r>
            <a:r>
              <a:rPr kumimoji="0" lang="en-US" altLang="zh-CN" sz="2000" dirty="0"/>
              <a:t> (&gt; 2 GeV/c): </a:t>
            </a:r>
            <a:r>
              <a:rPr kumimoji="0" lang="en-US" altLang="zh-CN" sz="2000" b="1" i="1" dirty="0"/>
              <a:t>number of quarks scaling</a:t>
            </a:r>
            <a:endParaRPr kumimoji="0" lang="en-US" altLang="zh-CN" sz="2400" b="1" dirty="0">
              <a:solidFill>
                <a:srgbClr val="800000"/>
              </a:solidFill>
              <a:cs typeface="Arial" panose="020B0604020202020204" pitchFamily="34" charset="0"/>
            </a:endParaRPr>
          </a:p>
        </p:txBody>
      </p:sp>
      <p:sp>
        <p:nvSpPr>
          <p:cNvPr id="90115" name="TextBox 4">
            <a:extLst>
              <a:ext uri="{FF2B5EF4-FFF2-40B4-BE49-F238E27FC236}">
                <a16:creationId xmlns:a16="http://schemas.microsoft.com/office/drawing/2014/main" id="{B5D1BF3C-5551-7D4B-95FF-F1E299F7755F}"/>
              </a:ext>
            </a:extLst>
          </p:cNvPr>
          <p:cNvSpPr txBox="1">
            <a:spLocks noChangeArrowheads="1"/>
          </p:cNvSpPr>
          <p:nvPr/>
        </p:nvSpPr>
        <p:spPr bwMode="auto">
          <a:xfrm>
            <a:off x="990600" y="-38100"/>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algn="ctr" eaLnBrk="1" hangingPunct="1">
              <a:buFontTx/>
              <a:buNone/>
            </a:pPr>
            <a:r>
              <a:rPr kumimoji="0" lang="en-US" altLang="zh-CN" b="1" dirty="0">
                <a:cs typeface="Arial" panose="020B0604020202020204" pitchFamily="34" charset="0"/>
              </a:rPr>
              <a:t>Partonic Collectivity at RHIC</a:t>
            </a:r>
          </a:p>
        </p:txBody>
      </p:sp>
      <p:sp>
        <p:nvSpPr>
          <p:cNvPr id="90118" name="Line 26">
            <a:extLst>
              <a:ext uri="{FF2B5EF4-FFF2-40B4-BE49-F238E27FC236}">
                <a16:creationId xmlns:a16="http://schemas.microsoft.com/office/drawing/2014/main" id="{D5B8A7EF-FF8A-8545-84A0-029ACC16E71E}"/>
              </a:ext>
            </a:extLst>
          </p:cNvPr>
          <p:cNvSpPr>
            <a:spLocks noChangeShapeType="1"/>
          </p:cNvSpPr>
          <p:nvPr/>
        </p:nvSpPr>
        <p:spPr bwMode="auto">
          <a:xfrm flipV="1">
            <a:off x="914400" y="685800"/>
            <a:ext cx="7315200"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 name="组合 9">
            <a:extLst>
              <a:ext uri="{FF2B5EF4-FFF2-40B4-BE49-F238E27FC236}">
                <a16:creationId xmlns:a16="http://schemas.microsoft.com/office/drawing/2014/main" id="{1C7F290C-8981-1B47-BA73-FD1E3A40471C}"/>
              </a:ext>
            </a:extLst>
          </p:cNvPr>
          <p:cNvGrpSpPr/>
          <p:nvPr/>
        </p:nvGrpSpPr>
        <p:grpSpPr>
          <a:xfrm>
            <a:off x="366758" y="1124491"/>
            <a:ext cx="8639086" cy="2688552"/>
            <a:chOff x="397409" y="821312"/>
            <a:chExt cx="11461219" cy="2971524"/>
          </a:xfrm>
        </p:grpSpPr>
        <p:pic>
          <p:nvPicPr>
            <p:cNvPr id="11" name="图片 10" descr="v2CompareWithData.eps">
              <a:extLst>
                <a:ext uri="{FF2B5EF4-FFF2-40B4-BE49-F238E27FC236}">
                  <a16:creationId xmlns:a16="http://schemas.microsoft.com/office/drawing/2014/main" id="{E3951015-A799-B64F-B5EE-DBBB190810F1}"/>
                </a:ext>
              </a:extLst>
            </p:cNvPr>
            <p:cNvPicPr>
              <a:picLocks noChangeAspect="1"/>
            </p:cNvPicPr>
            <p:nvPr/>
          </p:nvPicPr>
          <p:blipFill rotWithShape="1">
            <a:blip r:embed="rId3">
              <a:extLst>
                <a:ext uri="{28A0092B-C50C-407E-A947-70E740481C1C}">
                  <a14:useLocalDpi xmlns:a14="http://schemas.microsoft.com/office/drawing/2010/main" val="0"/>
                </a:ext>
              </a:extLst>
            </a:blip>
            <a:srcRect t="49830"/>
            <a:stretch/>
          </p:blipFill>
          <p:spPr>
            <a:xfrm>
              <a:off x="7540710" y="1187439"/>
              <a:ext cx="3866561" cy="2514600"/>
            </a:xfrm>
            <a:prstGeom prst="rect">
              <a:avLst/>
            </a:prstGeom>
          </p:spPr>
        </p:pic>
        <p:pic>
          <p:nvPicPr>
            <p:cNvPr id="12" name="图片 11">
              <a:extLst>
                <a:ext uri="{FF2B5EF4-FFF2-40B4-BE49-F238E27FC236}">
                  <a16:creationId xmlns:a16="http://schemas.microsoft.com/office/drawing/2014/main" id="{FCBC1AC1-B954-2E4D-A30E-00EFF43D8736}"/>
                </a:ext>
              </a:extLst>
            </p:cNvPr>
            <p:cNvPicPr>
              <a:picLocks noChangeAspect="1"/>
            </p:cNvPicPr>
            <p:nvPr/>
          </p:nvPicPr>
          <p:blipFill>
            <a:blip r:embed="rId4"/>
            <a:stretch>
              <a:fillRect/>
            </a:stretch>
          </p:blipFill>
          <p:spPr>
            <a:xfrm>
              <a:off x="652468" y="1143487"/>
              <a:ext cx="6675129" cy="2529975"/>
            </a:xfrm>
            <a:prstGeom prst="rect">
              <a:avLst/>
            </a:prstGeom>
          </p:spPr>
        </p:pic>
        <p:sp>
          <p:nvSpPr>
            <p:cNvPr id="13" name="Rounded Rectangle 7">
              <a:extLst>
                <a:ext uri="{FF2B5EF4-FFF2-40B4-BE49-F238E27FC236}">
                  <a16:creationId xmlns:a16="http://schemas.microsoft.com/office/drawing/2014/main" id="{8C2DF682-10F1-D548-A153-6782B22F874D}"/>
                </a:ext>
              </a:extLst>
            </p:cNvPr>
            <p:cNvSpPr/>
            <p:nvPr/>
          </p:nvSpPr>
          <p:spPr>
            <a:xfrm>
              <a:off x="397409" y="843935"/>
              <a:ext cx="11461219" cy="2948901"/>
            </a:xfrm>
            <a:prstGeom prst="roundRect">
              <a:avLst>
                <a:gd name="adj" fmla="val 4724"/>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
              <a:extLst>
                <a:ext uri="{FF2B5EF4-FFF2-40B4-BE49-F238E27FC236}">
                  <a16:creationId xmlns:a16="http://schemas.microsoft.com/office/drawing/2014/main" id="{CB6B981F-015B-C142-990B-FB5830F24EA3}"/>
                </a:ext>
              </a:extLst>
            </p:cNvPr>
            <p:cNvSpPr txBox="1"/>
            <p:nvPr/>
          </p:nvSpPr>
          <p:spPr>
            <a:xfrm>
              <a:off x="1492329" y="821312"/>
              <a:ext cx="9236493" cy="408204"/>
            </a:xfrm>
            <a:prstGeom prst="rect">
              <a:avLst/>
            </a:prstGeom>
            <a:noFill/>
          </p:spPr>
          <p:txBody>
            <a:bodyPr wrap="none" rtlCol="0">
              <a:spAutoFit/>
            </a:bodyPr>
            <a:lstStyle/>
            <a:p>
              <a:r>
                <a:rPr lang="zh-CN" altLang="en-US" sz="1800" dirty="0">
                  <a:solidFill>
                    <a:srgbClr val="FF0000"/>
                  </a:solidFill>
                  <a:latin typeface="Times" pitchFamily="2" charset="0"/>
                </a:rPr>
                <a:t>    </a:t>
              </a:r>
              <a:r>
                <a:rPr lang="en-US" sz="1800" dirty="0">
                  <a:solidFill>
                    <a:srgbClr val="FF0000"/>
                  </a:solidFill>
                  <a:latin typeface="Times" pitchFamily="2" charset="0"/>
                </a:rPr>
                <a:t>u- and d-quarks                   s-quarks                                          c-quarks</a:t>
              </a:r>
            </a:p>
          </p:txBody>
        </p:sp>
      </p:grpSp>
      <p:sp>
        <p:nvSpPr>
          <p:cNvPr id="2" name="矩形 1">
            <a:extLst>
              <a:ext uri="{FF2B5EF4-FFF2-40B4-BE49-F238E27FC236}">
                <a16:creationId xmlns:a16="http://schemas.microsoft.com/office/drawing/2014/main" id="{A64CCFAA-B0BD-AE4D-847B-013420E35789}"/>
              </a:ext>
            </a:extLst>
          </p:cNvPr>
          <p:cNvSpPr/>
          <p:nvPr/>
        </p:nvSpPr>
        <p:spPr>
          <a:xfrm>
            <a:off x="683568" y="4771384"/>
            <a:ext cx="8206680" cy="707886"/>
          </a:xfrm>
          <a:prstGeom prst="rect">
            <a:avLst/>
          </a:prstGeom>
        </p:spPr>
        <p:txBody>
          <a:bodyPr wrap="square">
            <a:spAutoFit/>
          </a:bodyPr>
          <a:lstStyle/>
          <a:p>
            <a:r>
              <a:rPr lang="zh-CN" altLang="en-US" sz="2000" dirty="0">
                <a:solidFill>
                  <a:prstClr val="black"/>
                </a:solidFill>
                <a:latin typeface="等线" panose="02010600030101010101" pitchFamily="2" charset="-122"/>
              </a:rPr>
              <a:t>含有</a:t>
            </a:r>
            <a:r>
              <a:rPr lang="en-US" altLang="zh-CN" sz="2000" dirty="0">
                <a:solidFill>
                  <a:prstClr val="black"/>
                </a:solidFill>
              </a:rPr>
              <a:t> </a:t>
            </a:r>
            <a:r>
              <a:rPr lang="en-US" altLang="zh-CN" sz="2000" i="1" dirty="0">
                <a:solidFill>
                  <a:srgbClr val="FF0000"/>
                </a:solidFill>
              </a:rPr>
              <a:t>u, d, s, c-</a:t>
            </a:r>
            <a:r>
              <a:rPr lang="zh-CN" altLang="en-US" sz="2000" dirty="0">
                <a:solidFill>
                  <a:prstClr val="black"/>
                </a:solidFill>
                <a:latin typeface="等线" panose="02010600030101010101" pitchFamily="2" charset="-122"/>
              </a:rPr>
              <a:t>夸克的强子中都表现出很强的集体运动，这表明夸克</a:t>
            </a:r>
            <a:r>
              <a:rPr lang="en-US" altLang="zh-CN" sz="2000" dirty="0">
                <a:solidFill>
                  <a:prstClr val="black"/>
                </a:solidFill>
                <a:latin typeface="等线" panose="02010600030101010101" pitchFamily="2" charset="-122"/>
              </a:rPr>
              <a:t>-</a:t>
            </a:r>
            <a:r>
              <a:rPr lang="zh-CN" altLang="en-US" sz="2000" dirty="0">
                <a:solidFill>
                  <a:prstClr val="black"/>
                </a:solidFill>
                <a:latin typeface="等线" panose="02010600030101010101" pitchFamily="2" charset="-122"/>
              </a:rPr>
              <a:t>胶子等离子体</a:t>
            </a:r>
            <a:r>
              <a:rPr lang="en-US" altLang="zh-CN" sz="2000" dirty="0">
                <a:solidFill>
                  <a:prstClr val="black"/>
                </a:solidFill>
                <a:latin typeface="等线" panose="02010600030101010101" pitchFamily="2" charset="-122"/>
              </a:rPr>
              <a:t> (QGP) </a:t>
            </a:r>
            <a:r>
              <a:rPr lang="zh-CN" altLang="en-US" sz="2000" dirty="0">
                <a:solidFill>
                  <a:prstClr val="black"/>
                </a:solidFill>
                <a:latin typeface="等线" panose="02010600030101010101" pitchFamily="2" charset="-122"/>
              </a:rPr>
              <a:t>热化核物质在高能核</a:t>
            </a:r>
            <a:r>
              <a:rPr lang="en-US" altLang="zh-CN" sz="2000" dirty="0">
                <a:solidFill>
                  <a:prstClr val="black"/>
                </a:solidFill>
                <a:latin typeface="等线" panose="02010600030101010101" pitchFamily="2" charset="-122"/>
              </a:rPr>
              <a:t>-</a:t>
            </a:r>
            <a:r>
              <a:rPr lang="zh-CN" altLang="en-US" sz="2000" dirty="0">
                <a:solidFill>
                  <a:prstClr val="black"/>
                </a:solidFill>
                <a:latin typeface="等线" panose="02010600030101010101" pitchFamily="2" charset="-122"/>
              </a:rPr>
              <a:t>核碰撞中的产生</a:t>
            </a:r>
            <a:r>
              <a:rPr lang="en-US" altLang="zh-CN" sz="2000" dirty="0">
                <a:solidFill>
                  <a:prstClr val="black"/>
                </a:solidFill>
                <a:latin typeface="等线" panose="02010600030101010101" pitchFamily="2" charset="-122"/>
              </a:rPr>
              <a:t>;</a:t>
            </a:r>
          </a:p>
        </p:txBody>
      </p:sp>
      <p:sp>
        <p:nvSpPr>
          <p:cNvPr id="16" name="TextBox 3">
            <a:extLst>
              <a:ext uri="{FF2B5EF4-FFF2-40B4-BE49-F238E27FC236}">
                <a16:creationId xmlns:a16="http://schemas.microsoft.com/office/drawing/2014/main" id="{29E42420-35DD-7543-AB67-6993F4AC9214}"/>
              </a:ext>
            </a:extLst>
          </p:cNvPr>
          <p:cNvSpPr txBox="1">
            <a:spLocks noChangeArrowheads="1"/>
          </p:cNvSpPr>
          <p:nvPr/>
        </p:nvSpPr>
        <p:spPr bwMode="auto">
          <a:xfrm>
            <a:off x="755576" y="5627954"/>
            <a:ext cx="7543800" cy="904863"/>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buNone/>
            </a:pPr>
            <a:r>
              <a:rPr kumimoji="0" lang="en-US" altLang="zh-CN" sz="2400" b="1" dirty="0">
                <a:solidFill>
                  <a:srgbClr val="800000"/>
                </a:solidFill>
                <a:latin typeface="Wingdings" pitchFamily="2" charset="2"/>
              </a:rPr>
              <a:t> </a:t>
            </a:r>
            <a:r>
              <a:rPr kumimoji="0" lang="en-US" altLang="zh-CN" sz="2400" b="1" i="1" dirty="0">
                <a:solidFill>
                  <a:srgbClr val="800000"/>
                </a:solidFill>
                <a:cs typeface="Arial" panose="020B0604020202020204" pitchFamily="34" charset="0"/>
              </a:rPr>
              <a:t> Partonic Collectivity, necessary for QGP!</a:t>
            </a:r>
            <a:endParaRPr kumimoji="0" lang="en-US" altLang="zh-CN" sz="2400" b="1" dirty="0">
              <a:solidFill>
                <a:srgbClr val="800000"/>
              </a:solidFill>
              <a:cs typeface="Arial" panose="020B0604020202020204" pitchFamily="34" charset="0"/>
            </a:endParaRPr>
          </a:p>
          <a:p>
            <a:pPr eaLnBrk="1" hangingPunct="1">
              <a:buFontTx/>
              <a:buNone/>
            </a:pPr>
            <a:r>
              <a:rPr kumimoji="0" lang="en-US" altLang="zh-CN" sz="2400" b="1" dirty="0">
                <a:solidFill>
                  <a:srgbClr val="800000"/>
                </a:solidFill>
                <a:latin typeface="Wingdings" pitchFamily="2" charset="2"/>
              </a:rPr>
              <a:t> </a:t>
            </a:r>
            <a:r>
              <a:rPr kumimoji="0" lang="en-US" altLang="zh-CN" sz="2400" b="1" dirty="0">
                <a:solidFill>
                  <a:srgbClr val="800000"/>
                </a:solidFill>
              </a:rPr>
              <a:t> </a:t>
            </a:r>
            <a:r>
              <a:rPr kumimoji="0" lang="en-US" altLang="zh-CN" sz="2400" b="1" i="1" dirty="0">
                <a:solidFill>
                  <a:srgbClr val="800000"/>
                </a:solidFill>
              </a:rPr>
              <a:t>De-confinement in </a:t>
            </a:r>
            <a:r>
              <a:rPr kumimoji="0" lang="en-US" altLang="zh-CN" sz="2400" b="1" i="1" dirty="0" err="1">
                <a:solidFill>
                  <a:srgbClr val="800000"/>
                </a:solidFill>
              </a:rPr>
              <a:t>Au+Au</a:t>
            </a:r>
            <a:r>
              <a:rPr kumimoji="0" lang="en-US" altLang="zh-CN" sz="2400" b="1" i="1" dirty="0">
                <a:solidFill>
                  <a:srgbClr val="800000"/>
                </a:solidFill>
              </a:rPr>
              <a:t> collisions at RHIC!</a:t>
            </a:r>
            <a:endParaRPr kumimoji="0" lang="en-US" altLang="zh-CN" sz="2400" b="1" dirty="0">
              <a:solidFill>
                <a:srgbClr val="800000"/>
              </a:solidFill>
              <a:cs typeface="Arial" panose="020B0604020202020204" pitchFamily="34" charset="0"/>
            </a:endParaRPr>
          </a:p>
        </p:txBody>
      </p:sp>
      <p:sp>
        <p:nvSpPr>
          <p:cNvPr id="15" name="文本框 14">
            <a:extLst>
              <a:ext uri="{FF2B5EF4-FFF2-40B4-BE49-F238E27FC236}">
                <a16:creationId xmlns:a16="http://schemas.microsoft.com/office/drawing/2014/main" id="{BC702634-9C37-4542-9253-14C3CBA85194}"/>
              </a:ext>
            </a:extLst>
          </p:cNvPr>
          <p:cNvSpPr txBox="1"/>
          <p:nvPr/>
        </p:nvSpPr>
        <p:spPr>
          <a:xfrm>
            <a:off x="1395144" y="700441"/>
            <a:ext cx="6345208" cy="297454"/>
          </a:xfrm>
          <a:prstGeom prst="rect">
            <a:avLst/>
          </a:prstGeom>
          <a:noFill/>
        </p:spPr>
        <p:txBody>
          <a:bodyPr wrap="square" rtlCol="0">
            <a:spAutoFit/>
          </a:bodyPr>
          <a:lstStyle/>
          <a:p>
            <a:r>
              <a:rPr kumimoji="1" lang="pt-BR" altLang="zh-CN" sz="1333" dirty="0">
                <a:solidFill>
                  <a:schemeClr val="tx2">
                    <a:lumMod val="50000"/>
                    <a:lumOff val="50000"/>
                  </a:schemeClr>
                </a:solidFill>
                <a:latin typeface="Times New Roman" panose="02020603050405020304" pitchFamily="18" charset="0"/>
                <a:cs typeface="Times New Roman" panose="02020603050405020304" pitchFamily="18" charset="0"/>
              </a:rPr>
              <a:t>STAR: </a:t>
            </a:r>
            <a:r>
              <a:rPr kumimoji="1" lang="pt-BR" altLang="zh-CN" sz="1333" dirty="0" err="1">
                <a:solidFill>
                  <a:schemeClr val="tx2">
                    <a:lumMod val="50000"/>
                    <a:lumOff val="50000"/>
                  </a:schemeClr>
                </a:solidFill>
                <a:latin typeface="Times New Roman" panose="02020603050405020304" pitchFamily="18" charset="0"/>
                <a:cs typeface="Times New Roman" panose="02020603050405020304" pitchFamily="18" charset="0"/>
              </a:rPr>
              <a:t>Phys</a:t>
            </a:r>
            <a:r>
              <a:rPr kumimoji="1" lang="pt-BR" altLang="zh-CN" sz="1333" dirty="0">
                <a:solidFill>
                  <a:schemeClr val="tx2">
                    <a:lumMod val="50000"/>
                    <a:lumOff val="50000"/>
                  </a:schemeClr>
                </a:solidFill>
                <a:latin typeface="Times New Roman" panose="02020603050405020304" pitchFamily="18" charset="0"/>
                <a:cs typeface="Times New Roman" panose="02020603050405020304" pitchFamily="18" charset="0"/>
              </a:rPr>
              <a:t>. Rev. Lett.118, 212301 (2017),STAR: </a:t>
            </a:r>
            <a:r>
              <a:rPr kumimoji="1" lang="pt-BR" altLang="zh-CN" sz="1333" dirty="0" err="1">
                <a:solidFill>
                  <a:schemeClr val="tx2">
                    <a:lumMod val="50000"/>
                    <a:lumOff val="50000"/>
                  </a:schemeClr>
                </a:solidFill>
                <a:latin typeface="Times New Roman" panose="02020603050405020304" pitchFamily="18" charset="0"/>
                <a:cs typeface="Times New Roman" panose="02020603050405020304" pitchFamily="18" charset="0"/>
              </a:rPr>
              <a:t>Phys</a:t>
            </a:r>
            <a:r>
              <a:rPr kumimoji="1" lang="pt-BR" altLang="zh-CN" sz="1333" dirty="0">
                <a:solidFill>
                  <a:schemeClr val="tx2">
                    <a:lumMod val="50000"/>
                    <a:lumOff val="50000"/>
                  </a:schemeClr>
                </a:solidFill>
                <a:latin typeface="Times New Roman" panose="02020603050405020304" pitchFamily="18" charset="0"/>
                <a:cs typeface="Times New Roman" panose="02020603050405020304" pitchFamily="18" charset="0"/>
              </a:rPr>
              <a:t>. Rev. Lett.11</a:t>
            </a:r>
            <a:r>
              <a:rPr kumimoji="1" lang="en-US" altLang="zh-CN" sz="1333" dirty="0">
                <a:solidFill>
                  <a:schemeClr val="tx2">
                    <a:lumMod val="50000"/>
                    <a:lumOff val="50000"/>
                  </a:schemeClr>
                </a:solidFill>
                <a:latin typeface="Times New Roman" panose="02020603050405020304" pitchFamily="18" charset="0"/>
                <a:cs typeface="Times New Roman" panose="02020603050405020304" pitchFamily="18" charset="0"/>
              </a:rPr>
              <a:t>6</a:t>
            </a:r>
            <a:r>
              <a:rPr kumimoji="1" lang="pt-BR" altLang="zh-CN" sz="1333" dirty="0">
                <a:solidFill>
                  <a:schemeClr val="tx2">
                    <a:lumMod val="50000"/>
                    <a:lumOff val="50000"/>
                  </a:schemeClr>
                </a:solidFill>
                <a:latin typeface="Times New Roman" panose="02020603050405020304" pitchFamily="18" charset="0"/>
                <a:cs typeface="Times New Roman" panose="02020603050405020304" pitchFamily="18" charset="0"/>
              </a:rPr>
              <a:t>, </a:t>
            </a:r>
            <a:r>
              <a:rPr kumimoji="1" lang="en-US" altLang="zh-CN" sz="1333" dirty="0">
                <a:solidFill>
                  <a:schemeClr val="tx2">
                    <a:lumMod val="50000"/>
                    <a:lumOff val="50000"/>
                  </a:schemeClr>
                </a:solidFill>
                <a:latin typeface="Times New Roman" panose="02020603050405020304" pitchFamily="18" charset="0"/>
                <a:cs typeface="Times New Roman" panose="02020603050405020304" pitchFamily="18" charset="0"/>
              </a:rPr>
              <a:t>062301</a:t>
            </a:r>
            <a:r>
              <a:rPr kumimoji="1" lang="zh-CN" altLang="en-US" sz="1333" dirty="0">
                <a:solidFill>
                  <a:schemeClr val="tx2">
                    <a:lumMod val="50000"/>
                    <a:lumOff val="50000"/>
                  </a:schemeClr>
                </a:solidFill>
                <a:latin typeface="Times New Roman" panose="02020603050405020304" pitchFamily="18" charset="0"/>
                <a:cs typeface="Times New Roman" panose="02020603050405020304" pitchFamily="18" charset="0"/>
              </a:rPr>
              <a:t> </a:t>
            </a:r>
            <a:r>
              <a:rPr kumimoji="1" lang="pt-BR" altLang="zh-CN" sz="1333" dirty="0">
                <a:solidFill>
                  <a:schemeClr val="tx2">
                    <a:lumMod val="50000"/>
                    <a:lumOff val="50000"/>
                  </a:schemeClr>
                </a:solidFill>
                <a:latin typeface="Times New Roman" panose="02020603050405020304" pitchFamily="18" charset="0"/>
                <a:cs typeface="Times New Roman" panose="02020603050405020304" pitchFamily="18" charset="0"/>
              </a:rPr>
              <a:t>(201</a:t>
            </a:r>
            <a:r>
              <a:rPr kumimoji="1" lang="en-US" altLang="zh-CN" sz="1333" dirty="0">
                <a:solidFill>
                  <a:schemeClr val="tx2">
                    <a:lumMod val="50000"/>
                    <a:lumOff val="50000"/>
                  </a:schemeClr>
                </a:solidFill>
                <a:latin typeface="Times New Roman" panose="02020603050405020304" pitchFamily="18" charset="0"/>
                <a:cs typeface="Times New Roman" panose="02020603050405020304" pitchFamily="18" charset="0"/>
              </a:rPr>
              <a:t>6</a:t>
            </a:r>
            <a:r>
              <a:rPr kumimoji="1" lang="pt-BR" altLang="zh-CN" sz="1333" dirty="0">
                <a:solidFill>
                  <a:schemeClr val="tx2">
                    <a:lumMod val="50000"/>
                    <a:lumOff val="50000"/>
                  </a:schemeClr>
                </a:solidFill>
                <a:latin typeface="Times New Roman" panose="02020603050405020304" pitchFamily="18" charset="0"/>
                <a:cs typeface="Times New Roman" panose="02020603050405020304" pitchFamily="18" charset="0"/>
              </a:rPr>
              <a:t>)</a:t>
            </a:r>
            <a:endParaRPr kumimoji="1" lang="zh-CN" altLang="en-US" sz="1333" dirty="0">
              <a:solidFill>
                <a:schemeClr val="tx2">
                  <a:lumMod val="50000"/>
                  <a:lumOff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9" descr="C:\Users\sss\Desktop\DNP\DNP.png"/>
          <p:cNvPicPr>
            <a:picLocks noChangeAspect="1" noChangeArrowheads="1"/>
          </p:cNvPicPr>
          <p:nvPr/>
        </p:nvPicPr>
        <p:blipFill>
          <a:blip r:embed="rId3">
            <a:extLst>
              <a:ext uri="{28A0092B-C50C-407E-A947-70E740481C1C}">
                <a14:useLocalDpi xmlns:a14="http://schemas.microsoft.com/office/drawing/2010/main" val="0"/>
              </a:ext>
            </a:extLst>
          </a:blip>
          <a:srcRect t="5853" r="7716"/>
          <a:stretch>
            <a:fillRect/>
          </a:stretch>
        </p:blipFill>
        <p:spPr bwMode="auto">
          <a:xfrm>
            <a:off x="35496" y="1066799"/>
            <a:ext cx="4610709" cy="397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Rectangle 28"/>
          <p:cNvSpPr>
            <a:spLocks noChangeArrowheads="1"/>
          </p:cNvSpPr>
          <p:nvPr/>
        </p:nvSpPr>
        <p:spPr bwMode="auto">
          <a:xfrm>
            <a:off x="1403648" y="130969"/>
            <a:ext cx="6624736"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173" tIns="45587" rIns="91173" bIns="45587" anchor="ctr"/>
          <a:lstStyle>
            <a:lvl1pPr>
              <a:spcBef>
                <a:spcPct val="20000"/>
              </a:spcBef>
              <a:buChar char="•"/>
              <a:defRPr kumimoji="1" sz="3200">
                <a:solidFill>
                  <a:schemeClr val="tx1"/>
                </a:solidFill>
                <a:latin typeface="Arial" charset="0"/>
                <a:ea typeface="宋体" charset="0"/>
              </a:defRPr>
            </a:lvl1pPr>
            <a:lvl2pPr marL="742950" indent="-285750">
              <a:spcBef>
                <a:spcPct val="20000"/>
              </a:spcBef>
              <a:buChar char="–"/>
              <a:defRPr kumimoji="1" sz="2800">
                <a:solidFill>
                  <a:schemeClr val="tx1"/>
                </a:solidFill>
                <a:latin typeface="Arial" charset="0"/>
                <a:ea typeface="宋体" charset="0"/>
              </a:defRPr>
            </a:lvl2pPr>
            <a:lvl3pPr marL="1143000" indent="-228600">
              <a:spcBef>
                <a:spcPct val="20000"/>
              </a:spcBef>
              <a:buChar char="•"/>
              <a:defRPr kumimoji="1" sz="2400">
                <a:solidFill>
                  <a:schemeClr val="tx1"/>
                </a:solidFill>
                <a:latin typeface="Arial" charset="0"/>
                <a:ea typeface="宋体" charset="0"/>
              </a:defRPr>
            </a:lvl3pPr>
            <a:lvl4pPr marL="1600200" indent="-228600">
              <a:spcBef>
                <a:spcPct val="20000"/>
              </a:spcBef>
              <a:buChar char="–"/>
              <a:defRPr kumimoji="1" sz="2000">
                <a:solidFill>
                  <a:schemeClr val="tx1"/>
                </a:solidFill>
                <a:latin typeface="Arial" charset="0"/>
                <a:ea typeface="宋体" charset="0"/>
              </a:defRPr>
            </a:lvl4pPr>
            <a:lvl5pPr marL="2057400" indent="-228600">
              <a:spcBef>
                <a:spcPct val="20000"/>
              </a:spcBef>
              <a:buChar char="»"/>
              <a:defRPr kumimoji="1" sz="2000">
                <a:solidFill>
                  <a:schemeClr val="tx1"/>
                </a:solidFill>
                <a:latin typeface="Arial" charset="0"/>
                <a:ea typeface="宋体" charset="0"/>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0"/>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0"/>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0"/>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0"/>
              </a:defRPr>
            </a:lvl9pPr>
          </a:lstStyle>
          <a:p>
            <a:pPr eaLnBrk="1" hangingPunct="1">
              <a:buFontTx/>
              <a:buNone/>
            </a:pPr>
            <a:r>
              <a:rPr kumimoji="0" lang="en-US" altLang="zh-CN" b="1" dirty="0">
                <a:latin typeface="+mj-lt"/>
              </a:rPr>
              <a:t>System and Energy Dependence</a:t>
            </a:r>
            <a:endParaRPr kumimoji="0" lang="el-GR" altLang="zh-CN" b="1" dirty="0">
              <a:latin typeface="+mj-lt"/>
            </a:endParaRPr>
          </a:p>
        </p:txBody>
      </p:sp>
      <p:cxnSp>
        <p:nvCxnSpPr>
          <p:cNvPr id="113667" name="直接连接符 6"/>
          <p:cNvCxnSpPr>
            <a:cxnSpLocks noChangeShapeType="1"/>
          </p:cNvCxnSpPr>
          <p:nvPr/>
        </p:nvCxnSpPr>
        <p:spPr bwMode="auto">
          <a:xfrm>
            <a:off x="914400" y="2133600"/>
            <a:ext cx="3200400" cy="0"/>
          </a:xfrm>
          <a:prstGeom prst="line">
            <a:avLst/>
          </a:prstGeom>
          <a:noFill/>
          <a:ln w="19050">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113668" name="直接连接符 12"/>
          <p:cNvCxnSpPr>
            <a:cxnSpLocks noChangeShapeType="1"/>
          </p:cNvCxnSpPr>
          <p:nvPr/>
        </p:nvCxnSpPr>
        <p:spPr bwMode="auto">
          <a:xfrm>
            <a:off x="838200" y="3505200"/>
            <a:ext cx="3276600" cy="0"/>
          </a:xfrm>
          <a:prstGeom prst="line">
            <a:avLst/>
          </a:prstGeom>
          <a:noFill/>
          <a:ln w="19050">
            <a:solidFill>
              <a:srgbClr val="FF0000"/>
            </a:solidFill>
            <a:prstDash val="sysDash"/>
            <a:round/>
            <a:headEnd/>
            <a:tailEnd/>
          </a:ln>
          <a:extLst>
            <a:ext uri="{909E8E84-426E-40DD-AFC4-6F175D3DCCD1}">
              <a14:hiddenFill xmlns:a14="http://schemas.microsoft.com/office/drawing/2010/main">
                <a:noFill/>
              </a14:hiddenFill>
            </a:ext>
          </a:extLst>
        </p:spPr>
      </p:cxnSp>
      <p:sp>
        <p:nvSpPr>
          <p:cNvPr id="113669" name="Rectangle 6"/>
          <p:cNvSpPr>
            <a:spLocks/>
          </p:cNvSpPr>
          <p:nvPr/>
        </p:nvSpPr>
        <p:spPr bwMode="auto">
          <a:xfrm>
            <a:off x="3048000" y="838200"/>
            <a:ext cx="487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spcBef>
                <a:spcPct val="20000"/>
              </a:spcBef>
              <a:buChar char="•"/>
              <a:defRPr kumimoji="1" sz="3200">
                <a:solidFill>
                  <a:schemeClr val="tx1"/>
                </a:solidFill>
                <a:latin typeface="Arial" charset="0"/>
                <a:ea typeface="宋体" charset="0"/>
              </a:defRPr>
            </a:lvl1pPr>
            <a:lvl2pPr marL="742950" indent="-285750" defTabSz="642938">
              <a:spcBef>
                <a:spcPct val="20000"/>
              </a:spcBef>
              <a:buChar char="–"/>
              <a:defRPr kumimoji="1" sz="2800">
                <a:solidFill>
                  <a:schemeClr val="tx1"/>
                </a:solidFill>
                <a:latin typeface="Arial" charset="0"/>
                <a:ea typeface="宋体" charset="0"/>
              </a:defRPr>
            </a:lvl2pPr>
            <a:lvl3pPr marL="1143000" indent="-228600" defTabSz="642938">
              <a:spcBef>
                <a:spcPct val="20000"/>
              </a:spcBef>
              <a:buChar char="•"/>
              <a:defRPr kumimoji="1" sz="2400">
                <a:solidFill>
                  <a:schemeClr val="tx1"/>
                </a:solidFill>
                <a:latin typeface="Arial" charset="0"/>
                <a:ea typeface="宋体" charset="0"/>
              </a:defRPr>
            </a:lvl3pPr>
            <a:lvl4pPr marL="1600200" indent="-228600" defTabSz="642938">
              <a:spcBef>
                <a:spcPct val="20000"/>
              </a:spcBef>
              <a:buChar char="–"/>
              <a:defRPr kumimoji="1" sz="2000">
                <a:solidFill>
                  <a:schemeClr val="tx1"/>
                </a:solidFill>
                <a:latin typeface="Arial" charset="0"/>
                <a:ea typeface="宋体" charset="0"/>
              </a:defRPr>
            </a:lvl4pPr>
            <a:lvl5pPr marL="2057400" indent="-228600" defTabSz="642938">
              <a:spcBef>
                <a:spcPct val="20000"/>
              </a:spcBef>
              <a:buChar char="»"/>
              <a:defRPr kumimoji="1" sz="2000">
                <a:solidFill>
                  <a:schemeClr val="tx1"/>
                </a:solidFill>
                <a:latin typeface="Arial" charset="0"/>
                <a:ea typeface="宋体" charset="0"/>
              </a:defRPr>
            </a:lvl5pPr>
            <a:lvl6pPr marL="2514600" indent="-228600" defTabSz="642938" eaLnBrk="0" fontAlgn="base" hangingPunct="0">
              <a:spcBef>
                <a:spcPct val="20000"/>
              </a:spcBef>
              <a:spcAft>
                <a:spcPct val="0"/>
              </a:spcAft>
              <a:buChar char="»"/>
              <a:defRPr kumimoji="1" sz="2000">
                <a:solidFill>
                  <a:schemeClr val="tx1"/>
                </a:solidFill>
                <a:latin typeface="Arial" charset="0"/>
                <a:ea typeface="宋体" charset="0"/>
              </a:defRPr>
            </a:lvl6pPr>
            <a:lvl7pPr marL="2971800" indent="-228600" defTabSz="642938" eaLnBrk="0" fontAlgn="base" hangingPunct="0">
              <a:spcBef>
                <a:spcPct val="20000"/>
              </a:spcBef>
              <a:spcAft>
                <a:spcPct val="0"/>
              </a:spcAft>
              <a:buChar char="»"/>
              <a:defRPr kumimoji="1" sz="2000">
                <a:solidFill>
                  <a:schemeClr val="tx1"/>
                </a:solidFill>
                <a:latin typeface="Arial" charset="0"/>
                <a:ea typeface="宋体" charset="0"/>
              </a:defRPr>
            </a:lvl7pPr>
            <a:lvl8pPr marL="3429000" indent="-228600" defTabSz="642938" eaLnBrk="0" fontAlgn="base" hangingPunct="0">
              <a:spcBef>
                <a:spcPct val="20000"/>
              </a:spcBef>
              <a:spcAft>
                <a:spcPct val="0"/>
              </a:spcAft>
              <a:buChar char="»"/>
              <a:defRPr kumimoji="1" sz="2000">
                <a:solidFill>
                  <a:schemeClr val="tx1"/>
                </a:solidFill>
                <a:latin typeface="Arial" charset="0"/>
                <a:ea typeface="宋体" charset="0"/>
              </a:defRPr>
            </a:lvl8pPr>
            <a:lvl9pPr marL="3886200" indent="-228600" defTabSz="642938" eaLnBrk="0" fontAlgn="base" hangingPunct="0">
              <a:spcBef>
                <a:spcPct val="20000"/>
              </a:spcBef>
              <a:spcAft>
                <a:spcPct val="0"/>
              </a:spcAft>
              <a:buChar char="»"/>
              <a:defRPr kumimoji="1" sz="2000">
                <a:solidFill>
                  <a:schemeClr val="tx1"/>
                </a:solidFill>
                <a:latin typeface="Arial" charset="0"/>
                <a:ea typeface="宋体" charset="0"/>
              </a:defRPr>
            </a:lvl9pPr>
          </a:lstStyle>
          <a:p>
            <a:pPr eaLnBrk="1" hangingPunct="1"/>
            <a:r>
              <a:rPr kumimoji="0" lang="en-US" altLang="zh-CN" sz="1000">
                <a:latin typeface="Times New Roman" charset="0"/>
                <a:sym typeface="Arial" charset="0"/>
              </a:rPr>
              <a:t>STAR Au + Au 62.4 GeV : PRC75, 054906 (2007),</a:t>
            </a:r>
            <a:r>
              <a:rPr kumimoji="0" lang="en-US" altLang="zh-CN" sz="1000"/>
              <a:t> </a:t>
            </a:r>
            <a:r>
              <a:rPr kumimoji="0" lang="en-US" altLang="zh-CN" sz="1000">
                <a:latin typeface="Times New Roman" charset="0"/>
                <a:sym typeface="Arial" charset="0"/>
              </a:rPr>
              <a:t>PRC81, 044902 (2010),</a:t>
            </a:r>
            <a:r>
              <a:rPr kumimoji="0" lang="en-US" altLang="zh-CN" sz="1000"/>
              <a:t> </a:t>
            </a:r>
          </a:p>
          <a:p>
            <a:pPr eaLnBrk="1" hangingPunct="1"/>
            <a:r>
              <a:rPr kumimoji="0" lang="el-GR" altLang="zh-CN" sz="1000">
                <a:latin typeface="Times New Roman" charset="0"/>
              </a:rPr>
              <a:t>ε</a:t>
            </a:r>
            <a:r>
              <a:rPr kumimoji="0" lang="en-US" altLang="zh-CN" sz="1000" baseline="-25000">
                <a:latin typeface="Times New Roman" charset="0"/>
              </a:rPr>
              <a:t>part</a:t>
            </a:r>
            <a:r>
              <a:rPr kumimoji="0" lang="en-US" altLang="zh-CN" sz="1000">
                <a:latin typeface="Times New Roman" charset="0"/>
              </a:rPr>
              <a:t>{2}: </a:t>
            </a:r>
            <a:r>
              <a:rPr kumimoji="0" lang="de-DE" altLang="zh-CN" sz="1000">
                <a:latin typeface="Times New Roman" charset="0"/>
              </a:rPr>
              <a:t>J. Y. Ollitrault, A. M. Poskanzer and S. A. Voloshin, </a:t>
            </a:r>
            <a:r>
              <a:rPr kumimoji="0" lang="en-US" altLang="zh-CN" sz="1000">
                <a:latin typeface="Times New Roman" charset="0"/>
              </a:rPr>
              <a:t>PRC80, 014904 (2009)</a:t>
            </a:r>
            <a:endParaRPr kumimoji="0" lang="en-US" altLang="zh-CN" sz="1000">
              <a:latin typeface="Times New Roman" charset="0"/>
              <a:sym typeface="Arial" charset="0"/>
            </a:endParaRPr>
          </a:p>
        </p:txBody>
      </p:sp>
      <p:sp>
        <p:nvSpPr>
          <p:cNvPr id="113670" name="Line 26"/>
          <p:cNvSpPr>
            <a:spLocks noChangeShapeType="1"/>
          </p:cNvSpPr>
          <p:nvPr/>
        </p:nvSpPr>
        <p:spPr bwMode="auto">
          <a:xfrm flipV="1">
            <a:off x="395288" y="762000"/>
            <a:ext cx="8353425"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13671" name="Picture 7" descr="C:\Users\sss\Desktop\STAR_v2_plot\tonu\glauber.png"/>
          <p:cNvPicPr>
            <a:picLocks noChangeAspect="1" noChangeArrowheads="1"/>
          </p:cNvPicPr>
          <p:nvPr/>
        </p:nvPicPr>
        <p:blipFill rotWithShape="1">
          <a:blip r:embed="rId4">
            <a:extLst>
              <a:ext uri="{28A0092B-C50C-407E-A947-70E740481C1C}">
                <a14:useLocalDpi xmlns:a14="http://schemas.microsoft.com/office/drawing/2010/main" val="0"/>
              </a:ext>
            </a:extLst>
          </a:blip>
          <a:srcRect t="7375" r="12983" b="5964"/>
          <a:stretch/>
        </p:blipFill>
        <p:spPr bwMode="auto">
          <a:xfrm>
            <a:off x="4425787" y="1295399"/>
            <a:ext cx="4610709" cy="366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2" name="TextBox 37"/>
          <p:cNvSpPr txBox="1">
            <a:spLocks noChangeArrowheads="1"/>
          </p:cNvSpPr>
          <p:nvPr/>
        </p:nvSpPr>
        <p:spPr bwMode="auto">
          <a:xfrm>
            <a:off x="330993" y="5187950"/>
            <a:ext cx="8482013" cy="136037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charset="0"/>
                <a:ea typeface="宋体" charset="0"/>
              </a:defRPr>
            </a:lvl1pPr>
            <a:lvl2pPr>
              <a:spcBef>
                <a:spcPct val="20000"/>
              </a:spcBef>
              <a:buChar char="–"/>
              <a:defRPr kumimoji="1" sz="2800">
                <a:solidFill>
                  <a:schemeClr val="tx1"/>
                </a:solidFill>
                <a:latin typeface="Arial" charset="0"/>
                <a:ea typeface="宋体" charset="0"/>
              </a:defRPr>
            </a:lvl2pPr>
            <a:lvl3pPr marL="1143000" indent="-228600">
              <a:spcBef>
                <a:spcPct val="20000"/>
              </a:spcBef>
              <a:buChar char="•"/>
              <a:defRPr kumimoji="1" sz="2400">
                <a:solidFill>
                  <a:schemeClr val="tx1"/>
                </a:solidFill>
                <a:latin typeface="Arial" charset="0"/>
                <a:ea typeface="宋体" charset="0"/>
              </a:defRPr>
            </a:lvl3pPr>
            <a:lvl4pPr marL="1600200" indent="-228600">
              <a:spcBef>
                <a:spcPct val="20000"/>
              </a:spcBef>
              <a:buChar char="–"/>
              <a:defRPr kumimoji="1" sz="2000">
                <a:solidFill>
                  <a:schemeClr val="tx1"/>
                </a:solidFill>
                <a:latin typeface="Arial" charset="0"/>
                <a:ea typeface="宋体" charset="0"/>
              </a:defRPr>
            </a:lvl4pPr>
            <a:lvl5pPr marL="2057400" indent="-228600">
              <a:spcBef>
                <a:spcPct val="20000"/>
              </a:spcBef>
              <a:buChar char="»"/>
              <a:defRPr kumimoji="1" sz="2000">
                <a:solidFill>
                  <a:schemeClr val="tx1"/>
                </a:solidFill>
                <a:latin typeface="Arial" charset="0"/>
                <a:ea typeface="宋体" charset="0"/>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0"/>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0"/>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0"/>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0"/>
              </a:defRPr>
            </a:lvl9pPr>
          </a:lstStyle>
          <a:p>
            <a:pPr eaLnBrk="1" hangingPunct="1">
              <a:buFontTx/>
              <a:buNone/>
            </a:pPr>
            <a:r>
              <a:rPr kumimoji="0" lang="en-US" altLang="zh-CN" sz="2000" dirty="0" err="1">
                <a:latin typeface="Times New Roman" panose="02020603050405020304" pitchFamily="18" charset="0"/>
                <a:cs typeface="Times New Roman" panose="02020603050405020304" pitchFamily="18" charset="0"/>
              </a:rPr>
              <a:t>Au+Au</a:t>
            </a:r>
            <a:r>
              <a:rPr kumimoji="0" lang="en-US" altLang="zh-CN" sz="2000" dirty="0">
                <a:latin typeface="Times New Roman" panose="02020603050405020304" pitchFamily="18" charset="0"/>
                <a:cs typeface="Times New Roman" panose="02020603050405020304" pitchFamily="18" charset="0"/>
              </a:rPr>
              <a:t> and </a:t>
            </a:r>
            <a:r>
              <a:rPr kumimoji="0" lang="en-US" altLang="zh-CN" sz="2000" dirty="0" err="1">
                <a:latin typeface="Times New Roman" panose="02020603050405020304" pitchFamily="18" charset="0"/>
                <a:cs typeface="Times New Roman" panose="02020603050405020304" pitchFamily="18" charset="0"/>
              </a:rPr>
              <a:t>Cu+Cu</a:t>
            </a:r>
            <a:r>
              <a:rPr kumimoji="0" lang="en-US" altLang="zh-CN" sz="2000" dirty="0">
                <a:latin typeface="Times New Roman" panose="02020603050405020304" pitchFamily="18" charset="0"/>
                <a:cs typeface="Times New Roman" panose="02020603050405020304" pitchFamily="18" charset="0"/>
              </a:rPr>
              <a:t> at 200 GeV</a:t>
            </a:r>
            <a:r>
              <a:rPr kumimoji="0" lang="zh-CN" altLang="en-US" sz="2000" dirty="0">
                <a:latin typeface="Times New Roman" panose="02020603050405020304" pitchFamily="18" charset="0"/>
                <a:cs typeface="Times New Roman" panose="02020603050405020304" pitchFamily="18" charset="0"/>
              </a:rPr>
              <a:t> </a:t>
            </a:r>
            <a:r>
              <a:rPr kumimoji="0" lang="en-US" altLang="zh-CN" sz="2000" dirty="0">
                <a:latin typeface="Times New Roman" panose="02020603050405020304" pitchFamily="18" charset="0"/>
                <a:cs typeface="Times New Roman" panose="02020603050405020304" pitchFamily="18" charset="0"/>
              </a:rPr>
              <a:t> </a:t>
            </a:r>
            <a:r>
              <a:rPr kumimoji="0" lang="en-US" altLang="zh-CN" sz="1600" b="1" dirty="0">
                <a:solidFill>
                  <a:srgbClr val="0000FF"/>
                </a:solidFill>
                <a:latin typeface="Times New Roman" panose="02020603050405020304" pitchFamily="18" charset="0"/>
                <a:cs typeface="Times New Roman" panose="02020603050405020304" pitchFamily="18" charset="0"/>
              </a:rPr>
              <a:t>Scaled by eccentricity</a:t>
            </a:r>
            <a:r>
              <a:rPr kumimoji="0" lang="en-US" altLang="zh-CN" sz="1600" dirty="0">
                <a:solidFill>
                  <a:srgbClr val="0000FF"/>
                </a:solidFill>
                <a:latin typeface="Times New Roman" panose="02020603050405020304" pitchFamily="18" charset="0"/>
                <a:cs typeface="Times New Roman" panose="02020603050405020304" pitchFamily="18" charset="0"/>
              </a:rPr>
              <a:t> remove the initial geometry</a:t>
            </a:r>
            <a:endParaRPr kumimoji="0" lang="en-US" altLang="zh-CN" sz="1800" dirty="0">
              <a:solidFill>
                <a:srgbClr val="0000FF"/>
              </a:solidFill>
              <a:latin typeface="Times New Roman" panose="02020603050405020304" pitchFamily="18" charset="0"/>
              <a:cs typeface="Times New Roman" panose="02020603050405020304" pitchFamily="18" charset="0"/>
            </a:endParaRPr>
          </a:p>
          <a:p>
            <a:pPr lvl="1" eaLnBrk="1" hangingPunct="1">
              <a:buFont typeface="Wingdings" charset="2"/>
              <a:buChar char="Ø"/>
            </a:pPr>
            <a:r>
              <a:rPr kumimoji="0" lang="en-US" altLang="zh-CN" sz="1600" dirty="0">
                <a:latin typeface="Times New Roman" panose="02020603050405020304" pitchFamily="18" charset="0"/>
                <a:cs typeface="Times New Roman" panose="02020603050405020304" pitchFamily="18" charset="0"/>
              </a:rPr>
              <a:t>NQ scaling for each centrality bin</a:t>
            </a:r>
            <a:endParaRPr kumimoji="0" lang="en-US" altLang="zh-CN" sz="1600" b="1" dirty="0">
              <a:solidFill>
                <a:srgbClr val="FF0000"/>
              </a:solidFill>
              <a:latin typeface="Times New Roman" panose="02020603050405020304" pitchFamily="18" charset="0"/>
              <a:cs typeface="Times New Roman" panose="02020603050405020304" pitchFamily="18" charset="0"/>
            </a:endParaRPr>
          </a:p>
          <a:p>
            <a:pPr eaLnBrk="1" hangingPunct="1">
              <a:buFont typeface="Wingdings" charset="2"/>
              <a:buChar char="Ø"/>
            </a:pPr>
            <a:r>
              <a:rPr kumimoji="0" lang="en-US" altLang="zh-CN" sz="2000" dirty="0">
                <a:latin typeface="Times New Roman" panose="02020603050405020304" pitchFamily="18" charset="0"/>
                <a:cs typeface="Times New Roman" panose="02020603050405020304" pitchFamily="18" charset="0"/>
              </a:rPr>
              <a:t>Collective flow: depends on the number of participants</a:t>
            </a:r>
            <a:endParaRPr kumimoji="0" lang="en-US" altLang="zh-CN" sz="2000" i="1" dirty="0">
              <a:latin typeface="Times New Roman" panose="02020603050405020304" pitchFamily="18" charset="0"/>
              <a:cs typeface="Times New Roman" panose="02020603050405020304" pitchFamily="18" charset="0"/>
            </a:endParaRPr>
          </a:p>
          <a:p>
            <a:pPr lvl="1" eaLnBrk="1" hangingPunct="1">
              <a:buFont typeface="Wingdings" charset="2"/>
              <a:buChar char="Ø"/>
            </a:pPr>
            <a:r>
              <a:rPr lang="en-US" altLang="zh-CN" sz="1600" dirty="0">
                <a:latin typeface="Times New Roman" panose="02020603050405020304" pitchFamily="18" charset="0"/>
                <a:cs typeface="Times New Roman" panose="02020603050405020304" pitchFamily="18" charset="0"/>
              </a:rPr>
              <a:t>Larger v</a:t>
            </a:r>
            <a:r>
              <a:rPr lang="en-US" altLang="zh-CN" sz="1600" baseline="-25000" dirty="0">
                <a:latin typeface="Times New Roman" panose="02020603050405020304" pitchFamily="18" charset="0"/>
                <a:cs typeface="Times New Roman" panose="02020603050405020304" pitchFamily="18" charset="0"/>
              </a:rPr>
              <a:t>2</a:t>
            </a:r>
            <a:r>
              <a:rPr lang="en-US" altLang="zh-CN"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sym typeface="Symbol" charset="2"/>
              </a:rPr>
              <a:t></a:t>
            </a:r>
            <a:r>
              <a:rPr lang="en-US" altLang="zh-CN" sz="1600" baseline="-25000" dirty="0">
                <a:latin typeface="Times New Roman" panose="02020603050405020304" pitchFamily="18" charset="0"/>
                <a:cs typeface="Times New Roman" panose="02020603050405020304" pitchFamily="18" charset="0"/>
                <a:sym typeface="Symbol" charset="2"/>
              </a:rPr>
              <a:t>part </a:t>
            </a:r>
            <a:r>
              <a:rPr lang="en-US" altLang="zh-CN" sz="1600" dirty="0">
                <a:latin typeface="Times New Roman" panose="02020603050405020304" pitchFamily="18" charset="0"/>
                <a:cs typeface="Times New Roman" panose="02020603050405020304" pitchFamily="18" charset="0"/>
                <a:sym typeface="Symbol" charset="2"/>
              </a:rPr>
              <a:t>indicates stronger collective flow in more central collisions.</a:t>
            </a:r>
            <a:r>
              <a:rPr kumimoji="0" lang="en-US" altLang="zh-CN" sz="1600" dirty="0">
                <a:latin typeface="Times New Roman" panose="02020603050405020304" pitchFamily="18" charset="0"/>
                <a:cs typeface="Times New Roman" panose="02020603050405020304" pitchFamily="18" charset="0"/>
              </a:rPr>
              <a:t> </a:t>
            </a:r>
          </a:p>
        </p:txBody>
      </p:sp>
      <p:sp>
        <p:nvSpPr>
          <p:cNvPr id="113673" name="Rectangle 3"/>
          <p:cNvSpPr>
            <a:spLocks noChangeArrowheads="1"/>
          </p:cNvSpPr>
          <p:nvPr/>
        </p:nvSpPr>
        <p:spPr bwMode="auto">
          <a:xfrm>
            <a:off x="1752600" y="14478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宋体" charset="0"/>
              </a:defRPr>
            </a:lvl1pPr>
            <a:lvl2pPr marL="742950" indent="-285750">
              <a:spcBef>
                <a:spcPct val="20000"/>
              </a:spcBef>
              <a:buChar char="–"/>
              <a:defRPr kumimoji="1" sz="2800">
                <a:solidFill>
                  <a:schemeClr val="tx1"/>
                </a:solidFill>
                <a:latin typeface="Arial" charset="0"/>
                <a:ea typeface="宋体" charset="0"/>
              </a:defRPr>
            </a:lvl2pPr>
            <a:lvl3pPr marL="1143000" indent="-228600">
              <a:spcBef>
                <a:spcPct val="20000"/>
              </a:spcBef>
              <a:buChar char="•"/>
              <a:defRPr kumimoji="1" sz="2400">
                <a:solidFill>
                  <a:schemeClr val="tx1"/>
                </a:solidFill>
                <a:latin typeface="Arial" charset="0"/>
                <a:ea typeface="宋体" charset="0"/>
              </a:defRPr>
            </a:lvl3pPr>
            <a:lvl4pPr marL="1600200" indent="-228600">
              <a:spcBef>
                <a:spcPct val="20000"/>
              </a:spcBef>
              <a:buChar char="–"/>
              <a:defRPr kumimoji="1" sz="2000">
                <a:solidFill>
                  <a:schemeClr val="tx1"/>
                </a:solidFill>
                <a:latin typeface="Arial" charset="0"/>
                <a:ea typeface="宋体" charset="0"/>
              </a:defRPr>
            </a:lvl4pPr>
            <a:lvl5pPr marL="2057400" indent="-228600">
              <a:spcBef>
                <a:spcPct val="20000"/>
              </a:spcBef>
              <a:buChar char="»"/>
              <a:defRPr kumimoji="1" sz="2000">
                <a:solidFill>
                  <a:schemeClr val="tx1"/>
                </a:solidFill>
                <a:latin typeface="Arial" charset="0"/>
                <a:ea typeface="宋体" charset="0"/>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0"/>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0"/>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0"/>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0"/>
              </a:defRPr>
            </a:lvl9pPr>
          </a:lstStyle>
          <a:p>
            <a:pPr eaLnBrk="1" hangingPunct="1">
              <a:buFontTx/>
              <a:buNone/>
            </a:pPr>
            <a:r>
              <a:rPr kumimoji="0" lang="en-US" altLang="zh-CN" sz="1200"/>
              <a:t>Minimum</a:t>
            </a:r>
            <a:r>
              <a:rPr kumimoji="0" lang="zh-CN" altLang="en-US" sz="1200"/>
              <a:t> </a:t>
            </a:r>
            <a:r>
              <a:rPr kumimoji="0" lang="en-US" altLang="zh-CN" sz="1200"/>
              <a:t> bias events</a:t>
            </a:r>
          </a:p>
        </p:txBody>
      </p:sp>
    </p:spTree>
    <p:extLst>
      <p:ext uri="{BB962C8B-B14F-4D97-AF65-F5344CB8AC3E}">
        <p14:creationId xmlns:p14="http://schemas.microsoft.com/office/powerpoint/2010/main" val="12963752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65D79C74-24D5-2847-824E-9869DBFB3A17}"/>
              </a:ext>
            </a:extLst>
          </p:cNvPr>
          <p:cNvSpPr>
            <a:spLocks noGrp="1" noChangeArrowheads="1"/>
          </p:cNvSpPr>
          <p:nvPr>
            <p:ph type="title"/>
          </p:nvPr>
        </p:nvSpPr>
        <p:spPr>
          <a:xfrm>
            <a:off x="541139" y="147217"/>
            <a:ext cx="8229600" cy="399403"/>
          </a:xfrm>
        </p:spPr>
        <p:txBody>
          <a:bodyPr/>
          <a:lstStyle/>
          <a:p>
            <a:r>
              <a:rPr lang="en" altLang="zh-CN" sz="3200" dirty="0"/>
              <a:t>Flow Fluctuations </a:t>
            </a:r>
            <a:endParaRPr lang="en-US" altLang="zh-CN" sz="3200" dirty="0">
              <a:ea typeface="宋体" panose="02010600030101010101" pitchFamily="2" charset="-122"/>
            </a:endParaRPr>
          </a:p>
        </p:txBody>
      </p:sp>
      <p:grpSp>
        <p:nvGrpSpPr>
          <p:cNvPr id="113750" name="Group 86">
            <a:extLst>
              <a:ext uri="{FF2B5EF4-FFF2-40B4-BE49-F238E27FC236}">
                <a16:creationId xmlns:a16="http://schemas.microsoft.com/office/drawing/2014/main" id="{B45B273F-FAF5-5342-BF7F-D0F0341F1E92}"/>
              </a:ext>
            </a:extLst>
          </p:cNvPr>
          <p:cNvGrpSpPr>
            <a:grpSpLocks/>
          </p:cNvGrpSpPr>
          <p:nvPr/>
        </p:nvGrpSpPr>
        <p:grpSpPr bwMode="auto">
          <a:xfrm>
            <a:off x="0" y="1069447"/>
            <a:ext cx="5558620" cy="2957431"/>
            <a:chOff x="194" y="865"/>
            <a:chExt cx="5386" cy="2696"/>
          </a:xfrm>
        </p:grpSpPr>
        <p:pic>
          <p:nvPicPr>
            <p:cNvPr id="113667" name="Picture 3">
              <a:extLst>
                <a:ext uri="{FF2B5EF4-FFF2-40B4-BE49-F238E27FC236}">
                  <a16:creationId xmlns:a16="http://schemas.microsoft.com/office/drawing/2014/main" id="{9CF508C8-6495-1C46-BB7B-E7A771267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 y="1023"/>
              <a:ext cx="1980"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AutoShape 4">
              <a:extLst>
                <a:ext uri="{FF2B5EF4-FFF2-40B4-BE49-F238E27FC236}">
                  <a16:creationId xmlns:a16="http://schemas.microsoft.com/office/drawing/2014/main" id="{89E0BEC2-2263-B446-89D9-4887C68B40DD}"/>
                </a:ext>
              </a:extLst>
            </p:cNvPr>
            <p:cNvSpPr>
              <a:spLocks noChangeArrowheads="1"/>
            </p:cNvSpPr>
            <p:nvPr/>
          </p:nvSpPr>
          <p:spPr bwMode="auto">
            <a:xfrm rot="10800000" flipH="1" flipV="1">
              <a:off x="3629" y="2063"/>
              <a:ext cx="336" cy="484"/>
            </a:xfrm>
            <a:prstGeom prst="rightArrow">
              <a:avLst>
                <a:gd name="adj1" fmla="val 53694"/>
                <a:gd name="adj2" fmla="val 36579"/>
              </a:avLst>
            </a:prstGeom>
            <a:solidFill>
              <a:srgbClr val="FF9900">
                <a:alpha val="4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69" name="AutoShape 5">
              <a:extLst>
                <a:ext uri="{FF2B5EF4-FFF2-40B4-BE49-F238E27FC236}">
                  <a16:creationId xmlns:a16="http://schemas.microsoft.com/office/drawing/2014/main" id="{0A65369C-7C8C-314E-A34F-568E73EA085F}"/>
                </a:ext>
              </a:extLst>
            </p:cNvPr>
            <p:cNvSpPr>
              <a:spLocks noChangeArrowheads="1"/>
            </p:cNvSpPr>
            <p:nvPr/>
          </p:nvSpPr>
          <p:spPr bwMode="auto">
            <a:xfrm rot="8411236" flipH="1">
              <a:off x="3460" y="1410"/>
              <a:ext cx="336" cy="313"/>
            </a:xfrm>
            <a:prstGeom prst="rightArrow">
              <a:avLst>
                <a:gd name="adj1" fmla="val 53694"/>
                <a:gd name="adj2" fmla="val 39267"/>
              </a:avLst>
            </a:prstGeom>
            <a:solidFill>
              <a:srgbClr val="FF9900">
                <a:alpha val="4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70" name="AutoShape 6">
              <a:extLst>
                <a:ext uri="{FF2B5EF4-FFF2-40B4-BE49-F238E27FC236}">
                  <a16:creationId xmlns:a16="http://schemas.microsoft.com/office/drawing/2014/main" id="{C56FE74C-9699-134B-89B2-56957F826E2C}"/>
                </a:ext>
              </a:extLst>
            </p:cNvPr>
            <p:cNvSpPr>
              <a:spLocks noChangeArrowheads="1"/>
            </p:cNvSpPr>
            <p:nvPr/>
          </p:nvSpPr>
          <p:spPr bwMode="auto">
            <a:xfrm rot="21428969" flipH="1" flipV="1">
              <a:off x="1887" y="2063"/>
              <a:ext cx="336" cy="484"/>
            </a:xfrm>
            <a:prstGeom prst="rightArrow">
              <a:avLst>
                <a:gd name="adj1" fmla="val 53694"/>
                <a:gd name="adj2" fmla="val 36579"/>
              </a:avLst>
            </a:prstGeom>
            <a:solidFill>
              <a:srgbClr val="FF9900">
                <a:alpha val="4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71" name="Line 7">
              <a:extLst>
                <a:ext uri="{FF2B5EF4-FFF2-40B4-BE49-F238E27FC236}">
                  <a16:creationId xmlns:a16="http://schemas.microsoft.com/office/drawing/2014/main" id="{DB6A8811-7FDC-5744-A511-BB4753A44D9D}"/>
                </a:ext>
              </a:extLst>
            </p:cNvPr>
            <p:cNvSpPr>
              <a:spLocks noChangeShapeType="1"/>
            </p:cNvSpPr>
            <p:nvPr/>
          </p:nvSpPr>
          <p:spPr bwMode="auto">
            <a:xfrm flipV="1">
              <a:off x="194" y="2281"/>
              <a:ext cx="5177" cy="24"/>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100"/>
            </a:p>
          </p:txBody>
        </p:sp>
        <p:sp>
          <p:nvSpPr>
            <p:cNvPr id="113672" name="Oval 8">
              <a:extLst>
                <a:ext uri="{FF2B5EF4-FFF2-40B4-BE49-F238E27FC236}">
                  <a16:creationId xmlns:a16="http://schemas.microsoft.com/office/drawing/2014/main" id="{9348260F-602E-964F-BE79-555EDB2E60BE}"/>
                </a:ext>
              </a:extLst>
            </p:cNvPr>
            <p:cNvSpPr>
              <a:spLocks noChangeArrowheads="1"/>
            </p:cNvSpPr>
            <p:nvPr/>
          </p:nvSpPr>
          <p:spPr bwMode="auto">
            <a:xfrm rot="5400000">
              <a:off x="2712" y="2469"/>
              <a:ext cx="96" cy="96"/>
            </a:xfrm>
            <a:prstGeom prst="ellipse">
              <a:avLst/>
            </a:prstGeom>
            <a:gradFill rotWithShape="0">
              <a:gsLst>
                <a:gs pos="0">
                  <a:srgbClr val="FFFF00"/>
                </a:gs>
                <a:gs pos="100000">
                  <a:srgbClr val="FF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73" name="Oval 9">
              <a:extLst>
                <a:ext uri="{FF2B5EF4-FFF2-40B4-BE49-F238E27FC236}">
                  <a16:creationId xmlns:a16="http://schemas.microsoft.com/office/drawing/2014/main" id="{77CF7D59-5595-D347-A24C-730CC7CCEA00}"/>
                </a:ext>
              </a:extLst>
            </p:cNvPr>
            <p:cNvSpPr>
              <a:spLocks noChangeArrowheads="1"/>
            </p:cNvSpPr>
            <p:nvPr/>
          </p:nvSpPr>
          <p:spPr bwMode="auto">
            <a:xfrm rot="5400000">
              <a:off x="2952" y="2037"/>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74" name="Oval 10">
              <a:extLst>
                <a:ext uri="{FF2B5EF4-FFF2-40B4-BE49-F238E27FC236}">
                  <a16:creationId xmlns:a16="http://schemas.microsoft.com/office/drawing/2014/main" id="{A52E1560-4D44-7D4F-B1E6-88F9381C8320}"/>
                </a:ext>
              </a:extLst>
            </p:cNvPr>
            <p:cNvSpPr>
              <a:spLocks noChangeArrowheads="1"/>
            </p:cNvSpPr>
            <p:nvPr/>
          </p:nvSpPr>
          <p:spPr bwMode="auto">
            <a:xfrm rot="5400000">
              <a:off x="3336" y="2565"/>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75" name="Line 11">
              <a:extLst>
                <a:ext uri="{FF2B5EF4-FFF2-40B4-BE49-F238E27FC236}">
                  <a16:creationId xmlns:a16="http://schemas.microsoft.com/office/drawing/2014/main" id="{BC5267F9-95F1-DF40-8B26-EC2287161C2C}"/>
                </a:ext>
              </a:extLst>
            </p:cNvPr>
            <p:cNvSpPr>
              <a:spLocks noChangeShapeType="1"/>
            </p:cNvSpPr>
            <p:nvPr/>
          </p:nvSpPr>
          <p:spPr bwMode="auto">
            <a:xfrm rot="5400000" flipV="1">
              <a:off x="3124" y="2845"/>
              <a:ext cx="192"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76" name="Line 12">
              <a:extLst>
                <a:ext uri="{FF2B5EF4-FFF2-40B4-BE49-F238E27FC236}">
                  <a16:creationId xmlns:a16="http://schemas.microsoft.com/office/drawing/2014/main" id="{173469A0-91B1-6549-9D03-F6DB1FAAA068}"/>
                </a:ext>
              </a:extLst>
            </p:cNvPr>
            <p:cNvSpPr>
              <a:spLocks noChangeShapeType="1"/>
            </p:cNvSpPr>
            <p:nvPr/>
          </p:nvSpPr>
          <p:spPr bwMode="auto">
            <a:xfrm rot="5400000" flipH="1">
              <a:off x="2865" y="1548"/>
              <a:ext cx="192" cy="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77" name="Line 13">
              <a:extLst>
                <a:ext uri="{FF2B5EF4-FFF2-40B4-BE49-F238E27FC236}">
                  <a16:creationId xmlns:a16="http://schemas.microsoft.com/office/drawing/2014/main" id="{3C6AD646-8265-EA4A-996B-DD5CC9C29B61}"/>
                </a:ext>
              </a:extLst>
            </p:cNvPr>
            <p:cNvSpPr>
              <a:spLocks noChangeShapeType="1"/>
            </p:cNvSpPr>
            <p:nvPr/>
          </p:nvSpPr>
          <p:spPr bwMode="auto">
            <a:xfrm rot="5400000" flipH="1">
              <a:off x="2438" y="1839"/>
              <a:ext cx="264" cy="1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78" name="Oval 14">
              <a:extLst>
                <a:ext uri="{FF2B5EF4-FFF2-40B4-BE49-F238E27FC236}">
                  <a16:creationId xmlns:a16="http://schemas.microsoft.com/office/drawing/2014/main" id="{DF86953B-1CCE-C64F-87A1-9DADEBDD2CB2}"/>
                </a:ext>
              </a:extLst>
            </p:cNvPr>
            <p:cNvSpPr>
              <a:spLocks noChangeArrowheads="1"/>
            </p:cNvSpPr>
            <p:nvPr/>
          </p:nvSpPr>
          <p:spPr bwMode="auto">
            <a:xfrm rot="5400000">
              <a:off x="2616" y="2037"/>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79" name="Oval 15">
              <a:extLst>
                <a:ext uri="{FF2B5EF4-FFF2-40B4-BE49-F238E27FC236}">
                  <a16:creationId xmlns:a16="http://schemas.microsoft.com/office/drawing/2014/main" id="{389CC19D-39BB-CC4B-BF15-7890E349056D}"/>
                </a:ext>
              </a:extLst>
            </p:cNvPr>
            <p:cNvSpPr>
              <a:spLocks noChangeArrowheads="1"/>
            </p:cNvSpPr>
            <p:nvPr/>
          </p:nvSpPr>
          <p:spPr bwMode="auto">
            <a:xfrm rot="5400000">
              <a:off x="3144" y="2517"/>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80" name="Oval 16">
              <a:extLst>
                <a:ext uri="{FF2B5EF4-FFF2-40B4-BE49-F238E27FC236}">
                  <a16:creationId xmlns:a16="http://schemas.microsoft.com/office/drawing/2014/main" id="{C87D319D-844D-EA43-9E93-2B1E7D5A0917}"/>
                </a:ext>
              </a:extLst>
            </p:cNvPr>
            <p:cNvSpPr>
              <a:spLocks noChangeArrowheads="1"/>
            </p:cNvSpPr>
            <p:nvPr/>
          </p:nvSpPr>
          <p:spPr bwMode="auto">
            <a:xfrm rot="5400000">
              <a:off x="2712" y="2853"/>
              <a:ext cx="96" cy="96"/>
            </a:xfrm>
            <a:prstGeom prst="ellipse">
              <a:avLst/>
            </a:prstGeom>
            <a:gradFill rotWithShape="0">
              <a:gsLst>
                <a:gs pos="0">
                  <a:srgbClr val="FFFF00"/>
                </a:gs>
                <a:gs pos="100000">
                  <a:srgbClr val="FF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81" name="Oval 17">
              <a:extLst>
                <a:ext uri="{FF2B5EF4-FFF2-40B4-BE49-F238E27FC236}">
                  <a16:creationId xmlns:a16="http://schemas.microsoft.com/office/drawing/2014/main" id="{404B6D19-93D9-D948-8437-38DEC5EACD60}"/>
                </a:ext>
              </a:extLst>
            </p:cNvPr>
            <p:cNvSpPr>
              <a:spLocks noChangeArrowheads="1"/>
            </p:cNvSpPr>
            <p:nvPr/>
          </p:nvSpPr>
          <p:spPr bwMode="auto">
            <a:xfrm rot="5400000">
              <a:off x="2712" y="1749"/>
              <a:ext cx="96" cy="96"/>
            </a:xfrm>
            <a:prstGeom prst="ellipse">
              <a:avLst/>
            </a:prstGeom>
            <a:gradFill rotWithShape="0">
              <a:gsLst>
                <a:gs pos="0">
                  <a:srgbClr val="FFFF00"/>
                </a:gs>
                <a:gs pos="100000">
                  <a:srgbClr val="FF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82" name="Oval 18">
              <a:extLst>
                <a:ext uri="{FF2B5EF4-FFF2-40B4-BE49-F238E27FC236}">
                  <a16:creationId xmlns:a16="http://schemas.microsoft.com/office/drawing/2014/main" id="{628820AC-32CF-BE47-A396-00E5DA7299FD}"/>
                </a:ext>
              </a:extLst>
            </p:cNvPr>
            <p:cNvSpPr>
              <a:spLocks noChangeArrowheads="1"/>
            </p:cNvSpPr>
            <p:nvPr/>
          </p:nvSpPr>
          <p:spPr bwMode="auto">
            <a:xfrm rot="5400000">
              <a:off x="2952" y="2421"/>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83" name="Oval 19">
              <a:extLst>
                <a:ext uri="{FF2B5EF4-FFF2-40B4-BE49-F238E27FC236}">
                  <a16:creationId xmlns:a16="http://schemas.microsoft.com/office/drawing/2014/main" id="{3EA83AEF-283A-6D46-9625-8E581E5419BC}"/>
                </a:ext>
              </a:extLst>
            </p:cNvPr>
            <p:cNvSpPr>
              <a:spLocks noChangeArrowheads="1"/>
            </p:cNvSpPr>
            <p:nvPr/>
          </p:nvSpPr>
          <p:spPr bwMode="auto">
            <a:xfrm rot="5400000">
              <a:off x="3144" y="2228"/>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84" name="Oval 20">
              <a:extLst>
                <a:ext uri="{FF2B5EF4-FFF2-40B4-BE49-F238E27FC236}">
                  <a16:creationId xmlns:a16="http://schemas.microsoft.com/office/drawing/2014/main" id="{26D784B5-9BBD-1D40-87DF-8FA915EC44C8}"/>
                </a:ext>
              </a:extLst>
            </p:cNvPr>
            <p:cNvSpPr>
              <a:spLocks noChangeArrowheads="1"/>
            </p:cNvSpPr>
            <p:nvPr/>
          </p:nvSpPr>
          <p:spPr bwMode="auto">
            <a:xfrm rot="5400000">
              <a:off x="3192" y="1988"/>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85" name="Oval 21">
              <a:extLst>
                <a:ext uri="{FF2B5EF4-FFF2-40B4-BE49-F238E27FC236}">
                  <a16:creationId xmlns:a16="http://schemas.microsoft.com/office/drawing/2014/main" id="{9144F818-9C9E-3643-A067-A0C39B1F86B6}"/>
                </a:ext>
              </a:extLst>
            </p:cNvPr>
            <p:cNvSpPr>
              <a:spLocks noChangeArrowheads="1"/>
            </p:cNvSpPr>
            <p:nvPr/>
          </p:nvSpPr>
          <p:spPr bwMode="auto">
            <a:xfrm rot="5400000">
              <a:off x="2472" y="2613"/>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86" name="Oval 22">
              <a:extLst>
                <a:ext uri="{FF2B5EF4-FFF2-40B4-BE49-F238E27FC236}">
                  <a16:creationId xmlns:a16="http://schemas.microsoft.com/office/drawing/2014/main" id="{05AB1692-77A5-2D42-918B-54D3D87D52BA}"/>
                </a:ext>
              </a:extLst>
            </p:cNvPr>
            <p:cNvSpPr>
              <a:spLocks noChangeArrowheads="1"/>
            </p:cNvSpPr>
            <p:nvPr/>
          </p:nvSpPr>
          <p:spPr bwMode="auto">
            <a:xfrm rot="5400000">
              <a:off x="3240" y="2277"/>
              <a:ext cx="96" cy="96"/>
            </a:xfrm>
            <a:prstGeom prst="ellipse">
              <a:avLst/>
            </a:prstGeom>
            <a:gradFill rotWithShape="0">
              <a:gsLst>
                <a:gs pos="0">
                  <a:srgbClr val="FFFF00"/>
                </a:gs>
                <a:gs pos="100000">
                  <a:srgbClr val="FF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87" name="Oval 23">
              <a:extLst>
                <a:ext uri="{FF2B5EF4-FFF2-40B4-BE49-F238E27FC236}">
                  <a16:creationId xmlns:a16="http://schemas.microsoft.com/office/drawing/2014/main" id="{B877845E-EBDE-0E4B-9F61-DBB86F4176DC}"/>
                </a:ext>
              </a:extLst>
            </p:cNvPr>
            <p:cNvSpPr>
              <a:spLocks noChangeArrowheads="1"/>
            </p:cNvSpPr>
            <p:nvPr/>
          </p:nvSpPr>
          <p:spPr bwMode="auto">
            <a:xfrm rot="5400000">
              <a:off x="2760" y="2229"/>
              <a:ext cx="96" cy="96"/>
            </a:xfrm>
            <a:prstGeom prst="ellipse">
              <a:avLst/>
            </a:prstGeom>
            <a:gradFill rotWithShape="0">
              <a:gsLst>
                <a:gs pos="0">
                  <a:srgbClr val="FFFF00"/>
                </a:gs>
                <a:gs pos="100000">
                  <a:srgbClr val="FF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88" name="Oval 24">
              <a:extLst>
                <a:ext uri="{FF2B5EF4-FFF2-40B4-BE49-F238E27FC236}">
                  <a16:creationId xmlns:a16="http://schemas.microsoft.com/office/drawing/2014/main" id="{8850390E-A753-CA40-AFE1-D379ACE765C9}"/>
                </a:ext>
              </a:extLst>
            </p:cNvPr>
            <p:cNvSpPr>
              <a:spLocks noChangeArrowheads="1"/>
            </p:cNvSpPr>
            <p:nvPr/>
          </p:nvSpPr>
          <p:spPr bwMode="auto">
            <a:xfrm rot="5400000">
              <a:off x="2616" y="2565"/>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89" name="Oval 25">
              <a:extLst>
                <a:ext uri="{FF2B5EF4-FFF2-40B4-BE49-F238E27FC236}">
                  <a16:creationId xmlns:a16="http://schemas.microsoft.com/office/drawing/2014/main" id="{7CFFF702-CBAC-B44F-B0E4-C5C890720BD6}"/>
                </a:ext>
              </a:extLst>
            </p:cNvPr>
            <p:cNvSpPr>
              <a:spLocks noChangeArrowheads="1"/>
            </p:cNvSpPr>
            <p:nvPr/>
          </p:nvSpPr>
          <p:spPr bwMode="auto">
            <a:xfrm rot="5400000">
              <a:off x="3144" y="1796"/>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90" name="Oval 26">
              <a:extLst>
                <a:ext uri="{FF2B5EF4-FFF2-40B4-BE49-F238E27FC236}">
                  <a16:creationId xmlns:a16="http://schemas.microsoft.com/office/drawing/2014/main" id="{CD0C5251-4D00-6443-A9D9-76998EBF7169}"/>
                </a:ext>
              </a:extLst>
            </p:cNvPr>
            <p:cNvSpPr>
              <a:spLocks noChangeArrowheads="1"/>
            </p:cNvSpPr>
            <p:nvPr/>
          </p:nvSpPr>
          <p:spPr bwMode="auto">
            <a:xfrm rot="5400000">
              <a:off x="2520" y="2421"/>
              <a:ext cx="96" cy="96"/>
            </a:xfrm>
            <a:prstGeom prst="ellipse">
              <a:avLst/>
            </a:prstGeom>
            <a:gradFill rotWithShape="0">
              <a:gsLst>
                <a:gs pos="0">
                  <a:srgbClr val="FFFF00"/>
                </a:gs>
                <a:gs pos="100000">
                  <a:srgbClr val="FF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91" name="Oval 27">
              <a:extLst>
                <a:ext uri="{FF2B5EF4-FFF2-40B4-BE49-F238E27FC236}">
                  <a16:creationId xmlns:a16="http://schemas.microsoft.com/office/drawing/2014/main" id="{40EBD7D2-2FDD-8B4B-8FB5-4D3E17F49E7B}"/>
                </a:ext>
              </a:extLst>
            </p:cNvPr>
            <p:cNvSpPr>
              <a:spLocks noChangeArrowheads="1"/>
            </p:cNvSpPr>
            <p:nvPr/>
          </p:nvSpPr>
          <p:spPr bwMode="auto">
            <a:xfrm rot="5400000">
              <a:off x="3096" y="2709"/>
              <a:ext cx="96" cy="96"/>
            </a:xfrm>
            <a:prstGeom prst="ellipse">
              <a:avLst/>
            </a:prstGeom>
            <a:gradFill rotWithShape="0">
              <a:gsLst>
                <a:gs pos="0">
                  <a:srgbClr val="FFFF00"/>
                </a:gs>
                <a:gs pos="100000">
                  <a:srgbClr val="FF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92" name="Oval 28">
              <a:extLst>
                <a:ext uri="{FF2B5EF4-FFF2-40B4-BE49-F238E27FC236}">
                  <a16:creationId xmlns:a16="http://schemas.microsoft.com/office/drawing/2014/main" id="{DE53CD20-CCE4-CB45-AA6E-2A9940444979}"/>
                </a:ext>
              </a:extLst>
            </p:cNvPr>
            <p:cNvSpPr>
              <a:spLocks noChangeArrowheads="1"/>
            </p:cNvSpPr>
            <p:nvPr/>
          </p:nvSpPr>
          <p:spPr bwMode="auto">
            <a:xfrm rot="5400000">
              <a:off x="2952" y="2229"/>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93" name="Oval 29">
              <a:extLst>
                <a:ext uri="{FF2B5EF4-FFF2-40B4-BE49-F238E27FC236}">
                  <a16:creationId xmlns:a16="http://schemas.microsoft.com/office/drawing/2014/main" id="{5B696087-0439-9045-8491-C4DEA2860FFD}"/>
                </a:ext>
              </a:extLst>
            </p:cNvPr>
            <p:cNvSpPr>
              <a:spLocks noChangeArrowheads="1"/>
            </p:cNvSpPr>
            <p:nvPr/>
          </p:nvSpPr>
          <p:spPr bwMode="auto">
            <a:xfrm rot="5400000">
              <a:off x="2904" y="2901"/>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94" name="Oval 30">
              <a:extLst>
                <a:ext uri="{FF2B5EF4-FFF2-40B4-BE49-F238E27FC236}">
                  <a16:creationId xmlns:a16="http://schemas.microsoft.com/office/drawing/2014/main" id="{A2F501E3-E088-964B-93A2-97B08DAB100E}"/>
                </a:ext>
              </a:extLst>
            </p:cNvPr>
            <p:cNvSpPr>
              <a:spLocks noChangeArrowheads="1"/>
            </p:cNvSpPr>
            <p:nvPr/>
          </p:nvSpPr>
          <p:spPr bwMode="auto">
            <a:xfrm rot="5400000">
              <a:off x="2520" y="2229"/>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95" name="Oval 31">
              <a:extLst>
                <a:ext uri="{FF2B5EF4-FFF2-40B4-BE49-F238E27FC236}">
                  <a16:creationId xmlns:a16="http://schemas.microsoft.com/office/drawing/2014/main" id="{D9B8F08E-8601-6949-85D1-2E39987142E8}"/>
                </a:ext>
              </a:extLst>
            </p:cNvPr>
            <p:cNvSpPr>
              <a:spLocks noChangeArrowheads="1"/>
            </p:cNvSpPr>
            <p:nvPr/>
          </p:nvSpPr>
          <p:spPr bwMode="auto">
            <a:xfrm rot="5400000">
              <a:off x="2904" y="1653"/>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96" name="Line 32">
              <a:extLst>
                <a:ext uri="{FF2B5EF4-FFF2-40B4-BE49-F238E27FC236}">
                  <a16:creationId xmlns:a16="http://schemas.microsoft.com/office/drawing/2014/main" id="{CD23AF10-E732-754C-889F-019E33F8AF22}"/>
                </a:ext>
              </a:extLst>
            </p:cNvPr>
            <p:cNvSpPr>
              <a:spLocks noChangeShapeType="1"/>
            </p:cNvSpPr>
            <p:nvPr/>
          </p:nvSpPr>
          <p:spPr bwMode="auto">
            <a:xfrm rot="4111941">
              <a:off x="2953" y="2596"/>
              <a:ext cx="192" cy="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97" name="Line 33">
              <a:extLst>
                <a:ext uri="{FF2B5EF4-FFF2-40B4-BE49-F238E27FC236}">
                  <a16:creationId xmlns:a16="http://schemas.microsoft.com/office/drawing/2014/main" id="{6E31C52A-A3CA-0E4F-896A-399A826244CF}"/>
                </a:ext>
              </a:extLst>
            </p:cNvPr>
            <p:cNvSpPr>
              <a:spLocks noChangeShapeType="1"/>
            </p:cNvSpPr>
            <p:nvPr/>
          </p:nvSpPr>
          <p:spPr bwMode="auto">
            <a:xfrm rot="5400000">
              <a:off x="2857" y="3092"/>
              <a:ext cx="192" cy="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98" name="Line 34">
              <a:extLst>
                <a:ext uri="{FF2B5EF4-FFF2-40B4-BE49-F238E27FC236}">
                  <a16:creationId xmlns:a16="http://schemas.microsoft.com/office/drawing/2014/main" id="{F5DF023F-A2D1-1D4C-A220-D7BA9C08B7B2}"/>
                </a:ext>
              </a:extLst>
            </p:cNvPr>
            <p:cNvSpPr>
              <a:spLocks noChangeShapeType="1"/>
            </p:cNvSpPr>
            <p:nvPr/>
          </p:nvSpPr>
          <p:spPr bwMode="auto">
            <a:xfrm rot="3434167">
              <a:off x="2729" y="3042"/>
              <a:ext cx="240" cy="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699" name="Line 35">
              <a:extLst>
                <a:ext uri="{FF2B5EF4-FFF2-40B4-BE49-F238E27FC236}">
                  <a16:creationId xmlns:a16="http://schemas.microsoft.com/office/drawing/2014/main" id="{7E035F27-F8B4-B149-9DDD-5FA610ACF577}"/>
                </a:ext>
              </a:extLst>
            </p:cNvPr>
            <p:cNvSpPr>
              <a:spLocks noChangeShapeType="1"/>
            </p:cNvSpPr>
            <p:nvPr/>
          </p:nvSpPr>
          <p:spPr bwMode="auto">
            <a:xfrm rot="5400000" flipH="1" flipV="1">
              <a:off x="3032" y="1955"/>
              <a:ext cx="96"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00" name="Line 36">
              <a:extLst>
                <a:ext uri="{FF2B5EF4-FFF2-40B4-BE49-F238E27FC236}">
                  <a16:creationId xmlns:a16="http://schemas.microsoft.com/office/drawing/2014/main" id="{AC877FFA-44CD-124B-A15F-5FAE378FC114}"/>
                </a:ext>
              </a:extLst>
            </p:cNvPr>
            <p:cNvSpPr>
              <a:spLocks noChangeShapeType="1"/>
            </p:cNvSpPr>
            <p:nvPr/>
          </p:nvSpPr>
          <p:spPr bwMode="auto">
            <a:xfrm rot="5400000" flipH="1" flipV="1">
              <a:off x="2760" y="2111"/>
              <a:ext cx="192" cy="4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01" name="Line 37">
              <a:extLst>
                <a:ext uri="{FF2B5EF4-FFF2-40B4-BE49-F238E27FC236}">
                  <a16:creationId xmlns:a16="http://schemas.microsoft.com/office/drawing/2014/main" id="{4DCAB43C-A24D-6C43-8050-1BF9BFE2F868}"/>
                </a:ext>
              </a:extLst>
            </p:cNvPr>
            <p:cNvSpPr>
              <a:spLocks noChangeShapeType="1"/>
            </p:cNvSpPr>
            <p:nvPr/>
          </p:nvSpPr>
          <p:spPr bwMode="auto">
            <a:xfrm rot="6498507">
              <a:off x="2311" y="2833"/>
              <a:ext cx="288" cy="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02" name="Line 38">
              <a:extLst>
                <a:ext uri="{FF2B5EF4-FFF2-40B4-BE49-F238E27FC236}">
                  <a16:creationId xmlns:a16="http://schemas.microsoft.com/office/drawing/2014/main" id="{6EB684FD-02D7-1E44-A994-EF064D8E5DFF}"/>
                </a:ext>
              </a:extLst>
            </p:cNvPr>
            <p:cNvSpPr>
              <a:spLocks noChangeShapeType="1"/>
            </p:cNvSpPr>
            <p:nvPr/>
          </p:nvSpPr>
          <p:spPr bwMode="auto">
            <a:xfrm rot="6498507" flipV="1">
              <a:off x="3350" y="2004"/>
              <a:ext cx="21" cy="16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03" name="Line 39">
              <a:extLst>
                <a:ext uri="{FF2B5EF4-FFF2-40B4-BE49-F238E27FC236}">
                  <a16:creationId xmlns:a16="http://schemas.microsoft.com/office/drawing/2014/main" id="{08631CAE-EF40-1744-BFD8-771AE1355166}"/>
                </a:ext>
              </a:extLst>
            </p:cNvPr>
            <p:cNvSpPr>
              <a:spLocks noChangeShapeType="1"/>
            </p:cNvSpPr>
            <p:nvPr/>
          </p:nvSpPr>
          <p:spPr bwMode="auto">
            <a:xfrm rot="6498507" flipH="1" flipV="1">
              <a:off x="3367" y="2208"/>
              <a:ext cx="96"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04" name="Line 40">
              <a:extLst>
                <a:ext uri="{FF2B5EF4-FFF2-40B4-BE49-F238E27FC236}">
                  <a16:creationId xmlns:a16="http://schemas.microsoft.com/office/drawing/2014/main" id="{9F9DE1B5-91A9-5640-9109-87EC2D919BC8}"/>
                </a:ext>
              </a:extLst>
            </p:cNvPr>
            <p:cNvSpPr>
              <a:spLocks noChangeShapeType="1"/>
            </p:cNvSpPr>
            <p:nvPr/>
          </p:nvSpPr>
          <p:spPr bwMode="auto">
            <a:xfrm rot="6498507" flipV="1">
              <a:off x="3320" y="2709"/>
              <a:ext cx="144" cy="4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05" name="Line 41">
              <a:extLst>
                <a:ext uri="{FF2B5EF4-FFF2-40B4-BE49-F238E27FC236}">
                  <a16:creationId xmlns:a16="http://schemas.microsoft.com/office/drawing/2014/main" id="{78174531-29CF-144E-8410-2BF59A3E450B}"/>
                </a:ext>
              </a:extLst>
            </p:cNvPr>
            <p:cNvSpPr>
              <a:spLocks noChangeShapeType="1"/>
            </p:cNvSpPr>
            <p:nvPr/>
          </p:nvSpPr>
          <p:spPr bwMode="auto">
            <a:xfrm rot="6498507">
              <a:off x="2399" y="2445"/>
              <a:ext cx="96" cy="12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06" name="Line 42">
              <a:extLst>
                <a:ext uri="{FF2B5EF4-FFF2-40B4-BE49-F238E27FC236}">
                  <a16:creationId xmlns:a16="http://schemas.microsoft.com/office/drawing/2014/main" id="{B83783C5-67FE-EA40-AAC6-8E7B3CDFEE83}"/>
                </a:ext>
              </a:extLst>
            </p:cNvPr>
            <p:cNvSpPr>
              <a:spLocks noChangeShapeType="1"/>
            </p:cNvSpPr>
            <p:nvPr/>
          </p:nvSpPr>
          <p:spPr bwMode="auto">
            <a:xfrm rot="6498507">
              <a:off x="2366" y="2332"/>
              <a:ext cx="192"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07" name="Line 43">
              <a:extLst>
                <a:ext uri="{FF2B5EF4-FFF2-40B4-BE49-F238E27FC236}">
                  <a16:creationId xmlns:a16="http://schemas.microsoft.com/office/drawing/2014/main" id="{DB3E536A-C59A-FA4D-9FE7-DC8D05696B51}"/>
                </a:ext>
              </a:extLst>
            </p:cNvPr>
            <p:cNvSpPr>
              <a:spLocks noChangeShapeType="1"/>
            </p:cNvSpPr>
            <p:nvPr/>
          </p:nvSpPr>
          <p:spPr bwMode="auto">
            <a:xfrm rot="6498507" flipH="1" flipV="1">
              <a:off x="2836" y="2445"/>
              <a:ext cx="48"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08" name="Line 44">
              <a:extLst>
                <a:ext uri="{FF2B5EF4-FFF2-40B4-BE49-F238E27FC236}">
                  <a16:creationId xmlns:a16="http://schemas.microsoft.com/office/drawing/2014/main" id="{4B8D9240-DD80-5342-8C83-8119B02EB76D}"/>
                </a:ext>
              </a:extLst>
            </p:cNvPr>
            <p:cNvSpPr>
              <a:spLocks noChangeShapeType="1"/>
            </p:cNvSpPr>
            <p:nvPr/>
          </p:nvSpPr>
          <p:spPr bwMode="auto">
            <a:xfrm rot="6498507" flipH="1" flipV="1">
              <a:off x="3293" y="1723"/>
              <a:ext cx="98" cy="1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09" name="Line 45">
              <a:extLst>
                <a:ext uri="{FF2B5EF4-FFF2-40B4-BE49-F238E27FC236}">
                  <a16:creationId xmlns:a16="http://schemas.microsoft.com/office/drawing/2014/main" id="{5E0C44F3-DB81-4743-A07D-68F11163A373}"/>
                </a:ext>
              </a:extLst>
            </p:cNvPr>
            <p:cNvSpPr>
              <a:spLocks noChangeShapeType="1"/>
            </p:cNvSpPr>
            <p:nvPr/>
          </p:nvSpPr>
          <p:spPr bwMode="auto">
            <a:xfrm rot="6498507">
              <a:off x="2647" y="1686"/>
              <a:ext cx="1"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10" name="Oval 46">
              <a:extLst>
                <a:ext uri="{FF2B5EF4-FFF2-40B4-BE49-F238E27FC236}">
                  <a16:creationId xmlns:a16="http://schemas.microsoft.com/office/drawing/2014/main" id="{5D382D3B-E5EC-0D43-8500-57714FC24FF1}"/>
                </a:ext>
              </a:extLst>
            </p:cNvPr>
            <p:cNvSpPr>
              <a:spLocks noChangeArrowheads="1"/>
            </p:cNvSpPr>
            <p:nvPr/>
          </p:nvSpPr>
          <p:spPr bwMode="auto">
            <a:xfrm rot="5400000">
              <a:off x="2856" y="2325"/>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11" name="Oval 47">
              <a:extLst>
                <a:ext uri="{FF2B5EF4-FFF2-40B4-BE49-F238E27FC236}">
                  <a16:creationId xmlns:a16="http://schemas.microsoft.com/office/drawing/2014/main" id="{324BF858-9F77-9E48-ACAA-09252A4A5C24}"/>
                </a:ext>
              </a:extLst>
            </p:cNvPr>
            <p:cNvSpPr>
              <a:spLocks noChangeArrowheads="1"/>
            </p:cNvSpPr>
            <p:nvPr/>
          </p:nvSpPr>
          <p:spPr bwMode="auto">
            <a:xfrm rot="5400000">
              <a:off x="2712" y="2661"/>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12" name="Oval 48">
              <a:extLst>
                <a:ext uri="{FF2B5EF4-FFF2-40B4-BE49-F238E27FC236}">
                  <a16:creationId xmlns:a16="http://schemas.microsoft.com/office/drawing/2014/main" id="{8622AD98-F479-9C42-B719-721A1C534D68}"/>
                </a:ext>
              </a:extLst>
            </p:cNvPr>
            <p:cNvSpPr>
              <a:spLocks noChangeArrowheads="1"/>
            </p:cNvSpPr>
            <p:nvPr/>
          </p:nvSpPr>
          <p:spPr bwMode="auto">
            <a:xfrm rot="5400000">
              <a:off x="2664" y="2325"/>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13" name="Oval 49">
              <a:extLst>
                <a:ext uri="{FF2B5EF4-FFF2-40B4-BE49-F238E27FC236}">
                  <a16:creationId xmlns:a16="http://schemas.microsoft.com/office/drawing/2014/main" id="{22C33583-5929-4949-9AB1-44FF3860B3C0}"/>
                </a:ext>
              </a:extLst>
            </p:cNvPr>
            <p:cNvSpPr>
              <a:spLocks noChangeArrowheads="1"/>
            </p:cNvSpPr>
            <p:nvPr/>
          </p:nvSpPr>
          <p:spPr bwMode="auto">
            <a:xfrm rot="5400000">
              <a:off x="2568" y="2709"/>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14" name="Oval 50">
              <a:extLst>
                <a:ext uri="{FF2B5EF4-FFF2-40B4-BE49-F238E27FC236}">
                  <a16:creationId xmlns:a16="http://schemas.microsoft.com/office/drawing/2014/main" id="{260C2ABF-7D6B-1343-906B-353FCD8AC801}"/>
                </a:ext>
              </a:extLst>
            </p:cNvPr>
            <p:cNvSpPr>
              <a:spLocks noChangeArrowheads="1"/>
            </p:cNvSpPr>
            <p:nvPr/>
          </p:nvSpPr>
          <p:spPr bwMode="auto">
            <a:xfrm rot="5400000">
              <a:off x="2856" y="1941"/>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15" name="Oval 51">
              <a:extLst>
                <a:ext uri="{FF2B5EF4-FFF2-40B4-BE49-F238E27FC236}">
                  <a16:creationId xmlns:a16="http://schemas.microsoft.com/office/drawing/2014/main" id="{B5A9709E-A149-B045-B6C0-FC423E86B86D}"/>
                </a:ext>
              </a:extLst>
            </p:cNvPr>
            <p:cNvSpPr>
              <a:spLocks noChangeArrowheads="1"/>
            </p:cNvSpPr>
            <p:nvPr/>
          </p:nvSpPr>
          <p:spPr bwMode="auto">
            <a:xfrm rot="5400000">
              <a:off x="3096" y="2373"/>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16" name="Oval 52">
              <a:extLst>
                <a:ext uri="{FF2B5EF4-FFF2-40B4-BE49-F238E27FC236}">
                  <a16:creationId xmlns:a16="http://schemas.microsoft.com/office/drawing/2014/main" id="{9DDF0946-0927-8F4A-98DA-E711290E215D}"/>
                </a:ext>
              </a:extLst>
            </p:cNvPr>
            <p:cNvSpPr>
              <a:spLocks noChangeArrowheads="1"/>
            </p:cNvSpPr>
            <p:nvPr/>
          </p:nvSpPr>
          <p:spPr bwMode="auto">
            <a:xfrm rot="5400000">
              <a:off x="3096" y="2084"/>
              <a:ext cx="96" cy="96"/>
            </a:xfrm>
            <a:prstGeom prst="ellipse">
              <a:avLst/>
            </a:prstGeom>
            <a:gradFill rotWithShape="0">
              <a:gsLst>
                <a:gs pos="0">
                  <a:srgbClr val="FFFF00"/>
                </a:gs>
                <a:gs pos="100000">
                  <a:srgbClr val="FF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17" name="Oval 53">
              <a:extLst>
                <a:ext uri="{FF2B5EF4-FFF2-40B4-BE49-F238E27FC236}">
                  <a16:creationId xmlns:a16="http://schemas.microsoft.com/office/drawing/2014/main" id="{A57D6A0F-3E8C-7D4F-A009-87A4A1D059C4}"/>
                </a:ext>
              </a:extLst>
            </p:cNvPr>
            <p:cNvSpPr>
              <a:spLocks noChangeArrowheads="1"/>
            </p:cNvSpPr>
            <p:nvPr/>
          </p:nvSpPr>
          <p:spPr bwMode="auto">
            <a:xfrm rot="5400000">
              <a:off x="3240" y="2709"/>
              <a:ext cx="96" cy="96"/>
            </a:xfrm>
            <a:prstGeom prst="ellipse">
              <a:avLst/>
            </a:prstGeom>
            <a:gradFill rotWithShape="0">
              <a:gsLst>
                <a:gs pos="0">
                  <a:srgbClr val="FFFF00"/>
                </a:gs>
                <a:gs pos="100000">
                  <a:srgbClr val="FF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18" name="Oval 54">
              <a:extLst>
                <a:ext uri="{FF2B5EF4-FFF2-40B4-BE49-F238E27FC236}">
                  <a16:creationId xmlns:a16="http://schemas.microsoft.com/office/drawing/2014/main" id="{FE843572-1948-7B48-B05E-9D01C6C587B3}"/>
                </a:ext>
              </a:extLst>
            </p:cNvPr>
            <p:cNvSpPr>
              <a:spLocks noChangeArrowheads="1"/>
            </p:cNvSpPr>
            <p:nvPr/>
          </p:nvSpPr>
          <p:spPr bwMode="auto">
            <a:xfrm rot="5400000">
              <a:off x="2856" y="2757"/>
              <a:ext cx="96" cy="96"/>
            </a:xfrm>
            <a:prstGeom prst="ellipse">
              <a:avLst/>
            </a:prstGeom>
            <a:gradFill rotWithShape="0">
              <a:gsLst>
                <a:gs pos="0">
                  <a:srgbClr val="FFFF00"/>
                </a:gs>
                <a:gs pos="100000">
                  <a:srgbClr val="FF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19" name="Oval 55">
              <a:extLst>
                <a:ext uri="{FF2B5EF4-FFF2-40B4-BE49-F238E27FC236}">
                  <a16:creationId xmlns:a16="http://schemas.microsoft.com/office/drawing/2014/main" id="{B6484431-2505-F14F-8029-52F6DB0CD27C}"/>
                </a:ext>
              </a:extLst>
            </p:cNvPr>
            <p:cNvSpPr>
              <a:spLocks noChangeArrowheads="1"/>
            </p:cNvSpPr>
            <p:nvPr/>
          </p:nvSpPr>
          <p:spPr bwMode="auto">
            <a:xfrm rot="5400000">
              <a:off x="2952" y="1797"/>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20" name="Oval 56">
              <a:extLst>
                <a:ext uri="{FF2B5EF4-FFF2-40B4-BE49-F238E27FC236}">
                  <a16:creationId xmlns:a16="http://schemas.microsoft.com/office/drawing/2014/main" id="{2B6A003B-8520-C442-B188-21B7B38DA4E0}"/>
                </a:ext>
              </a:extLst>
            </p:cNvPr>
            <p:cNvSpPr>
              <a:spLocks noChangeArrowheads="1"/>
            </p:cNvSpPr>
            <p:nvPr/>
          </p:nvSpPr>
          <p:spPr bwMode="auto">
            <a:xfrm rot="5400000">
              <a:off x="2664" y="1893"/>
              <a:ext cx="96" cy="96"/>
            </a:xfrm>
            <a:prstGeom prst="ellipse">
              <a:avLst/>
            </a:prstGeom>
            <a:gradFill rotWithShape="0">
              <a:gsLst>
                <a:gs pos="0">
                  <a:srgbClr val="FF6600"/>
                </a:gs>
                <a:gs pos="100000">
                  <a:srgbClr val="FF6600">
                    <a:gamma/>
                    <a:shade val="34510"/>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21" name="Oval 57">
              <a:extLst>
                <a:ext uri="{FF2B5EF4-FFF2-40B4-BE49-F238E27FC236}">
                  <a16:creationId xmlns:a16="http://schemas.microsoft.com/office/drawing/2014/main" id="{E98E1855-14AB-544D-9F95-D91F5A0056CD}"/>
                </a:ext>
              </a:extLst>
            </p:cNvPr>
            <p:cNvSpPr>
              <a:spLocks noChangeArrowheads="1"/>
            </p:cNvSpPr>
            <p:nvPr/>
          </p:nvSpPr>
          <p:spPr bwMode="auto">
            <a:xfrm rot="5400000">
              <a:off x="2856" y="2565"/>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22" name="Oval 58">
              <a:extLst>
                <a:ext uri="{FF2B5EF4-FFF2-40B4-BE49-F238E27FC236}">
                  <a16:creationId xmlns:a16="http://schemas.microsoft.com/office/drawing/2014/main" id="{018AE224-F2C0-3546-A316-252AAFEC4902}"/>
                </a:ext>
              </a:extLst>
            </p:cNvPr>
            <p:cNvSpPr>
              <a:spLocks noChangeArrowheads="1"/>
            </p:cNvSpPr>
            <p:nvPr/>
          </p:nvSpPr>
          <p:spPr bwMode="auto">
            <a:xfrm rot="5400000">
              <a:off x="2664" y="2181"/>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23" name="Line 59">
              <a:extLst>
                <a:ext uri="{FF2B5EF4-FFF2-40B4-BE49-F238E27FC236}">
                  <a16:creationId xmlns:a16="http://schemas.microsoft.com/office/drawing/2014/main" id="{040E9AAB-6425-8A44-A95B-CEEBAB77E3F0}"/>
                </a:ext>
              </a:extLst>
            </p:cNvPr>
            <p:cNvSpPr>
              <a:spLocks noChangeShapeType="1"/>
            </p:cNvSpPr>
            <p:nvPr/>
          </p:nvSpPr>
          <p:spPr bwMode="auto">
            <a:xfrm rot="6498507" flipV="1">
              <a:off x="3358" y="2768"/>
              <a:ext cx="96"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24" name="Line 60">
              <a:extLst>
                <a:ext uri="{FF2B5EF4-FFF2-40B4-BE49-F238E27FC236}">
                  <a16:creationId xmlns:a16="http://schemas.microsoft.com/office/drawing/2014/main" id="{29F4196D-0155-A042-AF3C-26772D963865}"/>
                </a:ext>
              </a:extLst>
            </p:cNvPr>
            <p:cNvSpPr>
              <a:spLocks noChangeShapeType="1"/>
            </p:cNvSpPr>
            <p:nvPr/>
          </p:nvSpPr>
          <p:spPr bwMode="auto">
            <a:xfrm rot="6498507" flipV="1">
              <a:off x="2968" y="2818"/>
              <a:ext cx="96"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25" name="Line 61">
              <a:extLst>
                <a:ext uri="{FF2B5EF4-FFF2-40B4-BE49-F238E27FC236}">
                  <a16:creationId xmlns:a16="http://schemas.microsoft.com/office/drawing/2014/main" id="{BD432306-C46F-EC49-AF1D-90CFF071912C}"/>
                </a:ext>
              </a:extLst>
            </p:cNvPr>
            <p:cNvSpPr>
              <a:spLocks noChangeShapeType="1"/>
            </p:cNvSpPr>
            <p:nvPr/>
          </p:nvSpPr>
          <p:spPr bwMode="auto">
            <a:xfrm rot="6498507" flipH="1" flipV="1">
              <a:off x="3246" y="2328"/>
              <a:ext cx="68" cy="16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26" name="Line 62">
              <a:extLst>
                <a:ext uri="{FF2B5EF4-FFF2-40B4-BE49-F238E27FC236}">
                  <a16:creationId xmlns:a16="http://schemas.microsoft.com/office/drawing/2014/main" id="{8C773A79-74D7-AB49-8A21-722600FB85CA}"/>
                </a:ext>
              </a:extLst>
            </p:cNvPr>
            <p:cNvSpPr>
              <a:spLocks noChangeShapeType="1"/>
            </p:cNvSpPr>
            <p:nvPr/>
          </p:nvSpPr>
          <p:spPr bwMode="auto">
            <a:xfrm rot="5400000" flipH="1">
              <a:off x="2551" y="2076"/>
              <a:ext cx="96"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27" name="Line 63">
              <a:extLst>
                <a:ext uri="{FF2B5EF4-FFF2-40B4-BE49-F238E27FC236}">
                  <a16:creationId xmlns:a16="http://schemas.microsoft.com/office/drawing/2014/main" id="{80E463FF-EA87-9241-8DAA-1DD6854EB7E2}"/>
                </a:ext>
              </a:extLst>
            </p:cNvPr>
            <p:cNvSpPr>
              <a:spLocks noChangeShapeType="1"/>
            </p:cNvSpPr>
            <p:nvPr/>
          </p:nvSpPr>
          <p:spPr bwMode="auto">
            <a:xfrm rot="5400000" flipH="1">
              <a:off x="2779" y="1914"/>
              <a:ext cx="1"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28" name="Line 64">
              <a:extLst>
                <a:ext uri="{FF2B5EF4-FFF2-40B4-BE49-F238E27FC236}">
                  <a16:creationId xmlns:a16="http://schemas.microsoft.com/office/drawing/2014/main" id="{44423446-1D59-D144-81F7-5FD12590E0A8}"/>
                </a:ext>
              </a:extLst>
            </p:cNvPr>
            <p:cNvSpPr>
              <a:spLocks noChangeShapeType="1"/>
            </p:cNvSpPr>
            <p:nvPr/>
          </p:nvSpPr>
          <p:spPr bwMode="auto">
            <a:xfrm rot="5400000" flipH="1" flipV="1">
              <a:off x="3004" y="1689"/>
              <a:ext cx="128"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29" name="Line 65">
              <a:extLst>
                <a:ext uri="{FF2B5EF4-FFF2-40B4-BE49-F238E27FC236}">
                  <a16:creationId xmlns:a16="http://schemas.microsoft.com/office/drawing/2014/main" id="{68EF5487-D9B3-274A-8F08-EF6ADE5947C9}"/>
                </a:ext>
              </a:extLst>
            </p:cNvPr>
            <p:cNvSpPr>
              <a:spLocks noChangeShapeType="1"/>
            </p:cNvSpPr>
            <p:nvPr/>
          </p:nvSpPr>
          <p:spPr bwMode="auto">
            <a:xfrm rot="6498507" flipV="1">
              <a:off x="2544" y="2849"/>
              <a:ext cx="144" cy="4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30" name="Line 66">
              <a:extLst>
                <a:ext uri="{FF2B5EF4-FFF2-40B4-BE49-F238E27FC236}">
                  <a16:creationId xmlns:a16="http://schemas.microsoft.com/office/drawing/2014/main" id="{B10A6F46-D825-4D43-BDF6-C8F6BBC3E651}"/>
                </a:ext>
              </a:extLst>
            </p:cNvPr>
            <p:cNvSpPr>
              <a:spLocks noChangeShapeType="1"/>
            </p:cNvSpPr>
            <p:nvPr/>
          </p:nvSpPr>
          <p:spPr bwMode="auto">
            <a:xfrm rot="6498507" flipH="1" flipV="1">
              <a:off x="2870" y="2657"/>
              <a:ext cx="18" cy="1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31" name="Oval 67">
              <a:extLst>
                <a:ext uri="{FF2B5EF4-FFF2-40B4-BE49-F238E27FC236}">
                  <a16:creationId xmlns:a16="http://schemas.microsoft.com/office/drawing/2014/main" id="{68EE120F-E353-9243-9EEC-D4276B947DD4}"/>
                </a:ext>
              </a:extLst>
            </p:cNvPr>
            <p:cNvSpPr>
              <a:spLocks noChangeArrowheads="1"/>
            </p:cNvSpPr>
            <p:nvPr/>
          </p:nvSpPr>
          <p:spPr bwMode="auto">
            <a:xfrm rot="5400000">
              <a:off x="3192" y="1604"/>
              <a:ext cx="96" cy="96"/>
            </a:xfrm>
            <a:prstGeom prst="ellipse">
              <a:avLst/>
            </a:prstGeom>
            <a:gradFill rotWithShape="0">
              <a:gsLst>
                <a:gs pos="0">
                  <a:srgbClr val="FFFF00"/>
                </a:gs>
                <a:gs pos="100000">
                  <a:srgbClr val="FF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32" name="Oval 68">
              <a:extLst>
                <a:ext uri="{FF2B5EF4-FFF2-40B4-BE49-F238E27FC236}">
                  <a16:creationId xmlns:a16="http://schemas.microsoft.com/office/drawing/2014/main" id="{61D8F83A-F618-5440-AAFA-1F04965E79CE}"/>
                </a:ext>
              </a:extLst>
            </p:cNvPr>
            <p:cNvSpPr>
              <a:spLocks noChangeArrowheads="1"/>
            </p:cNvSpPr>
            <p:nvPr/>
          </p:nvSpPr>
          <p:spPr bwMode="auto">
            <a:xfrm rot="5400000">
              <a:off x="2760" y="1605"/>
              <a:ext cx="96" cy="96"/>
            </a:xfrm>
            <a:prstGeom prst="ellipse">
              <a:avLst/>
            </a:prstGeom>
            <a:gradFill rotWithShape="0">
              <a:gsLst>
                <a:gs pos="0">
                  <a:srgbClr val="00FF00"/>
                </a:gs>
                <a:gs pos="100000">
                  <a:srgbClr val="00FF00">
                    <a:gamma/>
                    <a:shade val="34510"/>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33" name="Line 69">
              <a:extLst>
                <a:ext uri="{FF2B5EF4-FFF2-40B4-BE49-F238E27FC236}">
                  <a16:creationId xmlns:a16="http://schemas.microsoft.com/office/drawing/2014/main" id="{4F8B4320-5FB8-944C-86C1-D5AACEB11D69}"/>
                </a:ext>
              </a:extLst>
            </p:cNvPr>
            <p:cNvSpPr>
              <a:spLocks noChangeShapeType="1"/>
            </p:cNvSpPr>
            <p:nvPr/>
          </p:nvSpPr>
          <p:spPr bwMode="auto">
            <a:xfrm rot="5400000" flipH="1">
              <a:off x="2571" y="1408"/>
              <a:ext cx="264" cy="1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34" name="Line 70">
              <a:extLst>
                <a:ext uri="{FF2B5EF4-FFF2-40B4-BE49-F238E27FC236}">
                  <a16:creationId xmlns:a16="http://schemas.microsoft.com/office/drawing/2014/main" id="{BA6B6B17-9248-3B46-A2A8-9D5434EC2053}"/>
                </a:ext>
              </a:extLst>
            </p:cNvPr>
            <p:cNvSpPr>
              <a:spLocks noChangeShapeType="1"/>
            </p:cNvSpPr>
            <p:nvPr/>
          </p:nvSpPr>
          <p:spPr bwMode="auto">
            <a:xfrm rot="6498507">
              <a:off x="3119" y="1534"/>
              <a:ext cx="1"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35" name="AutoShape 71">
              <a:extLst>
                <a:ext uri="{FF2B5EF4-FFF2-40B4-BE49-F238E27FC236}">
                  <a16:creationId xmlns:a16="http://schemas.microsoft.com/office/drawing/2014/main" id="{036631B4-D00D-A54B-A650-260A319E5EB2}"/>
                </a:ext>
              </a:extLst>
            </p:cNvPr>
            <p:cNvSpPr>
              <a:spLocks noChangeArrowheads="1"/>
            </p:cNvSpPr>
            <p:nvPr/>
          </p:nvSpPr>
          <p:spPr bwMode="auto">
            <a:xfrm rot="19294923" flipH="1">
              <a:off x="2129" y="2934"/>
              <a:ext cx="336" cy="313"/>
            </a:xfrm>
            <a:prstGeom prst="rightArrow">
              <a:avLst>
                <a:gd name="adj1" fmla="val 53694"/>
                <a:gd name="adj2" fmla="val 39267"/>
              </a:avLst>
            </a:prstGeom>
            <a:solidFill>
              <a:srgbClr val="FF9900">
                <a:alpha val="4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36" name="AutoShape 72">
              <a:extLst>
                <a:ext uri="{FF2B5EF4-FFF2-40B4-BE49-F238E27FC236}">
                  <a16:creationId xmlns:a16="http://schemas.microsoft.com/office/drawing/2014/main" id="{A8E6C6F7-43FA-154C-A66B-9D1FA930FF18}"/>
                </a:ext>
              </a:extLst>
            </p:cNvPr>
            <p:cNvSpPr>
              <a:spLocks noChangeArrowheads="1"/>
            </p:cNvSpPr>
            <p:nvPr/>
          </p:nvSpPr>
          <p:spPr bwMode="auto">
            <a:xfrm rot="12839797" flipH="1">
              <a:off x="3460" y="2886"/>
              <a:ext cx="336" cy="313"/>
            </a:xfrm>
            <a:prstGeom prst="rightArrow">
              <a:avLst>
                <a:gd name="adj1" fmla="val 53694"/>
                <a:gd name="adj2" fmla="val 39267"/>
              </a:avLst>
            </a:prstGeom>
            <a:solidFill>
              <a:srgbClr val="FF9900">
                <a:alpha val="4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37" name="AutoShape 73">
              <a:extLst>
                <a:ext uri="{FF2B5EF4-FFF2-40B4-BE49-F238E27FC236}">
                  <a16:creationId xmlns:a16="http://schemas.microsoft.com/office/drawing/2014/main" id="{485E61D5-527D-7C49-9A75-503AF8C81B46}"/>
                </a:ext>
              </a:extLst>
            </p:cNvPr>
            <p:cNvSpPr>
              <a:spLocks noChangeArrowheads="1"/>
            </p:cNvSpPr>
            <p:nvPr/>
          </p:nvSpPr>
          <p:spPr bwMode="auto">
            <a:xfrm rot="2045378" flipH="1">
              <a:off x="2057" y="1362"/>
              <a:ext cx="336" cy="313"/>
            </a:xfrm>
            <a:prstGeom prst="rightArrow">
              <a:avLst>
                <a:gd name="adj1" fmla="val 53694"/>
                <a:gd name="adj2" fmla="val 39267"/>
              </a:avLst>
            </a:prstGeom>
            <a:solidFill>
              <a:srgbClr val="FF9900">
                <a:alpha val="4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38" name="AutoShape 74">
              <a:extLst>
                <a:ext uri="{FF2B5EF4-FFF2-40B4-BE49-F238E27FC236}">
                  <a16:creationId xmlns:a16="http://schemas.microsoft.com/office/drawing/2014/main" id="{057DB047-B51A-044A-BCA6-CA528DE09778}"/>
                </a:ext>
              </a:extLst>
            </p:cNvPr>
            <p:cNvSpPr>
              <a:spLocks noChangeArrowheads="1"/>
            </p:cNvSpPr>
            <p:nvPr/>
          </p:nvSpPr>
          <p:spPr bwMode="auto">
            <a:xfrm rot="5400000">
              <a:off x="2760" y="3296"/>
              <a:ext cx="336" cy="193"/>
            </a:xfrm>
            <a:prstGeom prst="rightArrow">
              <a:avLst>
                <a:gd name="adj1" fmla="val 53694"/>
                <a:gd name="adj2" fmla="val 63681"/>
              </a:avLst>
            </a:prstGeom>
            <a:solidFill>
              <a:srgbClr val="FF9900">
                <a:alpha val="4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39" name="Oval 75">
              <a:extLst>
                <a:ext uri="{FF2B5EF4-FFF2-40B4-BE49-F238E27FC236}">
                  <a16:creationId xmlns:a16="http://schemas.microsoft.com/office/drawing/2014/main" id="{4A51ABD6-B65F-D64F-AD13-B4EFA6557061}"/>
                </a:ext>
              </a:extLst>
            </p:cNvPr>
            <p:cNvSpPr>
              <a:spLocks noChangeAspect="1" noChangeArrowheads="1"/>
            </p:cNvSpPr>
            <p:nvPr/>
          </p:nvSpPr>
          <p:spPr bwMode="auto">
            <a:xfrm>
              <a:off x="1041" y="1120"/>
              <a:ext cx="2303" cy="2303"/>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40" name="Oval 76">
              <a:extLst>
                <a:ext uri="{FF2B5EF4-FFF2-40B4-BE49-F238E27FC236}">
                  <a16:creationId xmlns:a16="http://schemas.microsoft.com/office/drawing/2014/main" id="{ADAD3B7A-3DC3-834F-B0F0-3F3D8D56B5EF}"/>
                </a:ext>
              </a:extLst>
            </p:cNvPr>
            <p:cNvSpPr>
              <a:spLocks noChangeAspect="1" noChangeArrowheads="1"/>
            </p:cNvSpPr>
            <p:nvPr/>
          </p:nvSpPr>
          <p:spPr bwMode="auto">
            <a:xfrm>
              <a:off x="2516" y="1120"/>
              <a:ext cx="2303" cy="2303"/>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41" name="Text Box 77">
              <a:extLst>
                <a:ext uri="{FF2B5EF4-FFF2-40B4-BE49-F238E27FC236}">
                  <a16:creationId xmlns:a16="http://schemas.microsoft.com/office/drawing/2014/main" id="{7506BBB4-463F-224C-BBD4-121214470B02}"/>
                </a:ext>
              </a:extLst>
            </p:cNvPr>
            <p:cNvSpPr txBox="1">
              <a:spLocks noChangeArrowheads="1"/>
            </p:cNvSpPr>
            <p:nvPr/>
          </p:nvSpPr>
          <p:spPr bwMode="auto">
            <a:xfrm>
              <a:off x="218" y="2063"/>
              <a:ext cx="920"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1800"/>
                <a:t>Reaction</a:t>
              </a:r>
            </a:p>
            <a:p>
              <a:pPr eaLnBrk="1" hangingPunct="1"/>
              <a:r>
                <a:rPr lang="en-US" altLang="zh-CN" sz="1800"/>
                <a:t>plane</a:t>
              </a:r>
            </a:p>
          </p:txBody>
        </p:sp>
        <p:sp>
          <p:nvSpPr>
            <p:cNvPr id="113742" name="Line 78">
              <a:extLst>
                <a:ext uri="{FF2B5EF4-FFF2-40B4-BE49-F238E27FC236}">
                  <a16:creationId xmlns:a16="http://schemas.microsoft.com/office/drawing/2014/main" id="{4CD4287B-8564-454A-9D65-E1BECF374479}"/>
                </a:ext>
              </a:extLst>
            </p:cNvPr>
            <p:cNvSpPr>
              <a:spLocks noChangeShapeType="1"/>
            </p:cNvSpPr>
            <p:nvPr/>
          </p:nvSpPr>
          <p:spPr bwMode="auto">
            <a:xfrm flipV="1">
              <a:off x="4646" y="1483"/>
              <a:ext cx="1" cy="798"/>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100"/>
            </a:p>
          </p:txBody>
        </p:sp>
        <p:sp>
          <p:nvSpPr>
            <p:cNvPr id="113743" name="Text Box 79">
              <a:extLst>
                <a:ext uri="{FF2B5EF4-FFF2-40B4-BE49-F238E27FC236}">
                  <a16:creationId xmlns:a16="http://schemas.microsoft.com/office/drawing/2014/main" id="{D68982CD-0F2F-7949-B9D2-17660680431E}"/>
                </a:ext>
              </a:extLst>
            </p:cNvPr>
            <p:cNvSpPr txBox="1">
              <a:spLocks noChangeArrowheads="1"/>
            </p:cNvSpPr>
            <p:nvPr/>
          </p:nvSpPr>
          <p:spPr bwMode="auto">
            <a:xfrm>
              <a:off x="4610" y="1931"/>
              <a:ext cx="97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2100" dirty="0"/>
                <a:t>In-plane</a:t>
              </a:r>
            </a:p>
          </p:txBody>
        </p:sp>
        <p:sp>
          <p:nvSpPr>
            <p:cNvPr id="113744" name="Text Box 80">
              <a:extLst>
                <a:ext uri="{FF2B5EF4-FFF2-40B4-BE49-F238E27FC236}">
                  <a16:creationId xmlns:a16="http://schemas.microsoft.com/office/drawing/2014/main" id="{655223BF-1E88-8E4E-95E2-6F4679EBD5ED}"/>
                </a:ext>
              </a:extLst>
            </p:cNvPr>
            <p:cNvSpPr txBox="1">
              <a:spLocks noChangeArrowheads="1"/>
            </p:cNvSpPr>
            <p:nvPr/>
          </p:nvSpPr>
          <p:spPr bwMode="auto">
            <a:xfrm rot="16200000">
              <a:off x="3605" y="1425"/>
              <a:ext cx="141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2100" dirty="0"/>
                <a:t>Out-of-plane</a:t>
              </a:r>
            </a:p>
          </p:txBody>
        </p:sp>
        <p:sp>
          <p:nvSpPr>
            <p:cNvPr id="113745" name="Text Box 81">
              <a:extLst>
                <a:ext uri="{FF2B5EF4-FFF2-40B4-BE49-F238E27FC236}">
                  <a16:creationId xmlns:a16="http://schemas.microsoft.com/office/drawing/2014/main" id="{98D1528C-36BA-404D-B198-B8BF9058E71F}"/>
                </a:ext>
              </a:extLst>
            </p:cNvPr>
            <p:cNvSpPr txBox="1">
              <a:spLocks noChangeArrowheads="1"/>
            </p:cNvSpPr>
            <p:nvPr/>
          </p:nvSpPr>
          <p:spPr bwMode="auto">
            <a:xfrm>
              <a:off x="4646" y="1483"/>
              <a:ext cx="28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1800"/>
                <a:t>Y</a:t>
              </a:r>
            </a:p>
          </p:txBody>
        </p:sp>
        <p:sp>
          <p:nvSpPr>
            <p:cNvPr id="113746" name="Text Box 82">
              <a:extLst>
                <a:ext uri="{FF2B5EF4-FFF2-40B4-BE49-F238E27FC236}">
                  <a16:creationId xmlns:a16="http://schemas.microsoft.com/office/drawing/2014/main" id="{1A3CF90D-B635-9F49-9A1F-2C5030EF0ADC}"/>
                </a:ext>
              </a:extLst>
            </p:cNvPr>
            <p:cNvSpPr txBox="1">
              <a:spLocks noChangeArrowheads="1"/>
            </p:cNvSpPr>
            <p:nvPr/>
          </p:nvSpPr>
          <p:spPr bwMode="auto">
            <a:xfrm>
              <a:off x="5105" y="2281"/>
              <a:ext cx="28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1800"/>
                <a:t>X</a:t>
              </a:r>
            </a:p>
          </p:txBody>
        </p:sp>
        <p:sp>
          <p:nvSpPr>
            <p:cNvPr id="113747" name="Text Box 83">
              <a:extLst>
                <a:ext uri="{FF2B5EF4-FFF2-40B4-BE49-F238E27FC236}">
                  <a16:creationId xmlns:a16="http://schemas.microsoft.com/office/drawing/2014/main" id="{04B98C2B-FBBE-F640-8B43-1B1D0704C6AF}"/>
                </a:ext>
              </a:extLst>
            </p:cNvPr>
            <p:cNvSpPr txBox="1">
              <a:spLocks noChangeArrowheads="1"/>
            </p:cNvSpPr>
            <p:nvPr/>
          </p:nvSpPr>
          <p:spPr bwMode="auto">
            <a:xfrm>
              <a:off x="3582" y="2063"/>
              <a:ext cx="56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1800" b="1">
                  <a:latin typeface="Times New Roman" panose="02020603050405020304" pitchFamily="18" charset="0"/>
                </a:rPr>
                <a:t>Flow</a:t>
              </a:r>
            </a:p>
          </p:txBody>
        </p:sp>
        <p:sp>
          <p:nvSpPr>
            <p:cNvPr id="113749" name="AutoShape 85">
              <a:extLst>
                <a:ext uri="{FF2B5EF4-FFF2-40B4-BE49-F238E27FC236}">
                  <a16:creationId xmlns:a16="http://schemas.microsoft.com/office/drawing/2014/main" id="{D66EF70D-8184-4F42-8D7A-3179306A3263}"/>
                </a:ext>
              </a:extLst>
            </p:cNvPr>
            <p:cNvSpPr>
              <a:spLocks noChangeArrowheads="1"/>
            </p:cNvSpPr>
            <p:nvPr/>
          </p:nvSpPr>
          <p:spPr bwMode="auto">
            <a:xfrm rot="16200000">
              <a:off x="2760" y="1046"/>
              <a:ext cx="336" cy="193"/>
            </a:xfrm>
            <a:prstGeom prst="rightArrow">
              <a:avLst>
                <a:gd name="adj1" fmla="val 53694"/>
                <a:gd name="adj2" fmla="val 63681"/>
              </a:avLst>
            </a:prstGeom>
            <a:solidFill>
              <a:srgbClr val="FF9900">
                <a:alpha val="4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00"/>
            </a:p>
          </p:txBody>
        </p:sp>
        <p:sp>
          <p:nvSpPr>
            <p:cNvPr id="113748" name="Text Box 84">
              <a:extLst>
                <a:ext uri="{FF2B5EF4-FFF2-40B4-BE49-F238E27FC236}">
                  <a16:creationId xmlns:a16="http://schemas.microsoft.com/office/drawing/2014/main" id="{96DF249F-695D-314A-B5DF-782D162E6D99}"/>
                </a:ext>
              </a:extLst>
            </p:cNvPr>
            <p:cNvSpPr txBox="1">
              <a:spLocks noChangeArrowheads="1"/>
            </p:cNvSpPr>
            <p:nvPr/>
          </p:nvSpPr>
          <p:spPr bwMode="auto">
            <a:xfrm rot="16200000">
              <a:off x="2598" y="1000"/>
              <a:ext cx="62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2100">
                  <a:latin typeface="Times New Roman" panose="02020603050405020304" pitchFamily="18" charset="0"/>
                </a:rPr>
                <a:t>Flow</a:t>
              </a:r>
            </a:p>
          </p:txBody>
        </p:sp>
      </p:grpSp>
      <p:sp>
        <p:nvSpPr>
          <p:cNvPr id="113751" name="Text Box 87">
            <a:extLst>
              <a:ext uri="{FF2B5EF4-FFF2-40B4-BE49-F238E27FC236}">
                <a16:creationId xmlns:a16="http://schemas.microsoft.com/office/drawing/2014/main" id="{E505A741-B2E2-5B43-AB36-907B81CD4EFD}"/>
              </a:ext>
            </a:extLst>
          </p:cNvPr>
          <p:cNvSpPr txBox="1">
            <a:spLocks noChangeArrowheads="1"/>
          </p:cNvSpPr>
          <p:nvPr/>
        </p:nvSpPr>
        <p:spPr bwMode="auto">
          <a:xfrm>
            <a:off x="179511" y="4105724"/>
            <a:ext cx="85912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100" b="1" dirty="0">
                <a:solidFill>
                  <a:srgbClr val="FF0000"/>
                </a:solidFill>
              </a:rPr>
              <a:t>Reaction plane </a:t>
            </a:r>
            <a:r>
              <a:rPr lang="en-US" altLang="zh-CN" sz="2100" b="1" dirty="0">
                <a:solidFill>
                  <a:srgbClr val="990000"/>
                </a:solidFill>
              </a:rPr>
              <a:t>defined by impact parameter and beam direction</a:t>
            </a:r>
          </a:p>
        </p:txBody>
      </p:sp>
      <p:pic>
        <p:nvPicPr>
          <p:cNvPr id="2" name="图片 1">
            <a:extLst>
              <a:ext uri="{FF2B5EF4-FFF2-40B4-BE49-F238E27FC236}">
                <a16:creationId xmlns:a16="http://schemas.microsoft.com/office/drawing/2014/main" id="{14D53E42-CA7A-8847-BFDC-D0DD6ECBCAE8}"/>
              </a:ext>
            </a:extLst>
          </p:cNvPr>
          <p:cNvPicPr>
            <a:picLocks noChangeAspect="1"/>
          </p:cNvPicPr>
          <p:nvPr/>
        </p:nvPicPr>
        <p:blipFill>
          <a:blip r:embed="rId4"/>
          <a:stretch>
            <a:fillRect/>
          </a:stretch>
        </p:blipFill>
        <p:spPr>
          <a:xfrm>
            <a:off x="5743357" y="1251037"/>
            <a:ext cx="3355238" cy="2682019"/>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8C23001-6129-AC4F-9F0B-3A1BECD65CE8}"/>
                  </a:ext>
                </a:extLst>
              </p:cNvPr>
              <p:cNvSpPr txBox="1"/>
              <p:nvPr/>
            </p:nvSpPr>
            <p:spPr>
              <a:xfrm>
                <a:off x="658874" y="4886809"/>
                <a:ext cx="6491649" cy="707886"/>
              </a:xfrm>
              <a:prstGeom prst="rect">
                <a:avLst/>
              </a:prstGeom>
              <a:noFill/>
            </p:spPr>
            <p:txBody>
              <a:bodyPr wrap="none" rtlCol="0">
                <a:spAutoFit/>
              </a:bodyPr>
              <a:lstStyle/>
              <a:p>
                <a14:m>
                  <m:oMath xmlns:m="http://schemas.openxmlformats.org/officeDocument/2006/math">
                    <m:sSub>
                      <m:sSubPr>
                        <m:ctrlPr>
                          <a:rPr kumimoji="1" lang="en-US" altLang="zh-CN" sz="2000" i="1" smtClean="0">
                            <a:solidFill>
                              <a:srgbClr val="FF0000"/>
                            </a:solidFill>
                            <a:latin typeface="Cambria Math" panose="02040503050406030204" pitchFamily="18" charset="0"/>
                          </a:rPr>
                        </m:ctrlPr>
                      </m:sSubPr>
                      <m:e>
                        <m:r>
                          <a:rPr kumimoji="1" lang="en-US" altLang="zh-CN" sz="2000" b="0" i="1" smtClean="0">
                            <a:solidFill>
                              <a:srgbClr val="FF0000"/>
                            </a:solidFill>
                            <a:latin typeface="Cambria Math" panose="02040503050406030204" pitchFamily="18" charset="0"/>
                          </a:rPr>
                          <m:t>𝑋</m:t>
                        </m:r>
                      </m:e>
                      <m:sub>
                        <m:r>
                          <a:rPr kumimoji="1" lang="en-US" altLang="zh-CN" sz="2000" b="0" i="1" smtClean="0">
                            <a:solidFill>
                              <a:srgbClr val="FF0000"/>
                            </a:solidFill>
                            <a:latin typeface="Cambria Math" panose="02040503050406030204" pitchFamily="18" charset="0"/>
                          </a:rPr>
                          <m:t>𝑃𝑃</m:t>
                        </m:r>
                      </m:sub>
                    </m:sSub>
                  </m:oMath>
                </a14:m>
                <a:r>
                  <a:rPr kumimoji="1" lang="en-US" altLang="zh-CN" sz="2000" dirty="0">
                    <a:solidFill>
                      <a:srgbClr val="FF0000"/>
                    </a:solidFill>
                  </a:rPr>
                  <a:t>:</a:t>
                </a:r>
                <a:r>
                  <a:rPr kumimoji="1" lang="zh-CN" altLang="en-US" sz="2000" dirty="0">
                    <a:solidFill>
                      <a:srgbClr val="FF0000"/>
                    </a:solidFill>
                  </a:rPr>
                  <a:t> </a:t>
                </a:r>
                <a:r>
                  <a:rPr kumimoji="1" lang="en-US" altLang="zh-CN" sz="2000" dirty="0">
                    <a:solidFill>
                      <a:srgbClr val="FF0000"/>
                    </a:solidFill>
                  </a:rPr>
                  <a:t>Participant</a:t>
                </a:r>
                <a:r>
                  <a:rPr kumimoji="1" lang="zh-CN" altLang="en-US" sz="2000" dirty="0">
                    <a:solidFill>
                      <a:srgbClr val="FF0000"/>
                    </a:solidFill>
                  </a:rPr>
                  <a:t> </a:t>
                </a:r>
                <a:r>
                  <a:rPr kumimoji="1" lang="en-US" altLang="zh-CN" sz="2000" dirty="0">
                    <a:solidFill>
                      <a:srgbClr val="FF0000"/>
                    </a:solidFill>
                  </a:rPr>
                  <a:t>Plane</a:t>
                </a:r>
                <a:r>
                  <a:rPr kumimoji="1" lang="en-US" altLang="zh-CN" sz="2000" dirty="0"/>
                  <a:t>,</a:t>
                </a:r>
                <a:r>
                  <a:rPr kumimoji="1" lang="zh-CN" altLang="en-US" sz="2000" dirty="0"/>
                  <a:t> </a:t>
                </a:r>
                <a:r>
                  <a:rPr kumimoji="1" lang="en-US" altLang="zh-CN" sz="2000" dirty="0" err="1"/>
                  <a:t>maximises</a:t>
                </a:r>
                <a:r>
                  <a:rPr kumimoji="1" lang="zh-CN" altLang="en-US" sz="2000" dirty="0"/>
                  <a:t> </a:t>
                </a:r>
                <a:r>
                  <a:rPr kumimoji="1" lang="en-US" altLang="zh-CN" sz="2000" dirty="0"/>
                  <a:t>spatial</a:t>
                </a:r>
                <a:r>
                  <a:rPr kumimoji="1" lang="zh-CN" altLang="en-US" sz="2000" dirty="0"/>
                  <a:t> </a:t>
                </a:r>
                <a:r>
                  <a:rPr kumimoji="1" lang="en-US" altLang="zh-CN" sz="2000" dirty="0"/>
                  <a:t>anisotropy</a:t>
                </a:r>
                <a:r>
                  <a:rPr kumimoji="1" lang="zh-CN" altLang="en-US" sz="2000" dirty="0"/>
                  <a:t>  </a:t>
                </a:r>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i="1" smtClean="0">
                            <a:latin typeface="Cambria Math" panose="02040503050406030204" pitchFamily="18" charset="0"/>
                            <a:ea typeface="Cambria Math" panose="02040503050406030204" pitchFamily="18" charset="0"/>
                          </a:rPr>
                          <m:t>𝜀</m:t>
                        </m:r>
                      </m:e>
                      <m:sub>
                        <m:r>
                          <a:rPr kumimoji="1" lang="en-US" altLang="zh-CN" sz="2000" b="0" i="1" smtClean="0">
                            <a:latin typeface="Cambria Math" panose="02040503050406030204" pitchFamily="18" charset="0"/>
                          </a:rPr>
                          <m:t>𝑛</m:t>
                        </m:r>
                      </m:sub>
                    </m:sSub>
                  </m:oMath>
                </a14:m>
                <a:endParaRPr kumimoji="1" lang="en-US" altLang="zh-CN" sz="2000" dirty="0"/>
              </a:p>
              <a:p>
                <a14:m>
                  <m:oMath xmlns:m="http://schemas.openxmlformats.org/officeDocument/2006/math">
                    <m:sSub>
                      <m:sSubPr>
                        <m:ctrlPr>
                          <a:rPr kumimoji="1" lang="en-US" altLang="zh-CN" sz="2000" i="1" smtClean="0">
                            <a:solidFill>
                              <a:srgbClr val="FF0000"/>
                            </a:solidFill>
                            <a:latin typeface="Cambria Math" panose="02040503050406030204" pitchFamily="18" charset="0"/>
                          </a:rPr>
                        </m:ctrlPr>
                      </m:sSubPr>
                      <m:e>
                        <m:r>
                          <m:rPr>
                            <m:sty m:val="p"/>
                          </m:rPr>
                          <a:rPr kumimoji="1" lang="el-GR" altLang="zh-CN" sz="2000" i="1" smtClean="0">
                            <a:solidFill>
                              <a:srgbClr val="FF0000"/>
                            </a:solidFill>
                            <a:latin typeface="Cambria Math" panose="02040503050406030204" pitchFamily="18" charset="0"/>
                            <a:ea typeface="Cambria Math" panose="02040503050406030204" pitchFamily="18" charset="0"/>
                          </a:rPr>
                          <m:t>Ψ</m:t>
                        </m:r>
                      </m:e>
                      <m:sub>
                        <m:r>
                          <a:rPr kumimoji="1" lang="en-US" altLang="zh-CN" sz="2000" b="0" i="1" smtClean="0">
                            <a:solidFill>
                              <a:srgbClr val="FF0000"/>
                            </a:solidFill>
                            <a:latin typeface="Cambria Math" panose="02040503050406030204" pitchFamily="18" charset="0"/>
                          </a:rPr>
                          <m:t>𝑛</m:t>
                        </m:r>
                      </m:sub>
                    </m:sSub>
                  </m:oMath>
                </a14:m>
                <a:r>
                  <a:rPr kumimoji="1" lang="en-US" altLang="zh-CN" sz="2000" dirty="0">
                    <a:solidFill>
                      <a:srgbClr val="FF0000"/>
                    </a:solidFill>
                  </a:rPr>
                  <a:t>:</a:t>
                </a:r>
                <a:r>
                  <a:rPr kumimoji="1" lang="zh-CN" altLang="en-US" sz="2000" dirty="0">
                    <a:solidFill>
                      <a:srgbClr val="FF0000"/>
                    </a:solidFill>
                  </a:rPr>
                  <a:t> </a:t>
                </a:r>
                <a:r>
                  <a:rPr kumimoji="1" lang="en-US" altLang="zh-CN" sz="2000" dirty="0">
                    <a:solidFill>
                      <a:srgbClr val="FF0000"/>
                    </a:solidFill>
                  </a:rPr>
                  <a:t>Event</a:t>
                </a:r>
                <a:r>
                  <a:rPr kumimoji="1" lang="zh-CN" altLang="en-US" sz="2000" dirty="0">
                    <a:solidFill>
                      <a:srgbClr val="FF0000"/>
                    </a:solidFill>
                  </a:rPr>
                  <a:t> </a:t>
                </a:r>
                <a:r>
                  <a:rPr kumimoji="1" lang="en-US" altLang="zh-CN" sz="2000" dirty="0">
                    <a:solidFill>
                      <a:srgbClr val="FF0000"/>
                    </a:solidFill>
                  </a:rPr>
                  <a:t>plane</a:t>
                </a:r>
                <a:r>
                  <a:rPr kumimoji="1" lang="en-US" altLang="zh-CN" sz="2000" dirty="0"/>
                  <a:t>,</a:t>
                </a:r>
                <a:r>
                  <a:rPr kumimoji="1" lang="zh-CN" altLang="en-US" sz="2000" dirty="0"/>
                  <a:t> </a:t>
                </a:r>
                <a:r>
                  <a:rPr kumimoji="1" lang="en-US" altLang="zh-CN" sz="2000" dirty="0" err="1"/>
                  <a:t>maximises</a:t>
                </a:r>
                <a:r>
                  <a:rPr kumimoji="1" lang="zh-CN" altLang="en-US" sz="2000" dirty="0"/>
                  <a:t> </a:t>
                </a:r>
                <a:r>
                  <a:rPr kumimoji="1" lang="en-US" altLang="zh-CN" sz="2000" dirty="0"/>
                  <a:t>anisotropy</a:t>
                </a:r>
                <a:r>
                  <a:rPr kumimoji="1" lang="zh-CN" altLang="en-US" sz="2000" dirty="0"/>
                  <a:t>  </a:t>
                </a:r>
                <a14:m>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𝑣</m:t>
                        </m:r>
                      </m:e>
                      <m:sub>
                        <m:r>
                          <a:rPr kumimoji="1" lang="en-US" altLang="zh-CN" sz="2000" i="1">
                            <a:latin typeface="Cambria Math" panose="02040503050406030204" pitchFamily="18" charset="0"/>
                          </a:rPr>
                          <m:t>𝑛</m:t>
                        </m:r>
                      </m:sub>
                    </m:sSub>
                  </m:oMath>
                </a14:m>
                <a:endParaRPr kumimoji="1" lang="zh-CN" altLang="en-US" sz="2000" dirty="0"/>
              </a:p>
            </p:txBody>
          </p:sp>
        </mc:Choice>
        <mc:Fallback xmlns="">
          <p:sp>
            <p:nvSpPr>
              <p:cNvPr id="3" name="文本框 2">
                <a:extLst>
                  <a:ext uri="{FF2B5EF4-FFF2-40B4-BE49-F238E27FC236}">
                    <a16:creationId xmlns:a16="http://schemas.microsoft.com/office/drawing/2014/main" id="{28C23001-6129-AC4F-9F0B-3A1BECD65CE8}"/>
                  </a:ext>
                </a:extLst>
              </p:cNvPr>
              <p:cNvSpPr txBox="1">
                <a:spLocks noRot="1" noChangeAspect="1" noMove="1" noResize="1" noEditPoints="1" noAdjustHandles="1" noChangeArrowheads="1" noChangeShapeType="1" noTextEdit="1"/>
              </p:cNvSpPr>
              <p:nvPr/>
            </p:nvSpPr>
            <p:spPr>
              <a:xfrm>
                <a:off x="658874" y="4886809"/>
                <a:ext cx="6491649" cy="707886"/>
              </a:xfrm>
              <a:prstGeom prst="rect">
                <a:avLst/>
              </a:prstGeom>
              <a:blipFill>
                <a:blip r:embed="rId5"/>
                <a:stretch>
                  <a:fillRect t="-3509" b="-14035"/>
                </a:stretch>
              </a:blipFill>
            </p:spPr>
            <p:txBody>
              <a:bodyPr/>
              <a:lstStyle/>
              <a:p>
                <a:r>
                  <a:rPr lang="zh-CN" altLang="en-US">
                    <a:noFill/>
                  </a:rPr>
                  <a:t> </a:t>
                </a:r>
              </a:p>
            </p:txBody>
          </p:sp>
        </mc:Fallback>
      </mc:AlternateContent>
      <p:sp>
        <p:nvSpPr>
          <p:cNvPr id="92" name="Line 26">
            <a:extLst>
              <a:ext uri="{FF2B5EF4-FFF2-40B4-BE49-F238E27FC236}">
                <a16:creationId xmlns:a16="http://schemas.microsoft.com/office/drawing/2014/main" id="{89B53B5A-6D3C-434A-A896-75A2E5A44FF6}"/>
              </a:ext>
            </a:extLst>
          </p:cNvPr>
          <p:cNvSpPr>
            <a:spLocks noChangeShapeType="1"/>
          </p:cNvSpPr>
          <p:nvPr/>
        </p:nvSpPr>
        <p:spPr bwMode="auto">
          <a:xfrm flipV="1">
            <a:off x="395288" y="990600"/>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397081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3750"/>
                                        </p:tgtEl>
                                        <p:attrNameLst>
                                          <p:attrName>style.visibility</p:attrName>
                                        </p:attrNameLst>
                                      </p:cBhvr>
                                      <p:to>
                                        <p:strVal val="visible"/>
                                      </p:to>
                                    </p:set>
                                    <p:anim calcmode="lin" valueType="num">
                                      <p:cBhvr>
                                        <p:cTn id="7" dur="500" fill="hold"/>
                                        <p:tgtEl>
                                          <p:spTgt spid="113750"/>
                                        </p:tgtEl>
                                        <p:attrNameLst>
                                          <p:attrName>ppt_w</p:attrName>
                                        </p:attrNameLst>
                                      </p:cBhvr>
                                      <p:tavLst>
                                        <p:tav tm="0">
                                          <p:val>
                                            <p:fltVal val="0"/>
                                          </p:val>
                                        </p:tav>
                                        <p:tav tm="100000">
                                          <p:val>
                                            <p:strVal val="#ppt_w"/>
                                          </p:val>
                                        </p:tav>
                                      </p:tavLst>
                                    </p:anim>
                                    <p:anim calcmode="lin" valueType="num">
                                      <p:cBhvr>
                                        <p:cTn id="8" dur="500" fill="hold"/>
                                        <p:tgtEl>
                                          <p:spTgt spid="1137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3751"/>
                                        </p:tgtEl>
                                        <p:attrNameLst>
                                          <p:attrName>style.visibility</p:attrName>
                                        </p:attrNameLst>
                                      </p:cBhvr>
                                      <p:to>
                                        <p:strVal val="visible"/>
                                      </p:to>
                                    </p:set>
                                    <p:animEffect transition="in" filter="checkerboard(across)">
                                      <p:cBhvr>
                                        <p:cTn id="13" dur="500"/>
                                        <p:tgtEl>
                                          <p:spTgt spid="11375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51"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A06F59-DEED-25E6-7C2D-0D7310D57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59" y="2102658"/>
            <a:ext cx="2205311" cy="156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a:extLst>
              <a:ext uri="{FF2B5EF4-FFF2-40B4-BE49-F238E27FC236}">
                <a16:creationId xmlns:a16="http://schemas.microsoft.com/office/drawing/2014/main" id="{86EB3BC7-27F3-A844-810D-0D0F35DEFE4C}"/>
              </a:ext>
            </a:extLst>
          </p:cNvPr>
          <p:cNvSpPr>
            <a:spLocks noGrp="1"/>
          </p:cNvSpPr>
          <p:nvPr>
            <p:ph type="title"/>
          </p:nvPr>
        </p:nvSpPr>
        <p:spPr>
          <a:xfrm>
            <a:off x="56056" y="100124"/>
            <a:ext cx="9144000" cy="620713"/>
          </a:xfrm>
        </p:spPr>
        <p:txBody>
          <a:bodyPr/>
          <a:lstStyle/>
          <a:p>
            <a:r>
              <a:rPr lang="en-US" altLang="zh-CN" sz="3200" dirty="0">
                <a:ea typeface="ＭＳ Ｐゴシック" panose="020B0600070205080204" pitchFamily="34" charset="-128"/>
              </a:rPr>
              <a:t>Harmonics in hydro-picture</a:t>
            </a:r>
          </a:p>
        </p:txBody>
      </p:sp>
      <p:grpSp>
        <p:nvGrpSpPr>
          <p:cNvPr id="15" name="组合 14">
            <a:extLst>
              <a:ext uri="{FF2B5EF4-FFF2-40B4-BE49-F238E27FC236}">
                <a16:creationId xmlns:a16="http://schemas.microsoft.com/office/drawing/2014/main" id="{FC857518-F1FD-5E4D-B254-34DB959D75C0}"/>
              </a:ext>
            </a:extLst>
          </p:cNvPr>
          <p:cNvGrpSpPr/>
          <p:nvPr/>
        </p:nvGrpSpPr>
        <p:grpSpPr>
          <a:xfrm>
            <a:off x="431213" y="4777937"/>
            <a:ext cx="3261468" cy="1674763"/>
            <a:chOff x="4566843" y="4500870"/>
            <a:chExt cx="2286000" cy="1239831"/>
          </a:xfrm>
        </p:grpSpPr>
        <p:pic>
          <p:nvPicPr>
            <p:cNvPr id="50" name="Picture 1">
              <a:extLst>
                <a:ext uri="{FF2B5EF4-FFF2-40B4-BE49-F238E27FC236}">
                  <a16:creationId xmlns:a16="http://schemas.microsoft.com/office/drawing/2014/main" id="{721BC5CE-C877-4141-8E77-F4B62FD9A9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6843" y="4500870"/>
              <a:ext cx="2286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a:extLst>
                <a:ext uri="{FF2B5EF4-FFF2-40B4-BE49-F238E27FC236}">
                  <a16:creationId xmlns:a16="http://schemas.microsoft.com/office/drawing/2014/main" id="{F404D94D-D656-454E-A8B5-778534CC6C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90157" y="5181901"/>
              <a:ext cx="182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文本框 2">
            <a:extLst>
              <a:ext uri="{FF2B5EF4-FFF2-40B4-BE49-F238E27FC236}">
                <a16:creationId xmlns:a16="http://schemas.microsoft.com/office/drawing/2014/main" id="{1C18317E-F48B-8644-A219-C70B269E584C}"/>
              </a:ext>
            </a:extLst>
          </p:cNvPr>
          <p:cNvSpPr txBox="1"/>
          <p:nvPr/>
        </p:nvSpPr>
        <p:spPr>
          <a:xfrm>
            <a:off x="3547486" y="5142584"/>
            <a:ext cx="184731" cy="523220"/>
          </a:xfrm>
          <a:prstGeom prst="rect">
            <a:avLst/>
          </a:prstGeom>
          <a:noFill/>
        </p:spPr>
        <p:txBody>
          <a:bodyPr wrap="none" rtlCol="0">
            <a:spAutoFit/>
          </a:bodyPr>
          <a:lstStyle/>
          <a:p>
            <a:endParaRPr kumimoji="1" lang="zh-CN" altLang="en-US" dirty="0"/>
          </a:p>
        </p:txBody>
      </p:sp>
      <p:pic>
        <p:nvPicPr>
          <p:cNvPr id="5" name="图片 4">
            <a:extLst>
              <a:ext uri="{FF2B5EF4-FFF2-40B4-BE49-F238E27FC236}">
                <a16:creationId xmlns:a16="http://schemas.microsoft.com/office/drawing/2014/main" id="{0A374D3B-8640-4B4F-AA6F-4A9DB72C5A5B}"/>
              </a:ext>
            </a:extLst>
          </p:cNvPr>
          <p:cNvPicPr>
            <a:picLocks noChangeAspect="1"/>
          </p:cNvPicPr>
          <p:nvPr/>
        </p:nvPicPr>
        <p:blipFill>
          <a:blip r:embed="rId6"/>
          <a:stretch>
            <a:fillRect/>
          </a:stretch>
        </p:blipFill>
        <p:spPr>
          <a:xfrm>
            <a:off x="3193968" y="1799524"/>
            <a:ext cx="2426965" cy="2156587"/>
          </a:xfrm>
          <a:prstGeom prst="rect">
            <a:avLst/>
          </a:prstGeom>
        </p:spPr>
      </p:pic>
      <p:sp>
        <p:nvSpPr>
          <p:cNvPr id="30" name="Line 26">
            <a:extLst>
              <a:ext uri="{FF2B5EF4-FFF2-40B4-BE49-F238E27FC236}">
                <a16:creationId xmlns:a16="http://schemas.microsoft.com/office/drawing/2014/main" id="{56D459F2-1886-BB48-91BE-83282F7CCE76}"/>
              </a:ext>
            </a:extLst>
          </p:cNvPr>
          <p:cNvSpPr>
            <a:spLocks noChangeShapeType="1"/>
          </p:cNvSpPr>
          <p:nvPr/>
        </p:nvSpPr>
        <p:spPr bwMode="auto">
          <a:xfrm flipV="1">
            <a:off x="539552" y="720837"/>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grpSp>
        <p:nvGrpSpPr>
          <p:cNvPr id="8" name="组合 7">
            <a:extLst>
              <a:ext uri="{FF2B5EF4-FFF2-40B4-BE49-F238E27FC236}">
                <a16:creationId xmlns:a16="http://schemas.microsoft.com/office/drawing/2014/main" id="{75C905D6-86CC-6BCF-3742-D84FD362C5FF}"/>
              </a:ext>
            </a:extLst>
          </p:cNvPr>
          <p:cNvGrpSpPr/>
          <p:nvPr/>
        </p:nvGrpSpPr>
        <p:grpSpPr>
          <a:xfrm>
            <a:off x="618895" y="888352"/>
            <a:ext cx="5290903" cy="3047191"/>
            <a:chOff x="462116" y="1119578"/>
            <a:chExt cx="5290903" cy="3047191"/>
          </a:xfrm>
        </p:grpSpPr>
        <p:grpSp>
          <p:nvGrpSpPr>
            <p:cNvPr id="36" name="Group 1">
              <a:extLst>
                <a:ext uri="{FF2B5EF4-FFF2-40B4-BE49-F238E27FC236}">
                  <a16:creationId xmlns:a16="http://schemas.microsoft.com/office/drawing/2014/main" id="{83CEFDB2-B303-D149-8A92-3C3B7651C1AF}"/>
                </a:ext>
              </a:extLst>
            </p:cNvPr>
            <p:cNvGrpSpPr>
              <a:grpSpLocks/>
            </p:cNvGrpSpPr>
            <p:nvPr/>
          </p:nvGrpSpPr>
          <p:grpSpPr bwMode="auto">
            <a:xfrm>
              <a:off x="462116" y="2095305"/>
              <a:ext cx="2644594" cy="2071464"/>
              <a:chOff x="366713" y="3373438"/>
              <a:chExt cx="3122612" cy="2216150"/>
            </a:xfrm>
          </p:grpSpPr>
          <p:pic>
            <p:nvPicPr>
              <p:cNvPr id="37" name="Picture 5">
                <a:extLst>
                  <a:ext uri="{FF2B5EF4-FFF2-40B4-BE49-F238E27FC236}">
                    <a16:creationId xmlns:a16="http://schemas.microsoft.com/office/drawing/2014/main" id="{C9FD9E6D-29F0-DF47-BA21-14EA6B962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3587750"/>
                <a:ext cx="28194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51">
                <a:extLst>
                  <a:ext uri="{FF2B5EF4-FFF2-40B4-BE49-F238E27FC236}">
                    <a16:creationId xmlns:a16="http://schemas.microsoft.com/office/drawing/2014/main" id="{6ABFB068-BEBF-0640-BBF9-CA8DADD14860}"/>
                  </a:ext>
                </a:extLst>
              </p:cNvPr>
              <p:cNvGrpSpPr>
                <a:grpSpLocks/>
              </p:cNvGrpSpPr>
              <p:nvPr/>
            </p:nvGrpSpPr>
            <p:grpSpPr bwMode="auto">
              <a:xfrm>
                <a:off x="886874" y="3373438"/>
                <a:ext cx="2602451" cy="2216150"/>
                <a:chOff x="346959" y="685800"/>
                <a:chExt cx="4169957" cy="3176237"/>
              </a:xfrm>
            </p:grpSpPr>
            <p:sp>
              <p:nvSpPr>
                <p:cNvPr id="39" name="TextBox 52">
                  <a:extLst>
                    <a:ext uri="{FF2B5EF4-FFF2-40B4-BE49-F238E27FC236}">
                      <a16:creationId xmlns:a16="http://schemas.microsoft.com/office/drawing/2014/main" id="{89DF86E6-492D-F643-B4FE-65BFF21C8773}"/>
                    </a:ext>
                  </a:extLst>
                </p:cNvPr>
                <p:cNvSpPr txBox="1">
                  <a:spLocks noChangeArrowheads="1"/>
                </p:cNvSpPr>
                <p:nvPr/>
              </p:nvSpPr>
              <p:spPr bwMode="auto">
                <a:xfrm>
                  <a:off x="2919668" y="685800"/>
                  <a:ext cx="706916" cy="66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b="1">
                      <a:latin typeface="Symbol" pitchFamily="2" charset="2"/>
                      <a:cs typeface="Arial" panose="020B0604020202020204" pitchFamily="34" charset="0"/>
                    </a:rPr>
                    <a:t>ε</a:t>
                  </a:r>
                  <a:r>
                    <a:rPr lang="en-US" altLang="zh-CN" b="1" baseline="-25000">
                      <a:cs typeface="Arial" panose="020B0604020202020204" pitchFamily="34" charset="0"/>
                    </a:rPr>
                    <a:t>2</a:t>
                  </a:r>
                </a:p>
              </p:txBody>
            </p:sp>
            <p:grpSp>
              <p:nvGrpSpPr>
                <p:cNvPr id="40" name="Group 47">
                  <a:extLst>
                    <a:ext uri="{FF2B5EF4-FFF2-40B4-BE49-F238E27FC236}">
                      <a16:creationId xmlns:a16="http://schemas.microsoft.com/office/drawing/2014/main" id="{DC3CE0FB-4B05-A84D-8E40-281B5FC32583}"/>
                    </a:ext>
                  </a:extLst>
                </p:cNvPr>
                <p:cNvGrpSpPr>
                  <a:grpSpLocks/>
                </p:cNvGrpSpPr>
                <p:nvPr/>
              </p:nvGrpSpPr>
              <p:grpSpPr bwMode="auto">
                <a:xfrm>
                  <a:off x="346959" y="838200"/>
                  <a:ext cx="4169957" cy="3023837"/>
                  <a:chOff x="346959" y="838200"/>
                  <a:chExt cx="4169957" cy="3023837"/>
                </a:xfrm>
              </p:grpSpPr>
              <p:sp>
                <p:nvSpPr>
                  <p:cNvPr id="41" name="Freeform 54">
                    <a:extLst>
                      <a:ext uri="{FF2B5EF4-FFF2-40B4-BE49-F238E27FC236}">
                        <a16:creationId xmlns:a16="http://schemas.microsoft.com/office/drawing/2014/main" id="{D64B7613-1A57-F347-9BCA-2F8E8FDB38FF}"/>
                      </a:ext>
                    </a:extLst>
                  </p:cNvPr>
                  <p:cNvSpPr>
                    <a:spLocks/>
                  </p:cNvSpPr>
                  <p:nvPr/>
                </p:nvSpPr>
                <p:spPr bwMode="auto">
                  <a:xfrm rot="-4547805">
                    <a:off x="798381" y="994660"/>
                    <a:ext cx="1908437" cy="2811281"/>
                  </a:xfrm>
                  <a:custGeom>
                    <a:avLst/>
                    <a:gdLst>
                      <a:gd name="T0" fmla="*/ 19586382 w 1492584"/>
                      <a:gd name="T1" fmla="*/ 2147483647 h 1437373"/>
                      <a:gd name="T2" fmla="*/ 124322752 w 1492584"/>
                      <a:gd name="T3" fmla="*/ 2147483647 h 1437373"/>
                      <a:gd name="T4" fmla="*/ 225318292 w 1492584"/>
                      <a:gd name="T5" fmla="*/ 1473391800 h 1437373"/>
                      <a:gd name="T6" fmla="*/ 371200764 w 1492584"/>
                      <a:gd name="T7" fmla="*/ 24150018 h 1437373"/>
                      <a:gd name="T8" fmla="*/ 498380842 w 1492584"/>
                      <a:gd name="T9" fmla="*/ 1618306506 h 1437373"/>
                      <a:gd name="T10" fmla="*/ 573192427 w 1492584"/>
                      <a:gd name="T11" fmla="*/ 2147483647 h 1437373"/>
                      <a:gd name="T12" fmla="*/ 539527163 w 1492584"/>
                      <a:gd name="T13" fmla="*/ 2147483647 h 1437373"/>
                      <a:gd name="T14" fmla="*/ 408607082 w 1492584"/>
                      <a:gd name="T15" fmla="*/ 2147483647 h 1437373"/>
                      <a:gd name="T16" fmla="*/ 270205244 w 1492584"/>
                      <a:gd name="T17" fmla="*/ 2147483647 h 1437373"/>
                      <a:gd name="T18" fmla="*/ 135543873 w 1492584"/>
                      <a:gd name="T19" fmla="*/ 2147483647 h 1437373"/>
                      <a:gd name="T20" fmla="*/ 45770298 w 1492584"/>
                      <a:gd name="T21" fmla="*/ 2147483647 h 1437373"/>
                      <a:gd name="T22" fmla="*/ 2493994 w 1492584"/>
                      <a:gd name="T23" fmla="*/ 2147483647 h 1437373"/>
                      <a:gd name="T24" fmla="*/ 19586382 w 1492584"/>
                      <a:gd name="T25" fmla="*/ 2147483647 h 14373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2584"/>
                      <a:gd name="T40" fmla="*/ 0 h 1437373"/>
                      <a:gd name="T41" fmla="*/ 1492584 w 1492584"/>
                      <a:gd name="T42" fmla="*/ 1437373 h 14373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2584" h="1437373">
                        <a:moveTo>
                          <a:pt x="50399" y="752374"/>
                        </a:moveTo>
                        <a:cubicBezTo>
                          <a:pt x="94381" y="650640"/>
                          <a:pt x="231675" y="437949"/>
                          <a:pt x="319907" y="328863"/>
                        </a:cubicBezTo>
                        <a:cubicBezTo>
                          <a:pt x="408139" y="219777"/>
                          <a:pt x="473911" y="152400"/>
                          <a:pt x="579789" y="97857"/>
                        </a:cubicBezTo>
                        <a:cubicBezTo>
                          <a:pt x="685667" y="43314"/>
                          <a:pt x="838067" y="0"/>
                          <a:pt x="955174" y="1604"/>
                        </a:cubicBezTo>
                        <a:cubicBezTo>
                          <a:pt x="1072281" y="3208"/>
                          <a:pt x="1195806" y="40105"/>
                          <a:pt x="1282433" y="107482"/>
                        </a:cubicBezTo>
                        <a:cubicBezTo>
                          <a:pt x="1369060" y="174859"/>
                          <a:pt x="1457292" y="280737"/>
                          <a:pt x="1474938" y="405865"/>
                        </a:cubicBezTo>
                        <a:cubicBezTo>
                          <a:pt x="1492584" y="530993"/>
                          <a:pt x="1458896" y="715477"/>
                          <a:pt x="1388311" y="858252"/>
                        </a:cubicBezTo>
                        <a:cubicBezTo>
                          <a:pt x="1317726" y="1001027"/>
                          <a:pt x="1166930" y="1169469"/>
                          <a:pt x="1051427" y="1262513"/>
                        </a:cubicBezTo>
                        <a:cubicBezTo>
                          <a:pt x="935924" y="1355557"/>
                          <a:pt x="812400" y="1395663"/>
                          <a:pt x="695292" y="1416518"/>
                        </a:cubicBezTo>
                        <a:cubicBezTo>
                          <a:pt x="578185" y="1437373"/>
                          <a:pt x="445035" y="1427747"/>
                          <a:pt x="348782" y="1387642"/>
                        </a:cubicBezTo>
                        <a:cubicBezTo>
                          <a:pt x="252529" y="1347537"/>
                          <a:pt x="174837" y="1254760"/>
                          <a:pt x="117776" y="1175886"/>
                        </a:cubicBezTo>
                        <a:cubicBezTo>
                          <a:pt x="60715" y="1097012"/>
                          <a:pt x="12834" y="991402"/>
                          <a:pt x="6417" y="914400"/>
                        </a:cubicBezTo>
                        <a:cubicBezTo>
                          <a:pt x="0" y="837398"/>
                          <a:pt x="37699" y="882984"/>
                          <a:pt x="50399" y="752374"/>
                        </a:cubicBezTo>
                        <a:close/>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42" name="Freeform 55">
                    <a:extLst>
                      <a:ext uri="{FF2B5EF4-FFF2-40B4-BE49-F238E27FC236}">
                        <a16:creationId xmlns:a16="http://schemas.microsoft.com/office/drawing/2014/main" id="{89E3CB5A-1982-FB40-8A5F-5A1C5E649761}"/>
                      </a:ext>
                    </a:extLst>
                  </p:cNvPr>
                  <p:cNvSpPr>
                    <a:spLocks/>
                  </p:cNvSpPr>
                  <p:nvPr/>
                </p:nvSpPr>
                <p:spPr bwMode="auto">
                  <a:xfrm rot="-4393937">
                    <a:off x="749279" y="699392"/>
                    <a:ext cx="2367788" cy="3043499"/>
                  </a:xfrm>
                  <a:custGeom>
                    <a:avLst/>
                    <a:gdLst>
                      <a:gd name="T0" fmla="*/ 143374432 w 1645920"/>
                      <a:gd name="T1" fmla="*/ 2147483647 h 1719714"/>
                      <a:gd name="T2" fmla="*/ 337621477 w 1645920"/>
                      <a:gd name="T3" fmla="*/ 2147483647 h 1719714"/>
                      <a:gd name="T4" fmla="*/ 587366864 w 1645920"/>
                      <a:gd name="T5" fmla="*/ 2147483647 h 1719714"/>
                      <a:gd name="T6" fmla="*/ 670615200 w 1645920"/>
                      <a:gd name="T7" fmla="*/ 2147483647 h 1719714"/>
                      <a:gd name="T8" fmla="*/ 698364547 w 1645920"/>
                      <a:gd name="T9" fmla="*/ 2147483647 h 1719714"/>
                      <a:gd name="T10" fmla="*/ 587366864 w 1645920"/>
                      <a:gd name="T11" fmla="*/ 2004198008 h 1719714"/>
                      <a:gd name="T12" fmla="*/ 337621477 w 1645920"/>
                      <a:gd name="T13" fmla="*/ 1606892982 h 1719714"/>
                      <a:gd name="T14" fmla="*/ 171123623 w 1645920"/>
                      <a:gd name="T15" fmla="*/ 1050659478 h 1719714"/>
                      <a:gd name="T16" fmla="*/ 198872527 w 1645920"/>
                      <a:gd name="T17" fmla="*/ 653350299 h 1719714"/>
                      <a:gd name="T18" fmla="*/ 393119957 w 1645920"/>
                      <a:gd name="T19" fmla="*/ 282529096 h 1719714"/>
                      <a:gd name="T20" fmla="*/ 670615200 w 1645920"/>
                      <a:gd name="T21" fmla="*/ 44146016 h 1719714"/>
                      <a:gd name="T22" fmla="*/ 1059110514 w 1645920"/>
                      <a:gd name="T23" fmla="*/ 17658235 h 1719714"/>
                      <a:gd name="T24" fmla="*/ 1503102661 w 1645920"/>
                      <a:gd name="T25" fmla="*/ 123605939 h 1719714"/>
                      <a:gd name="T26" fmla="*/ 1919346135 w 1645920"/>
                      <a:gd name="T27" fmla="*/ 441454175 h 1719714"/>
                      <a:gd name="T28" fmla="*/ 2147483647 w 1645920"/>
                      <a:gd name="T29" fmla="*/ 891734590 h 1719714"/>
                      <a:gd name="T30" fmla="*/ 2147483647 w 1645920"/>
                      <a:gd name="T31" fmla="*/ 1368504812 h 1719714"/>
                      <a:gd name="T32" fmla="*/ 2147483647 w 1645920"/>
                      <a:gd name="T33" fmla="*/ 1474455213 h 1719714"/>
                      <a:gd name="T34" fmla="*/ 2147483647 w 1645920"/>
                      <a:gd name="T35" fmla="*/ 1500940893 h 1719714"/>
                      <a:gd name="T36" fmla="*/ 2147483647 w 1645920"/>
                      <a:gd name="T37" fmla="*/ 1765814584 h 1719714"/>
                      <a:gd name="T38" fmla="*/ 2147483647 w 1645920"/>
                      <a:gd name="T39" fmla="*/ 2147483647 h 1719714"/>
                      <a:gd name="T40" fmla="*/ 2147483647 w 1645920"/>
                      <a:gd name="T41" fmla="*/ 2147483647 h 1719714"/>
                      <a:gd name="T42" fmla="*/ 2147483647 w 1645920"/>
                      <a:gd name="T43" fmla="*/ 2147483647 h 1719714"/>
                      <a:gd name="T44" fmla="*/ 2147483647 w 1645920"/>
                      <a:gd name="T45" fmla="*/ 2147483647 h 1719714"/>
                      <a:gd name="T46" fmla="*/ 2147483647 w 1645920"/>
                      <a:gd name="T47" fmla="*/ 2147483647 h 1719714"/>
                      <a:gd name="T48" fmla="*/ 2147483647 w 1645920"/>
                      <a:gd name="T49" fmla="*/ 2147483647 h 1719714"/>
                      <a:gd name="T50" fmla="*/ 2147483647 w 1645920"/>
                      <a:gd name="T51" fmla="*/ 2147483647 h 1719714"/>
                      <a:gd name="T52" fmla="*/ 1780596702 w 1645920"/>
                      <a:gd name="T53" fmla="*/ 2147483647 h 1719714"/>
                      <a:gd name="T54" fmla="*/ 1086859055 w 1645920"/>
                      <a:gd name="T55" fmla="*/ 2147483647 h 1719714"/>
                      <a:gd name="T56" fmla="*/ 642866876 w 1645920"/>
                      <a:gd name="T57" fmla="*/ 2147483647 h 1719714"/>
                      <a:gd name="T58" fmla="*/ 87873370 w 1645920"/>
                      <a:gd name="T59" fmla="*/ 2147483647 h 1719714"/>
                      <a:gd name="T60" fmla="*/ 143374432 w 1645920"/>
                      <a:gd name="T61" fmla="*/ 2147483647 h 17197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45920"/>
                      <a:gd name="T94" fmla="*/ 0 h 1719714"/>
                      <a:gd name="T95" fmla="*/ 1645920 w 1645920"/>
                      <a:gd name="T96" fmla="*/ 1719714 h 17197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45920" h="1719714">
                        <a:moveTo>
                          <a:pt x="49731" y="1161448"/>
                        </a:moveTo>
                        <a:cubicBezTo>
                          <a:pt x="64169" y="1081238"/>
                          <a:pt x="91441" y="1084446"/>
                          <a:pt x="117108" y="1045945"/>
                        </a:cubicBezTo>
                        <a:cubicBezTo>
                          <a:pt x="142775" y="1007444"/>
                          <a:pt x="184485" y="960922"/>
                          <a:pt x="203735" y="930442"/>
                        </a:cubicBezTo>
                        <a:cubicBezTo>
                          <a:pt x="222985" y="899962"/>
                          <a:pt x="226194" y="882315"/>
                          <a:pt x="232611" y="863065"/>
                        </a:cubicBezTo>
                        <a:cubicBezTo>
                          <a:pt x="239028" y="843815"/>
                          <a:pt x="247049" y="837398"/>
                          <a:pt x="242236" y="814939"/>
                        </a:cubicBezTo>
                        <a:cubicBezTo>
                          <a:pt x="237423" y="792480"/>
                          <a:pt x="224590" y="766812"/>
                          <a:pt x="203735" y="728311"/>
                        </a:cubicBezTo>
                        <a:cubicBezTo>
                          <a:pt x="182880" y="689810"/>
                          <a:pt x="141171" y="641684"/>
                          <a:pt x="117108" y="583933"/>
                        </a:cubicBezTo>
                        <a:cubicBezTo>
                          <a:pt x="93045" y="526182"/>
                          <a:pt x="67377" y="439554"/>
                          <a:pt x="59356" y="381802"/>
                        </a:cubicBezTo>
                        <a:cubicBezTo>
                          <a:pt x="51335" y="324050"/>
                          <a:pt x="56147" y="283945"/>
                          <a:pt x="68981" y="237423"/>
                        </a:cubicBezTo>
                        <a:cubicBezTo>
                          <a:pt x="81815" y="190901"/>
                          <a:pt x="109086" y="139566"/>
                          <a:pt x="136358" y="102669"/>
                        </a:cubicBezTo>
                        <a:cubicBezTo>
                          <a:pt x="163630" y="65772"/>
                          <a:pt x="194110" y="32084"/>
                          <a:pt x="232611" y="16042"/>
                        </a:cubicBezTo>
                        <a:cubicBezTo>
                          <a:pt x="271112" y="0"/>
                          <a:pt x="319239" y="1604"/>
                          <a:pt x="367365" y="6417"/>
                        </a:cubicBezTo>
                        <a:cubicBezTo>
                          <a:pt x="415491" y="11230"/>
                          <a:pt x="471639" y="19251"/>
                          <a:pt x="521369" y="44918"/>
                        </a:cubicBezTo>
                        <a:cubicBezTo>
                          <a:pt x="571099" y="70585"/>
                          <a:pt x="620830" y="113899"/>
                          <a:pt x="665748" y="160421"/>
                        </a:cubicBezTo>
                        <a:cubicBezTo>
                          <a:pt x="710666" y="206943"/>
                          <a:pt x="757188" y="267903"/>
                          <a:pt x="790876" y="324050"/>
                        </a:cubicBezTo>
                        <a:cubicBezTo>
                          <a:pt x="824564" y="380197"/>
                          <a:pt x="837398" y="462012"/>
                          <a:pt x="867878" y="497305"/>
                        </a:cubicBezTo>
                        <a:cubicBezTo>
                          <a:pt x="898358" y="532598"/>
                          <a:pt x="911192" y="527785"/>
                          <a:pt x="973756" y="535806"/>
                        </a:cubicBezTo>
                        <a:cubicBezTo>
                          <a:pt x="1036320" y="543827"/>
                          <a:pt x="1158241" y="527785"/>
                          <a:pt x="1243264" y="545431"/>
                        </a:cubicBezTo>
                        <a:cubicBezTo>
                          <a:pt x="1328287" y="563077"/>
                          <a:pt x="1419727" y="591953"/>
                          <a:pt x="1483895" y="641684"/>
                        </a:cubicBezTo>
                        <a:cubicBezTo>
                          <a:pt x="1548063" y="691415"/>
                          <a:pt x="1610628" y="774834"/>
                          <a:pt x="1628274" y="843815"/>
                        </a:cubicBezTo>
                        <a:cubicBezTo>
                          <a:pt x="1645920" y="912796"/>
                          <a:pt x="1628274" y="996214"/>
                          <a:pt x="1589773" y="1055570"/>
                        </a:cubicBezTo>
                        <a:cubicBezTo>
                          <a:pt x="1551272" y="1114926"/>
                          <a:pt x="1487104" y="1169469"/>
                          <a:pt x="1397268" y="1199949"/>
                        </a:cubicBezTo>
                        <a:cubicBezTo>
                          <a:pt x="1307432" y="1230429"/>
                          <a:pt x="1132573" y="1233637"/>
                          <a:pt x="1050758" y="1238450"/>
                        </a:cubicBezTo>
                        <a:lnTo>
                          <a:pt x="906379" y="1228825"/>
                        </a:lnTo>
                        <a:cubicBezTo>
                          <a:pt x="874295" y="1227221"/>
                          <a:pt x="880712" y="1209575"/>
                          <a:pt x="858253" y="1228825"/>
                        </a:cubicBezTo>
                        <a:cubicBezTo>
                          <a:pt x="835794" y="1248075"/>
                          <a:pt x="811731" y="1286576"/>
                          <a:pt x="771626" y="1344328"/>
                        </a:cubicBezTo>
                        <a:cubicBezTo>
                          <a:pt x="731521" y="1402080"/>
                          <a:pt x="683394" y="1515979"/>
                          <a:pt x="617621" y="1575335"/>
                        </a:cubicBezTo>
                        <a:cubicBezTo>
                          <a:pt x="551848" y="1634691"/>
                          <a:pt x="442762" y="1681213"/>
                          <a:pt x="376990" y="1700463"/>
                        </a:cubicBezTo>
                        <a:cubicBezTo>
                          <a:pt x="311218" y="1719713"/>
                          <a:pt x="280738" y="1719714"/>
                          <a:pt x="222986" y="1690838"/>
                        </a:cubicBezTo>
                        <a:cubicBezTo>
                          <a:pt x="165234" y="1661962"/>
                          <a:pt x="60960" y="1615440"/>
                          <a:pt x="30480" y="1527208"/>
                        </a:cubicBezTo>
                        <a:cubicBezTo>
                          <a:pt x="0" y="1438976"/>
                          <a:pt x="35293" y="1241659"/>
                          <a:pt x="49731" y="1161448"/>
                        </a:cubicBezTo>
                        <a:close/>
                      </a:path>
                    </a:pathLst>
                  </a:custGeom>
                  <a:noFill/>
                  <a:ln w="28575"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43" name="Freeform 56">
                    <a:extLst>
                      <a:ext uri="{FF2B5EF4-FFF2-40B4-BE49-F238E27FC236}">
                        <a16:creationId xmlns:a16="http://schemas.microsoft.com/office/drawing/2014/main" id="{E2E85AD1-EBD5-EE4B-B665-2801D704F9EC}"/>
                      </a:ext>
                    </a:extLst>
                  </p:cNvPr>
                  <p:cNvSpPr>
                    <a:spLocks/>
                  </p:cNvSpPr>
                  <p:nvPr/>
                </p:nvSpPr>
                <p:spPr bwMode="auto">
                  <a:xfrm rot="-2314612">
                    <a:off x="457200" y="1066801"/>
                    <a:ext cx="2608446" cy="2554704"/>
                  </a:xfrm>
                  <a:custGeom>
                    <a:avLst/>
                    <a:gdLst>
                      <a:gd name="T0" fmla="*/ 160286098 w 1621857"/>
                      <a:gd name="T1" fmla="*/ 1697918840 h 1613835"/>
                      <a:gd name="T2" fmla="*/ 5169685 w 1621857"/>
                      <a:gd name="T3" fmla="*/ 1342540652 h 1613835"/>
                      <a:gd name="T4" fmla="*/ 191309182 w 1621857"/>
                      <a:gd name="T5" fmla="*/ 892393847 h 1613835"/>
                      <a:gd name="T6" fmla="*/ 811780503 w 1621857"/>
                      <a:gd name="T7" fmla="*/ 750242310 h 1613835"/>
                      <a:gd name="T8" fmla="*/ 1556344533 w 1621857"/>
                      <a:gd name="T9" fmla="*/ 797626612 h 1613835"/>
                      <a:gd name="T10" fmla="*/ 2145789917 w 1621857"/>
                      <a:gd name="T11" fmla="*/ 845011508 h 1613835"/>
                      <a:gd name="T12" fmla="*/ 2147483647 w 1621857"/>
                      <a:gd name="T13" fmla="*/ 371171222 h 1613835"/>
                      <a:gd name="T14" fmla="*/ 2147483647 w 1621857"/>
                      <a:gd name="T15" fmla="*/ 39487114 h 1613835"/>
                      <a:gd name="T16" fmla="*/ 2147483647 w 1621857"/>
                      <a:gd name="T17" fmla="*/ 134254559 h 1613835"/>
                      <a:gd name="T18" fmla="*/ 2147483647 w 1621857"/>
                      <a:gd name="T19" fmla="*/ 418555337 h 1613835"/>
                      <a:gd name="T20" fmla="*/ 2147483647 w 1621857"/>
                      <a:gd name="T21" fmla="*/ 845011508 h 1613835"/>
                      <a:gd name="T22" fmla="*/ 2147483647 w 1621857"/>
                      <a:gd name="T23" fmla="*/ 1389925258 h 1613835"/>
                      <a:gd name="T24" fmla="*/ 2147483647 w 1621857"/>
                      <a:gd name="T25" fmla="*/ 1650535290 h 1613835"/>
                      <a:gd name="T26" fmla="*/ 2147483647 w 1621857"/>
                      <a:gd name="T27" fmla="*/ 2053296704 h 1613835"/>
                      <a:gd name="T28" fmla="*/ 2147483647 w 1621857"/>
                      <a:gd name="T29" fmla="*/ 2147483647 h 1613835"/>
                      <a:gd name="T30" fmla="*/ 2147483647 w 1621857"/>
                      <a:gd name="T31" fmla="*/ 2147483647 h 1613835"/>
                      <a:gd name="T32" fmla="*/ 2147483647 w 1621857"/>
                      <a:gd name="T33" fmla="*/ 2147483647 h 1613835"/>
                      <a:gd name="T34" fmla="*/ 2147483647 w 1621857"/>
                      <a:gd name="T35" fmla="*/ 2147483647 h 1613835"/>
                      <a:gd name="T36" fmla="*/ 2147483647 w 1621857"/>
                      <a:gd name="T37" fmla="*/ 2147483647 h 1613835"/>
                      <a:gd name="T38" fmla="*/ 2147483647 w 1621857"/>
                      <a:gd name="T39" fmla="*/ 2147483647 h 1613835"/>
                      <a:gd name="T40" fmla="*/ 2147483647 w 1621857"/>
                      <a:gd name="T41" fmla="*/ 2147483647 h 1613835"/>
                      <a:gd name="T42" fmla="*/ 2147483647 w 1621857"/>
                      <a:gd name="T43" fmla="*/ 2147483647 h 1613835"/>
                      <a:gd name="T44" fmla="*/ 1432249448 w 1621857"/>
                      <a:gd name="T45" fmla="*/ 2147483647 h 1613835"/>
                      <a:gd name="T46" fmla="*/ 904851706 w 1621857"/>
                      <a:gd name="T47" fmla="*/ 2147483647 h 1613835"/>
                      <a:gd name="T48" fmla="*/ 966898545 w 1621857"/>
                      <a:gd name="T49" fmla="*/ 2147483647 h 1613835"/>
                      <a:gd name="T50" fmla="*/ 997920502 w 1621857"/>
                      <a:gd name="T51" fmla="*/ 2147483647 h 1613835"/>
                      <a:gd name="T52" fmla="*/ 1028944925 w 1621857"/>
                      <a:gd name="T53" fmla="*/ 2147483647 h 1613835"/>
                      <a:gd name="T54" fmla="*/ 656662380 w 1621857"/>
                      <a:gd name="T55" fmla="*/ 2076990545 h 1613835"/>
                      <a:gd name="T56" fmla="*/ 160286098 w 1621857"/>
                      <a:gd name="T57" fmla="*/ 1697918840 h 16138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21857"/>
                      <a:gd name="T88" fmla="*/ 0 h 1613835"/>
                      <a:gd name="T89" fmla="*/ 1621857 w 1621857"/>
                      <a:gd name="T90" fmla="*/ 1613835 h 16138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21857" h="1613835">
                        <a:moveTo>
                          <a:pt x="49730" y="689810"/>
                        </a:moveTo>
                        <a:cubicBezTo>
                          <a:pt x="16042" y="640080"/>
                          <a:pt x="0" y="599974"/>
                          <a:pt x="1604" y="545431"/>
                        </a:cubicBezTo>
                        <a:cubicBezTo>
                          <a:pt x="3208" y="490888"/>
                          <a:pt x="17646" y="402656"/>
                          <a:pt x="59355" y="362551"/>
                        </a:cubicBezTo>
                        <a:cubicBezTo>
                          <a:pt x="101064" y="322446"/>
                          <a:pt x="181276" y="311216"/>
                          <a:pt x="251861" y="304799"/>
                        </a:cubicBezTo>
                        <a:lnTo>
                          <a:pt x="482867" y="324050"/>
                        </a:lnTo>
                        <a:cubicBezTo>
                          <a:pt x="551848" y="330467"/>
                          <a:pt x="604787" y="372177"/>
                          <a:pt x="665747" y="343301"/>
                        </a:cubicBezTo>
                        <a:cubicBezTo>
                          <a:pt x="726707" y="314425"/>
                          <a:pt x="778042" y="205338"/>
                          <a:pt x="848627" y="150795"/>
                        </a:cubicBezTo>
                        <a:cubicBezTo>
                          <a:pt x="919212" y="96252"/>
                          <a:pt x="1025091" y="32084"/>
                          <a:pt x="1089259" y="16042"/>
                        </a:cubicBezTo>
                        <a:cubicBezTo>
                          <a:pt x="1153427" y="0"/>
                          <a:pt x="1195137" y="28876"/>
                          <a:pt x="1233638" y="54543"/>
                        </a:cubicBezTo>
                        <a:cubicBezTo>
                          <a:pt x="1272139" y="80210"/>
                          <a:pt x="1301015" y="121920"/>
                          <a:pt x="1320265" y="170046"/>
                        </a:cubicBezTo>
                        <a:cubicBezTo>
                          <a:pt x="1339515" y="218172"/>
                          <a:pt x="1353954" y="277528"/>
                          <a:pt x="1349141" y="343301"/>
                        </a:cubicBezTo>
                        <a:cubicBezTo>
                          <a:pt x="1344328" y="409074"/>
                          <a:pt x="1301014" y="510139"/>
                          <a:pt x="1291389" y="564682"/>
                        </a:cubicBezTo>
                        <a:cubicBezTo>
                          <a:pt x="1281764" y="619225"/>
                          <a:pt x="1260909" y="625641"/>
                          <a:pt x="1291389" y="670559"/>
                        </a:cubicBezTo>
                        <a:cubicBezTo>
                          <a:pt x="1321869" y="715477"/>
                          <a:pt x="1421330" y="768416"/>
                          <a:pt x="1474269" y="834189"/>
                        </a:cubicBezTo>
                        <a:cubicBezTo>
                          <a:pt x="1527208" y="899962"/>
                          <a:pt x="1596189" y="991401"/>
                          <a:pt x="1609023" y="1065195"/>
                        </a:cubicBezTo>
                        <a:cubicBezTo>
                          <a:pt x="1621857" y="1138989"/>
                          <a:pt x="1604210" y="1233637"/>
                          <a:pt x="1551271" y="1276951"/>
                        </a:cubicBezTo>
                        <a:cubicBezTo>
                          <a:pt x="1498332" y="1320265"/>
                          <a:pt x="1371599" y="1321869"/>
                          <a:pt x="1291389" y="1325077"/>
                        </a:cubicBezTo>
                        <a:cubicBezTo>
                          <a:pt x="1211179" y="1328285"/>
                          <a:pt x="1116530" y="1305827"/>
                          <a:pt x="1070008" y="1296202"/>
                        </a:cubicBezTo>
                        <a:cubicBezTo>
                          <a:pt x="1023486" y="1286577"/>
                          <a:pt x="1037924" y="1267326"/>
                          <a:pt x="1012257" y="1267326"/>
                        </a:cubicBezTo>
                        <a:cubicBezTo>
                          <a:pt x="986590" y="1267326"/>
                          <a:pt x="944880" y="1273743"/>
                          <a:pt x="916004" y="1296202"/>
                        </a:cubicBezTo>
                        <a:cubicBezTo>
                          <a:pt x="887128" y="1318661"/>
                          <a:pt x="879107" y="1357161"/>
                          <a:pt x="839002" y="1402079"/>
                        </a:cubicBezTo>
                        <a:cubicBezTo>
                          <a:pt x="798897" y="1446997"/>
                          <a:pt x="741144" y="1533625"/>
                          <a:pt x="675372" y="1565709"/>
                        </a:cubicBezTo>
                        <a:cubicBezTo>
                          <a:pt x="609600" y="1597793"/>
                          <a:pt x="510138" y="1613835"/>
                          <a:pt x="444366" y="1594585"/>
                        </a:cubicBezTo>
                        <a:cubicBezTo>
                          <a:pt x="378594" y="1575335"/>
                          <a:pt x="304800" y="1527208"/>
                          <a:pt x="280737" y="1450206"/>
                        </a:cubicBezTo>
                        <a:cubicBezTo>
                          <a:pt x="256674" y="1373204"/>
                          <a:pt x="295175" y="1199949"/>
                          <a:pt x="299987" y="1132572"/>
                        </a:cubicBezTo>
                        <a:cubicBezTo>
                          <a:pt x="304799" y="1065195"/>
                          <a:pt x="306404" y="1071612"/>
                          <a:pt x="309612" y="1045945"/>
                        </a:cubicBezTo>
                        <a:cubicBezTo>
                          <a:pt x="312820" y="1020278"/>
                          <a:pt x="336884" y="1012256"/>
                          <a:pt x="319238" y="978568"/>
                        </a:cubicBezTo>
                        <a:cubicBezTo>
                          <a:pt x="301592" y="944880"/>
                          <a:pt x="250256" y="895149"/>
                          <a:pt x="203734" y="843814"/>
                        </a:cubicBezTo>
                        <a:cubicBezTo>
                          <a:pt x="157212" y="792479"/>
                          <a:pt x="83418" y="739540"/>
                          <a:pt x="49730" y="689810"/>
                        </a:cubicBezTo>
                        <a:close/>
                      </a:path>
                    </a:pathLst>
                  </a:custGeom>
                  <a:noFill/>
                  <a:ln w="28575"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44" name="Rectangle 57">
                    <a:extLst>
                      <a:ext uri="{FF2B5EF4-FFF2-40B4-BE49-F238E27FC236}">
                        <a16:creationId xmlns:a16="http://schemas.microsoft.com/office/drawing/2014/main" id="{39622606-746C-EC47-904B-C73DCA2BEC96}"/>
                      </a:ext>
                    </a:extLst>
                  </p:cNvPr>
                  <p:cNvSpPr>
                    <a:spLocks noChangeArrowheads="1"/>
                  </p:cNvSpPr>
                  <p:nvPr/>
                </p:nvSpPr>
                <p:spPr bwMode="auto">
                  <a:xfrm>
                    <a:off x="1676400" y="2286000"/>
                    <a:ext cx="152400" cy="152400"/>
                  </a:xfrm>
                  <a:prstGeom prst="rect">
                    <a:avLst/>
                  </a:prstGeom>
                  <a:solidFill>
                    <a:schemeClr val="tx1"/>
                  </a:solidFill>
                  <a:ln w="9525">
                    <a:solidFill>
                      <a:schemeClr val="tx1"/>
                    </a:solidFill>
                    <a:round/>
                    <a:headEnd/>
                    <a:tailEnd/>
                  </a:ln>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a:latin typeface="Tahoma" panose="020B0604030504040204" pitchFamily="34" charset="0"/>
                      <a:ea typeface="SimSun" panose="02010600030101010101" pitchFamily="2" charset="-122"/>
                    </a:endParaRPr>
                  </a:p>
                </p:txBody>
              </p:sp>
              <p:cxnSp>
                <p:nvCxnSpPr>
                  <p:cNvPr id="45" name="Straight Arrow Connector 58">
                    <a:extLst>
                      <a:ext uri="{FF2B5EF4-FFF2-40B4-BE49-F238E27FC236}">
                        <a16:creationId xmlns:a16="http://schemas.microsoft.com/office/drawing/2014/main" id="{46D184F0-8758-C74A-90C1-F880B444082A}"/>
                      </a:ext>
                    </a:extLst>
                  </p:cNvPr>
                  <p:cNvCxnSpPr>
                    <a:cxnSpLocks noChangeShapeType="1"/>
                  </p:cNvCxnSpPr>
                  <p:nvPr/>
                </p:nvCxnSpPr>
                <p:spPr bwMode="auto">
                  <a:xfrm rot="5400000" flipH="1" flipV="1">
                    <a:off x="1676400" y="990600"/>
                    <a:ext cx="1447800" cy="11430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 name="Straight Arrow Connector 59">
                    <a:extLst>
                      <a:ext uri="{FF2B5EF4-FFF2-40B4-BE49-F238E27FC236}">
                        <a16:creationId xmlns:a16="http://schemas.microsoft.com/office/drawing/2014/main" id="{43C68FEF-76D1-BF4E-B6EA-D2B27EC1D9DF}"/>
                      </a:ext>
                    </a:extLst>
                  </p:cNvPr>
                  <p:cNvCxnSpPr>
                    <a:cxnSpLocks noChangeShapeType="1"/>
                    <a:endCxn id="48" idx="0"/>
                  </p:cNvCxnSpPr>
                  <p:nvPr/>
                </p:nvCxnSpPr>
                <p:spPr bwMode="auto">
                  <a:xfrm flipV="1">
                    <a:off x="1828800" y="2357735"/>
                    <a:ext cx="2334658" cy="4466"/>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47" name="Straight Arrow Connector 60">
                    <a:extLst>
                      <a:ext uri="{FF2B5EF4-FFF2-40B4-BE49-F238E27FC236}">
                        <a16:creationId xmlns:a16="http://schemas.microsoft.com/office/drawing/2014/main" id="{A042C10E-57BA-6D4E-AEF1-D142BC149FBE}"/>
                      </a:ext>
                    </a:extLst>
                  </p:cNvPr>
                  <p:cNvCxnSpPr>
                    <a:cxnSpLocks noChangeShapeType="1"/>
                    <a:stCxn id="44" idx="3"/>
                  </p:cNvCxnSpPr>
                  <p:nvPr/>
                </p:nvCxnSpPr>
                <p:spPr bwMode="auto">
                  <a:xfrm>
                    <a:off x="1828800" y="2362200"/>
                    <a:ext cx="1752600" cy="106680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48" name="TextBox 61">
                    <a:extLst>
                      <a:ext uri="{FF2B5EF4-FFF2-40B4-BE49-F238E27FC236}">
                        <a16:creationId xmlns:a16="http://schemas.microsoft.com/office/drawing/2014/main" id="{F05773E8-ED32-0F48-9800-C0CA18D7E3EC}"/>
                      </a:ext>
                    </a:extLst>
                  </p:cNvPr>
                  <p:cNvSpPr txBox="1">
                    <a:spLocks noChangeArrowheads="1"/>
                  </p:cNvSpPr>
                  <p:nvPr/>
                </p:nvSpPr>
                <p:spPr bwMode="auto">
                  <a:xfrm>
                    <a:off x="3810000" y="2357735"/>
                    <a:ext cx="706916" cy="66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b="1">
                        <a:solidFill>
                          <a:srgbClr val="0000FF"/>
                        </a:solidFill>
                        <a:latin typeface="Symbol" pitchFamily="2" charset="2"/>
                        <a:cs typeface="Arial" panose="020B0604020202020204" pitchFamily="34" charset="0"/>
                      </a:rPr>
                      <a:t>ε</a:t>
                    </a:r>
                    <a:r>
                      <a:rPr lang="en-US" altLang="zh-CN" b="1" baseline="-25000">
                        <a:solidFill>
                          <a:srgbClr val="0000FF"/>
                        </a:solidFill>
                        <a:cs typeface="Arial" panose="020B0604020202020204" pitchFamily="34" charset="0"/>
                      </a:rPr>
                      <a:t>3</a:t>
                    </a:r>
                  </a:p>
                </p:txBody>
              </p:sp>
              <p:sp>
                <p:nvSpPr>
                  <p:cNvPr id="49" name="TextBox 62">
                    <a:extLst>
                      <a:ext uri="{FF2B5EF4-FFF2-40B4-BE49-F238E27FC236}">
                        <a16:creationId xmlns:a16="http://schemas.microsoft.com/office/drawing/2014/main" id="{24E4DA77-3F1A-2B45-885B-867786CDA146}"/>
                      </a:ext>
                    </a:extLst>
                  </p:cNvPr>
                  <p:cNvSpPr txBox="1">
                    <a:spLocks noChangeArrowheads="1"/>
                  </p:cNvSpPr>
                  <p:nvPr/>
                </p:nvSpPr>
                <p:spPr bwMode="auto">
                  <a:xfrm>
                    <a:off x="3581400" y="3200401"/>
                    <a:ext cx="706916" cy="66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b="1">
                        <a:solidFill>
                          <a:srgbClr val="FF0000"/>
                        </a:solidFill>
                        <a:latin typeface="Symbol" pitchFamily="2" charset="2"/>
                        <a:cs typeface="Arial" panose="020B0604020202020204" pitchFamily="34" charset="0"/>
                      </a:rPr>
                      <a:t>ε</a:t>
                    </a:r>
                    <a:r>
                      <a:rPr lang="en-US" altLang="zh-CN" b="1" baseline="-25000">
                        <a:solidFill>
                          <a:srgbClr val="FF0000"/>
                        </a:solidFill>
                        <a:cs typeface="Arial" panose="020B0604020202020204" pitchFamily="34" charset="0"/>
                      </a:rPr>
                      <a:t>4</a:t>
                    </a:r>
                  </a:p>
                </p:txBody>
              </p:sp>
            </p:grpSp>
          </p:grpSp>
        </p:grpSp>
        <p:pic>
          <p:nvPicPr>
            <p:cNvPr id="2" name="图片 1">
              <a:extLst>
                <a:ext uri="{FF2B5EF4-FFF2-40B4-BE49-F238E27FC236}">
                  <a16:creationId xmlns:a16="http://schemas.microsoft.com/office/drawing/2014/main" id="{BEA9AEB9-3F30-9E48-AB94-79D9216D3C17}"/>
                </a:ext>
              </a:extLst>
            </p:cNvPr>
            <p:cNvPicPr>
              <a:picLocks noChangeAspect="1"/>
            </p:cNvPicPr>
            <p:nvPr/>
          </p:nvPicPr>
          <p:blipFill>
            <a:blip r:embed="rId7"/>
            <a:stretch>
              <a:fillRect/>
            </a:stretch>
          </p:blipFill>
          <p:spPr>
            <a:xfrm>
              <a:off x="2380464" y="1119578"/>
              <a:ext cx="3372555" cy="943874"/>
            </a:xfrm>
            <a:prstGeom prst="rect">
              <a:avLst/>
            </a:prstGeom>
          </p:spPr>
        </p:pic>
      </p:grpSp>
      <p:sp>
        <p:nvSpPr>
          <p:cNvPr id="9" name="右箭头 8">
            <a:extLst>
              <a:ext uri="{FF2B5EF4-FFF2-40B4-BE49-F238E27FC236}">
                <a16:creationId xmlns:a16="http://schemas.microsoft.com/office/drawing/2014/main" id="{33548B19-DCC6-8E4A-97FE-329C96CCDC42}"/>
              </a:ext>
            </a:extLst>
          </p:cNvPr>
          <p:cNvSpPr/>
          <p:nvPr/>
        </p:nvSpPr>
        <p:spPr bwMode="auto">
          <a:xfrm>
            <a:off x="6228184" y="5955071"/>
            <a:ext cx="360040" cy="170254"/>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zh-CN" altLang="en-US" sz="2800" b="0" i="0" u="none" strike="noStrike" cap="none" normalizeH="0" baseline="0">
              <a:ln>
                <a:noFill/>
              </a:ln>
              <a:solidFill>
                <a:schemeClr val="tx1"/>
              </a:solidFill>
              <a:effectLst/>
              <a:latin typeface="Arial" charset="0"/>
              <a:ea typeface="宋体" charset="0"/>
              <a:cs typeface="宋体" charset="0"/>
            </a:endParaRPr>
          </a:p>
        </p:txBody>
      </p:sp>
      <p:pic>
        <p:nvPicPr>
          <p:cNvPr id="11" name="图片 10">
            <a:extLst>
              <a:ext uri="{FF2B5EF4-FFF2-40B4-BE49-F238E27FC236}">
                <a16:creationId xmlns:a16="http://schemas.microsoft.com/office/drawing/2014/main" id="{315C634C-72D7-1448-BE14-90A19ACB45FB}"/>
              </a:ext>
            </a:extLst>
          </p:cNvPr>
          <p:cNvPicPr>
            <a:picLocks noChangeAspect="1"/>
          </p:cNvPicPr>
          <p:nvPr/>
        </p:nvPicPr>
        <p:blipFill>
          <a:blip r:embed="rId8"/>
          <a:stretch>
            <a:fillRect/>
          </a:stretch>
        </p:blipFill>
        <p:spPr>
          <a:xfrm>
            <a:off x="5702034" y="1324232"/>
            <a:ext cx="3235835" cy="3068998"/>
          </a:xfrm>
          <a:prstGeom prst="rect">
            <a:avLst/>
          </a:prstGeom>
        </p:spPr>
      </p:pic>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6FE4892A-F541-8746-8353-0678C88FE7FC}"/>
                  </a:ext>
                </a:extLst>
              </p:cNvPr>
              <p:cNvSpPr txBox="1"/>
              <p:nvPr/>
            </p:nvSpPr>
            <p:spPr>
              <a:xfrm>
                <a:off x="4202134" y="4650941"/>
                <a:ext cx="4941866" cy="12494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i="1" smtClean="0">
                              <a:latin typeface="Cambria Math" panose="02040503050406030204" pitchFamily="18" charset="0"/>
                            </a:rPr>
                          </m:ctrlPr>
                        </m:fPr>
                        <m:num>
                          <m:r>
                            <a:rPr kumimoji="1" lang="en-US" altLang="zh-CN" b="0" i="1" smtClean="0">
                              <a:latin typeface="Cambria Math" panose="02040503050406030204" pitchFamily="18" charset="0"/>
                            </a:rPr>
                            <m:t>𝑑𝑁</m:t>
                          </m:r>
                        </m:num>
                        <m:den>
                          <m:r>
                            <a:rPr kumimoji="1" lang="en-US" altLang="zh-CN" b="0" i="1" smtClean="0">
                              <a:latin typeface="Cambria Math" panose="02040503050406030204" pitchFamily="18" charset="0"/>
                            </a:rPr>
                            <m:t>𝑑</m:t>
                          </m:r>
                          <m:r>
                            <a:rPr kumimoji="1" lang="el-GR" altLang="zh-CN" i="1">
                              <a:latin typeface="Cambria Math" panose="02040503050406030204" pitchFamily="18" charset="0"/>
                              <a:ea typeface="Cambria Math" panose="02040503050406030204" pitchFamily="18" charset="0"/>
                            </a:rPr>
                            <m:t>𝜙</m:t>
                          </m:r>
                        </m:den>
                      </m:f>
                      <m:r>
                        <a:rPr kumimoji="1" lang="en-US" altLang="zh-CN" i="1" smtClean="0">
                          <a:latin typeface="Cambria Math" panose="02040503050406030204" pitchFamily="18" charset="0"/>
                          <a:ea typeface="Cambria Math" panose="02040503050406030204" pitchFamily="18" charset="0"/>
                        </a:rPr>
                        <m:t>∝</m:t>
                      </m:r>
                      <m:r>
                        <a:rPr kumimoji="1" lang="en-US" altLang="zh-CN" b="0" i="1" smtClean="0">
                          <a:latin typeface="Cambria Math" panose="02040503050406030204" pitchFamily="18" charset="0"/>
                          <a:ea typeface="Cambria Math" panose="02040503050406030204" pitchFamily="18" charset="0"/>
                        </a:rPr>
                        <m:t>1+2</m:t>
                      </m:r>
                      <m:nary>
                        <m:naryPr>
                          <m:chr m:val="∑"/>
                          <m:ctrlPr>
                            <a:rPr kumimoji="1" lang="en-US" altLang="zh-CN" b="0" i="1" smtClean="0">
                              <a:latin typeface="Cambria Math" panose="02040503050406030204" pitchFamily="18" charset="0"/>
                              <a:ea typeface="Cambria Math" panose="02040503050406030204" pitchFamily="18" charset="0"/>
                            </a:rPr>
                          </m:ctrlPr>
                        </m:naryPr>
                        <m:sub>
                          <m:r>
                            <m:rPr>
                              <m:brk m:alnAt="23"/>
                            </m:rPr>
                            <a:rPr kumimoji="1" lang="en-US" altLang="zh-CN" b="0" i="1" smtClean="0">
                              <a:latin typeface="Cambria Math" panose="02040503050406030204" pitchFamily="18" charset="0"/>
                              <a:ea typeface="Cambria Math" panose="02040503050406030204" pitchFamily="18" charset="0"/>
                            </a:rPr>
                            <m:t>𝑛</m:t>
                          </m:r>
                        </m:sub>
                        <m:sup/>
                        <m:e>
                          <m:sSub>
                            <m:sSubPr>
                              <m:ctrlPr>
                                <a:rPr kumimoji="1" lang="en-US" altLang="zh-CN" b="0" i="1" smtClean="0">
                                  <a:solidFill>
                                    <a:srgbClr val="FF0000"/>
                                  </a:solidFill>
                                  <a:latin typeface="Cambria Math" panose="02040503050406030204" pitchFamily="18" charset="0"/>
                                  <a:ea typeface="Cambria Math" panose="02040503050406030204" pitchFamily="18" charset="0"/>
                                </a:rPr>
                              </m:ctrlPr>
                            </m:sSubPr>
                            <m:e>
                              <m:r>
                                <a:rPr kumimoji="1" lang="en-US" altLang="zh-CN" b="0" i="1" smtClean="0">
                                  <a:solidFill>
                                    <a:srgbClr val="FF0000"/>
                                  </a:solidFill>
                                  <a:latin typeface="Cambria Math" panose="02040503050406030204" pitchFamily="18" charset="0"/>
                                  <a:ea typeface="Cambria Math" panose="02040503050406030204" pitchFamily="18" charset="0"/>
                                </a:rPr>
                                <m:t>𝑣</m:t>
                              </m:r>
                            </m:e>
                            <m:sub>
                              <m:r>
                                <a:rPr kumimoji="1" lang="en-US" altLang="zh-CN" b="0" i="1" smtClean="0">
                                  <a:solidFill>
                                    <a:srgbClr val="FF0000"/>
                                  </a:solidFill>
                                  <a:latin typeface="Cambria Math" panose="02040503050406030204" pitchFamily="18" charset="0"/>
                                  <a:ea typeface="Cambria Math" panose="02040503050406030204" pitchFamily="18" charset="0"/>
                                </a:rPr>
                                <m:t>𝑛</m:t>
                              </m:r>
                            </m:sub>
                          </m:sSub>
                          <m:func>
                            <m:funcPr>
                              <m:ctrlPr>
                                <a:rPr kumimoji="1" lang="en-US" altLang="zh-CN" b="0" i="1" smtClean="0">
                                  <a:latin typeface="Cambria Math" panose="02040503050406030204" pitchFamily="18" charset="0"/>
                                  <a:ea typeface="Cambria Math" panose="02040503050406030204" pitchFamily="18" charset="0"/>
                                </a:rPr>
                              </m:ctrlPr>
                            </m:funcPr>
                            <m:fName>
                              <m:r>
                                <m:rPr>
                                  <m:sty m:val="p"/>
                                </m:rPr>
                                <a:rPr kumimoji="1" lang="en-US" altLang="zh-CN" b="0" i="0" smtClean="0">
                                  <a:latin typeface="Cambria Math" panose="02040503050406030204" pitchFamily="18" charset="0"/>
                                  <a:ea typeface="Cambria Math" panose="02040503050406030204" pitchFamily="18" charset="0"/>
                                </a:rPr>
                                <m:t>cos</m:t>
                              </m:r>
                            </m:fName>
                            <m:e>
                              <m:d>
                                <m:dPr>
                                  <m:ctrlPr>
                                    <a:rPr kumimoji="1" lang="en-US" altLang="zh-CN" b="0" i="1" smtClean="0">
                                      <a:latin typeface="Cambria Math" panose="02040503050406030204" pitchFamily="18" charset="0"/>
                                      <a:ea typeface="Cambria Math" panose="02040503050406030204" pitchFamily="18" charset="0"/>
                                    </a:rPr>
                                  </m:ctrlPr>
                                </m:dPr>
                                <m:e>
                                  <m:r>
                                    <a:rPr kumimoji="1" lang="en-US" altLang="zh-CN" b="0" i="1" smtClean="0">
                                      <a:latin typeface="Cambria Math" panose="02040503050406030204" pitchFamily="18" charset="0"/>
                                      <a:ea typeface="Cambria Math" panose="02040503050406030204" pitchFamily="18" charset="0"/>
                                    </a:rPr>
                                    <m:t>𝜙</m:t>
                                  </m:r>
                                  <m:r>
                                    <a:rPr kumimoji="1" lang="en-US" altLang="zh-CN" b="0" i="1" smtClean="0">
                                      <a:latin typeface="Cambria Math" panose="02040503050406030204" pitchFamily="18" charset="0"/>
                                      <a:ea typeface="Cambria Math" panose="02040503050406030204" pitchFamily="18" charset="0"/>
                                    </a:rPr>
                                    <m:t>−</m:t>
                                  </m:r>
                                  <m:sSub>
                                    <m:sSubPr>
                                      <m:ctrlPr>
                                        <a:rPr kumimoji="1" lang="en-US" altLang="zh-CN" b="0" i="1" smtClean="0">
                                          <a:solidFill>
                                            <a:srgbClr val="FF0000"/>
                                          </a:solidFill>
                                          <a:latin typeface="Cambria Math" panose="02040503050406030204" pitchFamily="18" charset="0"/>
                                          <a:ea typeface="Cambria Math" panose="02040503050406030204" pitchFamily="18" charset="0"/>
                                        </a:rPr>
                                      </m:ctrlPr>
                                    </m:sSubPr>
                                    <m:e>
                                      <m:r>
                                        <a:rPr kumimoji="1" lang="en-US" altLang="zh-CN" b="0" i="1" smtClean="0">
                                          <a:solidFill>
                                            <a:srgbClr val="FF0000"/>
                                          </a:solidFill>
                                          <a:latin typeface="Cambria Math" panose="02040503050406030204" pitchFamily="18" charset="0"/>
                                          <a:ea typeface="Cambria Math" panose="02040503050406030204" pitchFamily="18" charset="0"/>
                                        </a:rPr>
                                        <m:t>𝜓</m:t>
                                      </m:r>
                                    </m:e>
                                    <m:sub>
                                      <m:r>
                                        <a:rPr kumimoji="1" lang="en-US" altLang="zh-CN" b="0" i="1" smtClean="0">
                                          <a:solidFill>
                                            <a:srgbClr val="FF0000"/>
                                          </a:solidFill>
                                          <a:latin typeface="Cambria Math" panose="02040503050406030204" pitchFamily="18" charset="0"/>
                                          <a:ea typeface="Cambria Math" panose="02040503050406030204" pitchFamily="18" charset="0"/>
                                        </a:rPr>
                                        <m:t>𝑛</m:t>
                                      </m:r>
                                    </m:sub>
                                  </m:sSub>
                                </m:e>
                              </m:d>
                            </m:e>
                          </m:func>
                        </m:e>
                      </m:nary>
                    </m:oMath>
                  </m:oMathPara>
                </a14:m>
                <a:endParaRPr kumimoji="1" lang="zh-CN" altLang="en-US" dirty="0"/>
              </a:p>
            </p:txBody>
          </p:sp>
        </mc:Choice>
        <mc:Fallback xmlns="">
          <p:sp>
            <p:nvSpPr>
              <p:cNvPr id="33" name="文本框 32">
                <a:extLst>
                  <a:ext uri="{FF2B5EF4-FFF2-40B4-BE49-F238E27FC236}">
                    <a16:creationId xmlns:a16="http://schemas.microsoft.com/office/drawing/2014/main" id="{6FE4892A-F541-8746-8353-0678C88FE7FC}"/>
                  </a:ext>
                </a:extLst>
              </p:cNvPr>
              <p:cNvSpPr txBox="1">
                <a:spLocks noRot="1" noChangeAspect="1" noMove="1" noResize="1" noEditPoints="1" noAdjustHandles="1" noChangeArrowheads="1" noChangeShapeType="1" noTextEdit="1"/>
              </p:cNvSpPr>
              <p:nvPr/>
            </p:nvSpPr>
            <p:spPr>
              <a:xfrm>
                <a:off x="4202134" y="4650941"/>
                <a:ext cx="4941866" cy="1249445"/>
              </a:xfrm>
              <a:prstGeom prst="rect">
                <a:avLst/>
              </a:prstGeom>
              <a:blipFill>
                <a:blip r:embed="rId9"/>
                <a:stretch>
                  <a:fillRect t="-104000" b="-167000"/>
                </a:stretch>
              </a:blipFill>
            </p:spPr>
            <p:txBody>
              <a:bodyPr/>
              <a:lstStyle/>
              <a:p>
                <a:r>
                  <a:rPr lang="zh-CN" altLang="en-US">
                    <a:noFill/>
                  </a:rPr>
                  <a:t> </a:t>
                </a:r>
              </a:p>
            </p:txBody>
          </p:sp>
        </mc:Fallback>
      </mc:AlternateContent>
      <p:grpSp>
        <p:nvGrpSpPr>
          <p:cNvPr id="54" name="组合 53">
            <a:extLst>
              <a:ext uri="{FF2B5EF4-FFF2-40B4-BE49-F238E27FC236}">
                <a16:creationId xmlns:a16="http://schemas.microsoft.com/office/drawing/2014/main" id="{E8C0FE2A-1033-3843-BDED-B618AD71786C}"/>
              </a:ext>
            </a:extLst>
          </p:cNvPr>
          <p:cNvGrpSpPr/>
          <p:nvPr/>
        </p:nvGrpSpPr>
        <p:grpSpPr>
          <a:xfrm>
            <a:off x="4202134" y="1376725"/>
            <a:ext cx="4988096" cy="4900929"/>
            <a:chOff x="4211960" y="1408391"/>
            <a:chExt cx="4988096" cy="4900929"/>
          </a:xfrm>
        </p:grpSpPr>
        <p:sp>
          <p:nvSpPr>
            <p:cNvPr id="55" name="文本框 54">
              <a:extLst>
                <a:ext uri="{FF2B5EF4-FFF2-40B4-BE49-F238E27FC236}">
                  <a16:creationId xmlns:a16="http://schemas.microsoft.com/office/drawing/2014/main" id="{C6B97EAD-56EF-E341-8E46-0B541C3EAC12}"/>
                </a:ext>
              </a:extLst>
            </p:cNvPr>
            <p:cNvSpPr txBox="1"/>
            <p:nvPr/>
          </p:nvSpPr>
          <p:spPr>
            <a:xfrm>
              <a:off x="4211960" y="4350774"/>
              <a:ext cx="4988096" cy="1958546"/>
            </a:xfrm>
            <a:prstGeom prst="rect">
              <a:avLst/>
            </a:prstGeom>
            <a:solidFill>
              <a:schemeClr val="bg1"/>
            </a:solidFill>
          </p:spPr>
          <p:txBody>
            <a:bodyPr wrap="square" rtlCol="0">
              <a:spAutoFit/>
            </a:bodyPr>
            <a:lstStyle/>
            <a:p>
              <a:endParaRPr kumimoji="1" lang="zh-CN" altLang="en-US" dirty="0"/>
            </a:p>
          </p:txBody>
        </p:sp>
        <p:pic>
          <p:nvPicPr>
            <p:cNvPr id="56" name="图片 55">
              <a:extLst>
                <a:ext uri="{FF2B5EF4-FFF2-40B4-BE49-F238E27FC236}">
                  <a16:creationId xmlns:a16="http://schemas.microsoft.com/office/drawing/2014/main" id="{2C0E7E3A-D1EE-854C-BA50-1E7297119DBD}"/>
                </a:ext>
              </a:extLst>
            </p:cNvPr>
            <p:cNvPicPr>
              <a:picLocks noChangeAspect="1"/>
            </p:cNvPicPr>
            <p:nvPr/>
          </p:nvPicPr>
          <p:blipFill>
            <a:blip r:embed="rId10"/>
            <a:stretch>
              <a:fillRect/>
            </a:stretch>
          </p:blipFill>
          <p:spPr>
            <a:xfrm>
              <a:off x="5737141" y="1408391"/>
              <a:ext cx="3367065" cy="2873235"/>
            </a:xfrm>
            <a:prstGeom prst="rect">
              <a:avLst/>
            </a:prstGeom>
          </p:spPr>
        </p:pic>
        <mc:AlternateContent xmlns:mc="http://schemas.openxmlformats.org/markup-compatibility/2006" xmlns:a14="http://schemas.microsoft.com/office/drawing/2010/main">
          <mc:Choice Requires="a14">
            <p:sp>
              <p:nvSpPr>
                <p:cNvPr id="57" name="矩形 56">
                  <a:extLst>
                    <a:ext uri="{FF2B5EF4-FFF2-40B4-BE49-F238E27FC236}">
                      <a16:creationId xmlns:a16="http://schemas.microsoft.com/office/drawing/2014/main" id="{7DF988AA-7E67-924F-828F-8768D606926B}"/>
                    </a:ext>
                  </a:extLst>
                </p:cNvPr>
                <p:cNvSpPr/>
                <p:nvPr/>
              </p:nvSpPr>
              <p:spPr>
                <a:xfrm>
                  <a:off x="5406603" y="4527867"/>
                  <a:ext cx="3642279" cy="982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i="1" smtClean="0">
                                <a:latin typeface="Cambria Math" panose="02040503050406030204" pitchFamily="18" charset="0"/>
                              </a:rPr>
                            </m:ctrlPr>
                          </m:fPr>
                          <m:num>
                            <m:r>
                              <a:rPr kumimoji="1" lang="en-US" altLang="zh-CN" i="1">
                                <a:latin typeface="Cambria Math" panose="02040503050406030204" pitchFamily="18" charset="0"/>
                              </a:rPr>
                              <m:t>𝑑𝑁</m:t>
                            </m:r>
                          </m:num>
                          <m:den>
                            <m:r>
                              <a:rPr kumimoji="1" lang="en-US" altLang="zh-CN" i="1">
                                <a:latin typeface="Cambria Math" panose="02040503050406030204" pitchFamily="18" charset="0"/>
                              </a:rPr>
                              <m:t>𝑑</m:t>
                            </m:r>
                            <m:r>
                              <a:rPr kumimoji="1" lang="el-GR" altLang="zh-CN" i="1">
                                <a:latin typeface="Cambria Math" panose="02040503050406030204" pitchFamily="18" charset="0"/>
                                <a:ea typeface="Cambria Math" panose="02040503050406030204" pitchFamily="18" charset="0"/>
                              </a:rPr>
                              <m:t>𝜙</m:t>
                            </m:r>
                          </m:den>
                        </m:f>
                        <m:r>
                          <a:rPr kumimoji="1" lang="en-US" altLang="zh-CN" i="1">
                            <a:latin typeface="Cambria Math" panose="02040503050406030204" pitchFamily="18" charset="0"/>
                            <a:ea typeface="Cambria Math" panose="02040503050406030204" pitchFamily="18" charset="0"/>
                          </a:rPr>
                          <m:t>∝1+2</m:t>
                        </m:r>
                        <m:d>
                          <m:dPr>
                            <m:ctrlPr>
                              <a:rPr kumimoji="1" lang="en-US" altLang="zh-CN" i="1" smtClean="0">
                                <a:latin typeface="Cambria Math" panose="02040503050406030204" pitchFamily="18" charset="0"/>
                                <a:ea typeface="Cambria Math" panose="02040503050406030204" pitchFamily="18" charset="0"/>
                              </a:rPr>
                            </m:ctrlPr>
                          </m:dPr>
                          <m:e>
                            <m:sSub>
                              <m:sSubPr>
                                <m:ctrlPr>
                                  <a:rPr kumimoji="1" lang="en-US" altLang="zh-CN" i="1" smtClean="0">
                                    <a:latin typeface="Cambria Math" panose="02040503050406030204" pitchFamily="18" charset="0"/>
                                    <a:ea typeface="Cambria Math" panose="02040503050406030204" pitchFamily="18" charset="0"/>
                                  </a:rPr>
                                </m:ctrlPr>
                              </m:sSubPr>
                              <m:e>
                                <m:r>
                                  <a:rPr kumimoji="1" lang="en-US" altLang="zh-CN" b="0" i="1" smtClean="0">
                                    <a:latin typeface="Cambria Math" panose="02040503050406030204" pitchFamily="18" charset="0"/>
                                    <a:ea typeface="Cambria Math" panose="02040503050406030204" pitchFamily="18" charset="0"/>
                                  </a:rPr>
                                  <m:t>𝑣</m:t>
                                </m:r>
                              </m:e>
                              <m:sub>
                                <m:r>
                                  <a:rPr kumimoji="1" lang="en-US" altLang="zh-CN" b="0" i="1" smtClean="0">
                                    <a:latin typeface="Cambria Math" panose="02040503050406030204" pitchFamily="18" charset="0"/>
                                    <a:ea typeface="Cambria Math" panose="02040503050406030204" pitchFamily="18" charset="0"/>
                                  </a:rPr>
                                  <m:t>1</m:t>
                                </m:r>
                              </m:sub>
                            </m:sSub>
                            <m:func>
                              <m:funcPr>
                                <m:ctrlPr>
                                  <a:rPr kumimoji="1" lang="en-US" altLang="zh-CN" i="1" smtClean="0">
                                    <a:latin typeface="Cambria Math" panose="02040503050406030204" pitchFamily="18" charset="0"/>
                                    <a:ea typeface="Cambria Math" panose="02040503050406030204" pitchFamily="18" charset="0"/>
                                  </a:rPr>
                                </m:ctrlPr>
                              </m:funcPr>
                              <m:fName>
                                <m:r>
                                  <m:rPr>
                                    <m:sty m:val="p"/>
                                  </m:rPr>
                                  <a:rPr kumimoji="1" lang="en-US" altLang="zh-CN" i="0" smtClean="0">
                                    <a:latin typeface="Cambria Math" panose="02040503050406030204" pitchFamily="18" charset="0"/>
                                    <a:ea typeface="Cambria Math" panose="02040503050406030204" pitchFamily="18" charset="0"/>
                                  </a:rPr>
                                  <m:t>cos</m:t>
                                </m:r>
                              </m:fName>
                              <m:e>
                                <m:r>
                                  <a:rPr kumimoji="1" lang="en-US" altLang="zh-CN" i="1" smtClean="0">
                                    <a:latin typeface="Cambria Math" panose="02040503050406030204" pitchFamily="18" charset="0"/>
                                    <a:ea typeface="Cambria Math" panose="02040503050406030204" pitchFamily="18" charset="0"/>
                                  </a:rPr>
                                  <m:t>𝜑</m:t>
                                </m:r>
                              </m:e>
                            </m:func>
                          </m:e>
                        </m:d>
                      </m:oMath>
                    </m:oMathPara>
                  </a14:m>
                  <a:endParaRPr lang="zh-CN" altLang="en-US" dirty="0"/>
                </a:p>
              </p:txBody>
            </p:sp>
          </mc:Choice>
          <mc:Fallback xmlns="">
            <p:sp>
              <p:nvSpPr>
                <p:cNvPr id="57" name="矩形 56">
                  <a:extLst>
                    <a:ext uri="{FF2B5EF4-FFF2-40B4-BE49-F238E27FC236}">
                      <a16:creationId xmlns:a16="http://schemas.microsoft.com/office/drawing/2014/main" id="{7DF988AA-7E67-924F-828F-8768D606926B}"/>
                    </a:ext>
                  </a:extLst>
                </p:cNvPr>
                <p:cNvSpPr>
                  <a:spLocks noRot="1" noChangeAspect="1" noMove="1" noResize="1" noEditPoints="1" noAdjustHandles="1" noChangeArrowheads="1" noChangeShapeType="1" noTextEdit="1"/>
                </p:cNvSpPr>
                <p:nvPr/>
              </p:nvSpPr>
              <p:spPr>
                <a:xfrm>
                  <a:off x="5406603" y="4527867"/>
                  <a:ext cx="3642279" cy="982898"/>
                </a:xfrm>
                <a:prstGeom prst="rect">
                  <a:avLst/>
                </a:prstGeom>
                <a:blipFill>
                  <a:blip r:embed="rId11"/>
                  <a:stretch>
                    <a:fillRect b="-11538"/>
                  </a:stretch>
                </a:blipFill>
              </p:spPr>
              <p:txBody>
                <a:bodyPr/>
                <a:lstStyle/>
                <a:p>
                  <a:r>
                    <a:rPr lang="zh-CN" altLang="en-US">
                      <a:noFill/>
                    </a:rPr>
                    <a:t> </a:t>
                  </a:r>
                </a:p>
              </p:txBody>
            </p:sp>
          </mc:Fallback>
        </mc:AlternateContent>
      </p:grpSp>
      <p:grpSp>
        <p:nvGrpSpPr>
          <p:cNvPr id="63" name="组合 62">
            <a:extLst>
              <a:ext uri="{FF2B5EF4-FFF2-40B4-BE49-F238E27FC236}">
                <a16:creationId xmlns:a16="http://schemas.microsoft.com/office/drawing/2014/main" id="{7513EED4-A72C-C64D-93B7-D568A490DE93}"/>
              </a:ext>
            </a:extLst>
          </p:cNvPr>
          <p:cNvGrpSpPr/>
          <p:nvPr/>
        </p:nvGrpSpPr>
        <p:grpSpPr>
          <a:xfrm>
            <a:off x="3788699" y="1405204"/>
            <a:ext cx="5467839" cy="4904941"/>
            <a:chOff x="3732217" y="1260363"/>
            <a:chExt cx="5467839" cy="4904941"/>
          </a:xfrm>
        </p:grpSpPr>
        <p:sp>
          <p:nvSpPr>
            <p:cNvPr id="64" name="文本框 63">
              <a:extLst>
                <a:ext uri="{FF2B5EF4-FFF2-40B4-BE49-F238E27FC236}">
                  <a16:creationId xmlns:a16="http://schemas.microsoft.com/office/drawing/2014/main" id="{02F0EA4F-2E0E-C747-86D8-BFDC92816F1E}"/>
                </a:ext>
              </a:extLst>
            </p:cNvPr>
            <p:cNvSpPr txBox="1"/>
            <p:nvPr/>
          </p:nvSpPr>
          <p:spPr>
            <a:xfrm>
              <a:off x="3732217" y="4310566"/>
              <a:ext cx="5408536" cy="1854738"/>
            </a:xfrm>
            <a:prstGeom prst="rect">
              <a:avLst/>
            </a:prstGeom>
            <a:solidFill>
              <a:schemeClr val="bg1"/>
            </a:solidFill>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4E8718E9-5CB6-7245-BD93-CB4C0EED595E}"/>
                    </a:ext>
                  </a:extLst>
                </p:cNvPr>
                <p:cNvSpPr/>
                <p:nvPr/>
              </p:nvSpPr>
              <p:spPr>
                <a:xfrm>
                  <a:off x="3777097" y="4614739"/>
                  <a:ext cx="5422959" cy="982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i="1" smtClean="0">
                                <a:latin typeface="Cambria Math" panose="02040503050406030204" pitchFamily="18" charset="0"/>
                              </a:rPr>
                            </m:ctrlPr>
                          </m:fPr>
                          <m:num>
                            <m:r>
                              <a:rPr kumimoji="1" lang="en-US" altLang="zh-CN" i="1">
                                <a:latin typeface="Cambria Math" panose="02040503050406030204" pitchFamily="18" charset="0"/>
                              </a:rPr>
                              <m:t>𝑑𝑁</m:t>
                            </m:r>
                          </m:num>
                          <m:den>
                            <m:r>
                              <a:rPr kumimoji="1" lang="en-US" altLang="zh-CN" i="1">
                                <a:latin typeface="Cambria Math" panose="02040503050406030204" pitchFamily="18" charset="0"/>
                              </a:rPr>
                              <m:t>𝑑</m:t>
                            </m:r>
                            <m:r>
                              <a:rPr kumimoji="1" lang="el-GR" altLang="zh-CN" i="1">
                                <a:latin typeface="Cambria Math" panose="02040503050406030204" pitchFamily="18" charset="0"/>
                                <a:ea typeface="Cambria Math" panose="02040503050406030204" pitchFamily="18" charset="0"/>
                              </a:rPr>
                              <m:t>𝜙</m:t>
                            </m:r>
                          </m:den>
                        </m:f>
                        <m:r>
                          <a:rPr kumimoji="1" lang="en-US" altLang="zh-CN" i="1">
                            <a:latin typeface="Cambria Math" panose="02040503050406030204" pitchFamily="18" charset="0"/>
                            <a:ea typeface="Cambria Math" panose="02040503050406030204" pitchFamily="18" charset="0"/>
                          </a:rPr>
                          <m:t>∝1+2</m:t>
                        </m:r>
                        <m:d>
                          <m:dPr>
                            <m:ctrlPr>
                              <a:rPr kumimoji="1" lang="en-US" altLang="zh-CN" i="1" smtClean="0">
                                <a:latin typeface="Cambria Math" panose="02040503050406030204" pitchFamily="18" charset="0"/>
                                <a:ea typeface="Cambria Math" panose="02040503050406030204" pitchFamily="18" charset="0"/>
                              </a:rPr>
                            </m:ctrlPr>
                          </m:dPr>
                          <m:e>
                            <m:sSub>
                              <m:sSubPr>
                                <m:ctrlPr>
                                  <a:rPr kumimoji="1" lang="en-US" altLang="zh-CN" i="1" smtClean="0">
                                    <a:solidFill>
                                      <a:srgbClr val="FF0000"/>
                                    </a:solidFill>
                                    <a:latin typeface="Cambria Math" panose="02040503050406030204" pitchFamily="18" charset="0"/>
                                    <a:ea typeface="Cambria Math" panose="02040503050406030204" pitchFamily="18" charset="0"/>
                                  </a:rPr>
                                </m:ctrlPr>
                              </m:sSubPr>
                              <m:e>
                                <m:r>
                                  <a:rPr kumimoji="1" lang="en-US" altLang="zh-CN" b="0" i="1" smtClean="0">
                                    <a:solidFill>
                                      <a:srgbClr val="FF0000"/>
                                    </a:solidFill>
                                    <a:latin typeface="Cambria Math" panose="02040503050406030204" pitchFamily="18" charset="0"/>
                                    <a:ea typeface="Cambria Math" panose="02040503050406030204" pitchFamily="18" charset="0"/>
                                  </a:rPr>
                                  <m:t>𝑣</m:t>
                                </m:r>
                              </m:e>
                              <m:sub>
                                <m:r>
                                  <a:rPr kumimoji="1" lang="en-US" altLang="zh-CN" b="0" i="1" smtClean="0">
                                    <a:solidFill>
                                      <a:srgbClr val="FF0000"/>
                                    </a:solidFill>
                                    <a:latin typeface="Cambria Math" panose="02040503050406030204" pitchFamily="18" charset="0"/>
                                    <a:ea typeface="Cambria Math" panose="02040503050406030204" pitchFamily="18" charset="0"/>
                                  </a:rPr>
                                  <m:t>1</m:t>
                                </m:r>
                              </m:sub>
                            </m:sSub>
                            <m:func>
                              <m:funcPr>
                                <m:ctrlPr>
                                  <a:rPr kumimoji="1" lang="en-US" altLang="zh-CN" i="1" smtClean="0">
                                    <a:latin typeface="Cambria Math" panose="02040503050406030204" pitchFamily="18" charset="0"/>
                                    <a:ea typeface="Cambria Math" panose="02040503050406030204" pitchFamily="18" charset="0"/>
                                  </a:rPr>
                                </m:ctrlPr>
                              </m:funcPr>
                              <m:fName>
                                <m:r>
                                  <m:rPr>
                                    <m:sty m:val="p"/>
                                  </m:rPr>
                                  <a:rPr kumimoji="1" lang="en-US" altLang="zh-CN" i="0" smtClean="0">
                                    <a:latin typeface="Cambria Math" panose="02040503050406030204" pitchFamily="18" charset="0"/>
                                    <a:ea typeface="Cambria Math" panose="02040503050406030204" pitchFamily="18" charset="0"/>
                                  </a:rPr>
                                  <m:t>cos</m:t>
                                </m:r>
                              </m:fName>
                              <m:e>
                                <m:r>
                                  <a:rPr kumimoji="1" lang="en-US" altLang="zh-CN" i="1" smtClean="0">
                                    <a:latin typeface="Cambria Math" panose="02040503050406030204" pitchFamily="18" charset="0"/>
                                    <a:ea typeface="Cambria Math" panose="02040503050406030204" pitchFamily="18" charset="0"/>
                                  </a:rPr>
                                  <m:t>𝜑</m:t>
                                </m:r>
                              </m:e>
                            </m:func>
                            <m:r>
                              <a:rPr kumimoji="1" lang="en-US" altLang="zh-CN" b="0" i="1" smtClean="0">
                                <a:latin typeface="Cambria Math" panose="02040503050406030204" pitchFamily="18" charset="0"/>
                                <a:ea typeface="Cambria Math" panose="02040503050406030204" pitchFamily="18" charset="0"/>
                              </a:rPr>
                              <m:t>+</m:t>
                            </m:r>
                            <m:sSub>
                              <m:sSubPr>
                                <m:ctrlPr>
                                  <a:rPr kumimoji="1" lang="en-US" altLang="zh-CN" i="1" smtClean="0">
                                    <a:solidFill>
                                      <a:srgbClr val="FF0000"/>
                                    </a:solidFill>
                                    <a:latin typeface="Cambria Math" panose="02040503050406030204" pitchFamily="18" charset="0"/>
                                    <a:ea typeface="Cambria Math" panose="02040503050406030204" pitchFamily="18" charset="0"/>
                                  </a:rPr>
                                </m:ctrlPr>
                              </m:sSubPr>
                              <m:e>
                                <m:r>
                                  <a:rPr kumimoji="1" lang="en-US" altLang="zh-CN" i="1">
                                    <a:solidFill>
                                      <a:srgbClr val="FF0000"/>
                                    </a:solidFill>
                                    <a:latin typeface="Cambria Math" panose="02040503050406030204" pitchFamily="18" charset="0"/>
                                    <a:ea typeface="Cambria Math" panose="02040503050406030204" pitchFamily="18" charset="0"/>
                                  </a:rPr>
                                  <m:t>𝑣</m:t>
                                </m:r>
                              </m:e>
                              <m:sub>
                                <m:r>
                                  <a:rPr kumimoji="1" lang="en-US" altLang="zh-CN" b="0" i="1" smtClean="0">
                                    <a:solidFill>
                                      <a:srgbClr val="FF0000"/>
                                    </a:solidFill>
                                    <a:latin typeface="Cambria Math" panose="02040503050406030204" pitchFamily="18" charset="0"/>
                                    <a:ea typeface="Cambria Math" panose="02040503050406030204" pitchFamily="18" charset="0"/>
                                  </a:rPr>
                                  <m:t>2</m:t>
                                </m:r>
                              </m:sub>
                            </m:sSub>
                            <m:func>
                              <m:funcPr>
                                <m:ctrlPr>
                                  <a:rPr kumimoji="1" lang="en-US" altLang="zh-CN" i="1">
                                    <a:latin typeface="Cambria Math" panose="02040503050406030204" pitchFamily="18" charset="0"/>
                                    <a:ea typeface="Cambria Math" panose="02040503050406030204" pitchFamily="18" charset="0"/>
                                  </a:rPr>
                                </m:ctrlPr>
                              </m:funcPr>
                              <m:fName>
                                <m:r>
                                  <m:rPr>
                                    <m:sty m:val="p"/>
                                  </m:rPr>
                                  <a:rPr kumimoji="1" lang="en-US" altLang="zh-CN">
                                    <a:latin typeface="Cambria Math" panose="02040503050406030204" pitchFamily="18" charset="0"/>
                                    <a:ea typeface="Cambria Math" panose="02040503050406030204" pitchFamily="18" charset="0"/>
                                  </a:rPr>
                                  <m:t>cos</m:t>
                                </m:r>
                              </m:fName>
                              <m:e>
                                <m:r>
                                  <a:rPr kumimoji="1" lang="en-US" altLang="zh-CN" b="0" i="1" smtClean="0">
                                    <a:latin typeface="Cambria Math" panose="02040503050406030204" pitchFamily="18" charset="0"/>
                                    <a:ea typeface="Cambria Math" panose="02040503050406030204" pitchFamily="18" charset="0"/>
                                  </a:rPr>
                                  <m:t>2</m:t>
                                </m:r>
                                <m:r>
                                  <a:rPr kumimoji="1" lang="en-US" altLang="zh-CN" i="1">
                                    <a:latin typeface="Cambria Math" panose="02040503050406030204" pitchFamily="18" charset="0"/>
                                    <a:ea typeface="Cambria Math" panose="02040503050406030204" pitchFamily="18" charset="0"/>
                                  </a:rPr>
                                  <m:t>𝜑</m:t>
                                </m:r>
                              </m:e>
                            </m:func>
                          </m:e>
                        </m:d>
                      </m:oMath>
                    </m:oMathPara>
                  </a14:m>
                  <a:endParaRPr lang="zh-CN" altLang="en-US" dirty="0"/>
                </a:p>
              </p:txBody>
            </p:sp>
          </mc:Choice>
          <mc:Fallback xmlns="">
            <p:sp>
              <p:nvSpPr>
                <p:cNvPr id="65" name="矩形 64">
                  <a:extLst>
                    <a:ext uri="{FF2B5EF4-FFF2-40B4-BE49-F238E27FC236}">
                      <a16:creationId xmlns:a16="http://schemas.microsoft.com/office/drawing/2014/main" id="{4E8718E9-5CB6-7245-BD93-CB4C0EED595E}"/>
                    </a:ext>
                  </a:extLst>
                </p:cNvPr>
                <p:cNvSpPr>
                  <a:spLocks noRot="1" noChangeAspect="1" noMove="1" noResize="1" noEditPoints="1" noAdjustHandles="1" noChangeArrowheads="1" noChangeShapeType="1" noTextEdit="1"/>
                </p:cNvSpPr>
                <p:nvPr/>
              </p:nvSpPr>
              <p:spPr>
                <a:xfrm>
                  <a:off x="3777097" y="4614739"/>
                  <a:ext cx="5422959" cy="982898"/>
                </a:xfrm>
                <a:prstGeom prst="rect">
                  <a:avLst/>
                </a:prstGeom>
                <a:blipFill>
                  <a:blip r:embed="rId12"/>
                  <a:stretch>
                    <a:fillRect b="-10256"/>
                  </a:stretch>
                </a:blipFill>
              </p:spPr>
              <p:txBody>
                <a:bodyPr/>
                <a:lstStyle/>
                <a:p>
                  <a:r>
                    <a:rPr lang="zh-CN" altLang="en-US">
                      <a:noFill/>
                    </a:rPr>
                    <a:t> </a:t>
                  </a:r>
                </a:p>
              </p:txBody>
            </p:sp>
          </mc:Fallback>
        </mc:AlternateContent>
        <p:pic>
          <p:nvPicPr>
            <p:cNvPr id="66" name="图片 65">
              <a:extLst>
                <a:ext uri="{FF2B5EF4-FFF2-40B4-BE49-F238E27FC236}">
                  <a16:creationId xmlns:a16="http://schemas.microsoft.com/office/drawing/2014/main" id="{BAD0739B-AFBD-AF44-9AD5-6E37E0AF96C2}"/>
                </a:ext>
              </a:extLst>
            </p:cNvPr>
            <p:cNvPicPr>
              <a:picLocks noChangeAspect="1"/>
            </p:cNvPicPr>
            <p:nvPr/>
          </p:nvPicPr>
          <p:blipFill>
            <a:blip r:embed="rId13"/>
            <a:stretch>
              <a:fillRect/>
            </a:stretch>
          </p:blipFill>
          <p:spPr>
            <a:xfrm>
              <a:off x="5702034" y="1260363"/>
              <a:ext cx="3442749" cy="2934423"/>
            </a:xfrm>
            <a:prstGeom prst="rect">
              <a:avLst/>
            </a:prstGeom>
          </p:spPr>
        </p:pic>
      </p:grpSp>
      <p:grpSp>
        <p:nvGrpSpPr>
          <p:cNvPr id="67" name="组合 66">
            <a:extLst>
              <a:ext uri="{FF2B5EF4-FFF2-40B4-BE49-F238E27FC236}">
                <a16:creationId xmlns:a16="http://schemas.microsoft.com/office/drawing/2014/main" id="{616C8DC6-79B6-AA4E-A3F7-FFFE6E9F45FE}"/>
              </a:ext>
            </a:extLst>
          </p:cNvPr>
          <p:cNvGrpSpPr/>
          <p:nvPr/>
        </p:nvGrpSpPr>
        <p:grpSpPr>
          <a:xfrm>
            <a:off x="221151" y="1293626"/>
            <a:ext cx="9159695" cy="5272808"/>
            <a:chOff x="-113501" y="1294774"/>
            <a:chExt cx="9159695" cy="4938920"/>
          </a:xfrm>
        </p:grpSpPr>
        <p:sp>
          <p:nvSpPr>
            <p:cNvPr id="68" name="文本框 67">
              <a:extLst>
                <a:ext uri="{FF2B5EF4-FFF2-40B4-BE49-F238E27FC236}">
                  <a16:creationId xmlns:a16="http://schemas.microsoft.com/office/drawing/2014/main" id="{50DAC7FE-A011-DF45-BD4B-16AFCD26A2F5}"/>
                </a:ext>
              </a:extLst>
            </p:cNvPr>
            <p:cNvSpPr txBox="1"/>
            <p:nvPr/>
          </p:nvSpPr>
          <p:spPr>
            <a:xfrm>
              <a:off x="-113501" y="4378956"/>
              <a:ext cx="8937868" cy="1854738"/>
            </a:xfrm>
            <a:prstGeom prst="rect">
              <a:avLst/>
            </a:prstGeom>
            <a:solidFill>
              <a:schemeClr val="bg1"/>
            </a:solidFill>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69" name="矩形 68">
                  <a:extLst>
                    <a:ext uri="{FF2B5EF4-FFF2-40B4-BE49-F238E27FC236}">
                      <a16:creationId xmlns:a16="http://schemas.microsoft.com/office/drawing/2014/main" id="{A7BFCCB9-6B9F-654C-BBD3-F6AC661140E2}"/>
                    </a:ext>
                  </a:extLst>
                </p:cNvPr>
                <p:cNvSpPr/>
                <p:nvPr/>
              </p:nvSpPr>
              <p:spPr>
                <a:xfrm>
                  <a:off x="1763688" y="4746486"/>
                  <a:ext cx="7282506" cy="982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i="1" smtClean="0">
                                <a:latin typeface="Cambria Math" panose="02040503050406030204" pitchFamily="18" charset="0"/>
                              </a:rPr>
                            </m:ctrlPr>
                          </m:fPr>
                          <m:num>
                            <m:r>
                              <a:rPr kumimoji="1" lang="en-US" altLang="zh-CN" i="1">
                                <a:latin typeface="Cambria Math" panose="02040503050406030204" pitchFamily="18" charset="0"/>
                              </a:rPr>
                              <m:t>𝑑𝑁</m:t>
                            </m:r>
                          </m:num>
                          <m:den>
                            <m:r>
                              <a:rPr kumimoji="1" lang="en-US" altLang="zh-CN" i="1">
                                <a:latin typeface="Cambria Math" panose="02040503050406030204" pitchFamily="18" charset="0"/>
                              </a:rPr>
                              <m:t>𝑑</m:t>
                            </m:r>
                            <m:r>
                              <a:rPr kumimoji="1" lang="el-GR" altLang="zh-CN" i="1">
                                <a:latin typeface="Cambria Math" panose="02040503050406030204" pitchFamily="18" charset="0"/>
                                <a:ea typeface="Cambria Math" panose="02040503050406030204" pitchFamily="18" charset="0"/>
                              </a:rPr>
                              <m:t>𝜙</m:t>
                            </m:r>
                          </m:den>
                        </m:f>
                        <m:r>
                          <a:rPr kumimoji="1" lang="en-US" altLang="zh-CN" i="1">
                            <a:latin typeface="Cambria Math" panose="02040503050406030204" pitchFamily="18" charset="0"/>
                            <a:ea typeface="Cambria Math" panose="02040503050406030204" pitchFamily="18" charset="0"/>
                          </a:rPr>
                          <m:t>∝1+2</m:t>
                        </m:r>
                        <m:d>
                          <m:dPr>
                            <m:ctrlPr>
                              <a:rPr kumimoji="1" lang="en-US" altLang="zh-CN" i="1">
                                <a:latin typeface="Cambria Math" panose="02040503050406030204" pitchFamily="18" charset="0"/>
                                <a:ea typeface="Cambria Math" panose="02040503050406030204" pitchFamily="18" charset="0"/>
                              </a:rPr>
                            </m:ctrlPr>
                          </m:dPr>
                          <m:e>
                            <m:sSub>
                              <m:sSubPr>
                                <m:ctrlPr>
                                  <a:rPr kumimoji="1" lang="en-US" altLang="zh-CN" i="1">
                                    <a:solidFill>
                                      <a:srgbClr val="FF0000"/>
                                    </a:solidFill>
                                    <a:latin typeface="Cambria Math" panose="02040503050406030204" pitchFamily="18" charset="0"/>
                                    <a:ea typeface="Cambria Math" panose="02040503050406030204" pitchFamily="18" charset="0"/>
                                  </a:rPr>
                                </m:ctrlPr>
                              </m:sSubPr>
                              <m:e>
                                <m:r>
                                  <a:rPr kumimoji="1" lang="en-US" altLang="zh-CN" i="1">
                                    <a:solidFill>
                                      <a:srgbClr val="FF0000"/>
                                    </a:solidFill>
                                    <a:latin typeface="Cambria Math" panose="02040503050406030204" pitchFamily="18" charset="0"/>
                                    <a:ea typeface="Cambria Math" panose="02040503050406030204" pitchFamily="18" charset="0"/>
                                  </a:rPr>
                                  <m:t>𝑣</m:t>
                                </m:r>
                              </m:e>
                              <m:sub>
                                <m:r>
                                  <a:rPr kumimoji="1" lang="en-US" altLang="zh-CN" i="1">
                                    <a:solidFill>
                                      <a:srgbClr val="FF0000"/>
                                    </a:solidFill>
                                    <a:latin typeface="Cambria Math" panose="02040503050406030204" pitchFamily="18" charset="0"/>
                                    <a:ea typeface="Cambria Math" panose="02040503050406030204" pitchFamily="18" charset="0"/>
                                  </a:rPr>
                                  <m:t>1</m:t>
                                </m:r>
                              </m:sub>
                            </m:sSub>
                            <m:func>
                              <m:funcPr>
                                <m:ctrlPr>
                                  <a:rPr kumimoji="1" lang="en-US" altLang="zh-CN" i="1">
                                    <a:latin typeface="Cambria Math" panose="02040503050406030204" pitchFamily="18" charset="0"/>
                                    <a:ea typeface="Cambria Math" panose="02040503050406030204" pitchFamily="18" charset="0"/>
                                  </a:rPr>
                                </m:ctrlPr>
                              </m:funcPr>
                              <m:fName>
                                <m:r>
                                  <m:rPr>
                                    <m:sty m:val="p"/>
                                  </m:rPr>
                                  <a:rPr kumimoji="1" lang="en-US" altLang="zh-CN">
                                    <a:latin typeface="Cambria Math" panose="02040503050406030204" pitchFamily="18" charset="0"/>
                                    <a:ea typeface="Cambria Math" panose="02040503050406030204" pitchFamily="18" charset="0"/>
                                  </a:rPr>
                                  <m:t>cos</m:t>
                                </m:r>
                              </m:fName>
                              <m:e>
                                <m:r>
                                  <a:rPr kumimoji="1" lang="en-US" altLang="zh-CN" i="1">
                                    <a:latin typeface="Cambria Math" panose="02040503050406030204" pitchFamily="18" charset="0"/>
                                    <a:ea typeface="Cambria Math" panose="02040503050406030204" pitchFamily="18" charset="0"/>
                                  </a:rPr>
                                  <m:t>𝜑</m:t>
                                </m:r>
                              </m:e>
                            </m:func>
                            <m:r>
                              <a:rPr kumimoji="1" lang="en-US" altLang="zh-CN" i="1">
                                <a:latin typeface="Cambria Math" panose="02040503050406030204" pitchFamily="18" charset="0"/>
                                <a:ea typeface="Cambria Math" panose="02040503050406030204" pitchFamily="18" charset="0"/>
                              </a:rPr>
                              <m:t>+</m:t>
                            </m:r>
                            <m:sSub>
                              <m:sSubPr>
                                <m:ctrlPr>
                                  <a:rPr kumimoji="1" lang="en-US" altLang="zh-CN" i="1">
                                    <a:solidFill>
                                      <a:srgbClr val="FF0000"/>
                                    </a:solidFill>
                                    <a:latin typeface="Cambria Math" panose="02040503050406030204" pitchFamily="18" charset="0"/>
                                    <a:ea typeface="Cambria Math" panose="02040503050406030204" pitchFamily="18" charset="0"/>
                                  </a:rPr>
                                </m:ctrlPr>
                              </m:sSubPr>
                              <m:e>
                                <m:r>
                                  <a:rPr kumimoji="1" lang="en-US" altLang="zh-CN" i="1">
                                    <a:solidFill>
                                      <a:srgbClr val="FF0000"/>
                                    </a:solidFill>
                                    <a:latin typeface="Cambria Math" panose="02040503050406030204" pitchFamily="18" charset="0"/>
                                    <a:ea typeface="Cambria Math" panose="02040503050406030204" pitchFamily="18" charset="0"/>
                                  </a:rPr>
                                  <m:t>𝑣</m:t>
                                </m:r>
                              </m:e>
                              <m:sub>
                                <m:r>
                                  <a:rPr kumimoji="1" lang="en-US" altLang="zh-CN" i="1">
                                    <a:solidFill>
                                      <a:srgbClr val="FF0000"/>
                                    </a:solidFill>
                                    <a:latin typeface="Cambria Math" panose="02040503050406030204" pitchFamily="18" charset="0"/>
                                    <a:ea typeface="Cambria Math" panose="02040503050406030204" pitchFamily="18" charset="0"/>
                                  </a:rPr>
                                  <m:t>2</m:t>
                                </m:r>
                              </m:sub>
                            </m:sSub>
                            <m:func>
                              <m:funcPr>
                                <m:ctrlPr>
                                  <a:rPr kumimoji="1" lang="en-US" altLang="zh-CN" i="1">
                                    <a:latin typeface="Cambria Math" panose="02040503050406030204" pitchFamily="18" charset="0"/>
                                    <a:ea typeface="Cambria Math" panose="02040503050406030204" pitchFamily="18" charset="0"/>
                                  </a:rPr>
                                </m:ctrlPr>
                              </m:funcPr>
                              <m:fName>
                                <m:r>
                                  <m:rPr>
                                    <m:sty m:val="p"/>
                                  </m:rPr>
                                  <a:rPr kumimoji="1" lang="en-US" altLang="zh-CN">
                                    <a:latin typeface="Cambria Math" panose="02040503050406030204" pitchFamily="18" charset="0"/>
                                    <a:ea typeface="Cambria Math" panose="02040503050406030204" pitchFamily="18" charset="0"/>
                                  </a:rPr>
                                  <m:t>cos</m:t>
                                </m:r>
                              </m:fName>
                              <m:e>
                                <m:r>
                                  <a:rPr kumimoji="1" lang="en-US" altLang="zh-CN" i="1">
                                    <a:latin typeface="Cambria Math" panose="02040503050406030204" pitchFamily="18" charset="0"/>
                                    <a:ea typeface="Cambria Math" panose="02040503050406030204" pitchFamily="18" charset="0"/>
                                  </a:rPr>
                                  <m:t>2</m:t>
                                </m:r>
                                <m:r>
                                  <a:rPr kumimoji="1" lang="en-US" altLang="zh-CN" i="1">
                                    <a:latin typeface="Cambria Math" panose="02040503050406030204" pitchFamily="18" charset="0"/>
                                    <a:ea typeface="Cambria Math" panose="02040503050406030204" pitchFamily="18" charset="0"/>
                                  </a:rPr>
                                  <m:t>𝜑</m:t>
                                </m:r>
                              </m:e>
                            </m:func>
                            <m:r>
                              <a:rPr kumimoji="1" lang="en-US" altLang="zh-CN" b="0" i="1" smtClean="0">
                                <a:latin typeface="Cambria Math" panose="02040503050406030204" pitchFamily="18" charset="0"/>
                                <a:ea typeface="Cambria Math" panose="02040503050406030204" pitchFamily="18" charset="0"/>
                              </a:rPr>
                              <m:t>+</m:t>
                            </m:r>
                            <m:sSub>
                              <m:sSubPr>
                                <m:ctrlPr>
                                  <a:rPr kumimoji="1" lang="en-US" altLang="zh-CN" i="1">
                                    <a:solidFill>
                                      <a:srgbClr val="FF0000"/>
                                    </a:solidFill>
                                    <a:latin typeface="Cambria Math" panose="02040503050406030204" pitchFamily="18" charset="0"/>
                                    <a:ea typeface="Cambria Math" panose="02040503050406030204" pitchFamily="18" charset="0"/>
                                  </a:rPr>
                                </m:ctrlPr>
                              </m:sSubPr>
                              <m:e>
                                <m:r>
                                  <a:rPr kumimoji="1" lang="en-US" altLang="zh-CN" i="1">
                                    <a:solidFill>
                                      <a:srgbClr val="FF0000"/>
                                    </a:solidFill>
                                    <a:latin typeface="Cambria Math" panose="02040503050406030204" pitchFamily="18" charset="0"/>
                                    <a:ea typeface="Cambria Math" panose="02040503050406030204" pitchFamily="18" charset="0"/>
                                  </a:rPr>
                                  <m:t>𝑣</m:t>
                                </m:r>
                              </m:e>
                              <m:sub>
                                <m:r>
                                  <a:rPr kumimoji="1" lang="en-US" altLang="zh-CN" b="0" i="1" smtClean="0">
                                    <a:solidFill>
                                      <a:srgbClr val="FF0000"/>
                                    </a:solidFill>
                                    <a:latin typeface="Cambria Math" panose="02040503050406030204" pitchFamily="18" charset="0"/>
                                    <a:ea typeface="Cambria Math" panose="02040503050406030204" pitchFamily="18" charset="0"/>
                                  </a:rPr>
                                  <m:t>3</m:t>
                                </m:r>
                              </m:sub>
                            </m:sSub>
                            <m:func>
                              <m:funcPr>
                                <m:ctrlPr>
                                  <a:rPr kumimoji="1" lang="en-US" altLang="zh-CN" i="1">
                                    <a:latin typeface="Cambria Math" panose="02040503050406030204" pitchFamily="18" charset="0"/>
                                    <a:ea typeface="Cambria Math" panose="02040503050406030204" pitchFamily="18" charset="0"/>
                                  </a:rPr>
                                </m:ctrlPr>
                              </m:funcPr>
                              <m:fName>
                                <m:r>
                                  <m:rPr>
                                    <m:sty m:val="p"/>
                                  </m:rPr>
                                  <a:rPr kumimoji="1" lang="en-US" altLang="zh-CN">
                                    <a:latin typeface="Cambria Math" panose="02040503050406030204" pitchFamily="18" charset="0"/>
                                    <a:ea typeface="Cambria Math" panose="02040503050406030204" pitchFamily="18" charset="0"/>
                                  </a:rPr>
                                  <m:t>cos</m:t>
                                </m:r>
                              </m:fName>
                              <m:e>
                                <m:r>
                                  <a:rPr kumimoji="1" lang="en-US" altLang="zh-CN" b="0" i="1" smtClean="0">
                                    <a:latin typeface="Cambria Math" panose="02040503050406030204" pitchFamily="18" charset="0"/>
                                    <a:ea typeface="Cambria Math" panose="02040503050406030204" pitchFamily="18" charset="0"/>
                                  </a:rPr>
                                  <m:t>3</m:t>
                                </m:r>
                                <m:r>
                                  <a:rPr kumimoji="1" lang="en-US" altLang="zh-CN" i="1">
                                    <a:latin typeface="Cambria Math" panose="02040503050406030204" pitchFamily="18" charset="0"/>
                                    <a:ea typeface="Cambria Math" panose="02040503050406030204" pitchFamily="18" charset="0"/>
                                  </a:rPr>
                                  <m:t>𝜑</m:t>
                                </m:r>
                              </m:e>
                            </m:func>
                          </m:e>
                        </m:d>
                      </m:oMath>
                    </m:oMathPara>
                  </a14:m>
                  <a:endParaRPr lang="zh-CN" altLang="en-US" dirty="0"/>
                </a:p>
              </p:txBody>
            </p:sp>
          </mc:Choice>
          <mc:Fallback xmlns="">
            <p:sp>
              <p:nvSpPr>
                <p:cNvPr id="69" name="矩形 68">
                  <a:extLst>
                    <a:ext uri="{FF2B5EF4-FFF2-40B4-BE49-F238E27FC236}">
                      <a16:creationId xmlns:a16="http://schemas.microsoft.com/office/drawing/2014/main" id="{A7BFCCB9-6B9F-654C-BBD3-F6AC661140E2}"/>
                    </a:ext>
                  </a:extLst>
                </p:cNvPr>
                <p:cNvSpPr>
                  <a:spLocks noRot="1" noChangeAspect="1" noMove="1" noResize="1" noEditPoints="1" noAdjustHandles="1" noChangeArrowheads="1" noChangeShapeType="1" noTextEdit="1"/>
                </p:cNvSpPr>
                <p:nvPr/>
              </p:nvSpPr>
              <p:spPr>
                <a:xfrm>
                  <a:off x="1763688" y="4746486"/>
                  <a:ext cx="7282506" cy="982898"/>
                </a:xfrm>
                <a:prstGeom prst="rect">
                  <a:avLst/>
                </a:prstGeom>
                <a:blipFill>
                  <a:blip r:embed="rId14"/>
                  <a:stretch>
                    <a:fillRect b="-3571"/>
                  </a:stretch>
                </a:blipFill>
              </p:spPr>
              <p:txBody>
                <a:bodyPr/>
                <a:lstStyle/>
                <a:p>
                  <a:r>
                    <a:rPr lang="zh-CN" altLang="en-US">
                      <a:noFill/>
                    </a:rPr>
                    <a:t> </a:t>
                  </a:r>
                </a:p>
              </p:txBody>
            </p:sp>
          </mc:Fallback>
        </mc:AlternateContent>
        <p:pic>
          <p:nvPicPr>
            <p:cNvPr id="70" name="图片 69">
              <a:extLst>
                <a:ext uri="{FF2B5EF4-FFF2-40B4-BE49-F238E27FC236}">
                  <a16:creationId xmlns:a16="http://schemas.microsoft.com/office/drawing/2014/main" id="{254ED4E6-B753-B243-B2B1-C3770F9271B5}"/>
                </a:ext>
              </a:extLst>
            </p:cNvPr>
            <p:cNvPicPr>
              <a:picLocks noChangeAspect="1"/>
            </p:cNvPicPr>
            <p:nvPr/>
          </p:nvPicPr>
          <p:blipFill>
            <a:blip r:embed="rId15"/>
            <a:stretch>
              <a:fillRect/>
            </a:stretch>
          </p:blipFill>
          <p:spPr>
            <a:xfrm>
              <a:off x="5217395" y="1294774"/>
              <a:ext cx="3531317" cy="2985356"/>
            </a:xfrm>
            <a:prstGeom prst="rect">
              <a:avLst/>
            </a:prstGeom>
          </p:spPr>
        </p:pic>
      </p:grpSp>
      <p:grpSp>
        <p:nvGrpSpPr>
          <p:cNvPr id="71" name="组合 70">
            <a:extLst>
              <a:ext uri="{FF2B5EF4-FFF2-40B4-BE49-F238E27FC236}">
                <a16:creationId xmlns:a16="http://schemas.microsoft.com/office/drawing/2014/main" id="{B4218C8D-883A-BA4B-B310-92596BCA2FD2}"/>
              </a:ext>
            </a:extLst>
          </p:cNvPr>
          <p:cNvGrpSpPr/>
          <p:nvPr/>
        </p:nvGrpSpPr>
        <p:grpSpPr>
          <a:xfrm>
            <a:off x="11183" y="1396239"/>
            <a:ext cx="9233745" cy="4769065"/>
            <a:chOff x="11183" y="1396239"/>
            <a:chExt cx="9233745" cy="4769065"/>
          </a:xfrm>
        </p:grpSpPr>
        <p:sp>
          <p:nvSpPr>
            <p:cNvPr id="72" name="文本框 71">
              <a:extLst>
                <a:ext uri="{FF2B5EF4-FFF2-40B4-BE49-F238E27FC236}">
                  <a16:creationId xmlns:a16="http://schemas.microsoft.com/office/drawing/2014/main" id="{4A7D786B-EE2E-8146-83A4-99F06B8A8EAA}"/>
                </a:ext>
              </a:extLst>
            </p:cNvPr>
            <p:cNvSpPr txBox="1"/>
            <p:nvPr/>
          </p:nvSpPr>
          <p:spPr>
            <a:xfrm>
              <a:off x="539552" y="4310566"/>
              <a:ext cx="8601201" cy="1854738"/>
            </a:xfrm>
            <a:prstGeom prst="rect">
              <a:avLst/>
            </a:prstGeom>
            <a:solidFill>
              <a:schemeClr val="bg1"/>
            </a:solidFill>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73" name="矩形 72">
                  <a:extLst>
                    <a:ext uri="{FF2B5EF4-FFF2-40B4-BE49-F238E27FC236}">
                      <a16:creationId xmlns:a16="http://schemas.microsoft.com/office/drawing/2014/main" id="{EEA51D3D-2C46-824F-B35D-0F219B7493BA}"/>
                    </a:ext>
                  </a:extLst>
                </p:cNvPr>
                <p:cNvSpPr/>
                <p:nvPr/>
              </p:nvSpPr>
              <p:spPr>
                <a:xfrm>
                  <a:off x="11183" y="4746486"/>
                  <a:ext cx="9233745" cy="982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i="1" smtClean="0">
                                <a:latin typeface="Cambria Math" panose="02040503050406030204" pitchFamily="18" charset="0"/>
                              </a:rPr>
                            </m:ctrlPr>
                          </m:fPr>
                          <m:num>
                            <m:r>
                              <a:rPr kumimoji="1" lang="en-US" altLang="zh-CN" i="1">
                                <a:latin typeface="Cambria Math" panose="02040503050406030204" pitchFamily="18" charset="0"/>
                              </a:rPr>
                              <m:t>𝑑𝑁</m:t>
                            </m:r>
                          </m:num>
                          <m:den>
                            <m:r>
                              <a:rPr kumimoji="1" lang="en-US" altLang="zh-CN" i="1">
                                <a:latin typeface="Cambria Math" panose="02040503050406030204" pitchFamily="18" charset="0"/>
                              </a:rPr>
                              <m:t>𝑑</m:t>
                            </m:r>
                            <m:r>
                              <a:rPr kumimoji="1" lang="el-GR" altLang="zh-CN" i="1">
                                <a:latin typeface="Cambria Math" panose="02040503050406030204" pitchFamily="18" charset="0"/>
                                <a:ea typeface="Cambria Math" panose="02040503050406030204" pitchFamily="18" charset="0"/>
                              </a:rPr>
                              <m:t>𝜙</m:t>
                            </m:r>
                          </m:den>
                        </m:f>
                        <m:r>
                          <a:rPr kumimoji="1" lang="en-US" altLang="zh-CN" i="1">
                            <a:latin typeface="Cambria Math" panose="02040503050406030204" pitchFamily="18" charset="0"/>
                            <a:ea typeface="Cambria Math" panose="02040503050406030204" pitchFamily="18" charset="0"/>
                          </a:rPr>
                          <m:t>∝1+2</m:t>
                        </m:r>
                        <m:d>
                          <m:dPr>
                            <m:ctrlPr>
                              <a:rPr kumimoji="1" lang="en-US" altLang="zh-CN" i="1">
                                <a:latin typeface="Cambria Math" panose="02040503050406030204" pitchFamily="18" charset="0"/>
                                <a:ea typeface="Cambria Math" panose="02040503050406030204" pitchFamily="18" charset="0"/>
                              </a:rPr>
                            </m:ctrlPr>
                          </m:dPr>
                          <m:e>
                            <m:sSub>
                              <m:sSubPr>
                                <m:ctrlPr>
                                  <a:rPr kumimoji="1" lang="en-US" altLang="zh-CN" i="1">
                                    <a:solidFill>
                                      <a:srgbClr val="FF0000"/>
                                    </a:solidFill>
                                    <a:latin typeface="Cambria Math" panose="02040503050406030204" pitchFamily="18" charset="0"/>
                                    <a:ea typeface="Cambria Math" panose="02040503050406030204" pitchFamily="18" charset="0"/>
                                  </a:rPr>
                                </m:ctrlPr>
                              </m:sSubPr>
                              <m:e>
                                <m:r>
                                  <a:rPr kumimoji="1" lang="en-US" altLang="zh-CN" i="1">
                                    <a:solidFill>
                                      <a:srgbClr val="FF0000"/>
                                    </a:solidFill>
                                    <a:latin typeface="Cambria Math" panose="02040503050406030204" pitchFamily="18" charset="0"/>
                                    <a:ea typeface="Cambria Math" panose="02040503050406030204" pitchFamily="18" charset="0"/>
                                  </a:rPr>
                                  <m:t>𝑣</m:t>
                                </m:r>
                              </m:e>
                              <m:sub>
                                <m:r>
                                  <a:rPr kumimoji="1" lang="en-US" altLang="zh-CN" i="1">
                                    <a:solidFill>
                                      <a:srgbClr val="FF0000"/>
                                    </a:solidFill>
                                    <a:latin typeface="Cambria Math" panose="02040503050406030204" pitchFamily="18" charset="0"/>
                                    <a:ea typeface="Cambria Math" panose="02040503050406030204" pitchFamily="18" charset="0"/>
                                  </a:rPr>
                                  <m:t>1</m:t>
                                </m:r>
                              </m:sub>
                            </m:sSub>
                            <m:func>
                              <m:funcPr>
                                <m:ctrlPr>
                                  <a:rPr kumimoji="1" lang="en-US" altLang="zh-CN" i="1">
                                    <a:latin typeface="Cambria Math" panose="02040503050406030204" pitchFamily="18" charset="0"/>
                                    <a:ea typeface="Cambria Math" panose="02040503050406030204" pitchFamily="18" charset="0"/>
                                  </a:rPr>
                                </m:ctrlPr>
                              </m:funcPr>
                              <m:fName>
                                <m:r>
                                  <m:rPr>
                                    <m:sty m:val="p"/>
                                  </m:rPr>
                                  <a:rPr kumimoji="1" lang="en-US" altLang="zh-CN">
                                    <a:latin typeface="Cambria Math" panose="02040503050406030204" pitchFamily="18" charset="0"/>
                                    <a:ea typeface="Cambria Math" panose="02040503050406030204" pitchFamily="18" charset="0"/>
                                  </a:rPr>
                                  <m:t>cos</m:t>
                                </m:r>
                              </m:fName>
                              <m:e>
                                <m:r>
                                  <a:rPr kumimoji="1" lang="en-US" altLang="zh-CN" i="1">
                                    <a:latin typeface="Cambria Math" panose="02040503050406030204" pitchFamily="18" charset="0"/>
                                    <a:ea typeface="Cambria Math" panose="02040503050406030204" pitchFamily="18" charset="0"/>
                                  </a:rPr>
                                  <m:t>𝜑</m:t>
                                </m:r>
                              </m:e>
                            </m:func>
                            <m:r>
                              <a:rPr kumimoji="1" lang="en-US" altLang="zh-CN" i="1">
                                <a:latin typeface="Cambria Math" panose="02040503050406030204" pitchFamily="18" charset="0"/>
                                <a:ea typeface="Cambria Math" panose="02040503050406030204" pitchFamily="18" charset="0"/>
                              </a:rPr>
                              <m:t>+</m:t>
                            </m:r>
                            <m:sSub>
                              <m:sSubPr>
                                <m:ctrlPr>
                                  <a:rPr kumimoji="1" lang="en-US" altLang="zh-CN" i="1">
                                    <a:solidFill>
                                      <a:srgbClr val="FF0000"/>
                                    </a:solidFill>
                                    <a:latin typeface="Cambria Math" panose="02040503050406030204" pitchFamily="18" charset="0"/>
                                    <a:ea typeface="Cambria Math" panose="02040503050406030204" pitchFamily="18" charset="0"/>
                                  </a:rPr>
                                </m:ctrlPr>
                              </m:sSubPr>
                              <m:e>
                                <m:r>
                                  <a:rPr kumimoji="1" lang="en-US" altLang="zh-CN" i="1">
                                    <a:solidFill>
                                      <a:srgbClr val="FF0000"/>
                                    </a:solidFill>
                                    <a:latin typeface="Cambria Math" panose="02040503050406030204" pitchFamily="18" charset="0"/>
                                    <a:ea typeface="Cambria Math" panose="02040503050406030204" pitchFamily="18" charset="0"/>
                                  </a:rPr>
                                  <m:t>𝑣</m:t>
                                </m:r>
                              </m:e>
                              <m:sub>
                                <m:r>
                                  <a:rPr kumimoji="1" lang="en-US" altLang="zh-CN" i="1">
                                    <a:solidFill>
                                      <a:srgbClr val="FF0000"/>
                                    </a:solidFill>
                                    <a:latin typeface="Cambria Math" panose="02040503050406030204" pitchFamily="18" charset="0"/>
                                    <a:ea typeface="Cambria Math" panose="02040503050406030204" pitchFamily="18" charset="0"/>
                                  </a:rPr>
                                  <m:t>2</m:t>
                                </m:r>
                              </m:sub>
                            </m:sSub>
                            <m:func>
                              <m:funcPr>
                                <m:ctrlPr>
                                  <a:rPr kumimoji="1" lang="en-US" altLang="zh-CN" i="1">
                                    <a:latin typeface="Cambria Math" panose="02040503050406030204" pitchFamily="18" charset="0"/>
                                    <a:ea typeface="Cambria Math" panose="02040503050406030204" pitchFamily="18" charset="0"/>
                                  </a:rPr>
                                </m:ctrlPr>
                              </m:funcPr>
                              <m:fName>
                                <m:r>
                                  <m:rPr>
                                    <m:sty m:val="p"/>
                                  </m:rPr>
                                  <a:rPr kumimoji="1" lang="en-US" altLang="zh-CN">
                                    <a:latin typeface="Cambria Math" panose="02040503050406030204" pitchFamily="18" charset="0"/>
                                    <a:ea typeface="Cambria Math" panose="02040503050406030204" pitchFamily="18" charset="0"/>
                                  </a:rPr>
                                  <m:t>cos</m:t>
                                </m:r>
                              </m:fName>
                              <m:e>
                                <m:r>
                                  <a:rPr kumimoji="1" lang="en-US" altLang="zh-CN" i="1">
                                    <a:latin typeface="Cambria Math" panose="02040503050406030204" pitchFamily="18" charset="0"/>
                                    <a:ea typeface="Cambria Math" panose="02040503050406030204" pitchFamily="18" charset="0"/>
                                  </a:rPr>
                                  <m:t>2</m:t>
                                </m:r>
                                <m:r>
                                  <a:rPr kumimoji="1" lang="en-US" altLang="zh-CN" i="1">
                                    <a:latin typeface="Cambria Math" panose="02040503050406030204" pitchFamily="18" charset="0"/>
                                    <a:ea typeface="Cambria Math" panose="02040503050406030204" pitchFamily="18" charset="0"/>
                                  </a:rPr>
                                  <m:t>𝜑</m:t>
                                </m:r>
                              </m:e>
                            </m:func>
                            <m:r>
                              <a:rPr kumimoji="1" lang="en-US" altLang="zh-CN" b="0" i="1" smtClean="0">
                                <a:latin typeface="Cambria Math" panose="02040503050406030204" pitchFamily="18" charset="0"/>
                                <a:ea typeface="Cambria Math" panose="02040503050406030204" pitchFamily="18" charset="0"/>
                              </a:rPr>
                              <m:t>+</m:t>
                            </m:r>
                            <m:sSub>
                              <m:sSubPr>
                                <m:ctrlPr>
                                  <a:rPr kumimoji="1" lang="en-US" altLang="zh-CN" i="1">
                                    <a:solidFill>
                                      <a:srgbClr val="FF0000"/>
                                    </a:solidFill>
                                    <a:latin typeface="Cambria Math" panose="02040503050406030204" pitchFamily="18" charset="0"/>
                                    <a:ea typeface="Cambria Math" panose="02040503050406030204" pitchFamily="18" charset="0"/>
                                  </a:rPr>
                                </m:ctrlPr>
                              </m:sSubPr>
                              <m:e>
                                <m:r>
                                  <a:rPr kumimoji="1" lang="en-US" altLang="zh-CN" i="1">
                                    <a:solidFill>
                                      <a:srgbClr val="FF0000"/>
                                    </a:solidFill>
                                    <a:latin typeface="Cambria Math" panose="02040503050406030204" pitchFamily="18" charset="0"/>
                                    <a:ea typeface="Cambria Math" panose="02040503050406030204" pitchFamily="18" charset="0"/>
                                  </a:rPr>
                                  <m:t>𝑣</m:t>
                                </m:r>
                              </m:e>
                              <m:sub>
                                <m:r>
                                  <a:rPr kumimoji="1" lang="en-US" altLang="zh-CN" b="0" i="1" smtClean="0">
                                    <a:solidFill>
                                      <a:srgbClr val="FF0000"/>
                                    </a:solidFill>
                                    <a:latin typeface="Cambria Math" panose="02040503050406030204" pitchFamily="18" charset="0"/>
                                    <a:ea typeface="Cambria Math" panose="02040503050406030204" pitchFamily="18" charset="0"/>
                                  </a:rPr>
                                  <m:t>3</m:t>
                                </m:r>
                              </m:sub>
                            </m:sSub>
                            <m:func>
                              <m:funcPr>
                                <m:ctrlPr>
                                  <a:rPr kumimoji="1" lang="en-US" altLang="zh-CN" i="1">
                                    <a:latin typeface="Cambria Math" panose="02040503050406030204" pitchFamily="18" charset="0"/>
                                    <a:ea typeface="Cambria Math" panose="02040503050406030204" pitchFamily="18" charset="0"/>
                                  </a:rPr>
                                </m:ctrlPr>
                              </m:funcPr>
                              <m:fName>
                                <m:r>
                                  <m:rPr>
                                    <m:sty m:val="p"/>
                                  </m:rPr>
                                  <a:rPr kumimoji="1" lang="en-US" altLang="zh-CN">
                                    <a:latin typeface="Cambria Math" panose="02040503050406030204" pitchFamily="18" charset="0"/>
                                    <a:ea typeface="Cambria Math" panose="02040503050406030204" pitchFamily="18" charset="0"/>
                                  </a:rPr>
                                  <m:t>cos</m:t>
                                </m:r>
                              </m:fName>
                              <m:e>
                                <m:r>
                                  <a:rPr kumimoji="1" lang="en-US" altLang="zh-CN" b="0" i="1" smtClean="0">
                                    <a:latin typeface="Cambria Math" panose="02040503050406030204" pitchFamily="18" charset="0"/>
                                    <a:ea typeface="Cambria Math" panose="02040503050406030204" pitchFamily="18" charset="0"/>
                                  </a:rPr>
                                  <m:t>3</m:t>
                                </m:r>
                                <m:r>
                                  <a:rPr kumimoji="1" lang="en-US" altLang="zh-CN" i="1">
                                    <a:latin typeface="Cambria Math" panose="02040503050406030204" pitchFamily="18" charset="0"/>
                                    <a:ea typeface="Cambria Math" panose="02040503050406030204" pitchFamily="18" charset="0"/>
                                  </a:rPr>
                                  <m:t>𝜑</m:t>
                                </m:r>
                                <m:r>
                                  <a:rPr kumimoji="1" lang="en-US" altLang="zh-CN" i="1">
                                    <a:latin typeface="Cambria Math" panose="02040503050406030204" pitchFamily="18" charset="0"/>
                                    <a:ea typeface="Cambria Math" panose="02040503050406030204" pitchFamily="18" charset="0"/>
                                  </a:rPr>
                                  <m:t>+</m:t>
                                </m:r>
                                <m:sSub>
                                  <m:sSubPr>
                                    <m:ctrlPr>
                                      <a:rPr kumimoji="1" lang="en-US" altLang="zh-CN" i="1">
                                        <a:solidFill>
                                          <a:srgbClr val="FF0000"/>
                                        </a:solidFill>
                                        <a:latin typeface="Cambria Math" panose="02040503050406030204" pitchFamily="18" charset="0"/>
                                        <a:ea typeface="Cambria Math" panose="02040503050406030204" pitchFamily="18" charset="0"/>
                                      </a:rPr>
                                    </m:ctrlPr>
                                  </m:sSubPr>
                                  <m:e>
                                    <m:r>
                                      <a:rPr kumimoji="1" lang="en-US" altLang="zh-CN" i="1">
                                        <a:solidFill>
                                          <a:srgbClr val="FF0000"/>
                                        </a:solidFill>
                                        <a:latin typeface="Cambria Math" panose="02040503050406030204" pitchFamily="18" charset="0"/>
                                        <a:ea typeface="Cambria Math" panose="02040503050406030204" pitchFamily="18" charset="0"/>
                                      </a:rPr>
                                      <m:t>𝑣</m:t>
                                    </m:r>
                                  </m:e>
                                  <m:sub>
                                    <m:r>
                                      <a:rPr kumimoji="1" lang="en-US" altLang="zh-CN" b="0" i="1" smtClean="0">
                                        <a:solidFill>
                                          <a:srgbClr val="FF0000"/>
                                        </a:solidFill>
                                        <a:latin typeface="Cambria Math" panose="02040503050406030204" pitchFamily="18" charset="0"/>
                                        <a:ea typeface="Cambria Math" panose="02040503050406030204" pitchFamily="18" charset="0"/>
                                      </a:rPr>
                                      <m:t>4</m:t>
                                    </m:r>
                                  </m:sub>
                                </m:sSub>
                                <m:func>
                                  <m:funcPr>
                                    <m:ctrlPr>
                                      <a:rPr kumimoji="1" lang="en-US" altLang="zh-CN" i="1">
                                        <a:latin typeface="Cambria Math" panose="02040503050406030204" pitchFamily="18" charset="0"/>
                                        <a:ea typeface="Cambria Math" panose="02040503050406030204" pitchFamily="18" charset="0"/>
                                      </a:rPr>
                                    </m:ctrlPr>
                                  </m:funcPr>
                                  <m:fName>
                                    <m:r>
                                      <m:rPr>
                                        <m:sty m:val="p"/>
                                      </m:rPr>
                                      <a:rPr kumimoji="1" lang="en-US" altLang="zh-CN">
                                        <a:latin typeface="Cambria Math" panose="02040503050406030204" pitchFamily="18" charset="0"/>
                                        <a:ea typeface="Cambria Math" panose="02040503050406030204" pitchFamily="18" charset="0"/>
                                      </a:rPr>
                                      <m:t>cos</m:t>
                                    </m:r>
                                  </m:fName>
                                  <m:e>
                                    <m:r>
                                      <a:rPr kumimoji="1" lang="en-US" altLang="zh-CN" b="0" i="1" smtClean="0">
                                        <a:latin typeface="Cambria Math" panose="02040503050406030204" pitchFamily="18" charset="0"/>
                                        <a:ea typeface="Cambria Math" panose="02040503050406030204" pitchFamily="18" charset="0"/>
                                      </a:rPr>
                                      <m:t>4</m:t>
                                    </m:r>
                                    <m:r>
                                      <a:rPr kumimoji="1" lang="en-US" altLang="zh-CN" i="1">
                                        <a:latin typeface="Cambria Math" panose="02040503050406030204" pitchFamily="18" charset="0"/>
                                        <a:ea typeface="Cambria Math" panose="02040503050406030204" pitchFamily="18" charset="0"/>
                                      </a:rPr>
                                      <m:t>𝜑</m:t>
                                    </m:r>
                                  </m:e>
                                </m:func>
                              </m:e>
                            </m:func>
                          </m:e>
                        </m:d>
                      </m:oMath>
                    </m:oMathPara>
                  </a14:m>
                  <a:endParaRPr lang="zh-CN" altLang="en-US" dirty="0"/>
                </a:p>
              </p:txBody>
            </p:sp>
          </mc:Choice>
          <mc:Fallback xmlns="">
            <p:sp>
              <p:nvSpPr>
                <p:cNvPr id="73" name="矩形 72">
                  <a:extLst>
                    <a:ext uri="{FF2B5EF4-FFF2-40B4-BE49-F238E27FC236}">
                      <a16:creationId xmlns:a16="http://schemas.microsoft.com/office/drawing/2014/main" id="{EEA51D3D-2C46-824F-B35D-0F219B7493BA}"/>
                    </a:ext>
                  </a:extLst>
                </p:cNvPr>
                <p:cNvSpPr>
                  <a:spLocks noRot="1" noChangeAspect="1" noMove="1" noResize="1" noEditPoints="1" noAdjustHandles="1" noChangeArrowheads="1" noChangeShapeType="1" noTextEdit="1"/>
                </p:cNvSpPr>
                <p:nvPr/>
              </p:nvSpPr>
              <p:spPr>
                <a:xfrm>
                  <a:off x="11183" y="4746486"/>
                  <a:ext cx="9233745" cy="982898"/>
                </a:xfrm>
                <a:prstGeom prst="rect">
                  <a:avLst/>
                </a:prstGeom>
                <a:blipFill>
                  <a:blip r:embed="rId16"/>
                  <a:stretch>
                    <a:fillRect b="-10127"/>
                  </a:stretch>
                </a:blipFill>
              </p:spPr>
              <p:txBody>
                <a:bodyPr/>
                <a:lstStyle/>
                <a:p>
                  <a:r>
                    <a:rPr lang="zh-CN" altLang="en-US">
                      <a:noFill/>
                    </a:rPr>
                    <a:t> </a:t>
                  </a:r>
                </a:p>
              </p:txBody>
            </p:sp>
          </mc:Fallback>
        </mc:AlternateContent>
        <p:pic>
          <p:nvPicPr>
            <p:cNvPr id="74" name="图片 73">
              <a:extLst>
                <a:ext uri="{FF2B5EF4-FFF2-40B4-BE49-F238E27FC236}">
                  <a16:creationId xmlns:a16="http://schemas.microsoft.com/office/drawing/2014/main" id="{716D331D-2ECE-B04F-887D-98F55C7F6FD5}"/>
                </a:ext>
              </a:extLst>
            </p:cNvPr>
            <p:cNvPicPr>
              <a:picLocks noChangeAspect="1"/>
            </p:cNvPicPr>
            <p:nvPr/>
          </p:nvPicPr>
          <p:blipFill>
            <a:blip r:embed="rId17"/>
            <a:stretch>
              <a:fillRect/>
            </a:stretch>
          </p:blipFill>
          <p:spPr>
            <a:xfrm>
              <a:off x="5666960" y="1396239"/>
              <a:ext cx="3372096" cy="2906214"/>
            </a:xfrm>
            <a:prstGeom prst="rect">
              <a:avLst/>
            </a:prstGeom>
          </p:spPr>
        </p:pic>
      </p:grpSp>
      <p:sp>
        <p:nvSpPr>
          <p:cNvPr id="4" name="矩形 3">
            <a:extLst>
              <a:ext uri="{FF2B5EF4-FFF2-40B4-BE49-F238E27FC236}">
                <a16:creationId xmlns:a16="http://schemas.microsoft.com/office/drawing/2014/main" id="{58008BCA-743A-0947-8113-73AF04EA0A75}"/>
              </a:ext>
            </a:extLst>
          </p:cNvPr>
          <p:cNvSpPr/>
          <p:nvPr/>
        </p:nvSpPr>
        <p:spPr>
          <a:xfrm>
            <a:off x="671823" y="922120"/>
            <a:ext cx="2002471" cy="523220"/>
          </a:xfrm>
          <a:prstGeom prst="rect">
            <a:avLst/>
          </a:prstGeom>
        </p:spPr>
        <p:txBody>
          <a:bodyPr wrap="none">
            <a:spAutoFit/>
          </a:bodyPr>
          <a:lstStyle/>
          <a:p>
            <a:r>
              <a:rPr lang="en" altLang="zh-CN" dirty="0">
                <a:latin typeface="ArialMT"/>
              </a:rPr>
              <a:t>Initial state </a:t>
            </a:r>
            <a:endParaRPr lang="en" altLang="zh-CN" dirty="0">
              <a:effectLst/>
            </a:endParaRPr>
          </a:p>
        </p:txBody>
      </p:sp>
    </p:spTree>
    <p:extLst>
      <p:ext uri="{BB962C8B-B14F-4D97-AF65-F5344CB8AC3E}">
        <p14:creationId xmlns:p14="http://schemas.microsoft.com/office/powerpoint/2010/main" val="164722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nodePh="1">
                                  <p:stCondLst>
                                    <p:cond delay="0"/>
                                  </p:stCondLst>
                                  <p:endCondLst>
                                    <p:cond evt="begin" delay="0">
                                      <p:tn val="14"/>
                                    </p:cond>
                                  </p:end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8"/>
          <p:cNvSpPr>
            <a:spLocks noChangeArrowheads="1"/>
          </p:cNvSpPr>
          <p:nvPr/>
        </p:nvSpPr>
        <p:spPr bwMode="auto">
          <a:xfrm>
            <a:off x="580350" y="196516"/>
            <a:ext cx="8001000" cy="534988"/>
          </a:xfrm>
          <a:prstGeom prst="rect">
            <a:avLst/>
          </a:prstGeom>
          <a:noFill/>
          <a:ln w="12700">
            <a:noFill/>
            <a:miter lim="800000"/>
            <a:headEnd/>
            <a:tailEnd/>
          </a:ln>
        </p:spPr>
        <p:txBody>
          <a:bodyPr lIns="91173" tIns="45587" rIns="91173" bIns="45587" anchor="ctr">
            <a:prstTxWarp prst="textNoShape">
              <a:avLst/>
            </a:prstTxWarp>
          </a:bodyPr>
          <a:lstStyle/>
          <a:p>
            <a:pPr algn="ctr"/>
            <a:r>
              <a:rPr lang="en-US" altLang="zh-CN" sz="3200" b="1" dirty="0">
                <a:solidFill>
                  <a:schemeClr val="tx2"/>
                </a:solidFill>
                <a:latin typeface="Times New Roman" charset="0"/>
              </a:rPr>
              <a:t>Higher-order</a:t>
            </a:r>
            <a:r>
              <a:rPr lang="zh-CN" altLang="en-US" sz="3200" b="1" dirty="0">
                <a:solidFill>
                  <a:schemeClr val="tx2"/>
                </a:solidFill>
                <a:latin typeface="Times New Roman" charset="0"/>
              </a:rPr>
              <a:t> </a:t>
            </a:r>
            <a:r>
              <a:rPr lang="en-US" altLang="zh-CN" sz="3200" b="1" dirty="0">
                <a:solidFill>
                  <a:schemeClr val="tx2"/>
                </a:solidFill>
                <a:latin typeface="Times New Roman" charset="0"/>
              </a:rPr>
              <a:t>Flow</a:t>
            </a:r>
            <a:r>
              <a:rPr lang="zh-CN" altLang="en-US" sz="3200" b="1" dirty="0">
                <a:solidFill>
                  <a:schemeClr val="tx2"/>
                </a:solidFill>
                <a:latin typeface="Times New Roman" charset="0"/>
              </a:rPr>
              <a:t> </a:t>
            </a:r>
            <a:r>
              <a:rPr lang="en-US" altLang="zh-CN" sz="3200" b="1" dirty="0">
                <a:solidFill>
                  <a:schemeClr val="tx2"/>
                </a:solidFill>
                <a:latin typeface="Times New Roman" charset="0"/>
              </a:rPr>
              <a:t>in</a:t>
            </a:r>
            <a:r>
              <a:rPr lang="zh-CN" altLang="en-US" sz="3200" b="1" dirty="0">
                <a:solidFill>
                  <a:schemeClr val="tx2"/>
                </a:solidFill>
                <a:latin typeface="Times New Roman" charset="0"/>
              </a:rPr>
              <a:t> </a:t>
            </a:r>
            <a:r>
              <a:rPr lang="en-US" altLang="zh-CN" sz="3200" b="1" dirty="0">
                <a:solidFill>
                  <a:schemeClr val="tx2"/>
                </a:solidFill>
                <a:latin typeface="Times New Roman" charset="0"/>
              </a:rPr>
              <a:t>200</a:t>
            </a:r>
            <a:r>
              <a:rPr lang="zh-CN" altLang="en-US" sz="3200" b="1" dirty="0">
                <a:solidFill>
                  <a:schemeClr val="tx2"/>
                </a:solidFill>
                <a:latin typeface="Times New Roman" charset="0"/>
              </a:rPr>
              <a:t> </a:t>
            </a:r>
            <a:r>
              <a:rPr lang="en-US" altLang="zh-CN" sz="3200" b="1" dirty="0">
                <a:solidFill>
                  <a:schemeClr val="tx2"/>
                </a:solidFill>
                <a:latin typeface="Times New Roman" charset="0"/>
              </a:rPr>
              <a:t>GeV</a:t>
            </a:r>
            <a:endParaRPr lang="el-GR" altLang="zh-CN" sz="3200" baseline="-25000" dirty="0"/>
          </a:p>
        </p:txBody>
      </p:sp>
      <p:sp>
        <p:nvSpPr>
          <p:cNvPr id="5" name="TextBox 4"/>
          <p:cNvSpPr txBox="1"/>
          <p:nvPr/>
        </p:nvSpPr>
        <p:spPr>
          <a:xfrm>
            <a:off x="4953000" y="2196666"/>
            <a:ext cx="3964207" cy="2246769"/>
          </a:xfrm>
          <a:prstGeom prst="rect">
            <a:avLst/>
          </a:prstGeom>
          <a:noFill/>
        </p:spPr>
        <p:txBody>
          <a:bodyPr wrap="square" rtlCol="0">
            <a:spAutoFit/>
          </a:bodyPr>
          <a:lstStyle/>
          <a:p>
            <a:pPr marL="342900" indent="-342900">
              <a:buFont typeface="Wingdings" pitchFamily="2" charset="2"/>
              <a:buChar char="Ø"/>
            </a:pPr>
            <a:r>
              <a:rPr lang="en-US" altLang="zh-CN" sz="2400" dirty="0"/>
              <a:t>Light</a:t>
            </a:r>
            <a:r>
              <a:rPr lang="zh-CN" altLang="en-US" sz="2400" dirty="0"/>
              <a:t> </a:t>
            </a:r>
            <a:r>
              <a:rPr lang="en-US" altLang="zh-CN" sz="2400" dirty="0"/>
              <a:t>flavor,</a:t>
            </a:r>
            <a:r>
              <a:rPr lang="zh-CN" altLang="en-US" sz="2400" dirty="0"/>
              <a:t> </a:t>
            </a:r>
            <a:r>
              <a:rPr lang="en-US" altLang="zh-CN" sz="2400" dirty="0"/>
              <a:t>strange</a:t>
            </a:r>
            <a:r>
              <a:rPr lang="zh-CN" altLang="en-US" sz="2400" dirty="0"/>
              <a:t> </a:t>
            </a:r>
            <a:r>
              <a:rPr lang="en-US" altLang="zh-CN" sz="2400" dirty="0"/>
              <a:t>particles</a:t>
            </a:r>
            <a:r>
              <a:rPr lang="zh-CN" altLang="en-US" sz="2400" dirty="0"/>
              <a:t> </a:t>
            </a:r>
            <a:r>
              <a:rPr lang="en-US" altLang="zh-CN" sz="2400" dirty="0"/>
              <a:t>and</a:t>
            </a:r>
            <a:r>
              <a:rPr lang="zh-CN" altLang="en-US" sz="2400" dirty="0"/>
              <a:t> </a:t>
            </a:r>
            <a:r>
              <a:rPr lang="el-GR" altLang="zh-CN" sz="2400" dirty="0">
                <a:latin typeface="Times New Roman" panose="02020603050405020304" pitchFamily="18" charset="0"/>
                <a:cs typeface="Times New Roman" panose="02020603050405020304" pitchFamily="18" charset="0"/>
              </a:rPr>
              <a:t>φ</a:t>
            </a:r>
            <a:r>
              <a:rPr lang="zh-CN" altLang="en-US" sz="2400" dirty="0"/>
              <a:t> </a:t>
            </a:r>
            <a:r>
              <a:rPr lang="en-US" altLang="zh-CN" sz="2400" dirty="0"/>
              <a:t>mesons</a:t>
            </a:r>
          </a:p>
          <a:p>
            <a:pPr marL="342900" indent="-342900">
              <a:buFont typeface="Wingdings" pitchFamily="2" charset="2"/>
              <a:buChar char="Ø"/>
            </a:pPr>
            <a:r>
              <a:rPr lang="en-US" altLang="zh-CN" sz="2400" dirty="0"/>
              <a:t>Follow</a:t>
            </a:r>
            <a:r>
              <a:rPr lang="zh-CN" altLang="en-US" sz="2400" dirty="0"/>
              <a:t> </a:t>
            </a:r>
            <a:r>
              <a:rPr lang="en-US" altLang="zh-CN" sz="2400" dirty="0"/>
              <a:t>the</a:t>
            </a:r>
            <a:r>
              <a:rPr lang="zh-CN" altLang="en-US" sz="2400" dirty="0"/>
              <a:t> </a:t>
            </a:r>
            <a:r>
              <a:rPr lang="en-US" altLang="zh-CN" sz="2400" dirty="0"/>
              <a:t>NCQ</a:t>
            </a:r>
            <a:r>
              <a:rPr lang="zh-CN" altLang="en-US" sz="2400" dirty="0"/>
              <a:t> </a:t>
            </a:r>
            <a:r>
              <a:rPr lang="en-US" altLang="zh-CN" sz="2400" dirty="0"/>
              <a:t>scaling</a:t>
            </a:r>
            <a:r>
              <a:rPr lang="zh-CN" altLang="en-US" sz="2400" dirty="0"/>
              <a:t> </a:t>
            </a:r>
            <a:r>
              <a:rPr lang="en-US" altLang="zh-CN" sz="2400" dirty="0"/>
              <a:t>up</a:t>
            </a:r>
            <a:r>
              <a:rPr lang="zh-CN" altLang="en-US" sz="2400" dirty="0"/>
              <a:t> </a:t>
            </a:r>
            <a:r>
              <a:rPr lang="en-US" altLang="zh-CN" sz="2400" dirty="0"/>
              <a:t>to</a:t>
            </a:r>
            <a:r>
              <a:rPr lang="zh-CN" altLang="en-US" sz="2400" dirty="0"/>
              <a:t> </a:t>
            </a:r>
            <a:r>
              <a:rPr lang="en-US" altLang="zh-CN" sz="2400" dirty="0"/>
              <a:t>v</a:t>
            </a:r>
            <a:r>
              <a:rPr lang="en-US" altLang="zh-CN" sz="2400" baseline="-25000" dirty="0"/>
              <a:t>4</a:t>
            </a:r>
          </a:p>
          <a:p>
            <a:pPr marL="342900" indent="-342900">
              <a:buFont typeface="Wingdings" pitchFamily="2" charset="2"/>
              <a:buChar char="Ø"/>
            </a:pPr>
            <a:endParaRPr lang="en-US" altLang="zh-CN" sz="2400" baseline="-25000" dirty="0"/>
          </a:p>
          <a:p>
            <a:r>
              <a:rPr lang="en-US" altLang="zh-CN" sz="2800" b="1" i="1" dirty="0">
                <a:solidFill>
                  <a:srgbClr val="0033CC"/>
                </a:solidFill>
              </a:rPr>
              <a:t>Partonic</a:t>
            </a:r>
            <a:r>
              <a:rPr lang="zh-CN" altLang="en-US" sz="2800" b="1" i="1" dirty="0">
                <a:solidFill>
                  <a:srgbClr val="0033CC"/>
                </a:solidFill>
              </a:rPr>
              <a:t> </a:t>
            </a:r>
            <a:r>
              <a:rPr lang="en-US" altLang="zh-CN" sz="2800" b="1" i="1" dirty="0">
                <a:solidFill>
                  <a:srgbClr val="0033CC"/>
                </a:solidFill>
              </a:rPr>
              <a:t>collectivity</a:t>
            </a:r>
            <a:endParaRPr lang="en-US" altLang="zh-CN" sz="2800" b="1" dirty="0">
              <a:solidFill>
                <a:srgbClr val="0033CC"/>
              </a:solidFill>
            </a:endParaRPr>
          </a:p>
        </p:txBody>
      </p:sp>
      <p:sp>
        <p:nvSpPr>
          <p:cNvPr id="9" name="文本框 8"/>
          <p:cNvSpPr txBox="1"/>
          <p:nvPr/>
        </p:nvSpPr>
        <p:spPr>
          <a:xfrm>
            <a:off x="4990386" y="5373831"/>
            <a:ext cx="4094391" cy="461665"/>
          </a:xfrm>
          <a:prstGeom prst="rect">
            <a:avLst/>
          </a:prstGeom>
          <a:noFill/>
        </p:spPr>
        <p:txBody>
          <a:bodyPr wrap="none" rtlCol="0">
            <a:spAutoFit/>
          </a:bodyPr>
          <a:lstStyle/>
          <a:p>
            <a:r>
              <a:rPr kumimoji="1" lang="pt-BR" altLang="zh-CN" sz="1200" dirty="0">
                <a:solidFill>
                  <a:schemeClr val="tx2">
                    <a:lumMod val="50000"/>
                    <a:lumOff val="50000"/>
                  </a:schemeClr>
                </a:solidFill>
                <a:latin typeface="Arial"/>
                <a:cs typeface="Arial"/>
              </a:rPr>
              <a:t>STAR: </a:t>
            </a:r>
            <a:r>
              <a:rPr kumimoji="1" lang="pt-BR" altLang="zh-CN" sz="1200" dirty="0" err="1">
                <a:solidFill>
                  <a:schemeClr val="tx2">
                    <a:lumMod val="50000"/>
                    <a:lumOff val="50000"/>
                  </a:schemeClr>
                </a:solidFill>
                <a:latin typeface="Arial"/>
                <a:cs typeface="Arial"/>
              </a:rPr>
              <a:t>Phys</a:t>
            </a:r>
            <a:r>
              <a:rPr kumimoji="1" lang="pt-BR" altLang="zh-CN" sz="1200" dirty="0">
                <a:solidFill>
                  <a:schemeClr val="tx2">
                    <a:lumMod val="50000"/>
                    <a:lumOff val="50000"/>
                  </a:schemeClr>
                </a:solidFill>
                <a:latin typeface="Arial"/>
                <a:cs typeface="Arial"/>
              </a:rPr>
              <a:t>. Rev. </a:t>
            </a:r>
            <a:r>
              <a:rPr kumimoji="1" lang="en-US" altLang="zh-CN" sz="1200" dirty="0">
                <a:solidFill>
                  <a:schemeClr val="tx2">
                    <a:lumMod val="50000"/>
                    <a:lumOff val="50000"/>
                  </a:schemeClr>
                </a:solidFill>
                <a:latin typeface="Arial"/>
                <a:cs typeface="Arial"/>
              </a:rPr>
              <a:t>C</a:t>
            </a:r>
            <a:r>
              <a:rPr kumimoji="1" lang="pt-BR" altLang="zh-CN" sz="1200" dirty="0">
                <a:solidFill>
                  <a:schemeClr val="tx2">
                    <a:lumMod val="50000"/>
                    <a:lumOff val="50000"/>
                  </a:schemeClr>
                </a:solidFill>
                <a:latin typeface="Arial"/>
                <a:cs typeface="Arial"/>
              </a:rPr>
              <a:t>.</a:t>
            </a:r>
            <a:r>
              <a:rPr kumimoji="1" lang="en-US" altLang="zh-CN" sz="1200" dirty="0">
                <a:solidFill>
                  <a:schemeClr val="tx2">
                    <a:lumMod val="50000"/>
                    <a:lumOff val="50000"/>
                  </a:schemeClr>
                </a:solidFill>
                <a:latin typeface="Arial"/>
                <a:cs typeface="Arial"/>
              </a:rPr>
              <a:t>105</a:t>
            </a:r>
            <a:r>
              <a:rPr kumimoji="1" lang="pt-BR" altLang="zh-CN" sz="1200" dirty="0">
                <a:solidFill>
                  <a:schemeClr val="tx2">
                    <a:lumMod val="50000"/>
                    <a:lumOff val="50000"/>
                  </a:schemeClr>
                </a:solidFill>
                <a:latin typeface="Arial"/>
                <a:cs typeface="Arial"/>
              </a:rPr>
              <a:t>, </a:t>
            </a:r>
            <a:r>
              <a:rPr kumimoji="1" lang="en-US" altLang="zh-CN" sz="1200" dirty="0">
                <a:solidFill>
                  <a:schemeClr val="tx2">
                    <a:lumMod val="50000"/>
                    <a:lumOff val="50000"/>
                  </a:schemeClr>
                </a:solidFill>
                <a:latin typeface="Arial"/>
                <a:cs typeface="Arial"/>
              </a:rPr>
              <a:t>064911</a:t>
            </a:r>
            <a:r>
              <a:rPr kumimoji="1" lang="pt-BR" altLang="zh-CN" sz="1200" dirty="0">
                <a:solidFill>
                  <a:schemeClr val="tx2">
                    <a:lumMod val="50000"/>
                    <a:lumOff val="50000"/>
                  </a:schemeClr>
                </a:solidFill>
                <a:latin typeface="Arial"/>
                <a:cs typeface="Arial"/>
              </a:rPr>
              <a:t> (</a:t>
            </a:r>
            <a:r>
              <a:rPr kumimoji="1" lang="en-US" altLang="zh-CN" sz="1200" dirty="0">
                <a:solidFill>
                  <a:schemeClr val="tx2">
                    <a:lumMod val="50000"/>
                    <a:lumOff val="50000"/>
                  </a:schemeClr>
                </a:solidFill>
                <a:latin typeface="Arial"/>
                <a:cs typeface="Arial"/>
              </a:rPr>
              <a:t>2022</a:t>
            </a:r>
            <a:r>
              <a:rPr kumimoji="1" lang="pt-BR" altLang="zh-CN" sz="1200" dirty="0">
                <a:solidFill>
                  <a:schemeClr val="tx2">
                    <a:lumMod val="50000"/>
                    <a:lumOff val="50000"/>
                  </a:schemeClr>
                </a:solidFill>
                <a:latin typeface="Arial"/>
                <a:cs typeface="Arial"/>
              </a:rPr>
              <a:t>)</a:t>
            </a:r>
          </a:p>
          <a:p>
            <a:r>
              <a:rPr kumimoji="1" lang="pt-BR" altLang="zh-CN" sz="1200" dirty="0">
                <a:solidFill>
                  <a:schemeClr val="tx2">
                    <a:lumMod val="50000"/>
                    <a:lumOff val="50000"/>
                  </a:schemeClr>
                </a:solidFill>
                <a:latin typeface="Arial"/>
                <a:cs typeface="Arial"/>
              </a:rPr>
              <a:t>R. </a:t>
            </a:r>
            <a:r>
              <a:rPr kumimoji="1" lang="pt-BR" altLang="zh-CN" sz="1200" dirty="0" err="1">
                <a:solidFill>
                  <a:schemeClr val="tx2">
                    <a:lumMod val="50000"/>
                    <a:lumOff val="50000"/>
                  </a:schemeClr>
                </a:solidFill>
                <a:latin typeface="Arial"/>
                <a:cs typeface="Arial"/>
              </a:rPr>
              <a:t>Lacey</a:t>
            </a:r>
            <a:r>
              <a:rPr kumimoji="1" lang="pt-BR" altLang="zh-CN" sz="1200" dirty="0">
                <a:solidFill>
                  <a:schemeClr val="tx2">
                    <a:lumMod val="50000"/>
                    <a:lumOff val="50000"/>
                  </a:schemeClr>
                </a:solidFill>
                <a:latin typeface="Arial"/>
                <a:cs typeface="Arial"/>
              </a:rPr>
              <a:t>, J. </a:t>
            </a:r>
            <a:r>
              <a:rPr kumimoji="1" lang="pt-BR" altLang="zh-CN" sz="1200" dirty="0" err="1">
                <a:solidFill>
                  <a:schemeClr val="tx2">
                    <a:lumMod val="50000"/>
                    <a:lumOff val="50000"/>
                  </a:schemeClr>
                </a:solidFill>
                <a:latin typeface="Arial"/>
                <a:cs typeface="Arial"/>
              </a:rPr>
              <a:t>Phys</a:t>
            </a:r>
            <a:r>
              <a:rPr kumimoji="1" lang="pt-BR" altLang="zh-CN" sz="1200" dirty="0">
                <a:solidFill>
                  <a:schemeClr val="tx2">
                    <a:lumMod val="50000"/>
                    <a:lumOff val="50000"/>
                  </a:schemeClr>
                </a:solidFill>
                <a:latin typeface="Arial"/>
                <a:cs typeface="Arial"/>
              </a:rPr>
              <a:t>. </a:t>
            </a:r>
            <a:r>
              <a:rPr kumimoji="1" lang="pt-BR" altLang="zh-CN" sz="1200" dirty="0" err="1">
                <a:solidFill>
                  <a:schemeClr val="tx2">
                    <a:lumMod val="50000"/>
                    <a:lumOff val="50000"/>
                  </a:schemeClr>
                </a:solidFill>
                <a:latin typeface="Arial"/>
                <a:cs typeface="Arial"/>
              </a:rPr>
              <a:t>G</a:t>
            </a:r>
            <a:r>
              <a:rPr kumimoji="1" lang="pt-BR" altLang="zh-CN" sz="1200" dirty="0">
                <a:solidFill>
                  <a:schemeClr val="tx2">
                    <a:lumMod val="50000"/>
                    <a:lumOff val="50000"/>
                  </a:schemeClr>
                </a:solidFill>
                <a:latin typeface="Arial"/>
                <a:cs typeface="Arial"/>
              </a:rPr>
              <a:t>, Nucl. Part. </a:t>
            </a:r>
            <a:r>
              <a:rPr kumimoji="1" lang="pt-BR" altLang="zh-CN" sz="1200" dirty="0" err="1">
                <a:solidFill>
                  <a:schemeClr val="tx2">
                    <a:lumMod val="50000"/>
                    <a:lumOff val="50000"/>
                  </a:schemeClr>
                </a:solidFill>
                <a:latin typeface="Arial"/>
                <a:cs typeface="Arial"/>
              </a:rPr>
              <a:t>Phys</a:t>
            </a:r>
            <a:r>
              <a:rPr kumimoji="1" lang="pt-BR" altLang="zh-CN" sz="1200" dirty="0">
                <a:solidFill>
                  <a:schemeClr val="tx2">
                    <a:lumMod val="50000"/>
                    <a:lumOff val="50000"/>
                  </a:schemeClr>
                </a:solidFill>
                <a:latin typeface="Arial"/>
                <a:cs typeface="Arial"/>
              </a:rPr>
              <a:t>. 38 (2011) 124048.</a:t>
            </a:r>
          </a:p>
        </p:txBody>
      </p:sp>
      <p:sp>
        <p:nvSpPr>
          <p:cNvPr id="8" name="文本框 7">
            <a:extLst>
              <a:ext uri="{FF2B5EF4-FFF2-40B4-BE49-F238E27FC236}">
                <a16:creationId xmlns:a16="http://schemas.microsoft.com/office/drawing/2014/main" id="{485B43F1-4C02-5CD2-5D6F-A39952F592A5}"/>
              </a:ext>
            </a:extLst>
          </p:cNvPr>
          <p:cNvSpPr txBox="1"/>
          <p:nvPr/>
        </p:nvSpPr>
        <p:spPr>
          <a:xfrm>
            <a:off x="5585602" y="1179874"/>
            <a:ext cx="2620424" cy="461665"/>
          </a:xfrm>
          <a:prstGeom prst="rect">
            <a:avLst/>
          </a:prstGeom>
          <a:solidFill>
            <a:srgbClr val="FFC000"/>
          </a:solidFill>
          <a:ln w="25400">
            <a:solidFill>
              <a:srgbClr val="C00000"/>
            </a:solidFill>
          </a:ln>
        </p:spPr>
        <p:txBody>
          <a:bodyPr wrap="square" rtlCol="0">
            <a:spAutoFit/>
          </a:bodyPr>
          <a:lstStyle/>
          <a:p>
            <a:r>
              <a:rPr kumimoji="1" lang="en-US" altLang="zh-CN" sz="2400" dirty="0">
                <a:latin typeface="Times" pitchFamily="2" charset="0"/>
              </a:rPr>
              <a:t>RHIC</a:t>
            </a:r>
            <a:r>
              <a:rPr kumimoji="1" lang="zh-CN" altLang="en-US" sz="2400" dirty="0">
                <a:latin typeface="Times" pitchFamily="2" charset="0"/>
              </a:rPr>
              <a:t> </a:t>
            </a:r>
            <a:r>
              <a:rPr kumimoji="1" lang="en-US" altLang="zh-CN" sz="2400" dirty="0">
                <a:latin typeface="Times" pitchFamily="2" charset="0"/>
              </a:rPr>
              <a:t>top</a:t>
            </a:r>
            <a:r>
              <a:rPr kumimoji="1" lang="zh-CN" altLang="en-US" sz="2400" dirty="0">
                <a:latin typeface="Times" pitchFamily="2" charset="0"/>
              </a:rPr>
              <a:t> </a:t>
            </a:r>
            <a:r>
              <a:rPr kumimoji="1" lang="en-US" altLang="zh-CN" sz="2400" dirty="0">
                <a:latin typeface="Times" pitchFamily="2" charset="0"/>
              </a:rPr>
              <a:t>energy</a:t>
            </a:r>
            <a:endParaRPr kumimoji="1" lang="zh-CN" altLang="en-US" sz="2400" dirty="0">
              <a:latin typeface="Times" pitchFamily="2" charset="0"/>
            </a:endParaRPr>
          </a:p>
        </p:txBody>
      </p:sp>
      <p:pic>
        <p:nvPicPr>
          <p:cNvPr id="4" name="图片 3">
            <a:extLst>
              <a:ext uri="{FF2B5EF4-FFF2-40B4-BE49-F238E27FC236}">
                <a16:creationId xmlns:a16="http://schemas.microsoft.com/office/drawing/2014/main" id="{FE042546-52ED-168C-C596-5238A188E866}"/>
              </a:ext>
            </a:extLst>
          </p:cNvPr>
          <p:cNvPicPr>
            <a:picLocks noChangeAspect="1"/>
          </p:cNvPicPr>
          <p:nvPr/>
        </p:nvPicPr>
        <p:blipFill>
          <a:blip r:embed="rId3"/>
          <a:stretch>
            <a:fillRect/>
          </a:stretch>
        </p:blipFill>
        <p:spPr>
          <a:xfrm>
            <a:off x="362995" y="1051818"/>
            <a:ext cx="4323806" cy="2184039"/>
          </a:xfrm>
          <a:prstGeom prst="rect">
            <a:avLst/>
          </a:prstGeom>
        </p:spPr>
      </p:pic>
      <p:pic>
        <p:nvPicPr>
          <p:cNvPr id="6" name="图片 5">
            <a:extLst>
              <a:ext uri="{FF2B5EF4-FFF2-40B4-BE49-F238E27FC236}">
                <a16:creationId xmlns:a16="http://schemas.microsoft.com/office/drawing/2014/main" id="{4EFC9428-D229-8A3D-59AB-B0BAF92FC6B8}"/>
              </a:ext>
            </a:extLst>
          </p:cNvPr>
          <p:cNvPicPr>
            <a:picLocks noChangeAspect="1"/>
          </p:cNvPicPr>
          <p:nvPr/>
        </p:nvPicPr>
        <p:blipFill>
          <a:blip r:embed="rId4"/>
          <a:stretch>
            <a:fillRect/>
          </a:stretch>
        </p:blipFill>
        <p:spPr>
          <a:xfrm>
            <a:off x="524332" y="3297075"/>
            <a:ext cx="4124227" cy="3429000"/>
          </a:xfrm>
          <a:prstGeom prst="rect">
            <a:avLst/>
          </a:prstGeom>
        </p:spPr>
      </p:pic>
      <p:sp>
        <p:nvSpPr>
          <p:cNvPr id="2" name="Line 26">
            <a:extLst>
              <a:ext uri="{FF2B5EF4-FFF2-40B4-BE49-F238E27FC236}">
                <a16:creationId xmlns:a16="http://schemas.microsoft.com/office/drawing/2014/main" id="{AA82ADA3-74BE-34DD-4156-92D1298C0FCE}"/>
              </a:ext>
            </a:extLst>
          </p:cNvPr>
          <p:cNvSpPr>
            <a:spLocks noChangeShapeType="1"/>
          </p:cNvSpPr>
          <p:nvPr/>
        </p:nvSpPr>
        <p:spPr bwMode="auto">
          <a:xfrm flipV="1">
            <a:off x="395288" y="990600"/>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747120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8"/>
          <p:cNvSpPr>
            <a:spLocks noChangeArrowheads="1"/>
          </p:cNvSpPr>
          <p:nvPr/>
        </p:nvSpPr>
        <p:spPr bwMode="auto">
          <a:xfrm>
            <a:off x="580350" y="196516"/>
            <a:ext cx="8001000" cy="534988"/>
          </a:xfrm>
          <a:prstGeom prst="rect">
            <a:avLst/>
          </a:prstGeom>
          <a:noFill/>
          <a:ln w="12700">
            <a:noFill/>
            <a:miter lim="800000"/>
            <a:headEnd/>
            <a:tailEnd/>
          </a:ln>
        </p:spPr>
        <p:txBody>
          <a:bodyPr lIns="91173" tIns="45587" rIns="91173" bIns="45587" anchor="ctr">
            <a:prstTxWarp prst="textNoShape">
              <a:avLst/>
            </a:prstTxWarp>
          </a:bodyPr>
          <a:lstStyle/>
          <a:p>
            <a:pPr algn="ctr"/>
            <a:r>
              <a:rPr lang="en-US" altLang="zh-CN" sz="3200" b="1" dirty="0">
                <a:solidFill>
                  <a:schemeClr val="tx2"/>
                </a:solidFill>
                <a:latin typeface="Times New Roman" charset="0"/>
              </a:rPr>
              <a:t>Higher-order</a:t>
            </a:r>
            <a:r>
              <a:rPr lang="zh-CN" altLang="en-US" sz="3200" b="1" dirty="0">
                <a:solidFill>
                  <a:schemeClr val="tx2"/>
                </a:solidFill>
                <a:latin typeface="Times New Roman" charset="0"/>
              </a:rPr>
              <a:t> </a:t>
            </a:r>
            <a:r>
              <a:rPr lang="en-US" altLang="zh-CN" sz="3200" b="1" dirty="0">
                <a:solidFill>
                  <a:schemeClr val="tx2"/>
                </a:solidFill>
                <a:latin typeface="Times New Roman" charset="0"/>
              </a:rPr>
              <a:t>Flow</a:t>
            </a:r>
            <a:r>
              <a:rPr lang="zh-CN" altLang="en-US" sz="3200" b="1" dirty="0">
                <a:solidFill>
                  <a:schemeClr val="tx2"/>
                </a:solidFill>
                <a:latin typeface="Times New Roman" charset="0"/>
              </a:rPr>
              <a:t> </a:t>
            </a:r>
            <a:r>
              <a:rPr lang="en-US" altLang="zh-CN" sz="3200" b="1" dirty="0">
                <a:solidFill>
                  <a:schemeClr val="tx2"/>
                </a:solidFill>
                <a:latin typeface="Times New Roman" charset="0"/>
              </a:rPr>
              <a:t>in</a:t>
            </a:r>
            <a:r>
              <a:rPr lang="zh-CN" altLang="en-US" sz="3200" b="1" dirty="0">
                <a:solidFill>
                  <a:schemeClr val="tx2"/>
                </a:solidFill>
                <a:latin typeface="Times New Roman" charset="0"/>
              </a:rPr>
              <a:t> </a:t>
            </a:r>
            <a:r>
              <a:rPr lang="en-US" altLang="zh-CN" sz="3200" b="1" dirty="0">
                <a:solidFill>
                  <a:schemeClr val="tx2"/>
                </a:solidFill>
                <a:latin typeface="Times New Roman" charset="0"/>
              </a:rPr>
              <a:t>200</a:t>
            </a:r>
            <a:r>
              <a:rPr lang="zh-CN" altLang="en-US" sz="3200" b="1" dirty="0">
                <a:solidFill>
                  <a:schemeClr val="tx2"/>
                </a:solidFill>
                <a:latin typeface="Times New Roman" charset="0"/>
              </a:rPr>
              <a:t> </a:t>
            </a:r>
            <a:r>
              <a:rPr lang="en-US" altLang="zh-CN" sz="3200" b="1" dirty="0">
                <a:solidFill>
                  <a:schemeClr val="tx2"/>
                </a:solidFill>
                <a:latin typeface="Times New Roman" charset="0"/>
              </a:rPr>
              <a:t>GeV</a:t>
            </a:r>
            <a:endParaRPr lang="el-GR" altLang="zh-CN" sz="3200" baseline="-25000" dirty="0"/>
          </a:p>
        </p:txBody>
      </p:sp>
      <p:sp>
        <p:nvSpPr>
          <p:cNvPr id="9" name="文本框 8"/>
          <p:cNvSpPr txBox="1"/>
          <p:nvPr/>
        </p:nvSpPr>
        <p:spPr>
          <a:xfrm>
            <a:off x="3275856" y="6141552"/>
            <a:ext cx="2925224" cy="276999"/>
          </a:xfrm>
          <a:prstGeom prst="rect">
            <a:avLst/>
          </a:prstGeom>
          <a:noFill/>
        </p:spPr>
        <p:txBody>
          <a:bodyPr wrap="none" rtlCol="0">
            <a:spAutoFit/>
          </a:bodyPr>
          <a:lstStyle/>
          <a:p>
            <a:r>
              <a:rPr kumimoji="1" lang="pt-BR" altLang="zh-CN" sz="1200" dirty="0">
                <a:solidFill>
                  <a:schemeClr val="tx2">
                    <a:lumMod val="50000"/>
                    <a:lumOff val="50000"/>
                  </a:schemeClr>
                </a:solidFill>
                <a:latin typeface="Arial"/>
                <a:cs typeface="Arial"/>
              </a:rPr>
              <a:t>STAR: </a:t>
            </a:r>
            <a:r>
              <a:rPr kumimoji="1" lang="pt-BR" altLang="zh-CN" sz="1200" dirty="0" err="1">
                <a:solidFill>
                  <a:schemeClr val="tx2">
                    <a:lumMod val="50000"/>
                    <a:lumOff val="50000"/>
                  </a:schemeClr>
                </a:solidFill>
                <a:latin typeface="Arial"/>
                <a:cs typeface="Arial"/>
              </a:rPr>
              <a:t>Phys</a:t>
            </a:r>
            <a:r>
              <a:rPr kumimoji="1" lang="pt-BR" altLang="zh-CN" sz="1200" dirty="0">
                <a:solidFill>
                  <a:schemeClr val="tx2">
                    <a:lumMod val="50000"/>
                    <a:lumOff val="50000"/>
                  </a:schemeClr>
                </a:solidFill>
                <a:latin typeface="Arial"/>
                <a:cs typeface="Arial"/>
              </a:rPr>
              <a:t>. Rev. </a:t>
            </a:r>
            <a:r>
              <a:rPr kumimoji="1" lang="en-US" altLang="zh-CN" sz="1200" dirty="0">
                <a:solidFill>
                  <a:schemeClr val="tx2">
                    <a:lumMod val="50000"/>
                    <a:lumOff val="50000"/>
                  </a:schemeClr>
                </a:solidFill>
                <a:latin typeface="Arial"/>
                <a:cs typeface="Arial"/>
              </a:rPr>
              <a:t>C</a:t>
            </a:r>
            <a:r>
              <a:rPr kumimoji="1" lang="pt-BR" altLang="zh-CN" sz="1200" dirty="0">
                <a:solidFill>
                  <a:schemeClr val="tx2">
                    <a:lumMod val="50000"/>
                    <a:lumOff val="50000"/>
                  </a:schemeClr>
                </a:solidFill>
                <a:latin typeface="Arial"/>
                <a:cs typeface="Arial"/>
              </a:rPr>
              <a:t>.</a:t>
            </a:r>
            <a:r>
              <a:rPr kumimoji="1" lang="en-US" altLang="zh-CN" sz="1200" dirty="0">
                <a:solidFill>
                  <a:schemeClr val="tx2">
                    <a:lumMod val="50000"/>
                    <a:lumOff val="50000"/>
                  </a:schemeClr>
                </a:solidFill>
                <a:latin typeface="Arial"/>
                <a:cs typeface="Arial"/>
              </a:rPr>
              <a:t>105</a:t>
            </a:r>
            <a:r>
              <a:rPr kumimoji="1" lang="pt-BR" altLang="zh-CN" sz="1200" dirty="0">
                <a:solidFill>
                  <a:schemeClr val="tx2">
                    <a:lumMod val="50000"/>
                    <a:lumOff val="50000"/>
                  </a:schemeClr>
                </a:solidFill>
                <a:latin typeface="Arial"/>
                <a:cs typeface="Arial"/>
              </a:rPr>
              <a:t>, </a:t>
            </a:r>
            <a:r>
              <a:rPr kumimoji="1" lang="en-US" altLang="zh-CN" sz="1200" dirty="0">
                <a:solidFill>
                  <a:schemeClr val="tx2">
                    <a:lumMod val="50000"/>
                    <a:lumOff val="50000"/>
                  </a:schemeClr>
                </a:solidFill>
                <a:latin typeface="Arial"/>
                <a:cs typeface="Arial"/>
              </a:rPr>
              <a:t>064911</a:t>
            </a:r>
            <a:r>
              <a:rPr kumimoji="1" lang="pt-BR" altLang="zh-CN" sz="1200" dirty="0">
                <a:solidFill>
                  <a:schemeClr val="tx2">
                    <a:lumMod val="50000"/>
                    <a:lumOff val="50000"/>
                  </a:schemeClr>
                </a:solidFill>
                <a:latin typeface="Arial"/>
                <a:cs typeface="Arial"/>
              </a:rPr>
              <a:t> (</a:t>
            </a:r>
            <a:r>
              <a:rPr kumimoji="1" lang="en-US" altLang="zh-CN" sz="1200" dirty="0">
                <a:solidFill>
                  <a:schemeClr val="tx2">
                    <a:lumMod val="50000"/>
                    <a:lumOff val="50000"/>
                  </a:schemeClr>
                </a:solidFill>
                <a:latin typeface="Arial"/>
                <a:cs typeface="Arial"/>
              </a:rPr>
              <a:t>2022</a:t>
            </a:r>
            <a:r>
              <a:rPr kumimoji="1" lang="pt-BR" altLang="zh-CN" sz="1200" dirty="0">
                <a:solidFill>
                  <a:schemeClr val="tx2">
                    <a:lumMod val="50000"/>
                    <a:lumOff val="50000"/>
                  </a:schemeClr>
                </a:solidFill>
                <a:latin typeface="Arial"/>
                <a:cs typeface="Arial"/>
              </a:rPr>
              <a:t>)</a:t>
            </a:r>
          </a:p>
        </p:txBody>
      </p:sp>
      <p:sp>
        <p:nvSpPr>
          <p:cNvPr id="2" name="Line 26">
            <a:extLst>
              <a:ext uri="{FF2B5EF4-FFF2-40B4-BE49-F238E27FC236}">
                <a16:creationId xmlns:a16="http://schemas.microsoft.com/office/drawing/2014/main" id="{AA82ADA3-74BE-34DD-4156-92D1298C0FCE}"/>
              </a:ext>
            </a:extLst>
          </p:cNvPr>
          <p:cNvSpPr>
            <a:spLocks noChangeShapeType="1"/>
          </p:cNvSpPr>
          <p:nvPr/>
        </p:nvSpPr>
        <p:spPr bwMode="auto">
          <a:xfrm flipV="1">
            <a:off x="395288" y="990600"/>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pic>
        <p:nvPicPr>
          <p:cNvPr id="3" name="图片 2">
            <a:extLst>
              <a:ext uri="{FF2B5EF4-FFF2-40B4-BE49-F238E27FC236}">
                <a16:creationId xmlns:a16="http://schemas.microsoft.com/office/drawing/2014/main" id="{7788FFFC-833C-62E0-9DB2-807EC3B02A0D}"/>
              </a:ext>
            </a:extLst>
          </p:cNvPr>
          <p:cNvPicPr>
            <a:picLocks noChangeAspect="1"/>
          </p:cNvPicPr>
          <p:nvPr/>
        </p:nvPicPr>
        <p:blipFill rotWithShape="1">
          <a:blip r:embed="rId3"/>
          <a:srcRect r="25763"/>
          <a:stretch/>
        </p:blipFill>
        <p:spPr>
          <a:xfrm>
            <a:off x="216024" y="1418159"/>
            <a:ext cx="5076056" cy="4449241"/>
          </a:xfrm>
          <a:prstGeom prst="rect">
            <a:avLst/>
          </a:prstGeom>
        </p:spPr>
      </p:pic>
      <p:sp>
        <p:nvSpPr>
          <p:cNvPr id="10" name="文本框 9">
            <a:extLst>
              <a:ext uri="{FF2B5EF4-FFF2-40B4-BE49-F238E27FC236}">
                <a16:creationId xmlns:a16="http://schemas.microsoft.com/office/drawing/2014/main" id="{167C26A8-506D-EF64-E5AF-674E4A7F5972}"/>
              </a:ext>
            </a:extLst>
          </p:cNvPr>
          <p:cNvSpPr txBox="1"/>
          <p:nvPr/>
        </p:nvSpPr>
        <p:spPr>
          <a:xfrm>
            <a:off x="5436345" y="1376323"/>
            <a:ext cx="3312368" cy="1477328"/>
          </a:xfrm>
          <a:prstGeom prst="rect">
            <a:avLst/>
          </a:prstGeom>
          <a:noFill/>
        </p:spPr>
        <p:txBody>
          <a:bodyPr wrap="square">
            <a:spAutoFit/>
          </a:bodyPr>
          <a:lstStyle/>
          <a:p>
            <a:r>
              <a:rPr lang="en" altLang="zh-CN" sz="1800" dirty="0">
                <a:effectLst/>
                <a:latin typeface="Times" pitchFamily="2" charset="0"/>
              </a:rPr>
              <a:t>the </a:t>
            </a:r>
            <a:r>
              <a:rPr lang="en" altLang="zh-CN" sz="1800" dirty="0" err="1">
                <a:effectLst/>
                <a:latin typeface="MTMI"/>
              </a:rPr>
              <a:t>v</a:t>
            </a:r>
            <a:r>
              <a:rPr lang="en" altLang="zh-CN" sz="1800" i="1" baseline="-25000" dirty="0" err="1">
                <a:effectLst/>
                <a:latin typeface="Times" pitchFamily="2" charset="0"/>
              </a:rPr>
              <a:t>n</a:t>
            </a:r>
            <a:r>
              <a:rPr lang="en" altLang="zh-CN" sz="1800" i="1" dirty="0">
                <a:effectLst/>
                <a:latin typeface="Times" pitchFamily="2" charset="0"/>
              </a:rPr>
              <a:t> </a:t>
            </a:r>
            <a:r>
              <a:rPr lang="en" altLang="zh-CN" sz="1800" dirty="0">
                <a:effectLst/>
                <a:latin typeface="Times" pitchFamily="2" charset="0"/>
              </a:rPr>
              <a:t>values decrease with increasing harmonic order. reflects the increase of viscous effects with increasing harmonic order </a:t>
            </a:r>
            <a:endParaRPr lang="en" altLang="zh-CN" sz="1800" dirty="0"/>
          </a:p>
        </p:txBody>
      </p:sp>
      <p:sp>
        <p:nvSpPr>
          <p:cNvPr id="12" name="文本框 11">
            <a:extLst>
              <a:ext uri="{FF2B5EF4-FFF2-40B4-BE49-F238E27FC236}">
                <a16:creationId xmlns:a16="http://schemas.microsoft.com/office/drawing/2014/main" id="{ED037F99-A715-BEE2-EC5D-25BF028F4A27}"/>
              </a:ext>
            </a:extLst>
          </p:cNvPr>
          <p:cNvSpPr txBox="1"/>
          <p:nvPr/>
        </p:nvSpPr>
        <p:spPr>
          <a:xfrm>
            <a:off x="5320888" y="3888343"/>
            <a:ext cx="3312368" cy="1200329"/>
          </a:xfrm>
          <a:prstGeom prst="rect">
            <a:avLst/>
          </a:prstGeom>
          <a:noFill/>
        </p:spPr>
        <p:txBody>
          <a:bodyPr wrap="square">
            <a:spAutoFit/>
          </a:bodyPr>
          <a:lstStyle/>
          <a:p>
            <a:r>
              <a:rPr lang="en" altLang="zh-CN" sz="1800" dirty="0">
                <a:effectLst/>
                <a:latin typeface="Times" pitchFamily="2" charset="0"/>
              </a:rPr>
              <a:t>The weakening centrality dependence for higher flow is caused by the dominating geometry fluctuations. </a:t>
            </a:r>
            <a:endParaRPr lang="en" altLang="zh-CN" sz="1800"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76D7918-B1F6-0561-9A0A-A00D47C8B344}"/>
                  </a:ext>
                </a:extLst>
              </p:cNvPr>
              <p:cNvSpPr txBox="1"/>
              <p:nvPr/>
            </p:nvSpPr>
            <p:spPr>
              <a:xfrm>
                <a:off x="5436345" y="2841731"/>
                <a:ext cx="3601179" cy="5721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1800" i="1" smtClean="0">
                          <a:latin typeface="Cambria Math" panose="02040503050406030204" pitchFamily="18" charset="0"/>
                        </a:rPr>
                        <m:t>ln</m:t>
                      </m:r>
                      <m:d>
                        <m:dPr>
                          <m:ctrlPr>
                            <a:rPr kumimoji="1" lang="en-US" altLang="zh-CN" sz="1800" i="1" smtClean="0">
                              <a:latin typeface="Cambria Math" panose="02040503050406030204" pitchFamily="18" charset="0"/>
                            </a:rPr>
                          </m:ctrlPr>
                        </m:dPr>
                        <m:e>
                          <m:f>
                            <m:fPr>
                              <m:type m:val="lin"/>
                              <m:ctrlPr>
                                <a:rPr kumimoji="1" lang="en-US" altLang="zh-CN" sz="1800" i="1" smtClean="0">
                                  <a:latin typeface="Cambria Math" panose="02040503050406030204" pitchFamily="18" charset="0"/>
                                </a:rPr>
                              </m:ctrlPr>
                            </m:fPr>
                            <m:num>
                              <m:sSub>
                                <m:sSubPr>
                                  <m:ctrlPr>
                                    <a:rPr kumimoji="1" lang="en-US" altLang="zh-CN" sz="1800" i="1" smtClean="0">
                                      <a:latin typeface="Cambria Math" panose="02040503050406030204" pitchFamily="18" charset="0"/>
                                    </a:rPr>
                                  </m:ctrlPr>
                                </m:sSubPr>
                                <m:e>
                                  <m:r>
                                    <a:rPr kumimoji="1" lang="en-US" altLang="zh-CN" sz="1800" b="0" i="1" smtClean="0">
                                      <a:latin typeface="Cambria Math" panose="02040503050406030204" pitchFamily="18" charset="0"/>
                                    </a:rPr>
                                    <m:t>𝑣</m:t>
                                  </m:r>
                                </m:e>
                                <m:sub>
                                  <m:r>
                                    <a:rPr kumimoji="1" lang="en-US" altLang="zh-CN" sz="1800" b="0" i="1" smtClean="0">
                                      <a:latin typeface="Cambria Math" panose="02040503050406030204" pitchFamily="18" charset="0"/>
                                    </a:rPr>
                                    <m:t>𝑛</m:t>
                                  </m:r>
                                </m:sub>
                              </m:sSub>
                            </m:num>
                            <m:den>
                              <m:sSub>
                                <m:sSubPr>
                                  <m:ctrlPr>
                                    <a:rPr kumimoji="1" lang="en-US" altLang="zh-CN" sz="1800" i="1" smtClean="0">
                                      <a:latin typeface="Cambria Math" panose="02040503050406030204" pitchFamily="18" charset="0"/>
                                    </a:rPr>
                                  </m:ctrlPr>
                                </m:sSubPr>
                                <m:e>
                                  <m:r>
                                    <a:rPr kumimoji="1" lang="en-US" altLang="zh-CN" sz="1800" i="1" smtClean="0">
                                      <a:latin typeface="Cambria Math" panose="02040503050406030204" pitchFamily="18" charset="0"/>
                                      <a:ea typeface="Cambria Math" panose="02040503050406030204" pitchFamily="18" charset="0"/>
                                    </a:rPr>
                                    <m:t>𝜀</m:t>
                                  </m:r>
                                </m:e>
                                <m:sub>
                                  <m:r>
                                    <a:rPr kumimoji="1" lang="en-US" altLang="zh-CN" sz="1800" b="0" i="1" smtClean="0">
                                      <a:latin typeface="Cambria Math" panose="02040503050406030204" pitchFamily="18" charset="0"/>
                                    </a:rPr>
                                    <m:t>𝑛</m:t>
                                  </m:r>
                                </m:sub>
                              </m:sSub>
                            </m:den>
                          </m:f>
                        </m:e>
                      </m:d>
                      <m:r>
                        <a:rPr kumimoji="1" lang="en-US" altLang="zh-CN" sz="1800" i="1" smtClean="0">
                          <a:latin typeface="Cambria Math" panose="02040503050406030204" pitchFamily="18" charset="0"/>
                          <a:ea typeface="Cambria Math" panose="02040503050406030204" pitchFamily="18" charset="0"/>
                        </a:rPr>
                        <m:t>∝</m:t>
                      </m:r>
                      <m:r>
                        <a:rPr kumimoji="1" lang="en-US" altLang="zh-CN" sz="1800" b="0" i="1" smtClean="0">
                          <a:latin typeface="Cambria Math" panose="02040503050406030204" pitchFamily="18" charset="0"/>
                          <a:ea typeface="Cambria Math" panose="02040503050406030204" pitchFamily="18" charset="0"/>
                        </a:rPr>
                        <m:t>−</m:t>
                      </m:r>
                      <m:sSup>
                        <m:sSupPr>
                          <m:ctrlPr>
                            <a:rPr kumimoji="1" lang="en-US" altLang="zh-CN" sz="1800" b="0" i="1" smtClean="0">
                              <a:latin typeface="Cambria Math" panose="02040503050406030204" pitchFamily="18" charset="0"/>
                              <a:ea typeface="Cambria Math" panose="02040503050406030204" pitchFamily="18" charset="0"/>
                            </a:rPr>
                          </m:ctrlPr>
                        </m:sSupPr>
                        <m:e>
                          <m:r>
                            <a:rPr kumimoji="1" lang="en-US" altLang="zh-CN" sz="1800" b="0" i="1" smtClean="0">
                              <a:latin typeface="Cambria Math" panose="02040503050406030204" pitchFamily="18" charset="0"/>
                              <a:ea typeface="Cambria Math" panose="02040503050406030204" pitchFamily="18" charset="0"/>
                            </a:rPr>
                            <m:t>𝑛</m:t>
                          </m:r>
                        </m:e>
                        <m:sup>
                          <m:r>
                            <a:rPr kumimoji="1" lang="en-US" altLang="zh-CN" sz="1800" b="0" i="1" smtClean="0">
                              <a:latin typeface="Cambria Math" panose="02040503050406030204" pitchFamily="18" charset="0"/>
                              <a:ea typeface="Cambria Math" panose="02040503050406030204" pitchFamily="18" charset="0"/>
                            </a:rPr>
                            <m:t>2</m:t>
                          </m:r>
                        </m:sup>
                      </m:sSup>
                      <m:d>
                        <m:dPr>
                          <m:begChr m:val="⟨"/>
                          <m:endChr m:val="⟩"/>
                          <m:ctrlPr>
                            <a:rPr kumimoji="1" lang="en-US" altLang="zh-CN" sz="1800" b="0" i="1" smtClean="0">
                              <a:latin typeface="Cambria Math" panose="02040503050406030204" pitchFamily="18" charset="0"/>
                              <a:ea typeface="Cambria Math" panose="02040503050406030204" pitchFamily="18" charset="0"/>
                            </a:rPr>
                          </m:ctrlPr>
                        </m:dPr>
                        <m:e>
                          <m:f>
                            <m:fPr>
                              <m:ctrlPr>
                                <a:rPr kumimoji="1" lang="en-US" altLang="zh-CN" sz="1800" b="0" i="1" smtClean="0">
                                  <a:latin typeface="Cambria Math" panose="02040503050406030204" pitchFamily="18" charset="0"/>
                                  <a:ea typeface="Cambria Math" panose="02040503050406030204" pitchFamily="18" charset="0"/>
                                </a:rPr>
                              </m:ctrlPr>
                            </m:fPr>
                            <m:num>
                              <m:r>
                                <a:rPr kumimoji="1" lang="en-US" altLang="zh-CN" sz="1800" b="0" i="1" smtClean="0">
                                  <a:latin typeface="Cambria Math" panose="02040503050406030204" pitchFamily="18" charset="0"/>
                                  <a:ea typeface="Cambria Math" panose="02040503050406030204" pitchFamily="18" charset="0"/>
                                </a:rPr>
                                <m:t>𝜂</m:t>
                              </m:r>
                            </m:num>
                            <m:den>
                              <m:r>
                                <a:rPr kumimoji="1" lang="en-US" altLang="zh-CN" sz="1800" b="0" i="1" smtClean="0">
                                  <a:latin typeface="Cambria Math" panose="02040503050406030204" pitchFamily="18" charset="0"/>
                                  <a:ea typeface="Cambria Math" panose="02040503050406030204" pitchFamily="18" charset="0"/>
                                </a:rPr>
                                <m:t>𝑠</m:t>
                              </m:r>
                            </m:den>
                          </m:f>
                          <m:d>
                            <m:dPr>
                              <m:ctrlPr>
                                <a:rPr kumimoji="1" lang="en-US" altLang="zh-CN" sz="1800" b="0" i="1" smtClean="0">
                                  <a:latin typeface="Cambria Math" panose="02040503050406030204" pitchFamily="18" charset="0"/>
                                  <a:ea typeface="Cambria Math" panose="02040503050406030204" pitchFamily="18" charset="0"/>
                                </a:rPr>
                              </m:ctrlPr>
                            </m:dPr>
                            <m:e>
                              <m:r>
                                <a:rPr kumimoji="1" lang="en-US" altLang="zh-CN" sz="1800" b="0" i="1" smtClean="0">
                                  <a:latin typeface="Cambria Math" panose="02040503050406030204" pitchFamily="18" charset="0"/>
                                  <a:ea typeface="Cambria Math" panose="02040503050406030204" pitchFamily="18" charset="0"/>
                                </a:rPr>
                                <m:t>𝑇</m:t>
                              </m:r>
                            </m:e>
                          </m:d>
                        </m:e>
                      </m:d>
                      <m:sSup>
                        <m:sSupPr>
                          <m:ctrlPr>
                            <a:rPr kumimoji="1" lang="en-US" altLang="zh-CN" sz="1800" b="0" i="1" smtClean="0">
                              <a:latin typeface="Cambria Math" panose="02040503050406030204" pitchFamily="18" charset="0"/>
                              <a:ea typeface="Cambria Math" panose="02040503050406030204" pitchFamily="18" charset="0"/>
                            </a:rPr>
                          </m:ctrlPr>
                        </m:sSupPr>
                        <m:e>
                          <m:d>
                            <m:dPr>
                              <m:begChr m:val="⟨"/>
                              <m:endChr m:val="⟩"/>
                              <m:ctrlPr>
                                <a:rPr kumimoji="1" lang="en-US" altLang="zh-CN" sz="1800" b="0" i="1" smtClean="0">
                                  <a:latin typeface="Cambria Math" panose="02040503050406030204" pitchFamily="18" charset="0"/>
                                  <a:ea typeface="Cambria Math" panose="02040503050406030204" pitchFamily="18" charset="0"/>
                                </a:rPr>
                              </m:ctrlPr>
                            </m:dPr>
                            <m:e>
                              <m:sSub>
                                <m:sSubPr>
                                  <m:ctrlPr>
                                    <a:rPr kumimoji="1" lang="en-US" altLang="zh-CN" sz="1800" b="0" i="1" smtClean="0">
                                      <a:latin typeface="Cambria Math" panose="02040503050406030204" pitchFamily="18" charset="0"/>
                                      <a:ea typeface="Cambria Math" panose="02040503050406030204" pitchFamily="18" charset="0"/>
                                    </a:rPr>
                                  </m:ctrlPr>
                                </m:sSubPr>
                                <m:e>
                                  <m:r>
                                    <a:rPr kumimoji="1" lang="en-US" altLang="zh-CN" sz="1800" b="0" i="1" smtClean="0">
                                      <a:latin typeface="Cambria Math" panose="02040503050406030204" pitchFamily="18" charset="0"/>
                                      <a:ea typeface="Cambria Math" panose="02040503050406030204" pitchFamily="18" charset="0"/>
                                    </a:rPr>
                                    <m:t>𝑁</m:t>
                                  </m:r>
                                </m:e>
                                <m:sub>
                                  <m:r>
                                    <m:rPr>
                                      <m:sty m:val="p"/>
                                    </m:rPr>
                                    <a:rPr kumimoji="1" lang="en-US" altLang="zh-CN" sz="1800" b="0" i="0" smtClean="0">
                                      <a:latin typeface="Cambria Math" panose="02040503050406030204" pitchFamily="18" charset="0"/>
                                      <a:ea typeface="Cambria Math" panose="02040503050406030204" pitchFamily="18" charset="0"/>
                                    </a:rPr>
                                    <m:t>ch</m:t>
                                  </m:r>
                                </m:sub>
                              </m:sSub>
                            </m:e>
                          </m:d>
                        </m:e>
                        <m:sup>
                          <m:r>
                            <a:rPr kumimoji="1" lang="en-US" altLang="zh-CN" sz="1800" b="0" i="1" smtClean="0">
                              <a:latin typeface="Cambria Math" panose="02040503050406030204" pitchFamily="18" charset="0"/>
                              <a:ea typeface="Cambria Math" panose="02040503050406030204" pitchFamily="18" charset="0"/>
                            </a:rPr>
                            <m:t>−</m:t>
                          </m:r>
                          <m:f>
                            <m:fPr>
                              <m:type m:val="lin"/>
                              <m:ctrlPr>
                                <a:rPr kumimoji="1" lang="en-US" altLang="zh-CN" sz="1800" b="0" i="1" smtClean="0">
                                  <a:latin typeface="Cambria Math" panose="02040503050406030204" pitchFamily="18" charset="0"/>
                                  <a:ea typeface="Cambria Math" panose="02040503050406030204" pitchFamily="18" charset="0"/>
                                </a:rPr>
                              </m:ctrlPr>
                            </m:fPr>
                            <m:num>
                              <m:r>
                                <a:rPr kumimoji="1" lang="en-US" altLang="zh-CN" sz="1800" b="0" i="1" smtClean="0">
                                  <a:latin typeface="Cambria Math" panose="02040503050406030204" pitchFamily="18" charset="0"/>
                                  <a:ea typeface="Cambria Math" panose="02040503050406030204" pitchFamily="18" charset="0"/>
                                </a:rPr>
                                <m:t>1</m:t>
                              </m:r>
                            </m:num>
                            <m:den>
                              <m:r>
                                <a:rPr kumimoji="1" lang="en-US" altLang="zh-CN" sz="1800" b="0" i="1" smtClean="0">
                                  <a:latin typeface="Cambria Math" panose="02040503050406030204" pitchFamily="18" charset="0"/>
                                  <a:ea typeface="Cambria Math" panose="02040503050406030204" pitchFamily="18" charset="0"/>
                                </a:rPr>
                                <m:t>3</m:t>
                              </m:r>
                            </m:den>
                          </m:f>
                        </m:sup>
                      </m:sSup>
                    </m:oMath>
                  </m:oMathPara>
                </a14:m>
                <a:endParaRPr kumimoji="1" lang="zh-CN" altLang="en-US" sz="1800" dirty="0"/>
              </a:p>
            </p:txBody>
          </p:sp>
        </mc:Choice>
        <mc:Fallback xmlns="">
          <p:sp>
            <p:nvSpPr>
              <p:cNvPr id="15" name="文本框 14">
                <a:extLst>
                  <a:ext uri="{FF2B5EF4-FFF2-40B4-BE49-F238E27FC236}">
                    <a16:creationId xmlns:a16="http://schemas.microsoft.com/office/drawing/2014/main" id="{876D7918-B1F6-0561-9A0A-A00D47C8B344}"/>
                  </a:ext>
                </a:extLst>
              </p:cNvPr>
              <p:cNvSpPr txBox="1">
                <a:spLocks noRot="1" noChangeAspect="1" noMove="1" noResize="1" noEditPoints="1" noAdjustHandles="1" noChangeArrowheads="1" noChangeShapeType="1" noTextEdit="1"/>
              </p:cNvSpPr>
              <p:nvPr/>
            </p:nvSpPr>
            <p:spPr>
              <a:xfrm>
                <a:off x="5436345" y="2841731"/>
                <a:ext cx="3601179" cy="572144"/>
              </a:xfrm>
              <a:prstGeom prst="rect">
                <a:avLst/>
              </a:prstGeom>
              <a:blipFill>
                <a:blip r:embed="rId4"/>
                <a:stretch>
                  <a:fillRect t="-54348" b="-934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60613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
            <a:extLst>
              <a:ext uri="{FF2B5EF4-FFF2-40B4-BE49-F238E27FC236}">
                <a16:creationId xmlns:a16="http://schemas.microsoft.com/office/drawing/2014/main" id="{38DCAA38-5CC5-2648-AE4F-3C2CFFAF46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86201"/>
            <a:ext cx="7246939"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Rectangle 2">
            <a:extLst>
              <a:ext uri="{FF2B5EF4-FFF2-40B4-BE49-F238E27FC236}">
                <a16:creationId xmlns:a16="http://schemas.microsoft.com/office/drawing/2014/main" id="{C0925BC3-DC35-DB4F-AA24-6F5E750458BE}"/>
              </a:ext>
            </a:extLst>
          </p:cNvPr>
          <p:cNvSpPr>
            <a:spLocks noGrp="1" noChangeArrowheads="1"/>
          </p:cNvSpPr>
          <p:nvPr>
            <p:ph type="title"/>
          </p:nvPr>
        </p:nvSpPr>
        <p:spPr>
          <a:xfrm>
            <a:off x="1219200" y="152400"/>
            <a:ext cx="6781800" cy="577851"/>
          </a:xfrm>
        </p:spPr>
        <p:txBody>
          <a:bodyPr/>
          <a:lstStyle/>
          <a:p>
            <a:pPr eaLnBrk="1" hangingPunct="1"/>
            <a:r>
              <a:rPr lang="en-US" altLang="zh-CN" sz="4000" b="1" dirty="0"/>
              <a:t> </a:t>
            </a:r>
            <a:r>
              <a:rPr lang="en-US" altLang="zh-CN" sz="3200" b="1" dirty="0"/>
              <a:t>Perfect Liquid at RHIC </a:t>
            </a:r>
          </a:p>
        </p:txBody>
      </p:sp>
      <p:sp>
        <p:nvSpPr>
          <p:cNvPr id="98307" name="Text Box 4">
            <a:extLst>
              <a:ext uri="{FF2B5EF4-FFF2-40B4-BE49-F238E27FC236}">
                <a16:creationId xmlns:a16="http://schemas.microsoft.com/office/drawing/2014/main" id="{D8173977-AA30-DE45-A311-F60BC759503E}"/>
              </a:ext>
            </a:extLst>
          </p:cNvPr>
          <p:cNvSpPr txBox="1">
            <a:spLocks noChangeArrowheads="1"/>
          </p:cNvSpPr>
          <p:nvPr/>
        </p:nvSpPr>
        <p:spPr bwMode="auto">
          <a:xfrm>
            <a:off x="4641273" y="1086644"/>
            <a:ext cx="4343400" cy="2874633"/>
          </a:xfrm>
          <a:prstGeom prst="rect">
            <a:avLst/>
          </a:prstGeom>
          <a:solidFill>
            <a:srgbClr val="FF9900"/>
          </a:solidFill>
          <a:ln w="9525">
            <a:solidFill>
              <a:srgbClr val="FF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buFontTx/>
              <a:buNone/>
            </a:pPr>
            <a:r>
              <a:rPr kumimoji="0" lang="en-US" altLang="zh-CN" sz="2000" dirty="0"/>
              <a:t>v</a:t>
            </a:r>
            <a:r>
              <a:rPr kumimoji="0" lang="en-US" altLang="zh-CN" sz="2000" baseline="-25000" dirty="0"/>
              <a:t>2</a:t>
            </a:r>
            <a:r>
              <a:rPr kumimoji="0" lang="en-US" altLang="zh-CN" sz="2000" dirty="0"/>
              <a:t>/</a:t>
            </a:r>
            <a:r>
              <a:rPr kumimoji="0" lang="en-US" altLang="zh-CN" sz="2000" dirty="0">
                <a:sym typeface="Symbol" pitchFamily="2" charset="2"/>
              </a:rPr>
              <a:t> approaches the limit of ideal hydrodynamics</a:t>
            </a:r>
          </a:p>
          <a:p>
            <a:pPr eaLnBrk="1" hangingPunct="1">
              <a:buFontTx/>
              <a:buNone/>
            </a:pPr>
            <a:endParaRPr kumimoji="0" lang="en-US" altLang="zh-CN" sz="1200" dirty="0">
              <a:solidFill>
                <a:schemeClr val="bg1"/>
              </a:solidFill>
            </a:endParaRPr>
          </a:p>
          <a:p>
            <a:pPr eaLnBrk="1" hangingPunct="1">
              <a:buFontTx/>
              <a:buNone/>
            </a:pPr>
            <a:r>
              <a:rPr kumimoji="0" lang="en-US" altLang="zh-CN" sz="2000" dirty="0"/>
              <a:t>Small value of specific viscosity over entropy </a:t>
            </a:r>
            <a:r>
              <a:rPr kumimoji="0" lang="en-US" altLang="zh-CN" sz="2000" b="1" i="1" dirty="0" err="1"/>
              <a:t>η</a:t>
            </a:r>
            <a:r>
              <a:rPr kumimoji="0" lang="en-US" altLang="zh-CN" sz="2000" b="1" i="1" dirty="0"/>
              <a:t>/s</a:t>
            </a:r>
          </a:p>
          <a:p>
            <a:pPr eaLnBrk="1" hangingPunct="1">
              <a:buFontTx/>
              <a:buNone/>
            </a:pPr>
            <a:endParaRPr kumimoji="0" lang="en-US" altLang="zh-CN" sz="1200" b="1" i="1" dirty="0"/>
          </a:p>
          <a:p>
            <a:pPr eaLnBrk="1" hangingPunct="1">
              <a:buFontTx/>
              <a:buNone/>
            </a:pPr>
            <a:r>
              <a:rPr kumimoji="0" lang="en-US" altLang="zh-CN" sz="2000" dirty="0"/>
              <a:t>Model uncertainty dominated by initial eccentricity </a:t>
            </a:r>
            <a:r>
              <a:rPr kumimoji="0" lang="en-US" altLang="zh-CN" sz="2000" dirty="0" err="1"/>
              <a:t>ε</a:t>
            </a:r>
            <a:r>
              <a:rPr kumimoji="0" lang="en-US" altLang="zh-CN" sz="2000" dirty="0"/>
              <a:t>                                                                                       </a:t>
            </a:r>
          </a:p>
          <a:p>
            <a:pPr eaLnBrk="1" hangingPunct="1">
              <a:buFontTx/>
              <a:buNone/>
            </a:pPr>
            <a:r>
              <a:rPr kumimoji="0" lang="en-US" altLang="zh-CN" sz="2000" dirty="0"/>
              <a:t>                       </a:t>
            </a:r>
            <a:r>
              <a:rPr kumimoji="0" lang="en-US" altLang="zh-CN" sz="1200" dirty="0"/>
              <a:t>Model: Song </a:t>
            </a:r>
            <a:r>
              <a:rPr kumimoji="0" lang="en-US" altLang="zh-CN" sz="1200" i="1" dirty="0"/>
              <a:t>et al. arXiv:1011.2783</a:t>
            </a:r>
            <a:endParaRPr kumimoji="0" lang="en-US" altLang="zh-CN" sz="1200" dirty="0"/>
          </a:p>
        </p:txBody>
      </p:sp>
      <p:grpSp>
        <p:nvGrpSpPr>
          <p:cNvPr id="98308" name="组合 13">
            <a:extLst>
              <a:ext uri="{FF2B5EF4-FFF2-40B4-BE49-F238E27FC236}">
                <a16:creationId xmlns:a16="http://schemas.microsoft.com/office/drawing/2014/main" id="{6E0813CA-19AA-6E44-A88D-23F6F51A975A}"/>
              </a:ext>
            </a:extLst>
          </p:cNvPr>
          <p:cNvGrpSpPr>
            <a:grpSpLocks/>
          </p:cNvGrpSpPr>
          <p:nvPr/>
        </p:nvGrpSpPr>
        <p:grpSpPr bwMode="auto">
          <a:xfrm>
            <a:off x="152400" y="1086645"/>
            <a:ext cx="4343400" cy="2650132"/>
            <a:chOff x="487114" y="914400"/>
            <a:chExt cx="4375547" cy="3745169"/>
          </a:xfrm>
        </p:grpSpPr>
        <p:pic>
          <p:nvPicPr>
            <p:cNvPr id="98309" name="Picture 1">
              <a:extLst>
                <a:ext uri="{FF2B5EF4-FFF2-40B4-BE49-F238E27FC236}">
                  <a16:creationId xmlns:a16="http://schemas.microsoft.com/office/drawing/2014/main" id="{83B3A1B5-7418-CE4E-8FF3-46AE0CB07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3" t="8203" r="8723" b="4883"/>
            <a:stretch>
              <a:fillRect/>
            </a:stretch>
          </p:blipFill>
          <p:spPr bwMode="auto">
            <a:xfrm>
              <a:off x="487114" y="914400"/>
              <a:ext cx="4375547" cy="362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8310" name="Rectangle 9">
              <a:extLst>
                <a:ext uri="{FF2B5EF4-FFF2-40B4-BE49-F238E27FC236}">
                  <a16:creationId xmlns:a16="http://schemas.microsoft.com/office/drawing/2014/main" id="{57B80DE0-B7EF-3D49-B61E-CEA77458845C}"/>
                </a:ext>
              </a:extLst>
            </p:cNvPr>
            <p:cNvSpPr>
              <a:spLocks/>
            </p:cNvSpPr>
            <p:nvPr/>
          </p:nvSpPr>
          <p:spPr bwMode="auto">
            <a:xfrm>
              <a:off x="2752023" y="4224618"/>
              <a:ext cx="2088024" cy="43495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buFontTx/>
                <a:buNone/>
              </a:pPr>
              <a:r>
                <a:rPr kumimoji="0" lang="en-US" altLang="zh-CN" sz="2000" b="1" dirty="0">
                  <a:cs typeface="Arial" panose="020B0604020202020204" pitchFamily="34" charset="0"/>
                </a:rPr>
                <a:t>1/S </a:t>
              </a:r>
              <a:r>
                <a:rPr kumimoji="0" lang="en-US" altLang="zh-CN" sz="2000" b="1" dirty="0" err="1">
                  <a:cs typeface="Arial" panose="020B0604020202020204" pitchFamily="34" charset="0"/>
                </a:rPr>
                <a:t>dN</a:t>
              </a:r>
              <a:r>
                <a:rPr kumimoji="0" lang="en-US" altLang="zh-CN" sz="2000" b="1" baseline="-6000" dirty="0" err="1">
                  <a:cs typeface="Arial" panose="020B0604020202020204" pitchFamily="34" charset="0"/>
                </a:rPr>
                <a:t>ch</a:t>
              </a:r>
              <a:r>
                <a:rPr kumimoji="0" lang="en-US" altLang="zh-CN" sz="2000" b="1" dirty="0">
                  <a:cs typeface="Arial" panose="020B0604020202020204" pitchFamily="34" charset="0"/>
                </a:rPr>
                <a:t>/</a:t>
              </a:r>
              <a:r>
                <a:rPr kumimoji="0" lang="en-US" altLang="zh-CN" sz="2000" b="1" dirty="0" err="1">
                  <a:cs typeface="Arial" panose="020B0604020202020204" pitchFamily="34" charset="0"/>
                </a:rPr>
                <a:t>dy</a:t>
              </a:r>
              <a:r>
                <a:rPr kumimoji="0" lang="en-US" altLang="zh-CN" sz="2000" b="1" dirty="0">
                  <a:cs typeface="Arial" panose="020B0604020202020204" pitchFamily="34" charset="0"/>
                </a:rPr>
                <a:t> (fm</a:t>
              </a:r>
              <a:r>
                <a:rPr kumimoji="0" lang="en-US" altLang="zh-CN" sz="2000" b="1" baseline="32000" dirty="0">
                  <a:cs typeface="Arial" panose="020B0604020202020204" pitchFamily="34" charset="0"/>
                </a:rPr>
                <a:t>-2</a:t>
              </a:r>
              <a:r>
                <a:rPr kumimoji="0" lang="en-US" altLang="zh-CN" sz="2000" b="1" dirty="0">
                  <a:cs typeface="Arial" panose="020B0604020202020204" pitchFamily="34" charset="0"/>
                </a:rPr>
                <a:t>)</a:t>
              </a:r>
            </a:p>
          </p:txBody>
        </p:sp>
      </p:grpSp>
      <p:sp>
        <p:nvSpPr>
          <p:cNvPr id="8" name="Line 26">
            <a:extLst>
              <a:ext uri="{FF2B5EF4-FFF2-40B4-BE49-F238E27FC236}">
                <a16:creationId xmlns:a16="http://schemas.microsoft.com/office/drawing/2014/main" id="{AC506DD9-53EB-4543-ABFD-E00C18855FFF}"/>
              </a:ext>
            </a:extLst>
          </p:cNvPr>
          <p:cNvSpPr>
            <a:spLocks noChangeShapeType="1"/>
          </p:cNvSpPr>
          <p:nvPr/>
        </p:nvSpPr>
        <p:spPr bwMode="auto">
          <a:xfrm flipV="1">
            <a:off x="395289" y="990600"/>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ACB0713B-3D6F-8F40-B0CA-CA63BFFFD73C}"/>
              </a:ext>
            </a:extLst>
          </p:cNvPr>
          <p:cNvSpPr>
            <a:spLocks noGrp="1" noChangeArrowheads="1"/>
          </p:cNvSpPr>
          <p:nvPr>
            <p:ph type="title"/>
          </p:nvPr>
        </p:nvSpPr>
        <p:spPr>
          <a:xfrm>
            <a:off x="457200" y="274638"/>
            <a:ext cx="8229600" cy="490537"/>
          </a:xfrm>
        </p:spPr>
        <p:txBody>
          <a:bodyPr/>
          <a:lstStyle/>
          <a:p>
            <a:pPr eaLnBrk="1" hangingPunct="1"/>
            <a:r>
              <a:rPr lang="en-US" altLang="zh-CN" sz="4800">
                <a:solidFill>
                  <a:srgbClr val="CC0000"/>
                </a:solidFill>
              </a:rPr>
              <a:t> </a:t>
            </a:r>
            <a:endParaRPr lang="en-US" altLang="zh-CN" sz="3600">
              <a:solidFill>
                <a:srgbClr val="CC0000"/>
              </a:solidFill>
            </a:endParaRPr>
          </a:p>
        </p:txBody>
      </p:sp>
      <p:grpSp>
        <p:nvGrpSpPr>
          <p:cNvPr id="37890" name="Group 3">
            <a:extLst>
              <a:ext uri="{FF2B5EF4-FFF2-40B4-BE49-F238E27FC236}">
                <a16:creationId xmlns:a16="http://schemas.microsoft.com/office/drawing/2014/main" id="{A660E969-AFB9-F64C-8FF1-B9BFF39FFE6A}"/>
              </a:ext>
            </a:extLst>
          </p:cNvPr>
          <p:cNvGrpSpPr>
            <a:grpSpLocks/>
          </p:cNvGrpSpPr>
          <p:nvPr/>
        </p:nvGrpSpPr>
        <p:grpSpPr bwMode="auto">
          <a:xfrm>
            <a:off x="250825" y="1628775"/>
            <a:ext cx="3816350" cy="4759325"/>
            <a:chOff x="748" y="886"/>
            <a:chExt cx="2404" cy="2998"/>
          </a:xfrm>
        </p:grpSpPr>
        <p:grpSp>
          <p:nvGrpSpPr>
            <p:cNvPr id="37894" name="Group 4">
              <a:extLst>
                <a:ext uri="{FF2B5EF4-FFF2-40B4-BE49-F238E27FC236}">
                  <a16:creationId xmlns:a16="http://schemas.microsoft.com/office/drawing/2014/main" id="{78408833-17BD-E041-BD9A-FD43A3F64D74}"/>
                </a:ext>
              </a:extLst>
            </p:cNvPr>
            <p:cNvGrpSpPr>
              <a:grpSpLocks/>
            </p:cNvGrpSpPr>
            <p:nvPr/>
          </p:nvGrpSpPr>
          <p:grpSpPr bwMode="auto">
            <a:xfrm>
              <a:off x="1073" y="2408"/>
              <a:ext cx="1292" cy="976"/>
              <a:chOff x="982" y="2589"/>
              <a:chExt cx="1292" cy="976"/>
            </a:xfrm>
          </p:grpSpPr>
          <p:sp>
            <p:nvSpPr>
              <p:cNvPr id="37913" name="Line 5">
                <a:extLst>
                  <a:ext uri="{FF2B5EF4-FFF2-40B4-BE49-F238E27FC236}">
                    <a16:creationId xmlns:a16="http://schemas.microsoft.com/office/drawing/2014/main" id="{A00EA26E-ED60-564B-8ADA-1D1BF3E9F9C6}"/>
                  </a:ext>
                </a:extLst>
              </p:cNvPr>
              <p:cNvSpPr>
                <a:spLocks noChangeShapeType="1"/>
              </p:cNvSpPr>
              <p:nvPr/>
            </p:nvSpPr>
            <p:spPr bwMode="auto">
              <a:xfrm flipV="1">
                <a:off x="982" y="2589"/>
                <a:ext cx="491" cy="930"/>
              </a:xfrm>
              <a:prstGeom prst="line">
                <a:avLst/>
              </a:prstGeom>
              <a:noFill/>
              <a:ln w="952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914" name="Line 6">
                <a:extLst>
                  <a:ext uri="{FF2B5EF4-FFF2-40B4-BE49-F238E27FC236}">
                    <a16:creationId xmlns:a16="http://schemas.microsoft.com/office/drawing/2014/main" id="{DE931535-9F46-0544-A64F-63C84DFFBCBE}"/>
                  </a:ext>
                </a:extLst>
              </p:cNvPr>
              <p:cNvSpPr>
                <a:spLocks noChangeShapeType="1"/>
              </p:cNvSpPr>
              <p:nvPr/>
            </p:nvSpPr>
            <p:spPr bwMode="auto">
              <a:xfrm flipV="1">
                <a:off x="1027" y="2914"/>
                <a:ext cx="1247" cy="651"/>
              </a:xfrm>
              <a:prstGeom prst="line">
                <a:avLst/>
              </a:prstGeom>
              <a:noFill/>
              <a:ln w="952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7895" name="Group 7">
              <a:extLst>
                <a:ext uri="{FF2B5EF4-FFF2-40B4-BE49-F238E27FC236}">
                  <a16:creationId xmlns:a16="http://schemas.microsoft.com/office/drawing/2014/main" id="{9CED023D-F9DB-AD4C-A8F4-3419941A56CD}"/>
                </a:ext>
              </a:extLst>
            </p:cNvPr>
            <p:cNvGrpSpPr>
              <a:grpSpLocks/>
            </p:cNvGrpSpPr>
            <p:nvPr/>
          </p:nvGrpSpPr>
          <p:grpSpPr bwMode="auto">
            <a:xfrm>
              <a:off x="2098" y="1618"/>
              <a:ext cx="890" cy="883"/>
              <a:chOff x="2007" y="1799"/>
              <a:chExt cx="890" cy="883"/>
            </a:xfrm>
          </p:grpSpPr>
          <p:sp>
            <p:nvSpPr>
              <p:cNvPr id="37911" name="Line 8">
                <a:extLst>
                  <a:ext uri="{FF2B5EF4-FFF2-40B4-BE49-F238E27FC236}">
                    <a16:creationId xmlns:a16="http://schemas.microsoft.com/office/drawing/2014/main" id="{58758F57-B8A5-BB41-82BD-CF20853E7EDB}"/>
                  </a:ext>
                </a:extLst>
              </p:cNvPr>
              <p:cNvSpPr>
                <a:spLocks noChangeShapeType="1"/>
              </p:cNvSpPr>
              <p:nvPr/>
            </p:nvSpPr>
            <p:spPr bwMode="auto">
              <a:xfrm flipV="1">
                <a:off x="2007" y="1799"/>
                <a:ext cx="489" cy="790"/>
              </a:xfrm>
              <a:prstGeom prst="line">
                <a:avLst/>
              </a:prstGeom>
              <a:noFill/>
              <a:ln w="952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912" name="Line 9">
                <a:extLst>
                  <a:ext uri="{FF2B5EF4-FFF2-40B4-BE49-F238E27FC236}">
                    <a16:creationId xmlns:a16="http://schemas.microsoft.com/office/drawing/2014/main" id="{992EE22B-E0CF-9044-9424-637221F1D737}"/>
                  </a:ext>
                </a:extLst>
              </p:cNvPr>
              <p:cNvSpPr>
                <a:spLocks noChangeShapeType="1"/>
              </p:cNvSpPr>
              <p:nvPr/>
            </p:nvSpPr>
            <p:spPr bwMode="auto">
              <a:xfrm flipV="1">
                <a:off x="2096" y="2124"/>
                <a:ext cx="801" cy="558"/>
              </a:xfrm>
              <a:prstGeom prst="line">
                <a:avLst/>
              </a:prstGeom>
              <a:noFill/>
              <a:ln w="952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7896" name="Text Box 10">
              <a:extLst>
                <a:ext uri="{FF2B5EF4-FFF2-40B4-BE49-F238E27FC236}">
                  <a16:creationId xmlns:a16="http://schemas.microsoft.com/office/drawing/2014/main" id="{CEE4C314-CCED-4C4B-AD51-18A1AF23526C}"/>
                </a:ext>
              </a:extLst>
            </p:cNvPr>
            <p:cNvSpPr txBox="1">
              <a:spLocks noChangeArrowheads="1"/>
            </p:cNvSpPr>
            <p:nvPr/>
          </p:nvSpPr>
          <p:spPr bwMode="auto">
            <a:xfrm>
              <a:off x="806" y="1299"/>
              <a:ext cx="1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000000"/>
                  </a:solidFill>
                  <a:latin typeface="Times New Roman" panose="02020603050405020304" pitchFamily="18" charset="0"/>
                </a:rPr>
                <a:t>-</a:t>
              </a:r>
            </a:p>
          </p:txBody>
        </p:sp>
        <p:grpSp>
          <p:nvGrpSpPr>
            <p:cNvPr id="37897" name="Group 11">
              <a:extLst>
                <a:ext uri="{FF2B5EF4-FFF2-40B4-BE49-F238E27FC236}">
                  <a16:creationId xmlns:a16="http://schemas.microsoft.com/office/drawing/2014/main" id="{A6994900-6A42-524F-B158-F27C11BB0280}"/>
                </a:ext>
              </a:extLst>
            </p:cNvPr>
            <p:cNvGrpSpPr>
              <a:grpSpLocks/>
            </p:cNvGrpSpPr>
            <p:nvPr/>
          </p:nvGrpSpPr>
          <p:grpSpPr bwMode="auto">
            <a:xfrm>
              <a:off x="806" y="3152"/>
              <a:ext cx="535" cy="732"/>
              <a:chOff x="715" y="3333"/>
              <a:chExt cx="535" cy="732"/>
            </a:xfrm>
          </p:grpSpPr>
          <p:sp>
            <p:nvSpPr>
              <p:cNvPr id="37909" name="Rectangle 12">
                <a:extLst>
                  <a:ext uri="{FF2B5EF4-FFF2-40B4-BE49-F238E27FC236}">
                    <a16:creationId xmlns:a16="http://schemas.microsoft.com/office/drawing/2014/main" id="{02329732-CD5D-C54E-B247-AEDFE04ACC06}"/>
                  </a:ext>
                </a:extLst>
              </p:cNvPr>
              <p:cNvSpPr>
                <a:spLocks noChangeArrowheads="1"/>
              </p:cNvSpPr>
              <p:nvPr/>
            </p:nvSpPr>
            <p:spPr bwMode="auto">
              <a:xfrm>
                <a:off x="715" y="3333"/>
                <a:ext cx="535" cy="557"/>
              </a:xfrm>
              <a:prstGeom prst="rect">
                <a:avLst/>
              </a:prstGeom>
              <a:solidFill>
                <a:srgbClr val="00CC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99"/>
                </a:extrusionClr>
                <a:contourClr>
                  <a:srgbClr val="00CC99"/>
                </a:contourClr>
              </a:sp3d>
            </p:spPr>
            <p:txBody>
              <a:bodyPr wrap="none" anchor="ctr">
                <a:flatTx/>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7910" name="Text Box 13">
                <a:extLst>
                  <a:ext uri="{FF2B5EF4-FFF2-40B4-BE49-F238E27FC236}">
                    <a16:creationId xmlns:a16="http://schemas.microsoft.com/office/drawing/2014/main" id="{3CC98047-2940-D648-8FF9-A225E48FC031}"/>
                  </a:ext>
                </a:extLst>
              </p:cNvPr>
              <p:cNvSpPr txBox="1">
                <a:spLocks noChangeArrowheads="1"/>
              </p:cNvSpPr>
              <p:nvPr/>
            </p:nvSpPr>
            <p:spPr bwMode="auto">
              <a:xfrm>
                <a:off x="793" y="3873"/>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chemeClr val="accent2"/>
                    </a:solidFill>
                    <a:latin typeface="BellGothic Black" pitchFamily="34" charset="0"/>
                  </a:rPr>
                  <a:t>matter</a:t>
                </a:r>
              </a:p>
            </p:txBody>
          </p:sp>
        </p:grpSp>
        <p:grpSp>
          <p:nvGrpSpPr>
            <p:cNvPr id="37898" name="Group 14">
              <a:extLst>
                <a:ext uri="{FF2B5EF4-FFF2-40B4-BE49-F238E27FC236}">
                  <a16:creationId xmlns:a16="http://schemas.microsoft.com/office/drawing/2014/main" id="{134F98FA-9E1B-6E46-9742-EE2472BF3CC9}"/>
                </a:ext>
              </a:extLst>
            </p:cNvPr>
            <p:cNvGrpSpPr>
              <a:grpSpLocks/>
            </p:cNvGrpSpPr>
            <p:nvPr/>
          </p:nvGrpSpPr>
          <p:grpSpPr bwMode="auto">
            <a:xfrm>
              <a:off x="1653" y="2032"/>
              <a:ext cx="934" cy="655"/>
              <a:chOff x="1653" y="2032"/>
              <a:chExt cx="934" cy="655"/>
            </a:xfrm>
          </p:grpSpPr>
          <p:sp>
            <p:nvSpPr>
              <p:cNvPr id="37904" name="Oval 15">
                <a:extLst>
                  <a:ext uri="{FF2B5EF4-FFF2-40B4-BE49-F238E27FC236}">
                    <a16:creationId xmlns:a16="http://schemas.microsoft.com/office/drawing/2014/main" id="{6F2EC81D-0E10-0340-92EF-8D75ECABE7C5}"/>
                  </a:ext>
                </a:extLst>
              </p:cNvPr>
              <p:cNvSpPr>
                <a:spLocks noChangeArrowheads="1"/>
              </p:cNvSpPr>
              <p:nvPr/>
            </p:nvSpPr>
            <p:spPr bwMode="auto">
              <a:xfrm>
                <a:off x="1875" y="2222"/>
                <a:ext cx="45" cy="47"/>
              </a:xfrm>
              <a:prstGeom prst="ellipse">
                <a:avLst/>
              </a:prstGeom>
              <a:solidFill>
                <a:srgbClr val="00FF00"/>
              </a:solidFill>
              <a:ln w="9525">
                <a:solidFill>
                  <a:srgbClr val="00FF00"/>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nvGrpSpPr>
              <p:cNvPr id="37905" name="Group 16">
                <a:extLst>
                  <a:ext uri="{FF2B5EF4-FFF2-40B4-BE49-F238E27FC236}">
                    <a16:creationId xmlns:a16="http://schemas.microsoft.com/office/drawing/2014/main" id="{D67000DE-82BD-C24D-8D1F-E49341DB8D0C}"/>
                  </a:ext>
                </a:extLst>
              </p:cNvPr>
              <p:cNvGrpSpPr>
                <a:grpSpLocks/>
              </p:cNvGrpSpPr>
              <p:nvPr/>
            </p:nvGrpSpPr>
            <p:grpSpPr bwMode="auto">
              <a:xfrm>
                <a:off x="1653" y="2032"/>
                <a:ext cx="934" cy="655"/>
                <a:chOff x="1562" y="2213"/>
                <a:chExt cx="934" cy="655"/>
              </a:xfrm>
            </p:grpSpPr>
            <p:sp>
              <p:nvSpPr>
                <p:cNvPr id="37906" name="Oval 17">
                  <a:extLst>
                    <a:ext uri="{FF2B5EF4-FFF2-40B4-BE49-F238E27FC236}">
                      <a16:creationId xmlns:a16="http://schemas.microsoft.com/office/drawing/2014/main" id="{F6984026-445F-9247-A7C1-05A23CFAA09F}"/>
                    </a:ext>
                  </a:extLst>
                </p:cNvPr>
                <p:cNvSpPr>
                  <a:spLocks noChangeArrowheads="1"/>
                </p:cNvSpPr>
                <p:nvPr/>
              </p:nvSpPr>
              <p:spPr bwMode="auto">
                <a:xfrm>
                  <a:off x="1562" y="2403"/>
                  <a:ext cx="934" cy="465"/>
                </a:xfrm>
                <a:prstGeom prst="ellipse">
                  <a:avLst/>
                </a:prstGeom>
                <a:noFill/>
                <a:ln w="28575">
                  <a:solidFill>
                    <a:srgbClr val="00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7907" name="Oval 18">
                  <a:extLst>
                    <a:ext uri="{FF2B5EF4-FFF2-40B4-BE49-F238E27FC236}">
                      <a16:creationId xmlns:a16="http://schemas.microsoft.com/office/drawing/2014/main" id="{0D4B3314-A198-744E-A74F-371E87B4EA11}"/>
                    </a:ext>
                  </a:extLst>
                </p:cNvPr>
                <p:cNvSpPr>
                  <a:spLocks noChangeArrowheads="1"/>
                </p:cNvSpPr>
                <p:nvPr/>
              </p:nvSpPr>
              <p:spPr bwMode="auto">
                <a:xfrm>
                  <a:off x="2007" y="2589"/>
                  <a:ext cx="89" cy="9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7908" name="Text Box 19">
                  <a:extLst>
                    <a:ext uri="{FF2B5EF4-FFF2-40B4-BE49-F238E27FC236}">
                      <a16:creationId xmlns:a16="http://schemas.microsoft.com/office/drawing/2014/main" id="{C216A951-9DCB-9A49-8601-58CD34CD90B1}"/>
                    </a:ext>
                  </a:extLst>
                </p:cNvPr>
                <p:cNvSpPr txBox="1">
                  <a:spLocks noChangeArrowheads="1"/>
                </p:cNvSpPr>
                <p:nvPr/>
              </p:nvSpPr>
              <p:spPr bwMode="auto">
                <a:xfrm>
                  <a:off x="1598" y="2213"/>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chemeClr val="accent2"/>
                      </a:solidFill>
                      <a:latin typeface="BellGothic Black" pitchFamily="34" charset="0"/>
                    </a:rPr>
                    <a:t>atom</a:t>
                  </a:r>
                </a:p>
              </p:txBody>
            </p:sp>
          </p:grpSp>
        </p:grpSp>
        <p:sp>
          <p:nvSpPr>
            <p:cNvPr id="37899" name="AutoShape 20">
              <a:extLst>
                <a:ext uri="{FF2B5EF4-FFF2-40B4-BE49-F238E27FC236}">
                  <a16:creationId xmlns:a16="http://schemas.microsoft.com/office/drawing/2014/main" id="{4DE2C0C8-67B5-1343-8EBC-401FA180AA85}"/>
                </a:ext>
              </a:extLst>
            </p:cNvPr>
            <p:cNvSpPr>
              <a:spLocks noChangeArrowheads="1"/>
            </p:cNvSpPr>
            <p:nvPr/>
          </p:nvSpPr>
          <p:spPr bwMode="auto">
            <a:xfrm>
              <a:off x="748" y="886"/>
              <a:ext cx="1452" cy="1011"/>
            </a:xfrm>
            <a:prstGeom prst="cloudCallout">
              <a:avLst>
                <a:gd name="adj1" fmla="val 75542"/>
                <a:gd name="adj2" fmla="val 8060"/>
              </a:avLst>
            </a:prstGeom>
            <a:solidFill>
              <a:srgbClr val="CCCCFF"/>
            </a:solidFill>
            <a:ln w="9525">
              <a:solidFill>
                <a:srgbClr val="000000"/>
              </a:solidFill>
              <a:round/>
              <a:headEnd/>
              <a:tailEnd/>
            </a:ln>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1400">
                <a:latin typeface="BellGothic Black" pitchFamily="34" charset="0"/>
              </a:endParaRPr>
            </a:p>
          </p:txBody>
        </p:sp>
        <p:sp>
          <p:nvSpPr>
            <p:cNvPr id="37900" name="Text Box 21">
              <a:extLst>
                <a:ext uri="{FF2B5EF4-FFF2-40B4-BE49-F238E27FC236}">
                  <a16:creationId xmlns:a16="http://schemas.microsoft.com/office/drawing/2014/main" id="{6426A05F-C21B-044C-B0E8-ABFABCC2EDAE}"/>
                </a:ext>
              </a:extLst>
            </p:cNvPr>
            <p:cNvSpPr txBox="1">
              <a:spLocks noChangeArrowheads="1"/>
            </p:cNvSpPr>
            <p:nvPr/>
          </p:nvSpPr>
          <p:spPr bwMode="auto">
            <a:xfrm>
              <a:off x="947" y="1037"/>
              <a:ext cx="1647"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buFontTx/>
                <a:buNone/>
              </a:pPr>
              <a:r>
                <a:rPr kumimoji="0" lang="zh-CN" altLang="en-US" sz="2000" b="1">
                  <a:solidFill>
                    <a:srgbClr val="000058"/>
                  </a:solidFill>
                  <a:latin typeface="BellGothic" pitchFamily="34" charset="0"/>
                  <a:ea typeface="黑体" panose="02010609060101010101" pitchFamily="49" charset="-122"/>
                </a:rPr>
                <a:t>强作用的夸克</a:t>
              </a:r>
              <a:endParaRPr kumimoji="0" lang="en-US" altLang="zh-CN" sz="2000" b="1">
                <a:solidFill>
                  <a:srgbClr val="000058"/>
                </a:solidFill>
                <a:latin typeface="BellGothic" pitchFamily="34" charset="0"/>
                <a:ea typeface="黑体" panose="02010609060101010101" pitchFamily="49" charset="-122"/>
              </a:endParaRPr>
            </a:p>
            <a:p>
              <a:pPr eaLnBrk="1" hangingPunct="1">
                <a:buFontTx/>
                <a:buNone/>
              </a:pPr>
              <a:r>
                <a:rPr kumimoji="0" lang="zh-CN" altLang="en-US" sz="2000" b="1">
                  <a:solidFill>
                    <a:srgbClr val="000058"/>
                  </a:solidFill>
                  <a:latin typeface="BellGothic" pitchFamily="34" charset="0"/>
                  <a:ea typeface="黑体" panose="02010609060101010101" pitchFamily="49" charset="-122"/>
                </a:rPr>
                <a:t>和胶子禁闭在</a:t>
              </a:r>
              <a:endParaRPr kumimoji="0" lang="en-US" altLang="zh-CN" sz="2000" b="1">
                <a:solidFill>
                  <a:srgbClr val="000058"/>
                </a:solidFill>
                <a:latin typeface="BellGothic" pitchFamily="34" charset="0"/>
                <a:ea typeface="黑体" panose="02010609060101010101" pitchFamily="49" charset="-122"/>
              </a:endParaRPr>
            </a:p>
            <a:p>
              <a:pPr eaLnBrk="1" hangingPunct="1">
                <a:buFontTx/>
                <a:buNone/>
              </a:pPr>
              <a:r>
                <a:rPr kumimoji="0" lang="zh-CN" altLang="en-US" sz="2000" b="1">
                  <a:solidFill>
                    <a:srgbClr val="000058"/>
                  </a:solidFill>
                  <a:latin typeface="BellGothic" pitchFamily="34" charset="0"/>
                  <a:ea typeface="黑体" panose="02010609060101010101" pitchFamily="49" charset="-122"/>
                </a:rPr>
                <a:t>核子内</a:t>
              </a:r>
              <a:endParaRPr kumimoji="0" lang="en-US" altLang="zh-CN" sz="2000" b="1">
                <a:solidFill>
                  <a:srgbClr val="000058"/>
                </a:solidFill>
                <a:latin typeface="BellGothic" pitchFamily="34" charset="0"/>
                <a:ea typeface="黑体" panose="02010609060101010101" pitchFamily="49" charset="-122"/>
              </a:endParaRPr>
            </a:p>
          </p:txBody>
        </p:sp>
        <p:grpSp>
          <p:nvGrpSpPr>
            <p:cNvPr id="37901" name="Group 22">
              <a:extLst>
                <a:ext uri="{FF2B5EF4-FFF2-40B4-BE49-F238E27FC236}">
                  <a16:creationId xmlns:a16="http://schemas.microsoft.com/office/drawing/2014/main" id="{D5483A2D-7DC6-7844-84E3-75A0043831AC}"/>
                </a:ext>
              </a:extLst>
            </p:cNvPr>
            <p:cNvGrpSpPr>
              <a:grpSpLocks/>
            </p:cNvGrpSpPr>
            <p:nvPr/>
          </p:nvGrpSpPr>
          <p:grpSpPr bwMode="auto">
            <a:xfrm>
              <a:off x="2651" y="1162"/>
              <a:ext cx="501" cy="726"/>
              <a:chOff x="2560" y="1343"/>
              <a:chExt cx="501" cy="726"/>
            </a:xfrm>
          </p:grpSpPr>
          <p:sp>
            <p:nvSpPr>
              <p:cNvPr id="37902" name="Text Box 23">
                <a:extLst>
                  <a:ext uri="{FF2B5EF4-FFF2-40B4-BE49-F238E27FC236}">
                    <a16:creationId xmlns:a16="http://schemas.microsoft.com/office/drawing/2014/main" id="{00A63F2E-9717-CB40-AA3B-9C609535AFDC}"/>
                  </a:ext>
                </a:extLst>
              </p:cNvPr>
              <p:cNvSpPr txBox="1">
                <a:spLocks noChangeArrowheads="1"/>
              </p:cNvSpPr>
              <p:nvPr/>
            </p:nvSpPr>
            <p:spPr bwMode="auto">
              <a:xfrm>
                <a:off x="2560" y="1343"/>
                <a:ext cx="5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chemeClr val="accent2"/>
                    </a:solidFill>
                    <a:latin typeface="BellGothic Black" pitchFamily="34" charset="0"/>
                  </a:rPr>
                  <a:t>nucleus</a:t>
                </a:r>
              </a:p>
            </p:txBody>
          </p:sp>
          <p:pic>
            <p:nvPicPr>
              <p:cNvPr id="37903" name="Picture 24" descr="三页粒子">
                <a:extLst>
                  <a:ext uri="{FF2B5EF4-FFF2-40B4-BE49-F238E27FC236}">
                    <a16:creationId xmlns:a16="http://schemas.microsoft.com/office/drawing/2014/main" id="{9F804D77-374E-1447-8A2D-D8AC2CD37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 y="1536"/>
                <a:ext cx="465"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7891" name="Rectangle 37">
            <a:extLst>
              <a:ext uri="{FF2B5EF4-FFF2-40B4-BE49-F238E27FC236}">
                <a16:creationId xmlns:a16="http://schemas.microsoft.com/office/drawing/2014/main" id="{E47F4BDA-9847-0E46-BFF0-0608A1D0F5AF}"/>
              </a:ext>
            </a:extLst>
          </p:cNvPr>
          <p:cNvSpPr>
            <a:spLocks noChangeArrowheads="1"/>
          </p:cNvSpPr>
          <p:nvPr/>
        </p:nvSpPr>
        <p:spPr bwMode="auto">
          <a:xfrm>
            <a:off x="990600" y="152400"/>
            <a:ext cx="7162800" cy="715963"/>
          </a:xfrm>
          <a:prstGeom prst="rect">
            <a:avLst/>
          </a:prstGeom>
          <a:solidFill>
            <a:srgbClr val="EFD8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3600" b="1">
                <a:solidFill>
                  <a:srgbClr val="FF0000"/>
                </a:solidFill>
              </a:rPr>
              <a:t>Two Puzzles of Modern Physics</a:t>
            </a:r>
          </a:p>
        </p:txBody>
      </p:sp>
      <p:sp>
        <p:nvSpPr>
          <p:cNvPr id="37892" name="Rectangle 38">
            <a:extLst>
              <a:ext uri="{FF2B5EF4-FFF2-40B4-BE49-F238E27FC236}">
                <a16:creationId xmlns:a16="http://schemas.microsoft.com/office/drawing/2014/main" id="{57A4577F-78F3-DC41-937A-6B847BD35BEA}"/>
              </a:ext>
            </a:extLst>
          </p:cNvPr>
          <p:cNvSpPr>
            <a:spLocks noChangeArrowheads="1"/>
          </p:cNvSpPr>
          <p:nvPr/>
        </p:nvSpPr>
        <p:spPr bwMode="auto">
          <a:xfrm>
            <a:off x="4140200" y="1484313"/>
            <a:ext cx="483552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r>
              <a:rPr kumimoji="0" lang="en-US" altLang="zh-CN" sz="2800" b="1" dirty="0">
                <a:solidFill>
                  <a:schemeClr val="accent2"/>
                </a:solidFill>
              </a:rPr>
              <a:t>Missing Symmetry – all present theories are based on symmetry, but most symmetry quantum numbers are NOT conserved.</a:t>
            </a:r>
          </a:p>
          <a:p>
            <a:pPr eaLnBrk="1" hangingPunct="1"/>
            <a:r>
              <a:rPr kumimoji="0" lang="en-US" altLang="zh-CN" sz="2800" b="1" dirty="0">
                <a:solidFill>
                  <a:srgbClr val="FB352F"/>
                </a:solidFill>
              </a:rPr>
              <a:t>Unseen Quarks </a:t>
            </a:r>
            <a:r>
              <a:rPr kumimoji="0" lang="en-US" altLang="zh-CN" sz="2800" b="1" dirty="0">
                <a:solidFill>
                  <a:schemeClr val="accent2"/>
                </a:solidFill>
              </a:rPr>
              <a:t>– all hadrons are made of quarks, yet </a:t>
            </a:r>
            <a:r>
              <a:rPr kumimoji="0" lang="en-US" altLang="zh-CN" sz="2800" b="1" dirty="0">
                <a:solidFill>
                  <a:srgbClr val="FB352F"/>
                </a:solidFill>
              </a:rPr>
              <a:t>NO individual quark has been observed</a:t>
            </a:r>
            <a:r>
              <a:rPr kumimoji="0" lang="en-US" altLang="zh-CN" sz="2800" b="1" dirty="0">
                <a:solidFill>
                  <a:schemeClr val="accent2"/>
                </a:solidFill>
              </a:rPr>
              <a:t>.</a:t>
            </a:r>
          </a:p>
          <a:p>
            <a:pPr eaLnBrk="1" hangingPunct="1"/>
            <a:endParaRPr kumimoji="0" lang="en-US" altLang="zh-CN" sz="2800" b="1" dirty="0">
              <a:solidFill>
                <a:srgbClr val="FF0000"/>
              </a:solidFill>
            </a:endParaRPr>
          </a:p>
        </p:txBody>
      </p:sp>
      <p:sp>
        <p:nvSpPr>
          <p:cNvPr id="37893" name="Text Box 39">
            <a:extLst>
              <a:ext uri="{FF2B5EF4-FFF2-40B4-BE49-F238E27FC236}">
                <a16:creationId xmlns:a16="http://schemas.microsoft.com/office/drawing/2014/main" id="{413A7817-D5A8-E443-824C-606611B8912C}"/>
              </a:ext>
            </a:extLst>
          </p:cNvPr>
          <p:cNvSpPr txBox="1">
            <a:spLocks noChangeArrowheads="1"/>
          </p:cNvSpPr>
          <p:nvPr/>
        </p:nvSpPr>
        <p:spPr bwMode="auto">
          <a:xfrm>
            <a:off x="7164388" y="981075"/>
            <a:ext cx="1781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b="1">
                <a:solidFill>
                  <a:srgbClr val="FF0000"/>
                </a:solidFill>
              </a:rPr>
              <a:t>-- T.D.Lee</a:t>
            </a:r>
          </a:p>
        </p:txBody>
      </p:sp>
      <p:sp>
        <p:nvSpPr>
          <p:cNvPr id="28" name="Line 26">
            <a:extLst>
              <a:ext uri="{FF2B5EF4-FFF2-40B4-BE49-F238E27FC236}">
                <a16:creationId xmlns:a16="http://schemas.microsoft.com/office/drawing/2014/main" id="{4126905D-0550-7041-935E-DEBC7DFAED81}"/>
              </a:ext>
            </a:extLst>
          </p:cNvPr>
          <p:cNvSpPr>
            <a:spLocks noChangeShapeType="1"/>
          </p:cNvSpPr>
          <p:nvPr/>
        </p:nvSpPr>
        <p:spPr bwMode="auto">
          <a:xfrm flipV="1">
            <a:off x="395288" y="990600"/>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762029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a:extLst>
              <a:ext uri="{FF2B5EF4-FFF2-40B4-BE49-F238E27FC236}">
                <a16:creationId xmlns:a16="http://schemas.microsoft.com/office/drawing/2014/main" id="{8B355866-0C4A-AA47-A930-748F709BA15D}"/>
              </a:ext>
            </a:extLst>
          </p:cNvPr>
          <p:cNvSpPr>
            <a:spLocks noGrp="1" noChangeArrowheads="1"/>
          </p:cNvSpPr>
          <p:nvPr>
            <p:ph type="ctrTitle"/>
          </p:nvPr>
        </p:nvSpPr>
        <p:spPr>
          <a:xfrm>
            <a:off x="990600" y="0"/>
            <a:ext cx="7772400" cy="762000"/>
          </a:xfrm>
        </p:spPr>
        <p:txBody>
          <a:bodyPr anchor="ctr"/>
          <a:lstStyle/>
          <a:p>
            <a:r>
              <a:rPr lang="en-US" altLang="zh-CN" sz="3200" b="1" dirty="0"/>
              <a:t>Viscosity and the Perfect Fluid</a:t>
            </a:r>
          </a:p>
        </p:txBody>
      </p:sp>
      <p:sp>
        <p:nvSpPr>
          <p:cNvPr id="492548" name="Rectangle 4">
            <a:extLst>
              <a:ext uri="{FF2B5EF4-FFF2-40B4-BE49-F238E27FC236}">
                <a16:creationId xmlns:a16="http://schemas.microsoft.com/office/drawing/2014/main" id="{FE16EC94-DECA-5C40-8CE5-0C33E31EC0F3}"/>
              </a:ext>
            </a:extLst>
          </p:cNvPr>
          <p:cNvSpPr>
            <a:spLocks noChangeArrowheads="1"/>
          </p:cNvSpPr>
          <p:nvPr/>
        </p:nvSpPr>
        <p:spPr bwMode="auto">
          <a:xfrm>
            <a:off x="5354637" y="5165427"/>
            <a:ext cx="378936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CN" sz="1600" b="1" dirty="0">
                <a:ea typeface="SimSun" panose="02010600030101010101" pitchFamily="2" charset="-122"/>
              </a:rPr>
              <a:t>Caption: </a:t>
            </a:r>
            <a:r>
              <a:rPr lang="en-US" altLang="zh-CN" sz="1600" dirty="0">
                <a:ea typeface="SimSun" panose="02010600030101010101" pitchFamily="2" charset="-122"/>
              </a:rPr>
              <a:t>The viscosity to entropy ratio versus a reduced temperature.</a:t>
            </a:r>
          </a:p>
          <a:p>
            <a:pPr eaLnBrk="1" hangingPunct="1"/>
            <a:endParaRPr lang="en-US" altLang="zh-CN" sz="1400" dirty="0">
              <a:ea typeface="SimSun" panose="02010600030101010101" pitchFamily="2" charset="-122"/>
            </a:endParaRPr>
          </a:p>
          <a:p>
            <a:pPr eaLnBrk="1" hangingPunct="1"/>
            <a:r>
              <a:rPr lang="en-US" altLang="zh-CN" sz="1400" dirty="0">
                <a:ea typeface="SimSun" panose="02010600030101010101" pitchFamily="2" charset="-122"/>
              </a:rPr>
              <a:t>                 Lacey et </a:t>
            </a:r>
            <a:r>
              <a:rPr lang="en-US" altLang="zh-CN" sz="1400" dirty="0"/>
              <a:t>al. PRL </a:t>
            </a:r>
            <a:r>
              <a:rPr lang="en-US" altLang="zh-CN" sz="1400" b="1" dirty="0"/>
              <a:t>98</a:t>
            </a:r>
            <a:r>
              <a:rPr lang="en-US" altLang="zh-CN" sz="1400" dirty="0"/>
              <a:t>:092301(07)</a:t>
            </a:r>
            <a:endParaRPr lang="en-US" altLang="zh-CN" sz="1400" i="1" dirty="0"/>
          </a:p>
          <a:p>
            <a:pPr eaLnBrk="1" hangingPunct="1"/>
            <a:r>
              <a:rPr lang="en-US" altLang="zh-CN" sz="1400" dirty="0"/>
              <a:t>                 hep-</a:t>
            </a:r>
            <a:r>
              <a:rPr lang="en-US" altLang="zh-CN" sz="1400" dirty="0" err="1"/>
              <a:t>lat</a:t>
            </a:r>
            <a:r>
              <a:rPr lang="en-US" altLang="zh-CN" sz="1400" dirty="0"/>
              <a:t>/0406009</a:t>
            </a:r>
          </a:p>
          <a:p>
            <a:pPr eaLnBrk="1" hangingPunct="1"/>
            <a:r>
              <a:rPr lang="en-US" altLang="zh-CN" sz="1400" dirty="0"/>
              <a:t>                 hep-</a:t>
            </a:r>
            <a:r>
              <a:rPr lang="en-US" altLang="zh-CN" sz="1400" dirty="0" err="1"/>
              <a:t>ph</a:t>
            </a:r>
            <a:r>
              <a:rPr lang="en-US" altLang="zh-CN" sz="1400" dirty="0"/>
              <a:t>/0604138</a:t>
            </a:r>
            <a:endParaRPr lang="en-US" altLang="zh-CN" sz="1600" dirty="0">
              <a:latin typeface="Times New Roman" panose="02020603050405020304" pitchFamily="18" charset="0"/>
              <a:ea typeface="SimSun" panose="02010600030101010101" pitchFamily="2" charset="-122"/>
            </a:endParaRPr>
          </a:p>
        </p:txBody>
      </p:sp>
      <p:grpSp>
        <p:nvGrpSpPr>
          <p:cNvPr id="2" name="组合 1">
            <a:extLst>
              <a:ext uri="{FF2B5EF4-FFF2-40B4-BE49-F238E27FC236}">
                <a16:creationId xmlns:a16="http://schemas.microsoft.com/office/drawing/2014/main" id="{5AC7E6B7-3471-4347-B07C-F2255346BD89}"/>
              </a:ext>
            </a:extLst>
          </p:cNvPr>
          <p:cNvGrpSpPr/>
          <p:nvPr/>
        </p:nvGrpSpPr>
        <p:grpSpPr>
          <a:xfrm>
            <a:off x="5105400" y="990601"/>
            <a:ext cx="3841751" cy="4040188"/>
            <a:chOff x="304800" y="838200"/>
            <a:chExt cx="3841750" cy="4040188"/>
          </a:xfrm>
        </p:grpSpPr>
        <p:pic>
          <p:nvPicPr>
            <p:cNvPr id="492547" name="Picture 3">
              <a:extLst>
                <a:ext uri="{FF2B5EF4-FFF2-40B4-BE49-F238E27FC236}">
                  <a16:creationId xmlns:a16="http://schemas.microsoft.com/office/drawing/2014/main" id="{3263C14E-A60E-E84E-B00B-F90A9251D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3841750" cy="404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2550" name="Rectangle 6">
              <a:extLst>
                <a:ext uri="{FF2B5EF4-FFF2-40B4-BE49-F238E27FC236}">
                  <a16:creationId xmlns:a16="http://schemas.microsoft.com/office/drawing/2014/main" id="{EF5581D8-15B5-194E-AFC2-A98936010BF2}"/>
                </a:ext>
              </a:extLst>
            </p:cNvPr>
            <p:cNvSpPr>
              <a:spLocks noChangeArrowheads="1"/>
            </p:cNvSpPr>
            <p:nvPr/>
          </p:nvSpPr>
          <p:spPr bwMode="auto">
            <a:xfrm>
              <a:off x="2293938" y="990600"/>
              <a:ext cx="856325" cy="52322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dirty="0"/>
                <a:t>H</a:t>
              </a:r>
              <a:r>
                <a:rPr lang="en-US" altLang="zh-CN" baseline="-25000" dirty="0"/>
                <a:t>2</a:t>
              </a:r>
              <a:r>
                <a:rPr lang="en-US" altLang="zh-CN" dirty="0"/>
                <a:t>O</a:t>
              </a:r>
            </a:p>
          </p:txBody>
        </p:sp>
        <p:sp>
          <p:nvSpPr>
            <p:cNvPr id="492551" name="Rectangle 7">
              <a:extLst>
                <a:ext uri="{FF2B5EF4-FFF2-40B4-BE49-F238E27FC236}">
                  <a16:creationId xmlns:a16="http://schemas.microsoft.com/office/drawing/2014/main" id="{088649DD-AD39-0D48-9941-11214DA48A4F}"/>
                </a:ext>
              </a:extLst>
            </p:cNvPr>
            <p:cNvSpPr>
              <a:spLocks noChangeArrowheads="1"/>
            </p:cNvSpPr>
            <p:nvPr/>
          </p:nvSpPr>
          <p:spPr bwMode="auto">
            <a:xfrm>
              <a:off x="3352799" y="1066800"/>
              <a:ext cx="577402" cy="52322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a:t>N</a:t>
              </a:r>
              <a:r>
                <a:rPr lang="en-US" altLang="zh-CN" baseline="-25000"/>
                <a:t>2</a:t>
              </a:r>
              <a:endParaRPr lang="en-US" altLang="zh-CN"/>
            </a:p>
          </p:txBody>
        </p:sp>
        <p:sp>
          <p:nvSpPr>
            <p:cNvPr id="492552" name="Rectangle 8">
              <a:extLst>
                <a:ext uri="{FF2B5EF4-FFF2-40B4-BE49-F238E27FC236}">
                  <a16:creationId xmlns:a16="http://schemas.microsoft.com/office/drawing/2014/main" id="{8F03DDCA-196D-B346-943B-49F1B207AD8F}"/>
                </a:ext>
              </a:extLst>
            </p:cNvPr>
            <p:cNvSpPr>
              <a:spLocks noChangeArrowheads="1"/>
            </p:cNvSpPr>
            <p:nvPr/>
          </p:nvSpPr>
          <p:spPr bwMode="auto">
            <a:xfrm>
              <a:off x="3276599" y="1828800"/>
              <a:ext cx="644728"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a:t>He</a:t>
              </a:r>
            </a:p>
          </p:txBody>
        </p:sp>
        <p:sp>
          <p:nvSpPr>
            <p:cNvPr id="492553" name="Rectangle 9">
              <a:extLst>
                <a:ext uri="{FF2B5EF4-FFF2-40B4-BE49-F238E27FC236}">
                  <a16:creationId xmlns:a16="http://schemas.microsoft.com/office/drawing/2014/main" id="{287C71A2-82FF-B144-A66D-CB6A7BD77C37}"/>
                </a:ext>
              </a:extLst>
            </p:cNvPr>
            <p:cNvSpPr>
              <a:spLocks noChangeArrowheads="1"/>
            </p:cNvSpPr>
            <p:nvPr/>
          </p:nvSpPr>
          <p:spPr bwMode="auto">
            <a:xfrm>
              <a:off x="685800" y="2819400"/>
              <a:ext cx="1159292"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800" b="1" i="1"/>
                <a:t>hadronic</a:t>
              </a:r>
              <a:endParaRPr lang="en-US" altLang="zh-CN"/>
            </a:p>
          </p:txBody>
        </p:sp>
        <p:sp>
          <p:nvSpPr>
            <p:cNvPr id="492554" name="Rectangle 10">
              <a:extLst>
                <a:ext uri="{FF2B5EF4-FFF2-40B4-BE49-F238E27FC236}">
                  <a16:creationId xmlns:a16="http://schemas.microsoft.com/office/drawing/2014/main" id="{67803AE8-74DE-EB4E-8309-763D2176AA2D}"/>
                </a:ext>
              </a:extLst>
            </p:cNvPr>
            <p:cNvSpPr>
              <a:spLocks noChangeArrowheads="1"/>
            </p:cNvSpPr>
            <p:nvPr/>
          </p:nvSpPr>
          <p:spPr bwMode="auto">
            <a:xfrm>
              <a:off x="2889250" y="2971800"/>
              <a:ext cx="1095172"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800" b="1" i="1"/>
                <a:t>partonic</a:t>
              </a:r>
              <a:endParaRPr lang="en-US" altLang="zh-CN"/>
            </a:p>
          </p:txBody>
        </p:sp>
      </p:grpSp>
      <p:pic>
        <p:nvPicPr>
          <p:cNvPr id="11" name="Picture 5">
            <a:extLst>
              <a:ext uri="{FF2B5EF4-FFF2-40B4-BE49-F238E27FC236}">
                <a16:creationId xmlns:a16="http://schemas.microsoft.com/office/drawing/2014/main" id="{3454B973-F706-3945-914B-ABB0C0BFE6EA}"/>
              </a:ext>
            </a:extLst>
          </p:cNvPr>
          <p:cNvPicPr>
            <a:picLocks noChangeAspect="1" noChangeArrowheads="1"/>
          </p:cNvPicPr>
          <p:nvPr/>
        </p:nvPicPr>
        <p:blipFill>
          <a:blip r:embed="rId4"/>
          <a:srcRect l="15495" t="29167" r="14063" b="14583"/>
          <a:stretch>
            <a:fillRect/>
          </a:stretch>
        </p:blipFill>
        <p:spPr bwMode="auto">
          <a:xfrm>
            <a:off x="382299" y="1212630"/>
            <a:ext cx="4629151" cy="3496271"/>
          </a:xfrm>
          <a:prstGeom prst="rect">
            <a:avLst/>
          </a:prstGeom>
          <a:noFill/>
          <a:ln w="9525">
            <a:noFill/>
            <a:miter lim="800000"/>
            <a:headEnd/>
            <a:tailEnd/>
          </a:ln>
          <a:effectLst/>
        </p:spPr>
      </p:pic>
      <p:sp>
        <p:nvSpPr>
          <p:cNvPr id="12" name="TextBox 4">
            <a:extLst>
              <a:ext uri="{FF2B5EF4-FFF2-40B4-BE49-F238E27FC236}">
                <a16:creationId xmlns:a16="http://schemas.microsoft.com/office/drawing/2014/main" id="{30BD5017-3F62-D742-99E2-33773CBFBC22}"/>
              </a:ext>
            </a:extLst>
          </p:cNvPr>
          <p:cNvSpPr txBox="1"/>
          <p:nvPr/>
        </p:nvSpPr>
        <p:spPr>
          <a:xfrm>
            <a:off x="203574" y="4800600"/>
            <a:ext cx="5546727" cy="1569660"/>
          </a:xfrm>
          <a:prstGeom prst="rect">
            <a:avLst/>
          </a:prstGeom>
          <a:noFill/>
        </p:spPr>
        <p:txBody>
          <a:bodyPr wrap="square" rtlCol="0">
            <a:spAutoFit/>
          </a:bodyPr>
          <a:lstStyle/>
          <a:p>
            <a:pPr marL="457189" indent="-457189">
              <a:buAutoNum type="arabicParenR"/>
            </a:pPr>
            <a:r>
              <a:rPr lang="en-US" sz="2400" b="1" i="1" dirty="0" err="1"/>
              <a:t>η</a:t>
            </a:r>
            <a:r>
              <a:rPr lang="en-US" sz="2400" b="1" i="1" dirty="0"/>
              <a:t>/s ≥ 1/4π</a:t>
            </a:r>
          </a:p>
          <a:p>
            <a:endParaRPr lang="en-US" sz="2400" b="1" i="1" dirty="0"/>
          </a:p>
          <a:p>
            <a:endParaRPr lang="en-US" sz="2400" b="1" i="1" dirty="0"/>
          </a:p>
          <a:p>
            <a:r>
              <a:rPr lang="en-US" sz="2400" dirty="0"/>
              <a:t>2)</a:t>
            </a:r>
            <a:r>
              <a:rPr lang="en-US" sz="2400" b="1" i="1" dirty="0"/>
              <a:t> </a:t>
            </a:r>
            <a:r>
              <a:rPr lang="en-US" sz="2400" b="1" i="1" dirty="0" err="1"/>
              <a:t>η/s</a:t>
            </a:r>
            <a:r>
              <a:rPr lang="en-US" sz="2400" dirty="0" err="1"/>
              <a:t>(QCD</a:t>
            </a:r>
            <a:r>
              <a:rPr lang="en-US" sz="2400" dirty="0"/>
              <a:t> matter) &lt; </a:t>
            </a:r>
            <a:r>
              <a:rPr lang="en-US" sz="2400" b="1" i="1" dirty="0" err="1"/>
              <a:t>η/s</a:t>
            </a:r>
            <a:r>
              <a:rPr lang="en-US" sz="2400" dirty="0" err="1"/>
              <a:t>(QED</a:t>
            </a:r>
            <a:r>
              <a:rPr lang="en-US" sz="2400" dirty="0"/>
              <a:t> matter)</a:t>
            </a:r>
          </a:p>
        </p:txBody>
      </p:sp>
      <p:sp>
        <p:nvSpPr>
          <p:cNvPr id="13" name="Line 26">
            <a:extLst>
              <a:ext uri="{FF2B5EF4-FFF2-40B4-BE49-F238E27FC236}">
                <a16:creationId xmlns:a16="http://schemas.microsoft.com/office/drawing/2014/main" id="{24B3E6B1-B8B3-AE4C-89CE-AD9405870DE6}"/>
              </a:ext>
            </a:extLst>
          </p:cNvPr>
          <p:cNvSpPr>
            <a:spLocks noChangeShapeType="1"/>
          </p:cNvSpPr>
          <p:nvPr/>
        </p:nvSpPr>
        <p:spPr bwMode="auto">
          <a:xfrm flipV="1">
            <a:off x="395289" y="990600"/>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Tree>
    <p:extLst>
      <p:ext uri="{BB962C8B-B14F-4D97-AF65-F5344CB8AC3E}">
        <p14:creationId xmlns:p14="http://schemas.microsoft.com/office/powerpoint/2010/main" val="2141662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3FCF113-9BFB-F744-BB82-358DF20F6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51"/>
          <a:stretch>
            <a:fillRect/>
          </a:stretch>
        </p:blipFill>
        <p:spPr bwMode="auto">
          <a:xfrm>
            <a:off x="295633" y="917124"/>
            <a:ext cx="4320727" cy="561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文本框 3">
            <a:extLst>
              <a:ext uri="{FF2B5EF4-FFF2-40B4-BE49-F238E27FC236}">
                <a16:creationId xmlns:a16="http://schemas.microsoft.com/office/drawing/2014/main" id="{EAD7543B-E8B3-574C-D4D3-BCE70B987779}"/>
              </a:ext>
            </a:extLst>
          </p:cNvPr>
          <p:cNvSpPr txBox="1"/>
          <p:nvPr/>
        </p:nvSpPr>
        <p:spPr>
          <a:xfrm>
            <a:off x="4572000" y="1221404"/>
            <a:ext cx="4572000" cy="2616101"/>
          </a:xfrm>
          <a:prstGeom prst="rect">
            <a:avLst/>
          </a:prstGeom>
          <a:noFill/>
        </p:spPr>
        <p:txBody>
          <a:bodyPr wrap="square">
            <a:spAutoFit/>
          </a:bodyPr>
          <a:lstStyle/>
          <a:p>
            <a:r>
              <a:rPr lang="zh-CN" altLang="en-US" sz="2400" dirty="0"/>
              <a:t>强耦合的夸克胶子等离子体</a:t>
            </a:r>
            <a:r>
              <a:rPr lang="en-US" altLang="zh-CN" sz="2400" dirty="0"/>
              <a:t>(</a:t>
            </a:r>
            <a:r>
              <a:rPr lang="en-US" altLang="zh-CN" sz="2400" dirty="0" err="1">
                <a:solidFill>
                  <a:srgbClr val="FF0000"/>
                </a:solidFill>
              </a:rPr>
              <a:t>sQGP</a:t>
            </a:r>
            <a:r>
              <a:rPr lang="en-US" altLang="zh-CN" sz="2400" dirty="0"/>
              <a:t>) </a:t>
            </a:r>
            <a:r>
              <a:rPr lang="zh-CN" altLang="en-US" sz="2400" dirty="0"/>
              <a:t>在</a:t>
            </a:r>
            <a:r>
              <a:rPr lang="en-US" altLang="zh-CN" sz="2400" dirty="0"/>
              <a:t>RHIC</a:t>
            </a:r>
            <a:r>
              <a:rPr lang="zh-CN" altLang="en-US" sz="2400" dirty="0"/>
              <a:t> 产生</a:t>
            </a:r>
            <a:endParaRPr lang="en-US" altLang="zh-CN" sz="2400" dirty="0"/>
          </a:p>
          <a:p>
            <a:endParaRPr lang="en-US" altLang="zh-CN" sz="800" dirty="0"/>
          </a:p>
          <a:p>
            <a:r>
              <a:rPr lang="en-US" altLang="zh-CN" sz="2400" dirty="0"/>
              <a:t> s</a:t>
            </a:r>
            <a:r>
              <a:rPr lang="zh-CN" altLang="en-US" sz="2400" dirty="0"/>
              <a:t>  </a:t>
            </a:r>
            <a:r>
              <a:rPr lang="zh-CN" altLang="en-US" sz="2400" b="1" dirty="0">
                <a:solidFill>
                  <a:srgbClr val="FF0000"/>
                </a:solidFill>
              </a:rPr>
              <a:t>强耦合</a:t>
            </a:r>
            <a:endParaRPr lang="en-US" altLang="zh-CN" sz="2400" b="1" dirty="0">
              <a:solidFill>
                <a:srgbClr val="FF0000"/>
              </a:solidFill>
            </a:endParaRPr>
          </a:p>
          <a:p>
            <a:r>
              <a:rPr lang="en-US" altLang="zh-CN" sz="2400" dirty="0"/>
              <a:t>QGP</a:t>
            </a:r>
            <a:r>
              <a:rPr lang="zh-CN" altLang="en-US" sz="2400" dirty="0"/>
              <a:t>：  </a:t>
            </a:r>
            <a:endParaRPr lang="en-US" altLang="zh-CN" sz="2400" dirty="0"/>
          </a:p>
          <a:p>
            <a:r>
              <a:rPr lang="en-US" altLang="zh-CN" sz="2000" dirty="0"/>
              <a:t>1</a:t>
            </a:r>
            <a:r>
              <a:rPr lang="zh-CN" altLang="en-US" sz="2000" dirty="0"/>
              <a:t>）夸克胶子</a:t>
            </a:r>
            <a:r>
              <a:rPr lang="zh-CN" altLang="en-US" sz="2000" b="1" dirty="0">
                <a:solidFill>
                  <a:srgbClr val="FF0000"/>
                </a:solidFill>
              </a:rPr>
              <a:t>解禁闭</a:t>
            </a:r>
            <a:r>
              <a:rPr lang="zh-CN" altLang="en-US" sz="2000" dirty="0"/>
              <a:t>在大于 强子尺度的范围自由运动</a:t>
            </a:r>
            <a:endParaRPr lang="en-US" altLang="zh-CN" sz="2000" dirty="0"/>
          </a:p>
          <a:p>
            <a:r>
              <a:rPr lang="en-US" altLang="zh-CN" sz="2000" dirty="0"/>
              <a:t>2</a:t>
            </a:r>
            <a:r>
              <a:rPr lang="zh-CN" altLang="en-US" sz="2000" dirty="0"/>
              <a:t>） </a:t>
            </a:r>
            <a:r>
              <a:rPr lang="zh-CN" altLang="en-US" sz="2000" b="1" dirty="0">
                <a:solidFill>
                  <a:srgbClr val="FF0000"/>
                </a:solidFill>
              </a:rPr>
              <a:t>色中性</a:t>
            </a:r>
          </a:p>
        </p:txBody>
      </p:sp>
      <p:sp>
        <p:nvSpPr>
          <p:cNvPr id="6" name="Line 26">
            <a:extLst>
              <a:ext uri="{FF2B5EF4-FFF2-40B4-BE49-F238E27FC236}">
                <a16:creationId xmlns:a16="http://schemas.microsoft.com/office/drawing/2014/main" id="{FCF84EE2-138B-DC4C-99F3-102ABD3C6A87}"/>
              </a:ext>
            </a:extLst>
          </p:cNvPr>
          <p:cNvSpPr>
            <a:spLocks noChangeShapeType="1"/>
          </p:cNvSpPr>
          <p:nvPr/>
        </p:nvSpPr>
        <p:spPr bwMode="auto">
          <a:xfrm flipV="1">
            <a:off x="395289" y="990600"/>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 name="文本框 2">
            <a:extLst>
              <a:ext uri="{FF2B5EF4-FFF2-40B4-BE49-F238E27FC236}">
                <a16:creationId xmlns:a16="http://schemas.microsoft.com/office/drawing/2014/main" id="{AF45ABDA-D6C9-5244-A3AB-E960F47CB625}"/>
              </a:ext>
            </a:extLst>
          </p:cNvPr>
          <p:cNvSpPr txBox="1"/>
          <p:nvPr/>
        </p:nvSpPr>
        <p:spPr>
          <a:xfrm>
            <a:off x="2991984" y="81096"/>
            <a:ext cx="3160032" cy="646331"/>
          </a:xfrm>
          <a:prstGeom prst="rect">
            <a:avLst/>
          </a:prstGeom>
          <a:noFill/>
        </p:spPr>
        <p:txBody>
          <a:bodyPr wrap="none" rtlCol="0">
            <a:spAutoFit/>
          </a:bodyPr>
          <a:lstStyle/>
          <a:p>
            <a:r>
              <a:rPr lang="en-US" altLang="zh-CN" sz="36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sQGP</a:t>
            </a:r>
            <a:r>
              <a:rPr lang="zh-CN" alt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a:t>
            </a:r>
            <a:r>
              <a:rPr lang="zh-CN" alt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RHIC</a:t>
            </a:r>
            <a:endParaRPr kumimoji="1" lang="zh-CN" altLang="en-US" sz="36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00AD7110-1384-FA48-B39B-68A459B3AB90}"/>
                  </a:ext>
                </a:extLst>
              </p:cNvPr>
              <p:cNvSpPr/>
              <p:nvPr/>
            </p:nvSpPr>
            <p:spPr>
              <a:xfrm>
                <a:off x="4283968" y="4027202"/>
                <a:ext cx="4697997" cy="1846659"/>
              </a:xfrm>
              <a:prstGeom prst="rect">
                <a:avLst/>
              </a:prstGeom>
            </p:spPr>
            <p:txBody>
              <a:bodyPr wrap="square">
                <a:spAutoFit/>
              </a:bodyPr>
              <a:lstStyle/>
              <a:p>
                <a:pPr>
                  <a:defRPr/>
                </a:pPr>
                <a:r>
                  <a:rPr lang="zh-CN" altLang="en-US" sz="2000" dirty="0"/>
                  <a:t>重子</a:t>
                </a:r>
                <a:r>
                  <a:rPr lang="en-US" altLang="zh-CN" sz="2000" dirty="0">
                    <a:latin typeface="Times New Roman" panose="02020603050405020304" pitchFamily="18" charset="0"/>
                    <a:cs typeface="Times New Roman" panose="02020603050405020304" pitchFamily="18" charset="0"/>
                  </a:rPr>
                  <a:t>(</a:t>
                </a:r>
                <a:r>
                  <a:rPr lang="en-US" altLang="zh-CN" sz="2000" i="1" dirty="0" err="1">
                    <a:latin typeface="Times New Roman" panose="02020603050405020304" pitchFamily="18" charset="0"/>
                    <a:cs typeface="Times New Roman" panose="02020603050405020304" pitchFamily="18" charset="0"/>
                  </a:rPr>
                  <a:t>qqq</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p</a:t>
                </a:r>
                <a:r>
                  <a:rPr lang="en-US" altLang="zh-CN" sz="2000" dirty="0">
                    <a:latin typeface="Times New Roman" panose="02020603050405020304" pitchFamily="18" charset="0"/>
                    <a:cs typeface="Times New Roman" panose="02020603050405020304" pitchFamily="18" charset="0"/>
                  </a:rPr>
                  <a:t>(</a:t>
                </a:r>
                <a:r>
                  <a:rPr lang="en-US" altLang="zh-CN" sz="2000" i="1" dirty="0" err="1">
                    <a:latin typeface="Times New Roman" panose="02020603050405020304" pitchFamily="18" charset="0"/>
                    <a:cs typeface="Times New Roman" panose="02020603050405020304" pitchFamily="18" charset="0"/>
                  </a:rPr>
                  <a:t>uud</a:t>
                </a:r>
                <a:r>
                  <a:rPr lang="en-US" altLang="zh-CN" sz="2000" dirty="0">
                    <a:latin typeface="Times New Roman" panose="02020603050405020304" pitchFamily="18" charset="0"/>
                    <a:cs typeface="Times New Roman" panose="02020603050405020304" pitchFamily="18" charset="0"/>
                  </a:rPr>
                  <a:t>), n(</a:t>
                </a:r>
                <a:r>
                  <a:rPr lang="en-US" altLang="zh-CN" sz="2000" i="1" dirty="0" err="1">
                    <a:latin typeface="Times New Roman" panose="02020603050405020304" pitchFamily="18" charset="0"/>
                    <a:cs typeface="Times New Roman" panose="02020603050405020304" pitchFamily="18" charset="0"/>
                  </a:rPr>
                  <a:t>udd</a:t>
                </a: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altLang="zh-CN" sz="2000" i="1" smtClean="0">
                        <a:latin typeface="Cambria Math" panose="02040503050406030204" pitchFamily="18" charset="0"/>
                        <a:ea typeface="Cambria Math" panose="02040503050406030204" pitchFamily="18" charset="0"/>
                        <a:cs typeface="Times New Roman" panose="02020603050405020304" pitchFamily="18" charset="0"/>
                      </a:rPr>
                      <m:t>Λ</m:t>
                    </m:r>
                    <m:d>
                      <m:dPr>
                        <m:ctrlP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𝑢𝑑𝑠</m:t>
                        </m:r>
                      </m:e>
                    </m:d>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zh-CN" sz="2000" i="1" smtClean="0">
                        <a:latin typeface="Cambria Math" panose="02040503050406030204" pitchFamily="18" charset="0"/>
                        <a:ea typeface="Cambria Math" panose="02040503050406030204" pitchFamily="18" charset="0"/>
                        <a:cs typeface="Times New Roman" panose="02020603050405020304" pitchFamily="18" charset="0"/>
                      </a:rPr>
                      <m:t>Ω</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𝑠𝑠𝑠</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altLang="zh-CN" sz="2000" dirty="0">
                  <a:latin typeface="Times New Roman" panose="02020603050405020304" pitchFamily="18" charset="0"/>
                  <a:cs typeface="Times New Roman" panose="02020603050405020304" pitchFamily="18" charset="0"/>
                </a:endParaRPr>
              </a:p>
              <a:p>
                <a:pPr marL="0" indent="0">
                  <a:buNone/>
                  <a:defRPr/>
                </a:pPr>
                <a:endParaRPr lang="zh-CN" altLang="en-US" sz="1000" dirty="0"/>
              </a:p>
              <a:p>
                <a:pPr>
                  <a:defRPr/>
                </a:pPr>
                <a:r>
                  <a:rPr lang="zh-CN" altLang="en-US" sz="2000" dirty="0"/>
                  <a:t>介子</a:t>
                </a:r>
                <a14:m>
                  <m:oMath xmlns:m="http://schemas.openxmlformats.org/officeDocument/2006/math">
                    <m:r>
                      <a:rPr lang="en-US" altLang="zh-CN" sz="2000" b="0" i="0" smtClean="0">
                        <a:latin typeface="Cambria Math" panose="02040503050406030204" pitchFamily="18" charset="0"/>
                      </a:rPr>
                      <m:t>(</m:t>
                    </m:r>
                    <m:r>
                      <a:rPr lang="en-US" altLang="zh-CN" sz="2000" b="0" i="1" smtClean="0">
                        <a:latin typeface="Cambria Math" panose="02040503050406030204" pitchFamily="18" charset="0"/>
                      </a:rPr>
                      <m:t>𝑞</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𝑞</m:t>
                        </m:r>
                      </m:e>
                    </m:acc>
                    <m:r>
                      <a:rPr lang="en-US" altLang="zh-CN" sz="2000" b="0" i="1" smtClean="0">
                        <a:latin typeface="Cambria Math" panose="02040503050406030204" pitchFamily="18" charset="0"/>
                      </a:rPr>
                      <m:t>)</m:t>
                    </m:r>
                  </m:oMath>
                </a14:m>
                <a:r>
                  <a:rPr lang="zh-CN" altLang="en-US" sz="2000" dirty="0"/>
                  <a:t>    </a:t>
                </a:r>
                <a14:m>
                  <m:oMath xmlns:m="http://schemas.openxmlformats.org/officeDocument/2006/math">
                    <m:sSup>
                      <m:sSupPr>
                        <m:ctrlPr>
                          <a:rPr lang="en-US" altLang="zh-CN" sz="2000" i="1" smtClean="0">
                            <a:latin typeface="Cambria Math" panose="02040503050406030204" pitchFamily="18" charset="0"/>
                            <a:ea typeface="Cambria Math" charset="0"/>
                          </a:rPr>
                        </m:ctrlPr>
                      </m:sSupPr>
                      <m:e>
                        <m:r>
                          <a:rPr lang="zh-CN" altLang="en-US" sz="2000" i="1">
                            <a:latin typeface="Cambria Math" charset="0"/>
                            <a:ea typeface="Cambria Math" charset="0"/>
                            <a:cs typeface="Cambria Math" charset="0"/>
                          </a:rPr>
                          <m:t>𝜋</m:t>
                        </m:r>
                      </m:e>
                      <m:sup>
                        <m:r>
                          <a:rPr lang="en-US" altLang="zh-CN" sz="2000" b="0" i="1" smtClean="0">
                            <a:latin typeface="Cambria Math" panose="02040503050406030204" pitchFamily="18" charset="0"/>
                            <a:ea typeface="Cambria Math" charset="0"/>
                          </a:rPr>
                          <m:t>+</m:t>
                        </m:r>
                      </m:sup>
                    </m:sSup>
                    <m:d>
                      <m:dPr>
                        <m:ctrlPr>
                          <a:rPr lang="en-US" altLang="zh-CN" sz="2000" b="0" i="1" smtClean="0">
                            <a:latin typeface="Cambria Math" panose="02040503050406030204" pitchFamily="18" charset="0"/>
                            <a:ea typeface="Cambria Math" charset="0"/>
                          </a:rPr>
                        </m:ctrlPr>
                      </m:dPr>
                      <m:e>
                        <m:r>
                          <a:rPr lang="en-US" altLang="zh-CN" sz="2000" b="0" i="1" smtClean="0">
                            <a:latin typeface="Cambria Math" panose="02040503050406030204" pitchFamily="18" charset="0"/>
                            <a:ea typeface="Cambria Math" charset="0"/>
                          </a:rPr>
                          <m:t>𝑢</m:t>
                        </m:r>
                        <m:acc>
                          <m:accPr>
                            <m:chr m:val="̅"/>
                            <m:ctrlPr>
                              <a:rPr lang="en-US" altLang="zh-CN" sz="2000" b="0" i="1" smtClean="0">
                                <a:latin typeface="Cambria Math" panose="02040503050406030204" pitchFamily="18" charset="0"/>
                                <a:ea typeface="Cambria Math" charset="0"/>
                              </a:rPr>
                            </m:ctrlPr>
                          </m:accPr>
                          <m:e>
                            <m:r>
                              <a:rPr lang="en-US" altLang="zh-CN" sz="2000" b="0" i="1" smtClean="0">
                                <a:latin typeface="Cambria Math" panose="02040503050406030204" pitchFamily="18" charset="0"/>
                                <a:ea typeface="Cambria Math" charset="0"/>
                              </a:rPr>
                              <m:t>𝑑</m:t>
                            </m:r>
                          </m:e>
                        </m:acc>
                      </m:e>
                    </m:d>
                    <m:r>
                      <a:rPr lang="en-US" altLang="zh-CN" sz="2000" b="0" i="1" smtClean="0">
                        <a:latin typeface="Cambria Math" panose="02040503050406030204" pitchFamily="18" charset="0"/>
                        <a:ea typeface="Cambria Math" charset="0"/>
                      </a:rPr>
                      <m:t>,   </m:t>
                    </m:r>
                    <m:sSup>
                      <m:sSupPr>
                        <m:ctrlPr>
                          <a:rPr lang="en-US" altLang="zh-CN" sz="2000" b="0" i="1" smtClean="0">
                            <a:latin typeface="Cambria Math" panose="02040503050406030204" pitchFamily="18" charset="0"/>
                            <a:ea typeface="Cambria Math" charset="0"/>
                          </a:rPr>
                        </m:ctrlPr>
                      </m:sSupPr>
                      <m:e>
                        <m:r>
                          <a:rPr lang="en-US" altLang="zh-CN" sz="2000" b="0" i="1" smtClean="0">
                            <a:latin typeface="Cambria Math" panose="02040503050406030204" pitchFamily="18" charset="0"/>
                            <a:ea typeface="Cambria Math" charset="0"/>
                          </a:rPr>
                          <m:t>𝐾</m:t>
                        </m:r>
                      </m:e>
                      <m:sup>
                        <m:r>
                          <a:rPr lang="en-US" altLang="zh-CN" sz="2000" b="0" i="1" smtClean="0">
                            <a:latin typeface="Cambria Math" panose="02040503050406030204" pitchFamily="18" charset="0"/>
                            <a:ea typeface="Cambria Math" charset="0"/>
                          </a:rPr>
                          <m:t>+</m:t>
                        </m:r>
                      </m:sup>
                    </m:sSup>
                  </m:oMath>
                </a14:m>
                <a:r>
                  <a:rPr lang="en-US" altLang="zh-CN" sz="2000" dirty="0">
                    <a:ea typeface="Cambria Math" charset="0"/>
                  </a:rPr>
                  <a:t> </a:t>
                </a:r>
                <a14:m>
                  <m:oMath xmlns:m="http://schemas.openxmlformats.org/officeDocument/2006/math">
                    <m:d>
                      <m:dPr>
                        <m:ctrlPr>
                          <a:rPr lang="en-US" altLang="zh-CN" sz="2000" i="1">
                            <a:latin typeface="Cambria Math" panose="02040503050406030204" pitchFamily="18" charset="0"/>
                            <a:ea typeface="Cambria Math" charset="0"/>
                          </a:rPr>
                        </m:ctrlPr>
                      </m:dPr>
                      <m:e>
                        <m:r>
                          <a:rPr lang="en-US" altLang="zh-CN" sz="2000" i="1">
                            <a:latin typeface="Cambria Math" panose="02040503050406030204" pitchFamily="18" charset="0"/>
                            <a:ea typeface="Cambria Math" charset="0"/>
                          </a:rPr>
                          <m:t>𝑢</m:t>
                        </m:r>
                        <m:acc>
                          <m:accPr>
                            <m:chr m:val="̅"/>
                            <m:ctrlPr>
                              <a:rPr lang="en-US" altLang="zh-CN" sz="2000" i="1">
                                <a:latin typeface="Cambria Math" panose="02040503050406030204" pitchFamily="18" charset="0"/>
                                <a:ea typeface="Cambria Math" charset="0"/>
                              </a:rPr>
                            </m:ctrlPr>
                          </m:accPr>
                          <m:e>
                            <m:r>
                              <a:rPr lang="en-US" altLang="zh-CN" sz="2000" b="0" i="1" smtClean="0">
                                <a:latin typeface="Cambria Math" panose="02040503050406030204" pitchFamily="18" charset="0"/>
                                <a:ea typeface="Cambria Math" charset="0"/>
                              </a:rPr>
                              <m:t>𝑠</m:t>
                            </m:r>
                          </m:e>
                        </m:acc>
                      </m:e>
                    </m:d>
                    <m:r>
                      <a:rPr lang="en-US" altLang="zh-CN" sz="2000" b="0" i="0" smtClean="0">
                        <a:latin typeface="Cambria Math" panose="02040503050406030204" pitchFamily="18" charset="0"/>
                        <a:ea typeface="Cambria Math" charset="0"/>
                      </a:rPr>
                      <m:t>, </m:t>
                    </m:r>
                    <m:r>
                      <m:rPr>
                        <m:sty m:val="p"/>
                      </m:rPr>
                      <a:rPr lang="el-GR" altLang="zh-CN" sz="2000" b="0" i="1" smtClean="0">
                        <a:latin typeface="Cambria Math" panose="02040503050406030204" pitchFamily="18" charset="0"/>
                        <a:ea typeface="Cambria Math" panose="02040503050406030204" pitchFamily="18" charset="0"/>
                      </a:rPr>
                      <m:t>ϕ</m:t>
                    </m:r>
                  </m:oMath>
                </a14:m>
                <a:r>
                  <a:rPr lang="en-US" altLang="zh-CN" sz="2000" dirty="0">
                    <a:ea typeface="Cambria Math" charset="0"/>
                  </a:rPr>
                  <a:t> </a:t>
                </a:r>
                <a14:m>
                  <m:oMath xmlns:m="http://schemas.openxmlformats.org/officeDocument/2006/math">
                    <m:d>
                      <m:dPr>
                        <m:ctrlPr>
                          <a:rPr lang="en-US" altLang="zh-CN" sz="2000" i="1">
                            <a:latin typeface="Cambria Math" panose="02040503050406030204" pitchFamily="18" charset="0"/>
                            <a:ea typeface="Cambria Math" charset="0"/>
                          </a:rPr>
                        </m:ctrlPr>
                      </m:dPr>
                      <m:e>
                        <m:r>
                          <a:rPr lang="en-US" altLang="zh-CN" sz="2000" b="0" i="1" smtClean="0">
                            <a:latin typeface="Cambria Math" panose="02040503050406030204" pitchFamily="18" charset="0"/>
                            <a:ea typeface="Cambria Math" charset="0"/>
                          </a:rPr>
                          <m:t>𝑠</m:t>
                        </m:r>
                        <m:acc>
                          <m:accPr>
                            <m:chr m:val="̅"/>
                            <m:ctrlPr>
                              <a:rPr lang="en-US" altLang="zh-CN" sz="2000" i="1">
                                <a:latin typeface="Cambria Math" panose="02040503050406030204" pitchFamily="18" charset="0"/>
                                <a:ea typeface="Cambria Math" charset="0"/>
                              </a:rPr>
                            </m:ctrlPr>
                          </m:accPr>
                          <m:e>
                            <m:r>
                              <a:rPr lang="en-US" altLang="zh-CN" sz="2000" i="1">
                                <a:latin typeface="Cambria Math" panose="02040503050406030204" pitchFamily="18" charset="0"/>
                                <a:ea typeface="Cambria Math" charset="0"/>
                              </a:rPr>
                              <m:t>𝑠</m:t>
                            </m:r>
                          </m:e>
                        </m:acc>
                      </m:e>
                    </m:d>
                  </m:oMath>
                </a14:m>
                <a:endParaRPr lang="en-US" altLang="zh-CN" sz="2000" dirty="0"/>
              </a:p>
              <a:p>
                <a:pPr>
                  <a:defRPr/>
                </a:pPr>
                <a:endParaRPr lang="en-US" altLang="zh-CN" sz="2000" dirty="0"/>
              </a:p>
              <a:p>
                <a:pPr>
                  <a:defRPr/>
                </a:pPr>
                <a:r>
                  <a:rPr lang="zh-CN" altLang="en-US" sz="2000" dirty="0"/>
                  <a:t>夸克有 </a:t>
                </a:r>
                <a:r>
                  <a:rPr lang="en-US" altLang="zh-CN" sz="2000" dirty="0"/>
                  <a:t>3</a:t>
                </a:r>
                <a:r>
                  <a:rPr lang="zh-CN" altLang="en-US" sz="2000" dirty="0"/>
                  <a:t>种颜色， 胶子有颜色</a:t>
                </a:r>
                <a:endParaRPr lang="en-US" altLang="zh-CN" sz="2000" dirty="0"/>
              </a:p>
              <a:p>
                <a:pPr>
                  <a:defRPr/>
                </a:pPr>
                <a:r>
                  <a:rPr lang="zh-CN" altLang="en-US" sz="2000" dirty="0"/>
                  <a:t>强子： 色中性， 不带色</a:t>
                </a:r>
                <a:endParaRPr lang="en-US" altLang="zh-CN" sz="2000" dirty="0"/>
              </a:p>
            </p:txBody>
          </p:sp>
        </mc:Choice>
        <mc:Fallback xmlns="">
          <p:sp>
            <p:nvSpPr>
              <p:cNvPr id="22" name="矩形 21">
                <a:extLst>
                  <a:ext uri="{FF2B5EF4-FFF2-40B4-BE49-F238E27FC236}">
                    <a16:creationId xmlns:a16="http://schemas.microsoft.com/office/drawing/2014/main" id="{00AD7110-1384-FA48-B39B-68A459B3AB90}"/>
                  </a:ext>
                </a:extLst>
              </p:cNvPr>
              <p:cNvSpPr>
                <a:spLocks noRot="1" noChangeAspect="1" noMove="1" noResize="1" noEditPoints="1" noAdjustHandles="1" noChangeArrowheads="1" noChangeShapeType="1" noTextEdit="1"/>
              </p:cNvSpPr>
              <p:nvPr/>
            </p:nvSpPr>
            <p:spPr>
              <a:xfrm>
                <a:off x="4283968" y="4027202"/>
                <a:ext cx="4697997" cy="1846659"/>
              </a:xfrm>
              <a:prstGeom prst="rect">
                <a:avLst/>
              </a:prstGeom>
              <a:blipFill>
                <a:blip r:embed="rId3"/>
                <a:stretch>
                  <a:fillRect l="-1078" t="-2041" b="-2721"/>
                </a:stretch>
              </a:blipFill>
            </p:spPr>
            <p:txBody>
              <a:bodyPr/>
              <a:lstStyle/>
              <a:p>
                <a:r>
                  <a:rPr lang="zh-CN" altLang="en-US">
                    <a:noFill/>
                  </a:rPr>
                  <a:t> </a:t>
                </a:r>
              </a:p>
            </p:txBody>
          </p:sp>
        </mc:Fallback>
      </mc:AlternateContent>
      <p:pic>
        <p:nvPicPr>
          <p:cNvPr id="7" name="Picture 24" descr="三页粒子">
            <a:extLst>
              <a:ext uri="{FF2B5EF4-FFF2-40B4-BE49-F238E27FC236}">
                <a16:creationId xmlns:a16="http://schemas.microsoft.com/office/drawing/2014/main" id="{6775AE96-E75F-0B48-94FD-47911A3CE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6051" y="5033452"/>
            <a:ext cx="1175914" cy="13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65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1B3BA790-00F8-E340-9E58-FD47012F1811}"/>
              </a:ext>
            </a:extLst>
          </p:cNvPr>
          <p:cNvSpPr>
            <a:spLocks noGrp="1" noChangeArrowheads="1"/>
          </p:cNvSpPr>
          <p:nvPr>
            <p:ph type="title"/>
          </p:nvPr>
        </p:nvSpPr>
        <p:spPr>
          <a:xfrm>
            <a:off x="1143000" y="0"/>
            <a:ext cx="7696200" cy="1143000"/>
          </a:xfrm>
        </p:spPr>
        <p:txBody>
          <a:bodyPr/>
          <a:lstStyle/>
          <a:p>
            <a:pPr eaLnBrk="1" hangingPunct="1"/>
            <a:r>
              <a:rPr lang="en-US" altLang="zh-CN" b="1" dirty="0">
                <a:solidFill>
                  <a:schemeClr val="tx1"/>
                </a:solidFill>
                <a:latin typeface="Arial Black" panose="020B0604020202020204" pitchFamily="34" charset="0"/>
              </a:rPr>
              <a:t>Outline</a:t>
            </a:r>
            <a:endParaRPr lang="en-US" altLang="zh-CN" b="1" dirty="0">
              <a:solidFill>
                <a:srgbClr val="800000"/>
              </a:solidFill>
              <a:latin typeface="Arial Black" panose="020B0604020202020204" pitchFamily="34" charset="0"/>
            </a:endParaRPr>
          </a:p>
        </p:txBody>
      </p:sp>
      <p:sp>
        <p:nvSpPr>
          <p:cNvPr id="25603" name="Text Box 3" descr="Light downward diagonal">
            <a:extLst>
              <a:ext uri="{FF2B5EF4-FFF2-40B4-BE49-F238E27FC236}">
                <a16:creationId xmlns:a16="http://schemas.microsoft.com/office/drawing/2014/main" id="{D2C6042C-E4CA-4F4E-94D4-2C4D837B5BC4}"/>
              </a:ext>
            </a:extLst>
          </p:cNvPr>
          <p:cNvSpPr txBox="1">
            <a:spLocks noChangeArrowheads="1"/>
          </p:cNvSpPr>
          <p:nvPr/>
        </p:nvSpPr>
        <p:spPr bwMode="auto">
          <a:xfrm>
            <a:off x="381000" y="1157911"/>
            <a:ext cx="8458200" cy="4043094"/>
          </a:xfrm>
          <a:prstGeom prst="rect">
            <a:avLst/>
          </a:prstGeom>
          <a:pattFill prst="ltDnDiag">
            <a:fgClr>
              <a:schemeClr val="accent1"/>
            </a:fgClr>
            <a:bgClr>
              <a:srgbClr val="FFFFFF"/>
            </a:bgClr>
          </a:pattFill>
          <a:ln>
            <a:noFill/>
          </a:ln>
          <a:effectLst/>
        </p:spPr>
        <p:txBody>
          <a:bodyPr>
            <a:spAutoFit/>
          </a:bodyPr>
          <a:lstStyle>
            <a:lvl1pPr marL="457200" indent="-457200">
              <a:defRPr>
                <a:solidFill>
                  <a:schemeClr val="tx1"/>
                </a:solidFill>
                <a:latin typeface="Arial" charset="0"/>
                <a:ea typeface="SimSun" charset="0"/>
                <a:cs typeface="SimSun" charset="0"/>
              </a:defRPr>
            </a:lvl1pPr>
            <a:lvl2pPr marL="914400" indent="-457200">
              <a:defRPr>
                <a:solidFill>
                  <a:schemeClr val="tx1"/>
                </a:solidFill>
                <a:latin typeface="Arial" charset="0"/>
                <a:ea typeface="SimSun" charset="0"/>
                <a:cs typeface="SimSun" charset="0"/>
              </a:defRPr>
            </a:lvl2pPr>
            <a:lvl3pPr marL="1776413" indent="-457200">
              <a:defRPr>
                <a:solidFill>
                  <a:schemeClr val="tx1"/>
                </a:solidFill>
                <a:latin typeface="Arial" charset="0"/>
                <a:ea typeface="SimSun" charset="0"/>
                <a:cs typeface="SimSun" charset="0"/>
              </a:defRPr>
            </a:lvl3pPr>
            <a:lvl4pPr marL="2347913" indent="-457200">
              <a:defRPr>
                <a:solidFill>
                  <a:schemeClr val="tx1"/>
                </a:solidFill>
                <a:latin typeface="Arial" charset="0"/>
                <a:ea typeface="SimSun" charset="0"/>
                <a:cs typeface="SimSun" charset="0"/>
              </a:defRPr>
            </a:lvl4pPr>
            <a:lvl5pPr marL="2919413" indent="-457200">
              <a:defRPr>
                <a:solidFill>
                  <a:schemeClr val="tx1"/>
                </a:solidFill>
                <a:latin typeface="Arial" charset="0"/>
                <a:ea typeface="SimSun" charset="0"/>
                <a:cs typeface="SimSun" charset="0"/>
              </a:defRPr>
            </a:lvl5pPr>
            <a:lvl6pPr marL="3376613" indent="-457200" fontAlgn="base">
              <a:spcBef>
                <a:spcPct val="0"/>
              </a:spcBef>
              <a:spcAft>
                <a:spcPct val="0"/>
              </a:spcAft>
              <a:defRPr>
                <a:solidFill>
                  <a:schemeClr val="tx1"/>
                </a:solidFill>
                <a:latin typeface="Arial" charset="0"/>
                <a:ea typeface="SimSun" charset="0"/>
                <a:cs typeface="SimSun" charset="0"/>
              </a:defRPr>
            </a:lvl6pPr>
            <a:lvl7pPr marL="3833813" indent="-457200" fontAlgn="base">
              <a:spcBef>
                <a:spcPct val="0"/>
              </a:spcBef>
              <a:spcAft>
                <a:spcPct val="0"/>
              </a:spcAft>
              <a:defRPr>
                <a:solidFill>
                  <a:schemeClr val="tx1"/>
                </a:solidFill>
                <a:latin typeface="Arial" charset="0"/>
                <a:ea typeface="SimSun" charset="0"/>
                <a:cs typeface="SimSun" charset="0"/>
              </a:defRPr>
            </a:lvl7pPr>
            <a:lvl8pPr marL="4291013" indent="-457200" fontAlgn="base">
              <a:spcBef>
                <a:spcPct val="0"/>
              </a:spcBef>
              <a:spcAft>
                <a:spcPct val="0"/>
              </a:spcAft>
              <a:defRPr>
                <a:solidFill>
                  <a:schemeClr val="tx1"/>
                </a:solidFill>
                <a:latin typeface="Arial" charset="0"/>
                <a:ea typeface="SimSun" charset="0"/>
                <a:cs typeface="SimSun" charset="0"/>
              </a:defRPr>
            </a:lvl8pPr>
            <a:lvl9pPr marL="4748213" indent="-457200" fontAlgn="base">
              <a:spcBef>
                <a:spcPct val="0"/>
              </a:spcBef>
              <a:spcAft>
                <a:spcPct val="0"/>
              </a:spcAft>
              <a:defRPr>
                <a:solidFill>
                  <a:schemeClr val="tx1"/>
                </a:solidFill>
                <a:latin typeface="Arial" charset="0"/>
                <a:ea typeface="SimSun" charset="0"/>
                <a:cs typeface="SimSun" charset="0"/>
              </a:defRPr>
            </a:lvl9pPr>
          </a:lstStyle>
          <a:p>
            <a:pPr lvl="1" eaLnBrk="1" hangingPunct="1">
              <a:spcBef>
                <a:spcPct val="20000"/>
              </a:spcBef>
              <a:buClr>
                <a:srgbClr val="9A0F0A"/>
              </a:buClr>
              <a:buFont typeface="Wingdings" charset="0"/>
              <a:buChar char="Ø"/>
              <a:defRPr/>
            </a:pPr>
            <a:endParaRPr lang="en-US" altLang="zh-CN" sz="2000" dirty="0">
              <a:latin typeface="Arial Black" charset="0"/>
            </a:endParaRPr>
          </a:p>
          <a:p>
            <a:pPr lvl="1" eaLnBrk="1" hangingPunct="1">
              <a:spcBef>
                <a:spcPct val="20000"/>
              </a:spcBef>
              <a:buClr>
                <a:srgbClr val="9A0F0A"/>
              </a:buClr>
              <a:buFont typeface="Wingdings" charset="0"/>
              <a:buChar char="Ø"/>
              <a:defRPr/>
            </a:pPr>
            <a:r>
              <a:rPr lang="en-US" altLang="zh-CN" sz="3200" b="1" dirty="0"/>
              <a:t>Introduction</a:t>
            </a:r>
          </a:p>
          <a:p>
            <a:pPr marL="457189" lvl="1" indent="0" eaLnBrk="1" hangingPunct="1">
              <a:spcBef>
                <a:spcPct val="20000"/>
              </a:spcBef>
              <a:buClr>
                <a:srgbClr val="9A0F0A"/>
              </a:buClr>
              <a:defRPr/>
            </a:pPr>
            <a:endParaRPr lang="en-US" altLang="zh-CN" sz="800" b="1" dirty="0"/>
          </a:p>
          <a:p>
            <a:pPr lvl="1" eaLnBrk="1" hangingPunct="1">
              <a:spcBef>
                <a:spcPct val="20000"/>
              </a:spcBef>
              <a:buClr>
                <a:srgbClr val="9A0F0A"/>
              </a:buClr>
              <a:buFont typeface="Wingdings" charset="0"/>
              <a:buChar char="Ø"/>
              <a:defRPr/>
            </a:pPr>
            <a:r>
              <a:rPr lang="en-US" altLang="zh-CN" sz="3200" b="1" dirty="0"/>
              <a:t>Perfect  Liquid</a:t>
            </a:r>
            <a:r>
              <a:rPr lang="zh-CN" altLang="en-US" sz="3200" b="1" dirty="0"/>
              <a:t> </a:t>
            </a:r>
            <a:r>
              <a:rPr lang="en-US" altLang="zh-CN" sz="3200" b="1" dirty="0"/>
              <a:t>at</a:t>
            </a:r>
            <a:r>
              <a:rPr lang="zh-CN" altLang="en-US" sz="3200" b="1" dirty="0"/>
              <a:t> </a:t>
            </a:r>
            <a:r>
              <a:rPr lang="en-US" altLang="zh-CN" sz="3200" b="1" dirty="0"/>
              <a:t>RHIC</a:t>
            </a:r>
          </a:p>
          <a:p>
            <a:pPr marL="457200" lvl="1" indent="0" eaLnBrk="1" hangingPunct="1">
              <a:spcBef>
                <a:spcPct val="20000"/>
              </a:spcBef>
              <a:buClr>
                <a:srgbClr val="9A0F0A"/>
              </a:buClr>
              <a:defRPr/>
            </a:pPr>
            <a:endParaRPr lang="en-US" altLang="zh-CN" sz="800" b="1" dirty="0"/>
          </a:p>
          <a:p>
            <a:pPr lvl="1" eaLnBrk="1" hangingPunct="1">
              <a:spcBef>
                <a:spcPct val="20000"/>
              </a:spcBef>
              <a:buClr>
                <a:srgbClr val="9A0F0A"/>
              </a:buClr>
              <a:buFont typeface="Wingdings" charset="0"/>
              <a:buChar char="Ø"/>
              <a:defRPr/>
            </a:pPr>
            <a:r>
              <a:rPr lang="en-US" altLang="zh-CN" sz="3200" b="1" dirty="0">
                <a:solidFill>
                  <a:srgbClr val="0070C0"/>
                </a:solidFill>
              </a:rPr>
              <a:t>Probing the QCD Phase Transition via the BES</a:t>
            </a:r>
          </a:p>
          <a:p>
            <a:pPr marL="457189" lvl="1" indent="0" eaLnBrk="1" hangingPunct="1">
              <a:spcBef>
                <a:spcPct val="20000"/>
              </a:spcBef>
              <a:buClr>
                <a:srgbClr val="9A0F0A"/>
              </a:buClr>
              <a:defRPr/>
            </a:pPr>
            <a:endParaRPr lang="en-US" altLang="zh-CN" sz="800" b="1" dirty="0"/>
          </a:p>
          <a:p>
            <a:pPr lvl="1" eaLnBrk="1" hangingPunct="1">
              <a:lnSpc>
                <a:spcPct val="115000"/>
              </a:lnSpc>
              <a:spcBef>
                <a:spcPct val="20000"/>
              </a:spcBef>
              <a:buClr>
                <a:srgbClr val="9A0F0A"/>
              </a:buClr>
              <a:buFont typeface="Wingdings" charset="0"/>
              <a:buChar char="Ø"/>
              <a:defRPr/>
            </a:pPr>
            <a:r>
              <a:rPr lang="en-US" altLang="zh-CN" sz="3200" b="1" dirty="0"/>
              <a:t>Summary</a:t>
            </a:r>
          </a:p>
          <a:p>
            <a:pPr lvl="1" eaLnBrk="1" hangingPunct="1">
              <a:lnSpc>
                <a:spcPct val="115000"/>
              </a:lnSpc>
              <a:spcBef>
                <a:spcPct val="20000"/>
              </a:spcBef>
              <a:buClr>
                <a:srgbClr val="9A0F0A"/>
              </a:buClr>
              <a:buFont typeface="Wingdings" charset="0"/>
              <a:buChar char="Ø"/>
              <a:defRPr/>
            </a:pPr>
            <a:endParaRPr lang="en-US" altLang="zh-CN" sz="1400" dirty="0"/>
          </a:p>
        </p:txBody>
      </p:sp>
      <p:sp>
        <p:nvSpPr>
          <p:cNvPr id="4" name="Line 26">
            <a:extLst>
              <a:ext uri="{FF2B5EF4-FFF2-40B4-BE49-F238E27FC236}">
                <a16:creationId xmlns:a16="http://schemas.microsoft.com/office/drawing/2014/main" id="{00C58204-F343-0543-87FE-87DE16723D01}"/>
              </a:ext>
            </a:extLst>
          </p:cNvPr>
          <p:cNvSpPr>
            <a:spLocks noChangeShapeType="1"/>
          </p:cNvSpPr>
          <p:nvPr/>
        </p:nvSpPr>
        <p:spPr bwMode="auto">
          <a:xfrm flipV="1">
            <a:off x="395289" y="990600"/>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Tree>
    <p:extLst>
      <p:ext uri="{BB962C8B-B14F-4D97-AF65-F5344CB8AC3E}">
        <p14:creationId xmlns:p14="http://schemas.microsoft.com/office/powerpoint/2010/main" val="924813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1219200" y="-76200"/>
            <a:ext cx="6934200" cy="685800"/>
          </a:xfrm>
        </p:spPr>
        <p:txBody>
          <a:bodyPr/>
          <a:lstStyle/>
          <a:p>
            <a:pPr eaLnBrk="1" hangingPunct="1"/>
            <a:r>
              <a:rPr kumimoji="0" lang="en-US" altLang="zh-CN" sz="3200" b="1" dirty="0"/>
              <a:t>Beam Energy Scan at RHIC</a:t>
            </a:r>
            <a:endParaRPr kumimoji="0" lang="en-US" altLang="zh-CN" sz="3200" b="1" dirty="0">
              <a:latin typeface="Arial Narrow" charset="0"/>
            </a:endParaRPr>
          </a:p>
        </p:txBody>
      </p:sp>
      <p:sp>
        <p:nvSpPr>
          <p:cNvPr id="120834" name="TextBox 5"/>
          <p:cNvSpPr txBox="1">
            <a:spLocks noChangeArrowheads="1"/>
          </p:cNvSpPr>
          <p:nvPr/>
        </p:nvSpPr>
        <p:spPr bwMode="auto">
          <a:xfrm>
            <a:off x="5029200" y="685800"/>
            <a:ext cx="3600666" cy="47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宋体" charset="0"/>
              </a:defRPr>
            </a:lvl1pPr>
            <a:lvl2pPr marL="742950" indent="-285750">
              <a:spcBef>
                <a:spcPct val="20000"/>
              </a:spcBef>
              <a:buChar char="–"/>
              <a:defRPr kumimoji="1" sz="2800">
                <a:solidFill>
                  <a:schemeClr val="tx1"/>
                </a:solidFill>
                <a:latin typeface="Arial" charset="0"/>
                <a:ea typeface="宋体" charset="0"/>
              </a:defRPr>
            </a:lvl2pPr>
            <a:lvl3pPr marL="1143000" indent="-228600">
              <a:spcBef>
                <a:spcPct val="20000"/>
              </a:spcBef>
              <a:buChar char="•"/>
              <a:defRPr kumimoji="1" sz="2400">
                <a:solidFill>
                  <a:schemeClr val="tx1"/>
                </a:solidFill>
                <a:latin typeface="Arial" charset="0"/>
                <a:ea typeface="宋体" charset="0"/>
              </a:defRPr>
            </a:lvl3pPr>
            <a:lvl4pPr marL="1600200" indent="-228600">
              <a:spcBef>
                <a:spcPct val="20000"/>
              </a:spcBef>
              <a:buChar char="–"/>
              <a:defRPr kumimoji="1" sz="2000">
                <a:solidFill>
                  <a:schemeClr val="tx1"/>
                </a:solidFill>
                <a:latin typeface="Arial" charset="0"/>
                <a:ea typeface="宋体" charset="0"/>
              </a:defRPr>
            </a:lvl4pPr>
            <a:lvl5pPr marL="2057400" indent="-228600">
              <a:spcBef>
                <a:spcPct val="20000"/>
              </a:spcBef>
              <a:buChar char="»"/>
              <a:defRPr kumimoji="1" sz="2000">
                <a:solidFill>
                  <a:schemeClr val="tx1"/>
                </a:solidFill>
                <a:latin typeface="Arial" charset="0"/>
                <a:ea typeface="宋体" charset="0"/>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0"/>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0"/>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0"/>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0"/>
              </a:defRPr>
            </a:lvl9pPr>
          </a:lstStyle>
          <a:p>
            <a:pPr eaLnBrk="1" hangingPunct="1">
              <a:buFontTx/>
              <a:buNone/>
            </a:pPr>
            <a:r>
              <a:rPr kumimoji="0" lang="en-US" altLang="zh-CN" sz="2400" b="1" i="1" dirty="0">
                <a:solidFill>
                  <a:srgbClr val="800000"/>
                </a:solidFill>
              </a:rPr>
              <a:t>Observables:</a:t>
            </a:r>
          </a:p>
          <a:p>
            <a:pPr eaLnBrk="1" hangingPunct="1">
              <a:buFontTx/>
              <a:buNone/>
            </a:pPr>
            <a:r>
              <a:rPr kumimoji="0" lang="en-US" altLang="zh-CN" sz="2000" b="1" i="1" dirty="0"/>
              <a:t>1</a:t>
            </a:r>
            <a:r>
              <a:rPr kumimoji="0" lang="en-US" altLang="zh-CN" sz="2000" b="1" i="1" baseline="30000" dirty="0"/>
              <a:t>st</a:t>
            </a:r>
            <a:r>
              <a:rPr kumimoji="0" lang="en-US" altLang="zh-CN" sz="2000" b="1" i="1" dirty="0"/>
              <a:t> order phase transition</a:t>
            </a:r>
            <a:r>
              <a:rPr kumimoji="0" lang="en-US" altLang="zh-CN" sz="2000" b="1" dirty="0"/>
              <a:t>  </a:t>
            </a:r>
          </a:p>
          <a:p>
            <a:pPr eaLnBrk="1" hangingPunct="1">
              <a:buFontTx/>
              <a:buNone/>
            </a:pPr>
            <a:r>
              <a:rPr kumimoji="0" lang="zh-CN" altLang="en-US" sz="1600" dirty="0"/>
              <a:t>   </a:t>
            </a:r>
            <a:r>
              <a:rPr kumimoji="0" lang="en-US" altLang="zh-CN" sz="1600" dirty="0"/>
              <a:t>(1) Azimuthally sensitive HBT</a:t>
            </a:r>
          </a:p>
          <a:p>
            <a:pPr eaLnBrk="1" hangingPunct="1">
              <a:buFontTx/>
              <a:buNone/>
            </a:pPr>
            <a:r>
              <a:rPr kumimoji="0" lang="zh-CN" altLang="en-US" sz="1600" dirty="0"/>
              <a:t>   </a:t>
            </a:r>
            <a:r>
              <a:rPr kumimoji="0" lang="en-US" altLang="zh-CN" sz="1600" dirty="0"/>
              <a:t>(2) Directed flow v</a:t>
            </a:r>
            <a:r>
              <a:rPr kumimoji="0" lang="en-US" altLang="zh-CN" sz="1600" baseline="-25000" dirty="0"/>
              <a:t>1</a:t>
            </a:r>
            <a:endParaRPr kumimoji="0" lang="en-US" altLang="zh-CN" sz="1600" dirty="0"/>
          </a:p>
          <a:p>
            <a:pPr eaLnBrk="1" hangingPunct="1"/>
            <a:endParaRPr kumimoji="0" lang="en-US" altLang="zh-CN" sz="2800" b="1" baseline="-25000" dirty="0">
              <a:solidFill>
                <a:srgbClr val="000000"/>
              </a:solidFill>
            </a:endParaRPr>
          </a:p>
          <a:p>
            <a:pPr eaLnBrk="1" hangingPunct="1">
              <a:buFontTx/>
              <a:buNone/>
            </a:pPr>
            <a:r>
              <a:rPr kumimoji="0" lang="en-US" altLang="zh-CN" sz="2000" b="1" i="1" dirty="0">
                <a:solidFill>
                  <a:srgbClr val="FB352F"/>
                </a:solidFill>
              </a:rPr>
              <a:t>Partonic vs. hadronic </a:t>
            </a:r>
            <a:r>
              <a:rPr kumimoji="0" lang="en-US" altLang="zh-CN" sz="2000" b="1" i="1" dirty="0" err="1">
                <a:solidFill>
                  <a:srgbClr val="FB352F"/>
                </a:solidFill>
              </a:rPr>
              <a:t>dof</a:t>
            </a:r>
            <a:endParaRPr kumimoji="0" lang="en-US" altLang="zh-CN" sz="2000" b="1" i="1" dirty="0">
              <a:solidFill>
                <a:srgbClr val="FB352F"/>
              </a:solidFill>
            </a:endParaRPr>
          </a:p>
          <a:p>
            <a:pPr eaLnBrk="1" hangingPunct="1">
              <a:buFontTx/>
              <a:buNone/>
            </a:pPr>
            <a:r>
              <a:rPr kumimoji="0" lang="zh-CN" altLang="en-US" sz="1600" dirty="0"/>
              <a:t> </a:t>
            </a:r>
            <a:r>
              <a:rPr kumimoji="0" lang="en-US" altLang="zh-CN" sz="1600" dirty="0"/>
              <a:t> (3) R</a:t>
            </a:r>
            <a:r>
              <a:rPr kumimoji="0" lang="en-US" altLang="zh-CN" sz="1600" baseline="-25000" dirty="0"/>
              <a:t>AA</a:t>
            </a:r>
            <a:r>
              <a:rPr kumimoji="0" lang="en-US" altLang="zh-CN" sz="1600" dirty="0"/>
              <a:t>: N.M.F.</a:t>
            </a:r>
          </a:p>
          <a:p>
            <a:pPr eaLnBrk="1" hangingPunct="1">
              <a:buFontTx/>
              <a:buNone/>
            </a:pPr>
            <a:r>
              <a:rPr kumimoji="0" lang="en-US" altLang="zh-CN" sz="1600" dirty="0"/>
              <a:t>  (4) Charge separation</a:t>
            </a:r>
          </a:p>
          <a:p>
            <a:pPr eaLnBrk="1" hangingPunct="1">
              <a:buFontTx/>
              <a:buNone/>
            </a:pPr>
            <a:r>
              <a:rPr kumimoji="0" lang="zh-CN" altLang="en-US" sz="1600" dirty="0"/>
              <a:t>  </a:t>
            </a:r>
            <a:r>
              <a:rPr kumimoji="0" lang="en-US" altLang="zh-CN" sz="1600" dirty="0">
                <a:solidFill>
                  <a:srgbClr val="FB352F"/>
                </a:solidFill>
              </a:rPr>
              <a:t>(5) v</a:t>
            </a:r>
            <a:r>
              <a:rPr kumimoji="0" lang="en-US" altLang="zh-CN" sz="1600" baseline="-25000" dirty="0">
                <a:solidFill>
                  <a:srgbClr val="FB352F"/>
                </a:solidFill>
              </a:rPr>
              <a:t>2</a:t>
            </a:r>
            <a:r>
              <a:rPr kumimoji="0" lang="en-US" altLang="zh-CN" sz="1600" dirty="0">
                <a:solidFill>
                  <a:srgbClr val="FB352F"/>
                </a:solidFill>
              </a:rPr>
              <a:t> - NCQ scaling</a:t>
            </a:r>
          </a:p>
          <a:p>
            <a:pPr eaLnBrk="1" hangingPunct="1">
              <a:buNone/>
            </a:pPr>
            <a:endParaRPr kumimoji="0" lang="en-US" altLang="zh-CN" sz="800" b="1" dirty="0"/>
          </a:p>
          <a:p>
            <a:pPr eaLnBrk="1" hangingPunct="1">
              <a:buFontTx/>
              <a:buNone/>
            </a:pPr>
            <a:r>
              <a:rPr kumimoji="0" lang="en-US" altLang="zh-CN" sz="2000" b="1" i="1" dirty="0"/>
              <a:t>Critical point, correl. length</a:t>
            </a:r>
            <a:endParaRPr kumimoji="0" lang="en-US" altLang="zh-CN" sz="2000" b="1" dirty="0"/>
          </a:p>
          <a:p>
            <a:pPr eaLnBrk="1" hangingPunct="1">
              <a:buFontTx/>
              <a:buNone/>
            </a:pPr>
            <a:r>
              <a:rPr kumimoji="0" lang="zh-CN" altLang="en-US" sz="1600" dirty="0"/>
              <a:t> </a:t>
            </a:r>
            <a:r>
              <a:rPr kumimoji="0" lang="en-US" altLang="zh-CN" sz="1600" dirty="0"/>
              <a:t> (6) Fluctuations</a:t>
            </a:r>
            <a:r>
              <a:rPr kumimoji="0" lang="zh-CN" altLang="en-US" sz="1600" dirty="0"/>
              <a:t> </a:t>
            </a:r>
            <a:endParaRPr kumimoji="0" lang="en-US" altLang="zh-CN" sz="1600" dirty="0"/>
          </a:p>
          <a:p>
            <a:pPr eaLnBrk="1" hangingPunct="1"/>
            <a:endParaRPr kumimoji="0" lang="en-US" altLang="zh-CN" sz="1200" b="1" dirty="0"/>
          </a:p>
          <a:p>
            <a:pPr eaLnBrk="1" hangingPunct="1">
              <a:buFontTx/>
              <a:buNone/>
            </a:pPr>
            <a:r>
              <a:rPr kumimoji="0" lang="en-US" altLang="zh-CN" sz="2000" b="1" dirty="0"/>
              <a:t>Chiral symmetry restoration</a:t>
            </a:r>
          </a:p>
          <a:p>
            <a:pPr eaLnBrk="1" hangingPunct="1">
              <a:buFontTx/>
              <a:buNone/>
            </a:pPr>
            <a:r>
              <a:rPr kumimoji="0" lang="zh-CN" altLang="en-US" sz="1600" dirty="0"/>
              <a:t> </a:t>
            </a:r>
            <a:r>
              <a:rPr kumimoji="0" lang="en-US" altLang="zh-CN" sz="1600" dirty="0"/>
              <a:t> (7) Di-lepton production</a:t>
            </a:r>
          </a:p>
        </p:txBody>
      </p:sp>
      <p:sp>
        <p:nvSpPr>
          <p:cNvPr id="120835" name="TextBox 6"/>
          <p:cNvSpPr txBox="1">
            <a:spLocks noChangeArrowheads="1"/>
          </p:cNvSpPr>
          <p:nvPr/>
        </p:nvSpPr>
        <p:spPr bwMode="auto">
          <a:xfrm>
            <a:off x="328194" y="5126037"/>
            <a:ext cx="3810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宋体" charset="0"/>
              </a:defRPr>
            </a:lvl1pPr>
            <a:lvl2pPr marL="742950" indent="-285750">
              <a:spcBef>
                <a:spcPct val="20000"/>
              </a:spcBef>
              <a:buChar char="–"/>
              <a:defRPr kumimoji="1" sz="2800">
                <a:solidFill>
                  <a:schemeClr val="tx1"/>
                </a:solidFill>
                <a:latin typeface="Arial" charset="0"/>
                <a:ea typeface="宋体" charset="0"/>
              </a:defRPr>
            </a:lvl2pPr>
            <a:lvl3pPr marL="1143000" indent="-228600">
              <a:spcBef>
                <a:spcPct val="20000"/>
              </a:spcBef>
              <a:buChar char="•"/>
              <a:defRPr kumimoji="1" sz="2400">
                <a:solidFill>
                  <a:schemeClr val="tx1"/>
                </a:solidFill>
                <a:latin typeface="Arial" charset="0"/>
                <a:ea typeface="宋体" charset="0"/>
              </a:defRPr>
            </a:lvl3pPr>
            <a:lvl4pPr marL="1600200" indent="-228600">
              <a:spcBef>
                <a:spcPct val="20000"/>
              </a:spcBef>
              <a:buChar char="–"/>
              <a:defRPr kumimoji="1" sz="2000">
                <a:solidFill>
                  <a:schemeClr val="tx1"/>
                </a:solidFill>
                <a:latin typeface="Arial" charset="0"/>
                <a:ea typeface="宋体" charset="0"/>
              </a:defRPr>
            </a:lvl4pPr>
            <a:lvl5pPr marL="2057400" indent="-228600">
              <a:spcBef>
                <a:spcPct val="20000"/>
              </a:spcBef>
              <a:buChar char="»"/>
              <a:defRPr kumimoji="1" sz="2000">
                <a:solidFill>
                  <a:schemeClr val="tx1"/>
                </a:solidFill>
                <a:latin typeface="Arial" charset="0"/>
                <a:ea typeface="宋体" charset="0"/>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0"/>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0"/>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0"/>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0"/>
              </a:defRPr>
            </a:lvl9pPr>
          </a:lstStyle>
          <a:p>
            <a:pPr eaLnBrk="1" hangingPunct="1">
              <a:buFontTx/>
              <a:buNone/>
            </a:pPr>
            <a:r>
              <a:rPr kumimoji="0" lang="en-US" altLang="zh-CN" sz="2000" b="1" dirty="0"/>
              <a:t>Study QCD Phase Structure</a:t>
            </a:r>
          </a:p>
          <a:p>
            <a:pPr eaLnBrk="1" hangingPunct="1">
              <a:buFontTx/>
              <a:buNone/>
            </a:pPr>
            <a:r>
              <a:rPr kumimoji="0" lang="en-US" altLang="zh-CN" sz="2800" dirty="0"/>
              <a:t> </a:t>
            </a:r>
            <a:r>
              <a:rPr kumimoji="0" lang="en-US" altLang="zh-CN" sz="2000" dirty="0"/>
              <a:t>- Signals for onset of </a:t>
            </a:r>
            <a:r>
              <a:rPr kumimoji="0" lang="en-US" altLang="zh-CN" sz="2000" dirty="0" err="1"/>
              <a:t>sQGP</a:t>
            </a:r>
            <a:r>
              <a:rPr kumimoji="0" lang="en-US" altLang="zh-CN" sz="2000" dirty="0"/>
              <a:t>   </a:t>
            </a:r>
          </a:p>
          <a:p>
            <a:pPr eaLnBrk="1" hangingPunct="1">
              <a:buFontTx/>
              <a:buNone/>
            </a:pPr>
            <a:r>
              <a:rPr kumimoji="0" lang="en-US" altLang="zh-CN" sz="2000" dirty="0"/>
              <a:t> - Signals for phase boundary</a:t>
            </a:r>
          </a:p>
          <a:p>
            <a:pPr eaLnBrk="1" hangingPunct="1">
              <a:buFontTx/>
              <a:buNone/>
            </a:pPr>
            <a:r>
              <a:rPr kumimoji="0" lang="en-US" altLang="zh-CN" sz="2000" dirty="0"/>
              <a:t> - Signals for critical point</a:t>
            </a:r>
          </a:p>
        </p:txBody>
      </p:sp>
      <p:pic>
        <p:nvPicPr>
          <p:cNvPr id="9" name="Picture 8"/>
          <p:cNvPicPr>
            <a:picLocks noChangeAspect="1"/>
          </p:cNvPicPr>
          <p:nvPr/>
        </p:nvPicPr>
        <p:blipFill>
          <a:blip r:embed="rId3"/>
          <a:stretch>
            <a:fillRect/>
          </a:stretch>
        </p:blipFill>
        <p:spPr>
          <a:xfrm>
            <a:off x="609600" y="1066800"/>
            <a:ext cx="4038600" cy="3962400"/>
          </a:xfrm>
          <a:prstGeom prst="rect">
            <a:avLst/>
          </a:prstGeom>
          <a:ln w="38100" cap="flat" cmpd="sng" algn="ctr">
            <a:solidFill>
              <a:schemeClr val="tx2">
                <a:lumMod val="20000"/>
                <a:lumOff val="80000"/>
              </a:schemeClr>
            </a:solidFill>
            <a:prstDash val="solid"/>
            <a:round/>
            <a:headEnd type="none" w="med" len="med"/>
            <a:tailEnd type="none" w="med" len="med"/>
          </a:ln>
        </p:spPr>
      </p:pic>
      <p:sp>
        <p:nvSpPr>
          <p:cNvPr id="8" name="Rounded Rectangle 7"/>
          <p:cNvSpPr/>
          <p:nvPr/>
        </p:nvSpPr>
        <p:spPr>
          <a:xfrm>
            <a:off x="4981575" y="1099156"/>
            <a:ext cx="3552825" cy="1231900"/>
          </a:xfrm>
          <a:prstGeom prst="roundRect">
            <a:avLst>
              <a:gd name="adj" fmla="val 6945"/>
            </a:avLst>
          </a:prstGeom>
          <a:noFill/>
          <a:ln w="57150" cap="flat" cmpd="thinThick"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spcBef>
                <a:spcPct val="20000"/>
              </a:spcBef>
              <a:buFontTx/>
              <a:buChar char="•"/>
              <a:defRPr/>
            </a:pPr>
            <a:endParaRPr lang="en-US"/>
          </a:p>
        </p:txBody>
      </p:sp>
      <p:sp>
        <p:nvSpPr>
          <p:cNvPr id="10" name="Rounded Rectangle 9"/>
          <p:cNvSpPr/>
          <p:nvPr/>
        </p:nvSpPr>
        <p:spPr>
          <a:xfrm>
            <a:off x="5004048" y="2348880"/>
            <a:ext cx="3552825" cy="1409700"/>
          </a:xfrm>
          <a:prstGeom prst="roundRect">
            <a:avLst>
              <a:gd name="adj" fmla="val 6945"/>
            </a:avLst>
          </a:prstGeom>
          <a:noFill/>
          <a:ln w="38100" cap="flat" cmpd="dbl"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spcBef>
                <a:spcPct val="20000"/>
              </a:spcBef>
              <a:buFontTx/>
              <a:buChar char="•"/>
              <a:defRPr/>
            </a:pPr>
            <a:endParaRPr lang="en-US"/>
          </a:p>
        </p:txBody>
      </p:sp>
      <p:sp>
        <p:nvSpPr>
          <p:cNvPr id="11" name="Rounded Rectangle 10"/>
          <p:cNvSpPr/>
          <p:nvPr/>
        </p:nvSpPr>
        <p:spPr>
          <a:xfrm>
            <a:off x="5029200" y="3789040"/>
            <a:ext cx="3552825" cy="838200"/>
          </a:xfrm>
          <a:prstGeom prst="roundRect">
            <a:avLst>
              <a:gd name="adj" fmla="val 6945"/>
            </a:avLst>
          </a:prstGeom>
          <a:noFill/>
          <a:ln w="38100" cap="flat" cmpd="dbl"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spcBef>
                <a:spcPct val="20000"/>
              </a:spcBef>
              <a:buFontTx/>
              <a:buChar char="•"/>
              <a:defRPr/>
            </a:pPr>
            <a:endParaRPr lang="en-US"/>
          </a:p>
        </p:txBody>
      </p:sp>
      <p:sp>
        <p:nvSpPr>
          <p:cNvPr id="120840" name="TextBox 12"/>
          <p:cNvSpPr txBox="1">
            <a:spLocks noChangeArrowheads="1"/>
          </p:cNvSpPr>
          <p:nvPr/>
        </p:nvSpPr>
        <p:spPr bwMode="auto">
          <a:xfrm>
            <a:off x="4120260" y="5926136"/>
            <a:ext cx="5131405"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宋体" charset="0"/>
              </a:defRPr>
            </a:lvl1pPr>
            <a:lvl2pPr marL="742950" indent="-285750">
              <a:spcBef>
                <a:spcPct val="20000"/>
              </a:spcBef>
              <a:buChar char="–"/>
              <a:defRPr kumimoji="1" sz="2800">
                <a:solidFill>
                  <a:schemeClr val="tx1"/>
                </a:solidFill>
                <a:latin typeface="Arial" charset="0"/>
                <a:ea typeface="宋体" charset="0"/>
              </a:defRPr>
            </a:lvl2pPr>
            <a:lvl3pPr marL="1143000" indent="-228600">
              <a:spcBef>
                <a:spcPct val="20000"/>
              </a:spcBef>
              <a:buChar char="•"/>
              <a:defRPr kumimoji="1" sz="2400">
                <a:solidFill>
                  <a:schemeClr val="tx1"/>
                </a:solidFill>
                <a:latin typeface="Arial" charset="0"/>
                <a:ea typeface="宋体" charset="0"/>
              </a:defRPr>
            </a:lvl3pPr>
            <a:lvl4pPr marL="1600200" indent="-228600">
              <a:spcBef>
                <a:spcPct val="20000"/>
              </a:spcBef>
              <a:buChar char="–"/>
              <a:defRPr kumimoji="1" sz="2000">
                <a:solidFill>
                  <a:schemeClr val="tx1"/>
                </a:solidFill>
                <a:latin typeface="Arial" charset="0"/>
                <a:ea typeface="宋体" charset="0"/>
              </a:defRPr>
            </a:lvl4pPr>
            <a:lvl5pPr marL="2057400" indent="-228600">
              <a:spcBef>
                <a:spcPct val="20000"/>
              </a:spcBef>
              <a:buChar char="»"/>
              <a:defRPr kumimoji="1" sz="2000">
                <a:solidFill>
                  <a:schemeClr val="tx1"/>
                </a:solidFill>
                <a:latin typeface="Arial" charset="0"/>
                <a:ea typeface="宋体" charset="0"/>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0"/>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0"/>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0"/>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0"/>
              </a:defRPr>
            </a:lvl9pPr>
          </a:lstStyle>
          <a:p>
            <a:pPr eaLnBrk="1" hangingPunct="1">
              <a:buNone/>
            </a:pPr>
            <a:r>
              <a:rPr kumimoji="0" lang="en-US" altLang="zh-CN" sz="1600" b="1" i="1" dirty="0"/>
              <a:t>√</a:t>
            </a:r>
            <a:r>
              <a:rPr kumimoji="0" lang="en-US" altLang="zh-CN" sz="1600" b="1" i="1" dirty="0" err="1"/>
              <a:t>s</a:t>
            </a:r>
            <a:r>
              <a:rPr kumimoji="0" lang="en-US" altLang="zh-CN" sz="1600" b="1" i="1" baseline="-25000" dirty="0" err="1"/>
              <a:t>NN</a:t>
            </a:r>
            <a:r>
              <a:rPr kumimoji="0" lang="en-US" altLang="zh-CN" sz="1600" b="1" i="1" dirty="0"/>
              <a:t> = </a:t>
            </a:r>
            <a:r>
              <a:rPr kumimoji="0" lang="en-US" altLang="zh-CN" sz="1600" b="1" dirty="0"/>
              <a:t>7.7, 9.2,11.5, </a:t>
            </a:r>
            <a:r>
              <a:rPr kumimoji="0" lang="en-US" altLang="zh-CN" sz="1600" b="1" dirty="0">
                <a:solidFill>
                  <a:srgbClr val="008000"/>
                </a:solidFill>
              </a:rPr>
              <a:t>14.5</a:t>
            </a:r>
            <a:r>
              <a:rPr kumimoji="0" lang="en-US" altLang="zh-CN" sz="1600" b="1" dirty="0"/>
              <a:t>, 17.3,19.6, 27, 39,54.4 GeV </a:t>
            </a:r>
          </a:p>
          <a:p>
            <a:pPr eaLnBrk="1" hangingPunct="1">
              <a:buNone/>
            </a:pPr>
            <a:r>
              <a:rPr kumimoji="0" lang="en-US" altLang="zh-CN" sz="1600" b="1" dirty="0"/>
              <a:t> FXT :  3 - 7.7 GeV</a:t>
            </a:r>
          </a:p>
        </p:txBody>
      </p:sp>
      <p:sp>
        <p:nvSpPr>
          <p:cNvPr id="14" name="Rounded Rectangle 13"/>
          <p:cNvSpPr/>
          <p:nvPr/>
        </p:nvSpPr>
        <p:spPr>
          <a:xfrm>
            <a:off x="5029200" y="4653136"/>
            <a:ext cx="3552825" cy="838200"/>
          </a:xfrm>
          <a:prstGeom prst="roundRect">
            <a:avLst>
              <a:gd name="adj" fmla="val 6945"/>
            </a:avLst>
          </a:prstGeom>
          <a:noFill/>
          <a:ln w="38100" cap="flat" cmpd="dbl" algn="ctr">
            <a:solidFill>
              <a:schemeClr val="accent6">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spcBef>
                <a:spcPct val="20000"/>
              </a:spcBef>
              <a:buFontTx/>
              <a:buChar char="•"/>
              <a:defRPr/>
            </a:pPr>
            <a:endParaRPr lang="en-US"/>
          </a:p>
        </p:txBody>
      </p:sp>
      <p:sp>
        <p:nvSpPr>
          <p:cNvPr id="120842" name="Line 26"/>
          <p:cNvSpPr>
            <a:spLocks noChangeShapeType="1"/>
          </p:cNvSpPr>
          <p:nvPr/>
        </p:nvSpPr>
        <p:spPr bwMode="auto">
          <a:xfrm flipV="1">
            <a:off x="914400" y="685800"/>
            <a:ext cx="7315200"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2408727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97" y="275754"/>
            <a:ext cx="7480300" cy="488950"/>
          </a:xfrm>
        </p:spPr>
        <p:txBody>
          <a:bodyPr>
            <a:noAutofit/>
          </a:bodyPr>
          <a:lstStyle/>
          <a:p>
            <a:r>
              <a:rPr lang="en-US" sz="2800" b="1" dirty="0"/>
              <a:t>BES</a:t>
            </a:r>
            <a:r>
              <a:rPr lang="en-US" altLang="zh-CN" sz="2800" b="1" dirty="0"/>
              <a:t>-</a:t>
            </a:r>
            <a:r>
              <a:rPr lang="en-US" sz="2800" b="1" dirty="0"/>
              <a:t>I</a:t>
            </a:r>
            <a:r>
              <a:rPr lang="zh-CN" altLang="en-US" sz="2800" b="1" dirty="0"/>
              <a:t> </a:t>
            </a:r>
            <a:r>
              <a:rPr lang="en-US" altLang="zh-CN" sz="2800" b="1" dirty="0"/>
              <a:t>&amp;</a:t>
            </a:r>
            <a:r>
              <a:rPr lang="zh-CN" altLang="en-US" sz="2800" b="1" dirty="0"/>
              <a:t> </a:t>
            </a:r>
            <a:r>
              <a:rPr lang="en-US" sz="2800" b="1" dirty="0"/>
              <a:t>II at RHIC</a:t>
            </a:r>
            <a:r>
              <a:rPr lang="zh-CN" altLang="en-US" sz="2800" b="1" dirty="0"/>
              <a:t> </a:t>
            </a:r>
            <a:r>
              <a:rPr lang="en-US" altLang="zh-CN" sz="2800" b="1" dirty="0"/>
              <a:t>(</a:t>
            </a:r>
            <a:r>
              <a:rPr lang="en-US" sz="2800" b="1" dirty="0"/>
              <a:t>201</a:t>
            </a:r>
            <a:r>
              <a:rPr lang="en-US" altLang="zh-CN" sz="2800" b="1" dirty="0"/>
              <a:t>0-2017,</a:t>
            </a:r>
            <a:r>
              <a:rPr lang="zh-CN" altLang="en-US" sz="2800" b="1" dirty="0"/>
              <a:t> </a:t>
            </a:r>
            <a:r>
              <a:rPr lang="en-US" altLang="zh-CN" sz="2800" b="1" dirty="0"/>
              <a:t>2018</a:t>
            </a:r>
            <a:r>
              <a:rPr lang="en-US" sz="2800" b="1" dirty="0"/>
              <a:t>-202</a:t>
            </a:r>
            <a:r>
              <a:rPr lang="en-US" altLang="zh-CN" sz="2800" b="1" dirty="0"/>
              <a:t>1)</a:t>
            </a:r>
            <a:endParaRPr lang="en-US" sz="2800" b="1" dirty="0"/>
          </a:p>
        </p:txBody>
      </p:sp>
      <p:graphicFrame>
        <p:nvGraphicFramePr>
          <p:cNvPr id="5" name="Table 4"/>
          <p:cNvGraphicFramePr>
            <a:graphicFrameLocks noGrp="1"/>
          </p:cNvGraphicFramePr>
          <p:nvPr/>
        </p:nvGraphicFramePr>
        <p:xfrm>
          <a:off x="314698" y="1413939"/>
          <a:ext cx="4175657" cy="4030121"/>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958354">
                  <a:extLst>
                    <a:ext uri="{9D8B030D-6E8A-4147-A177-3AD203B41FA5}">
                      <a16:colId xmlns:a16="http://schemas.microsoft.com/office/drawing/2014/main" val="20001"/>
                    </a:ext>
                  </a:extLst>
                </a:gridCol>
                <a:gridCol w="1175246">
                  <a:extLst>
                    <a:ext uri="{9D8B030D-6E8A-4147-A177-3AD203B41FA5}">
                      <a16:colId xmlns:a16="http://schemas.microsoft.com/office/drawing/2014/main" val="20002"/>
                    </a:ext>
                  </a:extLst>
                </a:gridCol>
                <a:gridCol w="667265">
                  <a:extLst>
                    <a:ext uri="{9D8B030D-6E8A-4147-A177-3AD203B41FA5}">
                      <a16:colId xmlns:a16="http://schemas.microsoft.com/office/drawing/2014/main" val="20004"/>
                    </a:ext>
                  </a:extLst>
                </a:gridCol>
                <a:gridCol w="688992">
                  <a:extLst>
                    <a:ext uri="{9D8B030D-6E8A-4147-A177-3AD203B41FA5}">
                      <a16:colId xmlns:a16="http://schemas.microsoft.com/office/drawing/2014/main" val="20005"/>
                    </a:ext>
                  </a:extLst>
                </a:gridCol>
              </a:tblGrid>
              <a:tr h="488054">
                <a:tc>
                  <a:txBody>
                    <a:bodyPr/>
                    <a:lstStyle/>
                    <a:p>
                      <a:pPr algn="ctr"/>
                      <a:r>
                        <a:rPr lang="en-US" sz="1200" dirty="0">
                          <a:solidFill>
                            <a:schemeClr val="bg1"/>
                          </a:solidFill>
                          <a:latin typeface="Arial"/>
                          <a:cs typeface="Arial"/>
                        </a:rPr>
                        <a:t>√</a:t>
                      </a:r>
                      <a:r>
                        <a:rPr lang="en-US" sz="1200" dirty="0" err="1">
                          <a:solidFill>
                            <a:schemeClr val="bg1"/>
                          </a:solidFill>
                          <a:latin typeface="Arial"/>
                          <a:cs typeface="Arial"/>
                        </a:rPr>
                        <a:t>s</a:t>
                      </a:r>
                      <a:r>
                        <a:rPr lang="en-US" sz="1200" baseline="-25000" dirty="0" err="1">
                          <a:solidFill>
                            <a:schemeClr val="bg1"/>
                          </a:solidFill>
                          <a:latin typeface="Arial"/>
                          <a:cs typeface="Arial"/>
                        </a:rPr>
                        <a:t>NN</a:t>
                      </a:r>
                      <a:r>
                        <a:rPr lang="en-US" sz="1200" baseline="0" dirty="0">
                          <a:solidFill>
                            <a:schemeClr val="bg1"/>
                          </a:solidFill>
                          <a:latin typeface="Arial"/>
                          <a:cs typeface="Arial"/>
                        </a:rPr>
                        <a:t> </a:t>
                      </a:r>
                      <a:r>
                        <a:rPr lang="en-US" sz="1050" baseline="0" dirty="0">
                          <a:solidFill>
                            <a:schemeClr val="bg1"/>
                          </a:solidFill>
                          <a:latin typeface="Arial"/>
                          <a:cs typeface="Arial"/>
                        </a:rPr>
                        <a:t>(GeV)</a:t>
                      </a:r>
                      <a:endParaRPr lang="en-US" sz="1050" baseline="-25000" dirty="0">
                        <a:solidFill>
                          <a:schemeClr val="bg1"/>
                        </a:solidFill>
                        <a:latin typeface="Arial"/>
                        <a:cs typeface="Arial"/>
                      </a:endParaRPr>
                    </a:p>
                  </a:txBody>
                  <a:tcPr/>
                </a:tc>
                <a:tc>
                  <a:txBody>
                    <a:bodyPr/>
                    <a:lstStyle/>
                    <a:p>
                      <a:pPr algn="ctr"/>
                      <a:r>
                        <a:rPr lang="en-US" sz="1200" dirty="0">
                          <a:solidFill>
                            <a:srgbClr val="FFFFFF"/>
                          </a:solidFill>
                          <a:latin typeface="Arial"/>
                          <a:cs typeface="Arial"/>
                        </a:rPr>
                        <a:t>Events (10</a:t>
                      </a:r>
                      <a:r>
                        <a:rPr lang="en-US" sz="1200" baseline="30000" dirty="0">
                          <a:solidFill>
                            <a:srgbClr val="FFFFFF"/>
                          </a:solidFill>
                          <a:latin typeface="Arial"/>
                          <a:cs typeface="Arial"/>
                        </a:rPr>
                        <a:t>6</a:t>
                      </a:r>
                      <a:r>
                        <a:rPr lang="en-US" sz="1200" dirty="0">
                          <a:solidFill>
                            <a:srgbClr val="FFFFFF"/>
                          </a:solidFill>
                          <a:latin typeface="Arial"/>
                          <a:cs typeface="Arial"/>
                        </a:rPr>
                        <a:t>)</a:t>
                      </a:r>
                    </a:p>
                  </a:txBody>
                  <a:tcPr/>
                </a:tc>
                <a:tc>
                  <a:txBody>
                    <a:bodyPr/>
                    <a:lstStyle/>
                    <a:p>
                      <a:pPr algn="ctr"/>
                      <a:r>
                        <a:rPr lang="en-US" sz="1200" dirty="0">
                          <a:solidFill>
                            <a:srgbClr val="800000"/>
                          </a:solidFill>
                          <a:latin typeface="Arial"/>
                          <a:cs typeface="Arial"/>
                        </a:rPr>
                        <a:t>BES</a:t>
                      </a:r>
                      <a:r>
                        <a:rPr lang="en-US" sz="1200" baseline="0" dirty="0">
                          <a:solidFill>
                            <a:srgbClr val="800000"/>
                          </a:solidFill>
                          <a:latin typeface="Arial"/>
                          <a:cs typeface="Arial"/>
                        </a:rPr>
                        <a:t> II </a:t>
                      </a:r>
                      <a:r>
                        <a:rPr lang="en-US" sz="1200" baseline="0" dirty="0">
                          <a:solidFill>
                            <a:srgbClr val="FFFFFF"/>
                          </a:solidFill>
                          <a:latin typeface="Arial"/>
                          <a:cs typeface="Arial"/>
                        </a:rPr>
                        <a:t>/ BES I</a:t>
                      </a:r>
                      <a:endParaRPr lang="en-US" sz="1200" dirty="0">
                        <a:solidFill>
                          <a:srgbClr val="FFFFFF"/>
                        </a:solidFill>
                        <a:latin typeface="Arial"/>
                        <a:cs typeface="Arial"/>
                      </a:endParaRPr>
                    </a:p>
                  </a:txBody>
                  <a:tcPr/>
                </a:tc>
                <a:tc>
                  <a:txBody>
                    <a:bodyPr/>
                    <a:lstStyle/>
                    <a:p>
                      <a:pPr algn="ctr"/>
                      <a:r>
                        <a:rPr lang="en-US" sz="1200" dirty="0">
                          <a:solidFill>
                            <a:srgbClr val="FFFFFF"/>
                          </a:solidFill>
                          <a:latin typeface="Arial"/>
                          <a:cs typeface="Arial"/>
                        </a:rPr>
                        <a:t>μ</a:t>
                      </a:r>
                      <a:r>
                        <a:rPr lang="en-US" sz="1200" baseline="-25000" dirty="0">
                          <a:solidFill>
                            <a:srgbClr val="FFFFFF"/>
                          </a:solidFill>
                          <a:latin typeface="Arial"/>
                          <a:cs typeface="Arial"/>
                        </a:rPr>
                        <a:t>B </a:t>
                      </a:r>
                    </a:p>
                    <a:p>
                      <a:pPr algn="ctr"/>
                      <a:r>
                        <a:rPr lang="en-US" sz="1050" dirty="0">
                          <a:solidFill>
                            <a:srgbClr val="FFFFFF"/>
                          </a:solidFill>
                          <a:latin typeface="Arial"/>
                          <a:cs typeface="Arial"/>
                        </a:rPr>
                        <a:t>(MeV)</a:t>
                      </a:r>
                    </a:p>
                  </a:txBody>
                  <a:tcPr/>
                </a:tc>
                <a:tc>
                  <a:txBody>
                    <a:bodyPr/>
                    <a:lstStyle/>
                    <a:p>
                      <a:pPr algn="ctr"/>
                      <a:r>
                        <a:rPr lang="en-US" sz="1200" dirty="0">
                          <a:solidFill>
                            <a:srgbClr val="FFFFFF"/>
                          </a:solidFill>
                          <a:latin typeface="Arial"/>
                          <a:cs typeface="Arial"/>
                        </a:rPr>
                        <a:t>T</a:t>
                      </a:r>
                      <a:r>
                        <a:rPr lang="en-US" sz="1200" baseline="-25000" dirty="0">
                          <a:solidFill>
                            <a:srgbClr val="FFFFFF"/>
                          </a:solidFill>
                          <a:latin typeface="Arial"/>
                          <a:cs typeface="Arial"/>
                        </a:rPr>
                        <a:t>CH</a:t>
                      </a:r>
                      <a:r>
                        <a:rPr lang="en-US" sz="1200" dirty="0">
                          <a:solidFill>
                            <a:srgbClr val="FFFFFF"/>
                          </a:solidFill>
                          <a:latin typeface="Arial"/>
                          <a:cs typeface="Arial"/>
                        </a:rPr>
                        <a:t> </a:t>
                      </a:r>
                    </a:p>
                    <a:p>
                      <a:pPr algn="ctr"/>
                      <a:r>
                        <a:rPr lang="en-US" sz="1050" dirty="0">
                          <a:solidFill>
                            <a:srgbClr val="FFFFFF"/>
                          </a:solidFill>
                          <a:latin typeface="Arial"/>
                          <a:cs typeface="Arial"/>
                        </a:rPr>
                        <a:t>(MeV)</a:t>
                      </a:r>
                    </a:p>
                  </a:txBody>
                  <a:tcPr/>
                </a:tc>
                <a:extLst>
                  <a:ext uri="{0D108BD9-81ED-4DB2-BD59-A6C34878D82A}">
                    <a16:rowId xmlns:a16="http://schemas.microsoft.com/office/drawing/2014/main" val="10000"/>
                  </a:ext>
                </a:extLst>
              </a:tr>
              <a:tr h="292832">
                <a:tc>
                  <a:txBody>
                    <a:bodyPr/>
                    <a:lstStyle/>
                    <a:p>
                      <a:r>
                        <a:rPr lang="en-US" sz="1200" dirty="0">
                          <a:latin typeface="Arial"/>
                          <a:cs typeface="Arial"/>
                        </a:rPr>
                        <a:t>200</a:t>
                      </a:r>
                    </a:p>
                  </a:txBody>
                  <a:tcPr/>
                </a:tc>
                <a:tc>
                  <a:txBody>
                    <a:bodyPr/>
                    <a:lstStyle/>
                    <a:p>
                      <a:r>
                        <a:rPr lang="en-US" altLang="zh-CN" sz="1200" dirty="0">
                          <a:latin typeface="Arial"/>
                          <a:cs typeface="Arial"/>
                        </a:rPr>
                        <a:t>238</a:t>
                      </a:r>
                      <a:endParaRPr lang="en-US" sz="1200" dirty="0">
                        <a:latin typeface="Arial"/>
                        <a:cs typeface="Arial"/>
                      </a:endParaRPr>
                    </a:p>
                  </a:txBody>
                  <a:tcPr/>
                </a:tc>
                <a:tc>
                  <a:txBody>
                    <a:bodyPr/>
                    <a:lstStyle/>
                    <a:p>
                      <a:r>
                        <a:rPr lang="en-US" sz="1200" dirty="0">
                          <a:latin typeface="Arial"/>
                          <a:cs typeface="Arial"/>
                        </a:rPr>
                        <a:t>2010</a:t>
                      </a:r>
                    </a:p>
                  </a:txBody>
                  <a:tcPr/>
                </a:tc>
                <a:tc>
                  <a:txBody>
                    <a:bodyPr/>
                    <a:lstStyle/>
                    <a:p>
                      <a:r>
                        <a:rPr lang="en-US" sz="1200" dirty="0">
                          <a:latin typeface="Arial"/>
                          <a:cs typeface="Arial"/>
                        </a:rPr>
                        <a:t>25</a:t>
                      </a:r>
                    </a:p>
                  </a:txBody>
                  <a:tcPr/>
                </a:tc>
                <a:tc>
                  <a:txBody>
                    <a:bodyPr/>
                    <a:lstStyle/>
                    <a:p>
                      <a:r>
                        <a:rPr lang="en-US" sz="1200" dirty="0">
                          <a:latin typeface="Arial"/>
                          <a:cs typeface="Arial"/>
                        </a:rPr>
                        <a:t>166</a:t>
                      </a:r>
                    </a:p>
                  </a:txBody>
                  <a:tcPr/>
                </a:tc>
                <a:extLst>
                  <a:ext uri="{0D108BD9-81ED-4DB2-BD59-A6C34878D82A}">
                    <a16:rowId xmlns:a16="http://schemas.microsoft.com/office/drawing/2014/main" val="10001"/>
                  </a:ext>
                </a:extLst>
              </a:tr>
              <a:tr h="292832">
                <a:tc>
                  <a:txBody>
                    <a:bodyPr/>
                    <a:lstStyle/>
                    <a:p>
                      <a:r>
                        <a:rPr lang="en-US" sz="1200" dirty="0">
                          <a:latin typeface="Arial"/>
                          <a:cs typeface="Arial"/>
                        </a:rPr>
                        <a:t>62.4</a:t>
                      </a:r>
                    </a:p>
                  </a:txBody>
                  <a:tcPr/>
                </a:tc>
                <a:tc>
                  <a:txBody>
                    <a:bodyPr/>
                    <a:lstStyle/>
                    <a:p>
                      <a:r>
                        <a:rPr lang="en-US" altLang="zh-CN" sz="1200" dirty="0">
                          <a:latin typeface="Arial"/>
                          <a:cs typeface="Arial"/>
                        </a:rPr>
                        <a:t>46</a:t>
                      </a:r>
                      <a:endParaRPr lang="en-US" sz="1200" dirty="0">
                        <a:latin typeface="Arial"/>
                        <a:cs typeface="Arial"/>
                      </a:endParaRPr>
                    </a:p>
                  </a:txBody>
                  <a:tcPr/>
                </a:tc>
                <a:tc>
                  <a:txBody>
                    <a:bodyPr/>
                    <a:lstStyle/>
                    <a:p>
                      <a:r>
                        <a:rPr lang="en-US" sz="1200" dirty="0">
                          <a:latin typeface="Arial"/>
                          <a:cs typeface="Arial"/>
                        </a:rPr>
                        <a:t>2010</a:t>
                      </a:r>
                    </a:p>
                  </a:txBody>
                  <a:tcPr/>
                </a:tc>
                <a:tc>
                  <a:txBody>
                    <a:bodyPr/>
                    <a:lstStyle/>
                    <a:p>
                      <a:r>
                        <a:rPr lang="en-US" sz="1200" dirty="0">
                          <a:latin typeface="Arial"/>
                          <a:cs typeface="Arial"/>
                        </a:rPr>
                        <a:t>73</a:t>
                      </a:r>
                    </a:p>
                  </a:txBody>
                  <a:tcPr/>
                </a:tc>
                <a:tc>
                  <a:txBody>
                    <a:bodyPr/>
                    <a:lstStyle/>
                    <a:p>
                      <a:r>
                        <a:rPr lang="en-US" sz="1200" dirty="0">
                          <a:latin typeface="Arial"/>
                          <a:cs typeface="Arial"/>
                        </a:rPr>
                        <a:t>165</a:t>
                      </a:r>
                      <a:endParaRPr lang="zh-CN" altLang="en-US" sz="1200" dirty="0">
                        <a:latin typeface="Arial"/>
                        <a:cs typeface="Arial"/>
                      </a:endParaRPr>
                    </a:p>
                  </a:txBody>
                  <a:tcPr/>
                </a:tc>
                <a:extLst>
                  <a:ext uri="{0D108BD9-81ED-4DB2-BD59-A6C34878D82A}">
                    <a16:rowId xmlns:a16="http://schemas.microsoft.com/office/drawing/2014/main" val="10002"/>
                  </a:ext>
                </a:extLst>
              </a:tr>
              <a:tr h="292832">
                <a:tc>
                  <a:txBody>
                    <a:bodyPr/>
                    <a:lstStyle/>
                    <a:p>
                      <a:r>
                        <a:rPr lang="en-US" altLang="zh-CN" sz="1200" dirty="0">
                          <a:latin typeface="Arial"/>
                          <a:cs typeface="Arial"/>
                        </a:rPr>
                        <a:t>54.4</a:t>
                      </a:r>
                      <a:endParaRPr lang="en-US" sz="1200" dirty="0">
                        <a:latin typeface="Arial"/>
                        <a:cs typeface="Arial"/>
                      </a:endParaRPr>
                    </a:p>
                  </a:txBody>
                  <a:tcPr/>
                </a:tc>
                <a:tc>
                  <a:txBody>
                    <a:bodyPr/>
                    <a:lstStyle/>
                    <a:p>
                      <a:r>
                        <a:rPr lang="en-US" altLang="zh-CN" sz="1200" dirty="0">
                          <a:solidFill>
                            <a:srgbClr val="FF0000"/>
                          </a:solidFill>
                          <a:latin typeface="Arial"/>
                          <a:cs typeface="Arial"/>
                        </a:rPr>
                        <a:t>1200</a:t>
                      </a:r>
                      <a:endParaRPr lang="en-US" sz="1200" dirty="0">
                        <a:solidFill>
                          <a:srgbClr val="FF0000"/>
                        </a:solidFill>
                        <a:latin typeface="Arial"/>
                        <a:cs typeface="Arial"/>
                      </a:endParaRPr>
                    </a:p>
                  </a:txBody>
                  <a:tcPr/>
                </a:tc>
                <a:tc>
                  <a:txBody>
                    <a:bodyPr/>
                    <a:lstStyle/>
                    <a:p>
                      <a:r>
                        <a:rPr lang="en-US" sz="1200" dirty="0">
                          <a:latin typeface="Arial"/>
                          <a:cs typeface="Arial"/>
                        </a:rPr>
                        <a:t>201</a:t>
                      </a:r>
                      <a:r>
                        <a:rPr lang="en-US" altLang="zh-CN" sz="1200" dirty="0">
                          <a:latin typeface="Arial"/>
                          <a:cs typeface="Arial"/>
                        </a:rPr>
                        <a:t>7</a:t>
                      </a:r>
                      <a:endParaRPr lang="en-US" sz="1200" dirty="0">
                        <a:latin typeface="Arial"/>
                        <a:cs typeface="Arial"/>
                      </a:endParaRPr>
                    </a:p>
                  </a:txBody>
                  <a:tcPr/>
                </a:tc>
                <a:tc>
                  <a:txBody>
                    <a:bodyPr/>
                    <a:lstStyle/>
                    <a:p>
                      <a:r>
                        <a:rPr lang="en-US" altLang="zh-CN" sz="1200" dirty="0">
                          <a:latin typeface="Arial"/>
                          <a:cs typeface="Arial"/>
                        </a:rPr>
                        <a:t>83</a:t>
                      </a:r>
                      <a:r>
                        <a:rPr lang="zh-CN" altLang="en-US" sz="1200" dirty="0">
                          <a:latin typeface="Arial"/>
                          <a:cs typeface="Arial"/>
                        </a:rPr>
                        <a:t> </a:t>
                      </a:r>
                      <a:endParaRPr lang="en-US" sz="1200" dirty="0">
                        <a:latin typeface="Arial"/>
                        <a:cs typeface="Arial"/>
                      </a:endParaRPr>
                    </a:p>
                  </a:txBody>
                  <a:tcPr/>
                </a:tc>
                <a:tc>
                  <a:txBody>
                    <a:bodyPr/>
                    <a:lstStyle/>
                    <a:p>
                      <a:r>
                        <a:rPr lang="en-US" sz="1200" dirty="0">
                          <a:latin typeface="Arial"/>
                          <a:cs typeface="Arial"/>
                        </a:rPr>
                        <a:t>16</a:t>
                      </a:r>
                      <a:r>
                        <a:rPr lang="en-US" altLang="zh-CN" sz="1200" dirty="0">
                          <a:latin typeface="Arial"/>
                          <a:cs typeface="Arial"/>
                        </a:rPr>
                        <a:t>5</a:t>
                      </a:r>
                      <a:endParaRPr lang="en-US" sz="1200" dirty="0">
                        <a:latin typeface="Arial"/>
                        <a:cs typeface="Arial"/>
                      </a:endParaRPr>
                    </a:p>
                  </a:txBody>
                  <a:tcPr/>
                </a:tc>
                <a:extLst>
                  <a:ext uri="{0D108BD9-81ED-4DB2-BD59-A6C34878D82A}">
                    <a16:rowId xmlns:a16="http://schemas.microsoft.com/office/drawing/2014/main" val="10003"/>
                  </a:ext>
                </a:extLst>
              </a:tr>
              <a:tr h="292832">
                <a:tc>
                  <a:txBody>
                    <a:bodyPr/>
                    <a:lstStyle/>
                    <a:p>
                      <a:r>
                        <a:rPr lang="en-US" sz="1200" dirty="0">
                          <a:latin typeface="Arial"/>
                          <a:cs typeface="Arial"/>
                        </a:rPr>
                        <a:t>39</a:t>
                      </a:r>
                    </a:p>
                  </a:txBody>
                  <a:tcPr/>
                </a:tc>
                <a:tc>
                  <a:txBody>
                    <a:bodyPr/>
                    <a:lstStyle/>
                    <a:p>
                      <a:r>
                        <a:rPr lang="en-US" altLang="zh-CN" sz="1200" dirty="0">
                          <a:latin typeface="Arial"/>
                          <a:cs typeface="Arial"/>
                        </a:rPr>
                        <a:t>86</a:t>
                      </a:r>
                      <a:endParaRPr lang="en-US" sz="1200" dirty="0">
                        <a:latin typeface="Arial"/>
                        <a:cs typeface="Arial"/>
                      </a:endParaRPr>
                    </a:p>
                  </a:txBody>
                  <a:tcPr/>
                </a:tc>
                <a:tc>
                  <a:txBody>
                    <a:bodyPr/>
                    <a:lstStyle/>
                    <a:p>
                      <a:r>
                        <a:rPr lang="en-US" sz="1200" dirty="0">
                          <a:latin typeface="Arial"/>
                          <a:cs typeface="Arial"/>
                        </a:rPr>
                        <a:t>2010</a:t>
                      </a:r>
                    </a:p>
                  </a:txBody>
                  <a:tcPr/>
                </a:tc>
                <a:tc>
                  <a:txBody>
                    <a:bodyPr/>
                    <a:lstStyle/>
                    <a:p>
                      <a:r>
                        <a:rPr lang="en-US" sz="1200" dirty="0">
                          <a:latin typeface="Arial"/>
                          <a:cs typeface="Arial"/>
                        </a:rPr>
                        <a:t>112</a:t>
                      </a:r>
                    </a:p>
                  </a:txBody>
                  <a:tcPr/>
                </a:tc>
                <a:tc>
                  <a:txBody>
                    <a:bodyPr/>
                    <a:lstStyle/>
                    <a:p>
                      <a:r>
                        <a:rPr lang="en-US" sz="1200" dirty="0">
                          <a:latin typeface="Arial"/>
                          <a:cs typeface="Arial"/>
                        </a:rPr>
                        <a:t>164</a:t>
                      </a:r>
                    </a:p>
                  </a:txBody>
                  <a:tcPr/>
                </a:tc>
                <a:extLst>
                  <a:ext uri="{0D108BD9-81ED-4DB2-BD59-A6C34878D82A}">
                    <a16:rowId xmlns:a16="http://schemas.microsoft.com/office/drawing/2014/main" val="10004"/>
                  </a:ext>
                </a:extLst>
              </a:tr>
              <a:tr h="292832">
                <a:tc>
                  <a:txBody>
                    <a:bodyPr/>
                    <a:lstStyle/>
                    <a:p>
                      <a:r>
                        <a:rPr lang="en-US" sz="1200" dirty="0">
                          <a:latin typeface="Arial"/>
                          <a:cs typeface="Arial"/>
                        </a:rPr>
                        <a:t>27</a:t>
                      </a:r>
                    </a:p>
                  </a:txBody>
                  <a:tcPr/>
                </a:tc>
                <a:tc>
                  <a:txBody>
                    <a:bodyPr/>
                    <a:lstStyle/>
                    <a:p>
                      <a:r>
                        <a:rPr lang="en-US" altLang="zh-CN" sz="1200" dirty="0">
                          <a:latin typeface="Arial"/>
                          <a:cs typeface="Arial"/>
                        </a:rPr>
                        <a:t>30</a:t>
                      </a:r>
                      <a:r>
                        <a:rPr lang="zh-CN" altLang="en-US" sz="1200" dirty="0">
                          <a:latin typeface="Arial"/>
                          <a:cs typeface="Arial"/>
                        </a:rPr>
                        <a:t> </a:t>
                      </a:r>
                      <a:r>
                        <a:rPr lang="en-US" altLang="zh-CN" sz="1200" dirty="0">
                          <a:latin typeface="Arial"/>
                          <a:cs typeface="Arial"/>
                        </a:rPr>
                        <a:t>(</a:t>
                      </a:r>
                      <a:r>
                        <a:rPr lang="en-US" altLang="zh-CN" sz="1200" dirty="0">
                          <a:solidFill>
                            <a:srgbClr val="FF0000"/>
                          </a:solidFill>
                          <a:latin typeface="Arial"/>
                          <a:cs typeface="Arial"/>
                        </a:rPr>
                        <a:t>560</a:t>
                      </a:r>
                      <a:r>
                        <a:rPr lang="en-US" altLang="zh-CN" sz="1200" dirty="0">
                          <a:latin typeface="Arial"/>
                          <a:cs typeface="Arial"/>
                        </a:rPr>
                        <a:t>)</a:t>
                      </a:r>
                      <a:endParaRPr lang="en-US" sz="1200" dirty="0">
                        <a:latin typeface="Arial"/>
                        <a:cs typeface="Arial"/>
                      </a:endParaRPr>
                    </a:p>
                  </a:txBody>
                  <a:tcPr/>
                </a:tc>
                <a:tc>
                  <a:txBody>
                    <a:bodyPr/>
                    <a:lstStyle/>
                    <a:p>
                      <a:r>
                        <a:rPr lang="en-US" sz="1200" dirty="0">
                          <a:latin typeface="Arial"/>
                          <a:cs typeface="Arial"/>
                        </a:rPr>
                        <a:t>2011</a:t>
                      </a:r>
                      <a:r>
                        <a:rPr lang="en-US" altLang="zh-CN" sz="1200" dirty="0">
                          <a:latin typeface="Arial"/>
                          <a:cs typeface="Arial"/>
                        </a:rPr>
                        <a:t>/2018</a:t>
                      </a:r>
                      <a:endParaRPr lang="en-US" sz="1200" dirty="0">
                        <a:latin typeface="Arial"/>
                        <a:cs typeface="Arial"/>
                      </a:endParaRPr>
                    </a:p>
                  </a:txBody>
                  <a:tcPr/>
                </a:tc>
                <a:tc>
                  <a:txBody>
                    <a:bodyPr/>
                    <a:lstStyle/>
                    <a:p>
                      <a:r>
                        <a:rPr lang="en-US" sz="1200" dirty="0">
                          <a:latin typeface="Arial"/>
                          <a:cs typeface="Arial"/>
                        </a:rPr>
                        <a:t>156</a:t>
                      </a:r>
                    </a:p>
                  </a:txBody>
                  <a:tcPr/>
                </a:tc>
                <a:tc>
                  <a:txBody>
                    <a:bodyPr/>
                    <a:lstStyle/>
                    <a:p>
                      <a:r>
                        <a:rPr lang="en-US" sz="1200" dirty="0">
                          <a:latin typeface="Arial"/>
                          <a:cs typeface="Arial"/>
                        </a:rPr>
                        <a:t>162</a:t>
                      </a:r>
                    </a:p>
                  </a:txBody>
                  <a:tcPr/>
                </a:tc>
                <a:extLst>
                  <a:ext uri="{0D108BD9-81ED-4DB2-BD59-A6C34878D82A}">
                    <a16:rowId xmlns:a16="http://schemas.microsoft.com/office/drawing/2014/main" val="10005"/>
                  </a:ext>
                </a:extLst>
              </a:tr>
              <a:tr h="292832">
                <a:tc>
                  <a:txBody>
                    <a:bodyPr/>
                    <a:lstStyle/>
                    <a:p>
                      <a:r>
                        <a:rPr lang="en-US" sz="1200" dirty="0">
                          <a:latin typeface="Arial"/>
                          <a:cs typeface="Arial"/>
                        </a:rPr>
                        <a:t>19.6</a:t>
                      </a:r>
                    </a:p>
                  </a:txBody>
                  <a:tcPr/>
                </a:tc>
                <a:tc>
                  <a:txBody>
                    <a:bodyPr/>
                    <a:lstStyle/>
                    <a:p>
                      <a:r>
                        <a:rPr lang="en-US" altLang="zh-CN" sz="1200" b="1" kern="1200" dirty="0">
                          <a:solidFill>
                            <a:srgbClr val="800000"/>
                          </a:solidFill>
                          <a:latin typeface="Arial"/>
                          <a:ea typeface="+mn-ea"/>
                          <a:cs typeface="Arial"/>
                        </a:rPr>
                        <a:t>538</a:t>
                      </a:r>
                      <a:r>
                        <a:rPr lang="en-US" sz="1200" b="1" kern="1200" dirty="0">
                          <a:solidFill>
                            <a:srgbClr val="800000"/>
                          </a:solidFill>
                          <a:latin typeface="Arial"/>
                          <a:ea typeface="+mn-ea"/>
                          <a:cs typeface="Arial"/>
                        </a:rPr>
                        <a:t> </a:t>
                      </a:r>
                      <a:r>
                        <a:rPr lang="en-US" sz="1200" b="0" kern="1200" dirty="0">
                          <a:solidFill>
                            <a:schemeClr val="tx1"/>
                          </a:solidFill>
                          <a:latin typeface="Arial"/>
                          <a:ea typeface="+mn-ea"/>
                          <a:cs typeface="Arial"/>
                        </a:rPr>
                        <a:t>/</a:t>
                      </a:r>
                      <a:r>
                        <a:rPr lang="en-US" sz="1200" b="1" kern="1200" dirty="0">
                          <a:solidFill>
                            <a:srgbClr val="800000"/>
                          </a:solidFill>
                          <a:latin typeface="Arial"/>
                          <a:ea typeface="+mn-ea"/>
                          <a:cs typeface="Arial"/>
                        </a:rPr>
                        <a:t> </a:t>
                      </a:r>
                      <a:r>
                        <a:rPr lang="en-US" altLang="zh-CN" sz="1200" kern="1200" dirty="0">
                          <a:solidFill>
                            <a:schemeClr val="tx1"/>
                          </a:solidFill>
                          <a:latin typeface="Arial"/>
                          <a:ea typeface="+mn-ea"/>
                          <a:cs typeface="Arial"/>
                        </a:rPr>
                        <a:t>15</a:t>
                      </a:r>
                      <a:endParaRPr lang="en-US" sz="1200" kern="1200" dirty="0">
                        <a:solidFill>
                          <a:schemeClr val="tx1"/>
                        </a:solidFill>
                        <a:latin typeface="Arial"/>
                        <a:ea typeface="+mn-ea"/>
                        <a:cs typeface="Arial"/>
                      </a:endParaRPr>
                    </a:p>
                  </a:txBody>
                  <a:tcPr/>
                </a:tc>
                <a:tc>
                  <a:txBody>
                    <a:bodyPr/>
                    <a:lstStyle/>
                    <a:p>
                      <a:r>
                        <a:rPr lang="en-US" sz="1200" b="1" dirty="0">
                          <a:solidFill>
                            <a:srgbClr val="800000"/>
                          </a:solidFill>
                          <a:latin typeface="Arial"/>
                          <a:cs typeface="Arial"/>
                        </a:rPr>
                        <a:t>2019</a:t>
                      </a:r>
                      <a:r>
                        <a:rPr lang="en-US" sz="1200" dirty="0">
                          <a:latin typeface="Arial"/>
                          <a:cs typeface="Arial"/>
                        </a:rPr>
                        <a:t>/2011</a:t>
                      </a:r>
                    </a:p>
                  </a:txBody>
                  <a:tcPr/>
                </a:tc>
                <a:tc>
                  <a:txBody>
                    <a:bodyPr/>
                    <a:lstStyle/>
                    <a:p>
                      <a:r>
                        <a:rPr lang="en-US" sz="1200" dirty="0">
                          <a:latin typeface="Arial"/>
                          <a:cs typeface="Arial"/>
                        </a:rPr>
                        <a:t>206</a:t>
                      </a:r>
                    </a:p>
                  </a:txBody>
                  <a:tcPr/>
                </a:tc>
                <a:tc>
                  <a:txBody>
                    <a:bodyPr/>
                    <a:lstStyle/>
                    <a:p>
                      <a:r>
                        <a:rPr lang="en-US" sz="1200" dirty="0">
                          <a:latin typeface="Arial"/>
                          <a:cs typeface="Arial"/>
                        </a:rPr>
                        <a:t>160</a:t>
                      </a:r>
                    </a:p>
                  </a:txBody>
                  <a:tcPr/>
                </a:tc>
                <a:extLst>
                  <a:ext uri="{0D108BD9-81ED-4DB2-BD59-A6C34878D82A}">
                    <a16:rowId xmlns:a16="http://schemas.microsoft.com/office/drawing/2014/main" val="10006"/>
                  </a:ext>
                </a:extLst>
              </a:tr>
              <a:tr h="292832">
                <a:tc>
                  <a:txBody>
                    <a:bodyPr/>
                    <a:lstStyle/>
                    <a:p>
                      <a:r>
                        <a:rPr lang="en-US" sz="1200" kern="1200" dirty="0">
                          <a:solidFill>
                            <a:schemeClr val="dk1"/>
                          </a:solidFill>
                          <a:latin typeface="Arial"/>
                          <a:ea typeface="+mn-ea"/>
                          <a:cs typeface="Arial"/>
                        </a:rPr>
                        <a:t>14.5</a:t>
                      </a:r>
                    </a:p>
                  </a:txBody>
                  <a:tcPr/>
                </a:tc>
                <a:tc>
                  <a:txBody>
                    <a:bodyPr/>
                    <a:lstStyle/>
                    <a:p>
                      <a:pPr marL="0" algn="l" defTabSz="457200" rtl="0" eaLnBrk="1" latinLnBrk="0" hangingPunct="1"/>
                      <a:r>
                        <a:rPr lang="en-US" altLang="zh-CN" sz="1200" b="1" kern="1200" dirty="0">
                          <a:solidFill>
                            <a:srgbClr val="800000"/>
                          </a:solidFill>
                          <a:latin typeface="Arial"/>
                          <a:ea typeface="+mn-ea"/>
                          <a:cs typeface="Arial"/>
                        </a:rPr>
                        <a:t>325</a:t>
                      </a:r>
                      <a:r>
                        <a:rPr lang="en-US" sz="1200" b="1" kern="1200" dirty="0">
                          <a:solidFill>
                            <a:srgbClr val="800000"/>
                          </a:solidFill>
                          <a:latin typeface="Arial"/>
                          <a:ea typeface="+mn-ea"/>
                          <a:cs typeface="Arial"/>
                        </a:rPr>
                        <a:t> </a:t>
                      </a:r>
                      <a:r>
                        <a:rPr lang="en-US" altLang="zh-CN" sz="1200" b="0" kern="1200" dirty="0">
                          <a:solidFill>
                            <a:schemeClr val="tx1"/>
                          </a:solidFill>
                          <a:latin typeface="Arial"/>
                          <a:ea typeface="+mn-ea"/>
                          <a:cs typeface="Arial"/>
                        </a:rPr>
                        <a:t>/</a:t>
                      </a:r>
                      <a:r>
                        <a:rPr lang="en-US" sz="1200" b="1" kern="1200" dirty="0">
                          <a:solidFill>
                            <a:schemeClr val="tx1"/>
                          </a:solidFill>
                          <a:latin typeface="Arial"/>
                          <a:ea typeface="+mn-ea"/>
                          <a:cs typeface="Arial"/>
                        </a:rPr>
                        <a:t> </a:t>
                      </a:r>
                      <a:r>
                        <a:rPr lang="en-US" altLang="zh-CN" sz="1200" b="0" kern="1200" dirty="0">
                          <a:solidFill>
                            <a:schemeClr val="tx1"/>
                          </a:solidFill>
                          <a:latin typeface="Arial"/>
                          <a:ea typeface="+mn-ea"/>
                          <a:cs typeface="Arial"/>
                        </a:rPr>
                        <a:t>13</a:t>
                      </a:r>
                      <a:endParaRPr lang="en-US" sz="1200" b="0" kern="1200" dirty="0">
                        <a:solidFill>
                          <a:schemeClr val="tx1"/>
                        </a:solidFill>
                        <a:latin typeface="Arial"/>
                        <a:ea typeface="+mn-ea"/>
                        <a:cs typeface="Arial"/>
                      </a:endParaRPr>
                    </a:p>
                  </a:txBody>
                  <a:tcPr/>
                </a:tc>
                <a:tc>
                  <a:txBody>
                    <a:bodyPr/>
                    <a:lstStyle/>
                    <a:p>
                      <a:r>
                        <a:rPr lang="en-US" sz="1200" b="1" dirty="0">
                          <a:solidFill>
                            <a:srgbClr val="800000"/>
                          </a:solidFill>
                          <a:latin typeface="Arial"/>
                          <a:cs typeface="Arial"/>
                        </a:rPr>
                        <a:t>2019</a:t>
                      </a:r>
                      <a:r>
                        <a:rPr lang="en-US" sz="1200" dirty="0">
                          <a:latin typeface="Arial"/>
                          <a:cs typeface="Arial"/>
                        </a:rPr>
                        <a:t>/2014</a:t>
                      </a:r>
                    </a:p>
                  </a:txBody>
                  <a:tcPr/>
                </a:tc>
                <a:tc>
                  <a:txBody>
                    <a:bodyPr/>
                    <a:lstStyle/>
                    <a:p>
                      <a:r>
                        <a:rPr lang="en-US" sz="1200" dirty="0">
                          <a:latin typeface="Arial"/>
                          <a:cs typeface="Arial"/>
                        </a:rPr>
                        <a:t>264</a:t>
                      </a:r>
                    </a:p>
                  </a:txBody>
                  <a:tcPr/>
                </a:tc>
                <a:tc>
                  <a:txBody>
                    <a:bodyPr/>
                    <a:lstStyle/>
                    <a:p>
                      <a:r>
                        <a:rPr lang="en-US" sz="1200" dirty="0">
                          <a:latin typeface="Arial"/>
                          <a:cs typeface="Arial"/>
                        </a:rPr>
                        <a:t>156</a:t>
                      </a:r>
                    </a:p>
                  </a:txBody>
                  <a:tcPr/>
                </a:tc>
                <a:extLst>
                  <a:ext uri="{0D108BD9-81ED-4DB2-BD59-A6C34878D82A}">
                    <a16:rowId xmlns:a16="http://schemas.microsoft.com/office/drawing/2014/main" val="10007"/>
                  </a:ext>
                </a:extLst>
              </a:tr>
              <a:tr h="292832">
                <a:tc>
                  <a:txBody>
                    <a:bodyPr/>
                    <a:lstStyle/>
                    <a:p>
                      <a:r>
                        <a:rPr lang="en-US" sz="1200" dirty="0">
                          <a:latin typeface="Arial"/>
                          <a:cs typeface="Arial"/>
                        </a:rPr>
                        <a:t>11.5</a:t>
                      </a:r>
                    </a:p>
                  </a:txBody>
                  <a:tcPr/>
                </a:tc>
                <a:tc>
                  <a:txBody>
                    <a:bodyPr/>
                    <a:lstStyle/>
                    <a:p>
                      <a:r>
                        <a:rPr lang="en-US" sz="1200" b="1" dirty="0">
                          <a:solidFill>
                            <a:srgbClr val="800000"/>
                          </a:solidFill>
                          <a:latin typeface="Arial"/>
                          <a:cs typeface="Arial"/>
                        </a:rPr>
                        <a:t>230</a:t>
                      </a:r>
                      <a:r>
                        <a:rPr lang="en-US" sz="1200" dirty="0">
                          <a:latin typeface="Arial"/>
                          <a:cs typeface="Arial"/>
                        </a:rPr>
                        <a:t> / </a:t>
                      </a:r>
                      <a:r>
                        <a:rPr lang="en-US" altLang="zh-CN" sz="1200" dirty="0">
                          <a:latin typeface="Arial"/>
                          <a:cs typeface="Arial"/>
                        </a:rPr>
                        <a:t>7</a:t>
                      </a:r>
                      <a:endParaRPr lang="en-US" sz="1200" dirty="0">
                        <a:latin typeface="Arial"/>
                        <a:cs typeface="Arial"/>
                      </a:endParaRPr>
                    </a:p>
                  </a:txBody>
                  <a:tcPr/>
                </a:tc>
                <a:tc>
                  <a:txBody>
                    <a:bodyPr/>
                    <a:lstStyle/>
                    <a:p>
                      <a:r>
                        <a:rPr lang="en-US" sz="1200" b="1" dirty="0">
                          <a:solidFill>
                            <a:srgbClr val="800000"/>
                          </a:solidFill>
                          <a:latin typeface="Arial"/>
                          <a:cs typeface="Arial"/>
                        </a:rPr>
                        <a:t>20</a:t>
                      </a:r>
                      <a:r>
                        <a:rPr lang="en-US" altLang="zh-CN" sz="1200" b="1" dirty="0">
                          <a:solidFill>
                            <a:srgbClr val="800000"/>
                          </a:solidFill>
                          <a:latin typeface="Arial"/>
                          <a:cs typeface="Arial"/>
                        </a:rPr>
                        <a:t>20</a:t>
                      </a:r>
                      <a:r>
                        <a:rPr lang="en-US" sz="1200" dirty="0">
                          <a:latin typeface="Arial"/>
                          <a:cs typeface="Arial"/>
                        </a:rPr>
                        <a:t>/2010</a:t>
                      </a:r>
                    </a:p>
                  </a:txBody>
                  <a:tcPr/>
                </a:tc>
                <a:tc>
                  <a:txBody>
                    <a:bodyPr/>
                    <a:lstStyle/>
                    <a:p>
                      <a:r>
                        <a:rPr lang="en-US" sz="1200" dirty="0">
                          <a:latin typeface="Arial"/>
                          <a:cs typeface="Arial"/>
                        </a:rPr>
                        <a:t>315</a:t>
                      </a:r>
                    </a:p>
                  </a:txBody>
                  <a:tcPr/>
                </a:tc>
                <a:tc>
                  <a:txBody>
                    <a:bodyPr/>
                    <a:lstStyle/>
                    <a:p>
                      <a:r>
                        <a:rPr lang="en-US" sz="1200" dirty="0">
                          <a:latin typeface="Arial"/>
                          <a:cs typeface="Arial"/>
                        </a:rPr>
                        <a:t>152</a:t>
                      </a:r>
                    </a:p>
                  </a:txBody>
                  <a:tcPr/>
                </a:tc>
                <a:extLst>
                  <a:ext uri="{0D108BD9-81ED-4DB2-BD59-A6C34878D82A}">
                    <a16:rowId xmlns:a16="http://schemas.microsoft.com/office/drawing/2014/main" val="10008"/>
                  </a:ext>
                </a:extLst>
              </a:tr>
              <a:tr h="292832">
                <a:tc>
                  <a:txBody>
                    <a:bodyPr/>
                    <a:lstStyle/>
                    <a:p>
                      <a:r>
                        <a:rPr lang="en-US" sz="1200" dirty="0">
                          <a:latin typeface="Arial"/>
                          <a:cs typeface="Arial"/>
                        </a:rPr>
                        <a:t>9.2</a:t>
                      </a:r>
                    </a:p>
                  </a:txBody>
                  <a:tcPr/>
                </a:tc>
                <a:tc>
                  <a:txBody>
                    <a:bodyPr/>
                    <a:lstStyle/>
                    <a:p>
                      <a:r>
                        <a:rPr lang="en-US" sz="1200" b="1" dirty="0">
                          <a:solidFill>
                            <a:srgbClr val="800000"/>
                          </a:solidFill>
                          <a:latin typeface="Arial"/>
                          <a:cs typeface="Arial"/>
                        </a:rPr>
                        <a:t>160</a:t>
                      </a:r>
                      <a:r>
                        <a:rPr lang="en-US" sz="1200" baseline="0" dirty="0">
                          <a:latin typeface="Arial"/>
                          <a:cs typeface="Arial"/>
                        </a:rPr>
                        <a:t> / 0.3</a:t>
                      </a:r>
                      <a:endParaRPr lang="en-US" sz="1200" dirty="0">
                        <a:latin typeface="Arial"/>
                        <a:cs typeface="Arial"/>
                      </a:endParaRPr>
                    </a:p>
                  </a:txBody>
                  <a:tcPr/>
                </a:tc>
                <a:tc>
                  <a:txBody>
                    <a:bodyPr/>
                    <a:lstStyle/>
                    <a:p>
                      <a:r>
                        <a:rPr lang="en-US" sz="1200" b="1" dirty="0">
                          <a:solidFill>
                            <a:srgbClr val="800000"/>
                          </a:solidFill>
                          <a:latin typeface="Arial"/>
                          <a:cs typeface="Arial"/>
                        </a:rPr>
                        <a:t>2020</a:t>
                      </a:r>
                      <a:r>
                        <a:rPr lang="en-US" sz="1200" dirty="0">
                          <a:latin typeface="Arial"/>
                          <a:cs typeface="Arial"/>
                        </a:rPr>
                        <a:t>/2008</a:t>
                      </a:r>
                    </a:p>
                  </a:txBody>
                  <a:tcPr/>
                </a:tc>
                <a:tc>
                  <a:txBody>
                    <a:bodyPr/>
                    <a:lstStyle/>
                    <a:p>
                      <a:r>
                        <a:rPr lang="en-US" sz="1200" dirty="0">
                          <a:latin typeface="Arial"/>
                          <a:cs typeface="Arial"/>
                        </a:rPr>
                        <a:t>355</a:t>
                      </a:r>
                    </a:p>
                  </a:txBody>
                  <a:tcPr/>
                </a:tc>
                <a:tc>
                  <a:txBody>
                    <a:bodyPr/>
                    <a:lstStyle/>
                    <a:p>
                      <a:r>
                        <a:rPr lang="en-US" sz="1200" dirty="0">
                          <a:latin typeface="Arial"/>
                          <a:cs typeface="Arial"/>
                        </a:rPr>
                        <a:t>140</a:t>
                      </a:r>
                    </a:p>
                  </a:txBody>
                  <a:tcPr/>
                </a:tc>
                <a:extLst>
                  <a:ext uri="{0D108BD9-81ED-4DB2-BD59-A6C34878D82A}">
                    <a16:rowId xmlns:a16="http://schemas.microsoft.com/office/drawing/2014/main" val="10009"/>
                  </a:ext>
                </a:extLst>
              </a:tr>
              <a:tr h="418525">
                <a:tc>
                  <a:txBody>
                    <a:bodyPr/>
                    <a:lstStyle/>
                    <a:p>
                      <a:r>
                        <a:rPr lang="en-US" sz="1200" dirty="0">
                          <a:latin typeface="Arial"/>
                          <a:cs typeface="Arial"/>
                        </a:rPr>
                        <a:t>7.7</a:t>
                      </a:r>
                    </a:p>
                  </a:txBody>
                  <a:tcPr/>
                </a:tc>
                <a:tc>
                  <a:txBody>
                    <a:bodyPr/>
                    <a:lstStyle/>
                    <a:p>
                      <a:r>
                        <a:rPr lang="en-US" sz="1200" b="1" dirty="0">
                          <a:solidFill>
                            <a:srgbClr val="800000"/>
                          </a:solidFill>
                          <a:latin typeface="Arial"/>
                          <a:cs typeface="Arial"/>
                        </a:rPr>
                        <a:t>100</a:t>
                      </a:r>
                      <a:r>
                        <a:rPr lang="en-US" sz="1200" dirty="0">
                          <a:latin typeface="Arial"/>
                          <a:cs typeface="Arial"/>
                        </a:rPr>
                        <a:t> / </a:t>
                      </a:r>
                      <a:r>
                        <a:rPr lang="en-US" altLang="zh-CN" sz="1200" dirty="0">
                          <a:latin typeface="Arial"/>
                          <a:cs typeface="Arial"/>
                        </a:rPr>
                        <a:t>3</a:t>
                      </a:r>
                      <a:endParaRPr lang="en-US" sz="1200" dirty="0">
                        <a:latin typeface="Arial"/>
                        <a:cs typeface="Arial"/>
                      </a:endParaRPr>
                    </a:p>
                  </a:txBody>
                  <a:tcPr/>
                </a:tc>
                <a:tc>
                  <a:txBody>
                    <a:bodyPr/>
                    <a:lstStyle/>
                    <a:p>
                      <a:r>
                        <a:rPr lang="en-US" sz="1200" b="1" dirty="0">
                          <a:solidFill>
                            <a:srgbClr val="800000"/>
                          </a:solidFill>
                          <a:latin typeface="Arial"/>
                          <a:cs typeface="Arial"/>
                        </a:rPr>
                        <a:t>202</a:t>
                      </a:r>
                      <a:r>
                        <a:rPr lang="en-US" altLang="zh-CN" sz="1200" b="1" dirty="0">
                          <a:solidFill>
                            <a:srgbClr val="800000"/>
                          </a:solidFill>
                          <a:latin typeface="Arial"/>
                          <a:cs typeface="Arial"/>
                        </a:rPr>
                        <a:t>1</a:t>
                      </a:r>
                      <a:r>
                        <a:rPr lang="en-US" sz="1200" dirty="0">
                          <a:latin typeface="Arial"/>
                          <a:cs typeface="Arial"/>
                        </a:rPr>
                        <a:t>/2010</a:t>
                      </a:r>
                    </a:p>
                  </a:txBody>
                  <a:tcPr/>
                </a:tc>
                <a:tc>
                  <a:txBody>
                    <a:bodyPr/>
                    <a:lstStyle/>
                    <a:p>
                      <a:r>
                        <a:rPr lang="en-US" sz="1200" dirty="0">
                          <a:latin typeface="Arial"/>
                          <a:cs typeface="Arial"/>
                        </a:rPr>
                        <a:t>420</a:t>
                      </a:r>
                    </a:p>
                  </a:txBody>
                  <a:tcPr/>
                </a:tc>
                <a:tc>
                  <a:txBody>
                    <a:bodyPr/>
                    <a:lstStyle/>
                    <a:p>
                      <a:r>
                        <a:rPr lang="en-US" sz="1200" dirty="0">
                          <a:latin typeface="Arial"/>
                          <a:cs typeface="Arial"/>
                        </a:rPr>
                        <a:t>140</a:t>
                      </a:r>
                    </a:p>
                  </a:txBody>
                  <a:tcPr/>
                </a:tc>
                <a:extLst>
                  <a:ext uri="{0D108BD9-81ED-4DB2-BD59-A6C34878D82A}">
                    <a16:rowId xmlns:a16="http://schemas.microsoft.com/office/drawing/2014/main" val="10010"/>
                  </a:ext>
                </a:extLst>
              </a:tr>
              <a:tr h="488054">
                <a:tc>
                  <a:txBody>
                    <a:bodyPr/>
                    <a:lstStyle/>
                    <a:p>
                      <a:pPr marL="0" algn="l" defTabSz="457200" rtl="0" eaLnBrk="1" latinLnBrk="0" hangingPunct="1"/>
                      <a:r>
                        <a:rPr lang="en-US" altLang="zh-CN" sz="1200" kern="1200" dirty="0">
                          <a:solidFill>
                            <a:schemeClr val="dk1"/>
                          </a:solidFill>
                          <a:latin typeface="Arial"/>
                          <a:ea typeface="+mn-ea"/>
                          <a:cs typeface="Arial"/>
                        </a:rPr>
                        <a:t>17.3</a:t>
                      </a:r>
                    </a:p>
                    <a:p>
                      <a:pPr marL="0" algn="l" defTabSz="457200" rtl="0" eaLnBrk="1" latinLnBrk="0" hangingPunct="1"/>
                      <a:endParaRPr lang="en-US" sz="1200" kern="1200" dirty="0">
                        <a:solidFill>
                          <a:schemeClr val="dk1"/>
                        </a:solidFill>
                        <a:latin typeface="Arial"/>
                        <a:ea typeface="+mn-ea"/>
                        <a:cs typeface="Arial"/>
                      </a:endParaRPr>
                    </a:p>
                  </a:txBody>
                  <a:tcPr/>
                </a:tc>
                <a:tc>
                  <a:txBody>
                    <a:bodyPr/>
                    <a:lstStyle/>
                    <a:p>
                      <a:pPr algn="l"/>
                      <a:r>
                        <a:rPr lang="en-US" altLang="zh-CN" sz="1200" b="1" kern="1200" dirty="0">
                          <a:solidFill>
                            <a:srgbClr val="800000"/>
                          </a:solidFill>
                          <a:latin typeface="Arial"/>
                          <a:ea typeface="+mn-ea"/>
                          <a:cs typeface="Arial"/>
                        </a:rPr>
                        <a:t>250</a:t>
                      </a:r>
                      <a:endParaRPr lang="en-US" sz="1200" b="1" kern="1200" dirty="0">
                        <a:solidFill>
                          <a:srgbClr val="800000"/>
                        </a:solidFill>
                        <a:latin typeface="Arial"/>
                        <a:ea typeface="+mn-ea"/>
                        <a:cs typeface="Arial"/>
                      </a:endParaRPr>
                    </a:p>
                  </a:txBody>
                  <a:tcPr/>
                </a:tc>
                <a:tc>
                  <a:txBody>
                    <a:bodyPr/>
                    <a:lstStyle/>
                    <a:p>
                      <a:pPr algn="l"/>
                      <a:r>
                        <a:rPr lang="en-US" altLang="zh-CN" sz="1200" b="1" kern="1200" dirty="0">
                          <a:solidFill>
                            <a:srgbClr val="800000"/>
                          </a:solidFill>
                          <a:latin typeface="Arial"/>
                          <a:ea typeface="+mn-ea"/>
                          <a:cs typeface="Arial"/>
                        </a:rPr>
                        <a:t>2021</a:t>
                      </a:r>
                      <a:endParaRPr lang="en-US" sz="1200" b="1" kern="1200" dirty="0">
                        <a:solidFill>
                          <a:srgbClr val="800000"/>
                        </a:solidFill>
                        <a:latin typeface="Arial"/>
                        <a:ea typeface="+mn-ea"/>
                        <a:cs typeface="Arial"/>
                      </a:endParaRPr>
                    </a:p>
                  </a:txBody>
                  <a:tcPr/>
                </a:tc>
                <a:tc>
                  <a:txBody>
                    <a:bodyPr/>
                    <a:lstStyle/>
                    <a:p>
                      <a:pPr algn="l"/>
                      <a:r>
                        <a:rPr lang="en-US" altLang="zh-CN" sz="1200" dirty="0">
                          <a:latin typeface="Arial"/>
                          <a:cs typeface="Arial"/>
                        </a:rPr>
                        <a:t>230</a:t>
                      </a:r>
                      <a:endParaRPr lang="en-US" sz="1200" dirty="0">
                        <a:latin typeface="Arial"/>
                        <a:cs typeface="Arial"/>
                      </a:endParaRPr>
                    </a:p>
                  </a:txBody>
                  <a:tcPr/>
                </a:tc>
                <a:tc>
                  <a:txBody>
                    <a:bodyPr/>
                    <a:lstStyle/>
                    <a:p>
                      <a:pPr algn="l"/>
                      <a:r>
                        <a:rPr lang="en-US" altLang="zh-CN" sz="1200" dirty="0">
                          <a:latin typeface="Arial"/>
                          <a:cs typeface="Arial"/>
                        </a:rPr>
                        <a:t>158</a:t>
                      </a:r>
                      <a:endParaRPr lang="en-US" sz="1200" dirty="0">
                        <a:latin typeface="Arial"/>
                        <a:cs typeface="Arial"/>
                      </a:endParaRPr>
                    </a:p>
                  </a:txBody>
                  <a:tcPr/>
                </a:tc>
                <a:extLst>
                  <a:ext uri="{0D108BD9-81ED-4DB2-BD59-A6C34878D82A}">
                    <a16:rowId xmlns:a16="http://schemas.microsoft.com/office/drawing/2014/main" val="10011"/>
                  </a:ext>
                </a:extLst>
              </a:tr>
            </a:tbl>
          </a:graphicData>
        </a:graphic>
      </p:graphicFrame>
      <p:sp>
        <p:nvSpPr>
          <p:cNvPr id="19" name="TextBox 18">
            <a:extLst>
              <a:ext uri="{FF2B5EF4-FFF2-40B4-BE49-F238E27FC236}">
                <a16:creationId xmlns:a16="http://schemas.microsoft.com/office/drawing/2014/main" id="{0A46C116-545F-1F43-9972-94B540B79112}"/>
              </a:ext>
            </a:extLst>
          </p:cNvPr>
          <p:cNvSpPr txBox="1"/>
          <p:nvPr/>
        </p:nvSpPr>
        <p:spPr>
          <a:xfrm>
            <a:off x="1455792" y="1001422"/>
            <a:ext cx="1893467" cy="400110"/>
          </a:xfrm>
          <a:prstGeom prst="rect">
            <a:avLst/>
          </a:prstGeom>
          <a:noFill/>
        </p:spPr>
        <p:txBody>
          <a:bodyPr wrap="none" rtlCol="0">
            <a:spAutoFit/>
          </a:bodyPr>
          <a:lstStyle/>
          <a:p>
            <a:r>
              <a:rPr kumimoji="1" lang="en-US" altLang="zh-CN" sz="2000" b="1" dirty="0">
                <a:solidFill>
                  <a:srgbClr val="FF0000"/>
                </a:solidFill>
                <a:latin typeface="Arial"/>
                <a:ea typeface="+mj-ea"/>
                <a:cs typeface="Arial"/>
              </a:rPr>
              <a:t>Collider</a:t>
            </a:r>
            <a:r>
              <a:rPr kumimoji="1" lang="zh-CN" altLang="en-US" sz="2000" b="1" dirty="0">
                <a:solidFill>
                  <a:srgbClr val="FF0000"/>
                </a:solidFill>
                <a:latin typeface="Arial"/>
                <a:ea typeface="+mj-ea"/>
                <a:cs typeface="Arial"/>
              </a:rPr>
              <a:t> </a:t>
            </a:r>
            <a:r>
              <a:rPr kumimoji="1" lang="en-US" altLang="zh-CN" sz="2000" b="1" dirty="0">
                <a:solidFill>
                  <a:srgbClr val="FF0000"/>
                </a:solidFill>
                <a:latin typeface="Arial"/>
                <a:ea typeface="+mj-ea"/>
                <a:cs typeface="Arial"/>
              </a:rPr>
              <a:t>mode</a:t>
            </a:r>
            <a:endParaRPr kumimoji="1" lang="en-CN" sz="2000" b="1" dirty="0">
              <a:solidFill>
                <a:srgbClr val="FF0000"/>
              </a:solidFill>
              <a:latin typeface="Arial"/>
              <a:ea typeface="+mj-ea"/>
              <a:cs typeface="Arial"/>
            </a:endParaRPr>
          </a:p>
        </p:txBody>
      </p:sp>
      <p:graphicFrame>
        <p:nvGraphicFramePr>
          <p:cNvPr id="20" name="Table 19">
            <a:extLst>
              <a:ext uri="{FF2B5EF4-FFF2-40B4-BE49-F238E27FC236}">
                <a16:creationId xmlns:a16="http://schemas.microsoft.com/office/drawing/2014/main" id="{59730F5C-0F48-A746-93C6-F038172E6B81}"/>
              </a:ext>
            </a:extLst>
          </p:cNvPr>
          <p:cNvGraphicFramePr>
            <a:graphicFrameLocks noGrp="1"/>
          </p:cNvGraphicFramePr>
          <p:nvPr/>
        </p:nvGraphicFramePr>
        <p:xfrm>
          <a:off x="4739743" y="1369680"/>
          <a:ext cx="4175657" cy="3516471"/>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958354">
                  <a:extLst>
                    <a:ext uri="{9D8B030D-6E8A-4147-A177-3AD203B41FA5}">
                      <a16:colId xmlns:a16="http://schemas.microsoft.com/office/drawing/2014/main" val="20001"/>
                    </a:ext>
                  </a:extLst>
                </a:gridCol>
                <a:gridCol w="1175246">
                  <a:extLst>
                    <a:ext uri="{9D8B030D-6E8A-4147-A177-3AD203B41FA5}">
                      <a16:colId xmlns:a16="http://schemas.microsoft.com/office/drawing/2014/main" val="20002"/>
                    </a:ext>
                  </a:extLst>
                </a:gridCol>
                <a:gridCol w="667265">
                  <a:extLst>
                    <a:ext uri="{9D8B030D-6E8A-4147-A177-3AD203B41FA5}">
                      <a16:colId xmlns:a16="http://schemas.microsoft.com/office/drawing/2014/main" val="20004"/>
                    </a:ext>
                  </a:extLst>
                </a:gridCol>
                <a:gridCol w="688992">
                  <a:extLst>
                    <a:ext uri="{9D8B030D-6E8A-4147-A177-3AD203B41FA5}">
                      <a16:colId xmlns:a16="http://schemas.microsoft.com/office/drawing/2014/main" val="20005"/>
                    </a:ext>
                  </a:extLst>
                </a:gridCol>
              </a:tblGrid>
              <a:tr h="445926">
                <a:tc>
                  <a:txBody>
                    <a:bodyPr/>
                    <a:lstStyle/>
                    <a:p>
                      <a:pPr algn="ctr"/>
                      <a:r>
                        <a:rPr lang="en-US" sz="1200" dirty="0">
                          <a:solidFill>
                            <a:schemeClr val="bg1"/>
                          </a:solidFill>
                          <a:latin typeface="Arial"/>
                          <a:cs typeface="Arial"/>
                        </a:rPr>
                        <a:t>√</a:t>
                      </a:r>
                      <a:r>
                        <a:rPr lang="en-US" sz="1200" dirty="0" err="1">
                          <a:solidFill>
                            <a:schemeClr val="bg1"/>
                          </a:solidFill>
                          <a:latin typeface="Arial"/>
                          <a:cs typeface="Arial"/>
                        </a:rPr>
                        <a:t>s</a:t>
                      </a:r>
                      <a:r>
                        <a:rPr lang="en-US" sz="1200" baseline="-25000" dirty="0" err="1">
                          <a:solidFill>
                            <a:schemeClr val="bg1"/>
                          </a:solidFill>
                          <a:latin typeface="Arial"/>
                          <a:cs typeface="Arial"/>
                        </a:rPr>
                        <a:t>NN</a:t>
                      </a:r>
                      <a:r>
                        <a:rPr lang="en-US" sz="1200" baseline="0" dirty="0">
                          <a:solidFill>
                            <a:schemeClr val="bg1"/>
                          </a:solidFill>
                          <a:latin typeface="Arial"/>
                          <a:cs typeface="Arial"/>
                        </a:rPr>
                        <a:t> </a:t>
                      </a:r>
                      <a:r>
                        <a:rPr lang="en-US" sz="1050" baseline="0" dirty="0">
                          <a:solidFill>
                            <a:schemeClr val="bg1"/>
                          </a:solidFill>
                          <a:latin typeface="Arial"/>
                          <a:cs typeface="Arial"/>
                        </a:rPr>
                        <a:t>(GeV)</a:t>
                      </a:r>
                      <a:endParaRPr lang="en-US" sz="1050" baseline="-25000" dirty="0">
                        <a:solidFill>
                          <a:schemeClr val="bg1"/>
                        </a:solidFill>
                        <a:latin typeface="Arial"/>
                        <a:cs typeface="Arial"/>
                      </a:endParaRPr>
                    </a:p>
                  </a:txBody>
                  <a:tcPr/>
                </a:tc>
                <a:tc>
                  <a:txBody>
                    <a:bodyPr/>
                    <a:lstStyle/>
                    <a:p>
                      <a:pPr algn="ctr"/>
                      <a:r>
                        <a:rPr lang="en-US" sz="1200" dirty="0">
                          <a:solidFill>
                            <a:srgbClr val="FFFFFF"/>
                          </a:solidFill>
                          <a:latin typeface="Arial"/>
                          <a:cs typeface="Arial"/>
                        </a:rPr>
                        <a:t>Events (10</a:t>
                      </a:r>
                      <a:r>
                        <a:rPr lang="en-US" sz="1200" baseline="30000" dirty="0">
                          <a:solidFill>
                            <a:srgbClr val="FFFFFF"/>
                          </a:solidFill>
                          <a:latin typeface="Arial"/>
                          <a:cs typeface="Arial"/>
                        </a:rPr>
                        <a:t>6</a:t>
                      </a:r>
                      <a:r>
                        <a:rPr lang="en-US" sz="1200" dirty="0">
                          <a:solidFill>
                            <a:srgbClr val="FFFFFF"/>
                          </a:solidFill>
                          <a:latin typeface="Arial"/>
                          <a:cs typeface="Arial"/>
                        </a:rPr>
                        <a:t>)</a:t>
                      </a:r>
                    </a:p>
                  </a:txBody>
                  <a:tcPr/>
                </a:tc>
                <a:tc>
                  <a:txBody>
                    <a:bodyPr/>
                    <a:lstStyle/>
                    <a:p>
                      <a:pPr algn="ctr"/>
                      <a:r>
                        <a:rPr lang="en-US" sz="1200" dirty="0">
                          <a:solidFill>
                            <a:srgbClr val="800000"/>
                          </a:solidFill>
                          <a:latin typeface="Arial"/>
                          <a:cs typeface="Arial"/>
                        </a:rPr>
                        <a:t>BES</a:t>
                      </a:r>
                      <a:r>
                        <a:rPr lang="en-US" sz="1200" baseline="0" dirty="0">
                          <a:solidFill>
                            <a:srgbClr val="800000"/>
                          </a:solidFill>
                          <a:latin typeface="Arial"/>
                          <a:cs typeface="Arial"/>
                        </a:rPr>
                        <a:t> II </a:t>
                      </a:r>
                      <a:r>
                        <a:rPr lang="en-US" sz="1200" baseline="0" dirty="0">
                          <a:solidFill>
                            <a:srgbClr val="FFFFFF"/>
                          </a:solidFill>
                          <a:latin typeface="Arial"/>
                          <a:cs typeface="Arial"/>
                        </a:rPr>
                        <a:t>/ BES I</a:t>
                      </a:r>
                      <a:endParaRPr lang="en-US" sz="1200" dirty="0">
                        <a:solidFill>
                          <a:srgbClr val="FFFFFF"/>
                        </a:solidFill>
                        <a:latin typeface="Arial"/>
                        <a:cs typeface="Arial"/>
                      </a:endParaRPr>
                    </a:p>
                  </a:txBody>
                  <a:tcPr/>
                </a:tc>
                <a:tc>
                  <a:txBody>
                    <a:bodyPr/>
                    <a:lstStyle/>
                    <a:p>
                      <a:pPr algn="ctr"/>
                      <a:r>
                        <a:rPr lang="en-US" sz="1200" dirty="0">
                          <a:solidFill>
                            <a:srgbClr val="FFFFFF"/>
                          </a:solidFill>
                          <a:latin typeface="Arial"/>
                          <a:cs typeface="Arial"/>
                        </a:rPr>
                        <a:t>μ</a:t>
                      </a:r>
                      <a:r>
                        <a:rPr lang="en-US" sz="1200" baseline="-25000" dirty="0">
                          <a:solidFill>
                            <a:srgbClr val="FFFFFF"/>
                          </a:solidFill>
                          <a:latin typeface="Arial"/>
                          <a:cs typeface="Arial"/>
                        </a:rPr>
                        <a:t>B </a:t>
                      </a:r>
                    </a:p>
                    <a:p>
                      <a:pPr algn="ctr"/>
                      <a:r>
                        <a:rPr lang="en-US" sz="1050" dirty="0">
                          <a:solidFill>
                            <a:srgbClr val="FFFFFF"/>
                          </a:solidFill>
                          <a:latin typeface="Arial"/>
                          <a:cs typeface="Arial"/>
                        </a:rPr>
                        <a:t>(MeV)</a:t>
                      </a:r>
                    </a:p>
                  </a:txBody>
                  <a:tcPr/>
                </a:tc>
                <a:tc>
                  <a:txBody>
                    <a:bodyPr/>
                    <a:lstStyle/>
                    <a:p>
                      <a:pPr algn="ctr"/>
                      <a:r>
                        <a:rPr lang="en-US" sz="1200" dirty="0">
                          <a:solidFill>
                            <a:srgbClr val="FFFFFF"/>
                          </a:solidFill>
                          <a:latin typeface="Arial"/>
                          <a:cs typeface="Arial"/>
                        </a:rPr>
                        <a:t>T</a:t>
                      </a:r>
                      <a:r>
                        <a:rPr lang="en-US" sz="1200" baseline="-25000" dirty="0">
                          <a:solidFill>
                            <a:srgbClr val="FFFFFF"/>
                          </a:solidFill>
                          <a:latin typeface="Arial"/>
                          <a:cs typeface="Arial"/>
                        </a:rPr>
                        <a:t>CH</a:t>
                      </a:r>
                      <a:r>
                        <a:rPr lang="en-US" sz="1200" dirty="0">
                          <a:solidFill>
                            <a:srgbClr val="FFFFFF"/>
                          </a:solidFill>
                          <a:latin typeface="Arial"/>
                          <a:cs typeface="Arial"/>
                        </a:rPr>
                        <a:t> </a:t>
                      </a:r>
                    </a:p>
                    <a:p>
                      <a:pPr algn="ctr"/>
                      <a:r>
                        <a:rPr lang="en-US" sz="1050" dirty="0">
                          <a:solidFill>
                            <a:srgbClr val="FFFFFF"/>
                          </a:solidFill>
                          <a:latin typeface="Arial"/>
                          <a:cs typeface="Arial"/>
                        </a:rPr>
                        <a:t>(MeV)</a:t>
                      </a:r>
                    </a:p>
                  </a:txBody>
                  <a:tcPr/>
                </a:tc>
                <a:extLst>
                  <a:ext uri="{0D108BD9-81ED-4DB2-BD59-A6C34878D82A}">
                    <a16:rowId xmlns:a16="http://schemas.microsoft.com/office/drawing/2014/main" val="10000"/>
                  </a:ext>
                </a:extLst>
              </a:tr>
              <a:tr h="339919">
                <a:tc>
                  <a:txBody>
                    <a:bodyPr/>
                    <a:lstStyle/>
                    <a:p>
                      <a:pPr algn="just"/>
                      <a:r>
                        <a:rPr lang="en-US" altLang="zh-CN" sz="1200" dirty="0">
                          <a:latin typeface="Arial"/>
                          <a:cs typeface="Arial"/>
                        </a:rPr>
                        <a:t>7.7</a:t>
                      </a:r>
                      <a:endParaRPr lang="en-US" sz="1200" dirty="0">
                        <a:latin typeface="Arial"/>
                        <a:cs typeface="Arial"/>
                      </a:endParaRPr>
                    </a:p>
                  </a:txBody>
                  <a:tcPr/>
                </a:tc>
                <a:tc>
                  <a:txBody>
                    <a:bodyPr/>
                    <a:lstStyle/>
                    <a:p>
                      <a:pPr algn="just"/>
                      <a:r>
                        <a:rPr lang="en-US" altLang="zh-CN" sz="1200" dirty="0">
                          <a:latin typeface="Arial"/>
                          <a:cs typeface="Arial"/>
                        </a:rPr>
                        <a:t>50+112</a:t>
                      </a:r>
                      <a:endParaRPr lang="en-US" sz="1200" dirty="0">
                        <a:latin typeface="Arial"/>
                        <a:cs typeface="Arial"/>
                      </a:endParaRPr>
                    </a:p>
                  </a:txBody>
                  <a:tcPr/>
                </a:tc>
                <a:tc>
                  <a:txBody>
                    <a:bodyPr/>
                    <a:lstStyle/>
                    <a:p>
                      <a:pPr algn="just"/>
                      <a:r>
                        <a:rPr lang="en-US" altLang="zh-CN" sz="1200" dirty="0">
                          <a:latin typeface="Arial"/>
                          <a:cs typeface="Arial"/>
                        </a:rPr>
                        <a:t>2019+2020</a:t>
                      </a:r>
                      <a:endParaRPr lang="en-US" sz="1200" dirty="0">
                        <a:latin typeface="Arial"/>
                        <a:cs typeface="Arial"/>
                      </a:endParaRPr>
                    </a:p>
                  </a:txBody>
                  <a:tcPr/>
                </a:tc>
                <a:tc>
                  <a:txBody>
                    <a:bodyPr/>
                    <a:lstStyle/>
                    <a:p>
                      <a:pPr algn="just"/>
                      <a:r>
                        <a:rPr lang="en-US" altLang="zh-CN" sz="1200" dirty="0">
                          <a:latin typeface="Arial"/>
                          <a:cs typeface="Arial"/>
                        </a:rPr>
                        <a:t>420</a:t>
                      </a:r>
                      <a:endParaRPr lang="en-US" sz="1200" dirty="0">
                        <a:latin typeface="Arial"/>
                        <a:cs typeface="Arial"/>
                      </a:endParaRPr>
                    </a:p>
                  </a:txBody>
                  <a:tcPr/>
                </a:tc>
                <a:tc>
                  <a:txBody>
                    <a:bodyPr/>
                    <a:lstStyle/>
                    <a:p>
                      <a:pPr algn="just"/>
                      <a:r>
                        <a:rPr lang="en-US" altLang="zh-CN" sz="1200" dirty="0">
                          <a:latin typeface="Arial"/>
                          <a:cs typeface="Arial"/>
                        </a:rPr>
                        <a:t>140</a:t>
                      </a:r>
                      <a:endParaRPr lang="en-US" sz="1200" dirty="0">
                        <a:latin typeface="Arial"/>
                        <a:cs typeface="Arial"/>
                      </a:endParaRPr>
                    </a:p>
                  </a:txBody>
                  <a:tcPr/>
                </a:tc>
                <a:extLst>
                  <a:ext uri="{0D108BD9-81ED-4DB2-BD59-A6C34878D82A}">
                    <a16:rowId xmlns:a16="http://schemas.microsoft.com/office/drawing/2014/main" val="10001"/>
                  </a:ext>
                </a:extLst>
              </a:tr>
              <a:tr h="339919">
                <a:tc>
                  <a:txBody>
                    <a:bodyPr/>
                    <a:lstStyle/>
                    <a:p>
                      <a:pPr algn="just"/>
                      <a:r>
                        <a:rPr lang="en-US" altLang="zh-CN" sz="1200" dirty="0">
                          <a:latin typeface="Arial"/>
                          <a:cs typeface="Arial"/>
                        </a:rPr>
                        <a:t>6.2</a:t>
                      </a:r>
                      <a:endParaRPr lang="en-US" sz="1200" dirty="0">
                        <a:latin typeface="Arial"/>
                        <a:cs typeface="Arial"/>
                      </a:endParaRPr>
                    </a:p>
                  </a:txBody>
                  <a:tcPr/>
                </a:tc>
                <a:tc>
                  <a:txBody>
                    <a:bodyPr/>
                    <a:lstStyle/>
                    <a:p>
                      <a:pPr algn="just"/>
                      <a:r>
                        <a:rPr lang="en-US" altLang="zh-CN" sz="1200" dirty="0">
                          <a:latin typeface="Arial"/>
                          <a:cs typeface="Arial"/>
                        </a:rPr>
                        <a:t>118</a:t>
                      </a:r>
                      <a:endParaRPr lang="en-US" sz="1200" dirty="0">
                        <a:latin typeface="Arial"/>
                        <a:cs typeface="Arial"/>
                      </a:endParaRPr>
                    </a:p>
                  </a:txBody>
                  <a:tcPr/>
                </a:tc>
                <a:tc>
                  <a:txBody>
                    <a:bodyPr/>
                    <a:lstStyle/>
                    <a:p>
                      <a:pPr algn="just"/>
                      <a:r>
                        <a:rPr lang="en-US" altLang="zh-CN" sz="1200" dirty="0">
                          <a:latin typeface="Arial"/>
                          <a:cs typeface="Arial"/>
                        </a:rPr>
                        <a:t>2020</a:t>
                      </a:r>
                      <a:endParaRPr lang="en-US" sz="1200" dirty="0">
                        <a:latin typeface="Arial"/>
                        <a:cs typeface="Arial"/>
                      </a:endParaRPr>
                    </a:p>
                  </a:txBody>
                  <a:tcPr/>
                </a:tc>
                <a:tc>
                  <a:txBody>
                    <a:bodyPr/>
                    <a:lstStyle/>
                    <a:p>
                      <a:pPr algn="just"/>
                      <a:r>
                        <a:rPr lang="en-US" altLang="zh-CN" sz="1200" dirty="0">
                          <a:latin typeface="Arial"/>
                          <a:cs typeface="Arial"/>
                        </a:rPr>
                        <a:t>487</a:t>
                      </a:r>
                      <a:endParaRPr lang="en-US" sz="1200" dirty="0">
                        <a:latin typeface="Arial"/>
                        <a:cs typeface="Arial"/>
                      </a:endParaRPr>
                    </a:p>
                  </a:txBody>
                  <a:tcPr/>
                </a:tc>
                <a:tc>
                  <a:txBody>
                    <a:bodyPr/>
                    <a:lstStyle/>
                    <a:p>
                      <a:pPr algn="just"/>
                      <a:r>
                        <a:rPr lang="en-US" altLang="zh-CN" sz="1200" dirty="0">
                          <a:latin typeface="Arial"/>
                          <a:cs typeface="Arial"/>
                        </a:rPr>
                        <a:t>130</a:t>
                      </a:r>
                      <a:endParaRPr lang="en-US" sz="1200" dirty="0">
                        <a:latin typeface="Arial"/>
                        <a:cs typeface="Arial"/>
                      </a:endParaRPr>
                    </a:p>
                  </a:txBody>
                  <a:tcPr/>
                </a:tc>
                <a:extLst>
                  <a:ext uri="{0D108BD9-81ED-4DB2-BD59-A6C34878D82A}">
                    <a16:rowId xmlns:a16="http://schemas.microsoft.com/office/drawing/2014/main" val="365791567"/>
                  </a:ext>
                </a:extLst>
              </a:tr>
              <a:tr h="339919">
                <a:tc>
                  <a:txBody>
                    <a:bodyPr/>
                    <a:lstStyle/>
                    <a:p>
                      <a:pPr algn="just"/>
                      <a:r>
                        <a:rPr lang="en-US" altLang="zh-CN" sz="1200" dirty="0">
                          <a:latin typeface="Arial"/>
                          <a:cs typeface="Arial"/>
                        </a:rPr>
                        <a:t>5.2</a:t>
                      </a:r>
                      <a:endParaRPr lang="en-US" sz="1200" dirty="0">
                        <a:latin typeface="Arial"/>
                        <a:cs typeface="Arial"/>
                      </a:endParaRPr>
                    </a:p>
                  </a:txBody>
                  <a:tcPr/>
                </a:tc>
                <a:tc>
                  <a:txBody>
                    <a:bodyPr/>
                    <a:lstStyle/>
                    <a:p>
                      <a:pPr algn="just"/>
                      <a:r>
                        <a:rPr lang="en-US" altLang="zh-CN" sz="1200" dirty="0">
                          <a:solidFill>
                            <a:schemeClr val="tx1"/>
                          </a:solidFill>
                          <a:latin typeface="Arial"/>
                          <a:cs typeface="Arial"/>
                        </a:rPr>
                        <a:t>103</a:t>
                      </a:r>
                      <a:endParaRPr lang="en-US" sz="1200" dirty="0">
                        <a:solidFill>
                          <a:schemeClr val="tx1"/>
                        </a:solidFill>
                        <a:latin typeface="Arial"/>
                        <a:cs typeface="Arial"/>
                      </a:endParaRPr>
                    </a:p>
                  </a:txBody>
                  <a:tcPr/>
                </a:tc>
                <a:tc>
                  <a:txBody>
                    <a:bodyPr/>
                    <a:lstStyle/>
                    <a:p>
                      <a:pPr algn="just"/>
                      <a:r>
                        <a:rPr lang="en-US" altLang="zh-CN" sz="1200" dirty="0">
                          <a:latin typeface="+mn-lt"/>
                          <a:cs typeface="Arial"/>
                        </a:rPr>
                        <a:t>2020</a:t>
                      </a:r>
                      <a:endParaRPr lang="en-US" sz="1200" dirty="0">
                        <a:latin typeface="Arial"/>
                        <a:cs typeface="Arial"/>
                      </a:endParaRPr>
                    </a:p>
                  </a:txBody>
                  <a:tcPr/>
                </a:tc>
                <a:tc>
                  <a:txBody>
                    <a:bodyPr/>
                    <a:lstStyle/>
                    <a:p>
                      <a:pPr algn="just"/>
                      <a:r>
                        <a:rPr lang="en-US" altLang="zh-CN" sz="1200" dirty="0">
                          <a:latin typeface="Arial"/>
                          <a:cs typeface="Arial"/>
                        </a:rPr>
                        <a:t>541</a:t>
                      </a:r>
                      <a:endParaRPr lang="en-US" sz="1200" dirty="0">
                        <a:latin typeface="Arial"/>
                        <a:cs typeface="Arial"/>
                      </a:endParaRPr>
                    </a:p>
                  </a:txBody>
                  <a:tcPr/>
                </a:tc>
                <a:tc>
                  <a:txBody>
                    <a:bodyPr/>
                    <a:lstStyle/>
                    <a:p>
                      <a:pPr algn="just"/>
                      <a:r>
                        <a:rPr lang="en-US" altLang="zh-CN" sz="1200" dirty="0">
                          <a:latin typeface="Arial"/>
                          <a:cs typeface="Arial"/>
                        </a:rPr>
                        <a:t>121</a:t>
                      </a:r>
                      <a:endParaRPr lang="en-US" sz="1200" dirty="0">
                        <a:latin typeface="Arial"/>
                        <a:cs typeface="Arial"/>
                      </a:endParaRPr>
                    </a:p>
                  </a:txBody>
                  <a:tcPr/>
                </a:tc>
                <a:extLst>
                  <a:ext uri="{0D108BD9-81ED-4DB2-BD59-A6C34878D82A}">
                    <a16:rowId xmlns:a16="http://schemas.microsoft.com/office/drawing/2014/main" val="1944415838"/>
                  </a:ext>
                </a:extLst>
              </a:tr>
              <a:tr h="339919">
                <a:tc>
                  <a:txBody>
                    <a:bodyPr/>
                    <a:lstStyle/>
                    <a:p>
                      <a:pPr algn="just"/>
                      <a:r>
                        <a:rPr lang="en-US" altLang="zh-CN" sz="1200" dirty="0">
                          <a:latin typeface="Arial"/>
                          <a:cs typeface="Arial"/>
                        </a:rPr>
                        <a:t>4.5</a:t>
                      </a:r>
                      <a:endParaRPr lang="en-US" sz="1200" dirty="0">
                        <a:latin typeface="Arial"/>
                        <a:cs typeface="Arial"/>
                      </a:endParaRPr>
                    </a:p>
                  </a:txBody>
                  <a:tcPr/>
                </a:tc>
                <a:tc>
                  <a:txBody>
                    <a:bodyPr/>
                    <a:lstStyle/>
                    <a:p>
                      <a:pPr algn="just"/>
                      <a:r>
                        <a:rPr lang="en-US" altLang="zh-CN" sz="1200" dirty="0">
                          <a:latin typeface="Arial"/>
                          <a:cs typeface="Arial"/>
                        </a:rPr>
                        <a:t>108</a:t>
                      </a:r>
                      <a:endParaRPr lang="en-US" sz="1200" dirty="0">
                        <a:latin typeface="Arial"/>
                        <a:cs typeface="Arial"/>
                      </a:endParaRPr>
                    </a:p>
                  </a:txBody>
                  <a:tcPr/>
                </a:tc>
                <a:tc>
                  <a:txBody>
                    <a:bodyPr/>
                    <a:lstStyle/>
                    <a:p>
                      <a:pPr algn="just"/>
                      <a:r>
                        <a:rPr lang="en-US" altLang="zh-CN" sz="1200" dirty="0">
                          <a:latin typeface="+mn-lt"/>
                          <a:cs typeface="Arial"/>
                        </a:rPr>
                        <a:t>2020</a:t>
                      </a:r>
                      <a:endParaRPr lang="en-US" sz="1200" dirty="0">
                        <a:latin typeface="Arial"/>
                        <a:cs typeface="Arial"/>
                      </a:endParaRPr>
                    </a:p>
                  </a:txBody>
                  <a:tcPr/>
                </a:tc>
                <a:tc>
                  <a:txBody>
                    <a:bodyPr/>
                    <a:lstStyle/>
                    <a:p>
                      <a:pPr algn="just"/>
                      <a:r>
                        <a:rPr lang="en-US" altLang="zh-CN" sz="1200" dirty="0">
                          <a:latin typeface="Arial"/>
                          <a:cs typeface="Arial"/>
                        </a:rPr>
                        <a:t>589</a:t>
                      </a:r>
                      <a:endParaRPr lang="en-US" sz="1200" dirty="0">
                        <a:latin typeface="Arial"/>
                        <a:cs typeface="Arial"/>
                      </a:endParaRPr>
                    </a:p>
                  </a:txBody>
                  <a:tcPr/>
                </a:tc>
                <a:tc>
                  <a:txBody>
                    <a:bodyPr/>
                    <a:lstStyle/>
                    <a:p>
                      <a:pPr algn="just"/>
                      <a:r>
                        <a:rPr lang="en-US" altLang="zh-CN" sz="1200" dirty="0">
                          <a:latin typeface="Arial"/>
                          <a:cs typeface="Arial"/>
                        </a:rPr>
                        <a:t>112</a:t>
                      </a:r>
                      <a:endParaRPr lang="zh-CN" altLang="en-US" sz="1200" dirty="0">
                        <a:latin typeface="Arial"/>
                        <a:cs typeface="Arial"/>
                      </a:endParaRPr>
                    </a:p>
                  </a:txBody>
                  <a:tcPr/>
                </a:tc>
                <a:extLst>
                  <a:ext uri="{0D108BD9-81ED-4DB2-BD59-A6C34878D82A}">
                    <a16:rowId xmlns:a16="http://schemas.microsoft.com/office/drawing/2014/main" val="10002"/>
                  </a:ext>
                </a:extLst>
              </a:tr>
              <a:tr h="339919">
                <a:tc>
                  <a:txBody>
                    <a:bodyPr/>
                    <a:lstStyle/>
                    <a:p>
                      <a:pPr algn="just"/>
                      <a:r>
                        <a:rPr lang="en-US" altLang="zh-CN" sz="1200" dirty="0">
                          <a:latin typeface="Arial"/>
                          <a:cs typeface="Arial"/>
                        </a:rPr>
                        <a:t>3.9</a:t>
                      </a:r>
                      <a:endParaRPr lang="en-US" sz="1200" dirty="0">
                        <a:latin typeface="Arial"/>
                        <a:cs typeface="Arial"/>
                      </a:endParaRPr>
                    </a:p>
                  </a:txBody>
                  <a:tcPr/>
                </a:tc>
                <a:tc>
                  <a:txBody>
                    <a:bodyPr/>
                    <a:lstStyle/>
                    <a:p>
                      <a:pPr algn="just"/>
                      <a:r>
                        <a:rPr lang="en-US" altLang="zh-CN" sz="1200" b="0" dirty="0">
                          <a:solidFill>
                            <a:schemeClr val="tx1"/>
                          </a:solidFill>
                          <a:latin typeface="Arial"/>
                          <a:cs typeface="Arial"/>
                        </a:rPr>
                        <a:t>117</a:t>
                      </a:r>
                      <a:endParaRPr lang="en-US" sz="1200" b="0" dirty="0">
                        <a:solidFill>
                          <a:schemeClr val="tx1"/>
                        </a:solidFill>
                        <a:latin typeface="Arial"/>
                        <a:cs typeface="Arial"/>
                      </a:endParaRPr>
                    </a:p>
                  </a:txBody>
                  <a:tcPr/>
                </a:tc>
                <a:tc>
                  <a:txBody>
                    <a:bodyPr/>
                    <a:lstStyle/>
                    <a:p>
                      <a:pPr algn="just"/>
                      <a:r>
                        <a:rPr lang="en-US" altLang="zh-CN" sz="1200" dirty="0">
                          <a:latin typeface="Arial"/>
                          <a:cs typeface="Arial"/>
                        </a:rPr>
                        <a:t>2020</a:t>
                      </a:r>
                      <a:endParaRPr lang="en-US" sz="1200" dirty="0">
                        <a:latin typeface="Arial"/>
                        <a:cs typeface="Arial"/>
                      </a:endParaRPr>
                    </a:p>
                  </a:txBody>
                  <a:tcPr/>
                </a:tc>
                <a:tc>
                  <a:txBody>
                    <a:bodyPr/>
                    <a:lstStyle/>
                    <a:p>
                      <a:pPr algn="just"/>
                      <a:r>
                        <a:rPr lang="en-US" altLang="zh-CN" sz="1200" dirty="0">
                          <a:latin typeface="Arial"/>
                          <a:cs typeface="Arial"/>
                        </a:rPr>
                        <a:t>633</a:t>
                      </a:r>
                      <a:r>
                        <a:rPr lang="zh-CN" altLang="en-US" sz="1200" dirty="0">
                          <a:latin typeface="Arial"/>
                          <a:cs typeface="Arial"/>
                        </a:rPr>
                        <a:t> </a:t>
                      </a:r>
                      <a:endParaRPr lang="en-US" sz="1200" dirty="0">
                        <a:latin typeface="Arial"/>
                        <a:cs typeface="Arial"/>
                      </a:endParaRPr>
                    </a:p>
                  </a:txBody>
                  <a:tcPr/>
                </a:tc>
                <a:tc>
                  <a:txBody>
                    <a:bodyPr/>
                    <a:lstStyle/>
                    <a:p>
                      <a:pPr algn="just"/>
                      <a:r>
                        <a:rPr lang="en-US" altLang="zh-CN" sz="1200" dirty="0">
                          <a:latin typeface="Arial"/>
                          <a:cs typeface="Arial"/>
                        </a:rPr>
                        <a:t>102</a:t>
                      </a:r>
                      <a:endParaRPr lang="en-US" sz="1200" dirty="0">
                        <a:latin typeface="Arial"/>
                        <a:cs typeface="Arial"/>
                      </a:endParaRPr>
                    </a:p>
                  </a:txBody>
                  <a:tcPr/>
                </a:tc>
                <a:extLst>
                  <a:ext uri="{0D108BD9-81ED-4DB2-BD59-A6C34878D82A}">
                    <a16:rowId xmlns:a16="http://schemas.microsoft.com/office/drawing/2014/main" val="10003"/>
                  </a:ext>
                </a:extLst>
              </a:tr>
              <a:tr h="339919">
                <a:tc>
                  <a:txBody>
                    <a:bodyPr/>
                    <a:lstStyle/>
                    <a:p>
                      <a:pPr algn="just"/>
                      <a:r>
                        <a:rPr lang="en-US" altLang="zh-CN" sz="1200" dirty="0">
                          <a:latin typeface="Arial"/>
                          <a:cs typeface="Arial"/>
                        </a:rPr>
                        <a:t>3.5</a:t>
                      </a:r>
                      <a:endParaRPr lang="en-US" sz="1200" dirty="0">
                        <a:latin typeface="Arial"/>
                        <a:cs typeface="Arial"/>
                      </a:endParaRPr>
                    </a:p>
                  </a:txBody>
                  <a:tcPr/>
                </a:tc>
                <a:tc>
                  <a:txBody>
                    <a:bodyPr/>
                    <a:lstStyle/>
                    <a:p>
                      <a:pPr algn="just"/>
                      <a:r>
                        <a:rPr lang="en-US" altLang="zh-CN" sz="1200" b="0" kern="1200" dirty="0">
                          <a:solidFill>
                            <a:schemeClr val="tx1"/>
                          </a:solidFill>
                          <a:latin typeface="Arial"/>
                          <a:ea typeface="+mn-ea"/>
                          <a:cs typeface="Arial"/>
                        </a:rPr>
                        <a:t>116</a:t>
                      </a:r>
                      <a:endParaRPr lang="en-US" sz="1200" b="0" kern="1200" dirty="0">
                        <a:solidFill>
                          <a:schemeClr val="tx1"/>
                        </a:solidFill>
                        <a:latin typeface="Arial"/>
                        <a:ea typeface="+mn-ea"/>
                        <a:cs typeface="Arial"/>
                      </a:endParaRPr>
                    </a:p>
                  </a:txBody>
                  <a:tcPr/>
                </a:tc>
                <a:tc>
                  <a:txBody>
                    <a:bodyPr/>
                    <a:lstStyle/>
                    <a:p>
                      <a:pPr algn="just"/>
                      <a:r>
                        <a:rPr lang="en-US" altLang="zh-CN" sz="1200" kern="1200" dirty="0">
                          <a:solidFill>
                            <a:schemeClr val="dk1"/>
                          </a:solidFill>
                          <a:latin typeface="+mn-lt"/>
                          <a:ea typeface="+mn-ea"/>
                          <a:cs typeface="Arial"/>
                        </a:rPr>
                        <a:t>2020</a:t>
                      </a:r>
                      <a:endParaRPr lang="en-US" sz="1200" kern="1200" dirty="0">
                        <a:solidFill>
                          <a:schemeClr val="dk1"/>
                        </a:solidFill>
                        <a:latin typeface="+mn-lt"/>
                        <a:ea typeface="+mn-ea"/>
                        <a:cs typeface="Arial"/>
                      </a:endParaRPr>
                    </a:p>
                  </a:txBody>
                  <a:tcPr/>
                </a:tc>
                <a:tc>
                  <a:txBody>
                    <a:bodyPr/>
                    <a:lstStyle/>
                    <a:p>
                      <a:pPr algn="just"/>
                      <a:r>
                        <a:rPr lang="en-US" altLang="zh-CN" sz="1200" dirty="0">
                          <a:latin typeface="Arial"/>
                          <a:cs typeface="Arial"/>
                        </a:rPr>
                        <a:t>666</a:t>
                      </a:r>
                      <a:endParaRPr lang="en-US" sz="1200" dirty="0">
                        <a:latin typeface="Arial"/>
                        <a:cs typeface="Arial"/>
                      </a:endParaRPr>
                    </a:p>
                  </a:txBody>
                  <a:tcPr/>
                </a:tc>
                <a:tc>
                  <a:txBody>
                    <a:bodyPr/>
                    <a:lstStyle/>
                    <a:p>
                      <a:pPr algn="just"/>
                      <a:r>
                        <a:rPr lang="en-US" altLang="zh-CN" sz="1200" dirty="0">
                          <a:latin typeface="Arial"/>
                          <a:cs typeface="Arial"/>
                        </a:rPr>
                        <a:t>93</a:t>
                      </a:r>
                      <a:endParaRPr lang="en-US" sz="1200" dirty="0">
                        <a:latin typeface="Arial"/>
                        <a:cs typeface="Arial"/>
                      </a:endParaRPr>
                    </a:p>
                  </a:txBody>
                  <a:tcPr/>
                </a:tc>
                <a:extLst>
                  <a:ext uri="{0D108BD9-81ED-4DB2-BD59-A6C34878D82A}">
                    <a16:rowId xmlns:a16="http://schemas.microsoft.com/office/drawing/2014/main" val="10006"/>
                  </a:ext>
                </a:extLst>
              </a:tr>
              <a:tr h="339919">
                <a:tc>
                  <a:txBody>
                    <a:bodyPr/>
                    <a:lstStyle/>
                    <a:p>
                      <a:pPr algn="just"/>
                      <a:r>
                        <a:rPr lang="en-US" altLang="zh-CN" sz="1200" kern="1200" dirty="0">
                          <a:solidFill>
                            <a:schemeClr val="dk1"/>
                          </a:solidFill>
                          <a:latin typeface="Arial"/>
                          <a:ea typeface="+mn-ea"/>
                          <a:cs typeface="Arial"/>
                        </a:rPr>
                        <a:t>3.2</a:t>
                      </a:r>
                      <a:endParaRPr lang="en-US" sz="1200" kern="1200" dirty="0">
                        <a:solidFill>
                          <a:schemeClr val="dk1"/>
                        </a:solidFill>
                        <a:latin typeface="Arial"/>
                        <a:ea typeface="+mn-ea"/>
                        <a:cs typeface="Arial"/>
                      </a:endParaRPr>
                    </a:p>
                  </a:txBody>
                  <a:tcPr/>
                </a:tc>
                <a:tc>
                  <a:txBody>
                    <a:bodyPr/>
                    <a:lstStyle/>
                    <a:p>
                      <a:pPr marL="0" algn="just" defTabSz="457200" rtl="0" eaLnBrk="1" latinLnBrk="0" hangingPunct="1"/>
                      <a:r>
                        <a:rPr lang="en-US" altLang="zh-CN" sz="1200" b="0" kern="1200" dirty="0">
                          <a:solidFill>
                            <a:schemeClr val="tx1"/>
                          </a:solidFill>
                          <a:latin typeface="Arial"/>
                          <a:ea typeface="+mn-ea"/>
                          <a:cs typeface="Arial"/>
                        </a:rPr>
                        <a:t>200</a:t>
                      </a:r>
                      <a:endParaRPr lang="en-US" sz="1200" b="0" kern="1200" dirty="0">
                        <a:solidFill>
                          <a:schemeClr val="tx1"/>
                        </a:solidFill>
                        <a:latin typeface="Arial"/>
                        <a:ea typeface="+mn-ea"/>
                        <a:cs typeface="Arial"/>
                      </a:endParaRPr>
                    </a:p>
                  </a:txBody>
                  <a:tcPr/>
                </a:tc>
                <a:tc>
                  <a:txBody>
                    <a:bodyPr/>
                    <a:lstStyle/>
                    <a:p>
                      <a:pPr algn="just"/>
                      <a:r>
                        <a:rPr lang="en-US" altLang="zh-CN" sz="1200" kern="1200" dirty="0">
                          <a:solidFill>
                            <a:schemeClr val="dk1"/>
                          </a:solidFill>
                          <a:latin typeface="+mn-lt"/>
                          <a:ea typeface="+mn-ea"/>
                          <a:cs typeface="Arial"/>
                        </a:rPr>
                        <a:t>2019</a:t>
                      </a:r>
                      <a:endParaRPr lang="en-US" sz="1200" kern="1200" dirty="0">
                        <a:solidFill>
                          <a:schemeClr val="dk1"/>
                        </a:solidFill>
                        <a:latin typeface="+mn-lt"/>
                        <a:ea typeface="+mn-ea"/>
                        <a:cs typeface="Arial"/>
                      </a:endParaRPr>
                    </a:p>
                  </a:txBody>
                  <a:tcPr/>
                </a:tc>
                <a:tc>
                  <a:txBody>
                    <a:bodyPr/>
                    <a:lstStyle/>
                    <a:p>
                      <a:pPr algn="just"/>
                      <a:r>
                        <a:rPr lang="en-US" altLang="zh-CN" sz="1200" dirty="0">
                          <a:latin typeface="Arial"/>
                          <a:cs typeface="Arial"/>
                        </a:rPr>
                        <a:t>699</a:t>
                      </a:r>
                      <a:endParaRPr lang="en-US" sz="1200" dirty="0">
                        <a:latin typeface="Arial"/>
                        <a:cs typeface="Arial"/>
                      </a:endParaRPr>
                    </a:p>
                  </a:txBody>
                  <a:tcPr/>
                </a:tc>
                <a:tc>
                  <a:txBody>
                    <a:bodyPr/>
                    <a:lstStyle/>
                    <a:p>
                      <a:pPr algn="just"/>
                      <a:r>
                        <a:rPr lang="en-US" altLang="zh-CN" sz="1200" dirty="0">
                          <a:latin typeface="Arial"/>
                          <a:cs typeface="Arial"/>
                        </a:rPr>
                        <a:t>86</a:t>
                      </a:r>
                      <a:endParaRPr lang="en-US" sz="1200" dirty="0">
                        <a:latin typeface="Arial"/>
                        <a:cs typeface="Arial"/>
                      </a:endParaRPr>
                    </a:p>
                  </a:txBody>
                  <a:tcPr/>
                </a:tc>
                <a:extLst>
                  <a:ext uri="{0D108BD9-81ED-4DB2-BD59-A6C34878D82A}">
                    <a16:rowId xmlns:a16="http://schemas.microsoft.com/office/drawing/2014/main" val="10007"/>
                  </a:ext>
                </a:extLst>
              </a:tr>
              <a:tr h="339919">
                <a:tc>
                  <a:txBody>
                    <a:bodyPr/>
                    <a:lstStyle/>
                    <a:p>
                      <a:pPr algn="just"/>
                      <a:r>
                        <a:rPr lang="en-US" altLang="zh-CN" sz="1200" dirty="0">
                          <a:latin typeface="Arial"/>
                          <a:cs typeface="Arial"/>
                        </a:rPr>
                        <a:t>3.0</a:t>
                      </a:r>
                      <a:endParaRPr lang="en-US" sz="1200" dirty="0">
                        <a:latin typeface="Arial"/>
                        <a:cs typeface="Arial"/>
                      </a:endParaRPr>
                    </a:p>
                  </a:txBody>
                  <a:tcPr/>
                </a:tc>
                <a:tc>
                  <a:txBody>
                    <a:bodyPr/>
                    <a:lstStyle/>
                    <a:p>
                      <a:pPr algn="just"/>
                      <a:r>
                        <a:rPr lang="en-US" altLang="zh-CN" sz="1200" b="0" dirty="0">
                          <a:solidFill>
                            <a:schemeClr val="tx1"/>
                          </a:solidFill>
                          <a:latin typeface="Arial"/>
                          <a:cs typeface="Arial"/>
                        </a:rPr>
                        <a:t>259</a:t>
                      </a:r>
                      <a:endParaRPr lang="en-US" sz="1200" b="0" dirty="0">
                        <a:solidFill>
                          <a:schemeClr val="tx1"/>
                        </a:solidFill>
                        <a:latin typeface="Arial"/>
                        <a:cs typeface="Arial"/>
                      </a:endParaRPr>
                    </a:p>
                  </a:txBody>
                  <a:tcPr/>
                </a:tc>
                <a:tc>
                  <a:txBody>
                    <a:bodyPr/>
                    <a:lstStyle/>
                    <a:p>
                      <a:pPr algn="just"/>
                      <a:r>
                        <a:rPr lang="en-US" altLang="zh-CN" sz="1200" kern="1200" dirty="0">
                          <a:solidFill>
                            <a:schemeClr val="dk1"/>
                          </a:solidFill>
                          <a:latin typeface="+mn-lt"/>
                          <a:ea typeface="+mn-ea"/>
                          <a:cs typeface="Arial"/>
                        </a:rPr>
                        <a:t>2018</a:t>
                      </a:r>
                      <a:endParaRPr lang="en-US" sz="1200" kern="1200" dirty="0">
                        <a:solidFill>
                          <a:schemeClr val="dk1"/>
                        </a:solidFill>
                        <a:latin typeface="+mn-lt"/>
                        <a:ea typeface="+mn-ea"/>
                        <a:cs typeface="Arial"/>
                      </a:endParaRPr>
                    </a:p>
                  </a:txBody>
                  <a:tcPr/>
                </a:tc>
                <a:tc>
                  <a:txBody>
                    <a:bodyPr/>
                    <a:lstStyle/>
                    <a:p>
                      <a:pPr algn="just"/>
                      <a:r>
                        <a:rPr lang="en-US" altLang="zh-CN" sz="1200" dirty="0">
                          <a:latin typeface="Arial"/>
                          <a:cs typeface="Arial"/>
                        </a:rPr>
                        <a:t>750</a:t>
                      </a:r>
                      <a:endParaRPr lang="en-US" sz="1200" dirty="0">
                        <a:latin typeface="Arial"/>
                        <a:cs typeface="Arial"/>
                      </a:endParaRPr>
                    </a:p>
                  </a:txBody>
                  <a:tcPr/>
                </a:tc>
                <a:tc>
                  <a:txBody>
                    <a:bodyPr/>
                    <a:lstStyle/>
                    <a:p>
                      <a:pPr algn="just"/>
                      <a:r>
                        <a:rPr lang="en-US" altLang="zh-CN" sz="1200" dirty="0">
                          <a:latin typeface="Arial"/>
                          <a:cs typeface="Arial"/>
                        </a:rPr>
                        <a:t>80</a:t>
                      </a:r>
                      <a:endParaRPr lang="en-US" sz="1200" dirty="0">
                        <a:latin typeface="Arial"/>
                        <a:cs typeface="Arial"/>
                      </a:endParaRPr>
                    </a:p>
                  </a:txBody>
                  <a:tcPr/>
                </a:tc>
                <a:extLst>
                  <a:ext uri="{0D108BD9-81ED-4DB2-BD59-A6C34878D82A}">
                    <a16:rowId xmlns:a16="http://schemas.microsoft.com/office/drawing/2014/main" val="10008"/>
                  </a:ext>
                </a:extLst>
              </a:tr>
              <a:tr h="33991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Arial"/>
                          <a:ea typeface="+mn-ea"/>
                          <a:cs typeface="Arial"/>
                        </a:rPr>
                        <a:t>3.0</a:t>
                      </a:r>
                      <a:endParaRPr lang="en-US" sz="1200" b="0" kern="1200" dirty="0">
                        <a:solidFill>
                          <a:schemeClr val="tx1"/>
                        </a:solidFill>
                        <a:latin typeface="Arial"/>
                        <a:ea typeface="+mn-ea"/>
                        <a:cs typeface="Arial"/>
                      </a:endParaRPr>
                    </a:p>
                  </a:txBody>
                  <a:tcPr/>
                </a:tc>
                <a:tc>
                  <a:txBody>
                    <a:bodyPr/>
                    <a:lstStyle/>
                    <a:p>
                      <a:pPr algn="just"/>
                      <a:r>
                        <a:rPr lang="en-US" altLang="zh-CN" sz="1200" b="1" kern="1200" dirty="0">
                          <a:solidFill>
                            <a:srgbClr val="800000"/>
                          </a:solidFill>
                          <a:latin typeface="Arial"/>
                          <a:ea typeface="+mn-ea"/>
                          <a:cs typeface="Arial"/>
                        </a:rPr>
                        <a:t>2000</a:t>
                      </a:r>
                      <a:endParaRPr lang="en-US" sz="1200" b="1" kern="1200" dirty="0">
                        <a:solidFill>
                          <a:srgbClr val="800000"/>
                        </a:solidFill>
                        <a:latin typeface="Arial"/>
                        <a:ea typeface="+mn-ea"/>
                        <a:cs typeface="Arial"/>
                      </a:endParaRPr>
                    </a:p>
                  </a:txBody>
                  <a:tcPr/>
                </a:tc>
                <a:tc>
                  <a:txBody>
                    <a:bodyPr/>
                    <a:lstStyle/>
                    <a:p>
                      <a:pPr algn="just"/>
                      <a:r>
                        <a:rPr lang="en-US" altLang="zh-CN" sz="1200" b="1" kern="1200" dirty="0">
                          <a:solidFill>
                            <a:srgbClr val="800000"/>
                          </a:solidFill>
                          <a:latin typeface="Arial"/>
                          <a:ea typeface="+mn-ea"/>
                          <a:cs typeface="Arial"/>
                        </a:rPr>
                        <a:t>2021</a:t>
                      </a:r>
                      <a:endParaRPr lang="en-US" sz="1200" b="1" kern="1200" dirty="0">
                        <a:solidFill>
                          <a:srgbClr val="800000"/>
                        </a:solidFill>
                        <a:latin typeface="Arial"/>
                        <a:ea typeface="+mn-ea"/>
                        <a:cs typeface="Arial"/>
                      </a:endParaRPr>
                    </a:p>
                  </a:txBody>
                  <a:tcPr/>
                </a:tc>
                <a:tc>
                  <a:txBody>
                    <a:bodyPr/>
                    <a:lstStyle/>
                    <a:p>
                      <a:pPr algn="just"/>
                      <a:r>
                        <a:rPr lang="en-US" altLang="zh-CN" sz="1200" dirty="0">
                          <a:latin typeface="Arial"/>
                          <a:cs typeface="Arial"/>
                        </a:rPr>
                        <a:t>750</a:t>
                      </a:r>
                      <a:endParaRPr lang="en-US" sz="1200" dirty="0">
                        <a:latin typeface="Arial"/>
                        <a:cs typeface="Arial"/>
                      </a:endParaRPr>
                    </a:p>
                  </a:txBody>
                  <a:tcPr/>
                </a:tc>
                <a:tc>
                  <a:txBody>
                    <a:bodyPr/>
                    <a:lstStyle/>
                    <a:p>
                      <a:pPr algn="just"/>
                      <a:r>
                        <a:rPr lang="en-US" altLang="zh-CN" sz="1200" dirty="0">
                          <a:latin typeface="Arial"/>
                          <a:cs typeface="Arial"/>
                        </a:rPr>
                        <a:t>80</a:t>
                      </a:r>
                      <a:endParaRPr lang="en-US" sz="1200" dirty="0">
                        <a:latin typeface="Arial"/>
                        <a:cs typeface="Arial"/>
                      </a:endParaRPr>
                    </a:p>
                  </a:txBody>
                  <a:tcPr/>
                </a:tc>
                <a:extLst>
                  <a:ext uri="{0D108BD9-81ED-4DB2-BD59-A6C34878D82A}">
                    <a16:rowId xmlns:a16="http://schemas.microsoft.com/office/drawing/2014/main" val="907688191"/>
                  </a:ext>
                </a:extLst>
              </a:tr>
            </a:tbl>
          </a:graphicData>
        </a:graphic>
      </p:graphicFrame>
      <p:sp>
        <p:nvSpPr>
          <p:cNvPr id="21" name="TextBox 20">
            <a:extLst>
              <a:ext uri="{FF2B5EF4-FFF2-40B4-BE49-F238E27FC236}">
                <a16:creationId xmlns:a16="http://schemas.microsoft.com/office/drawing/2014/main" id="{9E48D162-D33C-094E-9718-6742F75E121D}"/>
              </a:ext>
            </a:extLst>
          </p:cNvPr>
          <p:cNvSpPr txBox="1"/>
          <p:nvPr/>
        </p:nvSpPr>
        <p:spPr>
          <a:xfrm>
            <a:off x="6226952" y="976081"/>
            <a:ext cx="1425390" cy="400110"/>
          </a:xfrm>
          <a:prstGeom prst="rect">
            <a:avLst/>
          </a:prstGeom>
          <a:noFill/>
        </p:spPr>
        <p:txBody>
          <a:bodyPr wrap="none" rtlCol="0">
            <a:spAutoFit/>
          </a:bodyPr>
          <a:lstStyle/>
          <a:p>
            <a:r>
              <a:rPr kumimoji="1" lang="en-US" altLang="zh-CN" sz="2000" b="1" dirty="0">
                <a:solidFill>
                  <a:srgbClr val="FF0000"/>
                </a:solidFill>
                <a:latin typeface="Arial"/>
                <a:ea typeface="+mj-ea"/>
                <a:cs typeface="Arial"/>
              </a:rPr>
              <a:t>FXT</a:t>
            </a:r>
            <a:r>
              <a:rPr kumimoji="1" lang="zh-CN" altLang="en-US" sz="2000" b="1" dirty="0">
                <a:solidFill>
                  <a:srgbClr val="FF0000"/>
                </a:solidFill>
                <a:latin typeface="Arial"/>
                <a:ea typeface="+mj-ea"/>
                <a:cs typeface="Arial"/>
              </a:rPr>
              <a:t> </a:t>
            </a:r>
            <a:r>
              <a:rPr kumimoji="1" lang="en-US" altLang="zh-CN" sz="2000" b="1" dirty="0">
                <a:solidFill>
                  <a:srgbClr val="FF0000"/>
                </a:solidFill>
                <a:latin typeface="Arial"/>
                <a:ea typeface="+mj-ea"/>
                <a:cs typeface="Arial"/>
              </a:rPr>
              <a:t>mode</a:t>
            </a:r>
            <a:endParaRPr kumimoji="1" lang="en-CN" sz="2000" b="1" dirty="0">
              <a:solidFill>
                <a:srgbClr val="FF0000"/>
              </a:solidFill>
              <a:latin typeface="Arial"/>
              <a:ea typeface="+mj-ea"/>
              <a:cs typeface="Arial"/>
            </a:endParaRPr>
          </a:p>
        </p:txBody>
      </p:sp>
      <p:sp>
        <p:nvSpPr>
          <p:cNvPr id="3" name="TextBox 2">
            <a:extLst>
              <a:ext uri="{FF2B5EF4-FFF2-40B4-BE49-F238E27FC236}">
                <a16:creationId xmlns:a16="http://schemas.microsoft.com/office/drawing/2014/main" id="{7E7243B1-FC0E-A946-9D05-2C6C81973B4C}"/>
              </a:ext>
            </a:extLst>
          </p:cNvPr>
          <p:cNvSpPr txBox="1"/>
          <p:nvPr/>
        </p:nvSpPr>
        <p:spPr>
          <a:xfrm>
            <a:off x="3672784" y="1000299"/>
            <a:ext cx="2133918" cy="400110"/>
          </a:xfrm>
          <a:prstGeom prst="rect">
            <a:avLst/>
          </a:prstGeom>
          <a:noFill/>
        </p:spPr>
        <p:txBody>
          <a:bodyPr wrap="none" rtlCol="0">
            <a:spAutoFit/>
          </a:bodyPr>
          <a:lstStyle/>
          <a:p>
            <a:r>
              <a:rPr kumimoji="1" lang="en-US" sz="2000" dirty="0" err="1">
                <a:latin typeface="Arial"/>
                <a:ea typeface="+mj-ea"/>
                <a:cs typeface="Arial"/>
              </a:rPr>
              <a:t>Au+Au</a:t>
            </a:r>
            <a:r>
              <a:rPr kumimoji="1" lang="zh-CN" altLang="en-US" sz="2000" dirty="0">
                <a:latin typeface="Arial"/>
                <a:ea typeface="+mj-ea"/>
                <a:cs typeface="Arial"/>
              </a:rPr>
              <a:t> </a:t>
            </a:r>
            <a:r>
              <a:rPr kumimoji="1" lang="en-US" altLang="zh-CN" sz="2000" dirty="0">
                <a:latin typeface="Arial"/>
                <a:ea typeface="+mj-ea"/>
                <a:cs typeface="Arial"/>
              </a:rPr>
              <a:t>Collisions</a:t>
            </a:r>
            <a:endParaRPr kumimoji="1" lang="en-US" sz="2000" dirty="0">
              <a:latin typeface="Arial"/>
              <a:ea typeface="+mj-ea"/>
              <a:cs typeface="Arial"/>
            </a:endParaRPr>
          </a:p>
        </p:txBody>
      </p:sp>
      <p:sp>
        <p:nvSpPr>
          <p:cNvPr id="12" name="TextBox 11">
            <a:extLst>
              <a:ext uri="{FF2B5EF4-FFF2-40B4-BE49-F238E27FC236}">
                <a16:creationId xmlns:a16="http://schemas.microsoft.com/office/drawing/2014/main" id="{76827469-229B-8249-8B99-ACC18B6DBD39}"/>
              </a:ext>
            </a:extLst>
          </p:cNvPr>
          <p:cNvSpPr txBox="1"/>
          <p:nvPr/>
        </p:nvSpPr>
        <p:spPr>
          <a:xfrm>
            <a:off x="637927" y="5854991"/>
            <a:ext cx="7704856" cy="892552"/>
          </a:xfrm>
          <a:prstGeom prst="rect">
            <a:avLst/>
          </a:prstGeom>
          <a:noFill/>
        </p:spPr>
        <p:txBody>
          <a:bodyPr wrap="square" rtlCol="0">
            <a:spAutoFit/>
          </a:bodyPr>
          <a:lstStyle/>
          <a:p>
            <a:pPr marL="342900" lvl="0" indent="-342900">
              <a:buFont typeface="Wingdings" charset="2"/>
              <a:buChar char="Ø"/>
            </a:pPr>
            <a:r>
              <a:rPr lang="en-US" altLang="zh-CN" sz="2400" dirty="0"/>
              <a:t>Most</a:t>
            </a:r>
            <a:r>
              <a:rPr lang="zh-CN" altLang="en-US" sz="2400" dirty="0"/>
              <a:t> </a:t>
            </a:r>
            <a:r>
              <a:rPr lang="en-US" altLang="zh-CN" sz="2400" dirty="0"/>
              <a:t>precise</a:t>
            </a:r>
            <a:r>
              <a:rPr lang="zh-CN" altLang="en-US" sz="2400" dirty="0"/>
              <a:t> </a:t>
            </a:r>
            <a:r>
              <a:rPr lang="en-US" altLang="zh-CN" sz="2400" dirty="0"/>
              <a:t>data</a:t>
            </a:r>
            <a:r>
              <a:rPr lang="zh-CN" altLang="en-US" sz="2400" dirty="0"/>
              <a:t> </a:t>
            </a:r>
            <a:r>
              <a:rPr lang="en-US" altLang="zh-CN" sz="2400" dirty="0"/>
              <a:t>to</a:t>
            </a:r>
            <a:r>
              <a:rPr lang="zh-CN" altLang="en-US" sz="2400" dirty="0"/>
              <a:t> </a:t>
            </a:r>
            <a:r>
              <a:rPr lang="en-US" altLang="zh-CN" sz="2400" dirty="0"/>
              <a:t>map</a:t>
            </a:r>
            <a:r>
              <a:rPr lang="zh-CN" altLang="en-US" sz="2400" dirty="0"/>
              <a:t> </a:t>
            </a:r>
            <a:r>
              <a:rPr lang="en-US" altLang="zh-CN" sz="2400" dirty="0"/>
              <a:t>the</a:t>
            </a:r>
            <a:r>
              <a:rPr lang="zh-CN" altLang="en-US" sz="2400" dirty="0"/>
              <a:t> </a:t>
            </a:r>
            <a:r>
              <a:rPr lang="en-US" altLang="zh-CN" sz="2400" dirty="0"/>
              <a:t>QCD</a:t>
            </a:r>
            <a:r>
              <a:rPr lang="zh-CN" altLang="en-US" sz="2400" dirty="0"/>
              <a:t> </a:t>
            </a:r>
            <a:r>
              <a:rPr lang="en-US" altLang="zh-CN" sz="2400" dirty="0"/>
              <a:t>phase</a:t>
            </a:r>
            <a:r>
              <a:rPr lang="zh-CN" altLang="en-US" sz="2400" dirty="0"/>
              <a:t> </a:t>
            </a:r>
            <a:r>
              <a:rPr lang="en-US" altLang="zh-CN" sz="2400" dirty="0"/>
              <a:t>diagram</a:t>
            </a:r>
            <a:r>
              <a:rPr lang="zh-CN" altLang="en-US" sz="2400" dirty="0"/>
              <a:t> </a:t>
            </a:r>
            <a:r>
              <a:rPr lang="en-US" altLang="zh-CN" sz="2400" dirty="0"/>
              <a:t>:</a:t>
            </a:r>
            <a:r>
              <a:rPr lang="zh-CN" altLang="en-US" sz="2400" dirty="0"/>
              <a:t> </a:t>
            </a:r>
            <a:endParaRPr lang="en-US" altLang="zh-CN" sz="2400" dirty="0"/>
          </a:p>
          <a:p>
            <a:r>
              <a:rPr lang="zh-CN" altLang="en-US" b="1" dirty="0">
                <a:solidFill>
                  <a:srgbClr val="800000"/>
                </a:solidFill>
                <a:cs typeface="Arial"/>
              </a:rPr>
              <a:t>     </a:t>
            </a:r>
            <a:r>
              <a:rPr lang="en-US" altLang="zh-CN" sz="2000" b="1" dirty="0">
                <a:solidFill>
                  <a:srgbClr val="800000"/>
                </a:solidFill>
                <a:cs typeface="Arial"/>
              </a:rPr>
              <a:t>3</a:t>
            </a:r>
            <a:r>
              <a:rPr lang="zh-CN" altLang="en-US" sz="2000" b="1" dirty="0">
                <a:solidFill>
                  <a:srgbClr val="800000"/>
                </a:solidFill>
                <a:cs typeface="Arial"/>
              </a:rPr>
              <a:t> ≤ </a:t>
            </a:r>
            <a:r>
              <a:rPr lang="en-US" sz="2000" b="1" dirty="0">
                <a:solidFill>
                  <a:srgbClr val="800000"/>
                </a:solidFill>
                <a:cs typeface="Arial"/>
              </a:rPr>
              <a:t>√</a:t>
            </a:r>
            <a:r>
              <a:rPr lang="en-US" sz="2000" b="1" dirty="0" err="1">
                <a:solidFill>
                  <a:srgbClr val="800000"/>
                </a:solidFill>
                <a:cs typeface="Arial"/>
              </a:rPr>
              <a:t>s</a:t>
            </a:r>
            <a:r>
              <a:rPr lang="en-US" sz="2000" b="1" baseline="-25000" dirty="0" err="1">
                <a:solidFill>
                  <a:srgbClr val="800000"/>
                </a:solidFill>
                <a:cs typeface="Arial"/>
              </a:rPr>
              <a:t>NN</a:t>
            </a:r>
            <a:r>
              <a:rPr lang="zh-CN" altLang="en-US" sz="2000" b="1" dirty="0">
                <a:solidFill>
                  <a:srgbClr val="800000"/>
                </a:solidFill>
                <a:cs typeface="Arial"/>
              </a:rPr>
              <a:t> ≤ </a:t>
            </a:r>
            <a:r>
              <a:rPr lang="en-US" altLang="zh-CN" sz="2000" b="1" dirty="0">
                <a:solidFill>
                  <a:srgbClr val="800000"/>
                </a:solidFill>
                <a:cs typeface="Arial"/>
              </a:rPr>
              <a:t>200</a:t>
            </a:r>
            <a:r>
              <a:rPr lang="zh-CN" altLang="en-US" sz="2000" b="1" dirty="0">
                <a:solidFill>
                  <a:srgbClr val="800000"/>
                </a:solidFill>
                <a:cs typeface="Arial"/>
              </a:rPr>
              <a:t> </a:t>
            </a:r>
            <a:r>
              <a:rPr lang="en-US" altLang="zh-CN" sz="2000" b="1" dirty="0">
                <a:solidFill>
                  <a:srgbClr val="800000"/>
                </a:solidFill>
                <a:cs typeface="Arial"/>
              </a:rPr>
              <a:t>GeV,</a:t>
            </a:r>
            <a:r>
              <a:rPr lang="zh-CN" altLang="en-US" sz="2000" b="1" dirty="0">
                <a:solidFill>
                  <a:srgbClr val="800000"/>
                </a:solidFill>
                <a:cs typeface="Arial"/>
              </a:rPr>
              <a:t> </a:t>
            </a:r>
            <a:r>
              <a:rPr lang="en-US" sz="2000" b="1" dirty="0">
                <a:solidFill>
                  <a:srgbClr val="800000"/>
                </a:solidFill>
                <a:cs typeface="Arial"/>
              </a:rPr>
              <a:t>2</a:t>
            </a:r>
            <a:r>
              <a:rPr lang="en-US" altLang="zh-CN" sz="2000" b="1" dirty="0">
                <a:solidFill>
                  <a:srgbClr val="800000"/>
                </a:solidFill>
                <a:cs typeface="Arial"/>
              </a:rPr>
              <a:t>5</a:t>
            </a:r>
            <a:r>
              <a:rPr lang="en-US" sz="2000" b="1" dirty="0">
                <a:solidFill>
                  <a:srgbClr val="800000"/>
                </a:solidFill>
                <a:cs typeface="Arial"/>
              </a:rPr>
              <a:t> &lt; </a:t>
            </a:r>
            <a:r>
              <a:rPr lang="en-US" sz="2000" b="1" dirty="0" err="1">
                <a:solidFill>
                  <a:srgbClr val="800000"/>
                </a:solidFill>
                <a:cs typeface="Arial"/>
              </a:rPr>
              <a:t>μ</a:t>
            </a:r>
            <a:r>
              <a:rPr lang="en-US" sz="2000" b="1" baseline="-25000" dirty="0" err="1">
                <a:solidFill>
                  <a:srgbClr val="800000"/>
                </a:solidFill>
                <a:cs typeface="Arial"/>
              </a:rPr>
              <a:t>B</a:t>
            </a:r>
            <a:r>
              <a:rPr lang="en-US" sz="2000" b="1" dirty="0">
                <a:solidFill>
                  <a:srgbClr val="800000"/>
                </a:solidFill>
                <a:cs typeface="Arial"/>
              </a:rPr>
              <a:t> &lt; </a:t>
            </a:r>
            <a:r>
              <a:rPr lang="en-US" altLang="zh-CN" sz="2000" b="1" dirty="0">
                <a:solidFill>
                  <a:srgbClr val="800000"/>
                </a:solidFill>
                <a:cs typeface="Arial"/>
              </a:rPr>
              <a:t>750</a:t>
            </a:r>
            <a:r>
              <a:rPr lang="zh-CN" altLang="en-US" sz="2000" b="1" dirty="0">
                <a:solidFill>
                  <a:srgbClr val="800000"/>
                </a:solidFill>
                <a:cs typeface="Arial"/>
              </a:rPr>
              <a:t> </a:t>
            </a:r>
            <a:r>
              <a:rPr lang="en-US" sz="2000" b="1" dirty="0">
                <a:solidFill>
                  <a:srgbClr val="800000"/>
                </a:solidFill>
                <a:cs typeface="Arial"/>
              </a:rPr>
              <a:t>MeV</a:t>
            </a:r>
            <a:endParaRPr lang="en-US" sz="2000" b="1" dirty="0">
              <a:solidFill>
                <a:srgbClr val="800000"/>
              </a:solidFill>
            </a:endParaRPr>
          </a:p>
        </p:txBody>
      </p:sp>
      <p:sp>
        <p:nvSpPr>
          <p:cNvPr id="13" name="Rectangle 12">
            <a:extLst>
              <a:ext uri="{FF2B5EF4-FFF2-40B4-BE49-F238E27FC236}">
                <a16:creationId xmlns:a16="http://schemas.microsoft.com/office/drawing/2014/main" id="{6EFAEB2B-6886-6441-87C0-AEAF9A96C018}"/>
              </a:ext>
            </a:extLst>
          </p:cNvPr>
          <p:cNvSpPr/>
          <p:nvPr/>
        </p:nvSpPr>
        <p:spPr>
          <a:xfrm>
            <a:off x="4653647" y="4872768"/>
            <a:ext cx="4572000" cy="276999"/>
          </a:xfrm>
          <a:prstGeom prst="rect">
            <a:avLst/>
          </a:prstGeom>
        </p:spPr>
        <p:txBody>
          <a:bodyPr wrap="square">
            <a:spAutoFit/>
          </a:bodyPr>
          <a:lstStyle/>
          <a:p>
            <a:r>
              <a:rPr lang="en-US" sz="1200" dirty="0"/>
              <a:t> (</a:t>
            </a:r>
            <a:r>
              <a:rPr lang="en-US" sz="1200" dirty="0" err="1"/>
              <a:t>μ</a:t>
            </a:r>
            <a:r>
              <a:rPr lang="en-US" sz="1200" baseline="-5999" dirty="0" err="1"/>
              <a:t>B</a:t>
            </a:r>
            <a:r>
              <a:rPr lang="en-US" sz="1200" dirty="0"/>
              <a:t>, T</a:t>
            </a:r>
            <a:r>
              <a:rPr lang="en-US" sz="1200" baseline="-25000" dirty="0"/>
              <a:t>CH</a:t>
            </a:r>
            <a:r>
              <a:rPr lang="en-US" sz="1200" dirty="0"/>
              <a:t>) : J. </a:t>
            </a:r>
            <a:r>
              <a:rPr lang="en-US" sz="1200" dirty="0" err="1"/>
              <a:t>Cleymans</a:t>
            </a:r>
            <a:r>
              <a:rPr lang="en-US" sz="1200" dirty="0"/>
              <a:t> et al., PR</a:t>
            </a:r>
            <a:r>
              <a:rPr lang="en-US" sz="1200" b="1" dirty="0"/>
              <a:t>C73</a:t>
            </a:r>
            <a:r>
              <a:rPr lang="en-US" sz="1200" dirty="0"/>
              <a:t>, 034905 (2006)</a:t>
            </a:r>
          </a:p>
        </p:txBody>
      </p:sp>
      <p:sp>
        <p:nvSpPr>
          <p:cNvPr id="14" name="Rectangle 13">
            <a:extLst>
              <a:ext uri="{FF2B5EF4-FFF2-40B4-BE49-F238E27FC236}">
                <a16:creationId xmlns:a16="http://schemas.microsoft.com/office/drawing/2014/main" id="{310718FB-894C-4A46-84E8-2B22F6D3ACBF}"/>
              </a:ext>
            </a:extLst>
          </p:cNvPr>
          <p:cNvSpPr/>
          <p:nvPr/>
        </p:nvSpPr>
        <p:spPr>
          <a:xfrm>
            <a:off x="4653647" y="5146602"/>
            <a:ext cx="4572000" cy="646331"/>
          </a:xfrm>
          <a:prstGeom prst="rect">
            <a:avLst/>
          </a:prstGeom>
        </p:spPr>
        <p:txBody>
          <a:bodyPr>
            <a:spAutoFit/>
          </a:bodyPr>
          <a:lstStyle/>
          <a:p>
            <a:r>
              <a:rPr lang="en-US" altLang="zh-CN" sz="1200" dirty="0"/>
              <a:t>STAR,</a:t>
            </a:r>
            <a:r>
              <a:rPr lang="zh-CN" altLang="en-US" sz="1200" dirty="0"/>
              <a:t> </a:t>
            </a:r>
            <a:r>
              <a:rPr lang="en-US" altLang="zh-CN" sz="1200" dirty="0"/>
              <a:t>arXiv:1007.2613</a:t>
            </a:r>
          </a:p>
          <a:p>
            <a:r>
              <a:rPr lang="en-US" altLang="zh-CN" sz="1200" dirty="0">
                <a:hlinkClick r:id="rId3">
                  <a:extLst>
                    <a:ext uri="{A12FA001-AC4F-418D-AE19-62706E023703}">
                      <ahyp:hlinkClr xmlns:ahyp="http://schemas.microsoft.com/office/drawing/2018/hyperlinkcolor" val="tx"/>
                    </a:ext>
                  </a:extLst>
                </a:hlinkClick>
              </a:rPr>
              <a:t>https://drupal.star.bnl.gov/STAR/starnotes/public/sn0493</a:t>
            </a:r>
            <a:endParaRPr lang="en-US" altLang="zh-CN" sz="1200" dirty="0"/>
          </a:p>
          <a:p>
            <a:r>
              <a:rPr lang="en-US" altLang="zh-CN" sz="1200" dirty="0">
                <a:hlinkClick r:id="rId4">
                  <a:extLst>
                    <a:ext uri="{A12FA001-AC4F-418D-AE19-62706E023703}">
                      <ahyp:hlinkClr xmlns:ahyp="http://schemas.microsoft.com/office/drawing/2018/hyperlinkcolor" val="tx"/>
                    </a:ext>
                  </a:extLst>
                </a:hlinkClick>
              </a:rPr>
              <a:t>https://drupal.star.bnl.gov/STAR/starnotes/public/sn0598</a:t>
            </a:r>
            <a:endParaRPr lang="en-CN" sz="1200" dirty="0"/>
          </a:p>
        </p:txBody>
      </p:sp>
      <p:sp>
        <p:nvSpPr>
          <p:cNvPr id="4" name="Line 26">
            <a:extLst>
              <a:ext uri="{FF2B5EF4-FFF2-40B4-BE49-F238E27FC236}">
                <a16:creationId xmlns:a16="http://schemas.microsoft.com/office/drawing/2014/main" id="{E688F8FA-AEB5-5F4E-83D3-D8E930DB9121}"/>
              </a:ext>
            </a:extLst>
          </p:cNvPr>
          <p:cNvSpPr>
            <a:spLocks noChangeShapeType="1"/>
          </p:cNvSpPr>
          <p:nvPr/>
        </p:nvSpPr>
        <p:spPr bwMode="auto">
          <a:xfrm flipV="1">
            <a:off x="395288" y="990600"/>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588552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 10"/>
          <p:cNvGrpSpPr/>
          <p:nvPr/>
        </p:nvGrpSpPr>
        <p:grpSpPr>
          <a:xfrm>
            <a:off x="827584" y="830822"/>
            <a:ext cx="7693264" cy="4326370"/>
            <a:chOff x="914400" y="984250"/>
            <a:chExt cx="7200900" cy="3816350"/>
          </a:xfrm>
        </p:grpSpPr>
        <p:pic>
          <p:nvPicPr>
            <p:cNvPr id="2" name="Picture 6" descr="nq_antiparticles.eps"/>
            <p:cNvPicPr>
              <a:picLocks noChangeAspect="1"/>
            </p:cNvPicPr>
            <p:nvPr/>
          </p:nvPicPr>
          <p:blipFill>
            <a:blip r:embed="rId2"/>
            <a:srcRect t="12396"/>
            <a:stretch>
              <a:fillRect/>
            </a:stretch>
          </p:blipFill>
          <p:spPr bwMode="auto">
            <a:xfrm>
              <a:off x="914400" y="984250"/>
              <a:ext cx="7200900" cy="3816350"/>
            </a:xfrm>
            <a:prstGeom prst="rect">
              <a:avLst/>
            </a:prstGeom>
            <a:noFill/>
            <a:ln w="9525">
              <a:noFill/>
              <a:miter lim="800000"/>
              <a:headEnd/>
              <a:tailEnd/>
            </a:ln>
          </p:spPr>
        </p:pic>
        <p:sp>
          <p:nvSpPr>
            <p:cNvPr id="4" name="椭圆 3"/>
            <p:cNvSpPr/>
            <p:nvPr/>
          </p:nvSpPr>
          <p:spPr bwMode="auto">
            <a:xfrm>
              <a:off x="1981200" y="2057400"/>
              <a:ext cx="304800" cy="6096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zh-CN" altLang="en-US" sz="1800">
                <a:latin typeface="Arial" charset="0"/>
              </a:endParaRPr>
            </a:p>
          </p:txBody>
        </p:sp>
        <p:sp>
          <p:nvSpPr>
            <p:cNvPr id="5" name="椭圆 4"/>
            <p:cNvSpPr/>
            <p:nvPr/>
          </p:nvSpPr>
          <p:spPr bwMode="auto">
            <a:xfrm>
              <a:off x="3733800" y="1905000"/>
              <a:ext cx="457200" cy="457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zh-CN" altLang="en-US" sz="1800">
                <a:latin typeface="Arial" charset="0"/>
              </a:endParaRPr>
            </a:p>
          </p:txBody>
        </p:sp>
      </p:grpSp>
      <p:sp>
        <p:nvSpPr>
          <p:cNvPr id="8" name="TextBox 4"/>
          <p:cNvSpPr txBox="1"/>
          <p:nvPr/>
        </p:nvSpPr>
        <p:spPr>
          <a:xfrm>
            <a:off x="623152" y="5157192"/>
            <a:ext cx="7620000" cy="1631216"/>
          </a:xfrm>
          <a:prstGeom prst="rect">
            <a:avLst/>
          </a:prstGeom>
          <a:noFill/>
        </p:spPr>
        <p:txBody>
          <a:bodyPr wrap="square" rtlCol="0">
            <a:spAutoFit/>
          </a:bodyPr>
          <a:lstStyle/>
          <a:p>
            <a:pPr marL="285744" indent="-285744">
              <a:buFont typeface="Wingdings" charset="2"/>
              <a:buChar char="Ø"/>
            </a:pPr>
            <a:r>
              <a:rPr lang="en-US" sz="2000" dirty="0">
                <a:latin typeface="+mn-lt"/>
              </a:rPr>
              <a:t>BESI</a:t>
            </a:r>
            <a:r>
              <a:rPr lang="en-US" altLang="zh-CN" sz="2000" dirty="0">
                <a:latin typeface="+mn-lt"/>
              </a:rPr>
              <a:t>:</a:t>
            </a:r>
            <a:r>
              <a:rPr lang="zh-CN" altLang="en-US" sz="2000" dirty="0">
                <a:latin typeface="+mn-lt"/>
              </a:rPr>
              <a:t> </a:t>
            </a:r>
            <a:r>
              <a:rPr lang="en-US" altLang="zh-CN" sz="2000" dirty="0">
                <a:latin typeface="+mn-lt"/>
              </a:rPr>
              <a:t>v</a:t>
            </a:r>
            <a:r>
              <a:rPr lang="en-US" altLang="zh-CN" sz="2000" baseline="-25000" dirty="0">
                <a:latin typeface="+mn-lt"/>
              </a:rPr>
              <a:t>2</a:t>
            </a:r>
            <a:r>
              <a:rPr lang="zh-CN" altLang="en-US" sz="2000" dirty="0">
                <a:latin typeface="+mn-lt"/>
              </a:rPr>
              <a:t> </a:t>
            </a:r>
            <a:r>
              <a:rPr lang="en-US" altLang="zh-CN" sz="2000" dirty="0">
                <a:latin typeface="+mn-lt"/>
              </a:rPr>
              <a:t>of</a:t>
            </a:r>
            <a:r>
              <a:rPr lang="zh-CN" altLang="en-US" sz="2000" dirty="0">
                <a:latin typeface="+mn-lt"/>
              </a:rPr>
              <a:t> </a:t>
            </a:r>
            <a:r>
              <a:rPr lang="en-US" altLang="zh-CN" sz="2000" dirty="0">
                <a:latin typeface="+mn-lt"/>
              </a:rPr>
              <a:t>multi-strange</a:t>
            </a:r>
            <a:r>
              <a:rPr lang="zh-CN" altLang="en-US" sz="2000" dirty="0">
                <a:latin typeface="+mn-lt"/>
              </a:rPr>
              <a:t> </a:t>
            </a:r>
            <a:r>
              <a:rPr lang="en-US" altLang="zh-CN" sz="2000" dirty="0">
                <a:latin typeface="+mn-lt"/>
              </a:rPr>
              <a:t>hadrons</a:t>
            </a:r>
            <a:r>
              <a:rPr lang="zh-CN" altLang="en-US" sz="2000" dirty="0">
                <a:latin typeface="+mn-lt"/>
              </a:rPr>
              <a:t> </a:t>
            </a:r>
            <a:r>
              <a:rPr lang="en-US" altLang="zh-CN" sz="2000" dirty="0">
                <a:latin typeface="+mn-lt"/>
              </a:rPr>
              <a:t>and</a:t>
            </a:r>
            <a:r>
              <a:rPr lang="zh-CN" altLang="en-US" sz="2000" dirty="0">
                <a:latin typeface="+mn-lt"/>
              </a:rPr>
              <a:t> </a:t>
            </a:r>
            <a:r>
              <a:rPr lang="el-GR" altLang="zh-CN" sz="2000" dirty="0">
                <a:latin typeface="+mn-lt"/>
                <a:cs typeface="Times New Roman" charset="0"/>
              </a:rPr>
              <a:t>φ</a:t>
            </a:r>
            <a:r>
              <a:rPr lang="zh-CN" altLang="en-US" sz="2000" dirty="0">
                <a:latin typeface="+mn-lt"/>
                <a:cs typeface="Times New Roman" charset="0"/>
              </a:rPr>
              <a:t> </a:t>
            </a:r>
            <a:r>
              <a:rPr lang="en-US" altLang="zh-CN" sz="2000" dirty="0">
                <a:latin typeface="+mn-lt"/>
              </a:rPr>
              <a:t>mesons</a:t>
            </a:r>
            <a:r>
              <a:rPr lang="zh-CN" altLang="en-US" sz="2000" dirty="0">
                <a:latin typeface="+mn-lt"/>
              </a:rPr>
              <a:t> </a:t>
            </a:r>
            <a:r>
              <a:rPr lang="en-US" altLang="zh-CN" sz="2000" dirty="0">
                <a:latin typeface="+mn-lt"/>
              </a:rPr>
              <a:t>seems</a:t>
            </a:r>
            <a:r>
              <a:rPr lang="zh-CN" altLang="en-US" sz="2000" dirty="0">
                <a:latin typeface="+mn-lt"/>
              </a:rPr>
              <a:t> </a:t>
            </a:r>
            <a:r>
              <a:rPr lang="en-US" altLang="zh-CN" sz="2000" dirty="0">
                <a:latin typeface="+mn-lt"/>
              </a:rPr>
              <a:t>dropping</a:t>
            </a:r>
            <a:r>
              <a:rPr lang="zh-CN" altLang="en-US" sz="2000" dirty="0">
                <a:latin typeface="+mn-lt"/>
              </a:rPr>
              <a:t> </a:t>
            </a:r>
            <a:r>
              <a:rPr lang="en-US" altLang="zh-CN" sz="2000" dirty="0">
                <a:latin typeface="+mn-lt"/>
              </a:rPr>
              <a:t>when</a:t>
            </a:r>
            <a:r>
              <a:rPr lang="zh-CN" altLang="en-US" sz="2000" dirty="0">
                <a:latin typeface="+mn-lt"/>
              </a:rPr>
              <a:t> </a:t>
            </a:r>
            <a:r>
              <a:rPr lang="en-US" altLang="zh-CN" sz="2000" dirty="0">
                <a:latin typeface="+mn-lt"/>
              </a:rPr>
              <a:t>collision</a:t>
            </a:r>
            <a:r>
              <a:rPr lang="zh-CN" altLang="en-US" sz="2000" dirty="0">
                <a:latin typeface="+mn-lt"/>
              </a:rPr>
              <a:t> </a:t>
            </a:r>
            <a:r>
              <a:rPr lang="en-US" altLang="zh-CN" sz="2000" dirty="0">
                <a:latin typeface="+mn-lt"/>
              </a:rPr>
              <a:t>energy</a:t>
            </a:r>
            <a:r>
              <a:rPr lang="zh-CN" altLang="en-US" sz="2000" dirty="0">
                <a:latin typeface="+mn-lt"/>
              </a:rPr>
              <a:t> </a:t>
            </a:r>
            <a:r>
              <a:rPr lang="en-US" altLang="zh-CN" sz="2000" dirty="0">
                <a:latin typeface="+mn-lt"/>
              </a:rPr>
              <a:t>&lt;</a:t>
            </a:r>
            <a:r>
              <a:rPr lang="zh-CN" altLang="en-US" sz="2000" dirty="0">
                <a:latin typeface="+mn-lt"/>
              </a:rPr>
              <a:t> </a:t>
            </a:r>
            <a:r>
              <a:rPr lang="en-US" altLang="zh-CN" sz="2000" dirty="0">
                <a:latin typeface="+mn-lt"/>
              </a:rPr>
              <a:t>20</a:t>
            </a:r>
            <a:r>
              <a:rPr lang="zh-CN" altLang="en-US" sz="2000" dirty="0">
                <a:latin typeface="+mn-lt"/>
              </a:rPr>
              <a:t> </a:t>
            </a:r>
            <a:r>
              <a:rPr lang="en-US" altLang="zh-CN" sz="2000" dirty="0" err="1">
                <a:latin typeface="+mn-lt"/>
              </a:rPr>
              <a:t>GeV</a:t>
            </a:r>
            <a:endParaRPr lang="en-US" altLang="zh-CN" sz="2000" dirty="0">
              <a:latin typeface="+mn-lt"/>
            </a:endParaRPr>
          </a:p>
          <a:p>
            <a:pPr marL="285744" indent="-285744">
              <a:buFont typeface="Wingdings" charset="2"/>
              <a:buChar char="Ø"/>
            </a:pPr>
            <a:r>
              <a:rPr lang="en-US" sz="2000" dirty="0">
                <a:latin typeface="+mn-lt"/>
              </a:rPr>
              <a:t>BESII</a:t>
            </a:r>
            <a:r>
              <a:rPr lang="en-US" altLang="zh-CN" sz="2000" dirty="0">
                <a:latin typeface="+mn-lt"/>
              </a:rPr>
              <a:t>:</a:t>
            </a:r>
            <a:r>
              <a:rPr lang="zh-CN" altLang="en-US" sz="2000" dirty="0">
                <a:latin typeface="+mn-lt"/>
              </a:rPr>
              <a:t> </a:t>
            </a:r>
            <a:r>
              <a:rPr lang="en-US" altLang="zh-CN" sz="2000" dirty="0">
                <a:latin typeface="+mn-lt"/>
              </a:rPr>
              <a:t>precise</a:t>
            </a:r>
            <a:r>
              <a:rPr lang="zh-CN" altLang="en-US" sz="2000" dirty="0">
                <a:latin typeface="+mn-lt"/>
              </a:rPr>
              <a:t> </a:t>
            </a:r>
            <a:r>
              <a:rPr lang="en-US" altLang="zh-CN" sz="2000" dirty="0">
                <a:latin typeface="+mn-lt"/>
              </a:rPr>
              <a:t>measurements</a:t>
            </a:r>
            <a:r>
              <a:rPr lang="zh-CN" altLang="en-US" sz="2000" dirty="0">
                <a:latin typeface="+mn-lt"/>
              </a:rPr>
              <a:t> </a:t>
            </a:r>
            <a:r>
              <a:rPr lang="en-US" altLang="zh-CN" sz="2000" dirty="0">
                <a:latin typeface="+mn-lt"/>
              </a:rPr>
              <a:t>will</a:t>
            </a:r>
            <a:r>
              <a:rPr lang="zh-CN" altLang="en-US" sz="2000" dirty="0">
                <a:latin typeface="+mn-lt"/>
              </a:rPr>
              <a:t> </a:t>
            </a:r>
            <a:r>
              <a:rPr lang="en-US" altLang="zh-CN" sz="2000" dirty="0">
                <a:latin typeface="+mn-lt"/>
              </a:rPr>
              <a:t>offer</a:t>
            </a:r>
            <a:r>
              <a:rPr lang="zh-CN" altLang="en-US" sz="2000" dirty="0">
                <a:latin typeface="+mn-lt"/>
              </a:rPr>
              <a:t> </a:t>
            </a:r>
            <a:r>
              <a:rPr lang="en-US" altLang="zh-CN" sz="2000" dirty="0">
                <a:latin typeface="+mn-lt"/>
              </a:rPr>
              <a:t>information</a:t>
            </a:r>
            <a:r>
              <a:rPr lang="zh-CN" altLang="en-US" sz="2000" dirty="0">
                <a:latin typeface="+mn-lt"/>
              </a:rPr>
              <a:t> </a:t>
            </a:r>
            <a:r>
              <a:rPr lang="en-US" altLang="zh-CN" sz="2000" dirty="0">
                <a:latin typeface="+mn-lt"/>
              </a:rPr>
              <a:t>on</a:t>
            </a:r>
            <a:r>
              <a:rPr lang="zh-CN" altLang="en-US" sz="2000" dirty="0">
                <a:latin typeface="+mn-lt"/>
              </a:rPr>
              <a:t> </a:t>
            </a:r>
            <a:r>
              <a:rPr lang="en-US" altLang="zh-CN" sz="2000" dirty="0" err="1">
                <a:latin typeface="+mn-lt"/>
              </a:rPr>
              <a:t>partonic</a:t>
            </a:r>
            <a:r>
              <a:rPr lang="zh-CN" altLang="en-US" sz="2000" dirty="0">
                <a:latin typeface="+mn-lt"/>
              </a:rPr>
              <a:t> </a:t>
            </a:r>
            <a:r>
              <a:rPr lang="en-US" altLang="zh-CN" sz="2000" dirty="0">
                <a:latin typeface="+mn-lt"/>
              </a:rPr>
              <a:t>vs.</a:t>
            </a:r>
            <a:r>
              <a:rPr lang="zh-CN" altLang="en-US" sz="2000" dirty="0">
                <a:latin typeface="+mn-lt"/>
              </a:rPr>
              <a:t> </a:t>
            </a:r>
            <a:r>
              <a:rPr lang="en-US" altLang="zh-CN" sz="2000" dirty="0" err="1">
                <a:latin typeface="+mn-lt"/>
              </a:rPr>
              <a:t>hadronic</a:t>
            </a:r>
            <a:r>
              <a:rPr lang="zh-CN" altLang="en-US" sz="2000" dirty="0">
                <a:latin typeface="+mn-lt"/>
              </a:rPr>
              <a:t> </a:t>
            </a:r>
            <a:r>
              <a:rPr lang="en-US" altLang="zh-CN" sz="2000" dirty="0">
                <a:latin typeface="+mn-lt"/>
              </a:rPr>
              <a:t>degree</a:t>
            </a:r>
            <a:r>
              <a:rPr lang="zh-CN" altLang="en-US" sz="2000" dirty="0">
                <a:latin typeface="+mn-lt"/>
              </a:rPr>
              <a:t> </a:t>
            </a:r>
            <a:r>
              <a:rPr lang="en-US" altLang="zh-CN" sz="2000" dirty="0">
                <a:latin typeface="+mn-lt"/>
              </a:rPr>
              <a:t>of</a:t>
            </a:r>
            <a:r>
              <a:rPr lang="zh-CN" altLang="en-US" sz="2000" dirty="0">
                <a:latin typeface="+mn-lt"/>
              </a:rPr>
              <a:t> </a:t>
            </a:r>
            <a:r>
              <a:rPr lang="en-US" altLang="zh-CN" sz="2000" dirty="0">
                <a:latin typeface="+mn-lt"/>
              </a:rPr>
              <a:t>freedom:</a:t>
            </a:r>
            <a:r>
              <a:rPr lang="zh-CN" altLang="en-US" sz="2000" dirty="0">
                <a:latin typeface="+mn-lt"/>
              </a:rPr>
              <a:t> </a:t>
            </a:r>
            <a:endParaRPr lang="en-US" altLang="zh-CN" sz="2000" dirty="0">
              <a:latin typeface="+mn-lt"/>
            </a:endParaRPr>
          </a:p>
          <a:p>
            <a:pPr marL="285744" indent="-285744">
              <a:buFont typeface="Wingdings" charset="2"/>
              <a:buChar char="Ø"/>
            </a:pPr>
            <a:r>
              <a:rPr lang="en-US" altLang="zh-CN" sz="2000" b="1" i="1" dirty="0">
                <a:solidFill>
                  <a:srgbClr val="FF0000"/>
                </a:solidFill>
                <a:latin typeface="+mn-lt"/>
              </a:rPr>
              <a:t>QCD</a:t>
            </a:r>
            <a:r>
              <a:rPr lang="zh-CN" altLang="en-US" sz="2000" b="1" i="1" dirty="0">
                <a:solidFill>
                  <a:srgbClr val="FF0000"/>
                </a:solidFill>
                <a:latin typeface="+mn-lt"/>
              </a:rPr>
              <a:t> </a:t>
            </a:r>
            <a:r>
              <a:rPr lang="en-US" altLang="zh-CN" sz="2000" b="1" i="1" dirty="0">
                <a:solidFill>
                  <a:srgbClr val="FF0000"/>
                </a:solidFill>
                <a:latin typeface="+mn-lt"/>
              </a:rPr>
              <a:t>phase</a:t>
            </a:r>
            <a:r>
              <a:rPr lang="zh-CN" altLang="en-US" sz="2000" b="1" i="1" dirty="0">
                <a:solidFill>
                  <a:srgbClr val="FF0000"/>
                </a:solidFill>
                <a:latin typeface="+mn-lt"/>
              </a:rPr>
              <a:t> </a:t>
            </a:r>
            <a:r>
              <a:rPr lang="en-US" altLang="zh-CN" sz="2000" b="1" i="1" dirty="0">
                <a:solidFill>
                  <a:srgbClr val="FF0000"/>
                </a:solidFill>
                <a:latin typeface="+mn-lt"/>
              </a:rPr>
              <a:t>structure</a:t>
            </a:r>
            <a:endParaRPr lang="en-US" sz="2000" b="1" i="1" dirty="0">
              <a:solidFill>
                <a:srgbClr val="FF0000"/>
              </a:solidFill>
              <a:latin typeface="+mn-lt"/>
            </a:endParaRPr>
          </a:p>
        </p:txBody>
      </p:sp>
      <p:sp>
        <p:nvSpPr>
          <p:cNvPr id="12" name="文本框 11"/>
          <p:cNvSpPr txBox="1"/>
          <p:nvPr/>
        </p:nvSpPr>
        <p:spPr>
          <a:xfrm>
            <a:off x="7164288" y="2426143"/>
            <a:ext cx="2157729" cy="707886"/>
          </a:xfrm>
          <a:prstGeom prst="rect">
            <a:avLst/>
          </a:prstGeom>
          <a:noFill/>
        </p:spPr>
        <p:txBody>
          <a:bodyPr wrap="square" rtlCol="0">
            <a:spAutoFit/>
          </a:bodyPr>
          <a:lstStyle/>
          <a:p>
            <a:r>
              <a:rPr kumimoji="1" lang="pt-BR" altLang="zh-CN" sz="1000" dirty="0">
                <a:solidFill>
                  <a:schemeClr val="tx2">
                    <a:lumMod val="50000"/>
                    <a:lumOff val="50000"/>
                  </a:schemeClr>
                </a:solidFill>
                <a:latin typeface="Arial"/>
                <a:cs typeface="Arial"/>
              </a:rPr>
              <a:t>STAR: </a:t>
            </a:r>
            <a:r>
              <a:rPr kumimoji="1" lang="pt-BR" altLang="zh-CN" sz="1000" dirty="0" err="1">
                <a:solidFill>
                  <a:schemeClr val="tx2">
                    <a:lumMod val="50000"/>
                    <a:lumOff val="50000"/>
                  </a:schemeClr>
                </a:solidFill>
                <a:latin typeface="Arial"/>
                <a:cs typeface="Arial"/>
              </a:rPr>
              <a:t>Phys</a:t>
            </a:r>
            <a:r>
              <a:rPr kumimoji="1" lang="pt-BR" altLang="zh-CN" sz="1000" dirty="0">
                <a:solidFill>
                  <a:schemeClr val="tx2">
                    <a:lumMod val="50000"/>
                    <a:lumOff val="50000"/>
                  </a:schemeClr>
                </a:solidFill>
                <a:latin typeface="Arial"/>
                <a:cs typeface="Arial"/>
              </a:rPr>
              <a:t>. Rev. Lett.11</a:t>
            </a:r>
            <a:r>
              <a:rPr kumimoji="1" lang="en-US" altLang="zh-CN" sz="1000" dirty="0">
                <a:solidFill>
                  <a:schemeClr val="tx2">
                    <a:lumMod val="50000"/>
                    <a:lumOff val="50000"/>
                  </a:schemeClr>
                </a:solidFill>
                <a:latin typeface="Arial"/>
                <a:cs typeface="Arial"/>
              </a:rPr>
              <a:t>0</a:t>
            </a:r>
            <a:r>
              <a:rPr kumimoji="1" lang="pt-BR" altLang="zh-CN" sz="1000" dirty="0">
                <a:solidFill>
                  <a:schemeClr val="tx2">
                    <a:lumMod val="50000"/>
                    <a:lumOff val="50000"/>
                  </a:schemeClr>
                </a:solidFill>
                <a:latin typeface="Arial"/>
                <a:cs typeface="Arial"/>
              </a:rPr>
              <a:t>, </a:t>
            </a:r>
            <a:r>
              <a:rPr kumimoji="1" lang="en-US" altLang="zh-CN" sz="1000" dirty="0">
                <a:solidFill>
                  <a:schemeClr val="tx2">
                    <a:lumMod val="50000"/>
                    <a:lumOff val="50000"/>
                  </a:schemeClr>
                </a:solidFill>
                <a:latin typeface="Arial"/>
                <a:cs typeface="Arial"/>
              </a:rPr>
              <a:t>142301</a:t>
            </a:r>
            <a:r>
              <a:rPr kumimoji="1" lang="pt-BR" altLang="zh-CN" sz="1000" dirty="0">
                <a:solidFill>
                  <a:schemeClr val="tx2">
                    <a:lumMod val="50000"/>
                    <a:lumOff val="50000"/>
                  </a:schemeClr>
                </a:solidFill>
                <a:latin typeface="Arial"/>
                <a:cs typeface="Arial"/>
              </a:rPr>
              <a:t>(201</a:t>
            </a:r>
            <a:r>
              <a:rPr kumimoji="1" lang="en-US" altLang="zh-CN" sz="1000" dirty="0">
                <a:solidFill>
                  <a:schemeClr val="tx2">
                    <a:lumMod val="50000"/>
                    <a:lumOff val="50000"/>
                  </a:schemeClr>
                </a:solidFill>
                <a:latin typeface="Arial"/>
                <a:cs typeface="Arial"/>
              </a:rPr>
              <a:t>3</a:t>
            </a:r>
            <a:r>
              <a:rPr kumimoji="1" lang="pt-BR" altLang="zh-CN" sz="1000" dirty="0">
                <a:solidFill>
                  <a:schemeClr val="tx2">
                    <a:lumMod val="50000"/>
                    <a:lumOff val="50000"/>
                  </a:schemeClr>
                </a:solidFill>
                <a:latin typeface="Arial"/>
                <a:cs typeface="Arial"/>
              </a:rPr>
              <a:t>)</a:t>
            </a:r>
          </a:p>
          <a:p>
            <a:r>
              <a:rPr kumimoji="1" lang="pt-BR" altLang="zh-CN" sz="1000" dirty="0" err="1">
                <a:solidFill>
                  <a:schemeClr val="tx2">
                    <a:lumMod val="50000"/>
                    <a:lumOff val="50000"/>
                  </a:schemeClr>
                </a:solidFill>
                <a:latin typeface="Arial"/>
                <a:cs typeface="Arial"/>
              </a:rPr>
              <a:t>Phys</a:t>
            </a:r>
            <a:r>
              <a:rPr kumimoji="1" lang="en-US" altLang="zh-CN" sz="1000" dirty="0">
                <a:solidFill>
                  <a:schemeClr val="tx2">
                    <a:lumMod val="50000"/>
                    <a:lumOff val="50000"/>
                  </a:schemeClr>
                </a:solidFill>
                <a:latin typeface="Arial"/>
                <a:cs typeface="Arial"/>
              </a:rPr>
              <a:t>.</a:t>
            </a:r>
            <a:r>
              <a:rPr kumimoji="1" lang="zh-CN" altLang="en-US" sz="1000" dirty="0">
                <a:solidFill>
                  <a:schemeClr val="tx2">
                    <a:lumMod val="50000"/>
                    <a:lumOff val="50000"/>
                  </a:schemeClr>
                </a:solidFill>
                <a:latin typeface="Arial"/>
                <a:cs typeface="Arial"/>
              </a:rPr>
              <a:t> </a:t>
            </a:r>
            <a:r>
              <a:rPr kumimoji="1" lang="en-US" altLang="zh-CN" sz="1000" dirty="0">
                <a:solidFill>
                  <a:schemeClr val="tx2">
                    <a:lumMod val="50000"/>
                    <a:lumOff val="50000"/>
                  </a:schemeClr>
                </a:solidFill>
                <a:latin typeface="Arial"/>
                <a:cs typeface="Arial"/>
              </a:rPr>
              <a:t>Rev.</a:t>
            </a:r>
            <a:r>
              <a:rPr kumimoji="1" lang="zh-CN" altLang="en-US" sz="1000" dirty="0">
                <a:solidFill>
                  <a:schemeClr val="tx2">
                    <a:lumMod val="50000"/>
                    <a:lumOff val="50000"/>
                  </a:schemeClr>
                </a:solidFill>
                <a:latin typeface="Arial"/>
                <a:cs typeface="Arial"/>
              </a:rPr>
              <a:t> </a:t>
            </a:r>
            <a:r>
              <a:rPr kumimoji="1" lang="en-US" altLang="zh-CN" sz="1000" dirty="0">
                <a:solidFill>
                  <a:schemeClr val="tx2">
                    <a:lumMod val="50000"/>
                    <a:lumOff val="50000"/>
                  </a:schemeClr>
                </a:solidFill>
                <a:latin typeface="Arial"/>
                <a:cs typeface="Arial"/>
              </a:rPr>
              <a:t>C</a:t>
            </a:r>
            <a:r>
              <a:rPr kumimoji="1" lang="zh-CN" altLang="en-US" sz="1000" dirty="0">
                <a:solidFill>
                  <a:schemeClr val="tx2">
                    <a:lumMod val="50000"/>
                    <a:lumOff val="50000"/>
                  </a:schemeClr>
                </a:solidFill>
                <a:latin typeface="Arial"/>
                <a:cs typeface="Arial"/>
              </a:rPr>
              <a:t> </a:t>
            </a:r>
            <a:r>
              <a:rPr kumimoji="1" lang="en-US" altLang="zh-CN" sz="1000" dirty="0">
                <a:solidFill>
                  <a:schemeClr val="tx2">
                    <a:lumMod val="50000"/>
                    <a:lumOff val="50000"/>
                  </a:schemeClr>
                </a:solidFill>
                <a:latin typeface="Arial"/>
                <a:cs typeface="Arial"/>
              </a:rPr>
              <a:t>88,</a:t>
            </a:r>
            <a:r>
              <a:rPr kumimoji="1" lang="zh-CN" altLang="en-US" sz="1000" dirty="0">
                <a:solidFill>
                  <a:schemeClr val="tx2">
                    <a:lumMod val="50000"/>
                    <a:lumOff val="50000"/>
                  </a:schemeClr>
                </a:solidFill>
                <a:latin typeface="Arial"/>
                <a:cs typeface="Arial"/>
              </a:rPr>
              <a:t> </a:t>
            </a:r>
            <a:r>
              <a:rPr kumimoji="1" lang="en-US" altLang="zh-CN" sz="1000" dirty="0">
                <a:solidFill>
                  <a:schemeClr val="tx2">
                    <a:lumMod val="50000"/>
                    <a:lumOff val="50000"/>
                  </a:schemeClr>
                </a:solidFill>
                <a:latin typeface="Arial"/>
                <a:cs typeface="Arial"/>
              </a:rPr>
              <a:t>014902(2013)</a:t>
            </a:r>
          </a:p>
          <a:p>
            <a:r>
              <a:rPr kumimoji="1" lang="pt-BR" altLang="zh-CN" sz="1000" dirty="0" err="1">
                <a:solidFill>
                  <a:schemeClr val="tx2">
                    <a:lumMod val="50000"/>
                    <a:lumOff val="50000"/>
                  </a:schemeClr>
                </a:solidFill>
                <a:latin typeface="Arial"/>
                <a:cs typeface="Arial"/>
              </a:rPr>
              <a:t>Phys</a:t>
            </a:r>
            <a:r>
              <a:rPr kumimoji="1" lang="en-US" altLang="zh-CN" sz="1000" dirty="0">
                <a:solidFill>
                  <a:schemeClr val="tx2">
                    <a:lumMod val="50000"/>
                    <a:lumOff val="50000"/>
                  </a:schemeClr>
                </a:solidFill>
                <a:latin typeface="Arial"/>
                <a:cs typeface="Arial"/>
              </a:rPr>
              <a:t>.</a:t>
            </a:r>
            <a:r>
              <a:rPr kumimoji="1" lang="zh-CN" altLang="en-US" sz="1000" dirty="0">
                <a:solidFill>
                  <a:schemeClr val="tx2">
                    <a:lumMod val="50000"/>
                    <a:lumOff val="50000"/>
                  </a:schemeClr>
                </a:solidFill>
                <a:latin typeface="Arial"/>
                <a:cs typeface="Arial"/>
              </a:rPr>
              <a:t> </a:t>
            </a:r>
            <a:r>
              <a:rPr kumimoji="1" lang="en-US" altLang="zh-CN" sz="1000" dirty="0">
                <a:solidFill>
                  <a:schemeClr val="tx2">
                    <a:lumMod val="50000"/>
                    <a:lumOff val="50000"/>
                  </a:schemeClr>
                </a:solidFill>
                <a:latin typeface="Arial"/>
                <a:cs typeface="Arial"/>
              </a:rPr>
              <a:t>Rev.</a:t>
            </a:r>
            <a:r>
              <a:rPr kumimoji="1" lang="zh-CN" altLang="en-US" sz="1000" dirty="0">
                <a:solidFill>
                  <a:schemeClr val="tx2">
                    <a:lumMod val="50000"/>
                    <a:lumOff val="50000"/>
                  </a:schemeClr>
                </a:solidFill>
                <a:latin typeface="Arial"/>
                <a:cs typeface="Arial"/>
              </a:rPr>
              <a:t> </a:t>
            </a:r>
            <a:r>
              <a:rPr kumimoji="1" lang="en-US" altLang="zh-CN" sz="1000" dirty="0">
                <a:solidFill>
                  <a:schemeClr val="tx2">
                    <a:lumMod val="50000"/>
                    <a:lumOff val="50000"/>
                  </a:schemeClr>
                </a:solidFill>
                <a:latin typeface="Arial"/>
                <a:cs typeface="Arial"/>
              </a:rPr>
              <a:t>C</a:t>
            </a:r>
            <a:r>
              <a:rPr kumimoji="1" lang="zh-CN" altLang="en-US" sz="1000" dirty="0">
                <a:solidFill>
                  <a:schemeClr val="tx2">
                    <a:lumMod val="50000"/>
                    <a:lumOff val="50000"/>
                  </a:schemeClr>
                </a:solidFill>
                <a:latin typeface="Arial"/>
                <a:cs typeface="Arial"/>
              </a:rPr>
              <a:t> </a:t>
            </a:r>
            <a:r>
              <a:rPr kumimoji="1" lang="en-US" altLang="zh-CN" sz="1000" dirty="0">
                <a:solidFill>
                  <a:schemeClr val="tx2">
                    <a:lumMod val="50000"/>
                    <a:lumOff val="50000"/>
                  </a:schemeClr>
                </a:solidFill>
                <a:latin typeface="Arial"/>
                <a:cs typeface="Arial"/>
              </a:rPr>
              <a:t>93,</a:t>
            </a:r>
            <a:r>
              <a:rPr kumimoji="1" lang="zh-CN" altLang="en-US" sz="1000" dirty="0">
                <a:solidFill>
                  <a:schemeClr val="tx2">
                    <a:lumMod val="50000"/>
                    <a:lumOff val="50000"/>
                  </a:schemeClr>
                </a:solidFill>
                <a:latin typeface="Arial"/>
                <a:cs typeface="Arial"/>
              </a:rPr>
              <a:t> </a:t>
            </a:r>
            <a:r>
              <a:rPr kumimoji="1" lang="en-US" altLang="zh-CN" sz="1000" dirty="0">
                <a:solidFill>
                  <a:schemeClr val="tx2">
                    <a:lumMod val="50000"/>
                    <a:lumOff val="50000"/>
                  </a:schemeClr>
                </a:solidFill>
                <a:latin typeface="Arial"/>
                <a:cs typeface="Arial"/>
              </a:rPr>
              <a:t>014907(2016)</a:t>
            </a:r>
          </a:p>
        </p:txBody>
      </p:sp>
      <p:sp>
        <p:nvSpPr>
          <p:cNvPr id="14" name="文本框 13">
            <a:extLst>
              <a:ext uri="{FF2B5EF4-FFF2-40B4-BE49-F238E27FC236}">
                <a16:creationId xmlns:a16="http://schemas.microsoft.com/office/drawing/2014/main" id="{033ABB63-289D-E084-C6BC-53CCD34C473C}"/>
              </a:ext>
            </a:extLst>
          </p:cNvPr>
          <p:cNvSpPr txBox="1"/>
          <p:nvPr/>
        </p:nvSpPr>
        <p:spPr>
          <a:xfrm>
            <a:off x="7164288" y="793251"/>
            <a:ext cx="1243540" cy="523220"/>
          </a:xfrm>
          <a:prstGeom prst="rect">
            <a:avLst/>
          </a:prstGeom>
          <a:solidFill>
            <a:srgbClr val="FFC000"/>
          </a:solidFill>
          <a:ln w="25400">
            <a:solidFill>
              <a:srgbClr val="C00000"/>
            </a:solidFill>
          </a:ln>
        </p:spPr>
        <p:txBody>
          <a:bodyPr wrap="square" rtlCol="0">
            <a:spAutoFit/>
          </a:bodyPr>
          <a:lstStyle/>
          <a:p>
            <a:r>
              <a:rPr kumimoji="1" lang="en-US" altLang="zh-CN" dirty="0">
                <a:latin typeface="Times" pitchFamily="2" charset="0"/>
              </a:rPr>
              <a:t>BES-I</a:t>
            </a:r>
            <a:endParaRPr kumimoji="1" lang="zh-CN" altLang="en-US" dirty="0">
              <a:latin typeface="Times" pitchFamily="2" charset="0"/>
            </a:endParaRPr>
          </a:p>
        </p:txBody>
      </p:sp>
      <p:sp>
        <p:nvSpPr>
          <p:cNvPr id="6" name="灯片编号占位符 36">
            <a:extLst>
              <a:ext uri="{FF2B5EF4-FFF2-40B4-BE49-F238E27FC236}">
                <a16:creationId xmlns:a16="http://schemas.microsoft.com/office/drawing/2014/main" id="{645484F9-AE00-00C3-7794-08EB8362CACD}"/>
              </a:ext>
            </a:extLst>
          </p:cNvPr>
          <p:cNvSpPr>
            <a:spLocks noGrp="1"/>
          </p:cNvSpPr>
          <p:nvPr>
            <p:ph type="sldNum" sz="quarter" idx="4294967295"/>
          </p:nvPr>
        </p:nvSpPr>
        <p:spPr>
          <a:xfrm>
            <a:off x="6986271" y="6480816"/>
            <a:ext cx="2057400" cy="365125"/>
          </a:xfrm>
        </p:spPr>
        <p:txBody>
          <a:bodyPr/>
          <a:lstStyle/>
          <a:p>
            <a:pPr>
              <a:spcAft>
                <a:spcPts val="0"/>
              </a:spcAft>
            </a:pPr>
            <a:fld id="{784FBA3E-51F6-4C18-A6B2-50A0E0E81045}" type="slidenum">
              <a:rPr lang="zh-CN" altLang="en-US" sz="1600">
                <a:solidFill>
                  <a:prstClr val="black">
                    <a:lumMod val="75000"/>
                    <a:lumOff val="25000"/>
                  </a:prstClr>
                </a:solidFill>
                <a:latin typeface="Times New Roman" panose="02020603050405020304" pitchFamily="18" charset="0"/>
                <a:ea typeface="微软雅黑" panose="020B0503020204020204" pitchFamily="34" charset="-122"/>
              </a:rPr>
              <a:pPr>
                <a:spcAft>
                  <a:spcPts val="0"/>
                </a:spcAft>
              </a:pPr>
              <a:t>35</a:t>
            </a:fld>
            <a:endParaRPr lang="zh-CN" altLang="en-US" sz="1600" dirty="0">
              <a:solidFill>
                <a:prstClr val="black">
                  <a:lumMod val="75000"/>
                  <a:lumOff val="25000"/>
                </a:prstClr>
              </a:solidFill>
              <a:latin typeface="Times New Roman" panose="02020603050405020304" pitchFamily="18" charset="0"/>
              <a:ea typeface="微软雅黑" panose="020B0503020204020204" pitchFamily="34" charset="-122"/>
            </a:endParaRPr>
          </a:p>
        </p:txBody>
      </p:sp>
      <p:sp>
        <p:nvSpPr>
          <p:cNvPr id="13" name="Line 26">
            <a:extLst>
              <a:ext uri="{FF2B5EF4-FFF2-40B4-BE49-F238E27FC236}">
                <a16:creationId xmlns:a16="http://schemas.microsoft.com/office/drawing/2014/main" id="{CAF16E35-7C8D-ED46-B22C-3BF4C3B2032E}"/>
              </a:ext>
            </a:extLst>
          </p:cNvPr>
          <p:cNvSpPr>
            <a:spLocks noChangeShapeType="1"/>
          </p:cNvSpPr>
          <p:nvPr/>
        </p:nvSpPr>
        <p:spPr bwMode="auto">
          <a:xfrm flipV="1">
            <a:off x="395289" y="740701"/>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6" name="Rectangle 28">
            <a:extLst>
              <a:ext uri="{FF2B5EF4-FFF2-40B4-BE49-F238E27FC236}">
                <a16:creationId xmlns:a16="http://schemas.microsoft.com/office/drawing/2014/main" id="{C56428DB-08C8-E140-933E-6B8D5F0DC021}"/>
              </a:ext>
            </a:extLst>
          </p:cNvPr>
          <p:cNvSpPr>
            <a:spLocks noChangeArrowheads="1"/>
          </p:cNvSpPr>
          <p:nvPr/>
        </p:nvSpPr>
        <p:spPr bwMode="auto">
          <a:xfrm>
            <a:off x="2915816" y="105672"/>
            <a:ext cx="3949824" cy="534988"/>
          </a:xfrm>
          <a:prstGeom prst="rect">
            <a:avLst/>
          </a:prstGeom>
          <a:noFill/>
          <a:ln>
            <a:noFill/>
          </a:ln>
        </p:spPr>
        <p:txBody>
          <a:bodyPr lIns="91173" tIns="45587" rIns="91173" bIns="45587" anchor="ctr"/>
          <a:lstStyle/>
          <a:p>
            <a:r>
              <a:rPr lang="en-US" altLang="zh-CN" sz="3200" b="1" dirty="0">
                <a:latin typeface="+mj-lt"/>
              </a:rPr>
              <a:t>NCQ Scaling Test </a:t>
            </a:r>
            <a:endParaRPr lang="el-GR" altLang="zh-CN" sz="3200" b="1" dirty="0">
              <a:latin typeface="+mj-lt"/>
            </a:endParaRPr>
          </a:p>
        </p:txBody>
      </p:sp>
    </p:spTree>
    <p:extLst>
      <p:ext uri="{BB962C8B-B14F-4D97-AF65-F5344CB8AC3E}">
        <p14:creationId xmlns:p14="http://schemas.microsoft.com/office/powerpoint/2010/main" val="2442647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6">
            <a:extLst>
              <a:ext uri="{FF2B5EF4-FFF2-40B4-BE49-F238E27FC236}">
                <a16:creationId xmlns:a16="http://schemas.microsoft.com/office/drawing/2014/main" id="{68B258FC-F8D0-8ED4-7A1C-04BD703C4CDA}"/>
              </a:ext>
            </a:extLst>
          </p:cNvPr>
          <p:cNvSpPr>
            <a:spLocks noGrp="1"/>
          </p:cNvSpPr>
          <p:nvPr>
            <p:ph type="sldNum" sz="quarter" idx="4294967295"/>
          </p:nvPr>
        </p:nvSpPr>
        <p:spPr/>
        <p:txBody>
          <a:bodyPr/>
          <a:lstStyle/>
          <a:p>
            <a:pPr>
              <a:spcAft>
                <a:spcPts val="0"/>
              </a:spcAft>
            </a:pPr>
            <a:fld id="{784FBA3E-51F6-4C18-A6B2-50A0E0E81045}" type="slidenum">
              <a:rPr lang="zh-CN" altLang="en-US" sz="1600">
                <a:solidFill>
                  <a:prstClr val="black">
                    <a:lumMod val="75000"/>
                    <a:lumOff val="25000"/>
                  </a:prstClr>
                </a:solidFill>
                <a:latin typeface="Times New Roman" panose="02020603050405020304" pitchFamily="18" charset="0"/>
                <a:ea typeface="微软雅黑" panose="020B0503020204020204" pitchFamily="34" charset="-122"/>
              </a:rPr>
              <a:pPr>
                <a:spcAft>
                  <a:spcPts val="0"/>
                </a:spcAft>
              </a:pPr>
              <a:t>36</a:t>
            </a:fld>
            <a:endParaRPr lang="zh-CN" altLang="en-US" sz="1600" dirty="0">
              <a:solidFill>
                <a:prstClr val="black">
                  <a:lumMod val="75000"/>
                  <a:lumOff val="25000"/>
                </a:prstClr>
              </a:solidFill>
              <a:latin typeface="Times New Roman" panose="02020603050405020304" pitchFamily="18" charset="0"/>
              <a:ea typeface="微软雅黑" panose="020B0503020204020204" pitchFamily="34" charset="-122"/>
            </a:endParaRPr>
          </a:p>
        </p:txBody>
      </p:sp>
      <p:pic>
        <p:nvPicPr>
          <p:cNvPr id="9" name="图片 8">
            <a:extLst>
              <a:ext uri="{FF2B5EF4-FFF2-40B4-BE49-F238E27FC236}">
                <a16:creationId xmlns:a16="http://schemas.microsoft.com/office/drawing/2014/main" id="{62A06FF8-E439-33A8-E63B-6F60A45DC449}"/>
              </a:ext>
            </a:extLst>
          </p:cNvPr>
          <p:cNvPicPr>
            <a:picLocks noChangeAspect="1"/>
          </p:cNvPicPr>
          <p:nvPr/>
        </p:nvPicPr>
        <p:blipFill rotWithShape="1">
          <a:blip r:embed="rId3"/>
          <a:srcRect l="3253"/>
          <a:stretch>
            <a:fillRect/>
          </a:stretch>
        </p:blipFill>
        <p:spPr>
          <a:xfrm>
            <a:off x="611560" y="954683"/>
            <a:ext cx="7585167" cy="3894935"/>
          </a:xfrm>
          <a:prstGeom prst="rect">
            <a:avLst/>
          </a:prstGeom>
        </p:spPr>
      </p:pic>
      <p:sp>
        <p:nvSpPr>
          <p:cNvPr id="13" name="文本框 12">
            <a:extLst>
              <a:ext uri="{FF2B5EF4-FFF2-40B4-BE49-F238E27FC236}">
                <a16:creationId xmlns:a16="http://schemas.microsoft.com/office/drawing/2014/main" id="{F38A48CB-CB8A-39E2-1C7D-3D9E17B449E7}"/>
              </a:ext>
            </a:extLst>
          </p:cNvPr>
          <p:cNvSpPr txBox="1"/>
          <p:nvPr/>
        </p:nvSpPr>
        <p:spPr>
          <a:xfrm>
            <a:off x="2505602" y="4765916"/>
            <a:ext cx="4963887"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bg1">
                    <a:lumMod val="50000"/>
                  </a:schemeClr>
                </a:solidFill>
                <a:latin typeface="Times New Roman" panose="02020603050405020304" pitchFamily="18" charset="0"/>
                <a:cs typeface="Times New Roman" panose="02020603050405020304" pitchFamily="18" charset="0"/>
              </a:rPr>
              <a:t>STAR:</a:t>
            </a:r>
            <a:r>
              <a:rPr lang="zh-CN" altLang="en-US" sz="12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Phys. Lett. B 827 (2022) 137003;</a:t>
            </a:r>
            <a:r>
              <a:rPr lang="zh-CN" altLang="en-US" sz="1200" dirty="0">
                <a:solidFill>
                  <a:schemeClr val="bg1">
                    <a:lumMod val="50000"/>
                  </a:schemeClr>
                </a:solidFill>
                <a:latin typeface="Times New Roman" panose="02020603050405020304" pitchFamily="18" charset="0"/>
                <a:cs typeface="Times New Roman" panose="02020603050405020304" pitchFamily="18" charset="0"/>
              </a:rPr>
              <a:t> </a:t>
            </a:r>
            <a:r>
              <a:rPr lang="en" altLang="zh-CN" sz="1200" dirty="0">
                <a:solidFill>
                  <a:schemeClr val="bg1">
                    <a:lumMod val="50000"/>
                  </a:schemeClr>
                </a:solidFill>
                <a:latin typeface="Times New Roman" panose="02020603050405020304" pitchFamily="18" charset="0"/>
                <a:cs typeface="Times New Roman" panose="02020603050405020304" pitchFamily="18" charset="0"/>
              </a:rPr>
              <a:t>Phys. Rev. C.107</a:t>
            </a:r>
            <a:r>
              <a:rPr lang="zh-CN" altLang="en-US" sz="1200" dirty="0">
                <a:solidFill>
                  <a:schemeClr val="bg1">
                    <a:lumMod val="50000"/>
                  </a:schemeClr>
                </a:solidFill>
                <a:latin typeface="Times New Roman" panose="02020603050405020304" pitchFamily="18" charset="0"/>
                <a:cs typeface="Times New Roman" panose="02020603050405020304" pitchFamily="18" charset="0"/>
              </a:rPr>
              <a:t> </a:t>
            </a:r>
            <a:r>
              <a:rPr lang="en" altLang="zh-CN" sz="1200" dirty="0">
                <a:solidFill>
                  <a:schemeClr val="bg1">
                    <a:lumMod val="50000"/>
                  </a:schemeClr>
                </a:solidFill>
                <a:latin typeface="Times New Roman" panose="02020603050405020304" pitchFamily="18" charset="0"/>
                <a:cs typeface="Times New Roman" panose="02020603050405020304" pitchFamily="18" charset="0"/>
              </a:rPr>
              <a:t>(2023) 024912</a:t>
            </a:r>
            <a:endParaRPr lang="en-US" altLang="zh-CN" sz="1200" dirty="0">
              <a:solidFill>
                <a:schemeClr val="bg1">
                  <a:lumMod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CFA5FD71-071E-4157-2AD8-67A9EC2D8B98}"/>
                  </a:ext>
                </a:extLst>
              </p:cNvPr>
              <p:cNvSpPr txBox="1"/>
              <p:nvPr/>
            </p:nvSpPr>
            <p:spPr>
              <a:xfrm>
                <a:off x="255010" y="5120393"/>
                <a:ext cx="8435705" cy="150297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44" indent="-285744">
                  <a:spcAft>
                    <a:spcPts val="1200"/>
                  </a:spcAft>
                  <a:buFont typeface="Wingdings" panose="05000000000000000000" pitchFamily="2" charset="2"/>
                  <a:buChar char="Ø"/>
                </a:pPr>
                <a:r>
                  <a:rPr lang="en-US" sz="2000" dirty="0">
                    <a:cs typeface="Times New Roman" panose="02020603050405020304" pitchFamily="18" charset="0"/>
                  </a:rPr>
                  <a:t>At 3 GeV, the measured midrapidity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2</m:t>
                        </m:r>
                      </m:sub>
                    </m:sSub>
                  </m:oMath>
                </a14:m>
                <a:r>
                  <a:rPr lang="en-US" sz="2000" dirty="0">
                    <a:cs typeface="Times New Roman" panose="02020603050405020304" pitchFamily="18" charset="0"/>
                  </a:rPr>
                  <a:t> for all particles are negative</a:t>
                </a:r>
                <a:r>
                  <a:rPr lang="zh-CN" altLang="en-US" sz="2000" dirty="0">
                    <a:cs typeface="Times New Roman" panose="02020603050405020304" pitchFamily="18" charset="0"/>
                  </a:rPr>
                  <a:t> </a:t>
                </a:r>
                <a:r>
                  <a:rPr lang="en-US" sz="2000" dirty="0">
                    <a:cs typeface="Times New Roman" panose="02020603050405020304" pitchFamily="18" charset="0"/>
                  </a:rPr>
                  <a:t>and NCQ scaling is absent</a:t>
                </a:r>
              </a:p>
              <a:p>
                <a:pPr marL="285744" indent="-285744">
                  <a:lnSpc>
                    <a:spcPts val="1900"/>
                  </a:lnSpc>
                  <a:spcAft>
                    <a:spcPts val="1200"/>
                  </a:spcAft>
                  <a:buFont typeface="Wingdings" panose="05000000000000000000" pitchFamily="2" charset="2"/>
                  <a:buChar char="Ø"/>
                </a:pPr>
                <a:r>
                  <a:rPr lang="en-US" sz="2000" dirty="0">
                    <a:cs typeface="Times New Roman" panose="02020603050405020304" pitchFamily="18" charset="0"/>
                  </a:rPr>
                  <a:t>Equation-of-State dominated by baryonic interactions</a:t>
                </a:r>
              </a:p>
              <a:p>
                <a:pPr>
                  <a:lnSpc>
                    <a:spcPts val="1900"/>
                  </a:lnSpc>
                  <a:spcAft>
                    <a:spcPts val="1200"/>
                  </a:spcAft>
                </a:pPr>
                <a:r>
                  <a:rPr lang="en-US" sz="2000" dirty="0">
                    <a:cs typeface="Times New Roman" panose="02020603050405020304" pitchFamily="18" charset="0"/>
                  </a:rPr>
                  <a:t>     </a:t>
                </a:r>
                <a:r>
                  <a:rPr lang="zh-CN" altLang="en-US" sz="2000" dirty="0">
                    <a:solidFill>
                      <a:schemeClr val="accent2">
                        <a:lumMod val="75000"/>
                      </a:schemeClr>
                    </a:solidFill>
                    <a:cs typeface="Times New Roman" panose="02020603050405020304" pitchFamily="18" charset="0"/>
                    <a:sym typeface="+mn-ea"/>
                  </a:rPr>
                  <a:t>→</a:t>
                </a:r>
                <a:r>
                  <a:rPr lang="en-US" sz="2000" dirty="0">
                    <a:solidFill>
                      <a:schemeClr val="accent2">
                        <a:lumMod val="75000"/>
                      </a:schemeClr>
                    </a:solidFill>
                    <a:cs typeface="Times New Roman" panose="02020603050405020304" pitchFamily="18" charset="0"/>
                    <a:sym typeface="+mn-ea"/>
                  </a:rPr>
                  <a:t> T</a:t>
                </a:r>
                <a:r>
                  <a:rPr lang="en-US" sz="2000" dirty="0">
                    <a:solidFill>
                      <a:schemeClr val="accent2">
                        <a:lumMod val="75000"/>
                      </a:schemeClr>
                    </a:solidFill>
                    <a:ea typeface="Helvetica Neue"/>
                    <a:cs typeface="Times New Roman" panose="02020603050405020304" pitchFamily="18" charset="0"/>
                  </a:rPr>
                  <a:t>he hadronic degree of freedom dominate</a:t>
                </a:r>
                <a:r>
                  <a:rPr lang="en-US" altLang="zh-CN" sz="2000" dirty="0">
                    <a:solidFill>
                      <a:schemeClr val="accent2">
                        <a:lumMod val="75000"/>
                      </a:schemeClr>
                    </a:solidFill>
                    <a:ea typeface="Helvetica Neue"/>
                    <a:cs typeface="Times New Roman" panose="02020603050405020304" pitchFamily="18" charset="0"/>
                  </a:rPr>
                  <a:t>s</a:t>
                </a:r>
                <a:endParaRPr lang="en-US" dirty="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CFA5FD71-071E-4157-2AD8-67A9EC2D8B98}"/>
                  </a:ext>
                </a:extLst>
              </p:cNvPr>
              <p:cNvSpPr txBox="1">
                <a:spLocks noRot="1" noChangeAspect="1" noMove="1" noResize="1" noEditPoints="1" noAdjustHandles="1" noChangeArrowheads="1" noChangeShapeType="1" noTextEdit="1"/>
              </p:cNvSpPr>
              <p:nvPr/>
            </p:nvSpPr>
            <p:spPr>
              <a:xfrm>
                <a:off x="255010" y="5120393"/>
                <a:ext cx="8435705" cy="1502976"/>
              </a:xfrm>
              <a:prstGeom prst="rect">
                <a:avLst/>
              </a:prstGeom>
              <a:blipFill>
                <a:blip r:embed="rId4"/>
                <a:stretch>
                  <a:fillRect l="-602" t="-1667" b="-5000"/>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141FB2D6-74DF-7D70-1184-0470C0AEE58D}"/>
              </a:ext>
            </a:extLst>
          </p:cNvPr>
          <p:cNvSpPr txBox="1"/>
          <p:nvPr/>
        </p:nvSpPr>
        <p:spPr>
          <a:xfrm>
            <a:off x="7092280" y="3356992"/>
            <a:ext cx="1800200" cy="402029"/>
          </a:xfrm>
          <a:prstGeom prst="rect">
            <a:avLst/>
          </a:prstGeom>
          <a:solidFill>
            <a:srgbClr val="FFC000"/>
          </a:solidFill>
          <a:ln w="25400">
            <a:solidFill>
              <a:srgbClr val="C00000"/>
            </a:solidFill>
          </a:ln>
        </p:spPr>
        <p:txBody>
          <a:bodyPr wrap="square" rtlCol="0">
            <a:spAutoFit/>
          </a:bodyPr>
          <a:lstStyle/>
          <a:p>
            <a:r>
              <a:rPr kumimoji="1" lang="en-US" altLang="zh-CN" sz="2000" dirty="0">
                <a:latin typeface="Times" pitchFamily="2" charset="0"/>
              </a:rPr>
              <a:t>BES-II:</a:t>
            </a:r>
            <a:r>
              <a:rPr kumimoji="1" lang="zh-CN" altLang="en-US" sz="2000" dirty="0">
                <a:latin typeface="Times" pitchFamily="2" charset="0"/>
              </a:rPr>
              <a:t> </a:t>
            </a:r>
            <a:r>
              <a:rPr kumimoji="1" lang="en-US" altLang="zh-CN" sz="2000" dirty="0">
                <a:latin typeface="Times" pitchFamily="2" charset="0"/>
              </a:rPr>
              <a:t>3</a:t>
            </a:r>
            <a:r>
              <a:rPr kumimoji="1" lang="zh-CN" altLang="en-US" sz="2000" dirty="0">
                <a:latin typeface="Times" pitchFamily="2" charset="0"/>
              </a:rPr>
              <a:t> </a:t>
            </a:r>
            <a:r>
              <a:rPr kumimoji="1" lang="en-US" altLang="zh-CN" sz="2000" dirty="0">
                <a:latin typeface="Times" pitchFamily="2" charset="0"/>
              </a:rPr>
              <a:t>GeV</a:t>
            </a:r>
            <a:endParaRPr kumimoji="1" lang="zh-CN" altLang="en-US" sz="2000" dirty="0">
              <a:latin typeface="Times" pitchFamily="2" charset="0"/>
            </a:endParaRPr>
          </a:p>
        </p:txBody>
      </p:sp>
      <p:sp>
        <p:nvSpPr>
          <p:cNvPr id="11" name="文本框 10">
            <a:extLst>
              <a:ext uri="{FF2B5EF4-FFF2-40B4-BE49-F238E27FC236}">
                <a16:creationId xmlns:a16="http://schemas.microsoft.com/office/drawing/2014/main" id="{25AFB0E1-51F3-D1A4-89AA-E98A82018E83}"/>
              </a:ext>
            </a:extLst>
          </p:cNvPr>
          <p:cNvSpPr txBox="1"/>
          <p:nvPr/>
        </p:nvSpPr>
        <p:spPr>
          <a:xfrm>
            <a:off x="1577086" y="179929"/>
            <a:ext cx="6619642" cy="584775"/>
          </a:xfrm>
          <a:prstGeom prst="rect">
            <a:avLst/>
          </a:prstGeom>
          <a:noFill/>
        </p:spPr>
        <p:txBody>
          <a:bodyPr wrap="square">
            <a:spAutoFit/>
          </a:bodyPr>
          <a:lstStyle/>
          <a:p>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Disappearance</a:t>
            </a:r>
            <a:r>
              <a:rPr lang="zh-CN" altLang="en-US"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 </a:t>
            </a:r>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of</a:t>
            </a:r>
            <a:r>
              <a:rPr lang="zh-CN" altLang="en-US"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 </a:t>
            </a:r>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NCQ</a:t>
            </a:r>
            <a:r>
              <a:rPr lang="zh-CN" altLang="en-US"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 </a:t>
            </a:r>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Scaling</a:t>
            </a:r>
            <a:endParaRPr lang="zh-CN" altLang="en-US" sz="3200" b="1" kern="0" baseline="-2500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endParaRPr>
          </a:p>
        </p:txBody>
      </p:sp>
      <p:sp>
        <p:nvSpPr>
          <p:cNvPr id="29" name="Line 26">
            <a:extLst>
              <a:ext uri="{FF2B5EF4-FFF2-40B4-BE49-F238E27FC236}">
                <a16:creationId xmlns:a16="http://schemas.microsoft.com/office/drawing/2014/main" id="{6CE76195-D66C-B344-92C6-C397FBC5911D}"/>
              </a:ext>
            </a:extLst>
          </p:cNvPr>
          <p:cNvSpPr>
            <a:spLocks noChangeShapeType="1"/>
          </p:cNvSpPr>
          <p:nvPr/>
        </p:nvSpPr>
        <p:spPr bwMode="auto">
          <a:xfrm flipV="1">
            <a:off x="395289" y="908720"/>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Tree>
    <p:extLst>
      <p:ext uri="{BB962C8B-B14F-4D97-AF65-F5344CB8AC3E}">
        <p14:creationId xmlns:p14="http://schemas.microsoft.com/office/powerpoint/2010/main" val="2530807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09702" y="6172199"/>
            <a:ext cx="184731" cy="523220"/>
          </a:xfrm>
          <a:prstGeom prst="rect">
            <a:avLst/>
          </a:prstGeom>
          <a:noFill/>
        </p:spPr>
        <p:txBody>
          <a:bodyPr wrap="none" rtlCol="0">
            <a:spAutoFit/>
          </a:bodyPr>
          <a:lstStyle/>
          <a:p>
            <a:endParaRPr lang="en-US" dirty="0"/>
          </a:p>
        </p:txBody>
      </p:sp>
      <p:sp>
        <p:nvSpPr>
          <p:cNvPr id="3" name="文本框 2"/>
          <p:cNvSpPr txBox="1"/>
          <p:nvPr/>
        </p:nvSpPr>
        <p:spPr>
          <a:xfrm>
            <a:off x="2590800" y="1143000"/>
            <a:ext cx="685800" cy="523220"/>
          </a:xfrm>
          <a:prstGeom prst="rect">
            <a:avLst/>
          </a:prstGeom>
          <a:solidFill>
            <a:schemeClr val="bg1"/>
          </a:solidFill>
        </p:spPr>
        <p:txBody>
          <a:bodyPr wrap="square" rtlCol="0">
            <a:spAutoFit/>
          </a:bodyPr>
          <a:lstStyle/>
          <a:p>
            <a:endParaRPr kumimoji="1" lang="zh-CN" altLang="en-US" dirty="0"/>
          </a:p>
        </p:txBody>
      </p:sp>
      <p:sp>
        <p:nvSpPr>
          <p:cNvPr id="12" name="文本框 11"/>
          <p:cNvSpPr txBox="1"/>
          <p:nvPr/>
        </p:nvSpPr>
        <p:spPr>
          <a:xfrm>
            <a:off x="2590800" y="2819400"/>
            <a:ext cx="685800" cy="523220"/>
          </a:xfrm>
          <a:prstGeom prst="rect">
            <a:avLst/>
          </a:prstGeom>
          <a:solidFill>
            <a:schemeClr val="bg1"/>
          </a:solidFill>
        </p:spPr>
        <p:txBody>
          <a:bodyPr wrap="square" rtlCol="0">
            <a:spAutoFit/>
          </a:bodyPr>
          <a:lstStyle/>
          <a:p>
            <a:endParaRPr kumimoji="1" lang="zh-CN" altLang="en-US" dirty="0"/>
          </a:p>
        </p:txBody>
      </p:sp>
      <p:sp>
        <p:nvSpPr>
          <p:cNvPr id="2" name="矩形 1">
            <a:extLst>
              <a:ext uri="{FF2B5EF4-FFF2-40B4-BE49-F238E27FC236}">
                <a16:creationId xmlns:a16="http://schemas.microsoft.com/office/drawing/2014/main" id="{D37F599E-A9D7-3643-9EC9-C66EF210B97C}"/>
              </a:ext>
            </a:extLst>
          </p:cNvPr>
          <p:cNvSpPr/>
          <p:nvPr/>
        </p:nvSpPr>
        <p:spPr>
          <a:xfrm>
            <a:off x="2332902" y="198744"/>
            <a:ext cx="5126009" cy="604781"/>
          </a:xfrm>
          <a:prstGeom prst="rect">
            <a:avLst/>
          </a:prstGeom>
        </p:spPr>
        <p:txBody>
          <a:bodyPr wrap="square">
            <a:spAutoFit/>
          </a:bodyPr>
          <a:lstStyle/>
          <a:p>
            <a:pPr>
              <a:lnSpc>
                <a:spcPct val="120000"/>
              </a:lnSpc>
              <a:spcBef>
                <a:spcPts val="1200"/>
              </a:spcBef>
              <a:buSzPct val="180000"/>
              <a:defRPr sz="4800"/>
            </a:pPr>
            <a:r>
              <a:rPr lang="en-US" altLang="zh-CN" sz="3200" b="1" dirty="0">
                <a:latin typeface="SimHei" panose="02010609060101010101" pitchFamily="49" charset="-122"/>
                <a:ea typeface="SimHei" panose="02010609060101010101" pitchFamily="49" charset="-122"/>
              </a:rPr>
              <a:t>3</a:t>
            </a:r>
            <a:r>
              <a:rPr lang="zh-CN" altLang="en-US" sz="3200" b="1" dirty="0">
                <a:latin typeface="SimHei" panose="02010609060101010101" pitchFamily="49" charset="-122"/>
                <a:ea typeface="SimHei" panose="02010609060101010101" pitchFamily="49" charset="-122"/>
              </a:rPr>
              <a:t> </a:t>
            </a:r>
            <a:r>
              <a:rPr lang="en-US" altLang="zh-CN" sz="3200" b="1" dirty="0">
                <a:latin typeface="SimHei" panose="02010609060101010101" pitchFamily="49" charset="-122"/>
                <a:ea typeface="SimHei" panose="02010609060101010101" pitchFamily="49" charset="-122"/>
              </a:rPr>
              <a:t>GeV</a:t>
            </a:r>
            <a:r>
              <a:rPr lang="zh-CN" altLang="en-US" sz="3200" b="1" dirty="0">
                <a:latin typeface="SimHei" panose="02010609060101010101" pitchFamily="49" charset="-122"/>
                <a:ea typeface="SimHei" panose="02010609060101010101" pitchFamily="49" charset="-122"/>
              </a:rPr>
              <a:t> 动力学冻结温度</a:t>
            </a:r>
          </a:p>
        </p:txBody>
      </p:sp>
      <p:sp>
        <p:nvSpPr>
          <p:cNvPr id="20" name="Rectangle 4">
            <a:extLst>
              <a:ext uri="{FF2B5EF4-FFF2-40B4-BE49-F238E27FC236}">
                <a16:creationId xmlns:a16="http://schemas.microsoft.com/office/drawing/2014/main" id="{D8165403-B9B2-AB4C-B9F6-92BA215AB532}"/>
              </a:ext>
            </a:extLst>
          </p:cNvPr>
          <p:cNvSpPr/>
          <p:nvPr/>
        </p:nvSpPr>
        <p:spPr>
          <a:xfrm>
            <a:off x="651021" y="5956756"/>
            <a:ext cx="8489775" cy="400110"/>
          </a:xfrm>
          <a:prstGeom prst="rect">
            <a:avLst/>
          </a:prstGeom>
        </p:spPr>
        <p:txBody>
          <a:bodyPr wrap="square">
            <a:spAutoFit/>
          </a:bodyPr>
          <a:lstStyle/>
          <a:p>
            <a:r>
              <a:rPr lang="zh-CN" altLang="en-US" sz="2000" dirty="0"/>
              <a:t>暗示</a:t>
            </a:r>
            <a:r>
              <a:rPr lang="en-US" altLang="zh-CN" sz="2000" dirty="0"/>
              <a:t>3GeV</a:t>
            </a:r>
            <a:r>
              <a:rPr lang="zh-CN" altLang="en-US" sz="2000" dirty="0"/>
              <a:t>所产生的热密核物质与高能量相比具有不同的状态方程</a:t>
            </a:r>
            <a:endParaRPr lang="en-US" altLang="zh-CN" sz="2000" dirty="0">
              <a:latin typeface="+mn-ea"/>
            </a:endParaRPr>
          </a:p>
        </p:txBody>
      </p:sp>
      <p:pic>
        <p:nvPicPr>
          <p:cNvPr id="4" name="图片 3">
            <a:extLst>
              <a:ext uri="{FF2B5EF4-FFF2-40B4-BE49-F238E27FC236}">
                <a16:creationId xmlns:a16="http://schemas.microsoft.com/office/drawing/2014/main" id="{AAF0892C-4A9E-74DA-8938-F345225AFD37}"/>
              </a:ext>
            </a:extLst>
          </p:cNvPr>
          <p:cNvPicPr>
            <a:picLocks noChangeAspect="1"/>
          </p:cNvPicPr>
          <p:nvPr/>
        </p:nvPicPr>
        <p:blipFill>
          <a:blip r:embed="rId2"/>
          <a:stretch>
            <a:fillRect/>
          </a:stretch>
        </p:blipFill>
        <p:spPr>
          <a:xfrm>
            <a:off x="1573345" y="1005467"/>
            <a:ext cx="5544616" cy="4847067"/>
          </a:xfrm>
          <a:prstGeom prst="rect">
            <a:avLst/>
          </a:prstGeom>
        </p:spPr>
      </p:pic>
      <p:sp>
        <p:nvSpPr>
          <p:cNvPr id="5" name="Line 26">
            <a:extLst>
              <a:ext uri="{FF2B5EF4-FFF2-40B4-BE49-F238E27FC236}">
                <a16:creationId xmlns:a16="http://schemas.microsoft.com/office/drawing/2014/main" id="{D3207309-015F-7573-CC3C-67935096CE7B}"/>
              </a:ext>
            </a:extLst>
          </p:cNvPr>
          <p:cNvSpPr>
            <a:spLocks noChangeShapeType="1"/>
          </p:cNvSpPr>
          <p:nvPr/>
        </p:nvSpPr>
        <p:spPr bwMode="auto">
          <a:xfrm flipV="1">
            <a:off x="395289" y="990600"/>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Tree>
    <p:extLst>
      <p:ext uri="{BB962C8B-B14F-4D97-AF65-F5344CB8AC3E}">
        <p14:creationId xmlns:p14="http://schemas.microsoft.com/office/powerpoint/2010/main" val="3171813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DABA199-8F16-B0DF-E6A4-704F45F19EF6}"/>
              </a:ext>
            </a:extLst>
          </p:cNvPr>
          <p:cNvPicPr>
            <a:picLocks noChangeAspect="1"/>
          </p:cNvPicPr>
          <p:nvPr/>
        </p:nvPicPr>
        <p:blipFill rotWithShape="1">
          <a:blip r:embed="rId3"/>
          <a:srcRect l="2027" t="3754" r="4396"/>
          <a:stretch/>
        </p:blipFill>
        <p:spPr>
          <a:xfrm>
            <a:off x="35496" y="1289829"/>
            <a:ext cx="8936350" cy="4212481"/>
          </a:xfrm>
          <a:prstGeom prst="rect">
            <a:avLst/>
          </a:prstGeom>
        </p:spPr>
      </p:pic>
      <p:sp>
        <p:nvSpPr>
          <p:cNvPr id="5" name="文本框 4">
            <a:extLst>
              <a:ext uri="{FF2B5EF4-FFF2-40B4-BE49-F238E27FC236}">
                <a16:creationId xmlns:a16="http://schemas.microsoft.com/office/drawing/2014/main" id="{0E09C42E-9B4F-409A-848A-5CE2EE337980}"/>
              </a:ext>
            </a:extLst>
          </p:cNvPr>
          <p:cNvSpPr txBox="1"/>
          <p:nvPr/>
        </p:nvSpPr>
        <p:spPr>
          <a:xfrm>
            <a:off x="1549372" y="68312"/>
            <a:ext cx="7099371" cy="584775"/>
          </a:xfrm>
          <a:prstGeom prst="rect">
            <a:avLst/>
          </a:prstGeom>
          <a:noFill/>
        </p:spPr>
        <p:txBody>
          <a:bodyPr wrap="square">
            <a:spAutoFit/>
          </a:bodyPr>
          <a:lstStyle/>
          <a:p>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NCQ scaling of v</a:t>
            </a:r>
            <a:r>
              <a:rPr lang="en-US" altLang="zh-CN" sz="3200" b="1" kern="0" baseline="-2500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2</a:t>
            </a:r>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 at 3</a:t>
            </a:r>
            <a:r>
              <a:rPr lang="zh-CN" altLang="en-US"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 </a:t>
            </a:r>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a:t>
            </a:r>
            <a:r>
              <a:rPr lang="zh-CN" altLang="en-US"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 </a:t>
            </a:r>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4.5 GeV</a:t>
            </a:r>
            <a:endParaRPr lang="zh-CN" altLang="en-US" sz="3200" b="1" kern="0" baseline="-2500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endParaRPr>
          </a:p>
        </p:txBody>
      </p:sp>
      <p:sp>
        <p:nvSpPr>
          <p:cNvPr id="8" name="灯片编号占位符 36">
            <a:extLst>
              <a:ext uri="{FF2B5EF4-FFF2-40B4-BE49-F238E27FC236}">
                <a16:creationId xmlns:a16="http://schemas.microsoft.com/office/drawing/2014/main" id="{68B258FC-F8D0-8ED4-7A1C-04BD703C4CDA}"/>
              </a:ext>
            </a:extLst>
          </p:cNvPr>
          <p:cNvSpPr>
            <a:spLocks noGrp="1"/>
          </p:cNvSpPr>
          <p:nvPr>
            <p:ph type="sldNum" sz="quarter" idx="4294967295"/>
          </p:nvPr>
        </p:nvSpPr>
        <p:spPr/>
        <p:txBody>
          <a:bodyPr/>
          <a:lstStyle/>
          <a:p>
            <a:pPr>
              <a:spcAft>
                <a:spcPts val="0"/>
              </a:spcAft>
            </a:pPr>
            <a:fld id="{784FBA3E-51F6-4C18-A6B2-50A0E0E81045}" type="slidenum">
              <a:rPr lang="zh-CN" altLang="en-US" sz="1600">
                <a:solidFill>
                  <a:prstClr val="black">
                    <a:lumMod val="75000"/>
                    <a:lumOff val="25000"/>
                  </a:prstClr>
                </a:solidFill>
                <a:latin typeface="Times New Roman" panose="02020603050405020304" pitchFamily="18" charset="0"/>
                <a:ea typeface="微软雅黑" panose="020B0503020204020204" pitchFamily="34" charset="-122"/>
              </a:rPr>
              <a:pPr>
                <a:spcAft>
                  <a:spcPts val="0"/>
                </a:spcAft>
              </a:pPr>
              <a:t>38</a:t>
            </a:fld>
            <a:endParaRPr lang="zh-CN" altLang="en-US" sz="1600" dirty="0">
              <a:solidFill>
                <a:prstClr val="black">
                  <a:lumMod val="75000"/>
                  <a:lumOff val="25000"/>
                </a:prstClr>
              </a:solidFill>
              <a:latin typeface="Times New Roman" panose="02020603050405020304" pitchFamily="18" charset="0"/>
              <a:ea typeface="微软雅黑" panose="020B0503020204020204" pitchFamily="34" charset="-122"/>
            </a:endParaRPr>
          </a:p>
        </p:txBody>
      </p:sp>
      <p:sp>
        <p:nvSpPr>
          <p:cNvPr id="10" name="Hadronic interaction">
            <a:extLst>
              <a:ext uri="{FF2B5EF4-FFF2-40B4-BE49-F238E27FC236}">
                <a16:creationId xmlns:a16="http://schemas.microsoft.com/office/drawing/2014/main" id="{CBFE6FAA-28C2-6062-AAF7-65D62EDBF774}"/>
              </a:ext>
            </a:extLst>
          </p:cNvPr>
          <p:cNvSpPr txBox="1"/>
          <p:nvPr/>
        </p:nvSpPr>
        <p:spPr>
          <a:xfrm>
            <a:off x="236804" y="1033185"/>
            <a:ext cx="8799692"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defTabSz="2438278">
              <a:spcBef>
                <a:spcPts val="2400"/>
              </a:spcBef>
              <a:defRPr sz="3800" b="1" spc="-38">
                <a:solidFill>
                  <a:srgbClr val="BB271A"/>
                </a:solidFill>
                <a:latin typeface="Times New Roman"/>
                <a:ea typeface="Times New Roman"/>
                <a:cs typeface="Times New Roman"/>
                <a:sym typeface="Times New Roman"/>
              </a:defRPr>
            </a:pPr>
            <a:r>
              <a:rPr sz="1800" dirty="0"/>
              <a:t>Hadronic interaction</a:t>
            </a:r>
            <a:r>
              <a:rPr lang="en-US" altLang="zh-CN" sz="1800" dirty="0"/>
              <a:t>.                                                                                 </a:t>
            </a:r>
            <a:r>
              <a:rPr lang="en" altLang="zh-CN" sz="1800" dirty="0"/>
              <a:t>Partonic collectivity</a:t>
            </a:r>
          </a:p>
        </p:txBody>
      </p:sp>
      <p:sp>
        <p:nvSpPr>
          <p:cNvPr id="11" name="文本框 10">
            <a:extLst>
              <a:ext uri="{FF2B5EF4-FFF2-40B4-BE49-F238E27FC236}">
                <a16:creationId xmlns:a16="http://schemas.microsoft.com/office/drawing/2014/main" id="{42D80E29-4B4F-06C1-C394-3AB47F0939CD}"/>
              </a:ext>
            </a:extLst>
          </p:cNvPr>
          <p:cNvSpPr txBox="1"/>
          <p:nvPr/>
        </p:nvSpPr>
        <p:spPr>
          <a:xfrm>
            <a:off x="323528" y="5612467"/>
            <a:ext cx="8714347" cy="9848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44" indent="-285744">
              <a:spcAft>
                <a:spcPts val="1200"/>
              </a:spcAft>
              <a:buFont typeface="Wingdings" panose="05000000000000000000" pitchFamily="2" charset="2"/>
              <a:buChar char="Ø"/>
            </a:pPr>
            <a:r>
              <a:rPr lang="en-US" sz="2400" dirty="0">
                <a:cs typeface="Times New Roman" panose="02020603050405020304" pitchFamily="18" charset="0"/>
              </a:rPr>
              <a:t>NCQ scaling completely breaks below 3.2 GeV</a:t>
            </a:r>
          </a:p>
          <a:p>
            <a:pPr marL="285744" indent="-285744">
              <a:spcAft>
                <a:spcPts val="1200"/>
              </a:spcAft>
              <a:buFont typeface="Wingdings" panose="05000000000000000000" pitchFamily="2" charset="2"/>
              <a:buChar char="Ø"/>
            </a:pPr>
            <a:r>
              <a:rPr lang="en-US" sz="2400" dirty="0">
                <a:cs typeface="Times New Roman" panose="02020603050405020304" pitchFamily="18" charset="0"/>
              </a:rPr>
              <a:t>NCQ scaling becomes better gradually from 3.2 to 4.5 GeV</a:t>
            </a:r>
          </a:p>
        </p:txBody>
      </p:sp>
      <p:sp>
        <p:nvSpPr>
          <p:cNvPr id="13" name="文本框 12">
            <a:extLst>
              <a:ext uri="{FF2B5EF4-FFF2-40B4-BE49-F238E27FC236}">
                <a16:creationId xmlns:a16="http://schemas.microsoft.com/office/drawing/2014/main" id="{7F915F03-0700-7EC5-3128-26692580646B}"/>
              </a:ext>
            </a:extLst>
          </p:cNvPr>
          <p:cNvSpPr txBox="1"/>
          <p:nvPr/>
        </p:nvSpPr>
        <p:spPr>
          <a:xfrm>
            <a:off x="358661" y="5363810"/>
            <a:ext cx="3421962" cy="307777"/>
          </a:xfrm>
          <a:prstGeom prst="rect">
            <a:avLst/>
          </a:prstGeom>
          <a:noFill/>
        </p:spPr>
        <p:txBody>
          <a:bodyPr wrap="none" rtlCol="0">
            <a:spAutoFit/>
          </a:bodyPr>
          <a:lstStyle/>
          <a:p>
            <a:r>
              <a:rPr lang="en-US" altLang="zh-CN" sz="1400" b="1" dirty="0">
                <a:solidFill>
                  <a:schemeClr val="bg1">
                    <a:lumMod val="65000"/>
                  </a:schemeClr>
                </a:solidFill>
                <a:latin typeface="Times New Roman" panose="02020603050405020304" pitchFamily="18" charset="0"/>
                <a:ea typeface="Heiti SC Medium" pitchFamily="2" charset="-128"/>
                <a:cs typeface="Times New Roman" panose="02020603050405020304" pitchFamily="18" charset="0"/>
              </a:rPr>
              <a:t>STAR: Phys. Rev. Lett. 135, 072301 (2025)</a:t>
            </a:r>
            <a:endParaRPr kumimoji="1" lang="zh-CN" altLang="en-US" sz="1400" dirty="0">
              <a:solidFill>
                <a:schemeClr val="bg1">
                  <a:lumMod val="65000"/>
                </a:schemeClr>
              </a:solidFill>
              <a:latin typeface="Times New Roman" panose="02020603050405020304" pitchFamily="18" charset="0"/>
              <a:ea typeface="Heiti SC Medium" pitchFamily="2" charset="-128"/>
              <a:cs typeface="Times New Roman" panose="02020603050405020304" pitchFamily="18" charset="0"/>
            </a:endParaRPr>
          </a:p>
        </p:txBody>
      </p:sp>
      <p:sp>
        <p:nvSpPr>
          <p:cNvPr id="29" name="Line 26">
            <a:extLst>
              <a:ext uri="{FF2B5EF4-FFF2-40B4-BE49-F238E27FC236}">
                <a16:creationId xmlns:a16="http://schemas.microsoft.com/office/drawing/2014/main" id="{9FBBFF3F-C83E-E946-8DDC-5F3E00FC4A5E}"/>
              </a:ext>
            </a:extLst>
          </p:cNvPr>
          <p:cNvSpPr>
            <a:spLocks noChangeShapeType="1"/>
          </p:cNvSpPr>
          <p:nvPr/>
        </p:nvSpPr>
        <p:spPr bwMode="auto">
          <a:xfrm flipV="1">
            <a:off x="395289" y="980728"/>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Tree>
    <p:extLst>
      <p:ext uri="{BB962C8B-B14F-4D97-AF65-F5344CB8AC3E}">
        <p14:creationId xmlns:p14="http://schemas.microsoft.com/office/powerpoint/2010/main" val="2573585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1384D81F-C15E-6BA8-5C4C-EEDA6D641AC1}"/>
              </a:ext>
            </a:extLst>
          </p:cNvPr>
          <p:cNvPicPr>
            <a:picLocks noChangeAspect="1"/>
          </p:cNvPicPr>
          <p:nvPr/>
        </p:nvPicPr>
        <p:blipFill>
          <a:blip r:embed="rId3"/>
          <a:stretch>
            <a:fillRect/>
          </a:stretch>
        </p:blipFill>
        <p:spPr>
          <a:xfrm rot="5400000">
            <a:off x="1748687" y="-90921"/>
            <a:ext cx="5623154" cy="7609376"/>
          </a:xfrm>
          <a:prstGeom prst="rect">
            <a:avLst/>
          </a:prstGeom>
        </p:spPr>
      </p:pic>
      <p:sp>
        <p:nvSpPr>
          <p:cNvPr id="8" name="灯片编号占位符 36">
            <a:extLst>
              <a:ext uri="{FF2B5EF4-FFF2-40B4-BE49-F238E27FC236}">
                <a16:creationId xmlns:a16="http://schemas.microsoft.com/office/drawing/2014/main" id="{68B258FC-F8D0-8ED4-7A1C-04BD703C4CDA}"/>
              </a:ext>
            </a:extLst>
          </p:cNvPr>
          <p:cNvSpPr>
            <a:spLocks noGrp="1"/>
          </p:cNvSpPr>
          <p:nvPr>
            <p:ph type="sldNum" sz="quarter" idx="4294967295"/>
          </p:nvPr>
        </p:nvSpPr>
        <p:spPr>
          <a:xfrm>
            <a:off x="755576" y="6415725"/>
            <a:ext cx="8534400" cy="473075"/>
          </a:xfrm>
        </p:spPr>
        <p:txBody>
          <a:bodyPr/>
          <a:lstStyle/>
          <a:p>
            <a:pPr>
              <a:spcAft>
                <a:spcPts val="0"/>
              </a:spcAft>
            </a:pPr>
            <a:fld id="{784FBA3E-51F6-4C18-A6B2-50A0E0E81045}" type="slidenum">
              <a:rPr lang="zh-CN" altLang="en-US" sz="1600">
                <a:solidFill>
                  <a:prstClr val="black">
                    <a:lumMod val="75000"/>
                    <a:lumOff val="25000"/>
                  </a:prstClr>
                </a:solidFill>
                <a:latin typeface="Times New Roman" panose="02020603050405020304" pitchFamily="18" charset="0"/>
                <a:ea typeface="微软雅黑" panose="020B0503020204020204" pitchFamily="34" charset="-122"/>
              </a:rPr>
              <a:pPr>
                <a:spcAft>
                  <a:spcPts val="0"/>
                </a:spcAft>
              </a:pPr>
              <a:t>39</a:t>
            </a:fld>
            <a:endParaRPr lang="zh-CN" altLang="en-US" sz="1600" dirty="0">
              <a:solidFill>
                <a:prstClr val="black">
                  <a:lumMod val="75000"/>
                  <a:lumOff val="25000"/>
                </a:prstClr>
              </a:solidFill>
              <a:latin typeface="Times New Roman" panose="02020603050405020304" pitchFamily="18" charset="0"/>
              <a:ea typeface="微软雅黑" panose="020B0503020204020204" pitchFamily="34" charset="-122"/>
            </a:endParaRPr>
          </a:p>
        </p:txBody>
      </p:sp>
      <p:sp>
        <p:nvSpPr>
          <p:cNvPr id="5" name="文本框 4">
            <a:extLst>
              <a:ext uri="{FF2B5EF4-FFF2-40B4-BE49-F238E27FC236}">
                <a16:creationId xmlns:a16="http://schemas.microsoft.com/office/drawing/2014/main" id="{F3D8A738-39D5-9DFA-C92C-AB84D919E4BF}"/>
              </a:ext>
            </a:extLst>
          </p:cNvPr>
          <p:cNvSpPr txBox="1"/>
          <p:nvPr/>
        </p:nvSpPr>
        <p:spPr>
          <a:xfrm>
            <a:off x="2044629" y="146174"/>
            <a:ext cx="5047651" cy="584775"/>
          </a:xfrm>
          <a:prstGeom prst="rect">
            <a:avLst/>
          </a:prstGeom>
          <a:noFill/>
        </p:spPr>
        <p:txBody>
          <a:bodyPr wrap="square">
            <a:spAutoFit/>
          </a:bodyPr>
          <a:lstStyle/>
          <a:p>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Onset</a:t>
            </a:r>
            <a:r>
              <a:rPr lang="zh-CN" altLang="en-US"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 </a:t>
            </a:r>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of</a:t>
            </a:r>
            <a:r>
              <a:rPr lang="zh-CN" altLang="en-US"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 </a:t>
            </a:r>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NCQ</a:t>
            </a:r>
            <a:r>
              <a:rPr lang="zh-CN" altLang="en-US"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 </a:t>
            </a:r>
            <a:r>
              <a:rPr lang="en-US" altLang="zh-CN" sz="3200" b="1" kern="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rPr>
              <a:t>Scaling</a:t>
            </a:r>
            <a:endParaRPr lang="zh-CN" altLang="en-US" sz="3200" b="1" kern="0" baseline="-25000" dirty="0">
              <a:solidFill>
                <a:schemeClr val="tx1">
                  <a:lumMod val="85000"/>
                  <a:lumOff val="15000"/>
                </a:schemeClr>
              </a:solidFill>
              <a:ea typeface="微软雅黑" panose="020B0503020204020204" pitchFamily="34" charset="-122"/>
              <a:cs typeface="Arial" panose="020B0604020202020204" pitchFamily="34" charset="0"/>
              <a:sym typeface="Times New Roman" panose="02020603050405020304" pitchFamily="18" charset="0"/>
            </a:endParaRPr>
          </a:p>
        </p:txBody>
      </p:sp>
      <p:sp>
        <p:nvSpPr>
          <p:cNvPr id="31" name="Line 26">
            <a:extLst>
              <a:ext uri="{FF2B5EF4-FFF2-40B4-BE49-F238E27FC236}">
                <a16:creationId xmlns:a16="http://schemas.microsoft.com/office/drawing/2014/main" id="{166EE8FB-5D8C-1042-BE1F-AF99AC7C5883}"/>
              </a:ext>
            </a:extLst>
          </p:cNvPr>
          <p:cNvSpPr>
            <a:spLocks noChangeShapeType="1"/>
          </p:cNvSpPr>
          <p:nvPr/>
        </p:nvSpPr>
        <p:spPr bwMode="auto">
          <a:xfrm flipV="1">
            <a:off x="395289" y="908720"/>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7" name="文本框 6">
            <a:extLst>
              <a:ext uri="{FF2B5EF4-FFF2-40B4-BE49-F238E27FC236}">
                <a16:creationId xmlns:a16="http://schemas.microsoft.com/office/drawing/2014/main" id="{FBEE0BCD-16B5-C24E-A1C6-B9748BF013B0}"/>
              </a:ext>
            </a:extLst>
          </p:cNvPr>
          <p:cNvSpPr txBox="1"/>
          <p:nvPr/>
        </p:nvSpPr>
        <p:spPr>
          <a:xfrm>
            <a:off x="7787299" y="1340768"/>
            <a:ext cx="1249197" cy="400110"/>
          </a:xfrm>
          <a:prstGeom prst="rect">
            <a:avLst/>
          </a:prstGeom>
          <a:solidFill>
            <a:srgbClr val="FFC000"/>
          </a:solidFill>
          <a:ln w="25400">
            <a:solidFill>
              <a:srgbClr val="C00000"/>
            </a:solidFill>
          </a:ln>
        </p:spPr>
        <p:txBody>
          <a:bodyPr wrap="square" rtlCol="0">
            <a:spAutoFit/>
          </a:bodyPr>
          <a:lstStyle/>
          <a:p>
            <a:r>
              <a:rPr kumimoji="1" lang="en-US" altLang="zh-CN" sz="2000" dirty="0">
                <a:latin typeface="Times" pitchFamily="2" charset="0"/>
              </a:rPr>
              <a:t>BES-II:</a:t>
            </a:r>
            <a:r>
              <a:rPr kumimoji="1" lang="zh-CN" altLang="en-US" sz="2000" dirty="0">
                <a:latin typeface="Times" pitchFamily="2" charset="0"/>
              </a:rPr>
              <a:t> </a:t>
            </a:r>
            <a:r>
              <a:rPr kumimoji="1" lang="en-US" altLang="zh-CN" sz="2000" dirty="0">
                <a:latin typeface="Times" pitchFamily="2" charset="0"/>
              </a:rPr>
              <a:t>3</a:t>
            </a:r>
            <a:r>
              <a:rPr kumimoji="1" lang="zh-CN" altLang="en-US" sz="2000" dirty="0">
                <a:latin typeface="Times" pitchFamily="2" charset="0"/>
              </a:rPr>
              <a:t> </a:t>
            </a:r>
          </a:p>
        </p:txBody>
      </p:sp>
      <p:sp>
        <p:nvSpPr>
          <p:cNvPr id="10" name="文本框 9">
            <a:extLst>
              <a:ext uri="{FF2B5EF4-FFF2-40B4-BE49-F238E27FC236}">
                <a16:creationId xmlns:a16="http://schemas.microsoft.com/office/drawing/2014/main" id="{846EB403-C98E-9F41-AC44-FB6FEF7995F8}"/>
              </a:ext>
            </a:extLst>
          </p:cNvPr>
          <p:cNvSpPr txBox="1"/>
          <p:nvPr/>
        </p:nvSpPr>
        <p:spPr>
          <a:xfrm>
            <a:off x="333648" y="6433590"/>
            <a:ext cx="3421962" cy="307777"/>
          </a:xfrm>
          <a:prstGeom prst="rect">
            <a:avLst/>
          </a:prstGeom>
          <a:noFill/>
        </p:spPr>
        <p:txBody>
          <a:bodyPr wrap="none" rtlCol="0">
            <a:spAutoFit/>
          </a:bodyPr>
          <a:lstStyle/>
          <a:p>
            <a:r>
              <a:rPr lang="en-US" altLang="zh-CN" sz="1400" b="1" dirty="0">
                <a:solidFill>
                  <a:schemeClr val="bg1">
                    <a:lumMod val="65000"/>
                  </a:schemeClr>
                </a:solidFill>
                <a:latin typeface="Times New Roman" panose="02020603050405020304" pitchFamily="18" charset="0"/>
                <a:ea typeface="Heiti SC Medium" pitchFamily="2" charset="-128"/>
                <a:cs typeface="Times New Roman" panose="02020603050405020304" pitchFamily="18" charset="0"/>
              </a:rPr>
              <a:t>STAR: Phys. Rev. Lett. 135, 072301 (2025)</a:t>
            </a:r>
            <a:endParaRPr kumimoji="1" lang="zh-CN" altLang="en-US" sz="1400" dirty="0">
              <a:solidFill>
                <a:schemeClr val="bg1">
                  <a:lumMod val="65000"/>
                </a:schemeClr>
              </a:solidFill>
              <a:latin typeface="Times New Roman" panose="02020603050405020304" pitchFamily="18" charset="0"/>
              <a:ea typeface="Heiti SC Medium" pitchFamily="2" charset="-128"/>
              <a:cs typeface="Times New Roman" panose="02020603050405020304" pitchFamily="18" charset="0"/>
            </a:endParaRPr>
          </a:p>
        </p:txBody>
      </p:sp>
    </p:spTree>
    <p:extLst>
      <p:ext uri="{BB962C8B-B14F-4D97-AF65-F5344CB8AC3E}">
        <p14:creationId xmlns:p14="http://schemas.microsoft.com/office/powerpoint/2010/main" val="137345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a:extLst>
              <a:ext uri="{FF2B5EF4-FFF2-40B4-BE49-F238E27FC236}">
                <a16:creationId xmlns:a16="http://schemas.microsoft.com/office/drawing/2014/main" id="{8A12F34B-AEFD-5843-9D89-E279376F3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137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descr="Narrow vertical">
            <a:extLst>
              <a:ext uri="{FF2B5EF4-FFF2-40B4-BE49-F238E27FC236}">
                <a16:creationId xmlns:a16="http://schemas.microsoft.com/office/drawing/2014/main" id="{13C4FE02-765F-3847-83CF-C75ACFDC9921}"/>
              </a:ext>
            </a:extLst>
          </p:cNvPr>
          <p:cNvSpPr>
            <a:spLocks noGrp="1" noChangeArrowheads="1"/>
          </p:cNvSpPr>
          <p:nvPr>
            <p:ph type="title"/>
          </p:nvPr>
        </p:nvSpPr>
        <p:spPr>
          <a:xfrm>
            <a:off x="762000" y="152400"/>
            <a:ext cx="7543800" cy="684213"/>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eaLnBrk="1" hangingPunct="1"/>
            <a:r>
              <a:rPr lang="en-US" altLang="zh-CN" sz="3200" dirty="0">
                <a:solidFill>
                  <a:schemeClr val="tx1"/>
                </a:solidFill>
                <a:latin typeface="Arial Black" panose="020B0604020202020204" pitchFamily="34" charset="0"/>
              </a:rPr>
              <a:t>Summary</a:t>
            </a:r>
          </a:p>
        </p:txBody>
      </p:sp>
      <p:sp>
        <p:nvSpPr>
          <p:cNvPr id="99330" name="Rectangle 3">
            <a:extLst>
              <a:ext uri="{FF2B5EF4-FFF2-40B4-BE49-F238E27FC236}">
                <a16:creationId xmlns:a16="http://schemas.microsoft.com/office/drawing/2014/main" id="{A78495EB-27C6-604E-86CC-C5A500D84FDA}"/>
              </a:ext>
            </a:extLst>
          </p:cNvPr>
          <p:cNvSpPr>
            <a:spLocks noChangeArrowheads="1"/>
          </p:cNvSpPr>
          <p:nvPr/>
        </p:nvSpPr>
        <p:spPr bwMode="auto">
          <a:xfrm>
            <a:off x="72008" y="1174834"/>
            <a:ext cx="8964488" cy="5445593"/>
          </a:xfrm>
          <a:prstGeom prst="rect">
            <a:avLst/>
          </a:prstGeom>
          <a:solidFill>
            <a:srgbClr val="FFFF66"/>
          </a:solidFill>
          <a:ln w="57150" cmpd="thinThick">
            <a:solidFill>
              <a:srgbClr val="CC0000"/>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914400" indent="-45720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indent="-304816" eaLnBrk="1" hangingPunct="1">
              <a:lnSpc>
                <a:spcPts val="2360"/>
              </a:lnSpc>
              <a:buNone/>
            </a:pPr>
            <a:endParaRPr kumimoji="0" lang="en-US" altLang="zh-CN" sz="2800" dirty="0"/>
          </a:p>
          <a:p>
            <a:pPr indent="-304816" eaLnBrk="1" hangingPunct="1">
              <a:lnSpc>
                <a:spcPts val="2360"/>
              </a:lnSpc>
              <a:buNone/>
            </a:pPr>
            <a:r>
              <a:rPr kumimoji="0" lang="en-US" altLang="zh-CN" sz="2800" dirty="0">
                <a:latin typeface="Times New Roman" panose="02020603050405020304" pitchFamily="18" charset="0"/>
                <a:cs typeface="Times New Roman" panose="02020603050405020304" pitchFamily="18" charset="0"/>
              </a:rPr>
              <a:t>1) </a:t>
            </a:r>
            <a:r>
              <a:rPr lang="en-US" altLang="zh-CN" sz="2800" dirty="0">
                <a:latin typeface="Times New Roman" panose="02020603050405020304" pitchFamily="18" charset="0"/>
                <a:ea typeface="SimSun" panose="02010600030101010101" pitchFamily="2" charset="-122"/>
                <a:cs typeface="Times New Roman" panose="02020603050405020304" pitchFamily="18" charset="0"/>
              </a:rPr>
              <a:t>Copiously produced hadrons freeze-out:</a:t>
            </a:r>
            <a:endParaRPr lang="en-US" altLang="zh-CN" sz="2800" u="sng" dirty="0">
              <a:latin typeface="Times New Roman" panose="02020603050405020304" pitchFamily="18" charset="0"/>
              <a:ea typeface="SimSun" panose="02010600030101010101" pitchFamily="2" charset="-122"/>
              <a:cs typeface="Times New Roman" panose="02020603050405020304" pitchFamily="18" charset="0"/>
            </a:endParaRPr>
          </a:p>
          <a:p>
            <a:pPr marL="609585" lvl="1" indent="0" eaLnBrk="1" hangingPunct="1">
              <a:lnSpc>
                <a:spcPts val="2360"/>
              </a:lnSpc>
              <a:buNone/>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CC0000"/>
                </a:solidFill>
                <a:latin typeface="Times New Roman" panose="02020603050405020304" pitchFamily="18" charset="0"/>
                <a:ea typeface="SimSun" panose="02010600030101010101" pitchFamily="2" charset="-122"/>
                <a:cs typeface="Times New Roman" panose="02020603050405020304" pitchFamily="18" charset="0"/>
              </a:rPr>
              <a:t>T</a:t>
            </a:r>
            <a:r>
              <a:rPr lang="en-US" altLang="zh-CN" sz="2400" b="1" baseline="-25000" dirty="0" err="1">
                <a:solidFill>
                  <a:srgbClr val="CC0000"/>
                </a:solidFill>
                <a:latin typeface="Times New Roman" panose="02020603050405020304" pitchFamily="18" charset="0"/>
                <a:ea typeface="SimSun" panose="02010600030101010101" pitchFamily="2" charset="-122"/>
                <a:cs typeface="Times New Roman" panose="02020603050405020304" pitchFamily="18" charset="0"/>
              </a:rPr>
              <a:t>fo</a:t>
            </a:r>
            <a:r>
              <a:rPr lang="en-US" altLang="zh-CN" sz="2400" b="1" dirty="0">
                <a:solidFill>
                  <a:srgbClr val="CC0000"/>
                </a:solidFill>
                <a:latin typeface="Times New Roman" panose="02020603050405020304" pitchFamily="18" charset="0"/>
                <a:ea typeface="SimSun" panose="02010600030101010101" pitchFamily="2" charset="-122"/>
                <a:cs typeface="Times New Roman" panose="02020603050405020304" pitchFamily="18" charset="0"/>
              </a:rPr>
              <a:t> = 100 MeV,         </a:t>
            </a:r>
            <a:r>
              <a:rPr lang="en-US" altLang="zh-CN" sz="2400" b="1" dirty="0">
                <a:solidFill>
                  <a:srgbClr val="CC0000"/>
                </a:solidFill>
                <a:latin typeface="Times New Roman" panose="02020603050405020304" pitchFamily="18" charset="0"/>
                <a:ea typeface="SimSun" panose="02010600030101010101" pitchFamily="2" charset="-122"/>
                <a:cs typeface="Times New Roman" panose="02020603050405020304" pitchFamily="18" charset="0"/>
                <a:sym typeface="Symbol" pitchFamily="2" charset="2"/>
              </a:rPr>
              <a:t></a:t>
            </a:r>
            <a:r>
              <a:rPr lang="en-US" altLang="zh-CN" sz="2400" b="1" baseline="-25000" dirty="0">
                <a:solidFill>
                  <a:srgbClr val="CC0000"/>
                </a:solidFill>
                <a:latin typeface="Times New Roman" panose="02020603050405020304" pitchFamily="18" charset="0"/>
                <a:ea typeface="SimSun" panose="02010600030101010101" pitchFamily="2" charset="-122"/>
                <a:cs typeface="Times New Roman" panose="02020603050405020304" pitchFamily="18" charset="0"/>
                <a:sym typeface="Symbol" pitchFamily="2" charset="2"/>
              </a:rPr>
              <a:t>T</a:t>
            </a:r>
            <a:r>
              <a:rPr lang="en-US" altLang="zh-CN" sz="2400" b="1" dirty="0">
                <a:solidFill>
                  <a:srgbClr val="CC0000"/>
                </a:solidFill>
                <a:latin typeface="Times New Roman" panose="02020603050405020304" pitchFamily="18" charset="0"/>
                <a:ea typeface="SimSun" panose="02010600030101010101" pitchFamily="2" charset="-122"/>
                <a:cs typeface="Times New Roman" panose="02020603050405020304" pitchFamily="18" charset="0"/>
                <a:sym typeface="Symbol" pitchFamily="2" charset="2"/>
              </a:rPr>
              <a:t>  = 0.6 (c) &gt; </a:t>
            </a:r>
            <a:r>
              <a:rPr lang="en-US" altLang="zh-CN" sz="2400" b="1" baseline="-25000" dirty="0">
                <a:solidFill>
                  <a:srgbClr val="CC0000"/>
                </a:solidFill>
                <a:latin typeface="Times New Roman" panose="02020603050405020304" pitchFamily="18" charset="0"/>
                <a:ea typeface="SimSun" panose="02010600030101010101" pitchFamily="2" charset="-122"/>
                <a:cs typeface="Times New Roman" panose="02020603050405020304" pitchFamily="18" charset="0"/>
                <a:sym typeface="Symbol" pitchFamily="2" charset="2"/>
              </a:rPr>
              <a:t>T</a:t>
            </a:r>
            <a:r>
              <a:rPr lang="en-US" altLang="zh-CN" sz="2400" b="1" dirty="0">
                <a:solidFill>
                  <a:srgbClr val="CC0000"/>
                </a:solidFill>
                <a:latin typeface="Times New Roman" panose="02020603050405020304" pitchFamily="18" charset="0"/>
                <a:ea typeface="SimSun" panose="02010600030101010101" pitchFamily="2" charset="-122"/>
                <a:cs typeface="Times New Roman" panose="02020603050405020304" pitchFamily="18" charset="0"/>
                <a:sym typeface="Symbol" pitchFamily="2" charset="2"/>
              </a:rPr>
              <a:t>(SPS)</a:t>
            </a:r>
            <a:r>
              <a:rPr lang="en-US" altLang="zh-CN" sz="2400" b="1" dirty="0">
                <a:solidFill>
                  <a:srgbClr val="6B2800"/>
                </a:solidFill>
                <a:latin typeface="Times New Roman" panose="02020603050405020304" pitchFamily="18" charset="0"/>
                <a:ea typeface="SimSun" panose="02010600030101010101" pitchFamily="2" charset="-122"/>
                <a:cs typeface="Times New Roman" panose="02020603050405020304" pitchFamily="18" charset="0"/>
                <a:sym typeface="Symbol" pitchFamily="2" charset="2"/>
              </a:rPr>
              <a:t> </a:t>
            </a:r>
          </a:p>
          <a:p>
            <a:pPr marL="609585" lvl="1" indent="0" eaLnBrk="1" hangingPunct="1">
              <a:lnSpc>
                <a:spcPts val="2360"/>
              </a:lnSpc>
              <a:buNone/>
            </a:pPr>
            <a:r>
              <a:rPr lang="en-US" altLang="zh-CN" sz="1800" dirty="0">
                <a:latin typeface="Times New Roman" panose="02020603050405020304" pitchFamily="18" charset="0"/>
                <a:cs typeface="Times New Roman" panose="02020603050405020304" pitchFamily="18" charset="0"/>
              </a:rPr>
              <a:t>Much stronger collective flow observed in collisions at RHIC than collisions at lower beam energies. </a:t>
            </a:r>
            <a:r>
              <a:rPr lang="en-US" altLang="zh-CN" sz="1800" b="1" i="1" dirty="0">
                <a:solidFill>
                  <a:srgbClr val="FF0000"/>
                </a:solidFill>
                <a:latin typeface="Times New Roman" panose="02020603050405020304" pitchFamily="18" charset="0"/>
                <a:cs typeface="Times New Roman" panose="02020603050405020304" pitchFamily="18" charset="0"/>
              </a:rPr>
              <a:t>Early partonic interactions</a:t>
            </a:r>
            <a:r>
              <a:rPr lang="en-US" altLang="zh-CN" sz="1800" dirty="0">
                <a:solidFill>
                  <a:srgbClr val="FF0000"/>
                </a:solidFill>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are responsible for the increase of pressure gradient at RHIC.</a:t>
            </a:r>
          </a:p>
          <a:p>
            <a:pPr marL="609585" lvl="1" indent="0" eaLnBrk="1" hangingPunct="1">
              <a:lnSpc>
                <a:spcPts val="2360"/>
              </a:lnSpc>
              <a:buNone/>
            </a:pPr>
            <a:endParaRPr lang="en-US" altLang="zh-CN" sz="800" dirty="0">
              <a:latin typeface="Times New Roman" panose="02020603050405020304" pitchFamily="18" charset="0"/>
              <a:cs typeface="Times New Roman" panose="02020603050405020304" pitchFamily="18" charset="0"/>
            </a:endParaRPr>
          </a:p>
          <a:p>
            <a:pPr indent="-304815" eaLnBrk="1" hangingPunct="1">
              <a:lnSpc>
                <a:spcPts val="2360"/>
              </a:lnSpc>
              <a:buNone/>
            </a:pPr>
            <a:r>
              <a:rPr kumimoji="0" lang="en-US" altLang="zh-CN" sz="2800" dirty="0">
                <a:latin typeface="Times New Roman" panose="02020603050405020304" pitchFamily="18" charset="0"/>
                <a:cs typeface="Times New Roman" panose="02020603050405020304" pitchFamily="18" charset="0"/>
              </a:rPr>
              <a:t>2) Collectivity:</a:t>
            </a:r>
            <a:r>
              <a:rPr kumimoji="0" lang="zh-CN" altLang="en-US" sz="2800" dirty="0">
                <a:latin typeface="Times New Roman" panose="02020603050405020304" pitchFamily="18" charset="0"/>
                <a:cs typeface="Times New Roman" panose="02020603050405020304" pitchFamily="18" charset="0"/>
              </a:rPr>
              <a:t> </a:t>
            </a:r>
            <a:r>
              <a:rPr kumimoji="0" lang="en-US" altLang="zh-CN" sz="2800" b="1" i="1" dirty="0">
                <a:solidFill>
                  <a:srgbClr val="FF0000"/>
                </a:solidFill>
                <a:cs typeface="Arial" panose="020B0604020202020204" pitchFamily="34" charset="0"/>
              </a:rPr>
              <a:t>Partonic Collectivity</a:t>
            </a:r>
            <a:r>
              <a:rPr kumimoji="0" lang="zh-CN" altLang="en-US" sz="2800" b="1" i="1" dirty="0">
                <a:solidFill>
                  <a:srgbClr val="FF0000"/>
                </a:solidFill>
                <a:cs typeface="Arial" panose="020B0604020202020204" pitchFamily="34" charset="0"/>
              </a:rPr>
              <a:t> </a:t>
            </a:r>
            <a:r>
              <a:rPr kumimoji="0" lang="en-US" altLang="zh-CN" sz="2800" b="1" i="1" dirty="0">
                <a:solidFill>
                  <a:srgbClr val="FF0000"/>
                </a:solidFill>
                <a:cs typeface="Arial" panose="020B0604020202020204" pitchFamily="34" charset="0"/>
              </a:rPr>
              <a:t>at RHIC </a:t>
            </a:r>
            <a:r>
              <a:rPr kumimoji="0" lang="en-US" altLang="zh-CN" sz="2800" dirty="0">
                <a:solidFill>
                  <a:srgbClr val="FF0000"/>
                </a:solidFill>
                <a:latin typeface="Times New Roman" panose="02020603050405020304" pitchFamily="18" charset="0"/>
                <a:cs typeface="Times New Roman" panose="02020603050405020304" pitchFamily="18" charset="0"/>
              </a:rPr>
              <a:t> </a:t>
            </a:r>
            <a:endParaRPr kumimoji="0" lang="en-US" altLang="zh-CN" sz="2800" b="1" dirty="0">
              <a:solidFill>
                <a:srgbClr val="FF0000"/>
              </a:solidFill>
              <a:latin typeface="Times New Roman" panose="02020603050405020304" pitchFamily="18" charset="0"/>
              <a:cs typeface="Times New Roman" panose="02020603050405020304" pitchFamily="18" charset="0"/>
            </a:endParaRPr>
          </a:p>
          <a:p>
            <a:pPr eaLnBrk="1" hangingPunct="1">
              <a:lnSpc>
                <a:spcPts val="2360"/>
              </a:lnSpc>
              <a:buFontTx/>
              <a:buNone/>
            </a:pPr>
            <a:r>
              <a:rPr kumimoji="0" lang="en-US" altLang="zh-CN" sz="2000" b="1" dirty="0">
                <a:solidFill>
                  <a:schemeClr val="accent2"/>
                </a:solidFill>
                <a:latin typeface="Times New Roman" panose="02020603050405020304" pitchFamily="18" charset="0"/>
                <a:cs typeface="Times New Roman" panose="02020603050405020304" pitchFamily="18" charset="0"/>
              </a:rPr>
              <a:t>           </a:t>
            </a:r>
            <a:r>
              <a:rPr kumimoji="0" lang="en-US" altLang="zh-CN" sz="2000" b="1" dirty="0">
                <a:solidFill>
                  <a:srgbClr val="FF0000"/>
                </a:solidFill>
                <a:latin typeface="Times New Roman" panose="02020603050405020304" pitchFamily="18" charset="0"/>
                <a:cs typeface="Times New Roman" panose="02020603050405020304" pitchFamily="18" charset="0"/>
              </a:rPr>
              <a:t>Hydrodynamic Description of Bulk Particle</a:t>
            </a:r>
          </a:p>
          <a:p>
            <a:pPr eaLnBrk="1" hangingPunct="1">
              <a:lnSpc>
                <a:spcPts val="2360"/>
              </a:lnSpc>
              <a:buFontTx/>
              <a:buNone/>
            </a:pPr>
            <a:r>
              <a:rPr kumimoji="0" lang="zh-CN" altLang="en-US" sz="2000" dirty="0">
                <a:solidFill>
                  <a:srgbClr val="FF0000"/>
                </a:solidFill>
                <a:latin typeface="Times New Roman" panose="02020603050405020304" pitchFamily="18" charset="0"/>
                <a:cs typeface="Times New Roman" panose="02020603050405020304" pitchFamily="18" charset="0"/>
              </a:rPr>
              <a:t>           </a:t>
            </a:r>
            <a:r>
              <a:rPr kumimoji="0" lang="en-US" altLang="zh-CN" sz="2000" dirty="0">
                <a:solidFill>
                  <a:srgbClr val="FF0000"/>
                </a:solidFill>
                <a:latin typeface="Times New Roman" panose="02020603050405020304" pitchFamily="18" charset="0"/>
                <a:cs typeface="Times New Roman" panose="02020603050405020304" pitchFamily="18" charset="0"/>
              </a:rPr>
              <a:t>Constituent Quark scaling work for v</a:t>
            </a:r>
            <a:r>
              <a:rPr kumimoji="0" lang="en-US" altLang="zh-CN" sz="2000" baseline="-25000" dirty="0">
                <a:solidFill>
                  <a:srgbClr val="FF0000"/>
                </a:solidFill>
                <a:latin typeface="Times New Roman" panose="02020603050405020304" pitchFamily="18" charset="0"/>
                <a:cs typeface="Times New Roman" panose="02020603050405020304" pitchFamily="18" charset="0"/>
              </a:rPr>
              <a:t>2</a:t>
            </a:r>
            <a:r>
              <a:rPr kumimoji="0" lang="zh-CN" altLang="en-US" sz="2000" dirty="0">
                <a:solidFill>
                  <a:srgbClr val="FF0000"/>
                </a:solidFill>
                <a:latin typeface="Times New Roman" panose="02020603050405020304" pitchFamily="18" charset="0"/>
                <a:cs typeface="Times New Roman" panose="02020603050405020304" pitchFamily="18" charset="0"/>
              </a:rPr>
              <a:t> ，</a:t>
            </a:r>
            <a:r>
              <a:rPr kumimoji="0" lang="en-US" altLang="zh-CN" sz="2000" dirty="0">
                <a:solidFill>
                  <a:srgbClr val="FF0000"/>
                </a:solidFill>
                <a:latin typeface="Times New Roman" panose="02020603050405020304" pitchFamily="18" charset="0"/>
                <a:cs typeface="Times New Roman" panose="02020603050405020304" pitchFamily="18" charset="0"/>
              </a:rPr>
              <a:t>v</a:t>
            </a:r>
            <a:r>
              <a:rPr kumimoji="0" lang="en-US" altLang="zh-CN" sz="2000" baseline="-25000" dirty="0">
                <a:solidFill>
                  <a:srgbClr val="FF0000"/>
                </a:solidFill>
                <a:latin typeface="Times New Roman" panose="02020603050405020304" pitchFamily="18" charset="0"/>
                <a:cs typeface="Times New Roman" panose="02020603050405020304" pitchFamily="18" charset="0"/>
              </a:rPr>
              <a:t>3</a:t>
            </a:r>
            <a:r>
              <a:rPr kumimoji="0" lang="zh-CN" altLang="en-US" sz="2000" dirty="0">
                <a:solidFill>
                  <a:srgbClr val="FF0000"/>
                </a:solidFill>
                <a:latin typeface="Times New Roman" panose="02020603050405020304" pitchFamily="18" charset="0"/>
                <a:cs typeface="Times New Roman" panose="02020603050405020304" pitchFamily="18" charset="0"/>
              </a:rPr>
              <a:t>，</a:t>
            </a:r>
            <a:r>
              <a:rPr kumimoji="0" lang="en-US" altLang="zh-CN" sz="2000" dirty="0">
                <a:solidFill>
                  <a:srgbClr val="FF0000"/>
                </a:solidFill>
                <a:latin typeface="Times New Roman" panose="02020603050405020304" pitchFamily="18" charset="0"/>
                <a:cs typeface="Times New Roman" panose="02020603050405020304" pitchFamily="18" charset="0"/>
              </a:rPr>
              <a:t> v</a:t>
            </a:r>
            <a:r>
              <a:rPr kumimoji="0" lang="en-US" altLang="zh-CN" sz="2000" baseline="-25000" dirty="0">
                <a:solidFill>
                  <a:srgbClr val="FF0000"/>
                </a:solidFill>
                <a:latin typeface="Times New Roman" panose="02020603050405020304" pitchFamily="18" charset="0"/>
                <a:cs typeface="Times New Roman" panose="02020603050405020304" pitchFamily="18" charset="0"/>
              </a:rPr>
              <a:t>4</a:t>
            </a:r>
          </a:p>
          <a:p>
            <a:pPr eaLnBrk="1" hangingPunct="1">
              <a:lnSpc>
                <a:spcPts val="2360"/>
              </a:lnSpc>
              <a:buFontTx/>
              <a:buNone/>
            </a:pPr>
            <a:endParaRPr kumimoji="0" lang="en-US" altLang="zh-CN" sz="800" baseline="-25000" dirty="0">
              <a:solidFill>
                <a:srgbClr val="FF0000"/>
              </a:solidFill>
              <a:latin typeface="Times New Roman" panose="02020603050405020304" pitchFamily="18" charset="0"/>
              <a:cs typeface="Times New Roman" panose="02020603050405020304" pitchFamily="18" charset="0"/>
            </a:endParaRPr>
          </a:p>
          <a:p>
            <a:pPr eaLnBrk="1" hangingPunct="1">
              <a:lnSpc>
                <a:spcPts val="2360"/>
              </a:lnSpc>
              <a:buFontTx/>
              <a:buNone/>
            </a:pPr>
            <a:r>
              <a:rPr kumimoji="0" lang="en-US" altLang="zh-CN" sz="2800" dirty="0">
                <a:latin typeface="Times New Roman" panose="02020603050405020304" pitchFamily="18" charset="0"/>
                <a:cs typeface="Times New Roman" panose="02020603050405020304" pitchFamily="18" charset="0"/>
              </a:rPr>
              <a:t>3) The matter behavior like a </a:t>
            </a:r>
            <a:r>
              <a:rPr kumimoji="0" lang="en-US" altLang="zh-CN" sz="2800" b="1" i="1" dirty="0">
                <a:latin typeface="Times New Roman" panose="02020603050405020304" pitchFamily="18" charset="0"/>
                <a:cs typeface="Times New Roman" panose="02020603050405020304" pitchFamily="18" charset="0"/>
              </a:rPr>
              <a:t>quantum  liquid </a:t>
            </a:r>
            <a:r>
              <a:rPr kumimoji="0" lang="en-US" altLang="zh-CN" sz="2800" dirty="0">
                <a:latin typeface="Times New Roman" panose="02020603050405020304" pitchFamily="18" charset="0"/>
                <a:cs typeface="Times New Roman" panose="02020603050405020304" pitchFamily="18" charset="0"/>
              </a:rPr>
              <a:t>with small </a:t>
            </a:r>
            <a:r>
              <a:rPr kumimoji="0" lang="en-US" altLang="zh-CN" sz="2800" b="1" i="1" dirty="0" err="1">
                <a:latin typeface="Times New Roman" panose="02020603050405020304" pitchFamily="18" charset="0"/>
                <a:cs typeface="Times New Roman" panose="02020603050405020304" pitchFamily="18" charset="0"/>
              </a:rPr>
              <a:t>η</a:t>
            </a:r>
            <a:r>
              <a:rPr kumimoji="0" lang="en-US" altLang="zh-CN" sz="2800" b="1" i="1" dirty="0">
                <a:latin typeface="Times New Roman" panose="02020603050405020304" pitchFamily="18" charset="0"/>
                <a:cs typeface="Times New Roman" panose="02020603050405020304" pitchFamily="18" charset="0"/>
              </a:rPr>
              <a:t>/s</a:t>
            </a:r>
          </a:p>
          <a:p>
            <a:pPr eaLnBrk="1" hangingPunct="1">
              <a:lnSpc>
                <a:spcPts val="2360"/>
              </a:lnSpc>
              <a:buNone/>
            </a:pPr>
            <a:endParaRPr kumimoji="0" lang="en-US" altLang="zh-CN" sz="800" dirty="0">
              <a:latin typeface="Times New Roman" panose="02020603050405020304" pitchFamily="18" charset="0"/>
              <a:cs typeface="Times New Roman" panose="02020603050405020304" pitchFamily="18" charset="0"/>
            </a:endParaRPr>
          </a:p>
          <a:p>
            <a:pPr eaLnBrk="1" hangingPunct="1">
              <a:lnSpc>
                <a:spcPts val="2360"/>
              </a:lnSpc>
              <a:buNone/>
            </a:pPr>
            <a:r>
              <a:rPr kumimoji="0" lang="en-US" altLang="zh-CN" sz="2800" dirty="0">
                <a:latin typeface="Times New Roman" panose="02020603050405020304" pitchFamily="18" charset="0"/>
                <a:cs typeface="Times New Roman" panose="02020603050405020304" pitchFamily="18" charset="0"/>
              </a:rPr>
              <a:t>4)</a:t>
            </a:r>
            <a:r>
              <a:rPr kumimoji="0" lang="zh-CN" altLang="en-US" sz="2800"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ea typeface="Times New Roman" charset="0"/>
                <a:cs typeface="Times New Roman" panose="02020603050405020304" pitchFamily="18" charset="0"/>
              </a:rPr>
              <a:t>Beam</a:t>
            </a:r>
            <a:r>
              <a:rPr lang="zh-CN" altLang="en-US" sz="2800" b="1" dirty="0">
                <a:latin typeface="Times New Roman" panose="02020603050405020304" pitchFamily="18" charset="0"/>
                <a:ea typeface="Times New Roman" charset="0"/>
                <a:cs typeface="Times New Roman" panose="02020603050405020304" pitchFamily="18" charset="0"/>
              </a:rPr>
              <a:t> </a:t>
            </a:r>
            <a:r>
              <a:rPr lang="en-US" altLang="zh-CN" sz="2800" b="1" dirty="0">
                <a:latin typeface="Times New Roman" panose="02020603050405020304" pitchFamily="18" charset="0"/>
                <a:ea typeface="Times New Roman" charset="0"/>
                <a:cs typeface="Times New Roman" panose="02020603050405020304" pitchFamily="18" charset="0"/>
              </a:rPr>
              <a:t>Energy</a:t>
            </a:r>
            <a:r>
              <a:rPr lang="zh-CN" altLang="en-US" sz="2800" b="1" dirty="0">
                <a:latin typeface="Times New Roman" panose="02020603050405020304" pitchFamily="18" charset="0"/>
                <a:ea typeface="Times New Roman" charset="0"/>
                <a:cs typeface="Times New Roman" panose="02020603050405020304" pitchFamily="18" charset="0"/>
              </a:rPr>
              <a:t> </a:t>
            </a:r>
            <a:r>
              <a:rPr lang="en-US" altLang="zh-CN" sz="2800" b="1" dirty="0">
                <a:latin typeface="Times New Roman" panose="02020603050405020304" pitchFamily="18" charset="0"/>
                <a:ea typeface="Times New Roman" charset="0"/>
                <a:cs typeface="Times New Roman" panose="02020603050405020304" pitchFamily="18" charset="0"/>
              </a:rPr>
              <a:t>Scan</a:t>
            </a:r>
            <a:r>
              <a:rPr lang="zh-CN" altLang="en-US" sz="2800" b="1" dirty="0">
                <a:latin typeface="Times New Roman" panose="02020603050405020304" pitchFamily="18" charset="0"/>
                <a:ea typeface="Times New Roman" charset="0"/>
                <a:cs typeface="Times New Roman" panose="02020603050405020304" pitchFamily="18" charset="0"/>
              </a:rPr>
              <a:t> </a:t>
            </a:r>
            <a:endParaRPr lang="en-US" altLang="zh-CN" sz="2800" b="1" dirty="0">
              <a:latin typeface="Times New Roman" panose="02020603050405020304" pitchFamily="18" charset="0"/>
              <a:ea typeface="Times New Roman" charset="0"/>
              <a:cs typeface="Times New Roman" panose="02020603050405020304" pitchFamily="18" charset="0"/>
            </a:endParaRPr>
          </a:p>
          <a:p>
            <a:pPr eaLnBrk="1" hangingPunct="1">
              <a:lnSpc>
                <a:spcPts val="2360"/>
              </a:lnSpc>
              <a:buNone/>
            </a:pPr>
            <a:r>
              <a:rPr kumimoji="0" lang="zh-CN" altLang="en-US" sz="2400" b="1" dirty="0">
                <a:solidFill>
                  <a:srgbClr val="CC0000"/>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Onset</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of</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NCQ</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scaling:</a:t>
            </a:r>
            <a:r>
              <a:rPr lang="zh-CN" altLang="en-US" sz="2000" dirty="0">
                <a:latin typeface="Times New Roman" panose="02020603050405020304" pitchFamily="18" charset="0"/>
                <a:cs typeface="Times New Roman" panose="02020603050405020304" pitchFamily="18" charset="0"/>
              </a:rPr>
              <a:t> </a:t>
            </a:r>
            <a:r>
              <a:rPr lang="en-US" altLang="zh-CN" sz="2000" i="1" dirty="0">
                <a:solidFill>
                  <a:srgbClr val="0033CC"/>
                </a:solidFill>
                <a:latin typeface="Times New Roman" panose="02020603050405020304" pitchFamily="18" charset="0"/>
                <a:cs typeface="Times New Roman" panose="02020603050405020304" pitchFamily="18" charset="0"/>
              </a:rPr>
              <a:t>3.2</a:t>
            </a:r>
            <a:r>
              <a:rPr lang="zh-CN" altLang="en-US" sz="2000" i="1" dirty="0">
                <a:solidFill>
                  <a:srgbClr val="0033CC"/>
                </a:solidFill>
                <a:latin typeface="Times New Roman" panose="02020603050405020304" pitchFamily="18" charset="0"/>
                <a:cs typeface="Times New Roman" panose="02020603050405020304" pitchFamily="18" charset="0"/>
              </a:rPr>
              <a:t> </a:t>
            </a:r>
            <a:r>
              <a:rPr lang="en-US" altLang="zh-CN" sz="2000" i="1" dirty="0">
                <a:solidFill>
                  <a:srgbClr val="0033CC"/>
                </a:solidFill>
                <a:latin typeface="Times New Roman" panose="02020603050405020304" pitchFamily="18" charset="0"/>
                <a:cs typeface="Times New Roman" panose="02020603050405020304" pitchFamily="18" charset="0"/>
              </a:rPr>
              <a:t>to</a:t>
            </a:r>
            <a:r>
              <a:rPr lang="zh-CN" altLang="en-US" sz="2000" i="1" dirty="0">
                <a:solidFill>
                  <a:srgbClr val="0033CC"/>
                </a:solidFill>
                <a:latin typeface="Times New Roman" panose="02020603050405020304" pitchFamily="18" charset="0"/>
                <a:cs typeface="Times New Roman" panose="02020603050405020304" pitchFamily="18" charset="0"/>
              </a:rPr>
              <a:t> </a:t>
            </a:r>
            <a:r>
              <a:rPr lang="en-US" altLang="zh-CN" sz="2000" i="1" dirty="0">
                <a:solidFill>
                  <a:srgbClr val="0033CC"/>
                </a:solidFill>
                <a:latin typeface="Times New Roman" panose="02020603050405020304" pitchFamily="18" charset="0"/>
                <a:cs typeface="Times New Roman" panose="02020603050405020304" pitchFamily="18" charset="0"/>
              </a:rPr>
              <a:t>4.5</a:t>
            </a:r>
            <a:r>
              <a:rPr lang="zh-CN" altLang="en-US" sz="2000" i="1" dirty="0">
                <a:solidFill>
                  <a:srgbClr val="0033CC"/>
                </a:solidFill>
                <a:latin typeface="Times New Roman" panose="02020603050405020304" pitchFamily="18" charset="0"/>
                <a:cs typeface="Times New Roman" panose="02020603050405020304" pitchFamily="18" charset="0"/>
              </a:rPr>
              <a:t> </a:t>
            </a:r>
            <a:r>
              <a:rPr lang="en-US" altLang="zh-CN" sz="2000" i="1" dirty="0">
                <a:solidFill>
                  <a:srgbClr val="0033CC"/>
                </a:solidFill>
                <a:latin typeface="Times New Roman" panose="02020603050405020304" pitchFamily="18" charset="0"/>
                <a:cs typeface="Times New Roman" panose="02020603050405020304" pitchFamily="18" charset="0"/>
              </a:rPr>
              <a:t>GeV</a:t>
            </a:r>
          </a:p>
        </p:txBody>
      </p:sp>
      <p:sp>
        <p:nvSpPr>
          <p:cNvPr id="4" name="Line 26">
            <a:extLst>
              <a:ext uri="{FF2B5EF4-FFF2-40B4-BE49-F238E27FC236}">
                <a16:creationId xmlns:a16="http://schemas.microsoft.com/office/drawing/2014/main" id="{084AECF8-71DA-5548-9036-E48245F8CFEE}"/>
              </a:ext>
            </a:extLst>
          </p:cNvPr>
          <p:cNvSpPr>
            <a:spLocks noChangeShapeType="1"/>
          </p:cNvSpPr>
          <p:nvPr/>
        </p:nvSpPr>
        <p:spPr bwMode="auto">
          <a:xfrm flipV="1">
            <a:off x="395289" y="990600"/>
            <a:ext cx="8353425" cy="0"/>
          </a:xfrm>
          <a:prstGeom prst="line">
            <a:avLst/>
          </a:prstGeom>
          <a:noFill/>
          <a:ln w="444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FAEADC9-1ED7-9544-85ED-0D31F9B532C5}"/>
              </a:ext>
            </a:extLst>
          </p:cNvPr>
          <p:cNvSpPr>
            <a:spLocks noGrp="1" noChangeArrowheads="1"/>
          </p:cNvSpPr>
          <p:nvPr>
            <p:ph type="title" idx="4294967295"/>
          </p:nvPr>
        </p:nvSpPr>
        <p:spPr>
          <a:xfrm>
            <a:off x="2133600" y="76200"/>
            <a:ext cx="5715000" cy="762000"/>
          </a:xfrm>
        </p:spPr>
        <p:txBody>
          <a:bodyPr/>
          <a:lstStyle/>
          <a:p>
            <a:pPr eaLnBrk="1" hangingPunct="1"/>
            <a:r>
              <a:rPr lang="en-US" altLang="zh-CN" sz="3200" b="1" dirty="0">
                <a:solidFill>
                  <a:schemeClr val="tx1"/>
                </a:solidFill>
                <a:ea typeface="SimSun" panose="02010600030101010101" pitchFamily="2" charset="-122"/>
              </a:rPr>
              <a:t>Equation of State</a:t>
            </a:r>
            <a:endParaRPr lang="en-US" altLang="zh-CN" sz="3200" dirty="0">
              <a:solidFill>
                <a:srgbClr val="FF0000"/>
              </a:solidFill>
              <a:ea typeface="SimSun" panose="02010600030101010101" pitchFamily="2" charset="-122"/>
            </a:endParaRPr>
          </a:p>
        </p:txBody>
      </p:sp>
      <p:graphicFrame>
        <p:nvGraphicFramePr>
          <p:cNvPr id="8195" name="Object 3">
            <a:extLst>
              <a:ext uri="{FF2B5EF4-FFF2-40B4-BE49-F238E27FC236}">
                <a16:creationId xmlns:a16="http://schemas.microsoft.com/office/drawing/2014/main" id="{92F98350-423F-E349-8EB1-BF4B82CD74D2}"/>
              </a:ext>
            </a:extLst>
          </p:cNvPr>
          <p:cNvGraphicFramePr>
            <a:graphicFrameLocks noChangeAspect="1"/>
          </p:cNvGraphicFramePr>
          <p:nvPr/>
        </p:nvGraphicFramePr>
        <p:xfrm>
          <a:off x="301816" y="1324018"/>
          <a:ext cx="4605337" cy="1524000"/>
        </p:xfrm>
        <a:graphic>
          <a:graphicData uri="http://schemas.openxmlformats.org/presentationml/2006/ole">
            <mc:AlternateContent xmlns:mc="http://schemas.openxmlformats.org/markup-compatibility/2006">
              <mc:Choice xmlns:v="urn:schemas-microsoft-com:vml" Requires="v">
                <p:oleObj name="Formel" r:id="rId2" imgW="8940800" imgH="3048000" progId="Equation.3">
                  <p:embed/>
                </p:oleObj>
              </mc:Choice>
              <mc:Fallback>
                <p:oleObj name="Formel" r:id="rId2" imgW="8940800" imgH="3048000" progId="Equation.3">
                  <p:embed/>
                  <p:pic>
                    <p:nvPicPr>
                      <p:cNvPr id="8195" name="Object 3">
                        <a:extLst>
                          <a:ext uri="{FF2B5EF4-FFF2-40B4-BE49-F238E27FC236}">
                            <a16:creationId xmlns:a16="http://schemas.microsoft.com/office/drawing/2014/main" id="{92F98350-423F-E349-8EB1-BF4B82CD7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16" y="1324018"/>
                        <a:ext cx="4605337" cy="1524000"/>
                      </a:xfrm>
                      <a:prstGeom prst="rect">
                        <a:avLst/>
                      </a:prstGeom>
                      <a:noFill/>
                      <a:ln w="57150" cmpd="thinThick">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Rectangle 4">
            <a:extLst>
              <a:ext uri="{FF2B5EF4-FFF2-40B4-BE49-F238E27FC236}">
                <a16:creationId xmlns:a16="http://schemas.microsoft.com/office/drawing/2014/main" id="{03ED468D-C6D6-AE4B-A532-9E01185FC12D}"/>
              </a:ext>
            </a:extLst>
          </p:cNvPr>
          <p:cNvSpPr>
            <a:spLocks noChangeArrowheads="1"/>
          </p:cNvSpPr>
          <p:nvPr/>
        </p:nvSpPr>
        <p:spPr bwMode="auto">
          <a:xfrm>
            <a:off x="757957" y="4385994"/>
            <a:ext cx="7182308" cy="2339102"/>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a:r>
              <a:rPr lang="en-US" altLang="zh-CN" sz="1800" u="sng" dirty="0">
                <a:latin typeface="Helvetica Neue" panose="02000503000000020004" pitchFamily="2" charset="0"/>
                <a:ea typeface="SimSun" panose="02010600030101010101" pitchFamily="2" charset="-122"/>
              </a:rPr>
              <a:t>Equation of state</a:t>
            </a:r>
            <a:r>
              <a:rPr lang="en-US" altLang="zh-CN" sz="1800" dirty="0">
                <a:latin typeface="Helvetica Neue" panose="02000503000000020004" pitchFamily="2" charset="0"/>
                <a:ea typeface="SimSun" panose="02010600030101010101" pitchFamily="2" charset="-122"/>
              </a:rPr>
              <a:t>:</a:t>
            </a:r>
          </a:p>
          <a:p>
            <a:pPr algn="l">
              <a:buFontTx/>
              <a:buChar char="-"/>
            </a:pPr>
            <a:r>
              <a:rPr lang="en-US" altLang="zh-CN" sz="1800" dirty="0">
                <a:latin typeface="Helvetica Neue" panose="02000503000000020004" pitchFamily="2" charset="0"/>
                <a:ea typeface="SimSun" panose="02010600030101010101" pitchFamily="2" charset="-122"/>
              </a:rPr>
              <a:t> </a:t>
            </a:r>
            <a:r>
              <a:rPr lang="en-US" altLang="zh-CN" sz="1600" b="1" dirty="0">
                <a:solidFill>
                  <a:srgbClr val="FF0000"/>
                </a:solidFill>
                <a:latin typeface="Helvetica Neue" panose="02000503000000020004" pitchFamily="2" charset="0"/>
                <a:ea typeface="SimSun" panose="02010600030101010101" pitchFamily="2" charset="-122"/>
              </a:rPr>
              <a:t>EOS I </a:t>
            </a:r>
            <a:r>
              <a:rPr lang="en-US" altLang="zh-CN" sz="1600" dirty="0">
                <a:latin typeface="Helvetica Neue" panose="02000503000000020004" pitchFamily="2" charset="0"/>
                <a:ea typeface="SimSun" panose="02010600030101010101" pitchFamily="2" charset="-122"/>
              </a:rPr>
              <a:t>:  </a:t>
            </a:r>
            <a:r>
              <a:rPr lang="en" altLang="zh-CN" sz="1800" dirty="0">
                <a:effectLst/>
                <a:latin typeface="CMR12"/>
              </a:rPr>
              <a:t>ideal gas of massless </a:t>
            </a:r>
            <a:r>
              <a:rPr lang="en" altLang="zh-CN" sz="1800" dirty="0" err="1">
                <a:effectLst/>
                <a:latin typeface="CMR12"/>
              </a:rPr>
              <a:t>partons</a:t>
            </a:r>
            <a:r>
              <a:rPr lang="en" altLang="zh-CN" sz="1800" dirty="0">
                <a:effectLst/>
                <a:latin typeface="CMR12"/>
              </a:rPr>
              <a:t> </a:t>
            </a:r>
            <a:endParaRPr lang="en-US" altLang="zh-CN" sz="1600" dirty="0">
              <a:latin typeface="Helvetica Neue" panose="02000503000000020004" pitchFamily="2" charset="0"/>
              <a:ea typeface="SimSun" panose="02010600030101010101" pitchFamily="2" charset="-122"/>
            </a:endParaRPr>
          </a:p>
          <a:p>
            <a:pPr algn="l">
              <a:buFontTx/>
              <a:buChar char="-"/>
            </a:pPr>
            <a:r>
              <a:rPr lang="zh-CN" altLang="en-US" sz="1600" b="1" dirty="0">
                <a:solidFill>
                  <a:schemeClr val="accent2"/>
                </a:solidFill>
                <a:latin typeface="Helvetica Neue" panose="02000503000000020004" pitchFamily="2" charset="0"/>
                <a:ea typeface="SimSun" panose="02010600030101010101" pitchFamily="2" charset="-122"/>
              </a:rPr>
              <a:t> </a:t>
            </a:r>
            <a:r>
              <a:rPr lang="en-US" altLang="zh-CN" sz="1600" b="1" dirty="0">
                <a:solidFill>
                  <a:schemeClr val="accent2"/>
                </a:solidFill>
                <a:latin typeface="Helvetica Neue" panose="02000503000000020004" pitchFamily="2" charset="0"/>
                <a:ea typeface="SimSun" panose="02010600030101010101" pitchFamily="2" charset="-122"/>
              </a:rPr>
              <a:t>EOS H</a:t>
            </a:r>
            <a:r>
              <a:rPr lang="en-US" altLang="zh-CN" sz="1600" dirty="0">
                <a:latin typeface="Helvetica Neue" panose="02000503000000020004" pitchFamily="2" charset="0"/>
                <a:ea typeface="SimSun" panose="02010600030101010101" pitchFamily="2" charset="-122"/>
              </a:rPr>
              <a:t>:  resonance gas: </a:t>
            </a:r>
          </a:p>
          <a:p>
            <a:pPr algn="l">
              <a:buFontTx/>
              <a:buChar char="-"/>
            </a:pPr>
            <a:r>
              <a:rPr lang="zh-CN" altLang="en-US" sz="1600" b="1" dirty="0">
                <a:latin typeface="Helvetica Neue" panose="02000503000000020004" pitchFamily="2" charset="0"/>
                <a:ea typeface="SimSun" panose="02010600030101010101" pitchFamily="2" charset="-122"/>
              </a:rPr>
              <a:t> </a:t>
            </a:r>
            <a:r>
              <a:rPr lang="en-US" altLang="zh-CN" sz="1600" b="1" dirty="0">
                <a:latin typeface="Helvetica Neue" panose="02000503000000020004" pitchFamily="2" charset="0"/>
                <a:ea typeface="SimSun" panose="02010600030101010101" pitchFamily="2" charset="-122"/>
              </a:rPr>
              <a:t>EOS Q</a:t>
            </a:r>
            <a:r>
              <a:rPr lang="en-US" altLang="zh-CN" sz="1600" dirty="0">
                <a:latin typeface="Helvetica Neue" panose="02000503000000020004" pitchFamily="2" charset="0"/>
                <a:ea typeface="SimSun" panose="02010600030101010101" pitchFamily="2" charset="-122"/>
              </a:rPr>
              <a:t>:  </a:t>
            </a:r>
            <a:r>
              <a:rPr lang="en" altLang="zh-CN" sz="1800" dirty="0">
                <a:effectLst/>
                <a:latin typeface="CMR12"/>
              </a:rPr>
              <a:t>connecting an ideal gas of massless </a:t>
            </a:r>
            <a:r>
              <a:rPr lang="en" altLang="zh-CN" sz="1800" dirty="0" err="1">
                <a:effectLst/>
                <a:latin typeface="CMR12"/>
              </a:rPr>
              <a:t>partons</a:t>
            </a:r>
            <a:r>
              <a:rPr lang="en" altLang="zh-CN" sz="1800" dirty="0">
                <a:effectLst/>
                <a:latin typeface="CMR12"/>
              </a:rPr>
              <a:t> at high temperature to a </a:t>
            </a:r>
            <a:r>
              <a:rPr lang="en" altLang="zh-CN" sz="1800" dirty="0" err="1">
                <a:effectLst/>
                <a:latin typeface="CMR12"/>
              </a:rPr>
              <a:t>Hagdorn</a:t>
            </a:r>
            <a:r>
              <a:rPr lang="en" altLang="zh-CN" sz="1800" dirty="0">
                <a:effectLst/>
                <a:latin typeface="CMR12"/>
              </a:rPr>
              <a:t> hadron resonance gas at low temperature via a first-order phase transition. </a:t>
            </a:r>
            <a:endParaRPr lang="en" altLang="zh-CN" sz="2000" dirty="0"/>
          </a:p>
          <a:p>
            <a:pPr algn="l"/>
            <a:r>
              <a:rPr lang="en-US" altLang="zh-CN" sz="1600" dirty="0">
                <a:latin typeface="Helvetica Neue" panose="02000503000000020004" pitchFamily="2" charset="0"/>
                <a:ea typeface="SimSun" panose="02010600030101010101" pitchFamily="2" charset="-122"/>
              </a:rPr>
              <a:t>	</a:t>
            </a:r>
            <a:r>
              <a:rPr lang="en-US" altLang="zh-CN" sz="1600" i="1" dirty="0" err="1">
                <a:latin typeface="Helvetica Neue" panose="02000503000000020004" pitchFamily="2" charset="0"/>
                <a:ea typeface="SimSun" panose="02010600030101010101" pitchFamily="2" charset="-122"/>
              </a:rPr>
              <a:t>T</a:t>
            </a:r>
            <a:r>
              <a:rPr lang="en-US" altLang="zh-CN" sz="1600" baseline="-25000" dirty="0" err="1">
                <a:latin typeface="Helvetica Neue" panose="02000503000000020004" pitchFamily="2" charset="0"/>
                <a:ea typeface="SimSun" panose="02010600030101010101" pitchFamily="2" charset="-122"/>
              </a:rPr>
              <a:t>crit</a:t>
            </a:r>
            <a:r>
              <a:rPr lang="en-US" altLang="zh-CN" sz="1600" dirty="0">
                <a:latin typeface="Helvetica Neue" panose="02000503000000020004" pitchFamily="2" charset="0"/>
                <a:ea typeface="SimSun" panose="02010600030101010101" pitchFamily="2" charset="-122"/>
              </a:rPr>
              <a:t>= 165 MeV, </a:t>
            </a:r>
            <a:r>
              <a:rPr lang="en-US" altLang="zh-CN" sz="1600" i="1" dirty="0">
                <a:latin typeface="Helvetica Neue" panose="02000503000000020004" pitchFamily="2" charset="0"/>
                <a:ea typeface="SimSun" panose="02010600030101010101" pitchFamily="2" charset="-122"/>
              </a:rPr>
              <a:t>B</a:t>
            </a:r>
            <a:r>
              <a:rPr lang="en-US" altLang="zh-CN" sz="1600" baseline="30000" dirty="0">
                <a:latin typeface="Helvetica Neue" panose="02000503000000020004" pitchFamily="2" charset="0"/>
                <a:ea typeface="SimSun" panose="02010600030101010101" pitchFamily="2" charset="-122"/>
              </a:rPr>
              <a:t>1/4 </a:t>
            </a:r>
            <a:r>
              <a:rPr lang="en-US" altLang="zh-CN" sz="1600" dirty="0">
                <a:latin typeface="Helvetica Neue" panose="02000503000000020004" pitchFamily="2" charset="0"/>
                <a:ea typeface="SimSun" panose="02010600030101010101" pitchFamily="2" charset="-122"/>
              </a:rPr>
              <a:t>= 0.23 GeV </a:t>
            </a:r>
            <a:r>
              <a:rPr lang="zh-CN" altLang="en-US" sz="1600" dirty="0">
                <a:latin typeface="Helvetica Neue" panose="02000503000000020004" pitchFamily="2" charset="0"/>
                <a:ea typeface="SimSun" panose="02010600030101010101" pitchFamily="2" charset="-122"/>
              </a:rPr>
              <a:t> </a:t>
            </a:r>
            <a:r>
              <a:rPr lang="en-US" altLang="zh-CN" sz="1600" i="1" dirty="0">
                <a:latin typeface="Helvetica Neue" panose="02000503000000020004" pitchFamily="2" charset="0"/>
                <a:ea typeface="SimSun" panose="02010600030101010101" pitchFamily="2" charset="-122"/>
                <a:sym typeface="Symbol" pitchFamily="2" charset="2"/>
              </a:rPr>
              <a:t></a:t>
            </a:r>
            <a:r>
              <a:rPr lang="en-US" altLang="zh-CN" sz="1600" baseline="-25000" dirty="0" err="1">
                <a:latin typeface="Helvetica Neue" panose="02000503000000020004" pitchFamily="2" charset="0"/>
                <a:ea typeface="SimSun" panose="02010600030101010101" pitchFamily="2" charset="-122"/>
              </a:rPr>
              <a:t>lat</a:t>
            </a:r>
            <a:r>
              <a:rPr lang="en-US" altLang="zh-CN" sz="1600" dirty="0">
                <a:latin typeface="Helvetica Neue" panose="02000503000000020004" pitchFamily="2" charset="0"/>
                <a:ea typeface="SimSun" panose="02010600030101010101" pitchFamily="2" charset="-122"/>
              </a:rPr>
              <a:t>=1.15 GeV/fm</a:t>
            </a:r>
            <a:r>
              <a:rPr lang="en-US" altLang="zh-CN" sz="1600" baseline="30000" dirty="0">
                <a:latin typeface="Helvetica Neue" panose="02000503000000020004" pitchFamily="2" charset="0"/>
                <a:ea typeface="SimSun" panose="02010600030101010101" pitchFamily="2" charset="-122"/>
              </a:rPr>
              <a:t>3</a:t>
            </a:r>
          </a:p>
          <a:p>
            <a:pPr algn="l"/>
            <a:endParaRPr lang="en-US" altLang="zh-CN" sz="1800" baseline="30000" dirty="0">
              <a:latin typeface="Helvetica Neue" panose="02000503000000020004" pitchFamily="2" charset="0"/>
              <a:ea typeface="SimSun" panose="02010600030101010101" pitchFamily="2" charset="-122"/>
            </a:endParaRPr>
          </a:p>
          <a:p>
            <a:pPr algn="l"/>
            <a:r>
              <a:rPr lang="en-US" altLang="zh-CN" sz="1200" dirty="0">
                <a:ea typeface="SimSun" panose="02010600030101010101" pitchFamily="2" charset="-122"/>
              </a:rPr>
              <a:t>               </a:t>
            </a:r>
            <a:r>
              <a:rPr lang="en-US" altLang="zh-CN" sz="1200" i="1" dirty="0">
                <a:ea typeface="SimSun" panose="02010600030101010101" pitchFamily="2" charset="-122"/>
              </a:rPr>
              <a:t>P. Kolb et al., Phys. Rev.</a:t>
            </a:r>
            <a:r>
              <a:rPr lang="en-US" altLang="zh-CN" sz="1200" b="1" i="1" u="sng" dirty="0">
                <a:ea typeface="SimSun" panose="02010600030101010101" pitchFamily="2" charset="-122"/>
              </a:rPr>
              <a:t> C62</a:t>
            </a:r>
            <a:r>
              <a:rPr lang="en-US" altLang="zh-CN" sz="1200" i="1" dirty="0">
                <a:ea typeface="SimSun" panose="02010600030101010101" pitchFamily="2" charset="-122"/>
              </a:rPr>
              <a:t>, 054909 (2000).</a:t>
            </a:r>
            <a:endParaRPr lang="en-US" altLang="zh-CN" dirty="0">
              <a:ea typeface="SimSun" panose="02010600030101010101" pitchFamily="2" charset="-122"/>
            </a:endParaRPr>
          </a:p>
        </p:txBody>
      </p:sp>
      <p:sp>
        <p:nvSpPr>
          <p:cNvPr id="8197" name="Rectangle 5">
            <a:extLst>
              <a:ext uri="{FF2B5EF4-FFF2-40B4-BE49-F238E27FC236}">
                <a16:creationId xmlns:a16="http://schemas.microsoft.com/office/drawing/2014/main" id="{D8FDE69F-F257-8349-A772-87C2CAB6D719}"/>
              </a:ext>
            </a:extLst>
          </p:cNvPr>
          <p:cNvSpPr>
            <a:spLocks noChangeArrowheads="1"/>
          </p:cNvSpPr>
          <p:nvPr/>
        </p:nvSpPr>
        <p:spPr bwMode="auto">
          <a:xfrm>
            <a:off x="7624763" y="20383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a:endParaRPr lang="zh-CN" altLang="zh-CN" sz="2400">
              <a:latin typeface="Times" pitchFamily="2" charset="0"/>
              <a:ea typeface="SimSun" panose="02010600030101010101" pitchFamily="2" charset="-122"/>
            </a:endParaRPr>
          </a:p>
        </p:txBody>
      </p:sp>
      <p:sp>
        <p:nvSpPr>
          <p:cNvPr id="8198" name="Text Box 6">
            <a:extLst>
              <a:ext uri="{FF2B5EF4-FFF2-40B4-BE49-F238E27FC236}">
                <a16:creationId xmlns:a16="http://schemas.microsoft.com/office/drawing/2014/main" id="{422E1134-2107-3B41-B9EA-1E98F8B42FE5}"/>
              </a:ext>
            </a:extLst>
          </p:cNvPr>
          <p:cNvSpPr txBox="1">
            <a:spLocks noChangeArrowheads="1"/>
          </p:cNvSpPr>
          <p:nvPr/>
        </p:nvSpPr>
        <p:spPr bwMode="auto">
          <a:xfrm>
            <a:off x="301817" y="3062555"/>
            <a:ext cx="51342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a:r>
              <a:rPr lang="en" altLang="zh-CN" sz="2400" dirty="0" err="1">
                <a:effectLst/>
                <a:latin typeface="Times" pitchFamily="2" charset="0"/>
              </a:rPr>
              <a:t>EoS</a:t>
            </a:r>
            <a:r>
              <a:rPr lang="en" altLang="zh-CN" sz="2400" dirty="0">
                <a:effectLst/>
                <a:latin typeface="Times" pitchFamily="2" charset="0"/>
              </a:rPr>
              <a:t> usually given by lattice QCD calculations and hadron resonance gas model </a:t>
            </a:r>
            <a:endParaRPr lang="en" altLang="zh-CN" sz="2400" dirty="0">
              <a:latin typeface="Times" pitchFamily="2" charset="0"/>
            </a:endParaRPr>
          </a:p>
        </p:txBody>
      </p:sp>
      <p:pic>
        <p:nvPicPr>
          <p:cNvPr id="8199" name="Picture 7">
            <a:extLst>
              <a:ext uri="{FF2B5EF4-FFF2-40B4-BE49-F238E27FC236}">
                <a16:creationId xmlns:a16="http://schemas.microsoft.com/office/drawing/2014/main" id="{DF4471C1-65C9-154D-95AF-311DC711D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934" y="1242520"/>
            <a:ext cx="36576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a:extLst>
              <a:ext uri="{FF2B5EF4-FFF2-40B4-BE49-F238E27FC236}">
                <a16:creationId xmlns:a16="http://schemas.microsoft.com/office/drawing/2014/main" id="{12A8FBF1-D1BA-1E47-A2D5-D4B3496C3A1F}"/>
              </a:ext>
            </a:extLst>
          </p:cNvPr>
          <p:cNvSpPr txBox="1">
            <a:spLocks noChangeArrowheads="1"/>
          </p:cNvSpPr>
          <p:nvPr/>
        </p:nvSpPr>
        <p:spPr bwMode="auto">
          <a:xfrm>
            <a:off x="5946775" y="3724275"/>
            <a:ext cx="2511425" cy="238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lnSpc>
                <a:spcPct val="40000"/>
              </a:lnSpc>
            </a:pPr>
            <a:r>
              <a:rPr lang="en-US" altLang="zh-CN" sz="1600">
                <a:ea typeface="SimSun" panose="02010600030101010101" pitchFamily="2" charset="-122"/>
                <a:sym typeface="Symbol" pitchFamily="2" charset="2"/>
              </a:rPr>
              <a:t>Energy density</a:t>
            </a:r>
            <a:r>
              <a:rPr lang="en-US" altLang="zh-CN" sz="2400">
                <a:latin typeface="Times New Roman" panose="02020603050405020304" pitchFamily="18" charset="0"/>
                <a:ea typeface="SimSun" panose="02010600030101010101" pitchFamily="2" charset="-122"/>
                <a:sym typeface="Symbol" pitchFamily="2" charset="2"/>
              </a:rPr>
              <a:t> </a:t>
            </a:r>
            <a:r>
              <a:rPr lang="en-US" altLang="zh-CN" sz="1600">
                <a:latin typeface="Times New Roman" panose="02020603050405020304" pitchFamily="18" charset="0"/>
                <a:ea typeface="SimSun" panose="02010600030101010101" pitchFamily="2" charset="-122"/>
                <a:sym typeface="Symbol" pitchFamily="2" charset="2"/>
              </a:rPr>
              <a:t> </a:t>
            </a:r>
            <a:r>
              <a:rPr lang="en-US" altLang="zh-CN" sz="1600">
                <a:ea typeface="SimSun" panose="02010600030101010101" pitchFamily="2" charset="-122"/>
                <a:sym typeface="Symbol" pitchFamily="2" charset="2"/>
              </a:rPr>
              <a:t>GeV/fm</a:t>
            </a:r>
            <a:r>
              <a:rPr lang="en-US" altLang="zh-CN" sz="1600" baseline="30000">
                <a:ea typeface="SimSun" panose="02010600030101010101" pitchFamily="2" charset="-122"/>
                <a:sym typeface="Symbol" pitchFamily="2" charset="2"/>
              </a:rPr>
              <a:t>3</a:t>
            </a:r>
            <a:endParaRPr lang="en-US" altLang="zh-CN" sz="2400">
              <a:latin typeface="Times New Roman" panose="02020603050405020304" pitchFamily="18" charset="0"/>
              <a:ea typeface="SimSun" panose="02010600030101010101" pitchFamily="2" charset="-122"/>
            </a:endParaRPr>
          </a:p>
        </p:txBody>
      </p:sp>
      <p:sp>
        <p:nvSpPr>
          <p:cNvPr id="3" name="Line 26">
            <a:extLst>
              <a:ext uri="{FF2B5EF4-FFF2-40B4-BE49-F238E27FC236}">
                <a16:creationId xmlns:a16="http://schemas.microsoft.com/office/drawing/2014/main" id="{0CF59D18-40A9-D7CE-1080-47AA71E63066}"/>
              </a:ext>
            </a:extLst>
          </p:cNvPr>
          <p:cNvSpPr>
            <a:spLocks noChangeShapeType="1"/>
          </p:cNvSpPr>
          <p:nvPr/>
        </p:nvSpPr>
        <p:spPr bwMode="auto">
          <a:xfrm flipV="1">
            <a:off x="429109" y="1052736"/>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608209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A85050-889E-4479-A846-CC1FEDE4E6A7}"/>
              </a:ext>
            </a:extLst>
          </p:cNvPr>
          <p:cNvSpPr>
            <a:spLocks noGrp="1"/>
          </p:cNvSpPr>
          <p:nvPr>
            <p:ph type="title"/>
          </p:nvPr>
        </p:nvSpPr>
        <p:spPr>
          <a:xfrm>
            <a:off x="457200" y="106949"/>
            <a:ext cx="8229600" cy="492125"/>
          </a:xfrm>
        </p:spPr>
        <p:txBody>
          <a:bodyPr/>
          <a:lstStyle/>
          <a:p>
            <a:r>
              <a:rPr kumimoji="0" lang="zh-CN" altLang="zh-CN" sz="3200" b="0" i="0" u="none" strike="noStrike" cap="none" normalizeH="0" baseline="0" dirty="0">
                <a:ln>
                  <a:noFill/>
                </a:ln>
                <a:solidFill>
                  <a:srgbClr val="E20000"/>
                </a:solidFill>
                <a:effectLst/>
                <a:latin typeface="Arial" panose="020B0604020202020204" pitchFamily="34" charset="0"/>
                <a:ea typeface="ArialMT"/>
              </a:rPr>
              <a:t>QCD Phase Transition Temperature </a:t>
            </a:r>
            <a:endParaRPr kumimoji="1" lang="zh-CN" altLang="en-US" dirty="0"/>
          </a:p>
        </p:txBody>
      </p:sp>
      <p:sp>
        <p:nvSpPr>
          <p:cNvPr id="4" name="Rectangle 1">
            <a:extLst>
              <a:ext uri="{FF2B5EF4-FFF2-40B4-BE49-F238E27FC236}">
                <a16:creationId xmlns:a16="http://schemas.microsoft.com/office/drawing/2014/main" id="{968DD96F-5AF5-1A24-8442-F72B5D97A65B}"/>
              </a:ext>
            </a:extLst>
          </p:cNvPr>
          <p:cNvSpPr>
            <a:spLocks noChangeArrowheads="1"/>
          </p:cNvSpPr>
          <p:nvPr/>
        </p:nvSpPr>
        <p:spPr bwMode="auto">
          <a:xfrm>
            <a:off x="609600" y="881682"/>
            <a:ext cx="8229600" cy="11541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a:ln>
                  <a:noFill/>
                </a:ln>
                <a:solidFill>
                  <a:schemeClr val="tx1"/>
                </a:solidFill>
                <a:effectLst/>
                <a:latin typeface="Arial" panose="020B0604020202020204" pitchFamily="34" charset="0"/>
              </a:rPr>
              <a:t>    </a:t>
            </a:r>
            <a:r>
              <a:rPr kumimoji="0" lang="zh-CN" altLang="zh-CN" sz="2400" b="0" i="0" u="none" strike="noStrike" cap="none" normalizeH="0" baseline="0" dirty="0">
                <a:ln>
                  <a:noFill/>
                </a:ln>
                <a:solidFill>
                  <a:schemeClr val="tx1"/>
                </a:solidFill>
                <a:effectLst/>
                <a:latin typeface="Arial" panose="020B0604020202020204" pitchFamily="34" charset="0"/>
                <a:ea typeface="ArialMT"/>
              </a:rPr>
              <a:t>Ideal gas of quark-gluon system in thermal equilibrium: </a:t>
            </a:r>
            <a:endParaRPr kumimoji="0" lang="en-US" altLang="zh-CN" sz="2400" b="0" i="0" u="none" strike="noStrike" cap="none" normalizeH="0" baseline="0" dirty="0">
              <a:ln>
                <a:noFill/>
              </a:ln>
              <a:solidFill>
                <a:schemeClr val="tx1"/>
              </a:solidFill>
              <a:effectLst/>
              <a:latin typeface="Arial" panose="020B0604020202020204" pitchFamily="34" charset="0"/>
              <a:ea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800" b="0" i="0" u="none" strike="noStrike" cap="none" normalizeH="0" baseline="0" dirty="0">
              <a:ln>
                <a:noFill/>
              </a:ln>
              <a:solidFill>
                <a:schemeClr val="tx1"/>
              </a:solidFill>
              <a:effectLst/>
              <a:latin typeface="Arial" panose="020B0604020202020204" pitchFamily="34" charset="0"/>
              <a:ea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600" b="0" i="0" u="none" strike="noStrike" cap="none" normalizeH="0" baseline="0" dirty="0">
              <a:ln>
                <a:noFill/>
              </a:ln>
              <a:solidFill>
                <a:schemeClr val="tx1"/>
              </a:solidFill>
              <a:effectLst/>
              <a:latin typeface="Arial" panose="020B0604020202020204" pitchFamily="34" charset="0"/>
            </a:endParaRPr>
          </a:p>
          <a:p>
            <a:r>
              <a:rPr kumimoji="0" lang="zh-CN" altLang="en-US" sz="1800" b="0" i="0" u="none" strike="noStrike" cap="none" normalizeH="0" baseline="0" dirty="0">
                <a:ln>
                  <a:noFill/>
                </a:ln>
                <a:solidFill>
                  <a:schemeClr val="tx1"/>
                </a:solidFill>
                <a:effectLst/>
                <a:latin typeface="Arial" panose="020B0604020202020204" pitchFamily="34" charset="0"/>
                <a:ea typeface="ArialMT"/>
              </a:rPr>
              <a:t>               </a:t>
            </a:r>
            <a:r>
              <a:rPr kumimoji="0" lang="zh-CN" altLang="zh-CN" sz="1800" b="0" i="0" u="none" strike="noStrike" cap="none" normalizeH="0" baseline="0" dirty="0">
                <a:ln>
                  <a:noFill/>
                </a:ln>
                <a:solidFill>
                  <a:schemeClr val="tx1"/>
                </a:solidFill>
                <a:effectLst/>
                <a:latin typeface="Arial" panose="020B0604020202020204" pitchFamily="34" charset="0"/>
                <a:ea typeface="ArialMT"/>
              </a:rPr>
              <a:t>Pion Gas </a:t>
            </a:r>
            <a:r>
              <a:rPr kumimoji="0" lang="zh-CN" altLang="en-US" sz="1800" b="0" i="0" u="none" strike="noStrike" cap="none" normalizeH="0" baseline="0" dirty="0">
                <a:ln>
                  <a:noFill/>
                </a:ln>
                <a:solidFill>
                  <a:schemeClr val="tx1"/>
                </a:solidFill>
                <a:effectLst/>
                <a:latin typeface="Arial" panose="020B0604020202020204" pitchFamily="34" charset="0"/>
                <a:ea typeface="ArialMT"/>
              </a:rPr>
              <a:t>                                            </a:t>
            </a:r>
            <a:r>
              <a:rPr kumimoji="0" lang="en" altLang="zh-CN" sz="1800" b="0" i="0" u="none" strike="noStrike" cap="none" normalizeH="0" baseline="0" dirty="0">
                <a:ln>
                  <a:noFill/>
                </a:ln>
                <a:solidFill>
                  <a:schemeClr val="tx1"/>
                </a:solidFill>
                <a:effectLst/>
                <a:latin typeface="Arial" panose="020B0604020202020204" pitchFamily="34" charset="0"/>
                <a:ea typeface="ArialMT"/>
              </a:rPr>
              <a:t>Quark Gluon Plasma</a:t>
            </a:r>
            <a:endParaRPr kumimoji="0" lang="en-US" altLang="zh-CN"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0" i="0" u="none" strike="noStrike" cap="none" normalizeH="0" baseline="0" dirty="0">
                <a:ln>
                  <a:noFill/>
                </a:ln>
                <a:solidFill>
                  <a:schemeClr val="tx1"/>
                </a:solidFill>
                <a:effectLst/>
                <a:latin typeface="Arial" panose="020B0604020202020204" pitchFamily="34" charset="0"/>
              </a:rPr>
              <a:t> </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page12image63286864">
            <a:extLst>
              <a:ext uri="{FF2B5EF4-FFF2-40B4-BE49-F238E27FC236}">
                <a16:creationId xmlns:a16="http://schemas.microsoft.com/office/drawing/2014/main" id="{85B81851-EAEF-4BD5-7756-CD850C05A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011363"/>
            <a:ext cx="7378700" cy="381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page12image52777088">
            <a:extLst>
              <a:ext uri="{FF2B5EF4-FFF2-40B4-BE49-F238E27FC236}">
                <a16:creationId xmlns:a16="http://schemas.microsoft.com/office/drawing/2014/main" id="{1F306927-54E5-36B3-E75C-4D1E03750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46038"/>
            <a:ext cx="965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age12image52774976">
            <a:extLst>
              <a:ext uri="{FF2B5EF4-FFF2-40B4-BE49-F238E27FC236}">
                <a16:creationId xmlns:a16="http://schemas.microsoft.com/office/drawing/2014/main" id="{61315E25-432A-3349-9799-DACFC4FA2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46038"/>
            <a:ext cx="965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page12image52784192">
            <a:extLst>
              <a:ext uri="{FF2B5EF4-FFF2-40B4-BE49-F238E27FC236}">
                <a16:creationId xmlns:a16="http://schemas.microsoft.com/office/drawing/2014/main" id="{22EDBFFD-7009-B0A6-7798-223E4FAAD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868363"/>
            <a:ext cx="8382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page12image52785920">
            <a:extLst>
              <a:ext uri="{FF2B5EF4-FFF2-40B4-BE49-F238E27FC236}">
                <a16:creationId xmlns:a16="http://schemas.microsoft.com/office/drawing/2014/main" id="{303B57A8-CBDB-27F4-4B89-791192E1BC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736725"/>
            <a:ext cx="8001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FE2AEF36-93B9-E228-462D-E17F7EC1B825}"/>
              </a:ext>
            </a:extLst>
          </p:cNvPr>
          <p:cNvPicPr>
            <a:picLocks noChangeAspect="1"/>
          </p:cNvPicPr>
          <p:nvPr/>
        </p:nvPicPr>
        <p:blipFill>
          <a:blip r:embed="rId6"/>
          <a:stretch>
            <a:fillRect/>
          </a:stretch>
        </p:blipFill>
        <p:spPr>
          <a:xfrm>
            <a:off x="1449180" y="1867602"/>
            <a:ext cx="5892800" cy="901700"/>
          </a:xfrm>
          <a:prstGeom prst="rect">
            <a:avLst/>
          </a:prstGeom>
        </p:spPr>
      </p:pic>
      <p:pic>
        <p:nvPicPr>
          <p:cNvPr id="6" name="图片 5">
            <a:extLst>
              <a:ext uri="{FF2B5EF4-FFF2-40B4-BE49-F238E27FC236}">
                <a16:creationId xmlns:a16="http://schemas.microsoft.com/office/drawing/2014/main" id="{A71B04FC-32F5-8DE2-ADF5-BA1A6FDE4E07}"/>
              </a:ext>
            </a:extLst>
          </p:cNvPr>
          <p:cNvPicPr>
            <a:picLocks noChangeAspect="1"/>
          </p:cNvPicPr>
          <p:nvPr/>
        </p:nvPicPr>
        <p:blipFill>
          <a:blip r:embed="rId7"/>
          <a:stretch>
            <a:fillRect/>
          </a:stretch>
        </p:blipFill>
        <p:spPr>
          <a:xfrm>
            <a:off x="372920" y="2715079"/>
            <a:ext cx="8670642" cy="1154162"/>
          </a:xfrm>
          <a:prstGeom prst="rect">
            <a:avLst/>
          </a:prstGeom>
        </p:spPr>
      </p:pic>
      <p:pic>
        <p:nvPicPr>
          <p:cNvPr id="7" name="图片 6">
            <a:extLst>
              <a:ext uri="{FF2B5EF4-FFF2-40B4-BE49-F238E27FC236}">
                <a16:creationId xmlns:a16="http://schemas.microsoft.com/office/drawing/2014/main" id="{830AE3B9-A21A-5150-860E-4262340BF0F0}"/>
              </a:ext>
            </a:extLst>
          </p:cNvPr>
          <p:cNvPicPr>
            <a:picLocks noChangeAspect="1"/>
          </p:cNvPicPr>
          <p:nvPr/>
        </p:nvPicPr>
        <p:blipFill>
          <a:blip r:embed="rId8"/>
          <a:stretch>
            <a:fillRect/>
          </a:stretch>
        </p:blipFill>
        <p:spPr>
          <a:xfrm>
            <a:off x="2724669" y="3992434"/>
            <a:ext cx="3967143" cy="948321"/>
          </a:xfrm>
          <a:prstGeom prst="rect">
            <a:avLst/>
          </a:prstGeom>
        </p:spPr>
      </p:pic>
      <p:sp>
        <p:nvSpPr>
          <p:cNvPr id="3" name="Line 26">
            <a:extLst>
              <a:ext uri="{FF2B5EF4-FFF2-40B4-BE49-F238E27FC236}">
                <a16:creationId xmlns:a16="http://schemas.microsoft.com/office/drawing/2014/main" id="{49FCD792-22D2-1D3C-4A41-71A759E0F41A}"/>
              </a:ext>
            </a:extLst>
          </p:cNvPr>
          <p:cNvSpPr>
            <a:spLocks noChangeShapeType="1"/>
          </p:cNvSpPr>
          <p:nvPr/>
        </p:nvSpPr>
        <p:spPr bwMode="auto">
          <a:xfrm flipV="1">
            <a:off x="457200" y="881682"/>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9" name="文本框 8">
            <a:extLst>
              <a:ext uri="{FF2B5EF4-FFF2-40B4-BE49-F238E27FC236}">
                <a16:creationId xmlns:a16="http://schemas.microsoft.com/office/drawing/2014/main" id="{CE3D2F65-8A6F-2007-C031-942A13B070EF}"/>
              </a:ext>
            </a:extLst>
          </p:cNvPr>
          <p:cNvSpPr txBox="1"/>
          <p:nvPr/>
        </p:nvSpPr>
        <p:spPr>
          <a:xfrm>
            <a:off x="0" y="5229200"/>
            <a:ext cx="5311226" cy="1200329"/>
          </a:xfrm>
          <a:prstGeom prst="rect">
            <a:avLst/>
          </a:prstGeom>
          <a:noFill/>
        </p:spPr>
        <p:txBody>
          <a:bodyPr wrap="square">
            <a:spAutoFit/>
          </a:bodyPr>
          <a:lstStyle/>
          <a:p>
            <a:r>
              <a:rPr lang="en" altLang="zh-CN" sz="1800" dirty="0">
                <a:solidFill>
                  <a:srgbClr val="FF0000"/>
                </a:solidFill>
                <a:effectLst/>
                <a:latin typeface="ArialMT"/>
              </a:rPr>
              <a:t>Hadron side</a:t>
            </a:r>
            <a:br>
              <a:rPr lang="en" altLang="zh-CN" sz="1800" dirty="0">
                <a:solidFill>
                  <a:srgbClr val="FF0000"/>
                </a:solidFill>
                <a:effectLst/>
                <a:latin typeface="ArialMT"/>
              </a:rPr>
            </a:br>
            <a:r>
              <a:rPr lang="en" altLang="zh-CN" sz="1800" dirty="0">
                <a:solidFill>
                  <a:srgbClr val="333300"/>
                </a:solidFill>
                <a:effectLst/>
                <a:latin typeface="Wingdings" pitchFamily="2" charset="2"/>
              </a:rPr>
              <a:t> </a:t>
            </a:r>
            <a:r>
              <a:rPr lang="en" altLang="zh-CN" sz="1800" dirty="0" err="1">
                <a:solidFill>
                  <a:srgbClr val="333300"/>
                </a:solidFill>
                <a:effectLst/>
                <a:latin typeface="ArialMT"/>
              </a:rPr>
              <a:t>Pions</a:t>
            </a:r>
            <a:r>
              <a:rPr lang="en" altLang="zh-CN" sz="1800" dirty="0">
                <a:solidFill>
                  <a:srgbClr val="333300"/>
                </a:solidFill>
                <a:effectLst/>
                <a:latin typeface="ArialMT"/>
              </a:rPr>
              <a:t> hardly massless relative to 140 MeV </a:t>
            </a:r>
            <a:r>
              <a:rPr lang="en" altLang="zh-CN" sz="1800" dirty="0">
                <a:solidFill>
                  <a:srgbClr val="333300"/>
                </a:solidFill>
                <a:effectLst/>
                <a:latin typeface="Wingdings" pitchFamily="2" charset="2"/>
              </a:rPr>
              <a:t> </a:t>
            </a:r>
            <a:endParaRPr lang="en" altLang="zh-CN" sz="1800" dirty="0">
              <a:effectLst/>
            </a:endParaRPr>
          </a:p>
          <a:p>
            <a:pPr marL="285750" indent="-285750">
              <a:buFont typeface="Wingdings" pitchFamily="2" charset="2"/>
              <a:buChar char="o"/>
            </a:pPr>
            <a:r>
              <a:rPr lang="en" altLang="zh-CN" sz="1800" dirty="0">
                <a:solidFill>
                  <a:srgbClr val="333300"/>
                </a:solidFill>
                <a:effectLst/>
                <a:latin typeface="ArialMT"/>
              </a:rPr>
              <a:t>Ignores exponential growth at higher T </a:t>
            </a:r>
          </a:p>
          <a:p>
            <a:r>
              <a:rPr lang="en" altLang="zh-CN" sz="1800" dirty="0">
                <a:solidFill>
                  <a:srgbClr val="333300"/>
                </a:solidFill>
                <a:effectLst/>
                <a:latin typeface="Wingdings" pitchFamily="2" charset="2"/>
              </a:rPr>
              <a:t> </a:t>
            </a:r>
            <a:r>
              <a:rPr lang="en" altLang="zh-CN" sz="1800" dirty="0">
                <a:solidFill>
                  <a:srgbClr val="333300"/>
                </a:solidFill>
                <a:effectLst/>
                <a:latin typeface="ArialMT"/>
              </a:rPr>
              <a:t>Ignores (strong!) interactions </a:t>
            </a:r>
            <a:endParaRPr lang="en" altLang="zh-CN" sz="1800" dirty="0">
              <a:effectLst/>
            </a:endParaRPr>
          </a:p>
        </p:txBody>
      </p:sp>
      <p:sp>
        <p:nvSpPr>
          <p:cNvPr id="11" name="文本框 10">
            <a:extLst>
              <a:ext uri="{FF2B5EF4-FFF2-40B4-BE49-F238E27FC236}">
                <a16:creationId xmlns:a16="http://schemas.microsoft.com/office/drawing/2014/main" id="{A5FFE3B4-0BBF-A30A-8B3D-9286A5F3B3B8}"/>
              </a:ext>
            </a:extLst>
          </p:cNvPr>
          <p:cNvSpPr txBox="1"/>
          <p:nvPr/>
        </p:nvSpPr>
        <p:spPr>
          <a:xfrm>
            <a:off x="5004048" y="4996725"/>
            <a:ext cx="4320480" cy="1754326"/>
          </a:xfrm>
          <a:prstGeom prst="rect">
            <a:avLst/>
          </a:prstGeom>
          <a:noFill/>
        </p:spPr>
        <p:txBody>
          <a:bodyPr wrap="square">
            <a:spAutoFit/>
          </a:bodyPr>
          <a:lstStyle/>
          <a:p>
            <a:r>
              <a:rPr lang="en" altLang="zh-CN" sz="1800" dirty="0">
                <a:solidFill>
                  <a:srgbClr val="FF0000"/>
                </a:solidFill>
                <a:effectLst/>
                <a:latin typeface="ArialMT"/>
              </a:rPr>
              <a:t>QGP side</a:t>
            </a:r>
            <a:br>
              <a:rPr lang="en" altLang="zh-CN" sz="1800" dirty="0">
                <a:solidFill>
                  <a:srgbClr val="FF0000"/>
                </a:solidFill>
                <a:effectLst/>
                <a:latin typeface="ArialMT"/>
              </a:rPr>
            </a:br>
            <a:r>
              <a:rPr lang="en" altLang="zh-CN" sz="1800" dirty="0">
                <a:solidFill>
                  <a:srgbClr val="333300"/>
                </a:solidFill>
                <a:effectLst/>
                <a:latin typeface="Wingdings" pitchFamily="2" charset="2"/>
              </a:rPr>
              <a:t> </a:t>
            </a:r>
            <a:r>
              <a:rPr lang="en" altLang="zh-CN" sz="1800" dirty="0">
                <a:solidFill>
                  <a:srgbClr val="333300"/>
                </a:solidFill>
                <a:effectLst/>
                <a:latin typeface="ArialMT"/>
              </a:rPr>
              <a:t>Strange quark neither massless nor massive </a:t>
            </a:r>
            <a:endParaRPr lang="en" altLang="zh-CN" sz="1800" dirty="0">
              <a:effectLst/>
            </a:endParaRPr>
          </a:p>
          <a:p>
            <a:pPr marL="285750" indent="-285750">
              <a:buFont typeface="Wingdings" pitchFamily="2" charset="2"/>
              <a:buChar char="o"/>
            </a:pPr>
            <a:r>
              <a:rPr lang="en" altLang="zh-CN" sz="1800" dirty="0">
                <a:solidFill>
                  <a:srgbClr val="333300"/>
                </a:solidFill>
                <a:effectLst/>
                <a:latin typeface="ArialMT"/>
              </a:rPr>
              <a:t>Bag constant stand-in for QCD vacuum fluctuations </a:t>
            </a:r>
          </a:p>
          <a:p>
            <a:r>
              <a:rPr lang="en" altLang="zh-CN" sz="1800" dirty="0">
                <a:solidFill>
                  <a:srgbClr val="333300"/>
                </a:solidFill>
                <a:effectLst/>
                <a:latin typeface="Wingdings" pitchFamily="2" charset="2"/>
              </a:rPr>
              <a:t> </a:t>
            </a:r>
            <a:r>
              <a:rPr lang="en" altLang="zh-CN" sz="1800" dirty="0">
                <a:solidFill>
                  <a:srgbClr val="333300"/>
                </a:solidFill>
                <a:effectLst/>
                <a:latin typeface="ArialMT"/>
              </a:rPr>
              <a:t>Ignores (strong!) interactions </a:t>
            </a:r>
            <a:endParaRPr lang="en" altLang="zh-CN" sz="1800" dirty="0">
              <a:effectLst/>
            </a:endParaRPr>
          </a:p>
        </p:txBody>
      </p:sp>
    </p:spTree>
    <p:extLst>
      <p:ext uri="{BB962C8B-B14F-4D97-AF65-F5344CB8AC3E}">
        <p14:creationId xmlns:p14="http://schemas.microsoft.com/office/powerpoint/2010/main" val="352208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455" t="20003" r="5455" b="24709"/>
          <a:stretch>
            <a:fillRect/>
          </a:stretch>
        </p:blipFill>
        <p:spPr bwMode="auto">
          <a:xfrm>
            <a:off x="184149" y="1052737"/>
            <a:ext cx="8959851" cy="4298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文本框 1">
            <a:extLst>
              <a:ext uri="{FF2B5EF4-FFF2-40B4-BE49-F238E27FC236}">
                <a16:creationId xmlns:a16="http://schemas.microsoft.com/office/drawing/2014/main" id="{73D9B849-077E-9146-A055-262AE3AA44F8}"/>
              </a:ext>
            </a:extLst>
          </p:cNvPr>
          <p:cNvSpPr txBox="1"/>
          <p:nvPr/>
        </p:nvSpPr>
        <p:spPr>
          <a:xfrm>
            <a:off x="467544" y="2276873"/>
            <a:ext cx="8147248" cy="954107"/>
          </a:xfrm>
          <a:prstGeom prst="rect">
            <a:avLst/>
          </a:prstGeom>
          <a:solidFill>
            <a:srgbClr val="7030A0">
              <a:alpha val="50000"/>
            </a:srgbClr>
          </a:solidFill>
        </p:spPr>
        <p:txBody>
          <a:bodyPr wrap="square" rtlCol="0">
            <a:spAutoFit/>
          </a:bodyPr>
          <a:lstStyle/>
          <a:p>
            <a:r>
              <a:rPr kumimoji="1" lang="zh-CN" altLang="en-US" dirty="0"/>
              <a:t>                         </a:t>
            </a:r>
            <a:endParaRPr kumimoji="1" lang="en-US" altLang="zh-CN" dirty="0"/>
          </a:p>
          <a:p>
            <a:endParaRPr kumimoji="1" lang="zh-CN" altLang="en-US" dirty="0"/>
          </a:p>
        </p:txBody>
      </p:sp>
      <p:sp>
        <p:nvSpPr>
          <p:cNvPr id="7" name="文本框 6">
            <a:extLst>
              <a:ext uri="{FF2B5EF4-FFF2-40B4-BE49-F238E27FC236}">
                <a16:creationId xmlns:a16="http://schemas.microsoft.com/office/drawing/2014/main" id="{70AD6301-7D2E-4D4D-A93E-071D1EFEEEE7}"/>
              </a:ext>
            </a:extLst>
          </p:cNvPr>
          <p:cNvSpPr txBox="1"/>
          <p:nvPr/>
        </p:nvSpPr>
        <p:spPr>
          <a:xfrm>
            <a:off x="539552" y="4477046"/>
            <a:ext cx="8147248" cy="954107"/>
          </a:xfrm>
          <a:prstGeom prst="rect">
            <a:avLst/>
          </a:prstGeom>
          <a:solidFill>
            <a:srgbClr val="FB352F">
              <a:alpha val="50196"/>
            </a:srgbClr>
          </a:solidFill>
        </p:spPr>
        <p:txBody>
          <a:bodyPr wrap="square" rtlCol="0">
            <a:spAutoFit/>
          </a:bodyPr>
          <a:lstStyle/>
          <a:p>
            <a:r>
              <a:rPr kumimoji="1" lang="zh-CN" altLang="en-US" dirty="0"/>
              <a:t>                         </a:t>
            </a:r>
            <a:endParaRPr kumimoji="1" lang="en-US" altLang="zh-CN" dirty="0"/>
          </a:p>
          <a:p>
            <a:endParaRPr kumimoji="1" lang="zh-CN" altLang="en-US" dirty="0"/>
          </a:p>
        </p:txBody>
      </p:sp>
      <p:sp>
        <p:nvSpPr>
          <p:cNvPr id="4" name="文本框 3">
            <a:extLst>
              <a:ext uri="{FF2B5EF4-FFF2-40B4-BE49-F238E27FC236}">
                <a16:creationId xmlns:a16="http://schemas.microsoft.com/office/drawing/2014/main" id="{EAD7543B-E8B3-574C-D4D3-BCE70B987779}"/>
              </a:ext>
            </a:extLst>
          </p:cNvPr>
          <p:cNvSpPr txBox="1"/>
          <p:nvPr/>
        </p:nvSpPr>
        <p:spPr>
          <a:xfrm>
            <a:off x="1619672" y="5622741"/>
            <a:ext cx="4572000" cy="830997"/>
          </a:xfrm>
          <a:prstGeom prst="rect">
            <a:avLst/>
          </a:prstGeom>
          <a:noFill/>
        </p:spPr>
        <p:txBody>
          <a:bodyPr wrap="square">
            <a:spAutoFit/>
          </a:bodyPr>
          <a:lstStyle/>
          <a:p>
            <a:r>
              <a:rPr lang="zh-CN" altLang="en-US" sz="2400" dirty="0"/>
              <a:t>弱相互作用的夸克和胶子等离子体的概念还有待于实验的证实</a:t>
            </a:r>
          </a:p>
        </p:txBody>
      </p:sp>
    </p:spTree>
    <p:extLst>
      <p:ext uri="{BB962C8B-B14F-4D97-AF65-F5344CB8AC3E}">
        <p14:creationId xmlns:p14="http://schemas.microsoft.com/office/powerpoint/2010/main" val="198502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01704150833461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9650"/>
            <a:ext cx="4357561" cy="3073227"/>
          </a:xfrm>
          <a:prstGeom prst="rect">
            <a:avLst/>
          </a:prstGeom>
        </p:spPr>
      </p:pic>
      <p:sp>
        <p:nvSpPr>
          <p:cNvPr id="7" name="Rectangle 28"/>
          <p:cNvSpPr>
            <a:spLocks noChangeArrowheads="1"/>
          </p:cNvSpPr>
          <p:nvPr/>
        </p:nvSpPr>
        <p:spPr bwMode="auto">
          <a:xfrm>
            <a:off x="609600" y="157708"/>
            <a:ext cx="8001000" cy="534988"/>
          </a:xfrm>
          <a:prstGeom prst="rect">
            <a:avLst/>
          </a:prstGeom>
          <a:noFill/>
          <a:ln w="12700">
            <a:noFill/>
            <a:miter lim="800000"/>
            <a:headEnd/>
            <a:tailEnd/>
          </a:ln>
        </p:spPr>
        <p:txBody>
          <a:bodyPr lIns="91173" tIns="45587" rIns="91173" bIns="45587" anchor="ctr">
            <a:prstTxWarp prst="textNoShape">
              <a:avLst/>
            </a:prstTxWarp>
          </a:bodyPr>
          <a:lstStyle/>
          <a:p>
            <a:pPr algn="ctr"/>
            <a:r>
              <a:rPr lang="en-US" altLang="zh-CN" sz="3200" b="1" dirty="0">
                <a:solidFill>
                  <a:schemeClr val="tx2"/>
                </a:solidFill>
                <a:latin typeface="+mj-lt"/>
                <a:cs typeface="Times New Roman" panose="02020603050405020304" pitchFamily="18" charset="0"/>
              </a:rPr>
              <a:t>Why</a:t>
            </a:r>
            <a:r>
              <a:rPr lang="zh-CN" altLang="en-US" sz="3200" b="1" dirty="0">
                <a:solidFill>
                  <a:schemeClr val="tx2"/>
                </a:solidFill>
                <a:latin typeface="+mj-lt"/>
                <a:cs typeface="Times New Roman" panose="02020603050405020304" pitchFamily="18" charset="0"/>
              </a:rPr>
              <a:t> </a:t>
            </a:r>
            <a:r>
              <a:rPr lang="en-US" altLang="zh-CN" sz="3200" b="1" dirty="0">
                <a:solidFill>
                  <a:schemeClr val="tx2"/>
                </a:solidFill>
                <a:latin typeface="+mj-lt"/>
                <a:cs typeface="Times New Roman" panose="02020603050405020304" pitchFamily="18" charset="0"/>
              </a:rPr>
              <a:t>Heavy</a:t>
            </a:r>
            <a:r>
              <a:rPr lang="zh-CN" altLang="en-US" sz="3200" b="1" dirty="0">
                <a:solidFill>
                  <a:schemeClr val="tx2"/>
                </a:solidFill>
                <a:latin typeface="+mj-lt"/>
                <a:cs typeface="Times New Roman" panose="02020603050405020304" pitchFamily="18" charset="0"/>
              </a:rPr>
              <a:t> </a:t>
            </a:r>
            <a:r>
              <a:rPr lang="en-US" altLang="zh-CN" sz="3200" b="1" dirty="0">
                <a:solidFill>
                  <a:schemeClr val="tx2"/>
                </a:solidFill>
                <a:latin typeface="+mj-lt"/>
                <a:cs typeface="Times New Roman" panose="02020603050405020304" pitchFamily="18" charset="0"/>
              </a:rPr>
              <a:t>Ion</a:t>
            </a:r>
            <a:r>
              <a:rPr lang="zh-CN" altLang="en-US" sz="3200" b="1" dirty="0">
                <a:solidFill>
                  <a:schemeClr val="tx2"/>
                </a:solidFill>
                <a:latin typeface="+mj-lt"/>
                <a:cs typeface="Times New Roman" panose="02020603050405020304" pitchFamily="18" charset="0"/>
              </a:rPr>
              <a:t> </a:t>
            </a:r>
            <a:r>
              <a:rPr lang="en-US" altLang="zh-CN" sz="3200" b="1" dirty="0">
                <a:solidFill>
                  <a:schemeClr val="tx2"/>
                </a:solidFill>
                <a:latin typeface="+mj-lt"/>
                <a:cs typeface="Times New Roman" panose="02020603050405020304" pitchFamily="18" charset="0"/>
              </a:rPr>
              <a:t>Collisions</a:t>
            </a:r>
            <a:endParaRPr lang="el-GR" altLang="zh-CN" sz="3200" baseline="-25000" dirty="0">
              <a:latin typeface="+mj-lt"/>
              <a:cs typeface="Times New Roman" panose="02020603050405020304" pitchFamily="18" charset="0"/>
            </a:endParaRPr>
          </a:p>
        </p:txBody>
      </p:sp>
      <p:grpSp>
        <p:nvGrpSpPr>
          <p:cNvPr id="6" name="Group 3">
            <a:extLst>
              <a:ext uri="{FF2B5EF4-FFF2-40B4-BE49-F238E27FC236}">
                <a16:creationId xmlns:a16="http://schemas.microsoft.com/office/drawing/2014/main" id="{B92D1F67-1436-BE55-84E2-7FE9D8AC6260}"/>
              </a:ext>
            </a:extLst>
          </p:cNvPr>
          <p:cNvGrpSpPr>
            <a:grpSpLocks/>
          </p:cNvGrpSpPr>
          <p:nvPr/>
        </p:nvGrpSpPr>
        <p:grpSpPr bwMode="auto">
          <a:xfrm>
            <a:off x="685800" y="818294"/>
            <a:ext cx="7772400" cy="2109788"/>
            <a:chOff x="480" y="976"/>
            <a:chExt cx="4896" cy="1329"/>
          </a:xfrm>
        </p:grpSpPr>
        <p:pic>
          <p:nvPicPr>
            <p:cNvPr id="8" name="Picture 4" descr="cartoon">
              <a:extLst>
                <a:ext uri="{FF2B5EF4-FFF2-40B4-BE49-F238E27FC236}">
                  <a16:creationId xmlns:a16="http://schemas.microsoft.com/office/drawing/2014/main" id="{3999AFB3-1E33-418D-D9A3-DADF59DA27E9}"/>
                </a:ext>
              </a:extLst>
            </p:cNvPr>
            <p:cNvPicPr>
              <a:picLocks noChangeAspect="1" noChangeArrowheads="1"/>
            </p:cNvPicPr>
            <p:nvPr/>
          </p:nvPicPr>
          <p:blipFill>
            <a:blip r:embed="rId4" cstate="print"/>
            <a:srcRect/>
            <a:stretch>
              <a:fillRect/>
            </a:stretch>
          </p:blipFill>
          <p:spPr bwMode="auto">
            <a:xfrm>
              <a:off x="480" y="1248"/>
              <a:ext cx="4896" cy="955"/>
            </a:xfrm>
            <a:prstGeom prst="rect">
              <a:avLst/>
            </a:prstGeom>
            <a:noFill/>
          </p:spPr>
        </p:pic>
        <p:sp>
          <p:nvSpPr>
            <p:cNvPr id="9" name="Text Box 5">
              <a:extLst>
                <a:ext uri="{FF2B5EF4-FFF2-40B4-BE49-F238E27FC236}">
                  <a16:creationId xmlns:a16="http://schemas.microsoft.com/office/drawing/2014/main" id="{D0BE998D-F65E-539B-176C-C35E83CC7E9B}"/>
                </a:ext>
              </a:extLst>
            </p:cNvPr>
            <p:cNvSpPr txBox="1">
              <a:spLocks noChangeArrowheads="1"/>
            </p:cNvSpPr>
            <p:nvPr/>
          </p:nvSpPr>
          <p:spPr bwMode="auto">
            <a:xfrm>
              <a:off x="758" y="1220"/>
              <a:ext cx="661" cy="173"/>
            </a:xfrm>
            <a:prstGeom prst="rect">
              <a:avLst/>
            </a:prstGeom>
            <a:noFill/>
            <a:ln w="9525">
              <a:noFill/>
              <a:miter lim="800000"/>
              <a:headEnd/>
              <a:tailEnd/>
            </a:ln>
            <a:effectLst/>
          </p:spPr>
          <p:txBody>
            <a:bodyPr wrap="none">
              <a:spAutoFit/>
            </a:bodyPr>
            <a:lstStyle/>
            <a:p>
              <a:r>
                <a:rPr lang="en-US" altLang="zh-CN" sz="1200" b="1">
                  <a:solidFill>
                    <a:schemeClr val="tx2"/>
                  </a:solidFill>
                  <a:latin typeface="Tahoma" pitchFamily="34" charset="0"/>
                </a:rPr>
                <a:t>initial state</a:t>
              </a:r>
              <a:endParaRPr lang="en-US" altLang="zh-CN" sz="1200">
                <a:solidFill>
                  <a:srgbClr val="33CC33"/>
                </a:solidFill>
                <a:latin typeface="Tahoma" pitchFamily="34" charset="0"/>
              </a:endParaRPr>
            </a:p>
          </p:txBody>
        </p:sp>
        <p:sp>
          <p:nvSpPr>
            <p:cNvPr id="10" name="Text Box 6">
              <a:extLst>
                <a:ext uri="{FF2B5EF4-FFF2-40B4-BE49-F238E27FC236}">
                  <a16:creationId xmlns:a16="http://schemas.microsoft.com/office/drawing/2014/main" id="{690F95D5-DB80-10FC-287D-4A98D72E56BE}"/>
                </a:ext>
              </a:extLst>
            </p:cNvPr>
            <p:cNvSpPr txBox="1">
              <a:spLocks noChangeArrowheads="1"/>
            </p:cNvSpPr>
            <p:nvPr/>
          </p:nvSpPr>
          <p:spPr bwMode="auto">
            <a:xfrm>
              <a:off x="1392" y="2112"/>
              <a:ext cx="866" cy="173"/>
            </a:xfrm>
            <a:prstGeom prst="rect">
              <a:avLst/>
            </a:prstGeom>
            <a:noFill/>
            <a:ln w="9525">
              <a:noFill/>
              <a:miter lim="800000"/>
              <a:headEnd/>
              <a:tailEnd/>
            </a:ln>
            <a:effectLst/>
          </p:spPr>
          <p:txBody>
            <a:bodyPr wrap="none">
              <a:spAutoFit/>
            </a:bodyPr>
            <a:lstStyle/>
            <a:p>
              <a:pPr>
                <a:spcBef>
                  <a:spcPct val="20000"/>
                </a:spcBef>
              </a:pPr>
              <a:r>
                <a:rPr lang="en-US" altLang="zh-CN" sz="1200" b="1">
                  <a:solidFill>
                    <a:schemeClr val="tx2"/>
                  </a:solidFill>
                  <a:latin typeface="Tahoma" pitchFamily="34" charset="0"/>
                </a:rPr>
                <a:t>pre-equilibrium</a:t>
              </a:r>
            </a:p>
          </p:txBody>
        </p:sp>
        <p:sp>
          <p:nvSpPr>
            <p:cNvPr id="11" name="Text Box 7">
              <a:extLst>
                <a:ext uri="{FF2B5EF4-FFF2-40B4-BE49-F238E27FC236}">
                  <a16:creationId xmlns:a16="http://schemas.microsoft.com/office/drawing/2014/main" id="{36D0CEEF-0139-17B7-0AF4-A8B8CDF3881F}"/>
                </a:ext>
              </a:extLst>
            </p:cNvPr>
            <p:cNvSpPr txBox="1">
              <a:spLocks noChangeArrowheads="1"/>
            </p:cNvSpPr>
            <p:nvPr/>
          </p:nvSpPr>
          <p:spPr bwMode="auto">
            <a:xfrm>
              <a:off x="1968" y="1056"/>
              <a:ext cx="1317" cy="288"/>
            </a:xfrm>
            <a:prstGeom prst="rect">
              <a:avLst/>
            </a:prstGeom>
            <a:noFill/>
            <a:ln w="9525">
              <a:noFill/>
              <a:miter lim="800000"/>
              <a:headEnd/>
              <a:tailEnd/>
            </a:ln>
            <a:effectLst/>
          </p:spPr>
          <p:txBody>
            <a:bodyPr wrap="none">
              <a:spAutoFit/>
            </a:bodyPr>
            <a:lstStyle/>
            <a:p>
              <a:pPr algn="ctr"/>
              <a:r>
                <a:rPr lang="en-US" altLang="zh-CN" sz="1200" b="1" dirty="0">
                  <a:solidFill>
                    <a:schemeClr val="tx2"/>
                  </a:solidFill>
                  <a:latin typeface="Tahoma" pitchFamily="34" charset="0"/>
                </a:rPr>
                <a:t>QGP and</a:t>
              </a:r>
            </a:p>
            <a:p>
              <a:pPr algn="ctr"/>
              <a:r>
                <a:rPr lang="en-US" altLang="zh-CN" sz="1200" b="1" dirty="0">
                  <a:solidFill>
                    <a:schemeClr val="tx2"/>
                  </a:solidFill>
                  <a:latin typeface="Tahoma" pitchFamily="34" charset="0"/>
                </a:rPr>
                <a:t>hydrodynamic expansion</a:t>
              </a:r>
            </a:p>
          </p:txBody>
        </p:sp>
        <p:sp>
          <p:nvSpPr>
            <p:cNvPr id="12" name="Text Box 8">
              <a:extLst>
                <a:ext uri="{FF2B5EF4-FFF2-40B4-BE49-F238E27FC236}">
                  <a16:creationId xmlns:a16="http://schemas.microsoft.com/office/drawing/2014/main" id="{066A4A76-301E-E8B6-AEE3-0635DFA77126}"/>
                </a:ext>
              </a:extLst>
            </p:cNvPr>
            <p:cNvSpPr txBox="1">
              <a:spLocks noChangeArrowheads="1"/>
            </p:cNvSpPr>
            <p:nvPr/>
          </p:nvSpPr>
          <p:spPr bwMode="auto">
            <a:xfrm>
              <a:off x="3206" y="2132"/>
              <a:ext cx="781" cy="173"/>
            </a:xfrm>
            <a:prstGeom prst="rect">
              <a:avLst/>
            </a:prstGeom>
            <a:noFill/>
            <a:ln w="9525">
              <a:noFill/>
              <a:miter lim="800000"/>
              <a:headEnd/>
              <a:tailEnd/>
            </a:ln>
            <a:effectLst/>
          </p:spPr>
          <p:txBody>
            <a:bodyPr wrap="none">
              <a:spAutoFit/>
            </a:bodyPr>
            <a:lstStyle/>
            <a:p>
              <a:pPr>
                <a:spcBef>
                  <a:spcPct val="20000"/>
                </a:spcBef>
              </a:pPr>
              <a:r>
                <a:rPr lang="en-US" altLang="zh-CN" sz="1200" b="1" dirty="0" err="1">
                  <a:solidFill>
                    <a:schemeClr val="tx2"/>
                  </a:solidFill>
                  <a:latin typeface="Tahoma" pitchFamily="34" charset="0"/>
                </a:rPr>
                <a:t>hadronization</a:t>
              </a:r>
              <a:endParaRPr lang="en-US" altLang="zh-CN" sz="1200" b="1" dirty="0">
                <a:solidFill>
                  <a:schemeClr val="tx2"/>
                </a:solidFill>
                <a:latin typeface="Tahoma" pitchFamily="34" charset="0"/>
              </a:endParaRPr>
            </a:p>
          </p:txBody>
        </p:sp>
        <p:sp>
          <p:nvSpPr>
            <p:cNvPr id="13" name="Text Box 9">
              <a:extLst>
                <a:ext uri="{FF2B5EF4-FFF2-40B4-BE49-F238E27FC236}">
                  <a16:creationId xmlns:a16="http://schemas.microsoft.com/office/drawing/2014/main" id="{81771F2D-D01E-56AD-4A53-C8E7793105BB}"/>
                </a:ext>
              </a:extLst>
            </p:cNvPr>
            <p:cNvSpPr txBox="1">
              <a:spLocks noChangeArrowheads="1"/>
            </p:cNvSpPr>
            <p:nvPr/>
          </p:nvSpPr>
          <p:spPr bwMode="auto">
            <a:xfrm>
              <a:off x="4320" y="976"/>
              <a:ext cx="848" cy="288"/>
            </a:xfrm>
            <a:prstGeom prst="rect">
              <a:avLst/>
            </a:prstGeom>
            <a:noFill/>
            <a:ln w="9525">
              <a:noFill/>
              <a:miter lim="800000"/>
              <a:headEnd/>
              <a:tailEnd/>
            </a:ln>
            <a:effectLst/>
          </p:spPr>
          <p:txBody>
            <a:bodyPr wrap="none">
              <a:spAutoFit/>
            </a:bodyPr>
            <a:lstStyle/>
            <a:p>
              <a:r>
                <a:rPr lang="en-US" altLang="zh-CN" sz="1200" b="1" dirty="0" err="1">
                  <a:solidFill>
                    <a:schemeClr val="tx2"/>
                  </a:solidFill>
                  <a:latin typeface="Tahoma" pitchFamily="34" charset="0"/>
                </a:rPr>
                <a:t>hadronic</a:t>
              </a:r>
              <a:r>
                <a:rPr lang="en-US" altLang="zh-CN" sz="1200" b="1" dirty="0">
                  <a:solidFill>
                    <a:schemeClr val="tx2"/>
                  </a:solidFill>
                  <a:latin typeface="Tahoma" pitchFamily="34" charset="0"/>
                </a:rPr>
                <a:t> phase</a:t>
              </a:r>
            </a:p>
            <a:p>
              <a:r>
                <a:rPr lang="en-US" altLang="zh-CN" sz="1200" b="1" dirty="0">
                  <a:solidFill>
                    <a:schemeClr val="tx2"/>
                  </a:solidFill>
                  <a:latin typeface="Tahoma" pitchFamily="34" charset="0"/>
                </a:rPr>
                <a:t>and freeze-out</a:t>
              </a:r>
            </a:p>
          </p:txBody>
        </p:sp>
      </p:grpSp>
      <p:sp>
        <p:nvSpPr>
          <p:cNvPr id="14" name="Text Box 18">
            <a:extLst>
              <a:ext uri="{FF2B5EF4-FFF2-40B4-BE49-F238E27FC236}">
                <a16:creationId xmlns:a16="http://schemas.microsoft.com/office/drawing/2014/main" id="{4E772DEA-3E23-F19D-D9F0-8B44596BD325}"/>
              </a:ext>
            </a:extLst>
          </p:cNvPr>
          <p:cNvSpPr txBox="1">
            <a:spLocks noChangeArrowheads="1"/>
          </p:cNvSpPr>
          <p:nvPr/>
        </p:nvSpPr>
        <p:spPr bwMode="auto">
          <a:xfrm>
            <a:off x="5107097" y="3105834"/>
            <a:ext cx="3375992" cy="646331"/>
          </a:xfrm>
          <a:prstGeom prst="rect">
            <a:avLst/>
          </a:prstGeom>
          <a:solidFill>
            <a:schemeClr val="bg1"/>
          </a:solidFill>
          <a:ln w="38100">
            <a:solidFill>
              <a:srgbClr val="C00000"/>
            </a:solidFill>
            <a:miter lim="800000"/>
            <a:headEnd/>
            <a:tailEnd/>
          </a:ln>
          <a:effectLst/>
        </p:spPr>
        <p:txBody>
          <a:bodyPr wrap="square">
            <a:spAutoFit/>
          </a:bodyPr>
          <a:lstStyle/>
          <a:p>
            <a:r>
              <a:rPr lang="en-US" altLang="zh-CN" sz="1800" b="1" dirty="0">
                <a:solidFill>
                  <a:schemeClr val="tx1"/>
                </a:solidFill>
                <a:latin typeface="Times New Roman" pitchFamily="18" charset="0"/>
                <a:cs typeface="Times New Roman" pitchFamily="18" charset="0"/>
              </a:rPr>
              <a:t>Pre-equilibrium</a:t>
            </a:r>
            <a:r>
              <a:rPr lang="zh-CN" altLang="en-US" sz="1800" b="1" dirty="0">
                <a:solidFill>
                  <a:schemeClr val="tx1"/>
                </a:solidFill>
                <a:latin typeface="Times New Roman" pitchFamily="18" charset="0"/>
                <a:cs typeface="Times New Roman" pitchFamily="18" charset="0"/>
              </a:rPr>
              <a:t> </a:t>
            </a:r>
            <a:r>
              <a:rPr lang="en-US" altLang="zh-CN" sz="1800" b="1" dirty="0" err="1">
                <a:solidFill>
                  <a:schemeClr val="tx1"/>
                </a:solidFill>
                <a:latin typeface="Times New Roman" pitchFamily="18" charset="0"/>
                <a:cs typeface="Times New Roman" pitchFamily="18" charset="0"/>
              </a:rPr>
              <a:t>parton</a:t>
            </a:r>
            <a:r>
              <a:rPr lang="en-US" altLang="zh-CN" sz="1800" b="1" dirty="0">
                <a:solidFill>
                  <a:schemeClr val="tx1"/>
                </a:solidFill>
                <a:latin typeface="Times New Roman" pitchFamily="18" charset="0"/>
                <a:cs typeface="Times New Roman" pitchFamily="18" charset="0"/>
              </a:rPr>
              <a:t> hard scattering</a:t>
            </a:r>
            <a:r>
              <a:rPr lang="zh-CN" altLang="zh-CN" sz="1800" dirty="0"/>
              <a:t>.</a:t>
            </a:r>
            <a:endParaRPr lang="en-US" altLang="zh-CN" sz="1800" b="0" dirty="0">
              <a:solidFill>
                <a:schemeClr val="tx1"/>
              </a:solidFill>
            </a:endParaRPr>
          </a:p>
        </p:txBody>
      </p:sp>
      <p:sp>
        <p:nvSpPr>
          <p:cNvPr id="15" name="Line 33">
            <a:extLst>
              <a:ext uri="{FF2B5EF4-FFF2-40B4-BE49-F238E27FC236}">
                <a16:creationId xmlns:a16="http://schemas.microsoft.com/office/drawing/2014/main" id="{184D715E-9F73-69DD-B087-7E03CBD5A7CE}"/>
              </a:ext>
            </a:extLst>
          </p:cNvPr>
          <p:cNvSpPr>
            <a:spLocks noChangeShapeType="1"/>
          </p:cNvSpPr>
          <p:nvPr/>
        </p:nvSpPr>
        <p:spPr bwMode="auto">
          <a:xfrm flipH="1" flipV="1">
            <a:off x="3008502" y="2470071"/>
            <a:ext cx="2355585" cy="646329"/>
          </a:xfrm>
          <a:prstGeom prst="line">
            <a:avLst/>
          </a:prstGeom>
          <a:noFill/>
          <a:ln w="19050">
            <a:solidFill>
              <a:schemeClr val="tx1"/>
            </a:solidFill>
            <a:round/>
            <a:headEnd/>
            <a:tailEnd type="triangle" w="med" len="med"/>
          </a:ln>
          <a:effectLst/>
        </p:spPr>
        <p:txBody>
          <a:bodyPr/>
          <a:lstStyle/>
          <a:p>
            <a:endParaRPr lang="en-US"/>
          </a:p>
        </p:txBody>
      </p:sp>
      <p:sp>
        <p:nvSpPr>
          <p:cNvPr id="16" name="Text Box 19">
            <a:extLst>
              <a:ext uri="{FF2B5EF4-FFF2-40B4-BE49-F238E27FC236}">
                <a16:creationId xmlns:a16="http://schemas.microsoft.com/office/drawing/2014/main" id="{4F751AD9-2E14-3381-D056-88DDE2A8C8C1}"/>
              </a:ext>
            </a:extLst>
          </p:cNvPr>
          <p:cNvSpPr txBox="1">
            <a:spLocks noChangeArrowheads="1"/>
          </p:cNvSpPr>
          <p:nvPr/>
        </p:nvSpPr>
        <p:spPr bwMode="auto">
          <a:xfrm>
            <a:off x="4357561" y="3825184"/>
            <a:ext cx="4752528" cy="923330"/>
          </a:xfrm>
          <a:prstGeom prst="rect">
            <a:avLst/>
          </a:prstGeom>
          <a:solidFill>
            <a:schemeClr val="bg1"/>
          </a:solidFill>
          <a:ln w="38100">
            <a:solidFill>
              <a:srgbClr val="C00000"/>
            </a:solidFill>
            <a:miter lim="800000"/>
            <a:headEnd/>
            <a:tailEnd/>
          </a:ln>
          <a:effectLst/>
        </p:spPr>
        <p:txBody>
          <a:bodyPr wrap="square">
            <a:spAutoFit/>
          </a:bodyPr>
          <a:lstStyle/>
          <a:p>
            <a:r>
              <a:rPr lang="en-US" altLang="zh-CN" sz="1800" b="1" dirty="0">
                <a:latin typeface="Times New Roman" pitchFamily="18" charset="0"/>
                <a:cs typeface="Times New Roman" pitchFamily="18" charset="0"/>
              </a:rPr>
              <a:t>QGP thermal and Expansion Stage: </a:t>
            </a:r>
            <a:r>
              <a:rPr lang="en-US" altLang="zh-CN" sz="1800" b="0" dirty="0">
                <a:solidFill>
                  <a:srgbClr val="FF0000"/>
                </a:solidFill>
              </a:rPr>
              <a:t>1-10fm/c</a:t>
            </a:r>
          </a:p>
          <a:p>
            <a:r>
              <a:rPr lang="en-US" altLang="zh-CN" sz="1800" b="0" dirty="0">
                <a:solidFill>
                  <a:srgbClr val="1103CD"/>
                </a:solidFill>
                <a:latin typeface="Times New Roman" pitchFamily="18" charset="0"/>
                <a:cs typeface="Times New Roman" pitchFamily="18" charset="0"/>
              </a:rPr>
              <a:t>Collective expansion, </a:t>
            </a:r>
            <a:r>
              <a:rPr lang="en-US" altLang="zh-CN" sz="1800" dirty="0">
                <a:solidFill>
                  <a:srgbClr val="1103CD"/>
                </a:solidFill>
                <a:latin typeface="Times New Roman" pitchFamily="18" charset="0"/>
                <a:cs typeface="Times New Roman" pitchFamily="18" charset="0"/>
              </a:rPr>
              <a:t>P</a:t>
            </a:r>
            <a:r>
              <a:rPr lang="en-US" altLang="zh-CN" sz="1800" b="0" dirty="0">
                <a:solidFill>
                  <a:srgbClr val="1103CD"/>
                </a:solidFill>
                <a:latin typeface="Times New Roman" pitchFamily="18" charset="0"/>
                <a:cs typeface="Times New Roman" pitchFamily="18" charset="0"/>
              </a:rPr>
              <a:t>arton energy loss et al., </a:t>
            </a:r>
          </a:p>
          <a:p>
            <a:r>
              <a:rPr lang="en-US" altLang="zh-CN" sz="1800" b="1" dirty="0">
                <a:latin typeface="Times New Roman" pitchFamily="18" charset="0"/>
                <a:cs typeface="Times New Roman" pitchFamily="18" charset="0"/>
              </a:rPr>
              <a:t>Hadronization: </a:t>
            </a:r>
            <a:r>
              <a:rPr lang="en-US" altLang="zh-CN" sz="1800" dirty="0">
                <a:solidFill>
                  <a:srgbClr val="1103CD"/>
                </a:solidFill>
                <a:latin typeface="Times New Roman" pitchFamily="18" charset="0"/>
                <a:cs typeface="Times New Roman" pitchFamily="18" charset="0"/>
              </a:rPr>
              <a:t>Recombination and coalescence.</a:t>
            </a:r>
          </a:p>
        </p:txBody>
      </p:sp>
      <p:sp>
        <p:nvSpPr>
          <p:cNvPr id="17" name="Line 34">
            <a:extLst>
              <a:ext uri="{FF2B5EF4-FFF2-40B4-BE49-F238E27FC236}">
                <a16:creationId xmlns:a16="http://schemas.microsoft.com/office/drawing/2014/main" id="{2DCB1DD5-3DEB-A2EE-D80C-3C3F754B4C56}"/>
              </a:ext>
            </a:extLst>
          </p:cNvPr>
          <p:cNvSpPr>
            <a:spLocks noChangeShapeType="1"/>
          </p:cNvSpPr>
          <p:nvPr/>
        </p:nvSpPr>
        <p:spPr bwMode="auto">
          <a:xfrm flipH="1" flipV="1">
            <a:off x="4303846" y="2600713"/>
            <a:ext cx="456182" cy="1285059"/>
          </a:xfrm>
          <a:prstGeom prst="line">
            <a:avLst/>
          </a:prstGeom>
          <a:noFill/>
          <a:ln w="19050">
            <a:solidFill>
              <a:srgbClr val="000000"/>
            </a:solidFill>
            <a:round/>
            <a:headEnd/>
            <a:tailEnd type="triangle" w="med" len="med"/>
          </a:ln>
          <a:effectLst/>
        </p:spPr>
        <p:txBody>
          <a:bodyPr/>
          <a:lstStyle/>
          <a:p>
            <a:endParaRPr lang="en-US"/>
          </a:p>
        </p:txBody>
      </p:sp>
      <p:sp>
        <p:nvSpPr>
          <p:cNvPr id="18" name="Text Box 20">
            <a:extLst>
              <a:ext uri="{FF2B5EF4-FFF2-40B4-BE49-F238E27FC236}">
                <a16:creationId xmlns:a16="http://schemas.microsoft.com/office/drawing/2014/main" id="{EFB6CE68-3776-E30D-3A08-10C20906F35B}"/>
              </a:ext>
            </a:extLst>
          </p:cNvPr>
          <p:cNvSpPr txBox="1">
            <a:spLocks noChangeArrowheads="1"/>
          </p:cNvSpPr>
          <p:nvPr/>
        </p:nvSpPr>
        <p:spPr bwMode="auto">
          <a:xfrm>
            <a:off x="4562125" y="4779556"/>
            <a:ext cx="4343400" cy="954107"/>
          </a:xfrm>
          <a:prstGeom prst="rect">
            <a:avLst/>
          </a:prstGeom>
          <a:solidFill>
            <a:schemeClr val="bg1"/>
          </a:solidFill>
          <a:ln w="38100">
            <a:solidFill>
              <a:srgbClr val="C00000"/>
            </a:solidFill>
            <a:miter lim="800000"/>
            <a:headEnd/>
            <a:tailEnd/>
          </a:ln>
          <a:effectLst/>
        </p:spPr>
        <p:txBody>
          <a:bodyPr>
            <a:spAutoFit/>
          </a:bodyPr>
          <a:lstStyle/>
          <a:p>
            <a:r>
              <a:rPr lang="en-US" altLang="zh-CN" sz="1800" b="1" dirty="0">
                <a:latin typeface="Times New Roman" pitchFamily="18" charset="0"/>
                <a:cs typeface="Times New Roman" pitchFamily="18" charset="0"/>
              </a:rPr>
              <a:t>Freeze out Stage: </a:t>
            </a:r>
            <a:r>
              <a:rPr lang="en-US" altLang="zh-CN" sz="1800" b="0" dirty="0">
                <a:solidFill>
                  <a:srgbClr val="FF0000"/>
                </a:solidFill>
              </a:rPr>
              <a:t>~10-15fm/c</a:t>
            </a:r>
          </a:p>
          <a:p>
            <a:r>
              <a:rPr lang="en-US" altLang="zh-CN" sz="1800" b="1" dirty="0">
                <a:latin typeface="Times New Roman" pitchFamily="18" charset="0"/>
                <a:cs typeface="Times New Roman" pitchFamily="18" charset="0"/>
              </a:rPr>
              <a:t>Chemical freeze out: </a:t>
            </a:r>
            <a:r>
              <a:rPr lang="en-US" altLang="zh-CN" sz="1800" b="0" dirty="0">
                <a:solidFill>
                  <a:srgbClr val="1103CD"/>
                </a:solidFill>
                <a:latin typeface="Times New Roman" pitchFamily="18" charset="0"/>
                <a:cs typeface="Times New Roman" pitchFamily="18" charset="0"/>
              </a:rPr>
              <a:t>Inelastic </a:t>
            </a:r>
            <a:r>
              <a:rPr lang="en-US" altLang="zh-CN" sz="1800" b="0" dirty="0" err="1">
                <a:solidFill>
                  <a:srgbClr val="1103CD"/>
                </a:solidFill>
                <a:latin typeface="Times New Roman" pitchFamily="18" charset="0"/>
                <a:cs typeface="Times New Roman" pitchFamily="18" charset="0"/>
              </a:rPr>
              <a:t>scatt</a:t>
            </a:r>
            <a:r>
              <a:rPr lang="en-US" altLang="zh-CN" sz="1800" b="0" dirty="0">
                <a:solidFill>
                  <a:srgbClr val="1103CD"/>
                </a:solidFill>
                <a:latin typeface="Times New Roman" pitchFamily="18" charset="0"/>
                <a:cs typeface="Times New Roman" pitchFamily="18" charset="0"/>
              </a:rPr>
              <a:t>. cease</a:t>
            </a:r>
            <a:r>
              <a:rPr lang="en-US" altLang="zh-CN" sz="1800" b="0" dirty="0">
                <a:solidFill>
                  <a:srgbClr val="1103CD"/>
                </a:solidFill>
              </a:rPr>
              <a:t>.</a:t>
            </a:r>
          </a:p>
          <a:p>
            <a:r>
              <a:rPr lang="en-US" altLang="zh-CN" sz="1800" b="1" dirty="0">
                <a:latin typeface="Times New Roman" pitchFamily="18" charset="0"/>
                <a:cs typeface="Times New Roman" pitchFamily="18" charset="0"/>
              </a:rPr>
              <a:t>Kinetic freeze out: </a:t>
            </a:r>
            <a:r>
              <a:rPr lang="en-US" altLang="zh-CN" sz="1800" b="0" baseline="-25000" dirty="0">
                <a:solidFill>
                  <a:srgbClr val="1103CD"/>
                </a:solidFill>
              </a:rPr>
              <a:t> </a:t>
            </a:r>
            <a:r>
              <a:rPr lang="en-US" altLang="zh-CN" sz="1800" dirty="0">
                <a:solidFill>
                  <a:srgbClr val="1103CD"/>
                </a:solidFill>
                <a:latin typeface="Times New Roman" pitchFamily="18" charset="0"/>
                <a:cs typeface="Times New Roman" pitchFamily="18" charset="0"/>
              </a:rPr>
              <a:t>E</a:t>
            </a:r>
            <a:r>
              <a:rPr lang="en-US" altLang="zh-CN" sz="1800" b="0" dirty="0">
                <a:solidFill>
                  <a:srgbClr val="1103CD"/>
                </a:solidFill>
                <a:latin typeface="Times New Roman" pitchFamily="18" charset="0"/>
                <a:cs typeface="Times New Roman" pitchFamily="18" charset="0"/>
              </a:rPr>
              <a:t>lastic </a:t>
            </a:r>
            <a:r>
              <a:rPr lang="en-US" altLang="zh-CN" sz="1800" b="0" dirty="0" err="1">
                <a:solidFill>
                  <a:srgbClr val="1103CD"/>
                </a:solidFill>
                <a:latin typeface="Times New Roman" pitchFamily="18" charset="0"/>
                <a:cs typeface="Times New Roman" pitchFamily="18" charset="0"/>
              </a:rPr>
              <a:t>scatt</a:t>
            </a:r>
            <a:r>
              <a:rPr lang="en-US" altLang="zh-CN" sz="1800" b="0" dirty="0">
                <a:solidFill>
                  <a:srgbClr val="1103CD"/>
                </a:solidFill>
                <a:latin typeface="Times New Roman" pitchFamily="18" charset="0"/>
                <a:cs typeface="Times New Roman" pitchFamily="18" charset="0"/>
              </a:rPr>
              <a:t>.  cease</a:t>
            </a:r>
            <a:r>
              <a:rPr lang="en-US" altLang="zh-CN" sz="2000" b="0" dirty="0">
                <a:solidFill>
                  <a:srgbClr val="1103CD"/>
                </a:solidFill>
                <a:latin typeface="Times New Roman" pitchFamily="18" charset="0"/>
                <a:cs typeface="Times New Roman" pitchFamily="18" charset="0"/>
              </a:rPr>
              <a:t>.</a:t>
            </a:r>
          </a:p>
        </p:txBody>
      </p:sp>
      <p:sp>
        <p:nvSpPr>
          <p:cNvPr id="20" name="Text Box 24">
            <a:extLst>
              <a:ext uri="{FF2B5EF4-FFF2-40B4-BE49-F238E27FC236}">
                <a16:creationId xmlns:a16="http://schemas.microsoft.com/office/drawing/2014/main" id="{9F291CFA-E2E3-60C2-0B42-2A1C3C033EC5}"/>
              </a:ext>
            </a:extLst>
          </p:cNvPr>
          <p:cNvSpPr txBox="1">
            <a:spLocks noChangeArrowheads="1"/>
          </p:cNvSpPr>
          <p:nvPr/>
        </p:nvSpPr>
        <p:spPr bwMode="auto">
          <a:xfrm>
            <a:off x="4249525" y="5757600"/>
            <a:ext cx="4880638" cy="1077218"/>
          </a:xfrm>
          <a:prstGeom prst="rect">
            <a:avLst/>
          </a:prstGeom>
          <a:solidFill>
            <a:srgbClr val="FFFF99"/>
          </a:solidFill>
          <a:ln w="9525">
            <a:solidFill>
              <a:srgbClr val="FF3300"/>
            </a:solidFill>
            <a:miter lim="800000"/>
            <a:headEnd/>
            <a:tailEnd/>
          </a:ln>
        </p:spPr>
        <p:txBody>
          <a:bodyPr wrap="square">
            <a:spAutoFit/>
          </a:bodyPr>
          <a:lstStyle>
            <a:lvl1pPr marL="457200" indent="-457200">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dirty="0"/>
              <a:t>Experimental probes:</a:t>
            </a:r>
          </a:p>
          <a:p>
            <a:pPr eaLnBrk="1" hangingPunct="1">
              <a:spcBef>
                <a:spcPct val="0"/>
              </a:spcBef>
              <a:buFontTx/>
              <a:buNone/>
            </a:pPr>
            <a:r>
              <a:rPr lang="en-US" altLang="zh-CN" sz="1600" b="1" dirty="0"/>
              <a:t>1) </a:t>
            </a:r>
            <a:r>
              <a:rPr kumimoji="0" lang="en-US" altLang="zh-CN" sz="1600" b="1" i="1" u="sng" dirty="0">
                <a:solidFill>
                  <a:srgbClr val="000000"/>
                </a:solidFill>
                <a:latin typeface="Verdana" panose="020B0604030504040204" pitchFamily="34" charset="0"/>
              </a:rPr>
              <a:t>Penetrating probes:</a:t>
            </a:r>
            <a:r>
              <a:rPr lang="en-US" altLang="zh-CN" sz="1600" b="1" dirty="0">
                <a:latin typeface="Verdana" panose="020B0604030504040204" pitchFamily="34" charset="0"/>
              </a:rPr>
              <a:t> </a:t>
            </a:r>
            <a:r>
              <a:rPr kumimoji="0" lang="zh-CN" altLang="en-US" sz="1600" dirty="0">
                <a:latin typeface="Verdana" panose="020B0604030504040204" pitchFamily="34" charset="0"/>
              </a:rPr>
              <a:t>“</a:t>
            </a:r>
            <a:r>
              <a:rPr kumimoji="0" lang="en-US" altLang="zh-CN" sz="1600" dirty="0">
                <a:latin typeface="Verdana" panose="020B0604030504040204" pitchFamily="34" charset="0"/>
              </a:rPr>
              <a:t>jets</a:t>
            </a:r>
            <a:r>
              <a:rPr kumimoji="0" lang="zh-CN" altLang="en-US" sz="1600" dirty="0">
                <a:latin typeface="Verdana" panose="020B0604030504040204" pitchFamily="34" charset="0"/>
              </a:rPr>
              <a:t>”</a:t>
            </a:r>
            <a:r>
              <a:rPr kumimoji="0" lang="en-US" altLang="zh-CN" sz="1600" dirty="0">
                <a:latin typeface="Verdana" panose="020B0604030504040204" pitchFamily="34" charset="0"/>
              </a:rPr>
              <a:t>,HF</a:t>
            </a:r>
            <a:endParaRPr lang="en-US" altLang="zh-CN" sz="1600" b="1" dirty="0"/>
          </a:p>
          <a:p>
            <a:pPr eaLnBrk="1" hangingPunct="1">
              <a:spcBef>
                <a:spcPct val="0"/>
              </a:spcBef>
              <a:buFontTx/>
              <a:buNone/>
            </a:pPr>
            <a:r>
              <a:rPr lang="en-US" altLang="zh-CN" sz="1600" b="1" dirty="0"/>
              <a:t>2) </a:t>
            </a:r>
            <a:r>
              <a:rPr kumimoji="0" lang="en-US" altLang="zh-CN" sz="1600" b="1" i="1" u="sng" dirty="0">
                <a:solidFill>
                  <a:srgbClr val="000000"/>
                </a:solidFill>
                <a:latin typeface="Verdana" panose="020B0604030504040204" pitchFamily="34" charset="0"/>
              </a:rPr>
              <a:t>Bulk probes</a:t>
            </a:r>
            <a:r>
              <a:rPr lang="en-US" altLang="zh-CN" sz="1600" b="1" dirty="0">
                <a:latin typeface="Verdana" panose="020B0604030504040204" pitchFamily="34" charset="0"/>
              </a:rPr>
              <a:t> :</a:t>
            </a:r>
            <a:r>
              <a:rPr lang="en-US" altLang="zh-CN" sz="1600" b="1" dirty="0">
                <a:solidFill>
                  <a:srgbClr val="FF3300"/>
                </a:solidFill>
              </a:rPr>
              <a:t>Elliptic flow, radial flow</a:t>
            </a:r>
          </a:p>
          <a:p>
            <a:pPr eaLnBrk="1" hangingPunct="1">
              <a:spcBef>
                <a:spcPct val="0"/>
              </a:spcBef>
              <a:buFontTx/>
              <a:buNone/>
            </a:pPr>
            <a:r>
              <a:rPr lang="en-US" altLang="zh-CN" sz="1600" b="1" dirty="0"/>
              <a:t>3) </a:t>
            </a:r>
            <a:r>
              <a:rPr kumimoji="0" lang="en-US" altLang="zh-CN" sz="1600" b="1" i="1" u="sng" dirty="0">
                <a:solidFill>
                  <a:srgbClr val="000000"/>
                </a:solidFill>
                <a:latin typeface="Verdana" panose="020B0604030504040204" pitchFamily="34" charset="0"/>
              </a:rPr>
              <a:t>Fluctuation</a:t>
            </a:r>
            <a:r>
              <a:rPr lang="en-US" altLang="zh-CN" sz="1600" b="1" dirty="0">
                <a:latin typeface="Verdana" panose="020B0604030504040204" pitchFamily="34" charset="0"/>
              </a:rPr>
              <a:t>:</a:t>
            </a:r>
            <a:endParaRPr lang="en-US" altLang="zh-CN" sz="1600" b="1" dirty="0"/>
          </a:p>
        </p:txBody>
      </p:sp>
      <p:sp>
        <p:nvSpPr>
          <p:cNvPr id="2" name="Line 26">
            <a:extLst>
              <a:ext uri="{FF2B5EF4-FFF2-40B4-BE49-F238E27FC236}">
                <a16:creationId xmlns:a16="http://schemas.microsoft.com/office/drawing/2014/main" id="{B5922BD2-49E4-56FC-E339-615FE8F3784C}"/>
              </a:ext>
            </a:extLst>
          </p:cNvPr>
          <p:cNvSpPr>
            <a:spLocks noChangeShapeType="1"/>
          </p:cNvSpPr>
          <p:nvPr/>
        </p:nvSpPr>
        <p:spPr bwMode="auto">
          <a:xfrm flipV="1">
            <a:off x="385412" y="836712"/>
            <a:ext cx="8353425" cy="0"/>
          </a:xfrm>
          <a:prstGeom prst="line">
            <a:avLst/>
          </a:prstGeom>
          <a:noFill/>
          <a:ln w="444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3" name="Line 35">
            <a:extLst>
              <a:ext uri="{FF2B5EF4-FFF2-40B4-BE49-F238E27FC236}">
                <a16:creationId xmlns:a16="http://schemas.microsoft.com/office/drawing/2014/main" id="{1BC212E4-6050-D296-E4CA-0AF6FDCC0067}"/>
              </a:ext>
            </a:extLst>
          </p:cNvPr>
          <p:cNvSpPr>
            <a:spLocks noChangeShapeType="1"/>
          </p:cNvSpPr>
          <p:nvPr/>
        </p:nvSpPr>
        <p:spPr bwMode="auto">
          <a:xfrm flipV="1">
            <a:off x="5232463" y="2605018"/>
            <a:ext cx="330137" cy="1904102"/>
          </a:xfrm>
          <a:prstGeom prst="line">
            <a:avLst/>
          </a:prstGeom>
          <a:noFill/>
          <a:ln w="19050">
            <a:solidFill>
              <a:srgbClr val="000000"/>
            </a:solidFill>
            <a:round/>
            <a:headEnd/>
            <a:tailEnd type="triangle" w="med" len="med"/>
          </a:ln>
          <a:effectLst/>
        </p:spPr>
        <p:txBody>
          <a:bodyPr/>
          <a:lstStyle/>
          <a:p>
            <a:endParaRPr lang="en-US"/>
          </a:p>
        </p:txBody>
      </p:sp>
      <p:cxnSp>
        <p:nvCxnSpPr>
          <p:cNvPr id="21" name="直线箭头连接符 20">
            <a:extLst>
              <a:ext uri="{FF2B5EF4-FFF2-40B4-BE49-F238E27FC236}">
                <a16:creationId xmlns:a16="http://schemas.microsoft.com/office/drawing/2014/main" id="{DF0D9F56-9E8C-7D3F-E365-E91C46393696}"/>
              </a:ext>
            </a:extLst>
          </p:cNvPr>
          <p:cNvCxnSpPr>
            <a:cxnSpLocks/>
          </p:cNvCxnSpPr>
          <p:nvPr/>
        </p:nvCxnSpPr>
        <p:spPr bwMode="auto">
          <a:xfrm flipV="1">
            <a:off x="5616315" y="2759013"/>
            <a:ext cx="1511275" cy="1955359"/>
          </a:xfrm>
          <a:prstGeom prst="straightConnector1">
            <a:avLst/>
          </a:prstGeom>
          <a:noFill/>
          <a:ln>
            <a:noFill/>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直线箭头连接符 23">
            <a:extLst>
              <a:ext uri="{FF2B5EF4-FFF2-40B4-BE49-F238E27FC236}">
                <a16:creationId xmlns:a16="http://schemas.microsoft.com/office/drawing/2014/main" id="{FF06D950-1FFB-9F3E-5EA9-93A8FDE6CBFD}"/>
              </a:ext>
            </a:extLst>
          </p:cNvPr>
          <p:cNvCxnSpPr>
            <a:cxnSpLocks/>
          </p:cNvCxnSpPr>
          <p:nvPr/>
        </p:nvCxnSpPr>
        <p:spPr bwMode="auto">
          <a:xfrm flipV="1">
            <a:off x="5364087" y="2685994"/>
            <a:ext cx="1656185" cy="2247240"/>
          </a:xfrm>
          <a:prstGeom prst="straightConnector1">
            <a:avLst/>
          </a:prstGeom>
          <a:ln>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006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0"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a:extLst>
              <a:ext uri="{FF2B5EF4-FFF2-40B4-BE49-F238E27FC236}">
                <a16:creationId xmlns:a16="http://schemas.microsoft.com/office/drawing/2014/main" id="{0BCD41B0-8624-FB4E-BEC5-6F00CF730A28}"/>
              </a:ext>
            </a:extLst>
          </p:cNvPr>
          <p:cNvGrpSpPr>
            <a:grpSpLocks/>
          </p:cNvGrpSpPr>
          <p:nvPr/>
        </p:nvGrpSpPr>
        <p:grpSpPr bwMode="auto">
          <a:xfrm>
            <a:off x="500065" y="1066802"/>
            <a:ext cx="8186737" cy="5046663"/>
            <a:chOff x="315" y="720"/>
            <a:chExt cx="5157" cy="3179"/>
          </a:xfrm>
        </p:grpSpPr>
        <p:pic>
          <p:nvPicPr>
            <p:cNvPr id="45069" name="Picture 3">
              <a:extLst>
                <a:ext uri="{FF2B5EF4-FFF2-40B4-BE49-F238E27FC236}">
                  <a16:creationId xmlns:a16="http://schemas.microsoft.com/office/drawing/2014/main" id="{F4CB6D9A-6DAC-574B-8617-67907FB5D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 y="720"/>
              <a:ext cx="5157" cy="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0" name="Text Box 4">
              <a:extLst>
                <a:ext uri="{FF2B5EF4-FFF2-40B4-BE49-F238E27FC236}">
                  <a16:creationId xmlns:a16="http://schemas.microsoft.com/office/drawing/2014/main" id="{BB1389DC-6BCD-3A4D-B311-27CBB75BA35A}"/>
                </a:ext>
              </a:extLst>
            </p:cNvPr>
            <p:cNvSpPr txBox="1">
              <a:spLocks noChangeArrowheads="1"/>
            </p:cNvSpPr>
            <p:nvPr/>
          </p:nvSpPr>
          <p:spPr bwMode="auto">
            <a:xfrm>
              <a:off x="2705" y="1237"/>
              <a:ext cx="74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r>
                <a:rPr kumimoji="0" lang="en-GB" altLang="zh-CN" sz="2800" b="1">
                  <a:solidFill>
                    <a:srgbClr val="FFCC00"/>
                  </a:solidFill>
                  <a:latin typeface="Helvetica" pitchFamily="2" charset="0"/>
                </a:rPr>
                <a:t>RHIC</a:t>
              </a:r>
            </a:p>
          </p:txBody>
        </p:sp>
        <p:sp>
          <p:nvSpPr>
            <p:cNvPr id="45071" name="Text Box 5">
              <a:extLst>
                <a:ext uri="{FF2B5EF4-FFF2-40B4-BE49-F238E27FC236}">
                  <a16:creationId xmlns:a16="http://schemas.microsoft.com/office/drawing/2014/main" id="{C7E54E94-2BD8-1847-AD9B-3D53D75C453C}"/>
                </a:ext>
              </a:extLst>
            </p:cNvPr>
            <p:cNvSpPr txBox="1">
              <a:spLocks noChangeArrowheads="1"/>
            </p:cNvSpPr>
            <p:nvPr/>
          </p:nvSpPr>
          <p:spPr bwMode="auto">
            <a:xfrm>
              <a:off x="3892" y="1180"/>
              <a:ext cx="86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r>
                <a:rPr kumimoji="0" lang="en-GB" altLang="zh-CN" sz="2000">
                  <a:solidFill>
                    <a:srgbClr val="FFCC00"/>
                  </a:solidFill>
                  <a:latin typeface="Helvetica" pitchFamily="2" charset="0"/>
                </a:rPr>
                <a:t>BRAHMS</a:t>
              </a:r>
            </a:p>
          </p:txBody>
        </p:sp>
        <p:sp>
          <p:nvSpPr>
            <p:cNvPr id="45072" name="Text Box 6">
              <a:extLst>
                <a:ext uri="{FF2B5EF4-FFF2-40B4-BE49-F238E27FC236}">
                  <a16:creationId xmlns:a16="http://schemas.microsoft.com/office/drawing/2014/main" id="{44ED0F46-CF83-E946-B266-4840D82F1AE3}"/>
                </a:ext>
              </a:extLst>
            </p:cNvPr>
            <p:cNvSpPr txBox="1">
              <a:spLocks noChangeArrowheads="1"/>
            </p:cNvSpPr>
            <p:nvPr/>
          </p:nvSpPr>
          <p:spPr bwMode="auto">
            <a:xfrm>
              <a:off x="1715" y="1148"/>
              <a:ext cx="8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r>
                <a:rPr kumimoji="0" lang="en-GB" altLang="zh-CN" sz="2000">
                  <a:solidFill>
                    <a:srgbClr val="FFCC00"/>
                  </a:solidFill>
                  <a:latin typeface="Helvetica" pitchFamily="2" charset="0"/>
                </a:rPr>
                <a:t>PHOBOS</a:t>
              </a:r>
            </a:p>
          </p:txBody>
        </p:sp>
        <p:sp>
          <p:nvSpPr>
            <p:cNvPr id="45073" name="Text Box 7">
              <a:extLst>
                <a:ext uri="{FF2B5EF4-FFF2-40B4-BE49-F238E27FC236}">
                  <a16:creationId xmlns:a16="http://schemas.microsoft.com/office/drawing/2014/main" id="{4D8A7A3E-E38D-C445-9FB8-51DEF8760A4E}"/>
                </a:ext>
              </a:extLst>
            </p:cNvPr>
            <p:cNvSpPr txBox="1">
              <a:spLocks noChangeArrowheads="1"/>
            </p:cNvSpPr>
            <p:nvPr/>
          </p:nvSpPr>
          <p:spPr bwMode="auto">
            <a:xfrm>
              <a:off x="1002" y="1401"/>
              <a:ext cx="7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r>
                <a:rPr kumimoji="0" lang="en-GB" altLang="zh-CN" sz="2000">
                  <a:solidFill>
                    <a:srgbClr val="FFCC00"/>
                  </a:solidFill>
                  <a:latin typeface="Helvetica" pitchFamily="2" charset="0"/>
                </a:rPr>
                <a:t>PHENIX</a:t>
              </a:r>
            </a:p>
          </p:txBody>
        </p:sp>
        <p:sp>
          <p:nvSpPr>
            <p:cNvPr id="45074" name="Text Box 8">
              <a:extLst>
                <a:ext uri="{FF2B5EF4-FFF2-40B4-BE49-F238E27FC236}">
                  <a16:creationId xmlns:a16="http://schemas.microsoft.com/office/drawing/2014/main" id="{265A517B-DCEE-C04D-91B8-35B7C82977F9}"/>
                </a:ext>
              </a:extLst>
            </p:cNvPr>
            <p:cNvSpPr txBox="1">
              <a:spLocks noChangeArrowheads="1"/>
            </p:cNvSpPr>
            <p:nvPr/>
          </p:nvSpPr>
          <p:spPr bwMode="auto">
            <a:xfrm>
              <a:off x="2244" y="1526"/>
              <a:ext cx="59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r>
                <a:rPr kumimoji="0" lang="en-GB" altLang="zh-CN" sz="2000">
                  <a:solidFill>
                    <a:srgbClr val="FFCC00"/>
                  </a:solidFill>
                  <a:latin typeface="Helvetica" pitchFamily="2" charset="0"/>
                </a:rPr>
                <a:t>STAR</a:t>
              </a:r>
            </a:p>
          </p:txBody>
        </p:sp>
        <p:sp>
          <p:nvSpPr>
            <p:cNvPr id="45075" name="Text Box 9">
              <a:extLst>
                <a:ext uri="{FF2B5EF4-FFF2-40B4-BE49-F238E27FC236}">
                  <a16:creationId xmlns:a16="http://schemas.microsoft.com/office/drawing/2014/main" id="{E3065B1B-AFB6-BB4A-A705-BB895E6645C7}"/>
                </a:ext>
              </a:extLst>
            </p:cNvPr>
            <p:cNvSpPr txBox="1">
              <a:spLocks noChangeArrowheads="1"/>
            </p:cNvSpPr>
            <p:nvPr/>
          </p:nvSpPr>
          <p:spPr bwMode="auto">
            <a:xfrm>
              <a:off x="1114" y="2494"/>
              <a:ext cx="6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r>
                <a:rPr kumimoji="0" lang="en-GB" altLang="zh-CN" sz="2800" b="1">
                  <a:solidFill>
                    <a:srgbClr val="FFCC00"/>
                  </a:solidFill>
                  <a:latin typeface="Helvetica" pitchFamily="2" charset="0"/>
                </a:rPr>
                <a:t>AGS</a:t>
              </a:r>
            </a:p>
          </p:txBody>
        </p:sp>
        <p:sp>
          <p:nvSpPr>
            <p:cNvPr id="45076" name="Oval 10">
              <a:extLst>
                <a:ext uri="{FF2B5EF4-FFF2-40B4-BE49-F238E27FC236}">
                  <a16:creationId xmlns:a16="http://schemas.microsoft.com/office/drawing/2014/main" id="{30B01B07-F6F2-7449-9D4C-A81F2D166233}"/>
                </a:ext>
              </a:extLst>
            </p:cNvPr>
            <p:cNvSpPr>
              <a:spLocks noChangeArrowheads="1"/>
            </p:cNvSpPr>
            <p:nvPr/>
          </p:nvSpPr>
          <p:spPr bwMode="auto">
            <a:xfrm>
              <a:off x="706" y="957"/>
              <a:ext cx="4455" cy="988"/>
            </a:xfrm>
            <a:prstGeom prst="ellipse">
              <a:avLst/>
            </a:prstGeom>
            <a:noFill/>
            <a:ln w="381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45077" name="Rectangle 11">
              <a:extLst>
                <a:ext uri="{FF2B5EF4-FFF2-40B4-BE49-F238E27FC236}">
                  <a16:creationId xmlns:a16="http://schemas.microsoft.com/office/drawing/2014/main" id="{D6EB8B7D-9B45-C642-B918-307EC5D2D6DF}"/>
                </a:ext>
              </a:extLst>
            </p:cNvPr>
            <p:cNvSpPr>
              <a:spLocks noChangeArrowheads="1"/>
            </p:cNvSpPr>
            <p:nvPr/>
          </p:nvSpPr>
          <p:spPr bwMode="auto">
            <a:xfrm>
              <a:off x="2244" y="1776"/>
              <a:ext cx="272" cy="279"/>
            </a:xfrm>
            <a:prstGeom prst="rect">
              <a:avLst/>
            </a:prstGeom>
            <a:noFill/>
            <a:ln w="25400">
              <a:solidFill>
                <a:srgbClr val="FFCC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45078" name="Rectangle 12">
              <a:extLst>
                <a:ext uri="{FF2B5EF4-FFF2-40B4-BE49-F238E27FC236}">
                  <a16:creationId xmlns:a16="http://schemas.microsoft.com/office/drawing/2014/main" id="{70A2DE68-62E3-094F-B0A2-C609F9756EC2}"/>
                </a:ext>
              </a:extLst>
            </p:cNvPr>
            <p:cNvSpPr>
              <a:spLocks noChangeArrowheads="1"/>
            </p:cNvSpPr>
            <p:nvPr/>
          </p:nvSpPr>
          <p:spPr bwMode="auto">
            <a:xfrm>
              <a:off x="618" y="1424"/>
              <a:ext cx="272" cy="279"/>
            </a:xfrm>
            <a:prstGeom prst="rect">
              <a:avLst/>
            </a:prstGeom>
            <a:noFill/>
            <a:ln w="25400">
              <a:solidFill>
                <a:srgbClr val="FFCC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45079" name="Rectangle 13">
              <a:extLst>
                <a:ext uri="{FF2B5EF4-FFF2-40B4-BE49-F238E27FC236}">
                  <a16:creationId xmlns:a16="http://schemas.microsoft.com/office/drawing/2014/main" id="{D7E1EFD7-9E6D-2E4B-A174-5BE7EA233B1C}"/>
                </a:ext>
              </a:extLst>
            </p:cNvPr>
            <p:cNvSpPr>
              <a:spLocks noChangeArrowheads="1"/>
            </p:cNvSpPr>
            <p:nvPr/>
          </p:nvSpPr>
          <p:spPr bwMode="auto">
            <a:xfrm>
              <a:off x="1972" y="869"/>
              <a:ext cx="272" cy="279"/>
            </a:xfrm>
            <a:prstGeom prst="rect">
              <a:avLst/>
            </a:prstGeom>
            <a:noFill/>
            <a:ln w="25400">
              <a:solidFill>
                <a:srgbClr val="FFCC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45080" name="Rectangle 14">
              <a:extLst>
                <a:ext uri="{FF2B5EF4-FFF2-40B4-BE49-F238E27FC236}">
                  <a16:creationId xmlns:a16="http://schemas.microsoft.com/office/drawing/2014/main" id="{03E2EAC9-A392-C14A-887D-43CB7B2B2BC8}"/>
                </a:ext>
              </a:extLst>
            </p:cNvPr>
            <p:cNvSpPr>
              <a:spLocks noChangeArrowheads="1"/>
            </p:cNvSpPr>
            <p:nvPr/>
          </p:nvSpPr>
          <p:spPr bwMode="auto">
            <a:xfrm>
              <a:off x="4694" y="1122"/>
              <a:ext cx="272" cy="279"/>
            </a:xfrm>
            <a:prstGeom prst="rect">
              <a:avLst/>
            </a:prstGeom>
            <a:noFill/>
            <a:ln w="25400">
              <a:solidFill>
                <a:srgbClr val="FFCC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45081" name="Oval 15">
              <a:extLst>
                <a:ext uri="{FF2B5EF4-FFF2-40B4-BE49-F238E27FC236}">
                  <a16:creationId xmlns:a16="http://schemas.microsoft.com/office/drawing/2014/main" id="{70A3D324-B7E8-6443-9FAC-D96567442035}"/>
                </a:ext>
              </a:extLst>
            </p:cNvPr>
            <p:cNvSpPr>
              <a:spLocks noChangeArrowheads="1"/>
            </p:cNvSpPr>
            <p:nvPr/>
          </p:nvSpPr>
          <p:spPr bwMode="auto">
            <a:xfrm>
              <a:off x="890" y="2494"/>
              <a:ext cx="1081" cy="365"/>
            </a:xfrm>
            <a:prstGeom prst="ellipse">
              <a:avLst/>
            </a:prstGeom>
            <a:noFill/>
            <a:ln w="381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45082" name="Line 16">
              <a:extLst>
                <a:ext uri="{FF2B5EF4-FFF2-40B4-BE49-F238E27FC236}">
                  <a16:creationId xmlns:a16="http://schemas.microsoft.com/office/drawing/2014/main" id="{10511C3A-25EF-1D4E-AB33-37CC0E457709}"/>
                </a:ext>
              </a:extLst>
            </p:cNvPr>
            <p:cNvSpPr>
              <a:spLocks noChangeShapeType="1"/>
            </p:cNvSpPr>
            <p:nvPr/>
          </p:nvSpPr>
          <p:spPr bwMode="auto">
            <a:xfrm>
              <a:off x="730" y="2586"/>
              <a:ext cx="224" cy="395"/>
            </a:xfrm>
            <a:prstGeom prst="line">
              <a:avLst/>
            </a:prstGeom>
            <a:noFill/>
            <a:ln w="25400">
              <a:solidFill>
                <a:srgbClr val="FF0000"/>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5083" name="Line 17">
              <a:extLst>
                <a:ext uri="{FF2B5EF4-FFF2-40B4-BE49-F238E27FC236}">
                  <a16:creationId xmlns:a16="http://schemas.microsoft.com/office/drawing/2014/main" id="{F150CB76-3A1D-8F4F-A79B-10B709F5D83A}"/>
                </a:ext>
              </a:extLst>
            </p:cNvPr>
            <p:cNvSpPr>
              <a:spLocks noChangeShapeType="1"/>
            </p:cNvSpPr>
            <p:nvPr/>
          </p:nvSpPr>
          <p:spPr bwMode="auto">
            <a:xfrm>
              <a:off x="1592" y="3369"/>
              <a:ext cx="1777" cy="118"/>
            </a:xfrm>
            <a:prstGeom prst="line">
              <a:avLst/>
            </a:prstGeom>
            <a:noFill/>
            <a:ln w="25400">
              <a:solidFill>
                <a:srgbClr val="FF0000"/>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5084" name="Line 18">
              <a:extLst>
                <a:ext uri="{FF2B5EF4-FFF2-40B4-BE49-F238E27FC236}">
                  <a16:creationId xmlns:a16="http://schemas.microsoft.com/office/drawing/2014/main" id="{E0916E0B-1ABB-CF49-9EFF-A8628D0098FC}"/>
                </a:ext>
              </a:extLst>
            </p:cNvPr>
            <p:cNvSpPr>
              <a:spLocks noChangeShapeType="1"/>
            </p:cNvSpPr>
            <p:nvPr/>
          </p:nvSpPr>
          <p:spPr bwMode="auto">
            <a:xfrm flipV="1">
              <a:off x="1917" y="2002"/>
              <a:ext cx="393" cy="275"/>
            </a:xfrm>
            <a:prstGeom prst="line">
              <a:avLst/>
            </a:prstGeom>
            <a:noFill/>
            <a:ln w="25400">
              <a:solidFill>
                <a:srgbClr val="FF0000"/>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5085" name="Arc 19">
              <a:extLst>
                <a:ext uri="{FF2B5EF4-FFF2-40B4-BE49-F238E27FC236}">
                  <a16:creationId xmlns:a16="http://schemas.microsoft.com/office/drawing/2014/main" id="{B19BB42B-804B-B043-964B-1AE34F1DAA94}"/>
                </a:ext>
              </a:extLst>
            </p:cNvPr>
            <p:cNvSpPr>
              <a:spLocks/>
            </p:cNvSpPr>
            <p:nvPr/>
          </p:nvSpPr>
          <p:spPr bwMode="auto">
            <a:xfrm flipV="1">
              <a:off x="1727" y="1918"/>
              <a:ext cx="583" cy="84"/>
            </a:xfrm>
            <a:custGeom>
              <a:avLst/>
              <a:gdLst>
                <a:gd name="T0" fmla="*/ 0 w 21600"/>
                <a:gd name="T1" fmla="*/ 0 h 13185"/>
                <a:gd name="T2" fmla="*/ 0 w 21600"/>
                <a:gd name="T3" fmla="*/ 0 h 13185"/>
                <a:gd name="T4" fmla="*/ 0 w 21600"/>
                <a:gd name="T5" fmla="*/ 0 h 13185"/>
                <a:gd name="T6" fmla="*/ 0 60000 65536"/>
                <a:gd name="T7" fmla="*/ 0 60000 65536"/>
                <a:gd name="T8" fmla="*/ 0 60000 65536"/>
              </a:gdLst>
              <a:ahLst/>
              <a:cxnLst>
                <a:cxn ang="T6">
                  <a:pos x="T0" y="T1"/>
                </a:cxn>
                <a:cxn ang="T7">
                  <a:pos x="T2" y="T3"/>
                </a:cxn>
                <a:cxn ang="T8">
                  <a:pos x="T4" y="T5"/>
                </a:cxn>
              </a:cxnLst>
              <a:rect l="0" t="0" r="r" b="b"/>
              <a:pathLst>
                <a:path w="21600" h="13185" fill="none" extrusionOk="0">
                  <a:moveTo>
                    <a:pt x="21366" y="-1"/>
                  </a:moveTo>
                  <a:cubicBezTo>
                    <a:pt x="21522" y="1047"/>
                    <a:pt x="21600" y="2105"/>
                    <a:pt x="21600" y="3165"/>
                  </a:cubicBezTo>
                  <a:cubicBezTo>
                    <a:pt x="21600" y="6655"/>
                    <a:pt x="20754" y="10093"/>
                    <a:pt x="19135" y="13185"/>
                  </a:cubicBezTo>
                </a:path>
                <a:path w="21600" h="13185" stroke="0" extrusionOk="0">
                  <a:moveTo>
                    <a:pt x="21366" y="-1"/>
                  </a:moveTo>
                  <a:cubicBezTo>
                    <a:pt x="21522" y="1047"/>
                    <a:pt x="21600" y="2105"/>
                    <a:pt x="21600" y="3165"/>
                  </a:cubicBezTo>
                  <a:cubicBezTo>
                    <a:pt x="21600" y="6655"/>
                    <a:pt x="20754" y="10093"/>
                    <a:pt x="19135" y="13185"/>
                  </a:cubicBezTo>
                  <a:lnTo>
                    <a:pt x="0" y="3165"/>
                  </a:lnTo>
                  <a:lnTo>
                    <a:pt x="21366" y="-1"/>
                  </a:lnTo>
                  <a:close/>
                </a:path>
              </a:pathLst>
            </a:custGeom>
            <a:noFill/>
            <a:ln w="254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5086" name="Arc 20">
              <a:extLst>
                <a:ext uri="{FF2B5EF4-FFF2-40B4-BE49-F238E27FC236}">
                  <a16:creationId xmlns:a16="http://schemas.microsoft.com/office/drawing/2014/main" id="{2B311F7A-EE31-2C4B-8383-DAA385BA2587}"/>
                </a:ext>
              </a:extLst>
            </p:cNvPr>
            <p:cNvSpPr>
              <a:spLocks/>
            </p:cNvSpPr>
            <p:nvPr/>
          </p:nvSpPr>
          <p:spPr bwMode="auto">
            <a:xfrm flipH="1">
              <a:off x="2306" y="1937"/>
              <a:ext cx="305" cy="179"/>
            </a:xfrm>
            <a:custGeom>
              <a:avLst/>
              <a:gdLst>
                <a:gd name="T0" fmla="*/ 0 w 19051"/>
                <a:gd name="T1" fmla="*/ 0 h 21600"/>
                <a:gd name="T2" fmla="*/ 0 w 19051"/>
                <a:gd name="T3" fmla="*/ 0 h 21600"/>
                <a:gd name="T4" fmla="*/ 0 w 19051"/>
                <a:gd name="T5" fmla="*/ 0 h 21600"/>
                <a:gd name="T6" fmla="*/ 0 60000 65536"/>
                <a:gd name="T7" fmla="*/ 0 60000 65536"/>
                <a:gd name="T8" fmla="*/ 0 60000 65536"/>
              </a:gdLst>
              <a:ahLst/>
              <a:cxnLst>
                <a:cxn ang="T6">
                  <a:pos x="T0" y="T1"/>
                </a:cxn>
                <a:cxn ang="T7">
                  <a:pos x="T2" y="T3"/>
                </a:cxn>
                <a:cxn ang="T8">
                  <a:pos x="T4" y="T5"/>
                </a:cxn>
              </a:cxnLst>
              <a:rect l="0" t="0" r="r" b="b"/>
              <a:pathLst>
                <a:path w="19051" h="21600" fill="none" extrusionOk="0">
                  <a:moveTo>
                    <a:pt x="-1" y="103"/>
                  </a:moveTo>
                  <a:cubicBezTo>
                    <a:pt x="702" y="34"/>
                    <a:pt x="1408" y="-1"/>
                    <a:pt x="2114" y="-1"/>
                  </a:cubicBezTo>
                  <a:cubicBezTo>
                    <a:pt x="8715" y="-1"/>
                    <a:pt x="14954" y="3018"/>
                    <a:pt x="19051" y="8195"/>
                  </a:cubicBezTo>
                </a:path>
                <a:path w="19051" h="21600" stroke="0" extrusionOk="0">
                  <a:moveTo>
                    <a:pt x="-1" y="103"/>
                  </a:moveTo>
                  <a:cubicBezTo>
                    <a:pt x="702" y="34"/>
                    <a:pt x="1408" y="-1"/>
                    <a:pt x="2114" y="-1"/>
                  </a:cubicBezTo>
                  <a:cubicBezTo>
                    <a:pt x="8715" y="-1"/>
                    <a:pt x="14954" y="3018"/>
                    <a:pt x="19051" y="8195"/>
                  </a:cubicBezTo>
                  <a:lnTo>
                    <a:pt x="2114" y="21600"/>
                  </a:lnTo>
                  <a:lnTo>
                    <a:pt x="-1" y="103"/>
                  </a:lnTo>
                  <a:close/>
                </a:path>
              </a:pathLst>
            </a:custGeom>
            <a:noFill/>
            <a:ln w="254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5087" name="Oval 21">
              <a:extLst>
                <a:ext uri="{FF2B5EF4-FFF2-40B4-BE49-F238E27FC236}">
                  <a16:creationId xmlns:a16="http://schemas.microsoft.com/office/drawing/2014/main" id="{FC51D12F-2BBB-E24D-B1FE-8287E342C0D3}"/>
                </a:ext>
              </a:extLst>
            </p:cNvPr>
            <p:cNvSpPr>
              <a:spLocks noChangeArrowheads="1"/>
            </p:cNvSpPr>
            <p:nvPr/>
          </p:nvSpPr>
          <p:spPr bwMode="auto">
            <a:xfrm>
              <a:off x="722" y="2494"/>
              <a:ext cx="224" cy="126"/>
            </a:xfrm>
            <a:prstGeom prst="ellipse">
              <a:avLst/>
            </a:prstGeom>
            <a:noFill/>
            <a:ln w="254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45088" name="Line 22">
              <a:extLst>
                <a:ext uri="{FF2B5EF4-FFF2-40B4-BE49-F238E27FC236}">
                  <a16:creationId xmlns:a16="http://schemas.microsoft.com/office/drawing/2014/main" id="{708B790C-C4C1-674A-9C7F-A343B0FB943D}"/>
                </a:ext>
              </a:extLst>
            </p:cNvPr>
            <p:cNvSpPr>
              <a:spLocks noChangeShapeType="1"/>
            </p:cNvSpPr>
            <p:nvPr/>
          </p:nvSpPr>
          <p:spPr bwMode="auto">
            <a:xfrm>
              <a:off x="954" y="2981"/>
              <a:ext cx="638" cy="388"/>
            </a:xfrm>
            <a:prstGeom prst="line">
              <a:avLst/>
            </a:prstGeom>
            <a:noFill/>
            <a:ln w="25400">
              <a:solidFill>
                <a:srgbClr val="FF0000"/>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5089" name="Line 23">
              <a:extLst>
                <a:ext uri="{FF2B5EF4-FFF2-40B4-BE49-F238E27FC236}">
                  <a16:creationId xmlns:a16="http://schemas.microsoft.com/office/drawing/2014/main" id="{65AEFFF4-E7C4-1941-8659-B9A01FA4D88F}"/>
                </a:ext>
              </a:extLst>
            </p:cNvPr>
            <p:cNvSpPr>
              <a:spLocks noChangeShapeType="1"/>
            </p:cNvSpPr>
            <p:nvPr/>
          </p:nvSpPr>
          <p:spPr bwMode="auto">
            <a:xfrm>
              <a:off x="1919" y="2273"/>
              <a:ext cx="52" cy="363"/>
            </a:xfrm>
            <a:prstGeom prst="line">
              <a:avLst/>
            </a:prstGeom>
            <a:noFill/>
            <a:ln w="25400">
              <a:solidFill>
                <a:srgbClr val="FF0000"/>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5090" name="Text Box 24">
              <a:extLst>
                <a:ext uri="{FF2B5EF4-FFF2-40B4-BE49-F238E27FC236}">
                  <a16:creationId xmlns:a16="http://schemas.microsoft.com/office/drawing/2014/main" id="{D21D2915-EFBE-AE46-AC4B-64AD4DB1C9C5}"/>
                </a:ext>
              </a:extLst>
            </p:cNvPr>
            <p:cNvSpPr txBox="1">
              <a:spLocks noChangeArrowheads="1"/>
            </p:cNvSpPr>
            <p:nvPr/>
          </p:nvSpPr>
          <p:spPr bwMode="auto">
            <a:xfrm>
              <a:off x="2489" y="3487"/>
              <a:ext cx="96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r>
                <a:rPr kumimoji="0" lang="en-GB" altLang="zh-CN" sz="2000" b="1">
                  <a:solidFill>
                    <a:srgbClr val="FFCC00"/>
                  </a:solidFill>
                  <a:latin typeface="Helvetica" pitchFamily="2" charset="0"/>
                </a:rPr>
                <a:t>TANDEMS</a:t>
              </a:r>
            </a:p>
          </p:txBody>
        </p:sp>
      </p:grpSp>
      <p:sp>
        <p:nvSpPr>
          <p:cNvPr id="373785" name="Oval 25">
            <a:extLst>
              <a:ext uri="{FF2B5EF4-FFF2-40B4-BE49-F238E27FC236}">
                <a16:creationId xmlns:a16="http://schemas.microsoft.com/office/drawing/2014/main" id="{5911715B-3D69-B843-96FA-16B4420AE185}"/>
              </a:ext>
            </a:extLst>
          </p:cNvPr>
          <p:cNvSpPr>
            <a:spLocks noChangeArrowheads="1"/>
          </p:cNvSpPr>
          <p:nvPr/>
        </p:nvSpPr>
        <p:spPr bwMode="auto">
          <a:xfrm>
            <a:off x="3810000" y="2895600"/>
            <a:ext cx="152400" cy="152400"/>
          </a:xfrm>
          <a:prstGeom prst="ellipse">
            <a:avLst/>
          </a:prstGeom>
          <a:solidFill>
            <a:srgbClr val="FFFF3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373786" name="Oval 26">
            <a:extLst>
              <a:ext uri="{FF2B5EF4-FFF2-40B4-BE49-F238E27FC236}">
                <a16:creationId xmlns:a16="http://schemas.microsoft.com/office/drawing/2014/main" id="{07FD4820-DFD7-244D-A99C-7545469C444B}"/>
              </a:ext>
            </a:extLst>
          </p:cNvPr>
          <p:cNvSpPr>
            <a:spLocks noChangeArrowheads="1"/>
          </p:cNvSpPr>
          <p:nvPr/>
        </p:nvSpPr>
        <p:spPr bwMode="auto">
          <a:xfrm>
            <a:off x="5181600" y="5334000"/>
            <a:ext cx="152400" cy="152400"/>
          </a:xfrm>
          <a:prstGeom prst="ellipse">
            <a:avLst/>
          </a:prstGeom>
          <a:solidFill>
            <a:srgbClr val="FD3FE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373787" name="Oval 27">
            <a:extLst>
              <a:ext uri="{FF2B5EF4-FFF2-40B4-BE49-F238E27FC236}">
                <a16:creationId xmlns:a16="http://schemas.microsoft.com/office/drawing/2014/main" id="{C9AB35E9-D909-A145-AF20-6E6818135F84}"/>
              </a:ext>
            </a:extLst>
          </p:cNvPr>
          <p:cNvSpPr>
            <a:spLocks noChangeArrowheads="1"/>
          </p:cNvSpPr>
          <p:nvPr/>
        </p:nvSpPr>
        <p:spPr bwMode="auto">
          <a:xfrm>
            <a:off x="3581400" y="3048000"/>
            <a:ext cx="152400" cy="152400"/>
          </a:xfrm>
          <a:prstGeom prst="ellipse">
            <a:avLst/>
          </a:prstGeom>
          <a:solidFill>
            <a:srgbClr val="FFFF3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373788" name="Oval 28">
            <a:extLst>
              <a:ext uri="{FF2B5EF4-FFF2-40B4-BE49-F238E27FC236}">
                <a16:creationId xmlns:a16="http://schemas.microsoft.com/office/drawing/2014/main" id="{7967CCFA-F525-5F46-B386-EDA71C31511A}"/>
              </a:ext>
            </a:extLst>
          </p:cNvPr>
          <p:cNvSpPr>
            <a:spLocks noChangeArrowheads="1"/>
          </p:cNvSpPr>
          <p:nvPr/>
        </p:nvSpPr>
        <p:spPr bwMode="auto">
          <a:xfrm>
            <a:off x="3352800" y="2895600"/>
            <a:ext cx="152400" cy="152400"/>
          </a:xfrm>
          <a:prstGeom prst="ellipse">
            <a:avLst/>
          </a:prstGeom>
          <a:solidFill>
            <a:srgbClr val="5DA7F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373789" name="Oval 29">
            <a:extLst>
              <a:ext uri="{FF2B5EF4-FFF2-40B4-BE49-F238E27FC236}">
                <a16:creationId xmlns:a16="http://schemas.microsoft.com/office/drawing/2014/main" id="{FE6C8CE0-A727-5545-8EEB-D3DC7C79D677}"/>
              </a:ext>
            </a:extLst>
          </p:cNvPr>
          <p:cNvSpPr>
            <a:spLocks noChangeArrowheads="1"/>
          </p:cNvSpPr>
          <p:nvPr/>
        </p:nvSpPr>
        <p:spPr bwMode="auto">
          <a:xfrm>
            <a:off x="3581400" y="3048000"/>
            <a:ext cx="152400" cy="152400"/>
          </a:xfrm>
          <a:prstGeom prst="ellipse">
            <a:avLst/>
          </a:prstGeom>
          <a:solidFill>
            <a:srgbClr val="5DA7F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endParaRPr kumimoji="0" lang="en-US" altLang="zh-CN" sz="2800"/>
          </a:p>
        </p:txBody>
      </p:sp>
      <p:sp>
        <p:nvSpPr>
          <p:cNvPr id="373790" name="Rectangle 30">
            <a:extLst>
              <a:ext uri="{FF2B5EF4-FFF2-40B4-BE49-F238E27FC236}">
                <a16:creationId xmlns:a16="http://schemas.microsoft.com/office/drawing/2014/main" id="{F2E9025B-054D-8041-89F0-4A6C353508D1}"/>
              </a:ext>
            </a:extLst>
          </p:cNvPr>
          <p:cNvSpPr>
            <a:spLocks noGrp="1" noChangeArrowheads="1"/>
          </p:cNvSpPr>
          <p:nvPr>
            <p:ph type="title"/>
          </p:nvPr>
        </p:nvSpPr>
        <p:spPr>
          <a:xfrm>
            <a:off x="431800" y="139700"/>
            <a:ext cx="8458200" cy="609600"/>
          </a:xfrm>
        </p:spPr>
        <p:txBody>
          <a:bodyPr/>
          <a:lstStyle/>
          <a:p>
            <a:pPr eaLnBrk="1" hangingPunct="1">
              <a:defRPr/>
            </a:pPr>
            <a:r>
              <a:rPr kumimoji="0" lang="en-US" sz="3200" b="1" dirty="0">
                <a:solidFill>
                  <a:schemeClr val="tx1"/>
                </a:solidFill>
                <a:effectLst>
                  <a:outerShdw blurRad="38100" dist="38100" dir="2700000" algn="tl">
                    <a:srgbClr val="DDDDDD"/>
                  </a:outerShdw>
                </a:effectLst>
              </a:rPr>
              <a:t>Relativistic Heavy Ion Collider</a:t>
            </a:r>
            <a:br>
              <a:rPr kumimoji="0" lang="en-US" sz="2800" dirty="0">
                <a:solidFill>
                  <a:schemeClr val="tx1"/>
                </a:solidFill>
                <a:effectLst>
                  <a:outerShdw blurRad="38100" dist="38100" dir="2700000" algn="tl">
                    <a:srgbClr val="DDDDDD"/>
                  </a:outerShdw>
                </a:effectLst>
              </a:rPr>
            </a:br>
            <a:r>
              <a:rPr kumimoji="0" lang="en-US" sz="2000" dirty="0">
                <a:solidFill>
                  <a:schemeClr val="tx1"/>
                </a:solidFill>
                <a:effectLst>
                  <a:outerShdw blurRad="38100" dist="38100" dir="2700000" algn="tl">
                    <a:srgbClr val="DDDDDD"/>
                  </a:outerShdw>
                </a:effectLst>
              </a:rPr>
              <a:t>Brookhaven National Laboratory (BNL), Upton, NY</a:t>
            </a:r>
            <a:endParaRPr kumimoji="0" lang="en-US" sz="2000" dirty="0"/>
          </a:p>
        </p:txBody>
      </p:sp>
      <p:sp>
        <p:nvSpPr>
          <p:cNvPr id="373794" name="Text Box 34">
            <a:extLst>
              <a:ext uri="{FF2B5EF4-FFF2-40B4-BE49-F238E27FC236}">
                <a16:creationId xmlns:a16="http://schemas.microsoft.com/office/drawing/2014/main" id="{FC215D6A-4D53-0D4B-856C-544727A7355A}"/>
              </a:ext>
            </a:extLst>
          </p:cNvPr>
          <p:cNvSpPr txBox="1">
            <a:spLocks noChangeArrowheads="1"/>
          </p:cNvSpPr>
          <p:nvPr/>
        </p:nvSpPr>
        <p:spPr bwMode="auto">
          <a:xfrm>
            <a:off x="4800601" y="3138489"/>
            <a:ext cx="3874779"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r>
              <a:rPr kumimoji="0" lang="en-US" altLang="zh-CN" sz="1800" b="1" i="1">
                <a:solidFill>
                  <a:srgbClr val="D91F2D"/>
                </a:solidFill>
              </a:rPr>
              <a:t>v = 0.99995</a:t>
            </a:r>
            <a:r>
              <a:rPr kumimoji="0" lang="en-US" altLang="zh-CN" sz="1800" b="1" i="1">
                <a:solidFill>
                  <a:srgbClr val="D91F2D"/>
                </a:solidFill>
                <a:sym typeface="Symbol" pitchFamily="2" charset="2"/>
              </a:rPr>
              <a:t></a:t>
            </a:r>
            <a:r>
              <a:rPr kumimoji="0" lang="en-US" altLang="zh-CN" sz="1800" b="1" i="1">
                <a:solidFill>
                  <a:srgbClr val="D91F2D"/>
                </a:solidFill>
              </a:rPr>
              <a:t>c = 186,000 miles/sec</a:t>
            </a:r>
          </a:p>
          <a:p>
            <a:pPr eaLnBrk="1" hangingPunct="1"/>
            <a:r>
              <a:rPr kumimoji="0" lang="en-US" altLang="zh-CN" sz="1800" b="1" i="1">
                <a:solidFill>
                  <a:srgbClr val="D91F2D"/>
                </a:solidFill>
              </a:rPr>
              <a:t>          Au + Au at 200 GeV</a:t>
            </a:r>
            <a:endParaRPr kumimoji="0" lang="en-US" altLang="zh-CN" sz="1800" b="1">
              <a:solidFill>
                <a:srgbClr val="FD3FEB"/>
              </a:solidFill>
            </a:endParaRPr>
          </a:p>
        </p:txBody>
      </p:sp>
      <p:sp>
        <p:nvSpPr>
          <p:cNvPr id="45066" name="Text Box 35">
            <a:extLst>
              <a:ext uri="{FF2B5EF4-FFF2-40B4-BE49-F238E27FC236}">
                <a16:creationId xmlns:a16="http://schemas.microsoft.com/office/drawing/2014/main" id="{FD49D410-251B-1A4C-BBF9-827A84400286}"/>
              </a:ext>
            </a:extLst>
          </p:cNvPr>
          <p:cNvSpPr txBox="1">
            <a:spLocks noChangeArrowheads="1"/>
          </p:cNvSpPr>
          <p:nvPr/>
        </p:nvSpPr>
        <p:spPr bwMode="auto">
          <a:xfrm>
            <a:off x="7391400" y="6019801"/>
            <a:ext cx="1752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kumimoji="1"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0" lang="en-US" altLang="zh-CN" sz="1200" i="1"/>
              <a:t>Animation M. Lisa</a:t>
            </a:r>
            <a:endParaRPr kumimoji="0" lang="en-US" altLang="zh-CN" sz="2800"/>
          </a:p>
        </p:txBody>
      </p:sp>
      <p:sp>
        <p:nvSpPr>
          <p:cNvPr id="35" name="Snip Diagonal Corner Rectangle 34">
            <a:extLst>
              <a:ext uri="{FF2B5EF4-FFF2-40B4-BE49-F238E27FC236}">
                <a16:creationId xmlns:a16="http://schemas.microsoft.com/office/drawing/2014/main" id="{2178C3CA-4DD1-BD43-A29C-0C7A56EF1079}"/>
              </a:ext>
            </a:extLst>
          </p:cNvPr>
          <p:cNvSpPr>
            <a:spLocks/>
          </p:cNvSpPr>
          <p:nvPr/>
        </p:nvSpPr>
        <p:spPr bwMode="auto">
          <a:xfrm>
            <a:off x="4572000" y="3200401"/>
            <a:ext cx="4138613" cy="2917825"/>
          </a:xfrm>
          <a:custGeom>
            <a:avLst/>
            <a:gdLst>
              <a:gd name="T0" fmla="*/ 342903 w 4138613"/>
              <a:gd name="T1" fmla="*/ 0 h 2917825"/>
              <a:gd name="T2" fmla="*/ 4134878 w 4138613"/>
              <a:gd name="T3" fmla="*/ 0 h 2917825"/>
              <a:gd name="T4" fmla="*/ 4138613 w 4138613"/>
              <a:gd name="T5" fmla="*/ 3735 h 2917825"/>
              <a:gd name="T6" fmla="*/ 4138613 w 4138613"/>
              <a:gd name="T7" fmla="*/ 2574922 h 2917825"/>
              <a:gd name="T8" fmla="*/ 3795710 w 4138613"/>
              <a:gd name="T9" fmla="*/ 2917825 h 2917825"/>
              <a:gd name="T10" fmla="*/ 3735 w 4138613"/>
              <a:gd name="T11" fmla="*/ 2917825 h 2917825"/>
              <a:gd name="T12" fmla="*/ 0 w 4138613"/>
              <a:gd name="T13" fmla="*/ 2914090 h 2917825"/>
              <a:gd name="T14" fmla="*/ 0 w 4138613"/>
              <a:gd name="T15" fmla="*/ 342903 h 2917825"/>
              <a:gd name="T16" fmla="*/ 342903 w 4138613"/>
              <a:gd name="T17" fmla="*/ 0 h 29178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38613"/>
              <a:gd name="T28" fmla="*/ 0 h 2917825"/>
              <a:gd name="T29" fmla="*/ 4138613 w 4138613"/>
              <a:gd name="T30" fmla="*/ 2917825 h 29178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38613" h="2917825">
                <a:moveTo>
                  <a:pt x="342903" y="0"/>
                </a:moveTo>
                <a:lnTo>
                  <a:pt x="4134878" y="0"/>
                </a:lnTo>
                <a:lnTo>
                  <a:pt x="4138613" y="3735"/>
                </a:lnTo>
                <a:lnTo>
                  <a:pt x="4138613" y="2574922"/>
                </a:lnTo>
                <a:lnTo>
                  <a:pt x="3795710" y="2917825"/>
                </a:lnTo>
                <a:lnTo>
                  <a:pt x="3735" y="2917825"/>
                </a:lnTo>
                <a:lnTo>
                  <a:pt x="0" y="2914090"/>
                </a:lnTo>
                <a:lnTo>
                  <a:pt x="0" y="342903"/>
                </a:lnTo>
                <a:lnTo>
                  <a:pt x="342903" y="0"/>
                </a:lnTo>
                <a:close/>
              </a:path>
            </a:pathLst>
          </a:custGeom>
          <a:solidFill>
            <a:srgbClr val="CCFFCC"/>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lvl1pPr>
              <a:defRPr kumimoji="1" sz="2800">
                <a:solidFill>
                  <a:schemeClr val="tx1"/>
                </a:solidFill>
                <a:latin typeface="Arial" panose="020B0604020202020204" pitchFamily="34" charset="0"/>
                <a:ea typeface="宋体" panose="02010600030101010101" pitchFamily="2" charset="-122"/>
              </a:defRPr>
            </a:lvl1pPr>
            <a:lvl2pPr marL="742950" indent="-285750">
              <a:defRPr kumimoji="1" sz="2800">
                <a:solidFill>
                  <a:schemeClr val="tx1"/>
                </a:solidFill>
                <a:latin typeface="Arial" panose="020B0604020202020204" pitchFamily="34" charset="0"/>
                <a:ea typeface="宋体" panose="02010600030101010101" pitchFamily="2" charset="-122"/>
              </a:defRPr>
            </a:lvl2pPr>
            <a:lvl3pPr marL="1143000" indent="-228600">
              <a:defRPr kumimoji="1" sz="2800">
                <a:solidFill>
                  <a:schemeClr val="tx1"/>
                </a:solidFill>
                <a:latin typeface="Arial" panose="020B0604020202020204" pitchFamily="34" charset="0"/>
                <a:ea typeface="宋体" panose="02010600030101010101" pitchFamily="2" charset="-122"/>
              </a:defRPr>
            </a:lvl3pPr>
            <a:lvl4pPr marL="1600200" indent="-228600">
              <a:defRPr kumimoji="1" sz="2800">
                <a:solidFill>
                  <a:schemeClr val="tx1"/>
                </a:solidFill>
                <a:latin typeface="Arial" panose="020B0604020202020204" pitchFamily="34" charset="0"/>
                <a:ea typeface="宋体" panose="02010600030101010101" pitchFamily="2" charset="-122"/>
              </a:defRPr>
            </a:lvl4pPr>
            <a:lvl5pPr marL="2057400" indent="-228600">
              <a:defRPr kumimoji="1" sz="28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kumimoji="1" sz="28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kumimoji="1" sz="28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kumimoji="1" sz="28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kumimoji="1" sz="2800">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Tx/>
              <a:buChar char="•"/>
              <a:defRPr/>
            </a:pPr>
            <a:r>
              <a:rPr kumimoji="0" lang="en-US" altLang="zh-CN" sz="1600" b="1" dirty="0">
                <a:solidFill>
                  <a:srgbClr val="800000"/>
                </a:solidFill>
              </a:rPr>
              <a:t> RHIC: The high-energy heavy-ion collider</a:t>
            </a:r>
            <a:r>
              <a:rPr kumimoji="0" lang="zh-CN" altLang="en-US" sz="1600" b="1" dirty="0">
                <a:solidFill>
                  <a:srgbClr val="800000"/>
                </a:solidFill>
              </a:rPr>
              <a:t> </a:t>
            </a:r>
            <a:endParaRPr kumimoji="0" lang="en-US" altLang="zh-CN" sz="1600" b="1" dirty="0">
              <a:solidFill>
                <a:srgbClr val="800000"/>
              </a:solidFill>
            </a:endParaRPr>
          </a:p>
          <a:p>
            <a:pPr eaLnBrk="1" hangingPunct="1">
              <a:spcBef>
                <a:spcPct val="20000"/>
              </a:spcBef>
              <a:defRPr/>
            </a:pPr>
            <a:r>
              <a:rPr kumimoji="0" lang="en-US" altLang="zh-CN" sz="1600" b="1" dirty="0"/>
              <a:t>(</a:t>
            </a:r>
            <a:r>
              <a:rPr kumimoji="0" lang="en-US" altLang="zh-CN" sz="1600" b="1" dirty="0" err="1"/>
              <a:t>i</a:t>
            </a:r>
            <a:r>
              <a:rPr kumimoji="0" lang="en-US" altLang="zh-CN" sz="1600" b="1" dirty="0"/>
              <a:t>) Dedicated QCD collider,</a:t>
            </a:r>
            <a:r>
              <a:rPr kumimoji="0" lang="zh-CN" altLang="en-US" sz="1600" b="1" dirty="0"/>
              <a:t> </a:t>
            </a:r>
            <a:r>
              <a:rPr kumimoji="0" lang="en-US" altLang="zh-CN" sz="1600" b="1" dirty="0"/>
              <a:t>3.8</a:t>
            </a:r>
            <a:r>
              <a:rPr kumimoji="0" lang="zh-CN" altLang="en-US" sz="1600" b="1" dirty="0"/>
              <a:t> </a:t>
            </a:r>
            <a:r>
              <a:rPr kumimoji="0" lang="en-US" altLang="zh-CN" sz="1600" b="1" dirty="0"/>
              <a:t>km</a:t>
            </a:r>
          </a:p>
          <a:p>
            <a:pPr eaLnBrk="1" hangingPunct="1">
              <a:spcBef>
                <a:spcPct val="20000"/>
              </a:spcBef>
              <a:defRPr/>
            </a:pPr>
            <a:r>
              <a:rPr kumimoji="0" lang="en-US" altLang="zh-CN" sz="1600" b="1" dirty="0"/>
              <a:t>(ii) </a:t>
            </a:r>
            <a:r>
              <a:rPr kumimoji="0" lang="en-US" altLang="zh-CN" sz="1600" b="1" i="1" dirty="0"/>
              <a:t>√</a:t>
            </a:r>
            <a:r>
              <a:rPr kumimoji="0" lang="en-US" altLang="zh-CN" sz="1600" b="1" i="1" dirty="0" err="1"/>
              <a:t>s</a:t>
            </a:r>
            <a:r>
              <a:rPr kumimoji="0" lang="en-US" altLang="zh-CN" sz="1600" b="1" i="1" baseline="-25000" dirty="0" err="1"/>
              <a:t>NN</a:t>
            </a:r>
            <a:r>
              <a:rPr kumimoji="0" lang="en-US" altLang="zh-CN" sz="1600" b="1" i="1" dirty="0"/>
              <a:t> </a:t>
            </a:r>
            <a:r>
              <a:rPr kumimoji="0" lang="en-US" altLang="zh-CN" sz="1600" b="1" dirty="0"/>
              <a:t>= 200 - 5 GeV</a:t>
            </a:r>
          </a:p>
          <a:p>
            <a:pPr eaLnBrk="1" hangingPunct="1">
              <a:spcBef>
                <a:spcPct val="20000"/>
              </a:spcBef>
              <a:defRPr/>
            </a:pPr>
            <a:r>
              <a:rPr kumimoji="0" lang="en-US" altLang="zh-CN" sz="1600" b="1" dirty="0"/>
              <a:t>      Fixed Target:  3 - 7.7 GeV</a:t>
            </a:r>
          </a:p>
          <a:p>
            <a:pPr eaLnBrk="1" hangingPunct="1">
              <a:spcBef>
                <a:spcPct val="20000"/>
              </a:spcBef>
              <a:defRPr/>
            </a:pPr>
            <a:r>
              <a:rPr kumimoji="0" lang="en-US" altLang="zh-CN" sz="1600" b="1" dirty="0"/>
              <a:t>(iii) </a:t>
            </a:r>
            <a:r>
              <a:rPr kumimoji="0" lang="en-US" altLang="zh-CN" sz="1600" b="1" i="1" dirty="0"/>
              <a:t>U, Pb, Au, Cu, d, p</a:t>
            </a:r>
          </a:p>
          <a:p>
            <a:pPr eaLnBrk="1" hangingPunct="1">
              <a:spcBef>
                <a:spcPct val="20000"/>
              </a:spcBef>
              <a:defRPr/>
            </a:pPr>
            <a:endParaRPr kumimoji="0" lang="en-US" altLang="zh-CN" sz="800" b="1" i="1" dirty="0"/>
          </a:p>
          <a:p>
            <a:pPr eaLnBrk="1" hangingPunct="1">
              <a:spcBef>
                <a:spcPct val="20000"/>
              </a:spcBef>
              <a:buFontTx/>
              <a:buChar char="•"/>
              <a:defRPr/>
            </a:pPr>
            <a:r>
              <a:rPr kumimoji="0" lang="en-US" altLang="zh-CN" sz="1600" b="1" dirty="0">
                <a:solidFill>
                  <a:srgbClr val="800000"/>
                </a:solidFill>
              </a:rPr>
              <a:t> RHIC: The highest energy</a:t>
            </a:r>
          </a:p>
          <a:p>
            <a:pPr eaLnBrk="1" hangingPunct="1">
              <a:spcBef>
                <a:spcPct val="20000"/>
              </a:spcBef>
              <a:defRPr/>
            </a:pPr>
            <a:r>
              <a:rPr kumimoji="0" lang="en-US" altLang="zh-CN" sz="1600" b="1" dirty="0">
                <a:solidFill>
                  <a:srgbClr val="800000"/>
                </a:solidFill>
              </a:rPr>
              <a:t> polarized proton collider!</a:t>
            </a:r>
          </a:p>
          <a:p>
            <a:pPr eaLnBrk="1" hangingPunct="1">
              <a:spcBef>
                <a:spcPct val="20000"/>
              </a:spcBef>
              <a:defRPr/>
            </a:pPr>
            <a:r>
              <a:rPr kumimoji="0" lang="en-US" altLang="zh-CN" sz="1600" b="1" i="1" dirty="0"/>
              <a:t> √s </a:t>
            </a:r>
            <a:r>
              <a:rPr kumimoji="0" lang="en-US" altLang="zh-CN" sz="1600" dirty="0"/>
              <a:t>= 200, 500 GeV</a:t>
            </a:r>
          </a:p>
        </p:txBody>
      </p:sp>
      <p:sp>
        <p:nvSpPr>
          <p:cNvPr id="45068" name="Line 32">
            <a:extLst>
              <a:ext uri="{FF2B5EF4-FFF2-40B4-BE49-F238E27FC236}">
                <a16:creationId xmlns:a16="http://schemas.microsoft.com/office/drawing/2014/main" id="{A0EF0993-C598-F64D-BF9B-F13623BC40CF}"/>
              </a:ext>
            </a:extLst>
          </p:cNvPr>
          <p:cNvSpPr>
            <a:spLocks noChangeShapeType="1"/>
          </p:cNvSpPr>
          <p:nvPr/>
        </p:nvSpPr>
        <p:spPr bwMode="auto">
          <a:xfrm>
            <a:off x="395288" y="990600"/>
            <a:ext cx="8280400"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Text Box 8">
            <a:extLst>
              <a:ext uri="{FF2B5EF4-FFF2-40B4-BE49-F238E27FC236}">
                <a16:creationId xmlns:a16="http://schemas.microsoft.com/office/drawing/2014/main" id="{B8EC44E3-B13A-0646-A139-0F018BA45E2C}"/>
              </a:ext>
            </a:extLst>
          </p:cNvPr>
          <p:cNvSpPr txBox="1">
            <a:spLocks noChangeArrowheads="1"/>
          </p:cNvSpPr>
          <p:nvPr/>
        </p:nvSpPr>
        <p:spPr bwMode="auto">
          <a:xfrm>
            <a:off x="487569" y="3885496"/>
            <a:ext cx="3774075" cy="2031325"/>
          </a:xfrm>
          <a:prstGeom prst="rect">
            <a:avLst/>
          </a:prstGeom>
          <a:solidFill>
            <a:srgbClr val="EFD8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None/>
            </a:pPr>
            <a:r>
              <a:rPr lang="en-US" altLang="zh-CN" sz="1800" b="1" dirty="0" err="1">
                <a:solidFill>
                  <a:srgbClr val="CC0000"/>
                </a:solidFill>
                <a:latin typeface="Times New Roman" panose="02020603050405020304" pitchFamily="18" charset="0"/>
              </a:rPr>
              <a:t>Au+Au</a:t>
            </a:r>
            <a:r>
              <a:rPr lang="en-US" altLang="zh-CN" sz="1800" b="1" dirty="0">
                <a:solidFill>
                  <a:srgbClr val="CC0000"/>
                </a:solidFill>
                <a:latin typeface="Times New Roman" panose="02020603050405020304" pitchFamily="18" charset="0"/>
              </a:rPr>
              <a:t> Head-on Collisions </a:t>
            </a:r>
            <a:r>
              <a:rPr lang="en-US" altLang="zh-CN" sz="1800" b="1" dirty="0">
                <a:solidFill>
                  <a:srgbClr val="CC0000"/>
                </a:solidFill>
                <a:latin typeface="Times New Roman" panose="02020603050405020304" pitchFamily="18" charset="0"/>
                <a:sym typeface="Wingdings" pitchFamily="2" charset="2"/>
              </a:rPr>
              <a:t> 40x10</a:t>
            </a:r>
            <a:r>
              <a:rPr lang="en-US" altLang="zh-CN" sz="1800" b="1" baseline="30000" dirty="0">
                <a:solidFill>
                  <a:srgbClr val="CC0000"/>
                </a:solidFill>
                <a:latin typeface="Times New Roman" panose="02020603050405020304" pitchFamily="18" charset="0"/>
                <a:sym typeface="Wingdings" pitchFamily="2" charset="2"/>
              </a:rPr>
              <a:t>12</a:t>
            </a:r>
            <a:r>
              <a:rPr lang="en-US" altLang="zh-CN" sz="1800" b="1" dirty="0">
                <a:solidFill>
                  <a:srgbClr val="CC0000"/>
                </a:solidFill>
                <a:latin typeface="Times New Roman" panose="02020603050405020304" pitchFamily="18" charset="0"/>
                <a:sym typeface="Wingdings" pitchFamily="2" charset="2"/>
              </a:rPr>
              <a:t> eV ~ 6 micro-Joule</a:t>
            </a:r>
          </a:p>
          <a:p>
            <a:pPr>
              <a:spcBef>
                <a:spcPct val="50000"/>
              </a:spcBef>
              <a:buFontTx/>
              <a:buNone/>
            </a:pPr>
            <a:r>
              <a:rPr lang="en-US" altLang="zh-CN" sz="1800" b="1" dirty="0">
                <a:solidFill>
                  <a:srgbClr val="CC0000"/>
                </a:solidFill>
                <a:latin typeface="Times New Roman" panose="02020603050405020304" pitchFamily="18" charset="0"/>
                <a:sym typeface="Wingdings" pitchFamily="2" charset="2"/>
              </a:rPr>
              <a:t>Human Ear Sensitivity ~ 10</a:t>
            </a:r>
            <a:r>
              <a:rPr lang="en-US" altLang="zh-CN" sz="1800" b="1" baseline="30000" dirty="0">
                <a:solidFill>
                  <a:srgbClr val="CC0000"/>
                </a:solidFill>
                <a:latin typeface="Times New Roman" panose="02020603050405020304" pitchFamily="18" charset="0"/>
                <a:sym typeface="Wingdings" pitchFamily="2" charset="2"/>
              </a:rPr>
              <a:t>-11 </a:t>
            </a:r>
            <a:r>
              <a:rPr lang="en-US" altLang="zh-CN" sz="1800" b="1" dirty="0">
                <a:solidFill>
                  <a:srgbClr val="CC0000"/>
                </a:solidFill>
                <a:latin typeface="Times New Roman" panose="02020603050405020304" pitchFamily="18" charset="0"/>
                <a:sym typeface="Wingdings" pitchFamily="2" charset="2"/>
              </a:rPr>
              <a:t>erg = 10</a:t>
            </a:r>
            <a:r>
              <a:rPr lang="en-US" altLang="zh-CN" sz="1800" b="1" baseline="30000" dirty="0">
                <a:solidFill>
                  <a:srgbClr val="CC0000"/>
                </a:solidFill>
                <a:latin typeface="Times New Roman" panose="02020603050405020304" pitchFamily="18" charset="0"/>
                <a:sym typeface="Wingdings" pitchFamily="2" charset="2"/>
              </a:rPr>
              <a:t>-18</a:t>
            </a:r>
            <a:r>
              <a:rPr lang="en-US" altLang="zh-CN" sz="1800" b="1" dirty="0">
                <a:solidFill>
                  <a:srgbClr val="CC0000"/>
                </a:solidFill>
                <a:latin typeface="Times New Roman" panose="02020603050405020304" pitchFamily="18" charset="0"/>
                <a:sym typeface="Wingdings" pitchFamily="2" charset="2"/>
              </a:rPr>
              <a:t> Joule</a:t>
            </a:r>
          </a:p>
          <a:p>
            <a:pPr>
              <a:spcBef>
                <a:spcPct val="50000"/>
              </a:spcBef>
              <a:buFontTx/>
              <a:buNone/>
            </a:pPr>
            <a:r>
              <a:rPr lang="en-US" altLang="zh-CN" sz="1800" b="1" dirty="0">
                <a:solidFill>
                  <a:srgbClr val="CC0000"/>
                </a:solidFill>
                <a:latin typeface="Times New Roman" panose="02020603050405020304" pitchFamily="18" charset="0"/>
                <a:sym typeface="Wingdings" pitchFamily="2" charset="2"/>
              </a:rPr>
              <a:t>  A very loud Bang, indeed, if E Sound……</a:t>
            </a:r>
            <a:endParaRPr lang="en-US" altLang="zh-CN" sz="1800" b="1" dirty="0">
              <a:solidFill>
                <a:srgbClr val="CC0000"/>
              </a:solidFill>
              <a:latin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fill="hold" grpId="0" nodeType="clickEffect">
                                  <p:stCondLst>
                                    <p:cond delay="0"/>
                                  </p:stCondLst>
                                  <p:childTnLst>
                                    <p:animMotion origin="layout" path="M 5.E-6 1.11111E-6 C -0.03108 -0.00162 -0.06216 -0.00324 -0.09167 -0.00556 C -0.12119 -0.00787 -0.15226 -0.01134 -0.17709 -0.01389 C -0.20191 -0.01644 -0.22223 -0.01922 -0.24063 -0.02084 C -0.25921 -0.02246 -0.27448 -0.01875 -0.28855 -0.02361 C -0.30261 -0.02847 -0.31233 -0.04097 -0.325 -0.05 C -0.33768 -0.05903 -0.35452 -0.07014 -0.36459 -0.07778 C -0.37466 -0.08542 -0.37935 -0.09097 -0.38542 -0.09584 C -0.3915 -0.1007 -0.3948 -0.09792 -0.40105 -0.10695 C -0.4073 -0.11597 -0.41806 -0.14005 -0.42292 -0.15 C -0.42778 -0.15996 -0.42709 -0.15996 -0.43021 -0.16667 C -0.43334 -0.17338 -0.43924 -0.18357 -0.44167 -0.19028 C -0.4441 -0.19699 -0.44532 -0.20139 -0.4448 -0.20695 C -0.44428 -0.2125 -0.4415 -0.2206 -0.43855 -0.22361 C -0.4356 -0.22662 -0.43125 -0.2257 -0.42709 -0.225 C -0.42292 -0.22431 -0.4165 -0.22176 -0.41355 -0.21945 C -0.4106 -0.21713 -0.40973 -0.21412 -0.40938 -0.21111 C -0.40903 -0.2081 -0.40869 -0.20371 -0.41146 -0.20139 C -0.41424 -0.19908 -0.42188 -0.19769 -0.42605 -0.19722 C -0.43021 -0.19676 -0.43351 -0.19769 -0.43646 -0.19861 C -0.43941 -0.19954 -0.44237 -0.20023 -0.44375 -0.20278 C -0.44514 -0.20533 -0.44514 -0.21065 -0.4448 -0.21389 C -0.44445 -0.21713 -0.44323 -0.22037 -0.44167 -0.22222 C -0.44011 -0.22408 -0.43785 -0.22477 -0.43542 -0.225 C -0.43299 -0.22523 -0.43056 -0.22477 -0.42709 -0.22361 C -0.42362 -0.22246 -0.41719 -0.22107 -0.41459 -0.21806 C -0.41198 -0.21505 -0.4099 -0.2088 -0.41146 -0.20556 C -0.41303 -0.20232 -0.41962 -0.19977 -0.42396 -0.19861 C -0.4283 -0.19746 -0.43403 -0.19792 -0.4375 -0.19861 C -0.44098 -0.19931 -0.44375 -0.19954 -0.4448 -0.20278 C -0.44584 -0.20602 -0.44566 -0.21459 -0.44375 -0.21806 C -0.44185 -0.22153 -0.43716 -0.22292 -0.43334 -0.22361 C -0.42952 -0.22431 -0.42431 -0.22361 -0.42084 -0.22222 C -0.41737 -0.22084 -0.41407 -0.21806 -0.4125 -0.21528 C -0.41094 -0.2125 -0.41112 -0.20903 -0.41146 -0.20556 C -0.41181 -0.20209 -0.41389 -0.19931 -0.41459 -0.19445 C -0.41528 -0.18959 -0.41632 -0.18125 -0.41563 -0.17639 C -0.41494 -0.17153 -0.41337 -0.16875 -0.41042 -0.16528 C -0.40747 -0.16181 -0.40226 -0.15787 -0.39792 -0.15556 C -0.39358 -0.15324 -0.38837 -0.15324 -0.38438 -0.15139 C -0.38039 -0.14954 -0.3783 -0.14584 -0.37396 -0.14445 C -0.36962 -0.14306 -0.36355 -0.14375 -0.35834 -0.14306 C -0.35313 -0.14236 -0.34827 -0.14074 -0.34271 -0.14028 C -0.33716 -0.13982 -0.33334 -0.14028 -0.325 -0.14028 C -0.31667 -0.14028 -0.30191 -0.13889 -0.29271 -0.14028 C -0.28351 -0.14167 -0.27726 -0.14584 -0.2698 -0.14861 C -0.26233 -0.15139 -0.2533 -0.15371 -0.24792 -0.15695 C -0.24254 -0.16019 -0.24028 -0.16528 -0.2375 -0.16806 C -0.23473 -0.17084 -0.23282 -0.17014 -0.23125 -0.17361 C -0.22969 -0.17709 -0.22744 -0.18403 -0.22813 -0.18889 C -0.22882 -0.19375 -0.22987 -0.19815 -0.23542 -0.20278 C -0.24098 -0.20741 -0.254 -0.21366 -0.26146 -0.21667 C -0.26893 -0.21968 -0.2724 -0.21945 -0.28021 -0.22084 C -0.28803 -0.22222 -0.29983 -0.22454 -0.30834 -0.225 C -0.31685 -0.22547 -0.32292 -0.22408 -0.33125 -0.22361 C -0.33959 -0.22315 -0.34931 -0.22361 -0.35834 -0.22222 C -0.36737 -0.22084 -0.37848 -0.21759 -0.38542 -0.21528 C -0.39237 -0.21297 -0.39566 -0.21088 -0.4 -0.20834 C -0.40435 -0.20579 -0.40869 -0.2044 -0.41146 -0.2 C -0.41424 -0.1956 -0.41771 -0.18843 -0.41667 -0.18195 C -0.41563 -0.17547 -0.4106 -0.16667 -0.40521 -0.16111 C -0.39983 -0.15556 -0.39219 -0.15162 -0.38438 -0.14861 C -0.37657 -0.1456 -0.36615 -0.14422 -0.35834 -0.14306 C -0.35053 -0.1419 -0.34462 -0.14213 -0.3375 -0.14167 C -0.33039 -0.14121 -0.3231 -0.14005 -0.31563 -0.14028 C -0.30816 -0.14051 -0.30105 -0.14167 -0.29271 -0.14306 C -0.28438 -0.14445 -0.27362 -0.1456 -0.26563 -0.14861 C -0.25764 -0.15162 -0.25087 -0.15672 -0.2448 -0.16111 C -0.23872 -0.16551 -0.23039 -0.16783 -0.22917 -0.175 C -0.22796 -0.18218 -0.23056 -0.19699 -0.2375 -0.20417 C -0.24445 -0.21134 -0.26042 -0.21482 -0.27084 -0.21806 C -0.28125 -0.2213 -0.28994 -0.22246 -0.3 -0.22361 C -0.31007 -0.22477 -0.32153 -0.22523 -0.33125 -0.225 C -0.34098 -0.22477 -0.34827 -0.22431 -0.35834 -0.22222 C -0.36841 -0.22014 -0.38316 -0.2169 -0.39167 -0.2125 C -0.40018 -0.2081 -0.40591 -0.20255 -0.40938 -0.19584 C -0.41285 -0.18912 -0.41511 -0.17917 -0.4125 -0.17222 C -0.4099 -0.16528 -0.40035 -0.15834 -0.39375 -0.15417 C -0.38716 -0.15 -0.38282 -0.14954 -0.37292 -0.14722 C -0.36303 -0.14491 -0.34532 -0.14121 -0.33438 -0.14028 C -0.32344 -0.13935 -0.31719 -0.14051 -0.3073 -0.14167 C -0.2974 -0.14283 -0.2856 -0.14445 -0.275 -0.14722 C -0.26441 -0.15 -0.25122 -0.15394 -0.24375 -0.15834 C -0.23629 -0.16273 -0.23282 -0.16759 -0.23021 -0.17361 C -0.22761 -0.17963 -0.22761 -0.18334 -0.22813 -0.19445 C -0.22865 -0.20556 -0.23195 -0.22894 -0.23334 -0.24028 C -0.23473 -0.25162 -0.2356 -0.25602 -0.23646 -0.2625 C -0.23733 -0.26898 -0.2415 -0.27361 -0.23855 -0.27917 C -0.2356 -0.28472 -0.22483 -0.29051 -0.21875 -0.29584 C -0.21268 -0.30116 -0.20695 -0.30625 -0.20209 -0.31111 C -0.19723 -0.31597 -0.19323 -0.32199 -0.18959 -0.325 C -0.18594 -0.32801 -0.18264 -0.32709 -0.18021 -0.32917 C -0.17778 -0.33125 -0.17587 -0.33611 -0.175 -0.3375 " pathEditMode="relative" ptsTypes="aaaaaaaaaaaaaaaaaaaaaaaaaaaaaaaaaaaaaaaaaaaaaaaaaaaaaaaaaaaaaaaaaaaaaaaaaaaaaaaaaaaaaaaaaaaaA">
                                      <p:cBhvr>
                                        <p:cTn id="6" dur="5000" fill="hold"/>
                                        <p:tgtEl>
                                          <p:spTgt spid="373786"/>
                                        </p:tgtEl>
                                        <p:attrNameLst>
                                          <p:attrName>ppt_x</p:attrName>
                                          <p:attrName>ppt_y</p:attrName>
                                        </p:attrNameLst>
                                      </p:cBhvr>
                                    </p:animMotion>
                                  </p:childTnLst>
                                </p:cTn>
                              </p:par>
                            </p:childTnLst>
                          </p:cTn>
                        </p:par>
                        <p:par>
                          <p:cTn id="7" fill="hold" nodeType="afterGroup">
                            <p:stCondLst>
                              <p:cond delay="5000"/>
                            </p:stCondLst>
                            <p:childTnLst>
                              <p:par>
                                <p:cTn id="8" presetID="1" presetClass="exit" presetSubtype="0" fill="hold" grpId="1" nodeType="afterEffect">
                                  <p:stCondLst>
                                    <p:cond delay="0"/>
                                  </p:stCondLst>
                                  <p:childTnLst>
                                    <p:set>
                                      <p:cBhvr>
                                        <p:cTn id="9" dur="1" fill="hold">
                                          <p:stCondLst>
                                            <p:cond delay="0"/>
                                          </p:stCondLst>
                                        </p:cTn>
                                        <p:tgtEl>
                                          <p:spTgt spid="37378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73787"/>
                                        </p:tgtEl>
                                        <p:attrNameLst>
                                          <p:attrName>style.visibility</p:attrName>
                                        </p:attrNameLst>
                                      </p:cBhvr>
                                      <p:to>
                                        <p:strVal val="visible"/>
                                      </p:to>
                                    </p:set>
                                  </p:childTnLst>
                                </p:cTn>
                              </p:par>
                              <p:par>
                                <p:cTn id="12" presetID="0" presetClass="path" presetSubtype="0" fill="hold" grpId="1" nodeType="withEffect">
                                  <p:stCondLst>
                                    <p:cond delay="0"/>
                                  </p:stCondLst>
                                  <p:childTnLst>
                                    <p:animMotion origin="layout" path="M 0.0 -0.00416 L 0.025 -0.0264 " pathEditMode="relative" ptsTypes="AA">
                                      <p:cBhvr>
                                        <p:cTn id="13" dur="200" fill="hold"/>
                                        <p:tgtEl>
                                          <p:spTgt spid="373787"/>
                                        </p:tgtEl>
                                        <p:attrNameLst>
                                          <p:attrName>ppt_x</p:attrName>
                                          <p:attrName>ppt_y</p:attrName>
                                        </p:attrNameLst>
                                      </p:cBhvr>
                                    </p:animMotion>
                                  </p:childTnLst>
                                </p:cTn>
                              </p:par>
                              <p:par>
                                <p:cTn id="14" presetID="1" presetClass="entr" presetSubtype="0" fill="hold" grpId="0" nodeType="withEffect">
                                  <p:stCondLst>
                                    <p:cond delay="0"/>
                                  </p:stCondLst>
                                  <p:childTnLst>
                                    <p:set>
                                      <p:cBhvr>
                                        <p:cTn id="15" dur="1" fill="hold">
                                          <p:stCondLst>
                                            <p:cond delay="0"/>
                                          </p:stCondLst>
                                        </p:cTn>
                                        <p:tgtEl>
                                          <p:spTgt spid="373789"/>
                                        </p:tgtEl>
                                        <p:attrNameLst>
                                          <p:attrName>style.visibility</p:attrName>
                                        </p:attrNameLst>
                                      </p:cBhvr>
                                      <p:to>
                                        <p:strVal val="visible"/>
                                      </p:to>
                                    </p:set>
                                  </p:childTnLst>
                                </p:cTn>
                              </p:par>
                              <p:par>
                                <p:cTn id="16" presetID="0" presetClass="path" presetSubtype="0" fill="hold" grpId="1" nodeType="withEffect">
                                  <p:stCondLst>
                                    <p:cond delay="0"/>
                                  </p:stCondLst>
                                  <p:childTnLst>
                                    <p:animMotion origin="layout" path="M 0.0 -3.33333E-6 L -0.00833 -0.02916 " pathEditMode="relative" rAng="0" ptsTypes="AA">
                                      <p:cBhvr>
                                        <p:cTn id="17" dur="200" fill="hold"/>
                                        <p:tgtEl>
                                          <p:spTgt spid="373789"/>
                                        </p:tgtEl>
                                        <p:attrNameLst>
                                          <p:attrName>ppt_x</p:attrName>
                                          <p:attrName>ppt_y</p:attrName>
                                        </p:attrNameLst>
                                      </p:cBhvr>
                                      <p:rCtr x="-4" y="-15"/>
                                    </p:animMotion>
                                  </p:childTnLst>
                                </p:cTn>
                              </p:par>
                            </p:childTnLst>
                          </p:cTn>
                        </p:par>
                        <p:par>
                          <p:cTn id="18" fill="hold" nodeType="afterGroup">
                            <p:stCondLst>
                              <p:cond delay="5200"/>
                            </p:stCondLst>
                            <p:childTnLst>
                              <p:par>
                                <p:cTn id="19" presetID="1" presetClass="exit" presetSubtype="0" fill="hold" grpId="2" nodeType="afterEffect">
                                  <p:stCondLst>
                                    <p:cond delay="0"/>
                                  </p:stCondLst>
                                  <p:childTnLst>
                                    <p:set>
                                      <p:cBhvr>
                                        <p:cTn id="20" dur="1" fill="hold">
                                          <p:stCondLst>
                                            <p:cond delay="0"/>
                                          </p:stCondLst>
                                        </p:cTn>
                                        <p:tgtEl>
                                          <p:spTgt spid="373787"/>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37378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73785"/>
                                        </p:tgtEl>
                                        <p:attrNameLst>
                                          <p:attrName>style.visibility</p:attrName>
                                        </p:attrNameLst>
                                      </p:cBhvr>
                                      <p:to>
                                        <p:strVal val="visible"/>
                                      </p:to>
                                    </p:set>
                                  </p:childTnLst>
                                </p:cTn>
                              </p:par>
                              <p:par>
                                <p:cTn id="25" presetID="1" presetClass="path" presetSubtype="0" repeatCount="indefinite" fill="hold" grpId="1" nodeType="withEffect">
                                  <p:stCondLst>
                                    <p:cond delay="0"/>
                                  </p:stCondLst>
                                  <p:childTnLst>
                                    <p:animMotion origin="layout" path="M 0.08333 0.00834 C 0.29444 0.00834 0.46667 -0.04421 0.46667 -0.10833 C 0.46667 -0.17291 0.29444 -0.225 0.08333 -0.225 C -0.12847 -0.225 -0.3 -0.17291 -0.3 -0.10833 C -0.3 -0.04421 -0.12847 0.00834 0.08333 0.00834 Z " pathEditMode="relative" rAng="0" ptsTypes="fffff">
                                      <p:cBhvr>
                                        <p:cTn id="26" dur="2000" fill="hold"/>
                                        <p:tgtEl>
                                          <p:spTgt spid="373785"/>
                                        </p:tgtEl>
                                        <p:attrNameLst>
                                          <p:attrName>ppt_x</p:attrName>
                                          <p:attrName>ppt_y</p:attrName>
                                        </p:attrNameLst>
                                      </p:cBhvr>
                                      <p:rCtr x="0" y="-117"/>
                                    </p:animMotion>
                                  </p:childTnLst>
                                </p:cTn>
                              </p:par>
                              <p:par>
                                <p:cTn id="27" presetID="1" presetClass="entr" presetSubtype="0" fill="hold" grpId="0" nodeType="withEffect">
                                  <p:stCondLst>
                                    <p:cond delay="0"/>
                                  </p:stCondLst>
                                  <p:childTnLst>
                                    <p:set>
                                      <p:cBhvr>
                                        <p:cTn id="28" dur="1" fill="hold">
                                          <p:stCondLst>
                                            <p:cond delay="0"/>
                                          </p:stCondLst>
                                        </p:cTn>
                                        <p:tgtEl>
                                          <p:spTgt spid="373788"/>
                                        </p:tgtEl>
                                        <p:attrNameLst>
                                          <p:attrName>style.visibility</p:attrName>
                                        </p:attrNameLst>
                                      </p:cBhvr>
                                      <p:to>
                                        <p:strVal val="visible"/>
                                      </p:to>
                                    </p:set>
                                  </p:childTnLst>
                                </p:cTn>
                              </p:par>
                              <p:par>
                                <p:cTn id="29" presetID="1" presetClass="path" presetSubtype="0" repeatCount="indefinite" fill="hold" grpId="1" nodeType="withEffect">
                                  <p:stCondLst>
                                    <p:cond delay="0"/>
                                  </p:stCondLst>
                                  <p:childTnLst>
                                    <p:animMotion origin="layout" path="M 0.13333 0.00834 C -0.07708 0.00834 -0.25 -0.04421 -0.25 -0.10833 C -0.25 -0.17291 -0.07708 -0.225 0.13333 -0.225 C 0.34618 -0.225 0.51667 -0.17291 0.51667 -0.10833 C 0.51667 -0.04421 0.34618 0.00834 0.13333 0.00834 Z " pathEditMode="relative" rAng="0" ptsTypes="fffff">
                                      <p:cBhvr>
                                        <p:cTn id="30" dur="2000" fill="hold"/>
                                        <p:tgtEl>
                                          <p:spTgt spid="373788"/>
                                        </p:tgtEl>
                                        <p:attrNameLst>
                                          <p:attrName>ppt_x</p:attrName>
                                          <p:attrName>ppt_y</p:attrName>
                                        </p:attrNameLst>
                                      </p:cBhvr>
                                      <p:rCtr x="0" y="-117"/>
                                    </p:animMotion>
                                  </p:childTnLst>
                                </p:cTn>
                              </p:par>
                              <p:par>
                                <p:cTn id="31" presetID="9" presetClass="entr" presetSubtype="0" fill="hold" grpId="0" nodeType="withEffect">
                                  <p:stCondLst>
                                    <p:cond delay="0"/>
                                  </p:stCondLst>
                                  <p:childTnLst>
                                    <p:set>
                                      <p:cBhvr>
                                        <p:cTn id="32" dur="1" fill="hold">
                                          <p:stCondLst>
                                            <p:cond delay="0"/>
                                          </p:stCondLst>
                                        </p:cTn>
                                        <p:tgtEl>
                                          <p:spTgt spid="373794"/>
                                        </p:tgtEl>
                                        <p:attrNameLst>
                                          <p:attrName>style.visibility</p:attrName>
                                        </p:attrNameLst>
                                      </p:cBhvr>
                                      <p:to>
                                        <p:strVal val="visible"/>
                                      </p:to>
                                    </p:set>
                                    <p:animEffect transition="in" filter="dissolve">
                                      <p:cBhvr>
                                        <p:cTn id="33" dur="500"/>
                                        <p:tgtEl>
                                          <p:spTgt spid="37379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dissolve">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85" grpId="0" animBg="1"/>
      <p:bldP spid="373785" grpId="1" animBg="1"/>
      <p:bldP spid="373786" grpId="0" animBg="1"/>
      <p:bldP spid="373786" grpId="1" animBg="1"/>
      <p:bldP spid="373787" grpId="0" animBg="1"/>
      <p:bldP spid="373787" grpId="1" animBg="1"/>
      <p:bldP spid="373787" grpId="2" animBg="1"/>
      <p:bldP spid="373788" grpId="0" animBg="1"/>
      <p:bldP spid="373788" grpId="1" animBg="1"/>
      <p:bldP spid="373789" grpId="0" animBg="1"/>
      <p:bldP spid="373789" grpId="1" animBg="1"/>
      <p:bldP spid="373789" grpId="2" animBg="1"/>
      <p:bldP spid="373794" grpId="0"/>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72F53C7E-8DF8-184B-A09A-CA120F2876BE}"/>
              </a:ext>
            </a:extLst>
          </p:cNvPr>
          <p:cNvSpPr>
            <a:spLocks noGrp="1" noChangeArrowheads="1"/>
          </p:cNvSpPr>
          <p:nvPr>
            <p:ph type="title"/>
          </p:nvPr>
        </p:nvSpPr>
        <p:spPr/>
        <p:txBody>
          <a:bodyPr/>
          <a:lstStyle/>
          <a:p>
            <a:pPr eaLnBrk="1" hangingPunct="1"/>
            <a:endParaRPr kumimoji="0" lang="en-US" altLang="zh-CN"/>
          </a:p>
        </p:txBody>
      </p:sp>
      <p:pic>
        <p:nvPicPr>
          <p:cNvPr id="49157" name="Picture 3" descr="Collab">
            <a:extLst>
              <a:ext uri="{FF2B5EF4-FFF2-40B4-BE49-F238E27FC236}">
                <a16:creationId xmlns:a16="http://schemas.microsoft.com/office/drawing/2014/main" id="{A0F2F668-83E7-D54F-AD99-54775E44B9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7939"/>
            <a:ext cx="9448800" cy="6823075"/>
          </a:xfrm>
        </p:spPr>
      </p:pic>
      <p:sp>
        <p:nvSpPr>
          <p:cNvPr id="394244" name="Text Box 4">
            <a:extLst>
              <a:ext uri="{FF2B5EF4-FFF2-40B4-BE49-F238E27FC236}">
                <a16:creationId xmlns:a16="http://schemas.microsoft.com/office/drawing/2014/main" id="{6C213B05-B3EB-934E-B8EC-7C9A8891690E}"/>
              </a:ext>
            </a:extLst>
          </p:cNvPr>
          <p:cNvSpPr txBox="1">
            <a:spLocks noChangeArrowheads="1"/>
          </p:cNvSpPr>
          <p:nvPr/>
        </p:nvSpPr>
        <p:spPr bwMode="auto">
          <a:xfrm>
            <a:off x="2819400" y="1"/>
            <a:ext cx="3581400" cy="523220"/>
          </a:xfrm>
          <a:prstGeom prst="rect">
            <a:avLst/>
          </a:prstGeom>
          <a:solidFill>
            <a:schemeClr val="tx1"/>
          </a:solidFill>
          <a:ln w="9525">
            <a:solidFill>
              <a:srgbClr val="CC3300"/>
            </a:solidFill>
            <a:miter lim="800000"/>
            <a:headEnd type="none" w="sm" len="sm"/>
            <a:tailEnd type="none" w="sm" len="sm"/>
          </a:ln>
          <a:effectLst/>
        </p:spPr>
        <p:txBody>
          <a:bodyPr>
            <a:spAutoFit/>
          </a:bodyPr>
          <a:lstStyle/>
          <a:p>
            <a:pPr eaLnBrk="1" hangingPunct="1">
              <a:spcBef>
                <a:spcPct val="20000"/>
              </a:spcBef>
              <a:defRPr/>
            </a:pPr>
            <a:r>
              <a:rPr lang="en-US" b="1" i="1" dirty="0">
                <a:solidFill>
                  <a:schemeClr val="bg1"/>
                </a:solidFill>
                <a:effectLst>
                  <a:outerShdw blurRad="38100" dist="38100" dir="2700000" algn="tl">
                    <a:srgbClr val="808080"/>
                  </a:outerShdw>
                </a:effectLst>
                <a:latin typeface="Arial" charset="0"/>
                <a:ea typeface="宋体" charset="0"/>
              </a:rPr>
              <a:t>STAR Collaboration</a:t>
            </a:r>
            <a:endParaRPr lang="en-US" sz="3600" b="1" dirty="0">
              <a:solidFill>
                <a:srgbClr val="0000FF"/>
              </a:solidFill>
              <a:effectLst>
                <a:outerShdw blurRad="38100" dist="38100" dir="2700000" algn="tl">
                  <a:srgbClr val="FFFFFF"/>
                </a:outerShdw>
              </a:effectLst>
              <a:latin typeface="Arial" charset="0"/>
              <a:ea typeface="宋体" charset="0"/>
            </a:endParaRPr>
          </a:p>
        </p:txBody>
      </p:sp>
      <p:sp>
        <p:nvSpPr>
          <p:cNvPr id="8" name="Text Box 8">
            <a:extLst>
              <a:ext uri="{FF2B5EF4-FFF2-40B4-BE49-F238E27FC236}">
                <a16:creationId xmlns:a16="http://schemas.microsoft.com/office/drawing/2014/main" id="{1AA775D7-D1D9-4B4A-A19B-C76B6A387E08}"/>
              </a:ext>
            </a:extLst>
          </p:cNvPr>
          <p:cNvSpPr txBox="1">
            <a:spLocks noChangeArrowheads="1"/>
          </p:cNvSpPr>
          <p:nvPr/>
        </p:nvSpPr>
        <p:spPr bwMode="auto">
          <a:xfrm>
            <a:off x="7020273" y="3312043"/>
            <a:ext cx="2106186" cy="1615827"/>
          </a:xfrm>
          <a:prstGeom prst="rect">
            <a:avLst/>
          </a:prstGeom>
          <a:solidFill>
            <a:srgbClr val="EFD8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None/>
            </a:pPr>
            <a:r>
              <a:rPr lang="en-US" altLang="zh-CN" sz="1800" b="1" dirty="0">
                <a:solidFill>
                  <a:srgbClr val="CC0000"/>
                </a:solidFill>
                <a:latin typeface="Times New Roman" panose="02020603050405020304" pitchFamily="18" charset="0"/>
              </a:rPr>
              <a:t>STAR</a:t>
            </a:r>
          </a:p>
          <a:p>
            <a:pPr>
              <a:spcBef>
                <a:spcPct val="50000"/>
              </a:spcBef>
              <a:buFontTx/>
              <a:buNone/>
            </a:pPr>
            <a:r>
              <a:rPr lang="en" altLang="zh-CN" sz="1800" dirty="0"/>
              <a:t>7</a:t>
            </a:r>
            <a:r>
              <a:rPr lang="en-US" altLang="zh-CN" sz="1800" dirty="0"/>
              <a:t>73</a:t>
            </a:r>
            <a:r>
              <a:rPr lang="en" altLang="zh-CN" sz="1800" dirty="0"/>
              <a:t> collaborators </a:t>
            </a:r>
          </a:p>
          <a:p>
            <a:pPr>
              <a:spcBef>
                <a:spcPct val="50000"/>
              </a:spcBef>
              <a:buFontTx/>
              <a:buNone/>
            </a:pPr>
            <a:r>
              <a:rPr lang="en" altLang="zh-CN" sz="1800" dirty="0"/>
              <a:t>7</a:t>
            </a:r>
            <a:r>
              <a:rPr lang="en-US" altLang="zh-CN" sz="1800" dirty="0"/>
              <a:t>6</a:t>
            </a:r>
            <a:r>
              <a:rPr lang="en" altLang="zh-CN" sz="1800" dirty="0"/>
              <a:t> institutions</a:t>
            </a:r>
            <a:r>
              <a:rPr lang="zh-CN" altLang="en-US" sz="1800" dirty="0">
                <a:solidFill>
                  <a:srgbClr val="FF0000"/>
                </a:solidFill>
              </a:rPr>
              <a:t> </a:t>
            </a:r>
            <a:r>
              <a:rPr lang="en-US" altLang="zh-CN" sz="1800" dirty="0">
                <a:solidFill>
                  <a:srgbClr val="FF0000"/>
                </a:solidFill>
              </a:rPr>
              <a:t>(10)</a:t>
            </a:r>
            <a:endParaRPr lang="en" altLang="zh-CN" sz="1800" dirty="0">
              <a:solidFill>
                <a:srgbClr val="FF0000"/>
              </a:solidFill>
            </a:endParaRPr>
          </a:p>
          <a:p>
            <a:pPr>
              <a:spcBef>
                <a:spcPct val="50000"/>
              </a:spcBef>
              <a:buFontTx/>
              <a:buNone/>
            </a:pPr>
            <a:r>
              <a:rPr lang="en" altLang="zh-CN" sz="1800" dirty="0"/>
              <a:t>1</a:t>
            </a:r>
            <a:r>
              <a:rPr lang="en-US" altLang="zh-CN" sz="1800" dirty="0"/>
              <a:t>4</a:t>
            </a:r>
            <a:r>
              <a:rPr lang="en" altLang="zh-CN" sz="1800" dirty="0"/>
              <a:t> countries</a:t>
            </a:r>
            <a:endParaRPr lang="en-US" altLang="zh-CN" sz="1800" b="1" dirty="0">
              <a:solidFill>
                <a:srgbClr val="CC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5">
            <a:extLst>
              <a:ext uri="{FF2B5EF4-FFF2-40B4-BE49-F238E27FC236}">
                <a16:creationId xmlns:a16="http://schemas.microsoft.com/office/drawing/2014/main" id="{BF304E02-8E6F-A24E-94B5-6553307CF936}"/>
              </a:ext>
            </a:extLst>
          </p:cNvPr>
          <p:cNvSpPr>
            <a:spLocks noGrp="1" noChangeArrowheads="1"/>
          </p:cNvSpPr>
          <p:nvPr>
            <p:ph type="title"/>
          </p:nvPr>
        </p:nvSpPr>
        <p:spPr>
          <a:xfrm>
            <a:off x="846138" y="332656"/>
            <a:ext cx="7337425" cy="487362"/>
          </a:xfrm>
        </p:spPr>
        <p:txBody>
          <a:bodyPr/>
          <a:lstStyle/>
          <a:p>
            <a:pPr eaLnBrk="1" hangingPunct="1"/>
            <a:r>
              <a:rPr kumimoji="0" lang="en-US" altLang="zh-CN" sz="3200" b="1" dirty="0"/>
              <a:t>Collision Geometry</a:t>
            </a:r>
          </a:p>
        </p:txBody>
      </p:sp>
      <p:sp>
        <p:nvSpPr>
          <p:cNvPr id="60464" name="Text Box 91">
            <a:extLst>
              <a:ext uri="{FF2B5EF4-FFF2-40B4-BE49-F238E27FC236}">
                <a16:creationId xmlns:a16="http://schemas.microsoft.com/office/drawing/2014/main" id="{133FF90B-1B56-1545-8EFB-E73A6E9DE9C8}"/>
              </a:ext>
            </a:extLst>
          </p:cNvPr>
          <p:cNvSpPr txBox="1">
            <a:spLocks noChangeArrowheads="1"/>
          </p:cNvSpPr>
          <p:nvPr/>
        </p:nvSpPr>
        <p:spPr bwMode="auto">
          <a:xfrm>
            <a:off x="4322763" y="7327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en-US" altLang="zh-CN" sz="2000">
              <a:latin typeface="Times New Roman" panose="02020603050405020304" pitchFamily="18" charset="0"/>
            </a:endParaRPr>
          </a:p>
        </p:txBody>
      </p:sp>
      <p:grpSp>
        <p:nvGrpSpPr>
          <p:cNvPr id="60466" name="Group 93">
            <a:extLst>
              <a:ext uri="{FF2B5EF4-FFF2-40B4-BE49-F238E27FC236}">
                <a16:creationId xmlns:a16="http://schemas.microsoft.com/office/drawing/2014/main" id="{07E61565-DA4B-584C-B13B-FD92A8E74F26}"/>
              </a:ext>
            </a:extLst>
          </p:cNvPr>
          <p:cNvGrpSpPr>
            <a:grpSpLocks/>
          </p:cNvGrpSpPr>
          <p:nvPr/>
        </p:nvGrpSpPr>
        <p:grpSpPr bwMode="auto">
          <a:xfrm>
            <a:off x="459270" y="1032422"/>
            <a:ext cx="4140200" cy="3581400"/>
            <a:chOff x="2736" y="768"/>
            <a:chExt cx="2608" cy="2256"/>
          </a:xfrm>
        </p:grpSpPr>
        <p:pic>
          <p:nvPicPr>
            <p:cNvPr id="60469" name="Picture 94" descr="Multiplicity">
              <a:extLst>
                <a:ext uri="{FF2B5EF4-FFF2-40B4-BE49-F238E27FC236}">
                  <a16:creationId xmlns:a16="http://schemas.microsoft.com/office/drawing/2014/main" id="{C335385D-0BF4-3E4B-A512-C9734300F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9" t="9035" r="8600" b="-853"/>
            <a:stretch>
              <a:fillRect/>
            </a:stretch>
          </p:blipFill>
          <p:spPr bwMode="auto">
            <a:xfrm>
              <a:off x="2736" y="900"/>
              <a:ext cx="2608"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70" name="Text Box 95">
              <a:extLst>
                <a:ext uri="{FF2B5EF4-FFF2-40B4-BE49-F238E27FC236}">
                  <a16:creationId xmlns:a16="http://schemas.microsoft.com/office/drawing/2014/main" id="{2AEC194C-6018-DB42-9993-1986397E35E8}"/>
                </a:ext>
              </a:extLst>
            </p:cNvPr>
            <p:cNvSpPr txBox="1">
              <a:spLocks noChangeArrowheads="1"/>
            </p:cNvSpPr>
            <p:nvPr/>
          </p:nvSpPr>
          <p:spPr bwMode="auto">
            <a:xfrm>
              <a:off x="3792" y="816"/>
              <a:ext cx="1464" cy="198"/>
            </a:xfrm>
            <a:prstGeom prst="rect">
              <a:avLst/>
            </a:prstGeom>
            <a:solidFill>
              <a:schemeClr val="bg1"/>
            </a:solidFill>
            <a:ln w="9525">
              <a:solidFill>
                <a:srgbClr val="6B2800"/>
              </a:solidFill>
              <a:miter lim="800000"/>
              <a:headEnd/>
              <a:tailEnd/>
            </a:ln>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1400">
                  <a:sym typeface="Symbol" pitchFamily="2" charset="2"/>
                </a:rPr>
                <a:t>  Au + Au   s</a:t>
              </a:r>
              <a:r>
                <a:rPr lang="en-US" altLang="zh-CN" sz="1400" baseline="-25000">
                  <a:sym typeface="Symbol" pitchFamily="2" charset="2"/>
                </a:rPr>
                <a:t>NN </a:t>
              </a:r>
              <a:r>
                <a:rPr lang="en-US" altLang="zh-CN" sz="1400">
                  <a:sym typeface="Symbol" pitchFamily="2" charset="2"/>
                </a:rPr>
                <a:t>= 200 GeV</a:t>
              </a:r>
              <a:endParaRPr lang="en-US" altLang="zh-CN" sz="1400" b="1">
                <a:solidFill>
                  <a:srgbClr val="FF0000"/>
                </a:solidFill>
                <a:latin typeface="Trebuchet MS" panose="020B0703020202090204" pitchFamily="34" charset="0"/>
              </a:endParaRPr>
            </a:p>
          </p:txBody>
        </p:sp>
        <p:pic>
          <p:nvPicPr>
            <p:cNvPr id="60471" name="Picture 96" descr="starimage">
              <a:extLst>
                <a:ext uri="{FF2B5EF4-FFF2-40B4-BE49-F238E27FC236}">
                  <a16:creationId xmlns:a16="http://schemas.microsoft.com/office/drawing/2014/main" id="{8A6F4BCE-F258-9644-8192-43CE03CC9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667" t="16992" r="13333" b="15044"/>
            <a:stretch>
              <a:fillRect/>
            </a:stretch>
          </p:blipFill>
          <p:spPr bwMode="auto">
            <a:xfrm>
              <a:off x="3317" y="768"/>
              <a:ext cx="52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585" name="Oval 97">
              <a:extLst>
                <a:ext uri="{FF2B5EF4-FFF2-40B4-BE49-F238E27FC236}">
                  <a16:creationId xmlns:a16="http://schemas.microsoft.com/office/drawing/2014/main" id="{46C3CA34-160F-4646-8838-2EB76BFB8E9D}"/>
                </a:ext>
              </a:extLst>
            </p:cNvPr>
            <p:cNvSpPr>
              <a:spLocks noChangeArrowheads="1"/>
            </p:cNvSpPr>
            <p:nvPr/>
          </p:nvSpPr>
          <p:spPr bwMode="auto">
            <a:xfrm>
              <a:off x="4896" y="2736"/>
              <a:ext cx="288" cy="288"/>
            </a:xfrm>
            <a:prstGeom prst="ellipse">
              <a:avLst/>
            </a:prstGeom>
            <a:gradFill rotWithShape="0">
              <a:gsLst>
                <a:gs pos="0">
                  <a:schemeClr val="accent1"/>
                </a:gs>
                <a:gs pos="100000">
                  <a:schemeClr val="accent1">
                    <a:gamma/>
                    <a:shade val="46275"/>
                    <a:invGamma/>
                    <a:alpha val="8000"/>
                  </a:schemeClr>
                </a:gs>
              </a:gsLst>
              <a:path path="shape">
                <a:fillToRect l="50000" t="50000" r="50000" b="50000"/>
              </a:path>
            </a:gradFill>
            <a:ln w="9525">
              <a:solidFill>
                <a:srgbClr val="339933"/>
              </a:solidFill>
              <a:round/>
              <a:headEnd/>
              <a:tailEnd/>
            </a:ln>
            <a:effectLst/>
          </p:spPr>
          <p:txBody>
            <a:bodyPr wrap="none" anchor="ctr"/>
            <a:lstStyle/>
            <a:p>
              <a:pPr eaLnBrk="1" hangingPunct="1">
                <a:spcBef>
                  <a:spcPct val="20000"/>
                </a:spcBef>
                <a:buFontTx/>
                <a:buChar char="•"/>
                <a:defRPr/>
              </a:pPr>
              <a:endParaRPr lang="en-US">
                <a:latin typeface="Arial" charset="0"/>
                <a:ea typeface="宋体" charset="0"/>
              </a:endParaRPr>
            </a:p>
          </p:txBody>
        </p:sp>
        <p:sp>
          <p:nvSpPr>
            <p:cNvPr id="60473" name="Oval 98">
              <a:extLst>
                <a:ext uri="{FF2B5EF4-FFF2-40B4-BE49-F238E27FC236}">
                  <a16:creationId xmlns:a16="http://schemas.microsoft.com/office/drawing/2014/main" id="{FBCE1C3B-92C4-CD44-AA9F-BA108760A5E5}"/>
                </a:ext>
              </a:extLst>
            </p:cNvPr>
            <p:cNvSpPr>
              <a:spLocks noChangeArrowheads="1"/>
            </p:cNvSpPr>
            <p:nvPr/>
          </p:nvSpPr>
          <p:spPr bwMode="auto">
            <a:xfrm>
              <a:off x="4944" y="2736"/>
              <a:ext cx="288" cy="288"/>
            </a:xfrm>
            <a:prstGeom prst="ellipse">
              <a:avLst/>
            </a:prstGeom>
            <a:gradFill rotWithShape="0">
              <a:gsLst>
                <a:gs pos="0">
                  <a:srgbClr val="FFFBC0"/>
                </a:gs>
                <a:gs pos="100000">
                  <a:srgbClr val="E0DCA9">
                    <a:alpha val="0"/>
                  </a:srgbClr>
                </a:gs>
              </a:gsLst>
              <a:path path="shape">
                <a:fillToRect l="50000" t="50000" r="50000" b="50000"/>
              </a:path>
            </a:gradFill>
            <a:ln w="317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sp>
          <p:nvSpPr>
            <p:cNvPr id="319587" name="Oval 99">
              <a:extLst>
                <a:ext uri="{FF2B5EF4-FFF2-40B4-BE49-F238E27FC236}">
                  <a16:creationId xmlns:a16="http://schemas.microsoft.com/office/drawing/2014/main" id="{B408BE9C-899E-904D-9234-9864B2787581}"/>
                </a:ext>
              </a:extLst>
            </p:cNvPr>
            <p:cNvSpPr>
              <a:spLocks noChangeArrowheads="1"/>
            </p:cNvSpPr>
            <p:nvPr/>
          </p:nvSpPr>
          <p:spPr bwMode="auto">
            <a:xfrm>
              <a:off x="3024" y="2736"/>
              <a:ext cx="288" cy="288"/>
            </a:xfrm>
            <a:prstGeom prst="ellipse">
              <a:avLst/>
            </a:prstGeom>
            <a:gradFill rotWithShape="0">
              <a:gsLst>
                <a:gs pos="0">
                  <a:schemeClr val="accent1"/>
                </a:gs>
                <a:gs pos="100000">
                  <a:schemeClr val="accent1">
                    <a:gamma/>
                    <a:shade val="46275"/>
                    <a:invGamma/>
                    <a:alpha val="8000"/>
                  </a:schemeClr>
                </a:gs>
              </a:gsLst>
              <a:path path="shape">
                <a:fillToRect l="50000" t="50000" r="50000" b="50000"/>
              </a:path>
            </a:gradFill>
            <a:ln w="9525">
              <a:solidFill>
                <a:srgbClr val="339933"/>
              </a:solidFill>
              <a:round/>
              <a:headEnd/>
              <a:tailEnd/>
            </a:ln>
            <a:effectLst/>
          </p:spPr>
          <p:txBody>
            <a:bodyPr wrap="none" anchor="ctr"/>
            <a:lstStyle/>
            <a:p>
              <a:pPr eaLnBrk="1" hangingPunct="1">
                <a:spcBef>
                  <a:spcPct val="20000"/>
                </a:spcBef>
                <a:buFontTx/>
                <a:buChar char="•"/>
                <a:defRPr/>
              </a:pPr>
              <a:endParaRPr lang="en-US">
                <a:latin typeface="Arial" charset="0"/>
                <a:ea typeface="宋体" charset="0"/>
              </a:endParaRPr>
            </a:p>
          </p:txBody>
        </p:sp>
        <p:sp>
          <p:nvSpPr>
            <p:cNvPr id="60475" name="Oval 100">
              <a:extLst>
                <a:ext uri="{FF2B5EF4-FFF2-40B4-BE49-F238E27FC236}">
                  <a16:creationId xmlns:a16="http://schemas.microsoft.com/office/drawing/2014/main" id="{6DD3D33A-3141-9340-8B2F-2464FC9BB0AD}"/>
                </a:ext>
              </a:extLst>
            </p:cNvPr>
            <p:cNvSpPr>
              <a:spLocks noChangeArrowheads="1"/>
            </p:cNvSpPr>
            <p:nvPr/>
          </p:nvSpPr>
          <p:spPr bwMode="auto">
            <a:xfrm>
              <a:off x="3168" y="2736"/>
              <a:ext cx="288" cy="288"/>
            </a:xfrm>
            <a:prstGeom prst="ellipse">
              <a:avLst/>
            </a:prstGeom>
            <a:gradFill rotWithShape="0">
              <a:gsLst>
                <a:gs pos="0">
                  <a:srgbClr val="FFFBC0"/>
                </a:gs>
                <a:gs pos="100000">
                  <a:srgbClr val="E0DCA9">
                    <a:alpha val="0"/>
                  </a:srgbClr>
                </a:gs>
              </a:gsLst>
              <a:path path="shape">
                <a:fillToRect l="50000" t="50000" r="50000" b="50000"/>
              </a:path>
            </a:gradFill>
            <a:ln w="317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8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8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endParaRPr lang="en-US" altLang="zh-CN"/>
            </a:p>
          </p:txBody>
        </p:sp>
      </p:grpSp>
      <p:sp>
        <p:nvSpPr>
          <p:cNvPr id="60468" name="Line 102">
            <a:extLst>
              <a:ext uri="{FF2B5EF4-FFF2-40B4-BE49-F238E27FC236}">
                <a16:creationId xmlns:a16="http://schemas.microsoft.com/office/drawing/2014/main" id="{7C107D19-84DB-BE43-B670-9643037F6B4B}"/>
              </a:ext>
            </a:extLst>
          </p:cNvPr>
          <p:cNvSpPr>
            <a:spLocks noChangeShapeType="1"/>
          </p:cNvSpPr>
          <p:nvPr/>
        </p:nvSpPr>
        <p:spPr bwMode="auto">
          <a:xfrm>
            <a:off x="609600" y="980728"/>
            <a:ext cx="7704138" cy="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 name="图片 2">
            <a:extLst>
              <a:ext uri="{FF2B5EF4-FFF2-40B4-BE49-F238E27FC236}">
                <a16:creationId xmlns:a16="http://schemas.microsoft.com/office/drawing/2014/main" id="{25C662AB-092F-2364-9E67-A1F969899AAD}"/>
              </a:ext>
            </a:extLst>
          </p:cNvPr>
          <p:cNvPicPr>
            <a:picLocks noChangeAspect="1"/>
          </p:cNvPicPr>
          <p:nvPr/>
        </p:nvPicPr>
        <p:blipFill>
          <a:blip r:embed="rId5"/>
          <a:stretch>
            <a:fillRect/>
          </a:stretch>
        </p:blipFill>
        <p:spPr>
          <a:xfrm>
            <a:off x="4584700" y="1066800"/>
            <a:ext cx="4559300" cy="3441700"/>
          </a:xfrm>
          <a:prstGeom prst="rect">
            <a:avLst/>
          </a:prstGeom>
        </p:spPr>
      </p:pic>
      <p:sp>
        <p:nvSpPr>
          <p:cNvPr id="5" name="文本框 4">
            <a:extLst>
              <a:ext uri="{FF2B5EF4-FFF2-40B4-BE49-F238E27FC236}">
                <a16:creationId xmlns:a16="http://schemas.microsoft.com/office/drawing/2014/main" id="{D34CD003-150D-D922-9C2E-1C442F19BCBC}"/>
              </a:ext>
            </a:extLst>
          </p:cNvPr>
          <p:cNvSpPr txBox="1"/>
          <p:nvPr/>
        </p:nvSpPr>
        <p:spPr>
          <a:xfrm>
            <a:off x="2286000" y="3537635"/>
            <a:ext cx="4572000" cy="646331"/>
          </a:xfrm>
          <a:prstGeom prst="rect">
            <a:avLst/>
          </a:prstGeom>
          <a:noFill/>
        </p:spPr>
        <p:txBody>
          <a:bodyPr wrap="square">
            <a:spAutoFit/>
          </a:bodyPr>
          <a:lstStyle/>
          <a:p>
            <a:pPr eaLnBrk="1" hangingPunct="1">
              <a:spcBef>
                <a:spcPct val="0"/>
              </a:spcBef>
              <a:buFontTx/>
              <a:buNone/>
            </a:pPr>
            <a:r>
              <a:rPr lang="en-US" altLang="zh-CN" sz="3600" dirty="0">
                <a:solidFill>
                  <a:srgbClr val="CC0000"/>
                </a:solidFill>
                <a:sym typeface="Symbol" pitchFamily="2" charset="2"/>
              </a:rPr>
              <a:t></a:t>
            </a:r>
            <a:r>
              <a:rPr lang="en-US" altLang="zh-CN" sz="2800" dirty="0">
                <a:sym typeface="Symbol" pitchFamily="2" charset="2"/>
              </a:rPr>
              <a:t> </a:t>
            </a:r>
          </a:p>
        </p:txBody>
      </p:sp>
      <p:grpSp>
        <p:nvGrpSpPr>
          <p:cNvPr id="7" name="组合 6">
            <a:extLst>
              <a:ext uri="{FF2B5EF4-FFF2-40B4-BE49-F238E27FC236}">
                <a16:creationId xmlns:a16="http://schemas.microsoft.com/office/drawing/2014/main" id="{880AD20B-BE61-A73D-48A6-9E1456024C92}"/>
              </a:ext>
            </a:extLst>
          </p:cNvPr>
          <p:cNvGrpSpPr/>
          <p:nvPr/>
        </p:nvGrpSpPr>
        <p:grpSpPr>
          <a:xfrm>
            <a:off x="2286000" y="4888735"/>
            <a:ext cx="3096344" cy="1200329"/>
            <a:chOff x="179512" y="5062835"/>
            <a:chExt cx="3096344" cy="1200329"/>
          </a:xfrm>
        </p:grpSpPr>
        <p:sp>
          <p:nvSpPr>
            <p:cNvPr id="60465" name="Text Box 92">
              <a:extLst>
                <a:ext uri="{FF2B5EF4-FFF2-40B4-BE49-F238E27FC236}">
                  <a16:creationId xmlns:a16="http://schemas.microsoft.com/office/drawing/2014/main" id="{BA8023D9-FEBD-3246-8D9C-86B99C855A6F}"/>
                </a:ext>
              </a:extLst>
            </p:cNvPr>
            <p:cNvSpPr txBox="1">
              <a:spLocks noChangeArrowheads="1"/>
            </p:cNvSpPr>
            <p:nvPr/>
          </p:nvSpPr>
          <p:spPr bwMode="auto">
            <a:xfrm>
              <a:off x="179512" y="5062835"/>
              <a:ext cx="3096344" cy="120032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buChar char="•"/>
                <a:defRPr sz="2800">
                  <a:solidFill>
                    <a:schemeClr val="tx1"/>
                  </a:solidFill>
                  <a:latin typeface="Arial" panose="020B0604020202020204" pitchFamily="34" charset="0"/>
                  <a:ea typeface="宋体" panose="02010600030101010101" pitchFamily="2" charset="-122"/>
                </a:defRPr>
              </a:lvl1pPr>
              <a:lvl2pPr marL="914400" indent="-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371600" indent="-457200">
                <a:spcBef>
                  <a:spcPct val="20000"/>
                </a:spcBef>
                <a:buChar char="•"/>
                <a:defRPr sz="2800">
                  <a:solidFill>
                    <a:schemeClr val="tx1"/>
                  </a:solidFill>
                  <a:latin typeface="Arial" panose="020B0604020202020204" pitchFamily="34" charset="0"/>
                  <a:ea typeface="宋体" panose="02010600030101010101" pitchFamily="2" charset="-122"/>
                </a:defRPr>
              </a:lvl3pPr>
              <a:lvl4pPr marL="1828800" indent="-457200">
                <a:spcBef>
                  <a:spcPct val="20000"/>
                </a:spcBef>
                <a:buChar char="•"/>
                <a:defRPr sz="2800">
                  <a:solidFill>
                    <a:schemeClr val="tx1"/>
                  </a:solidFill>
                  <a:latin typeface="Arial" panose="020B0604020202020204" pitchFamily="34" charset="0"/>
                  <a:ea typeface="宋体" panose="02010600030101010101" pitchFamily="2" charset="-122"/>
                </a:defRPr>
              </a:lvl4pPr>
              <a:lvl5pPr marL="2286000" indent="-457200">
                <a:spcBef>
                  <a:spcPct val="20000"/>
                </a:spcBef>
                <a:buChar char="•"/>
                <a:defRPr sz="2800">
                  <a:solidFill>
                    <a:schemeClr val="tx1"/>
                  </a:solidFill>
                  <a:latin typeface="Arial" panose="020B0604020202020204" pitchFamily="34" charset="0"/>
                  <a:ea typeface="宋体" panose="02010600030101010101" pitchFamily="2" charset="-122"/>
                </a:defRPr>
              </a:lvl5pPr>
              <a:lvl6pPr marL="2743200" indent="-4572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6pPr>
              <a:lvl7pPr marL="3200400" indent="-4572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7pPr>
              <a:lvl8pPr marL="3657600" indent="-4572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8pPr>
              <a:lvl9pPr marL="4114800" indent="-457200" eaLnBrk="0" fontAlgn="base" hangingPunct="0">
                <a:spcBef>
                  <a:spcPct val="20000"/>
                </a:spcBef>
                <a:spcAft>
                  <a:spcPct val="0"/>
                </a:spcAft>
                <a:buChar char="•"/>
                <a:defRPr sz="28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dirty="0"/>
                <a:t>Charged particle multiplicity </a:t>
              </a:r>
              <a:r>
                <a:rPr lang="en-US" altLang="zh-CN" sz="1800" dirty="0">
                  <a:sym typeface="Wingdings" pitchFamily="2" charset="2"/>
                </a:rPr>
                <a:t> </a:t>
              </a:r>
            </a:p>
            <a:p>
              <a:pPr eaLnBrk="1" hangingPunct="1">
                <a:spcBef>
                  <a:spcPct val="0"/>
                </a:spcBef>
                <a:buFontTx/>
                <a:buNone/>
              </a:pPr>
              <a:endParaRPr lang="en-US" altLang="zh-CN" sz="1800" dirty="0">
                <a:sym typeface="Wingdings" pitchFamily="2" charset="2"/>
              </a:endParaRPr>
            </a:p>
            <a:p>
              <a:pPr eaLnBrk="1" hangingPunct="1">
                <a:spcBef>
                  <a:spcPct val="0"/>
                </a:spcBef>
                <a:buFontTx/>
                <a:buNone/>
              </a:pPr>
              <a:endParaRPr lang="en-US" altLang="zh-CN" sz="1800" dirty="0">
                <a:sym typeface="Wingdings" pitchFamily="2" charset="2"/>
              </a:endParaRPr>
            </a:p>
            <a:p>
              <a:pPr eaLnBrk="1" hangingPunct="1">
                <a:spcBef>
                  <a:spcPct val="0"/>
                </a:spcBef>
                <a:buFontTx/>
                <a:buNone/>
              </a:pPr>
              <a:r>
                <a:rPr lang="zh-CN" altLang="en-US" sz="1800" dirty="0">
                  <a:sym typeface="Wingdings" pitchFamily="2" charset="2"/>
                </a:rPr>
                <a:t>       </a:t>
              </a:r>
              <a:r>
                <a:rPr lang="en-US" altLang="zh-CN" sz="1800" dirty="0">
                  <a:sym typeface="Wingdings" pitchFamily="2" charset="2"/>
                </a:rPr>
                <a:t>collision centrality</a:t>
              </a:r>
            </a:p>
          </p:txBody>
        </p:sp>
        <p:sp>
          <p:nvSpPr>
            <p:cNvPr id="6" name="文本框 5">
              <a:extLst>
                <a:ext uri="{FF2B5EF4-FFF2-40B4-BE49-F238E27FC236}">
                  <a16:creationId xmlns:a16="http://schemas.microsoft.com/office/drawing/2014/main" id="{3CED504F-B178-F973-70D3-DDFFF32C3DD6}"/>
                </a:ext>
              </a:extLst>
            </p:cNvPr>
            <p:cNvSpPr txBox="1"/>
            <p:nvPr/>
          </p:nvSpPr>
          <p:spPr>
            <a:xfrm rot="5400000">
              <a:off x="1320227" y="5450461"/>
              <a:ext cx="764953" cy="646331"/>
            </a:xfrm>
            <a:prstGeom prst="rect">
              <a:avLst/>
            </a:prstGeom>
            <a:noFill/>
          </p:spPr>
          <p:txBody>
            <a:bodyPr wrap="none" rtlCol="0">
              <a:spAutoFit/>
            </a:bodyPr>
            <a:lstStyle/>
            <a:p>
              <a:r>
                <a:rPr lang="en-US" altLang="zh-CN" sz="3600" dirty="0">
                  <a:solidFill>
                    <a:srgbClr val="CC0000"/>
                  </a:solidFill>
                  <a:sym typeface="Symbol" pitchFamily="2" charset="2"/>
                </a:rPr>
                <a:t></a:t>
              </a:r>
              <a:r>
                <a:rPr lang="en-US" altLang="zh-CN" sz="2800" dirty="0">
                  <a:sym typeface="Symbol" pitchFamily="2" charset="2"/>
                </a:rPr>
                <a:t> </a:t>
              </a:r>
            </a:p>
          </p:txBody>
        </p:sp>
      </p:grpSp>
      <p:pic>
        <p:nvPicPr>
          <p:cNvPr id="8" name="图片 7">
            <a:extLst>
              <a:ext uri="{FF2B5EF4-FFF2-40B4-BE49-F238E27FC236}">
                <a16:creationId xmlns:a16="http://schemas.microsoft.com/office/drawing/2014/main" id="{1833B9F8-4971-A1C2-D9BF-B024EF514809}"/>
              </a:ext>
            </a:extLst>
          </p:cNvPr>
          <p:cNvPicPr>
            <a:picLocks noChangeAspect="1"/>
          </p:cNvPicPr>
          <p:nvPr/>
        </p:nvPicPr>
        <p:blipFill>
          <a:blip r:embed="rId6"/>
          <a:stretch>
            <a:fillRect/>
          </a:stretch>
        </p:blipFill>
        <p:spPr>
          <a:xfrm>
            <a:off x="5623267" y="4883873"/>
            <a:ext cx="3287340" cy="1338493"/>
          </a:xfrm>
          <a:prstGeom prst="rect">
            <a:avLst/>
          </a:prstGeom>
        </p:spPr>
      </p:pic>
      <p:sp>
        <p:nvSpPr>
          <p:cNvPr id="11" name="文本框 10">
            <a:extLst>
              <a:ext uri="{FF2B5EF4-FFF2-40B4-BE49-F238E27FC236}">
                <a16:creationId xmlns:a16="http://schemas.microsoft.com/office/drawing/2014/main" id="{895B1027-3982-02AD-CCA8-1536189E40BD}"/>
              </a:ext>
            </a:extLst>
          </p:cNvPr>
          <p:cNvSpPr txBox="1"/>
          <p:nvPr/>
        </p:nvSpPr>
        <p:spPr>
          <a:xfrm>
            <a:off x="5269435" y="6286399"/>
            <a:ext cx="3995004" cy="307777"/>
          </a:xfrm>
          <a:prstGeom prst="rect">
            <a:avLst/>
          </a:prstGeom>
          <a:noFill/>
        </p:spPr>
        <p:txBody>
          <a:bodyPr wrap="none" rtlCol="0">
            <a:spAutoFit/>
          </a:bodyPr>
          <a:lstStyle/>
          <a:p>
            <a:r>
              <a:rPr lang="en" altLang="zh-CN" sz="1400" dirty="0">
                <a:effectLst/>
                <a:latin typeface="GillSans" panose="020B0A02020104020203" pitchFamily="34" charset="0"/>
              </a:rPr>
              <a:t>Determines the magnitude of the impact parameter </a:t>
            </a:r>
            <a:endParaRPr lang="en" altLang="zh-CN" sz="1400" dirty="0"/>
          </a:p>
        </p:txBody>
      </p:sp>
      <p:pic>
        <p:nvPicPr>
          <p:cNvPr id="9" name="图片 8">
            <a:extLst>
              <a:ext uri="{FF2B5EF4-FFF2-40B4-BE49-F238E27FC236}">
                <a16:creationId xmlns:a16="http://schemas.microsoft.com/office/drawing/2014/main" id="{033EB40E-6F80-BE4F-8A36-F410D7E76491}"/>
              </a:ext>
            </a:extLst>
          </p:cNvPr>
          <p:cNvPicPr>
            <a:picLocks noChangeAspect="1"/>
          </p:cNvPicPr>
          <p:nvPr/>
        </p:nvPicPr>
        <p:blipFill>
          <a:blip r:embed="rId7"/>
          <a:stretch>
            <a:fillRect/>
          </a:stretch>
        </p:blipFill>
        <p:spPr>
          <a:xfrm>
            <a:off x="233971" y="4840310"/>
            <a:ext cx="1822198" cy="1753866"/>
          </a:xfrm>
          <a:prstGeom prst="rect">
            <a:avLst/>
          </a:prstGeom>
        </p:spPr>
      </p:pic>
    </p:spTree>
    <p:extLst>
      <p:ext uri="{BB962C8B-B14F-4D97-AF65-F5344CB8AC3E}">
        <p14:creationId xmlns:p14="http://schemas.microsoft.com/office/powerpoint/2010/main" val="229738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455" t="20003" r="5455" b="51057"/>
          <a:stretch/>
        </p:blipFill>
        <p:spPr bwMode="auto">
          <a:xfrm>
            <a:off x="92075" y="1124744"/>
            <a:ext cx="8959850" cy="2250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文本框 1">
            <a:extLst>
              <a:ext uri="{FF2B5EF4-FFF2-40B4-BE49-F238E27FC236}">
                <a16:creationId xmlns:a16="http://schemas.microsoft.com/office/drawing/2014/main" id="{73D9B849-077E-9146-A055-262AE3AA44F8}"/>
              </a:ext>
            </a:extLst>
          </p:cNvPr>
          <p:cNvSpPr txBox="1"/>
          <p:nvPr/>
        </p:nvSpPr>
        <p:spPr>
          <a:xfrm>
            <a:off x="467544" y="2420888"/>
            <a:ext cx="8147248" cy="954107"/>
          </a:xfrm>
          <a:prstGeom prst="rect">
            <a:avLst/>
          </a:prstGeom>
          <a:solidFill>
            <a:srgbClr val="7030A0">
              <a:alpha val="50000"/>
            </a:srgbClr>
          </a:solidFill>
        </p:spPr>
        <p:txBody>
          <a:bodyPr wrap="square" rtlCol="0">
            <a:spAutoFit/>
          </a:bodyPr>
          <a:lstStyle/>
          <a:p>
            <a:r>
              <a:rPr kumimoji="1" lang="zh-CN" altLang="en-US" dirty="0"/>
              <a:t>                         </a:t>
            </a:r>
            <a:endParaRPr kumimoji="1" lang="en-US" altLang="zh-CN" dirty="0"/>
          </a:p>
          <a:p>
            <a:endParaRPr kumimoji="1" lang="zh-CN" altLang="en-US" dirty="0"/>
          </a:p>
        </p:txBody>
      </p:sp>
      <p:sp>
        <p:nvSpPr>
          <p:cNvPr id="4" name="文本框 3">
            <a:extLst>
              <a:ext uri="{FF2B5EF4-FFF2-40B4-BE49-F238E27FC236}">
                <a16:creationId xmlns:a16="http://schemas.microsoft.com/office/drawing/2014/main" id="{F4478A41-B866-2E4C-9C52-8A6D95935DA2}"/>
              </a:ext>
            </a:extLst>
          </p:cNvPr>
          <p:cNvSpPr txBox="1"/>
          <p:nvPr/>
        </p:nvSpPr>
        <p:spPr>
          <a:xfrm>
            <a:off x="1403648" y="3978641"/>
            <a:ext cx="6408712" cy="954107"/>
          </a:xfrm>
          <a:prstGeom prst="rect">
            <a:avLst/>
          </a:prstGeom>
          <a:noFill/>
        </p:spPr>
        <p:txBody>
          <a:bodyPr wrap="square">
            <a:spAutoFit/>
          </a:bodyPr>
          <a:lstStyle/>
          <a:p>
            <a:r>
              <a:rPr lang="zh-CN" altLang="en-US" dirty="0"/>
              <a:t>观察的现象从强子的角度很难解释，但有一</a:t>
            </a:r>
            <a:r>
              <a:rPr lang="zh-CN" altLang="en-US"/>
              <a:t>个基于夸克和</a:t>
            </a:r>
            <a:r>
              <a:rPr lang="zh-CN" altLang="en-US" dirty="0"/>
              <a:t>胶子的简单定性解释</a:t>
            </a:r>
          </a:p>
        </p:txBody>
      </p:sp>
    </p:spTree>
    <p:extLst>
      <p:ext uri="{BB962C8B-B14F-4D97-AF65-F5344CB8AC3E}">
        <p14:creationId xmlns:p14="http://schemas.microsoft.com/office/powerpoint/2010/main" val="3486425424"/>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宋体"/>
        <a:cs typeface="宋体"/>
      </a:majorFont>
      <a:minorFont>
        <a:latin typeface="Arial"/>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zh-CN" altLang="en-US" sz="2800" b="0" i="0" u="none" strike="noStrike" cap="none" normalizeH="0" baseline="0">
            <a:ln>
              <a:noFill/>
            </a:ln>
            <a:solidFill>
              <a:schemeClr val="tx1"/>
            </a:solidFill>
            <a:effectLst/>
            <a:latin typeface="Arial" charset="0"/>
            <a:ea typeface="宋体" charset="0"/>
            <a:cs typeface="宋体"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zh-CN" altLang="en-US" sz="2800" b="0" i="0" u="none" strike="noStrike" cap="none" normalizeH="0" baseline="0">
            <a:ln>
              <a:noFill/>
            </a:ln>
            <a:solidFill>
              <a:schemeClr val="tx1"/>
            </a:solidFill>
            <a:effectLst/>
            <a:latin typeface="Arial" charset="0"/>
            <a:ea typeface="宋体" charset="0"/>
            <a:cs typeface="宋体"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重离子碰撞实验简介-新乡" id="{EA9F4C7C-81AE-4441-8461-F437A2E60C67}" vid="{86996756-2832-8D45-90B7-C9EC6575E8A2}"/>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宋体"/>
      </a:majorFont>
      <a:minorFont>
        <a:latin typeface="Arial"/>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zh-CN" altLang="en-US" sz="2800" b="0" i="0" u="none" strike="noStrike" cap="none" normalizeH="0" baseline="0">
            <a:ln>
              <a:noFill/>
            </a:ln>
            <a:solidFill>
              <a:schemeClr val="tx1"/>
            </a:solidFill>
            <a:effectLst/>
            <a:latin typeface="Arial" charset="0"/>
            <a:ea typeface="宋体" charset="0"/>
            <a:cs typeface="宋体"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zh-CN" altLang="en-US" sz="2800" b="0" i="0" u="none" strike="noStrike" cap="none" normalizeH="0" baseline="0">
            <a:ln>
              <a:noFill/>
            </a:ln>
            <a:solidFill>
              <a:schemeClr val="tx1"/>
            </a:solidFill>
            <a:effectLst/>
            <a:latin typeface="Arial" charset="0"/>
            <a:ea typeface="宋体" charset="0"/>
            <a:cs typeface="宋体"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重离子碰撞实验简介-新乡" id="{EA9F4C7C-81AE-4441-8461-F437A2E60C67}" vid="{A8903587-1072-974E-AD4A-185D2A41D3E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87047</TotalTime>
  <Words>4116</Words>
  <Application>Microsoft Macintosh PowerPoint</Application>
  <PresentationFormat>On-screen Show (4:3)</PresentationFormat>
  <Paragraphs>579</Paragraphs>
  <Slides>43</Slides>
  <Notes>30</Notes>
  <HiddenSlides>0</HiddenSlides>
  <MMClips>0</MMClips>
  <ScaleCrop>false</ScaleCrop>
  <HeadingPairs>
    <vt:vector size="8" baseType="variant">
      <vt:variant>
        <vt:lpstr>Fonts Used</vt:lpstr>
      </vt:variant>
      <vt:variant>
        <vt:i4>31</vt:i4>
      </vt:variant>
      <vt:variant>
        <vt:lpstr>Theme</vt:lpstr>
      </vt:variant>
      <vt:variant>
        <vt:i4>2</vt:i4>
      </vt:variant>
      <vt:variant>
        <vt:lpstr>Embedded OLE Servers</vt:lpstr>
      </vt:variant>
      <vt:variant>
        <vt:i4>3</vt:i4>
      </vt:variant>
      <vt:variant>
        <vt:lpstr>Slide Titles</vt:lpstr>
      </vt:variant>
      <vt:variant>
        <vt:i4>43</vt:i4>
      </vt:variant>
    </vt:vector>
  </HeadingPairs>
  <TitlesOfParts>
    <vt:vector size="79" baseType="lpstr">
      <vt:lpstr>ArialMT</vt:lpstr>
      <vt:lpstr>BellGothic</vt:lpstr>
      <vt:lpstr>BellGothic Black</vt:lpstr>
      <vt:lpstr>CMBX10</vt:lpstr>
      <vt:lpstr>CMR10</vt:lpstr>
      <vt:lpstr>CMR12</vt:lpstr>
      <vt:lpstr>等线</vt:lpstr>
      <vt:lpstr>等线</vt:lpstr>
      <vt:lpstr>微软雅黑</vt:lpstr>
      <vt:lpstr>ＭＳ Ｐゴシック</vt:lpstr>
      <vt:lpstr>MTMI</vt:lpstr>
      <vt:lpstr>SimHei</vt:lpstr>
      <vt:lpstr>宋体</vt:lpstr>
      <vt:lpstr>宋体</vt:lpstr>
      <vt:lpstr>Times</vt:lpstr>
      <vt:lpstr>Times-Bold</vt:lpstr>
      <vt:lpstr>Times-Roman</vt:lpstr>
      <vt:lpstr>幼圆</vt:lpstr>
      <vt:lpstr>Arial</vt:lpstr>
      <vt:lpstr>Arial Black</vt:lpstr>
      <vt:lpstr>Arial Narrow</vt:lpstr>
      <vt:lpstr>Cambria Math</vt:lpstr>
      <vt:lpstr>GillSans</vt:lpstr>
      <vt:lpstr>Helvetica</vt:lpstr>
      <vt:lpstr>Helvetica Neue</vt:lpstr>
      <vt:lpstr>Symbol</vt:lpstr>
      <vt:lpstr>Tahoma</vt:lpstr>
      <vt:lpstr>Times New Roman</vt:lpstr>
      <vt:lpstr>Trebuchet MS</vt:lpstr>
      <vt:lpstr>Verdana</vt:lpstr>
      <vt:lpstr>Wingdings</vt:lpstr>
      <vt:lpstr>Custom Design</vt:lpstr>
      <vt:lpstr>Default Design</vt:lpstr>
      <vt:lpstr>Formel</vt:lpstr>
      <vt:lpstr>Equation</vt:lpstr>
      <vt:lpstr>公式</vt:lpstr>
      <vt:lpstr>Perfect  Liquid at RHIC</vt:lpstr>
      <vt:lpstr>Outline</vt:lpstr>
      <vt:lpstr> </vt:lpstr>
      <vt:lpstr>PowerPoint Presentation</vt:lpstr>
      <vt:lpstr>PowerPoint Presentation</vt:lpstr>
      <vt:lpstr>Relativistic Heavy Ion Collider Brookhaven National Laboratory (BNL), Upton, NY</vt:lpstr>
      <vt:lpstr>PowerPoint Presentation</vt:lpstr>
      <vt:lpstr>Collision Geometry</vt:lpstr>
      <vt:lpstr>PowerPoint Presentation</vt:lpstr>
      <vt:lpstr>Outline</vt:lpstr>
      <vt:lpstr>Transverse Flow Observables</vt:lpstr>
      <vt:lpstr>Hadron Spectra From RHIC</vt:lpstr>
      <vt:lpstr>Thermal Model Fits (Blast-Wave)</vt:lpstr>
      <vt:lpstr>Hadron Spectra From RHIC</vt:lpstr>
      <vt:lpstr>Thermal fits: Tfo vs. &lt; bT  &gt; at 200GeV</vt:lpstr>
      <vt:lpstr>Tests with Transport Model</vt:lpstr>
      <vt:lpstr>Anisotropy parameter v2</vt:lpstr>
      <vt:lpstr>v2 at Low pT Region:Mass dependence</vt:lpstr>
      <vt:lpstr>PowerPoint Presentation</vt:lpstr>
      <vt:lpstr>parton energy loss </vt:lpstr>
      <vt:lpstr>PowerPoint Presentation</vt:lpstr>
      <vt:lpstr>Centrality Dependence of NQ Scaling </vt:lpstr>
      <vt:lpstr>PowerPoint Presentation</vt:lpstr>
      <vt:lpstr>PowerPoint Presentation</vt:lpstr>
      <vt:lpstr>Flow Fluctuations </vt:lpstr>
      <vt:lpstr>Harmonics in hydro-picture</vt:lpstr>
      <vt:lpstr>PowerPoint Presentation</vt:lpstr>
      <vt:lpstr>PowerPoint Presentation</vt:lpstr>
      <vt:lpstr> Perfect Liquid at RHIC </vt:lpstr>
      <vt:lpstr>Viscosity and the Perfect Fluid</vt:lpstr>
      <vt:lpstr>PowerPoint Presentation</vt:lpstr>
      <vt:lpstr>Outline</vt:lpstr>
      <vt:lpstr>Beam Energy Scan at RHIC</vt:lpstr>
      <vt:lpstr>BES-I &amp; II at RHIC (2010-2017, 2018-2021)</vt:lpstr>
      <vt:lpstr>PowerPoint Presentation</vt:lpstr>
      <vt:lpstr>PowerPoint Presentation</vt:lpstr>
      <vt:lpstr>PowerPoint Presentation</vt:lpstr>
      <vt:lpstr>PowerPoint Presentation</vt:lpstr>
      <vt:lpstr>PowerPoint Presentation</vt:lpstr>
      <vt:lpstr>Summary</vt:lpstr>
      <vt:lpstr>Equation of State</vt:lpstr>
      <vt:lpstr>QCD Phase Transition Temperature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夸克胶子等离子体的寻找与QCD相图研究</dc:title>
  <dc:creator>Microsoft Office User</dc:creator>
  <cp:lastModifiedBy>钟晨</cp:lastModifiedBy>
  <cp:revision>592</cp:revision>
  <cp:lastPrinted>2022-07-04T07:37:25Z</cp:lastPrinted>
  <dcterms:created xsi:type="dcterms:W3CDTF">2021-05-27T09:11:32Z</dcterms:created>
  <dcterms:modified xsi:type="dcterms:W3CDTF">2025-08-13T00:18:36Z</dcterms:modified>
</cp:coreProperties>
</file>