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81" r:id="rId2"/>
    <p:sldId id="291" r:id="rId3"/>
    <p:sldId id="292" r:id="rId4"/>
    <p:sldId id="293" r:id="rId5"/>
    <p:sldId id="294" r:id="rId6"/>
    <p:sldId id="296" r:id="rId7"/>
    <p:sldId id="295" r:id="rId8"/>
    <p:sldId id="298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4" r:id="rId25"/>
    <p:sldId id="313" r:id="rId26"/>
    <p:sldId id="315" r:id="rId27"/>
    <p:sldId id="316" r:id="rId28"/>
    <p:sldId id="317" r:id="rId29"/>
    <p:sldId id="262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278" r:id="rId40"/>
    <p:sldId id="279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5" y="2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CC25A-37C3-4689-AA6D-11055F3FE136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6D91-01AC-449D-821C-89196F3D52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8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72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5008"/>
            <a:ext cx="10515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00" b="1" i="0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8211" y="6356350"/>
            <a:ext cx="5895473" cy="365125"/>
          </a:xfrm>
        </p:spPr>
        <p:txBody>
          <a:bodyPr/>
          <a:lstStyle>
            <a:lvl1pPr>
              <a:defRPr sz="13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r>
              <a:rPr lang="en-US" altLang="zh-CN" dirty="0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r>
              <a:rPr lang="en-US" altLang="zh-CN" dirty="0"/>
              <a:t>/40</a:t>
            </a:r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05E093-9B89-4B4E-B0D9-7A906A59C2C5}"/>
              </a:ext>
            </a:extLst>
          </p:cNvPr>
          <p:cNvCxnSpPr>
            <a:cxnSpLocks/>
          </p:cNvCxnSpPr>
          <p:nvPr userDrawn="1"/>
        </p:nvCxnSpPr>
        <p:spPr>
          <a:xfrm>
            <a:off x="0" y="626209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2658D2D-592C-464B-B100-6C3A573A48E3}"/>
              </a:ext>
            </a:extLst>
          </p:cNvPr>
          <p:cNvCxnSpPr>
            <a:cxnSpLocks/>
          </p:cNvCxnSpPr>
          <p:nvPr userDrawn="1"/>
        </p:nvCxnSpPr>
        <p:spPr>
          <a:xfrm>
            <a:off x="0" y="121063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11/09/2025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The 1st ALICE Experiment and Heavy-Ion Physics  Workshop - Wangmei Zha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microsoft.com/office/2017/06/relationships/model3d" Target="../media/model3d1.glb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79812D-C1F8-46F3-B49A-B7861924C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193C53-7B29-4CB9-A6D3-1026914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B43C11-320C-45EB-A569-7083E86E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6F22FF-5D45-4FD8-BFC0-DBB57A7E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60" y="1223376"/>
            <a:ext cx="11777530" cy="17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0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From Anomalous γ Absorption to  UPC: </a:t>
            </a:r>
          </a:p>
          <a:p>
            <a:pPr eaLnBrk="1" hangingPunct="1"/>
            <a:r>
              <a:rPr lang="en-US" altLang="zh-CN" sz="40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Century of Photoproduction Experiments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9DCD28A-A880-4902-BA30-AD4E14BFB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232" y="3138685"/>
            <a:ext cx="8787865" cy="96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CN" sz="2800" kern="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Wangmei Zha</a:t>
            </a:r>
          </a:p>
          <a:p>
            <a:pPr eaLnBrk="1" hangingPunct="1"/>
            <a:r>
              <a:rPr lang="en-US" altLang="zh-CN" sz="2800" kern="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University of Science and Technology of China</a:t>
            </a:r>
            <a:endParaRPr lang="zh-CN" altLang="en-US" sz="1800" kern="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C2BB626-C1C9-459F-B353-BE738196E64E}"/>
              </a:ext>
            </a:extLst>
          </p:cNvPr>
          <p:cNvSpPr/>
          <p:nvPr/>
        </p:nvSpPr>
        <p:spPr>
          <a:xfrm>
            <a:off x="1034715" y="4597678"/>
            <a:ext cx="10043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The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st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ALICE Experiment and Heavy-Ion Physics Workshop,</a:t>
            </a:r>
          </a:p>
          <a:p>
            <a:pPr algn="ctr" fontAlgn="base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Fudan University, Shanghai − 09/11/2025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6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Multi-pion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Potoproduction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3AB023-E9A7-44DA-80E8-61F95BD1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" y="1474678"/>
            <a:ext cx="5575144" cy="37091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4665D5-6ED6-4309-87C5-D134CAD82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220" y="1396016"/>
            <a:ext cx="5012580" cy="3787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D673A91-3689-478E-BF40-F9010304DFE6}"/>
                  </a:ext>
                </a:extLst>
              </p:cNvPr>
              <p:cNvSpPr txBox="1"/>
              <p:nvPr/>
            </p:nvSpPr>
            <p:spPr>
              <a:xfrm>
                <a:off x="1807945" y="5216096"/>
                <a:ext cx="25859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D673A91-3689-478E-BF40-F9010304D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45" y="5216096"/>
                <a:ext cx="2585988" cy="369332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5CA96E0E-10DC-4011-97EE-D19604A0CAB4}"/>
              </a:ext>
            </a:extLst>
          </p:cNvPr>
          <p:cNvSpPr txBox="1"/>
          <p:nvPr/>
        </p:nvSpPr>
        <p:spPr>
          <a:xfrm>
            <a:off x="2278896" y="5322282"/>
            <a:ext cx="9160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M. Sellen etal.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113 (1959) 1323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7041C7D-2C07-4303-861A-05EBF71B4D38}"/>
              </a:ext>
            </a:extLst>
          </p:cNvPr>
          <p:cNvSpPr txBox="1"/>
          <p:nvPr/>
        </p:nvSpPr>
        <p:spPr>
          <a:xfrm>
            <a:off x="1783996" y="5744195"/>
            <a:ext cx="491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R. Crouch etal.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13 (1964) 636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595195-59D0-4296-BA42-5A9E53C11DDF}"/>
              </a:ext>
            </a:extLst>
          </p:cNvPr>
          <p:cNvSpPr txBox="1"/>
          <p:nvPr/>
        </p:nvSpPr>
        <p:spPr>
          <a:xfrm>
            <a:off x="6959064" y="5698028"/>
            <a:ext cx="33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 Chamber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45DF186-A23F-4987-8850-C83A238CF917}"/>
              </a:ext>
            </a:extLst>
          </p:cNvPr>
          <p:cNvCxnSpPr>
            <a:cxnSpLocks/>
          </p:cNvCxnSpPr>
          <p:nvPr/>
        </p:nvCxnSpPr>
        <p:spPr>
          <a:xfrm>
            <a:off x="6593304" y="5923746"/>
            <a:ext cx="42832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17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7245EE6-558F-464D-938D-B525348F42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Photoproduction and Nuclear Radii</a:t>
                </a:r>
                <a:endPara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7245EE6-558F-464D-938D-B525348F4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1FBF2E-9C66-488A-8AF7-40B39500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" y="1520791"/>
            <a:ext cx="2520188" cy="34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313058A-B91B-4636-A7FB-AEE4C8D12948}"/>
              </a:ext>
            </a:extLst>
          </p:cNvPr>
          <p:cNvSpPr txBox="1"/>
          <p:nvPr/>
        </p:nvSpPr>
        <p:spPr>
          <a:xfrm>
            <a:off x="160726" y="5189692"/>
            <a:ext cx="2216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丁肇中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1936-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951BBC-3704-46B8-BCB1-E03A38F9A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780" y="1838082"/>
            <a:ext cx="5580452" cy="26145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E6D432-23DF-4664-B0B0-E5C84738C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137" y="4413137"/>
            <a:ext cx="5360171" cy="601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2FB456A-A5B4-4C9E-8009-B231CAE7E4C3}"/>
                  </a:ext>
                </a:extLst>
              </p:cNvPr>
              <p:cNvSpPr txBox="1"/>
              <p:nvPr/>
            </p:nvSpPr>
            <p:spPr>
              <a:xfrm>
                <a:off x="3362418" y="1411693"/>
                <a:ext cx="35677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2FB456A-A5B4-4C9E-8009-B231CAE7E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418" y="1411693"/>
                <a:ext cx="3567765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8198A42A-95D8-4643-A5AE-1329647F9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582" y="1671896"/>
            <a:ext cx="4394041" cy="314746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A0A5639-CF08-45C0-87B7-DEB2EA23FA2E}"/>
              </a:ext>
            </a:extLst>
          </p:cNvPr>
          <p:cNvSpPr txBox="1"/>
          <p:nvPr/>
        </p:nvSpPr>
        <p:spPr>
          <a:xfrm>
            <a:off x="2900527" y="5219023"/>
            <a:ext cx="5434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Alvensleben etal.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24 (1970) 786</a:t>
            </a:r>
          </a:p>
          <a:p>
            <a:pPr algn="ctr"/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Alvensleben etal.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24 (1970) 792</a:t>
            </a:r>
          </a:p>
        </p:txBody>
      </p:sp>
    </p:spTree>
    <p:extLst>
      <p:ext uri="{BB962C8B-B14F-4D97-AF65-F5344CB8AC3E}">
        <p14:creationId xmlns:p14="http://schemas.microsoft.com/office/powerpoint/2010/main" val="82637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HERA Era — The Photoproduction Factory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DFAA0A2-ADFB-48E6-991C-898651177EA1}"/>
              </a:ext>
            </a:extLst>
          </p:cNvPr>
          <p:cNvSpPr txBox="1"/>
          <p:nvPr/>
        </p:nvSpPr>
        <p:spPr>
          <a:xfrm>
            <a:off x="-23261" y="4995575"/>
            <a:ext cx="446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27.5 GeV e × 920 GeV p</a:t>
            </a:r>
          </a:p>
          <a:p>
            <a:pPr algn="ctr"/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1992–2007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66DA2F5-6F3E-4171-9246-49FAF261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2" y="1583315"/>
            <a:ext cx="4891995" cy="309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F471897F-102D-4A17-82E1-F55F2239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26" y="1583315"/>
            <a:ext cx="4946303" cy="3063246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EB871280-EC0B-4205-8A3A-611F0D9F0792}"/>
              </a:ext>
            </a:extLst>
          </p:cNvPr>
          <p:cNvSpPr txBox="1"/>
          <p:nvPr/>
        </p:nvSpPr>
        <p:spPr>
          <a:xfrm>
            <a:off x="6231558" y="5120489"/>
            <a:ext cx="446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 Detector System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717841ED-9919-4A0C-9CF5-F5218846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186" y="2057243"/>
            <a:ext cx="1891814" cy="17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8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Exclusive Photoproduction @ HERA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0D1892-D713-4995-8268-02362384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1" y="1336235"/>
            <a:ext cx="2743200" cy="24628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77073F-7460-4EFC-B313-8FF64C64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1" y="3600447"/>
            <a:ext cx="3753851" cy="26330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6EC9B06-EE74-47C0-8E04-FC8C1E695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422" y="3799082"/>
            <a:ext cx="2317564" cy="24343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25CCB9-321F-43ED-A572-5A8CC4616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278" y="1350007"/>
            <a:ext cx="2613531" cy="24490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A337F0C-EB90-4B4A-9F26-D4CB220CA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194" y="1289629"/>
            <a:ext cx="4977863" cy="359845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1EBDB5C-1A74-47FC-8BEF-B72A591C8E6E}"/>
              </a:ext>
            </a:extLst>
          </p:cNvPr>
          <p:cNvSpPr txBox="1"/>
          <p:nvPr/>
        </p:nvSpPr>
        <p:spPr>
          <a:xfrm>
            <a:off x="6957575" y="4817586"/>
            <a:ext cx="51510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 Collaboration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Eur. Phys. J. C 80 (2020) 1189</a:t>
            </a:r>
          </a:p>
          <a:p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ZEUS Collaboration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 12 (2022) 164 </a:t>
            </a:r>
          </a:p>
          <a:p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ZEUS Collaboration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Lett. B 680 (2009) 4 </a:t>
            </a:r>
          </a:p>
          <a:p>
            <a:r>
              <a:rPr lang="it-IT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ZEUS Collaboration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Lett. B 377 (1996) 259</a:t>
            </a:r>
          </a:p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D. Brandenburg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PPNP 143 (2025) 104174 </a:t>
            </a:r>
          </a:p>
          <a:p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6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72"/>
            <a:ext cx="121920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Sources &amp; Accelerators to Detectors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E4F874-F536-4AA8-9E51-E5FB9CFB72D3}"/>
              </a:ext>
            </a:extLst>
          </p:cNvPr>
          <p:cNvSpPr txBox="1"/>
          <p:nvPr/>
        </p:nvSpPr>
        <p:spPr>
          <a:xfrm>
            <a:off x="351322" y="1410101"/>
            <a:ext cx="55537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sources &amp; accelerators (how we got the 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γ’s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Radioisotope γ (1920s–40s):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lines → first photonuclear effects &amp; anomalous absorption studies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Bremsstrahlung (1940s–today):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thick-target X-ray/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e−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linacs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/cyclotrons; later, high-rate tagged-photon facilities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bremsstrahlung (1960s–):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 crystals → linearly polarized γ (tunable peaks)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Compton scattering (1990s–):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laser⊗e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beam → quasi-monochromatic, polarized 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(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MeV–GeV); compact sources for precision 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studies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Colliders (1990s–):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HERA ep (equivalent photon flux from the electron) → VM “photoproduction factory”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RHIC/LHC (2000s–):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ultra-peripheral A+A/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p+A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Z</a:t>
            </a:r>
            <a:r>
              <a:rPr lang="en-US" altLang="zh-CN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-enhanced EPA photons; coherent J/</a:t>
            </a:r>
            <a:r>
              <a:rPr lang="el-GR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ψ/ρ, γγ→ℓℓ,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797F42-ACDB-4163-BD56-C69ADC1E9705}"/>
              </a:ext>
            </a:extLst>
          </p:cNvPr>
          <p:cNvSpPr txBox="1"/>
          <p:nvPr/>
        </p:nvSpPr>
        <p:spPr>
          <a:xfrm>
            <a:off x="6075947" y="1410101"/>
            <a:ext cx="59748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 (how we saw the events)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Ionization chamber / electrometer (1920s–30s):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&amp; absorption; threshold signatures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Wilson cloud chamber → bubble chamber (1930s–60s)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visible tracks; curvature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𝑝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𝑞𝐵𝑟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Spark chambers (1960s)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fast imaging; start of triggerable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MWPC / drift chambers (1968–):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high-rate, precision tracking; large solid angle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(late-1970s–):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tracking +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𝑑𝐸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𝑑𝑥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 PID; cornerstone for heavy-ion collisions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calorimetry &amp; muon systems: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EM/HAD calorimeters for γ/e ID and E-scale; muon spectrometers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 trackers &amp; forward taggers (1990s–today):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vertexing, tracking; Roman pots/forward proton spectrometers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Trigger/DAQ evolution: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scaler → coincidence logic → multi-level triggers</a:t>
            </a:r>
          </a:p>
        </p:txBody>
      </p:sp>
    </p:spTree>
    <p:extLst>
      <p:ext uri="{BB962C8B-B14F-4D97-AF65-F5344CB8AC3E}">
        <p14:creationId xmlns:p14="http://schemas.microsoft.com/office/powerpoint/2010/main" val="315276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Photon Approximation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DE2458-B85A-43F0-AF1D-689D21A259E3}"/>
              </a:ext>
            </a:extLst>
          </p:cNvPr>
          <p:cNvSpPr txBox="1"/>
          <p:nvPr/>
        </p:nvSpPr>
        <p:spPr>
          <a:xfrm>
            <a:off x="3043589" y="1328277"/>
            <a:ext cx="610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Fields of a fast ion: dominantly transverse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0116D7-2CD5-46AA-8C24-12E7270F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05" y="1887677"/>
            <a:ext cx="3060834" cy="14596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002A9F-A218-47EE-82DF-537DE25E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01" y="2197435"/>
            <a:ext cx="2147491" cy="62075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F8F6B55-AA59-428E-B05D-FF4919C608C3}"/>
              </a:ext>
            </a:extLst>
          </p:cNvPr>
          <p:cNvSpPr txBox="1"/>
          <p:nvPr/>
        </p:nvSpPr>
        <p:spPr>
          <a:xfrm>
            <a:off x="3005088" y="3341085"/>
            <a:ext cx="610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flow from the fields (Poynting vector)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CE7CCC5-F424-4D3F-A191-FB5C054A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598" y="3801578"/>
            <a:ext cx="2764459" cy="6705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ADB673-4CD5-4917-B415-D386CEB50D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4" r="2175" b="13498"/>
          <a:stretch/>
        </p:blipFill>
        <p:spPr>
          <a:xfrm>
            <a:off x="1739368" y="3890968"/>
            <a:ext cx="1328286" cy="358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9E131B-A829-4077-B1D3-97A539469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944" y="3797385"/>
            <a:ext cx="4224688" cy="7279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2BE600-2F25-48FD-BDDB-12ED3020E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5422" y="4412726"/>
            <a:ext cx="2985600" cy="8520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AD1C5D2-A7D1-48DE-B84F-A7E57BE45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1091" y="4551109"/>
            <a:ext cx="4190227" cy="6272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354975-76FE-4DA7-A2A7-7CAF39E76C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21"/>
          <a:stretch/>
        </p:blipFill>
        <p:spPr>
          <a:xfrm>
            <a:off x="3067654" y="5353530"/>
            <a:ext cx="4669940" cy="708804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9F16485-8E78-4066-8259-1B9BF97DFDD4}"/>
              </a:ext>
            </a:extLst>
          </p:cNvPr>
          <p:cNvSpPr/>
          <p:nvPr/>
        </p:nvSpPr>
        <p:spPr>
          <a:xfrm>
            <a:off x="3007895" y="5315173"/>
            <a:ext cx="4884821" cy="76799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01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72"/>
            <a:ext cx="12132643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Quasi-real Photons in Heavy-ion Collisions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 descr=" 15">
                <a:extLst>
                  <a:ext uri="{FF2B5EF4-FFF2-40B4-BE49-F238E27FC236}">
                    <a16:creationId xmlns:a16="http://schemas.microsoft.com/office/drawing/2014/main" id="{27B7D651-215B-4A98-BDCE-DBEB74A7006F}"/>
                  </a:ext>
                </a:extLst>
              </p:cNvPr>
              <p:cNvSpPr txBox="1"/>
              <p:nvPr/>
            </p:nvSpPr>
            <p:spPr>
              <a:xfrm>
                <a:off x="4929188" y="2686449"/>
                <a:ext cx="5324475" cy="1232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Four momentum: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altLang="zh-CN" b="0" i="1" baseline="-2500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（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Quasi-real</a:t>
                </a:r>
                <a:r>
                  <a:rPr lang="zh-CN" altLang="en-US" dirty="0"/>
                  <a:t>）</a:t>
                </a:r>
                <a:endParaRPr lang="en-US" altLang="zh-CN" dirty="0"/>
              </a:p>
              <a:p>
                <a:r>
                  <a:rPr lang="en-US" altLang="zh-CN" dirty="0"/>
                  <a:t>                           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6" name="文本框 5" descr=" 15">
                <a:extLst>
                  <a:ext uri="{FF2B5EF4-FFF2-40B4-BE49-F238E27FC236}">
                    <a16:creationId xmlns:a16="http://schemas.microsoft.com/office/drawing/2014/main" id="{27B7D651-215B-4A98-BDCE-DBEB74A70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188" y="2686449"/>
                <a:ext cx="5324475" cy="1232325"/>
              </a:xfrm>
              <a:prstGeom prst="rect">
                <a:avLst/>
              </a:prstGeom>
              <a:blipFill>
                <a:blip r:embed="rId2"/>
                <a:stretch>
                  <a:fillRect l="-1260" t="-4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 2">
            <a:extLst>
              <a:ext uri="{FF2B5EF4-FFF2-40B4-BE49-F238E27FC236}">
                <a16:creationId xmlns:a16="http://schemas.microsoft.com/office/drawing/2014/main" id="{729DCD84-56A0-4B03-979F-534B5D13A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3" y="3306625"/>
            <a:ext cx="2953005" cy="2593414"/>
          </a:xfrm>
          <a:prstGeom prst="rect">
            <a:avLst/>
          </a:prstGeom>
        </p:spPr>
      </p:pic>
      <p:sp>
        <p:nvSpPr>
          <p:cNvPr id="8" name="文本框 7" descr=" 8">
            <a:extLst>
              <a:ext uri="{FF2B5EF4-FFF2-40B4-BE49-F238E27FC236}">
                <a16:creationId xmlns:a16="http://schemas.microsoft.com/office/drawing/2014/main" id="{5A685E4B-DD9C-4E12-872D-FB7367FAA860}"/>
              </a:ext>
            </a:extLst>
          </p:cNvPr>
          <p:cNvSpPr txBox="1"/>
          <p:nvPr/>
        </p:nvSpPr>
        <p:spPr>
          <a:xfrm>
            <a:off x="4998347" y="3955706"/>
            <a:ext cx="5621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View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“quasi-real” photons as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partons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Larger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transverse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extend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Nuc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 6.3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(Au)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photons</a:t>
            </a:r>
            <a:r>
              <a:rPr lang="en-US" altLang="zh-CN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&gt;&gt; 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Nuc</a:t>
            </a:r>
            <a:endParaRPr lang="en-US" altLang="zh-CN" baseline="-250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Strong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interactions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without nuclear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overalp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sym typeface="Symbol" panose="05050102010706020507" pitchFamily="18" charset="2"/>
            </a:endParaRPr>
          </a:p>
        </p:txBody>
      </p:sp>
      <p:sp>
        <p:nvSpPr>
          <p:cNvPr id="9" name="矩形 8" descr=" 4">
            <a:extLst>
              <a:ext uri="{FF2B5EF4-FFF2-40B4-BE49-F238E27FC236}">
                <a16:creationId xmlns:a16="http://schemas.microsoft.com/office/drawing/2014/main" id="{4005A12B-54E2-492B-BEB9-4EC6BDE36FE0}"/>
              </a:ext>
            </a:extLst>
          </p:cNvPr>
          <p:cNvSpPr/>
          <p:nvPr/>
        </p:nvSpPr>
        <p:spPr>
          <a:xfrm>
            <a:off x="904265" y="5831013"/>
            <a:ext cx="3601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Klein, Physics Today 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(10) (2017) 40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E8F78B-169A-4FB2-B800-807FBF28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7" y="1547372"/>
            <a:ext cx="1974219" cy="23934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321399-A7E8-4A3A-84AE-5DB3E39D1AF2}"/>
              </a:ext>
            </a:extLst>
          </p:cNvPr>
          <p:cNvSpPr txBox="1"/>
          <p:nvPr/>
        </p:nvSpPr>
        <p:spPr>
          <a:xfrm>
            <a:off x="5494641" y="1231825"/>
            <a:ext cx="452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Equivalent Photon Approximation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675AD3F-68E4-4190-B523-C27A13087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388" y="1756157"/>
            <a:ext cx="4698815" cy="78721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EA3D81A-0439-4F08-8EBB-3154A8BECAAB}"/>
              </a:ext>
            </a:extLst>
          </p:cNvPr>
          <p:cNvSpPr txBox="1"/>
          <p:nvPr/>
        </p:nvSpPr>
        <p:spPr>
          <a:xfrm>
            <a:off x="4998347" y="5538625"/>
            <a:ext cx="579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Ultra-peripheral collisions (UPC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b&gt;2R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Nuc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 descr=" 4">
            <a:extLst>
              <a:ext uri="{FF2B5EF4-FFF2-40B4-BE49-F238E27FC236}">
                <a16:creationId xmlns:a16="http://schemas.microsoft.com/office/drawing/2014/main" id="{F2C1C25B-99FE-47A3-B2C1-B743FB47A90F}"/>
              </a:ext>
            </a:extLst>
          </p:cNvPr>
          <p:cNvSpPr/>
          <p:nvPr/>
        </p:nvSpPr>
        <p:spPr>
          <a:xfrm>
            <a:off x="10020258" y="1268772"/>
            <a:ext cx="2471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C.F. von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Weizsacker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Z. Phys.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(1934) 612-625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 descr=" 4">
            <a:extLst>
              <a:ext uri="{FF2B5EF4-FFF2-40B4-BE49-F238E27FC236}">
                <a16:creationId xmlns:a16="http://schemas.microsoft.com/office/drawing/2014/main" id="{F654FE60-4A2A-4CE4-91F8-215D9911B65C}"/>
              </a:ext>
            </a:extLst>
          </p:cNvPr>
          <p:cNvSpPr/>
          <p:nvPr/>
        </p:nvSpPr>
        <p:spPr>
          <a:xfrm>
            <a:off x="3222331" y="1253809"/>
            <a:ext cx="2471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E.J. Williams, Phys. Rev.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(1934) 729-730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853B45-C0D8-48F0-9B7A-F1CBA34743BE}"/>
              </a:ext>
            </a:extLst>
          </p:cNvPr>
          <p:cNvSpPr/>
          <p:nvPr/>
        </p:nvSpPr>
        <p:spPr>
          <a:xfrm>
            <a:off x="6785811" y="1910615"/>
            <a:ext cx="221381" cy="2598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720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72"/>
            <a:ext cx="121920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Collisions of the Electromagnetic Field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6" name="Picture 5" descr=" 11">
            <a:extLst>
              <a:ext uri="{FF2B5EF4-FFF2-40B4-BE49-F238E27FC236}">
                <a16:creationId xmlns:a16="http://schemas.microsoft.com/office/drawing/2014/main" id="{04AC3B8B-F643-4DCC-9D22-70B2C9044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82" y="1255941"/>
            <a:ext cx="2127070" cy="19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Rectangle 11" descr=" 12">
            <a:extLst>
              <a:ext uri="{FF2B5EF4-FFF2-40B4-BE49-F238E27FC236}">
                <a16:creationId xmlns:a16="http://schemas.microsoft.com/office/drawing/2014/main" id="{1908E9BF-4684-46E2-9DD8-3E2406057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332" y="1399640"/>
            <a:ext cx="1828800" cy="15033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zh-CN" sz="10600"/>
          </a:p>
        </p:txBody>
      </p:sp>
      <p:pic>
        <p:nvPicPr>
          <p:cNvPr id="8" name="Picture 6" descr=" 14">
            <a:extLst>
              <a:ext uri="{FF2B5EF4-FFF2-40B4-BE49-F238E27FC236}">
                <a16:creationId xmlns:a16="http://schemas.microsoft.com/office/drawing/2014/main" id="{ACF64591-F1DE-4872-B791-39C16C67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29" y="1396830"/>
            <a:ext cx="1377950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9" name="Text Box 14" descr=" 15">
            <a:extLst>
              <a:ext uri="{FF2B5EF4-FFF2-40B4-BE49-F238E27FC236}">
                <a16:creationId xmlns:a16="http://schemas.microsoft.com/office/drawing/2014/main" id="{F8DB2CB7-52F4-4A5A-9D4B-8D7283CE5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612" y="1835148"/>
            <a:ext cx="4251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Times New Roman" panose="02020603050405020304" pitchFamily="18" charset="0"/>
                <a:ea typeface="MS PGothic" panose="020B0600070205080204" pitchFamily="34" charset="-128"/>
              </a:rPr>
              <a:t>=</a:t>
            </a:r>
          </a:p>
        </p:txBody>
      </p:sp>
      <p:sp>
        <p:nvSpPr>
          <p:cNvPr id="10" name="Text Box 15" descr=" 16">
            <a:extLst>
              <a:ext uri="{FF2B5EF4-FFF2-40B4-BE49-F238E27FC236}">
                <a16:creationId xmlns:a16="http://schemas.microsoft.com/office/drawing/2014/main" id="{E2B7EE05-1F6A-4F3D-8EFA-0A3FDFEB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94" y="1855997"/>
            <a:ext cx="4251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1" name="Text Box 9" descr=" 17">
            <a:extLst>
              <a:ext uri="{FF2B5EF4-FFF2-40B4-BE49-F238E27FC236}">
                <a16:creationId xmlns:a16="http://schemas.microsoft.com/office/drawing/2014/main" id="{847BD5D9-3F6B-4874-9725-D63951F38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856" y="3492236"/>
            <a:ext cx="2558393" cy="25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>
                <a:solidFill>
                  <a:srgbClr val="0000CC"/>
                </a:solidFill>
                <a:cs typeface="Times New Roman" panose="02020603050405020304" pitchFamily="18" charset="0"/>
              </a:rPr>
              <a:t>Electromagnetic interaction</a:t>
            </a:r>
          </a:p>
        </p:txBody>
      </p:sp>
      <p:sp>
        <p:nvSpPr>
          <p:cNvPr id="12" name="Text Box 7" descr=" 18">
            <a:extLst>
              <a:ext uri="{FF2B5EF4-FFF2-40B4-BE49-F238E27FC236}">
                <a16:creationId xmlns:a16="http://schemas.microsoft.com/office/drawing/2014/main" id="{B923BA70-BB6B-41B4-9278-549666ADE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434" y="3302277"/>
            <a:ext cx="1429879" cy="52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>
                <a:solidFill>
                  <a:srgbClr val="0000CC"/>
                </a:solidFill>
                <a:cs typeface="Times New Roman" panose="02020603050405020304" pitchFamily="18" charset="0"/>
              </a:rPr>
              <a:t>Photon-photon 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>
                <a:solidFill>
                  <a:srgbClr val="0000CC"/>
                </a:solidFill>
                <a:cs typeface="Times New Roman" panose="02020603050405020304" pitchFamily="18" charset="0"/>
              </a:rPr>
              <a:t>interactions</a:t>
            </a:r>
          </a:p>
        </p:txBody>
      </p:sp>
      <p:sp>
        <p:nvSpPr>
          <p:cNvPr id="16" name="Text Box 8" descr=" 19">
            <a:extLst>
              <a:ext uri="{FF2B5EF4-FFF2-40B4-BE49-F238E27FC236}">
                <a16:creationId xmlns:a16="http://schemas.microsoft.com/office/drawing/2014/main" id="{F2435B71-78F1-460B-BC43-7775519B0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7814" y="3345132"/>
            <a:ext cx="1436291" cy="52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>
                <a:solidFill>
                  <a:srgbClr val="0000CC"/>
                </a:solidFill>
                <a:cs typeface="Times New Roman" panose="02020603050405020304" pitchFamily="18" charset="0"/>
              </a:rPr>
              <a:t>Photon-nucleus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>
                <a:solidFill>
                  <a:srgbClr val="0000CC"/>
                </a:solidFill>
                <a:cs typeface="Times New Roman" panose="02020603050405020304" pitchFamily="18" charset="0"/>
              </a:rPr>
              <a:t>interactions</a:t>
            </a:r>
          </a:p>
        </p:txBody>
      </p:sp>
      <p:sp>
        <p:nvSpPr>
          <p:cNvPr id="17" name="Text Box 10" descr=" 20">
            <a:extLst>
              <a:ext uri="{FF2B5EF4-FFF2-40B4-BE49-F238E27FC236}">
                <a16:creationId xmlns:a16="http://schemas.microsoft.com/office/drawing/2014/main" id="{A3B5DE61-3E97-4307-A603-3F8A84875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508" y="2571781"/>
            <a:ext cx="1649491" cy="25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/>
              <a:t>V=</a:t>
            </a:r>
            <a:r>
              <a:rPr lang="en-GB" altLang="zh-CN" sz="1800" dirty="0">
                <a:latin typeface="Symbol" panose="05050102010706020507" pitchFamily="18" charset="2"/>
              </a:rPr>
              <a:t>r , w  , f ,  </a:t>
            </a:r>
            <a:r>
              <a:rPr lang="en-GB" altLang="zh-CN" sz="1800" dirty="0"/>
              <a:t>J/</a:t>
            </a:r>
            <a:r>
              <a:rPr lang="en-GB" altLang="zh-CN" sz="1800" dirty="0">
                <a:latin typeface="Symbol" panose="05050102010706020507" pitchFamily="18" charset="2"/>
              </a:rPr>
              <a:t>y</a:t>
            </a:r>
            <a:endParaRPr lang="en-GB" altLang="zh-CN" sz="1800" dirty="0">
              <a:latin typeface="Symbol" panose="05050102010706020507" pitchFamily="18" charset="2"/>
              <a:ea typeface="Andale Mono" pitchFamily="1" charset="0"/>
              <a:cs typeface="Andale Mono" pitchFamily="1" charset="0"/>
            </a:endParaRPr>
          </a:p>
        </p:txBody>
      </p:sp>
      <p:sp>
        <p:nvSpPr>
          <p:cNvPr id="18" name="文本框 17" descr=" 2">
            <a:extLst>
              <a:ext uri="{FF2B5EF4-FFF2-40B4-BE49-F238E27FC236}">
                <a16:creationId xmlns:a16="http://schemas.microsoft.com/office/drawing/2014/main" id="{E5A2E691-B8EA-4772-848E-13725DF26E43}"/>
              </a:ext>
            </a:extLst>
          </p:cNvPr>
          <p:cNvSpPr txBox="1"/>
          <p:nvPr/>
        </p:nvSpPr>
        <p:spPr>
          <a:xfrm>
            <a:off x="9207175" y="1466273"/>
            <a:ext cx="1620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Ann. Rev.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Part. Sci.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:271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(2005)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0743CA-5E06-4987-A086-886272FFDBEA}"/>
              </a:ext>
            </a:extLst>
          </p:cNvPr>
          <p:cNvSpPr txBox="1"/>
          <p:nvPr/>
        </p:nvSpPr>
        <p:spPr>
          <a:xfrm>
            <a:off x="2249809" y="4073294"/>
            <a:ext cx="307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abundant photon induced reactions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22078EA-F736-4084-93BC-C352ADF929B1}"/>
              </a:ext>
            </a:extLst>
          </p:cNvPr>
          <p:cNvSpPr txBox="1"/>
          <p:nvPr/>
        </p:nvSpPr>
        <p:spPr>
          <a:xfrm>
            <a:off x="2336438" y="5044415"/>
            <a:ext cx="24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 related physics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871A0E-BAE8-4EBB-85B8-FDFE5547FED9}"/>
              </a:ext>
            </a:extLst>
          </p:cNvPr>
          <p:cNvSpPr txBox="1"/>
          <p:nvPr/>
        </p:nvSpPr>
        <p:spPr>
          <a:xfrm>
            <a:off x="3075052" y="5471156"/>
            <a:ext cx="553998" cy="4457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C486440-BF2F-441B-BDF4-4327944AE2AC}"/>
              </a:ext>
            </a:extLst>
          </p:cNvPr>
          <p:cNvSpPr txBox="1"/>
          <p:nvPr/>
        </p:nvSpPr>
        <p:spPr>
          <a:xfrm>
            <a:off x="1811294" y="5763809"/>
            <a:ext cx="363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physics of photoproduction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1EA1F85-6D45-4CE0-A23A-9F8C99692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80" y="4118512"/>
            <a:ext cx="4237947" cy="212781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BFBBF2C-3CAF-41C8-BB9C-82D53A6FC892}"/>
              </a:ext>
            </a:extLst>
          </p:cNvPr>
          <p:cNvSpPr/>
          <p:nvPr/>
        </p:nvSpPr>
        <p:spPr>
          <a:xfrm>
            <a:off x="6861796" y="3830810"/>
            <a:ext cx="1795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</a:rPr>
              <a:t>PRC 89 (2014) 014906</a:t>
            </a:r>
            <a:endParaRPr lang="zh-CN" alt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6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&amp; Incoherent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1478D5-0537-45DC-9884-75D8EE62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512" y="1628418"/>
            <a:ext cx="8312130" cy="37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Dissociation/Neutron Tagging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2605AD-F034-4BDE-8FAF-C30AF1CD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52" y="1825305"/>
            <a:ext cx="3074565" cy="30745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1E9C4D3-D391-4544-BAB7-847CB980820C}"/>
              </a:ext>
            </a:extLst>
          </p:cNvPr>
          <p:cNvSpPr txBox="1"/>
          <p:nvPr/>
        </p:nvSpPr>
        <p:spPr>
          <a:xfrm>
            <a:off x="521864" y="4710422"/>
            <a:ext cx="332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Dissociation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4B6CCC-C81C-4C13-B088-F7B6D71DC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125" y="1680303"/>
            <a:ext cx="4291485" cy="3797714"/>
          </a:xfrm>
          <a:prstGeom prst="rect">
            <a:avLst/>
          </a:prstGeom>
        </p:spPr>
      </p:pic>
      <p:sp>
        <p:nvSpPr>
          <p:cNvPr id="9" name="矩形 8" descr=" 4">
            <a:extLst>
              <a:ext uri="{FF2B5EF4-FFF2-40B4-BE49-F238E27FC236}">
                <a16:creationId xmlns:a16="http://schemas.microsoft.com/office/drawing/2014/main" id="{F897E148-6F4C-4195-98E4-E628FEB1D92E}"/>
              </a:ext>
            </a:extLst>
          </p:cNvPr>
          <p:cNvSpPr/>
          <p:nvPr/>
        </p:nvSpPr>
        <p:spPr>
          <a:xfrm>
            <a:off x="4487795" y="5360527"/>
            <a:ext cx="3505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K.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Gawenda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C 89 (2014) 054907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 descr=" 5">
            <a:extLst>
              <a:ext uri="{FF2B5EF4-FFF2-40B4-BE49-F238E27FC236}">
                <a16:creationId xmlns:a16="http://schemas.microsoft.com/office/drawing/2014/main" id="{471CFABC-CEA3-4ABE-8A64-091D0FEF36BE}"/>
              </a:ext>
            </a:extLst>
          </p:cNvPr>
          <p:cNvSpPr/>
          <p:nvPr/>
        </p:nvSpPr>
        <p:spPr>
          <a:xfrm>
            <a:off x="8153400" y="1406923"/>
            <a:ext cx="4038600" cy="391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000" dirty="0">
              <a:solidFill>
                <a:srgbClr val="0000CC"/>
              </a:solidFill>
            </a:endParaRP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Giant Dipole Resonance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Quasi-Deuteron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p"/>
            </a:pPr>
            <a:r>
              <a:rPr lang="el-GR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Δ(1232)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nucleon resonance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Higher nucleon resonance regions (N*)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Meson photoproduction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Deep inelastic region</a:t>
            </a:r>
            <a:endParaRPr lang="en-US" altLang="zh-CN" sz="20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00F8847-536C-4CD8-95EE-2578B4F042F2}"/>
              </a:ext>
            </a:extLst>
          </p:cNvPr>
          <p:cNvSpPr txBox="1"/>
          <p:nvPr/>
        </p:nvSpPr>
        <p:spPr>
          <a:xfrm>
            <a:off x="8083820" y="4989716"/>
            <a:ext cx="3888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Revealing Nuclear Structures: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Deformation, Symmetry Energy, Neutron Skin, Shell Structures...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44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Concise Roadmap</a:t>
            </a:r>
            <a:endParaRPr lang="zh-CN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F63BBDD-6FB7-4AD5-8B07-EAD5327729FD}"/>
              </a:ext>
            </a:extLst>
          </p:cNvPr>
          <p:cNvSpPr txBox="1"/>
          <p:nvPr/>
        </p:nvSpPr>
        <p:spPr>
          <a:xfrm>
            <a:off x="1116533" y="1342719"/>
            <a:ext cx="102701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 prelude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 essentials and Key processes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we measure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results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learn &amp; what’s next</a:t>
            </a:r>
            <a:endParaRPr lang="zh-C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4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Detector Setup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FD6968-F9D3-4305-BBAA-9BD5985F4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750" y="1336235"/>
            <a:ext cx="9013256" cy="45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UPC Event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B164A5-AAD9-445A-AC5F-9E400372CC17}"/>
              </a:ext>
            </a:extLst>
          </p:cNvPr>
          <p:cNvSpPr txBox="1"/>
          <p:nvPr/>
        </p:nvSpPr>
        <p:spPr>
          <a:xfrm>
            <a:off x="607368" y="5555129"/>
            <a:ext cx="518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Event activity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=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2  Forward activity veto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19B7A9C-04E1-4C59-98C0-D936497A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377" y="1941275"/>
            <a:ext cx="3716153" cy="27439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BA5A2E-60F7-48F0-9117-338651F7B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30" y="1999737"/>
            <a:ext cx="3724389" cy="26854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4F898F8-DFEC-435D-ABC9-2163F2553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3" y="1279256"/>
            <a:ext cx="4413295" cy="425951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67DD579-B8E3-43E0-9C45-CB23718FD52F}"/>
              </a:ext>
            </a:extLst>
          </p:cNvPr>
          <p:cNvSpPr txBox="1"/>
          <p:nvPr/>
        </p:nvSpPr>
        <p:spPr>
          <a:xfrm>
            <a:off x="6497453" y="5535307"/>
            <a:ext cx="622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Luminosity?   Detector response?  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190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Event Generator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75E1775-7205-4AC3-B4AD-6990E6DE4781}"/>
              </a:ext>
            </a:extLst>
          </p:cNvPr>
          <p:cNvSpPr txBox="1"/>
          <p:nvPr/>
        </p:nvSpPr>
        <p:spPr>
          <a:xfrm>
            <a:off x="757588" y="1405289"/>
            <a:ext cx="106367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STARlight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the classic UPC workhorse (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coherent/incoherent VM photoproduction; ZDC neutron modes included)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SuperChic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central exclusive production (CEP) incl. heavy-ion modes (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/AA), 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γ-initiated processes with soft-survival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UPCgen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Monte Carlo simulation program for dilepton pair production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gammaUPC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MC generator for 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processes in UPCs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CepGen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generic CEP/UPC generator (</a:t>
            </a:r>
            <a:r>
              <a:rPr lang="el-GR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dileptons, W±)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Sartre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dipole-model generator for exclusive VM/DVCS; widely used for UPC coherent/incoherent shape/fluctuation studies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FPMC (Forward Physics MC)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CEP in pp (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pomeron exchanges)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PYTHIA 8 (photon-induced/photoproduction extensions)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framework hooks and examples to do 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γA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UPC-like setups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nOOn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add forward neutrons from EM dissociation on top of your UPC events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RELDIS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model/code for electromagnetic dissociation (single/mutual) and neutron multiplicities; standard reference for ZDC neutron spectra in Pb–Pb/Au–Au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22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DE7E37B6-F6C9-4208-893A-5C37ACD5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784" y="3769426"/>
            <a:ext cx="3451757" cy="24643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Collision of Two Light Quanta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9E1B88-56C2-45A0-83ED-4C735092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1" y="1475497"/>
            <a:ext cx="5497400" cy="349091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3248FE-A6AA-45F0-8644-A7270D34A2E3}"/>
              </a:ext>
            </a:extLst>
          </p:cNvPr>
          <p:cNvSpPr/>
          <p:nvPr/>
        </p:nvSpPr>
        <p:spPr>
          <a:xfrm>
            <a:off x="449178" y="5585858"/>
            <a:ext cx="5196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J. A. Wheeler, Phys. Rev. 46 (1934) 1087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FF0214-B69A-46CA-9D4D-3D76C3A59BF3}"/>
              </a:ext>
            </a:extLst>
          </p:cNvPr>
          <p:cNvSpPr txBox="1"/>
          <p:nvPr/>
        </p:nvSpPr>
        <p:spPr>
          <a:xfrm>
            <a:off x="1381125" y="5001583"/>
            <a:ext cx="415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-Wheeler Process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77D2FD4-D01B-49B5-80B8-F7C7FBB34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804" y="1236795"/>
            <a:ext cx="2737931" cy="24221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7B64ED-0DCE-4EAB-80BA-E537FFFE1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735" y="1323563"/>
            <a:ext cx="3495674" cy="22386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65349B2-B96A-4F6D-9D52-68B9489873FE}"/>
              </a:ext>
            </a:extLst>
          </p:cNvPr>
          <p:cNvSpPr txBox="1"/>
          <p:nvPr/>
        </p:nvSpPr>
        <p:spPr>
          <a:xfrm>
            <a:off x="5941751" y="3502240"/>
            <a:ext cx="3659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NA45, </a:t>
            </a:r>
            <a:r>
              <a:rPr lang="de-DE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332 (1994) 471-476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CBDB25-D239-42BA-B6A1-95129F37E61C}"/>
              </a:ext>
            </a:extLst>
          </p:cNvPr>
          <p:cNvSpPr txBox="1"/>
          <p:nvPr/>
        </p:nvSpPr>
        <p:spPr>
          <a:xfrm>
            <a:off x="9458331" y="3617288"/>
            <a:ext cx="24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Phys.  Rev. C 70 (2004) 031902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816993-3EFB-412B-BC69-6A4A8945AAD2}"/>
              </a:ext>
            </a:extLst>
          </p:cNvPr>
          <p:cNvSpPr txBox="1"/>
          <p:nvPr/>
        </p:nvSpPr>
        <p:spPr>
          <a:xfrm>
            <a:off x="9601200" y="4257160"/>
            <a:ext cx="24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Phys.  Rev. Lett.  127 (2021) 052302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0E4D48-29DB-4F2F-8A0D-708B6A163D06}"/>
              </a:ext>
            </a:extLst>
          </p:cNvPr>
          <p:cNvSpPr txBox="1"/>
          <p:nvPr/>
        </p:nvSpPr>
        <p:spPr>
          <a:xfrm>
            <a:off x="9679781" y="4909525"/>
            <a:ext cx="226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B-W Process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523381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Collision of Two Light Quanta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7D4BE6-13E2-4E3F-8C8D-7D8C5D316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49"/>
          <a:stretch/>
        </p:blipFill>
        <p:spPr>
          <a:xfrm>
            <a:off x="390625" y="1227598"/>
            <a:ext cx="4662638" cy="24381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CB10BD3-A3EE-4E3F-A895-FD93D3AAA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32"/>
          <a:stretch/>
        </p:blipFill>
        <p:spPr>
          <a:xfrm>
            <a:off x="565486" y="3665718"/>
            <a:ext cx="4961021" cy="246627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B6CF02A-7CC9-4D52-8D64-C4F6C0A71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58" y="1382515"/>
            <a:ext cx="7049129" cy="314494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01AE2C7-2982-44F5-9EC8-AA9EFE846618}"/>
              </a:ext>
            </a:extLst>
          </p:cNvPr>
          <p:cNvSpPr/>
          <p:nvPr/>
        </p:nvSpPr>
        <p:spPr>
          <a:xfrm>
            <a:off x="7297554" y="5386980"/>
            <a:ext cx="4102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CMS, Rep. Prog. Phys. 87 (2024) 107801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0FAD4F-2FA0-4D57-B40E-A117FC8E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447" y="4550983"/>
            <a:ext cx="5626484" cy="6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5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Collision of Two Light Quanta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CCB9E4-1755-4DFE-B262-955A37121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47509"/>
            <a:ext cx="1805387" cy="16698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B7E715-695D-4150-ABA2-2B564BAF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86" y="1341048"/>
            <a:ext cx="5173014" cy="351635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E617BB-D895-445B-9E9C-509307BC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" y="1475571"/>
            <a:ext cx="6883667" cy="308278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5EAEDB4-3201-46EE-892B-8B8EEDCBBF70}"/>
              </a:ext>
            </a:extLst>
          </p:cNvPr>
          <p:cNvSpPr/>
          <p:nvPr/>
        </p:nvSpPr>
        <p:spPr>
          <a:xfrm>
            <a:off x="2900851" y="5064686"/>
            <a:ext cx="4196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ATLAS, </a:t>
            </a:r>
            <a:r>
              <a:rPr lang="fr-FR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Phys. 13 (2017) 852</a:t>
            </a:r>
          </a:p>
          <a:p>
            <a:r>
              <a:rPr lang="fr-FR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ATLAS, Phys.Rev.Lett. 123 (2019) 052001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3DE436-A34C-4158-923B-A38CD53C74D7}"/>
              </a:ext>
            </a:extLst>
          </p:cNvPr>
          <p:cNvSpPr txBox="1"/>
          <p:nvPr/>
        </p:nvSpPr>
        <p:spPr>
          <a:xfrm>
            <a:off x="8421706" y="5111592"/>
            <a:ext cx="2570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CMS-PAS-HIN-21-015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75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Linear Polarization of The Light Quanta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54991D-7F52-4106-969A-1A9FAD27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090" y="1269585"/>
            <a:ext cx="4572000" cy="33139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20E337-F679-4686-9F56-A352E5076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45" y="1524843"/>
            <a:ext cx="3947543" cy="26179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ED80866-F35A-4ADB-A620-FCFF73B2E41F}"/>
              </a:ext>
            </a:extLst>
          </p:cNvPr>
          <p:cNvSpPr/>
          <p:nvPr/>
        </p:nvSpPr>
        <p:spPr>
          <a:xfrm>
            <a:off x="487822" y="4147534"/>
            <a:ext cx="5948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Li, J. Zhou, Y.-j. Zhou, Phys. Lett. B 795, 576 (2019) 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F9B3ED33-BF34-4ADD-BF48-EAB6D03F3829}"/>
              </a:ext>
            </a:extLst>
          </p:cNvPr>
          <p:cNvSpPr txBox="1"/>
          <p:nvPr/>
        </p:nvSpPr>
        <p:spPr>
          <a:xfrm>
            <a:off x="1347647" y="4583621"/>
            <a:ext cx="3561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Linearly Polarized Photons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10">
            <a:extLst>
              <a:ext uri="{FF2B5EF4-FFF2-40B4-BE49-F238E27FC236}">
                <a16:creationId xmlns:a16="http://schemas.microsoft.com/office/drawing/2014/main" id="{38F0EB96-E811-4E4A-B68B-CD489CAAB657}"/>
              </a:ext>
            </a:extLst>
          </p:cNvPr>
          <p:cNvSpPr txBox="1"/>
          <p:nvPr/>
        </p:nvSpPr>
        <p:spPr>
          <a:xfrm>
            <a:off x="365760" y="5356960"/>
            <a:ext cx="496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Fourth-Order Cosine Oscillations in the Electron Emission Angle of the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Breit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-Wheeler Process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175C988-AD2C-409D-959C-5108DD73ED46}"/>
              </a:ext>
            </a:extLst>
          </p:cNvPr>
          <p:cNvSpPr/>
          <p:nvPr/>
        </p:nvSpPr>
        <p:spPr>
          <a:xfrm>
            <a:off x="2601603" y="5008238"/>
            <a:ext cx="247475" cy="369333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0D737E6-7486-40A5-9D38-DDF4CD3158B9}"/>
              </a:ext>
            </a:extLst>
          </p:cNvPr>
          <p:cNvSpPr txBox="1"/>
          <p:nvPr/>
        </p:nvSpPr>
        <p:spPr>
          <a:xfrm>
            <a:off x="6436235" y="5164157"/>
            <a:ext cx="4072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Experimental Confirmation of Linear Polarization in the Photoproduction Process!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A291744-B335-45B6-ABB6-6FE29ADAA488}"/>
              </a:ext>
            </a:extLst>
          </p:cNvPr>
          <p:cNvSpPr/>
          <p:nvPr/>
        </p:nvSpPr>
        <p:spPr>
          <a:xfrm>
            <a:off x="6500496" y="47067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 052302 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44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Gamma-nucleus Collision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72740DD-69D1-42E4-93E7-C11182A7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2" y="1477654"/>
            <a:ext cx="3252245" cy="1951346"/>
          </a:xfrm>
          <a:prstGeom prst="rect">
            <a:avLst/>
          </a:prstGeom>
        </p:spPr>
      </p:pic>
      <p:sp>
        <p:nvSpPr>
          <p:cNvPr id="18" name="文本框 17" descr=" 5">
            <a:extLst>
              <a:ext uri="{FF2B5EF4-FFF2-40B4-BE49-F238E27FC236}">
                <a16:creationId xmlns:a16="http://schemas.microsoft.com/office/drawing/2014/main" id="{2361DBD2-93B7-464E-B9CF-4BB4A5383AE3}"/>
              </a:ext>
            </a:extLst>
          </p:cNvPr>
          <p:cNvSpPr txBox="1"/>
          <p:nvPr/>
        </p:nvSpPr>
        <p:spPr>
          <a:xfrm>
            <a:off x="1568703" y="3799940"/>
            <a:ext cx="494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the gluon distribution: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 descr=" 13">
                <a:extLst>
                  <a:ext uri="{FF2B5EF4-FFF2-40B4-BE49-F238E27FC236}">
                    <a16:creationId xmlns:a16="http://schemas.microsoft.com/office/drawing/2014/main" id="{1531D1A0-3198-4725-840C-A9DC53C79420}"/>
                  </a:ext>
                </a:extLst>
              </p:cNvPr>
              <p:cNvSpPr txBox="1"/>
              <p:nvPr/>
            </p:nvSpPr>
            <p:spPr>
              <a:xfrm>
                <a:off x="1568703" y="5412878"/>
                <a:ext cx="4223442" cy="70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 descr=" 13">
                <a:extLst>
                  <a:ext uri="{FF2B5EF4-FFF2-40B4-BE49-F238E27FC236}">
                    <a16:creationId xmlns:a16="http://schemas.microsoft.com/office/drawing/2014/main" id="{1531D1A0-3198-4725-840C-A9DC53C79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03" y="5412878"/>
                <a:ext cx="4223442" cy="7042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 descr=" 7">
            <a:extLst>
              <a:ext uri="{FF2B5EF4-FFF2-40B4-BE49-F238E27FC236}">
                <a16:creationId xmlns:a16="http://schemas.microsoft.com/office/drawing/2014/main" id="{48C653EE-7F24-4E34-A814-72CD745B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655" y="4415531"/>
            <a:ext cx="4981575" cy="10096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81009-298F-4D09-A8F7-327E852AD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799" y="1220732"/>
            <a:ext cx="3419131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8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B13838B-A645-49F9-806D-715A637E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28" y="3326010"/>
            <a:ext cx="2910226" cy="279381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Double-slit Interference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6C2B09E-3938-4F61-83CE-E8CEDF981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41" y="1274234"/>
            <a:ext cx="3497232" cy="2065575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7B067F2B-F4CD-4E56-AEE7-E18D23B20C10}"/>
              </a:ext>
            </a:extLst>
          </p:cNvPr>
          <p:cNvSpPr txBox="1"/>
          <p:nvPr/>
        </p:nvSpPr>
        <p:spPr>
          <a:xfrm>
            <a:off x="7449779" y="1315212"/>
            <a:ext cx="405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Indistinguishable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Photon emitter?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Target?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3386EDB-600F-44B4-B144-AA6AA93858E0}"/>
              </a:ext>
            </a:extLst>
          </p:cNvPr>
          <p:cNvSpPr txBox="1"/>
          <p:nvPr/>
        </p:nvSpPr>
        <p:spPr>
          <a:xfrm>
            <a:off x="4622899" y="3839950"/>
            <a:ext cx="204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Au+Au</a:t>
            </a:r>
            <a:endParaRPr lang="en-US" altLang="zh-CN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200GeV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61B6E29-0D02-4405-9A02-3AAEB15ACF2C}"/>
              </a:ext>
            </a:extLst>
          </p:cNvPr>
          <p:cNvSpPr txBox="1"/>
          <p:nvPr/>
        </p:nvSpPr>
        <p:spPr>
          <a:xfrm>
            <a:off x="4778787" y="4926156"/>
            <a:ext cx="207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b = 15fm</a:t>
            </a:r>
            <a:endParaRPr lang="zh-CN" altLang="en-US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9BC64D34-8D9C-4AC1-A333-29342FD6D607}"/>
              </a:ext>
            </a:extLst>
          </p:cNvPr>
          <p:cNvSpPr/>
          <p:nvPr/>
        </p:nvSpPr>
        <p:spPr>
          <a:xfrm>
            <a:off x="5001491" y="4507805"/>
            <a:ext cx="1378527" cy="3812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CDD0656-7E67-4135-B0A8-08AFE3D7A416}"/>
              </a:ext>
            </a:extLst>
          </p:cNvPr>
          <p:cNvSpPr/>
          <p:nvPr/>
        </p:nvSpPr>
        <p:spPr>
          <a:xfrm>
            <a:off x="699581" y="4262469"/>
            <a:ext cx="1598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Destructive Interference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29198EA-DD04-4752-B045-9974FAE0306A}"/>
              </a:ext>
            </a:extLst>
          </p:cNvPr>
          <p:cNvSpPr txBox="1"/>
          <p:nvPr/>
        </p:nvSpPr>
        <p:spPr>
          <a:xfrm>
            <a:off x="7202980" y="2551557"/>
            <a:ext cx="506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Double slit experiment at Fermi scale!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9AF4FC84-F314-4E55-935E-D42DE476F35B}"/>
              </a:ext>
            </a:extLst>
          </p:cNvPr>
          <p:cNvSpPr/>
          <p:nvPr/>
        </p:nvSpPr>
        <p:spPr>
          <a:xfrm>
            <a:off x="2712790" y="1649416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D5D0AE8-0DE6-4E72-8EAB-F2264711505F}"/>
              </a:ext>
            </a:extLst>
          </p:cNvPr>
          <p:cNvSpPr/>
          <p:nvPr/>
        </p:nvSpPr>
        <p:spPr>
          <a:xfrm>
            <a:off x="2712790" y="2619954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C3F0AECC-D072-4999-A33A-6D58F41AE593}"/>
              </a:ext>
            </a:extLst>
          </p:cNvPr>
          <p:cNvCxnSpPr/>
          <p:nvPr/>
        </p:nvCxnSpPr>
        <p:spPr>
          <a:xfrm>
            <a:off x="3149208" y="2023485"/>
            <a:ext cx="1940664" cy="4433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725D367-A635-4157-AA10-8D5B78A7738C}"/>
              </a:ext>
            </a:extLst>
          </p:cNvPr>
          <p:cNvCxnSpPr/>
          <p:nvPr/>
        </p:nvCxnSpPr>
        <p:spPr>
          <a:xfrm flipV="1">
            <a:off x="3149208" y="2723140"/>
            <a:ext cx="1940664" cy="3325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98855EDE-0683-4AB5-83B4-F2F2C357421E}"/>
              </a:ext>
            </a:extLst>
          </p:cNvPr>
          <p:cNvSpPr txBox="1"/>
          <p:nvPr/>
        </p:nvSpPr>
        <p:spPr>
          <a:xfrm>
            <a:off x="5182374" y="2348758"/>
            <a:ext cx="1750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Two source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25659E2-CEB0-47DC-9371-0B6997C00A4E}"/>
              </a:ext>
            </a:extLst>
          </p:cNvPr>
          <p:cNvSpPr/>
          <p:nvPr/>
        </p:nvSpPr>
        <p:spPr>
          <a:xfrm>
            <a:off x="5156324" y="2319508"/>
            <a:ext cx="1750404" cy="5201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A11C2E1-A832-4B26-8D61-23AA549D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36" y="3343501"/>
            <a:ext cx="2903571" cy="278742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1E6F80EC-29B2-43E2-9965-B63848A81E7C}"/>
              </a:ext>
            </a:extLst>
          </p:cNvPr>
          <p:cNvSpPr txBox="1"/>
          <p:nvPr/>
        </p:nvSpPr>
        <p:spPr>
          <a:xfrm>
            <a:off x="9686173" y="4398661"/>
            <a:ext cx="217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4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</a:t>
            </a:r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400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</a:t>
            </a:r>
            <a:r>
              <a:rPr lang="en-US" altLang="zh-CN" sz="1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(2019),061901 </a:t>
            </a:r>
            <a:endParaRPr lang="zh-CN" altLang="en-US" sz="1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67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3836DB14-D72F-456E-99C7-ACFCBA4F7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3"/>
          <a:stretch/>
        </p:blipFill>
        <p:spPr>
          <a:xfrm>
            <a:off x="6529835" y="3344400"/>
            <a:ext cx="3157455" cy="27864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EE536E8E-3D6C-47BC-886A-23090525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5"/>
          <a:stretch/>
        </p:blipFill>
        <p:spPr>
          <a:xfrm>
            <a:off x="1839600" y="3326400"/>
            <a:ext cx="3222677" cy="27936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Double-slit Interference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6C2B09E-3938-4F61-83CE-E8CEDF981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041" y="1274234"/>
            <a:ext cx="3497232" cy="2065575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7B067F2B-F4CD-4E56-AEE7-E18D23B20C10}"/>
              </a:ext>
            </a:extLst>
          </p:cNvPr>
          <p:cNvSpPr txBox="1"/>
          <p:nvPr/>
        </p:nvSpPr>
        <p:spPr>
          <a:xfrm>
            <a:off x="7449779" y="1315212"/>
            <a:ext cx="405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Indistinguishable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Photon emitter?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Target?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3386EDB-600F-44B4-B144-AA6AA93858E0}"/>
              </a:ext>
            </a:extLst>
          </p:cNvPr>
          <p:cNvSpPr txBox="1"/>
          <p:nvPr/>
        </p:nvSpPr>
        <p:spPr>
          <a:xfrm>
            <a:off x="4622899" y="3839950"/>
            <a:ext cx="204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Au+Au</a:t>
            </a:r>
            <a:endParaRPr lang="en-US" altLang="zh-CN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200GeV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61B6E29-0D02-4405-9A02-3AAEB15ACF2C}"/>
              </a:ext>
            </a:extLst>
          </p:cNvPr>
          <p:cNvSpPr txBox="1"/>
          <p:nvPr/>
        </p:nvSpPr>
        <p:spPr>
          <a:xfrm>
            <a:off x="4778787" y="4926156"/>
            <a:ext cx="207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b = 15fm</a:t>
            </a:r>
            <a:endParaRPr lang="zh-CN" altLang="en-US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9BC64D34-8D9C-4AC1-A333-29342FD6D607}"/>
              </a:ext>
            </a:extLst>
          </p:cNvPr>
          <p:cNvSpPr/>
          <p:nvPr/>
        </p:nvSpPr>
        <p:spPr>
          <a:xfrm>
            <a:off x="5001491" y="4507805"/>
            <a:ext cx="1378527" cy="3812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CDD0656-7E67-4135-B0A8-08AFE3D7A416}"/>
              </a:ext>
            </a:extLst>
          </p:cNvPr>
          <p:cNvSpPr/>
          <p:nvPr/>
        </p:nvSpPr>
        <p:spPr>
          <a:xfrm>
            <a:off x="699581" y="4262469"/>
            <a:ext cx="1598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Destructive Interference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29198EA-DD04-4752-B045-9974FAE0306A}"/>
              </a:ext>
            </a:extLst>
          </p:cNvPr>
          <p:cNvSpPr txBox="1"/>
          <p:nvPr/>
        </p:nvSpPr>
        <p:spPr>
          <a:xfrm>
            <a:off x="7202980" y="2551557"/>
            <a:ext cx="506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Double slit experiment at Fermi scale!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9AF4FC84-F314-4E55-935E-D42DE476F35B}"/>
              </a:ext>
            </a:extLst>
          </p:cNvPr>
          <p:cNvSpPr/>
          <p:nvPr/>
        </p:nvSpPr>
        <p:spPr>
          <a:xfrm>
            <a:off x="2712790" y="1649416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D5D0AE8-0DE6-4E72-8EAB-F2264711505F}"/>
              </a:ext>
            </a:extLst>
          </p:cNvPr>
          <p:cNvSpPr/>
          <p:nvPr/>
        </p:nvSpPr>
        <p:spPr>
          <a:xfrm>
            <a:off x="2712790" y="2619954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C3F0AECC-D072-4999-A33A-6D58F41AE593}"/>
              </a:ext>
            </a:extLst>
          </p:cNvPr>
          <p:cNvCxnSpPr/>
          <p:nvPr/>
        </p:nvCxnSpPr>
        <p:spPr>
          <a:xfrm>
            <a:off x="3149208" y="2023485"/>
            <a:ext cx="1940664" cy="4433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725D367-A635-4157-AA10-8D5B78A7738C}"/>
              </a:ext>
            </a:extLst>
          </p:cNvPr>
          <p:cNvCxnSpPr/>
          <p:nvPr/>
        </p:nvCxnSpPr>
        <p:spPr>
          <a:xfrm flipV="1">
            <a:off x="3149208" y="2723140"/>
            <a:ext cx="1940664" cy="3325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98855EDE-0683-4AB5-83B4-F2F2C357421E}"/>
              </a:ext>
            </a:extLst>
          </p:cNvPr>
          <p:cNvSpPr txBox="1"/>
          <p:nvPr/>
        </p:nvSpPr>
        <p:spPr>
          <a:xfrm>
            <a:off x="5182374" y="2348758"/>
            <a:ext cx="1750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Two source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25659E2-CEB0-47DC-9371-0B6997C00A4E}"/>
              </a:ext>
            </a:extLst>
          </p:cNvPr>
          <p:cNvSpPr/>
          <p:nvPr/>
        </p:nvSpPr>
        <p:spPr>
          <a:xfrm>
            <a:off x="5156324" y="2319508"/>
            <a:ext cx="1750404" cy="5201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8BA0745-9810-48F5-BF2F-42D8B2FE8CFB}"/>
              </a:ext>
            </a:extLst>
          </p:cNvPr>
          <p:cNvSpPr txBox="1"/>
          <p:nvPr/>
        </p:nvSpPr>
        <p:spPr>
          <a:xfrm>
            <a:off x="9686173" y="4398661"/>
            <a:ext cx="217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4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</a:t>
            </a:r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400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</a:t>
            </a:r>
            <a:r>
              <a:rPr lang="en-US" altLang="zh-CN" sz="1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altLang="zh-CN" sz="1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(2019),061901 </a:t>
            </a:r>
            <a:endParaRPr lang="zh-CN" altLang="en-US" sz="1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6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7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“Anomalous” Absorption &amp; Scattering of Hard γ Rays</a:t>
            </a:r>
            <a:endParaRPr lang="zh-CN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026" name="Picture 2" descr="核物理学家赵忠尧杰出的人生丨科学史--中国科学院高能物理研究所">
            <a:extLst>
              <a:ext uri="{FF2B5EF4-FFF2-40B4-BE49-F238E27FC236}">
                <a16:creationId xmlns:a16="http://schemas.microsoft.com/office/drawing/2014/main" id="{6EC12500-2CDE-4908-992F-5A56ED02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3" y="1336235"/>
            <a:ext cx="2216708" cy="29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8401E7-D03C-417B-A7EC-2E1B64A3F4DD}"/>
              </a:ext>
            </a:extLst>
          </p:cNvPr>
          <p:cNvSpPr txBox="1"/>
          <p:nvPr/>
        </p:nvSpPr>
        <p:spPr>
          <a:xfrm>
            <a:off x="911503" y="4423237"/>
            <a:ext cx="2216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赵忠尧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1902-1998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020588-7D4D-4D74-84C6-BC83A14C06AB}"/>
              </a:ext>
            </a:extLst>
          </p:cNvPr>
          <p:cNvSpPr txBox="1"/>
          <p:nvPr/>
        </p:nvSpPr>
        <p:spPr>
          <a:xfrm>
            <a:off x="500513" y="5308332"/>
            <a:ext cx="2868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C.Y.  Chao, PNAS 16 (1930)</a:t>
            </a:r>
          </a:p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C.Y.  Chao, Phys. Rev.  36 (1930) 1519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5D2E06-F591-42D9-B63D-47157224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185" y="1336235"/>
            <a:ext cx="7625615" cy="2947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5DC9EF-8BEF-4531-8B4F-4309CCE97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283" y="4638098"/>
            <a:ext cx="7625615" cy="1081276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CDBA252-575D-44D3-AF6F-9757E9015169}"/>
              </a:ext>
            </a:extLst>
          </p:cNvPr>
          <p:cNvSpPr/>
          <p:nvPr/>
        </p:nvSpPr>
        <p:spPr>
          <a:xfrm>
            <a:off x="6689558" y="3965608"/>
            <a:ext cx="4466122" cy="2923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E96EE23-CA6C-4FBC-B468-03A61ECF4F1E}"/>
              </a:ext>
            </a:extLst>
          </p:cNvPr>
          <p:cNvSpPr/>
          <p:nvPr/>
        </p:nvSpPr>
        <p:spPr>
          <a:xfrm>
            <a:off x="8338686" y="5432285"/>
            <a:ext cx="1055571" cy="2870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A7C0BE-61B5-486D-B866-60FE868D6548}"/>
              </a:ext>
            </a:extLst>
          </p:cNvPr>
          <p:cNvSpPr txBox="1"/>
          <p:nvPr/>
        </p:nvSpPr>
        <p:spPr>
          <a:xfrm>
            <a:off x="8240832" y="5719374"/>
            <a:ext cx="157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0.55MeV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59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87D95386-27F8-4506-A8CA-7580DC3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5"/>
          <a:stretch/>
        </p:blipFill>
        <p:spPr>
          <a:xfrm>
            <a:off x="1839600" y="3326400"/>
            <a:ext cx="3222677" cy="27936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Double-slit Interference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6C2B09E-3938-4F61-83CE-E8CEDF981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41" y="1274234"/>
            <a:ext cx="3497232" cy="2065575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7B067F2B-F4CD-4E56-AEE7-E18D23B20C10}"/>
              </a:ext>
            </a:extLst>
          </p:cNvPr>
          <p:cNvSpPr txBox="1"/>
          <p:nvPr/>
        </p:nvSpPr>
        <p:spPr>
          <a:xfrm>
            <a:off x="7449779" y="1315212"/>
            <a:ext cx="405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Indistinguishable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Photon emitter?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Target?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3386EDB-600F-44B4-B144-AA6AA93858E0}"/>
              </a:ext>
            </a:extLst>
          </p:cNvPr>
          <p:cNvSpPr txBox="1"/>
          <p:nvPr/>
        </p:nvSpPr>
        <p:spPr>
          <a:xfrm>
            <a:off x="4622899" y="3839950"/>
            <a:ext cx="204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Au+Au</a:t>
            </a:r>
            <a:endParaRPr lang="en-US" altLang="zh-CN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200GeV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61B6E29-0D02-4405-9A02-3AAEB15ACF2C}"/>
              </a:ext>
            </a:extLst>
          </p:cNvPr>
          <p:cNvSpPr txBox="1"/>
          <p:nvPr/>
        </p:nvSpPr>
        <p:spPr>
          <a:xfrm>
            <a:off x="4778787" y="4926156"/>
            <a:ext cx="207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b = 15fm</a:t>
            </a:r>
            <a:endParaRPr lang="zh-CN" altLang="en-US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9BC64D34-8D9C-4AC1-A333-29342FD6D607}"/>
              </a:ext>
            </a:extLst>
          </p:cNvPr>
          <p:cNvSpPr/>
          <p:nvPr/>
        </p:nvSpPr>
        <p:spPr>
          <a:xfrm>
            <a:off x="5001491" y="4507805"/>
            <a:ext cx="1378527" cy="3812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CDD0656-7E67-4135-B0A8-08AFE3D7A416}"/>
              </a:ext>
            </a:extLst>
          </p:cNvPr>
          <p:cNvSpPr/>
          <p:nvPr/>
        </p:nvSpPr>
        <p:spPr>
          <a:xfrm>
            <a:off x="699581" y="4262469"/>
            <a:ext cx="1598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Destructive Interference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0617C2A-C07E-463C-B89A-2EB0AE6F553C}"/>
              </a:ext>
            </a:extLst>
          </p:cNvPr>
          <p:cNvSpPr txBox="1"/>
          <p:nvPr/>
        </p:nvSpPr>
        <p:spPr>
          <a:xfrm>
            <a:off x="9940907" y="4450435"/>
            <a:ext cx="217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Adv.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 eabq3903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29198EA-DD04-4752-B045-9974FAE0306A}"/>
              </a:ext>
            </a:extLst>
          </p:cNvPr>
          <p:cNvSpPr txBox="1"/>
          <p:nvPr/>
        </p:nvSpPr>
        <p:spPr>
          <a:xfrm>
            <a:off x="7202980" y="2551557"/>
            <a:ext cx="506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Double slit experiment at Fermi scale!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9AF4FC84-F314-4E55-935E-D42DE476F35B}"/>
              </a:ext>
            </a:extLst>
          </p:cNvPr>
          <p:cNvSpPr/>
          <p:nvPr/>
        </p:nvSpPr>
        <p:spPr>
          <a:xfrm>
            <a:off x="2712790" y="1649416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D5D0AE8-0DE6-4E72-8EAB-F2264711505F}"/>
              </a:ext>
            </a:extLst>
          </p:cNvPr>
          <p:cNvSpPr/>
          <p:nvPr/>
        </p:nvSpPr>
        <p:spPr>
          <a:xfrm>
            <a:off x="2712790" y="2619954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C3F0AECC-D072-4999-A33A-6D58F41AE593}"/>
              </a:ext>
            </a:extLst>
          </p:cNvPr>
          <p:cNvCxnSpPr/>
          <p:nvPr/>
        </p:nvCxnSpPr>
        <p:spPr>
          <a:xfrm>
            <a:off x="3149208" y="2023485"/>
            <a:ext cx="1940664" cy="4433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725D367-A635-4157-AA10-8D5B78A7738C}"/>
              </a:ext>
            </a:extLst>
          </p:cNvPr>
          <p:cNvCxnSpPr/>
          <p:nvPr/>
        </p:nvCxnSpPr>
        <p:spPr>
          <a:xfrm flipV="1">
            <a:off x="3149208" y="2723140"/>
            <a:ext cx="1940664" cy="3325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98855EDE-0683-4AB5-83B4-F2F2C357421E}"/>
              </a:ext>
            </a:extLst>
          </p:cNvPr>
          <p:cNvSpPr txBox="1"/>
          <p:nvPr/>
        </p:nvSpPr>
        <p:spPr>
          <a:xfrm>
            <a:off x="5182374" y="2348758"/>
            <a:ext cx="1750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Two source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25659E2-CEB0-47DC-9371-0B6997C00A4E}"/>
              </a:ext>
            </a:extLst>
          </p:cNvPr>
          <p:cNvSpPr/>
          <p:nvPr/>
        </p:nvSpPr>
        <p:spPr>
          <a:xfrm>
            <a:off x="5156324" y="2319508"/>
            <a:ext cx="1750404" cy="5201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D3FD8D01-69E6-46C3-894C-ACEC70189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153" y="3144308"/>
            <a:ext cx="3314018" cy="30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1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0D29528-A454-4DD5-B4CD-C917515E5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1"/>
          <a:stretch/>
        </p:blipFill>
        <p:spPr>
          <a:xfrm>
            <a:off x="8967058" y="3598113"/>
            <a:ext cx="2813988" cy="256607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Polarization in </a:t>
            </a:r>
            <a:r>
              <a:rPr lang="en-US" altLang="zh-CN" dirty="0" err="1">
                <a:solidFill>
                  <a:srgbClr val="0000CC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776DB25-29E7-46CF-B45E-E257BB68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4" y="1368937"/>
            <a:ext cx="4277999" cy="21502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746BBAA-795D-44CC-8278-1AB0499A2D46}"/>
              </a:ext>
            </a:extLst>
          </p:cNvPr>
          <p:cNvSpPr txBox="1"/>
          <p:nvPr/>
        </p:nvSpPr>
        <p:spPr>
          <a:xfrm>
            <a:off x="5363554" y="1570336"/>
            <a:ext cx="3567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Linearly polarization along impact parameter</a:t>
            </a:r>
            <a:endParaRPr lang="zh-CN" altLang="en-US" sz="20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01CC82D-4BBA-485D-86E2-E7C971DB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344" y="2365414"/>
            <a:ext cx="3604591" cy="6521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3CFCBFC-18E8-47F7-8DB1-52A9372CE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420" y="3080293"/>
            <a:ext cx="3251418" cy="248324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9F7B691-4D9B-4EBC-A6C4-238572B243A3}"/>
              </a:ext>
            </a:extLst>
          </p:cNvPr>
          <p:cNvSpPr txBox="1"/>
          <p:nvPr/>
        </p:nvSpPr>
        <p:spPr>
          <a:xfrm>
            <a:off x="5055551" y="5576661"/>
            <a:ext cx="4095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Wu et al., PRR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 L042048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0D29528-A454-4DD5-B4CD-C917515E5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3"/>
          <a:stretch/>
        </p:blipFill>
        <p:spPr>
          <a:xfrm>
            <a:off x="8967058" y="1227580"/>
            <a:ext cx="2679565" cy="2558876"/>
          </a:xfrm>
          <a:prstGeom prst="rect">
            <a:avLst/>
          </a:prstGeom>
        </p:spPr>
      </p:pic>
      <p:sp>
        <p:nvSpPr>
          <p:cNvPr id="22" name="矩形 21" descr=" 5">
            <a:extLst>
              <a:ext uri="{FF2B5EF4-FFF2-40B4-BE49-F238E27FC236}">
                <a16:creationId xmlns:a16="http://schemas.microsoft.com/office/drawing/2014/main" id="{4A292DAE-5374-4FE1-B53A-BFFB572BC20C}"/>
              </a:ext>
            </a:extLst>
          </p:cNvPr>
          <p:cNvSpPr/>
          <p:nvPr/>
        </p:nvSpPr>
        <p:spPr>
          <a:xfrm>
            <a:off x="39720" y="3827459"/>
            <a:ext cx="5782823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New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approach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determine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reaction plane</a:t>
            </a:r>
            <a:endParaRPr lang="en-US" altLang="ja-JP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Directly related to initial geometry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event by event fluctuation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non-flow effect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Must accompanied by photoproduction</a:t>
            </a:r>
          </a:p>
        </p:txBody>
      </p:sp>
    </p:spTree>
    <p:extLst>
      <p:ext uri="{BB962C8B-B14F-4D97-AF65-F5344CB8AC3E}">
        <p14:creationId xmlns:p14="http://schemas.microsoft.com/office/powerpoint/2010/main" val="628704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Linearly Polarization and Interference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3336936-FF65-45B7-9481-A6E94DD8E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8" y="1428958"/>
            <a:ext cx="4277999" cy="215024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C4D7D60-CBA2-4BF8-9FAB-756E91686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" t="7596" r="67600" b="-7596"/>
          <a:stretch/>
        </p:blipFill>
        <p:spPr>
          <a:xfrm>
            <a:off x="4607671" y="1459991"/>
            <a:ext cx="3298371" cy="312350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9CA5405-8E9A-4605-8061-C296D86D8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54" t="9970"/>
          <a:stretch/>
        </p:blipFill>
        <p:spPr>
          <a:xfrm>
            <a:off x="8177798" y="1413649"/>
            <a:ext cx="3688300" cy="306689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D144D87-8216-4C43-A419-D48C8AFC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69" y="3595025"/>
            <a:ext cx="3298371" cy="59678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6C26D9F-E160-48B4-AFDB-722CAD4F4980}"/>
              </a:ext>
            </a:extLst>
          </p:cNvPr>
          <p:cNvSpPr txBox="1"/>
          <p:nvPr/>
        </p:nvSpPr>
        <p:spPr>
          <a:xfrm>
            <a:off x="602608" y="4509040"/>
            <a:ext cx="3056920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Linearly polarization along impact parameter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F46EA4E-5BF1-4690-A9AD-25FB2A31A3A8}"/>
              </a:ext>
            </a:extLst>
          </p:cNvPr>
          <p:cNvSpPr txBox="1"/>
          <p:nvPr/>
        </p:nvSpPr>
        <p:spPr>
          <a:xfrm>
            <a:off x="7497390" y="4698609"/>
            <a:ext cx="81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zh-CN" altLang="en-US" sz="28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E9C4CD5-97CF-48AB-9118-19F93357DF29}"/>
              </a:ext>
            </a:extLst>
          </p:cNvPr>
          <p:cNvSpPr txBox="1"/>
          <p:nvPr/>
        </p:nvSpPr>
        <p:spPr>
          <a:xfrm>
            <a:off x="5346378" y="4552221"/>
            <a:ext cx="1667022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Double-Slit interference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AFF1EB3-A626-4F0C-8BE9-1931A8525E54}"/>
              </a:ext>
            </a:extLst>
          </p:cNvPr>
          <p:cNvSpPr txBox="1"/>
          <p:nvPr/>
        </p:nvSpPr>
        <p:spPr>
          <a:xfrm>
            <a:off x="4398235" y="4698609"/>
            <a:ext cx="81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8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1FC7387-9A34-4C90-A11D-B7BD6CA27D2D}"/>
              </a:ext>
            </a:extLst>
          </p:cNvPr>
          <p:cNvSpPr txBox="1"/>
          <p:nvPr/>
        </p:nvSpPr>
        <p:spPr>
          <a:xfrm>
            <a:off x="8332144" y="4583498"/>
            <a:ext cx="3257248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Modulation of degree of linearly polarization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368DE92-94BD-417A-99DA-760EE127C29E}"/>
              </a:ext>
            </a:extLst>
          </p:cNvPr>
          <p:cNvSpPr txBox="1"/>
          <p:nvPr/>
        </p:nvSpPr>
        <p:spPr>
          <a:xfrm>
            <a:off x="3975234" y="5791525"/>
            <a:ext cx="56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(2021) 033007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40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Spin-interference in UPCs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3AFB6DE-BC55-4E87-BBA4-9F972925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60" y="1573431"/>
            <a:ext cx="4505325" cy="34004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1468C3B-71F9-4AD5-84B9-2C727050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56" y="1730792"/>
            <a:ext cx="4505325" cy="308570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D57A070-6113-45E2-9273-F08ABD1B55BE}"/>
              </a:ext>
            </a:extLst>
          </p:cNvPr>
          <p:cNvSpPr txBox="1"/>
          <p:nvPr/>
        </p:nvSpPr>
        <p:spPr>
          <a:xfrm>
            <a:off x="5781821" y="4931405"/>
            <a:ext cx="594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Modulation of degree of linearly polarization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62F74D-2306-4236-9707-46233D0D803E}"/>
              </a:ext>
            </a:extLst>
          </p:cNvPr>
          <p:cNvSpPr txBox="1"/>
          <p:nvPr/>
        </p:nvSpPr>
        <p:spPr>
          <a:xfrm>
            <a:off x="6121743" y="5551848"/>
            <a:ext cx="5605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Dipole model</a:t>
            </a:r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：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H. Xing </a:t>
            </a:r>
            <a:r>
              <a:rPr lang="en-US" altLang="zh-CN" sz="2000" dirty="0" err="1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etal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.,</a:t>
            </a:r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  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JHEP</a:t>
            </a:r>
            <a:r>
              <a:rPr lang="en-US" altLang="zh-CN" sz="2000" b="1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10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(2020) 064</a:t>
            </a:r>
          </a:p>
          <a:p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VMD:</a:t>
            </a:r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PRD</a:t>
            </a:r>
            <a:r>
              <a:rPr lang="en-US" altLang="zh-CN" sz="2000" b="1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103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 (2021) 033007 </a:t>
            </a:r>
            <a:endParaRPr lang="zh-CN" altLang="en-US" sz="2000" dirty="0">
              <a:solidFill>
                <a:srgbClr val="2801B7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04025E-7193-49C9-9A4B-3C00FB530514}"/>
              </a:ext>
            </a:extLst>
          </p:cNvPr>
          <p:cNvSpPr txBox="1"/>
          <p:nvPr/>
        </p:nvSpPr>
        <p:spPr>
          <a:xfrm>
            <a:off x="1296973" y="4965782"/>
            <a:ext cx="420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p+Au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Negligible 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interference 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327C1E-84D8-4D17-A732-7F85D4F1F958}"/>
              </a:ext>
            </a:extLst>
          </p:cNvPr>
          <p:cNvSpPr txBox="1"/>
          <p:nvPr/>
        </p:nvSpPr>
        <p:spPr>
          <a:xfrm>
            <a:off x="1056547" y="5609939"/>
            <a:ext cx="479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Incoherent contribution not excluded</a:t>
            </a:r>
            <a:endParaRPr lang="zh-CN" altLang="en-US" sz="2400" dirty="0">
              <a:solidFill>
                <a:srgbClr val="2801B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03AC67E-C011-4B6B-9D62-EEA298FA76D7}"/>
              </a:ext>
            </a:extLst>
          </p:cNvPr>
          <p:cNvSpPr txBox="1"/>
          <p:nvPr/>
        </p:nvSpPr>
        <p:spPr>
          <a:xfrm>
            <a:off x="3881263" y="1219087"/>
            <a:ext cx="472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Adv.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 eabq3903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35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Some Interesting  Features 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5678CBE-D41C-471B-9293-F8D64A72E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47" y="1236800"/>
            <a:ext cx="8720356" cy="377591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78C112D-3C55-4C8F-94B0-5B1330BA0640}"/>
              </a:ext>
            </a:extLst>
          </p:cNvPr>
          <p:cNvSpPr txBox="1"/>
          <p:nvPr/>
        </p:nvSpPr>
        <p:spPr>
          <a:xfrm>
            <a:off x="3111269" y="5178606"/>
            <a:ext cx="419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lifte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of 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~1.3fm/c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7E23226-58E0-4789-808E-B5549992AB6D}"/>
              </a:ext>
            </a:extLst>
          </p:cNvPr>
          <p:cNvSpPr txBox="1"/>
          <p:nvPr/>
        </p:nvSpPr>
        <p:spPr>
          <a:xfrm>
            <a:off x="3105451" y="5665980"/>
            <a:ext cx="375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slit separation 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~40fm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022C103-EA45-462E-A730-946161263BBA}"/>
              </a:ext>
            </a:extLst>
          </p:cNvPr>
          <p:cNvSpPr txBox="1"/>
          <p:nvPr/>
        </p:nvSpPr>
        <p:spPr>
          <a:xfrm>
            <a:off x="721270" y="5355577"/>
            <a:ext cx="2380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Truly one by one experiment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C5C2CD4-9911-4C2F-AAE8-1FF5A2735CB5}"/>
              </a:ext>
            </a:extLst>
          </p:cNvPr>
          <p:cNvSpPr txBox="1"/>
          <p:nvPr/>
        </p:nvSpPr>
        <p:spPr>
          <a:xfrm>
            <a:off x="7406041" y="5132197"/>
            <a:ext cx="3750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interference behavior by decay daughters !</a:t>
            </a:r>
            <a:r>
              <a:rPr lang="zh-CN" altLang="en-US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371563D-ADE3-48BD-A51F-8D65D6E2403C}"/>
              </a:ext>
            </a:extLst>
          </p:cNvPr>
          <p:cNvSpPr txBox="1"/>
          <p:nvPr/>
        </p:nvSpPr>
        <p:spPr>
          <a:xfrm>
            <a:off x="7229348" y="5849252"/>
            <a:ext cx="375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Entanglement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79447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spin-interference of J/</a:t>
            </a:r>
            <a:r>
              <a:rPr lang="en-US" altLang="zh-CN" dirty="0">
                <a:solidFill>
                  <a:srgbClr val="0000CC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587821-BC14-453B-AB98-CBBA21FA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61" y="1722029"/>
            <a:ext cx="3556510" cy="271372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E46ABF4-0609-4C50-A9BC-BEFF2D60FB1E}"/>
              </a:ext>
            </a:extLst>
          </p:cNvPr>
          <p:cNvSpPr txBox="1"/>
          <p:nvPr/>
        </p:nvSpPr>
        <p:spPr>
          <a:xfrm>
            <a:off x="310984" y="5301205"/>
            <a:ext cx="416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Negative sign of modulation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BBE131-B500-4E19-AD59-C3D1B454BFD7}"/>
              </a:ext>
            </a:extLst>
          </p:cNvPr>
          <p:cNvSpPr txBox="1"/>
          <p:nvPr/>
        </p:nvSpPr>
        <p:spPr>
          <a:xfrm>
            <a:off x="6014741" y="5377113"/>
            <a:ext cx="5020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Evidence of J/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spin-interference!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Irrelevant to life time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E4495EC-C40D-4213-BBA6-AE2C372B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660" y="1606576"/>
            <a:ext cx="7585189" cy="329267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8C75FCE-3B7D-477C-8020-00150597C370}"/>
              </a:ext>
            </a:extLst>
          </p:cNvPr>
          <p:cNvSpPr txBox="1"/>
          <p:nvPr/>
        </p:nvSpPr>
        <p:spPr>
          <a:xfrm>
            <a:off x="6798769" y="1298799"/>
            <a:ext cx="377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Kaiyang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QM2025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35687EA-E10B-44FF-BC96-EF4793BC601E}"/>
              </a:ext>
            </a:extLst>
          </p:cNvPr>
          <p:cNvSpPr txBox="1"/>
          <p:nvPr/>
        </p:nvSpPr>
        <p:spPr>
          <a:xfrm>
            <a:off x="5958566" y="4907672"/>
            <a:ext cx="6108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b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Mäntysaari</a:t>
            </a:r>
            <a:r>
              <a:rPr lang="en-US" altLang="zh-CN" b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b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C </a:t>
            </a:r>
            <a:r>
              <a:rPr lang="en-US" altLang="zh-CN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109 (2024) 024908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21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Spin-interference of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Drell-Soding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Process 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4EA3899-D4CB-4A26-8850-A3BB90F1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44" y="1392232"/>
            <a:ext cx="5321928" cy="145202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80C5DB6-FA35-4C9C-ABBA-F745039A52BE}"/>
              </a:ext>
            </a:extLst>
          </p:cNvPr>
          <p:cNvSpPr/>
          <p:nvPr/>
        </p:nvSpPr>
        <p:spPr>
          <a:xfrm>
            <a:off x="779101" y="1184461"/>
            <a:ext cx="395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S.D.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5 (1960) 278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7AB0447-2412-4CA4-96D0-DEBFD7857AB2}"/>
              </a:ext>
            </a:extLst>
          </p:cNvPr>
          <p:cNvSpPr/>
          <p:nvPr/>
        </p:nvSpPr>
        <p:spPr>
          <a:xfrm>
            <a:off x="812792" y="2782783"/>
            <a:ext cx="347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Soding Phys. Lett. 19 (1966) 702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DD2E841-4D13-482D-AF46-ECEEB3BD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5155">
            <a:off x="8057734" y="3803490"/>
            <a:ext cx="880029" cy="124542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813E26F-AECF-4AFB-8D06-E21BD43CB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3452">
            <a:off x="10946320" y="3845203"/>
            <a:ext cx="880029" cy="124542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C0BBC5-4741-4BCB-B532-2A4816ACE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9081">
            <a:off x="9060697" y="3788588"/>
            <a:ext cx="880029" cy="124542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模型 26" descr="Red Sphere">
                <a:extLst>
                  <a:ext uri="{FF2B5EF4-FFF2-40B4-BE49-F238E27FC236}">
                    <a16:creationId xmlns:a16="http://schemas.microsoft.com/office/drawing/2014/main" id="{E407CEBD-F265-452D-8C55-7F47ECE93B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91093" y="4843874"/>
              <a:ext cx="565328" cy="5431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43160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模型 26" descr="Red Sphere">
                <a:extLst>
                  <a:ext uri="{FF2B5EF4-FFF2-40B4-BE49-F238E27FC236}">
                    <a16:creationId xmlns:a16="http://schemas.microsoft.com/office/drawing/2014/main" id="{E407CEBD-F265-452D-8C55-7F47ECE93B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1093" y="4843874"/>
                <a:ext cx="565328" cy="543160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79174DC0-978D-4CFB-B20F-80D2814E5D68}"/>
              </a:ext>
            </a:extLst>
          </p:cNvPr>
          <p:cNvSpPr/>
          <p:nvPr/>
        </p:nvSpPr>
        <p:spPr>
          <a:xfrm>
            <a:off x="6709444" y="3142513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4BE0A13C-5257-48D3-B12F-C2E076CE0117}"/>
              </a:ext>
            </a:extLst>
          </p:cNvPr>
          <p:cNvSpPr/>
          <p:nvPr/>
        </p:nvSpPr>
        <p:spPr>
          <a:xfrm>
            <a:off x="9550335" y="3152115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E2A4C105-7314-41CA-BF5D-3A57A5AECE98}"/>
              </a:ext>
            </a:extLst>
          </p:cNvPr>
          <p:cNvSpPr/>
          <p:nvPr/>
        </p:nvSpPr>
        <p:spPr>
          <a:xfrm>
            <a:off x="6708679" y="5309732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3B66C52-CF07-4304-9334-09AF05A48359}"/>
              </a:ext>
            </a:extLst>
          </p:cNvPr>
          <p:cNvSpPr/>
          <p:nvPr/>
        </p:nvSpPr>
        <p:spPr>
          <a:xfrm>
            <a:off x="9550335" y="5309731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72EFB80B-8BFB-4A89-A713-E1847E14F117}"/>
              </a:ext>
            </a:extLst>
          </p:cNvPr>
          <p:cNvSpPr/>
          <p:nvPr/>
        </p:nvSpPr>
        <p:spPr>
          <a:xfrm>
            <a:off x="6806499" y="2718350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3D 模型 32" descr="Sphere">
                <a:extLst>
                  <a:ext uri="{FF2B5EF4-FFF2-40B4-BE49-F238E27FC236}">
                    <a16:creationId xmlns:a16="http://schemas.microsoft.com/office/drawing/2014/main" id="{B67381CB-40D1-4EFB-A64A-442D4484C7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13917" y="2672551"/>
              <a:ext cx="565328" cy="5653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模型 32" descr="Sphere">
                <a:extLst>
                  <a:ext uri="{FF2B5EF4-FFF2-40B4-BE49-F238E27FC236}">
                    <a16:creationId xmlns:a16="http://schemas.microsoft.com/office/drawing/2014/main" id="{B67381CB-40D1-4EFB-A64A-442D4484C7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3917" y="2672551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模型 33" descr="Red Sphere">
                <a:extLst>
                  <a:ext uri="{FF2B5EF4-FFF2-40B4-BE49-F238E27FC236}">
                    <a16:creationId xmlns:a16="http://schemas.microsoft.com/office/drawing/2014/main" id="{5BD4CAAF-B8AD-46BE-9F36-0C80E9EC4C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91099" y="2672551"/>
              <a:ext cx="565328" cy="565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模型 33" descr="Red Sphere">
                <a:extLst>
                  <a:ext uri="{FF2B5EF4-FFF2-40B4-BE49-F238E27FC236}">
                    <a16:creationId xmlns:a16="http://schemas.microsoft.com/office/drawing/2014/main" id="{5BD4CAAF-B8AD-46BE-9F36-0C80E9EC4C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91099" y="2672551"/>
                <a:ext cx="565328" cy="565328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pic>
        <p:nvPicPr>
          <p:cNvPr id="35" name="图片 34">
            <a:extLst>
              <a:ext uri="{FF2B5EF4-FFF2-40B4-BE49-F238E27FC236}">
                <a16:creationId xmlns:a16="http://schemas.microsoft.com/office/drawing/2014/main" id="{399D08B4-34D6-48C8-A1E7-AA006826E2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 l="14888" t="9" r="76962" b="6728"/>
          <a:stretch/>
        </p:blipFill>
        <p:spPr>
          <a:xfrm rot="3807521" flipH="1">
            <a:off x="7189077" y="3062318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26C40E1-72B3-4D50-828C-8BB95897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4183">
            <a:off x="6165518" y="1666202"/>
            <a:ext cx="876893" cy="124098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EB68D32-3C6A-42C2-9752-973B1C8CA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5155">
            <a:off x="8068621" y="1654604"/>
            <a:ext cx="880029" cy="124542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FAB89CC0-4651-488A-BD50-9F1BA9848558}"/>
              </a:ext>
            </a:extLst>
          </p:cNvPr>
          <p:cNvSpPr txBox="1"/>
          <p:nvPr/>
        </p:nvSpPr>
        <p:spPr>
          <a:xfrm>
            <a:off x="6954317" y="3521927"/>
            <a:ext cx="1437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A</a:t>
            </a:r>
            <a:endParaRPr lang="zh-CN" altLang="en-US" sz="2000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2F1218AB-43D0-4193-9F6A-8C2C6A46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9081">
            <a:off x="9207195" y="1614187"/>
            <a:ext cx="880029" cy="1245422"/>
          </a:xfrm>
          <a:prstGeom prst="rect">
            <a:avLst/>
          </a:prstGeom>
        </p:spPr>
      </p:pic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BAD58E81-516F-4B63-95AE-3BF712E0552D}"/>
              </a:ext>
            </a:extLst>
          </p:cNvPr>
          <p:cNvSpPr/>
          <p:nvPr/>
        </p:nvSpPr>
        <p:spPr>
          <a:xfrm>
            <a:off x="9662825" y="2722609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模型 40" descr="Sphere">
                <a:extLst>
                  <a:ext uri="{FF2B5EF4-FFF2-40B4-BE49-F238E27FC236}">
                    <a16:creationId xmlns:a16="http://schemas.microsoft.com/office/drawing/2014/main" id="{F866A64D-486D-4F08-B2F7-B0947AA6D10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70243" y="2676810"/>
              <a:ext cx="565328" cy="5653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模型 40" descr="Sphere">
                <a:extLst>
                  <a:ext uri="{FF2B5EF4-FFF2-40B4-BE49-F238E27FC236}">
                    <a16:creationId xmlns:a16="http://schemas.microsoft.com/office/drawing/2014/main" id="{F866A64D-486D-4F08-B2F7-B0947AA6D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70243" y="2676810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 模型 41" descr="Red Sphere">
                <a:extLst>
                  <a:ext uri="{FF2B5EF4-FFF2-40B4-BE49-F238E27FC236}">
                    <a16:creationId xmlns:a16="http://schemas.microsoft.com/office/drawing/2014/main" id="{E760902A-AD93-4F7B-9792-3BC60F9B92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47425" y="2676810"/>
              <a:ext cx="565328" cy="565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 模型 41" descr="Red Sphere">
                <a:extLst>
                  <a:ext uri="{FF2B5EF4-FFF2-40B4-BE49-F238E27FC236}">
                    <a16:creationId xmlns:a16="http://schemas.microsoft.com/office/drawing/2014/main" id="{E760902A-AD93-4F7B-9792-3BC60F9B92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47425" y="2676810"/>
                <a:ext cx="565328" cy="565328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pic>
        <p:nvPicPr>
          <p:cNvPr id="43" name="图片 42">
            <a:extLst>
              <a:ext uri="{FF2B5EF4-FFF2-40B4-BE49-F238E27FC236}">
                <a16:creationId xmlns:a16="http://schemas.microsoft.com/office/drawing/2014/main" id="{1FED5640-BA60-4116-8B71-078F59DFF01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 l="14888" t="9" r="76962" b="6728"/>
          <a:stretch/>
        </p:blipFill>
        <p:spPr>
          <a:xfrm rot="3807521" flipH="1">
            <a:off x="10041951" y="3041405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7F259239-8A2D-4AE5-86B4-7DBA452BA5D3}"/>
              </a:ext>
            </a:extLst>
          </p:cNvPr>
          <p:cNvSpPr/>
          <p:nvPr/>
        </p:nvSpPr>
        <p:spPr>
          <a:xfrm>
            <a:off x="6806499" y="4878595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 模型 44" descr="Sphere">
                <a:extLst>
                  <a:ext uri="{FF2B5EF4-FFF2-40B4-BE49-F238E27FC236}">
                    <a16:creationId xmlns:a16="http://schemas.microsoft.com/office/drawing/2014/main" id="{F84C7712-8201-479A-8517-A36DD7B196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13917" y="4832796"/>
              <a:ext cx="565328" cy="5653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 模型 44" descr="Sphere">
                <a:extLst>
                  <a:ext uri="{FF2B5EF4-FFF2-40B4-BE49-F238E27FC236}">
                    <a16:creationId xmlns:a16="http://schemas.microsoft.com/office/drawing/2014/main" id="{F84C7712-8201-479A-8517-A36DD7B196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3917" y="4832796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82B34E6A-788D-4745-893A-500FEE3DB183}"/>
              </a:ext>
            </a:extLst>
          </p:cNvPr>
          <p:cNvSpPr/>
          <p:nvPr/>
        </p:nvSpPr>
        <p:spPr>
          <a:xfrm>
            <a:off x="9663292" y="4875087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3D 模型 46" descr="Sphere">
                <a:extLst>
                  <a:ext uri="{FF2B5EF4-FFF2-40B4-BE49-F238E27FC236}">
                    <a16:creationId xmlns:a16="http://schemas.microsoft.com/office/drawing/2014/main" id="{B670669F-2D76-4A58-9F2D-604FD95D9F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70710" y="4829288"/>
              <a:ext cx="565328" cy="5653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3D 模型 46" descr="Sphere">
                <a:extLst>
                  <a:ext uri="{FF2B5EF4-FFF2-40B4-BE49-F238E27FC236}">
                    <a16:creationId xmlns:a16="http://schemas.microsoft.com/office/drawing/2014/main" id="{B670669F-2D76-4A58-9F2D-604FD95D9F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70710" y="4829288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8" name="3D 模型 47" descr="Red Sphere">
                <a:extLst>
                  <a:ext uri="{FF2B5EF4-FFF2-40B4-BE49-F238E27FC236}">
                    <a16:creationId xmlns:a16="http://schemas.microsoft.com/office/drawing/2014/main" id="{83B4C503-68A7-4149-8DEB-431707F11F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47892" y="4829288"/>
              <a:ext cx="565328" cy="565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8" name="3D 模型 47" descr="Red Sphere">
                <a:extLst>
                  <a:ext uri="{FF2B5EF4-FFF2-40B4-BE49-F238E27FC236}">
                    <a16:creationId xmlns:a16="http://schemas.microsoft.com/office/drawing/2014/main" id="{83B4C503-68A7-4149-8DEB-431707F11F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47892" y="4829288"/>
                <a:ext cx="565328" cy="565328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pic>
        <p:nvPicPr>
          <p:cNvPr id="49" name="图片 48">
            <a:extLst>
              <a:ext uri="{FF2B5EF4-FFF2-40B4-BE49-F238E27FC236}">
                <a16:creationId xmlns:a16="http://schemas.microsoft.com/office/drawing/2014/main" id="{CC1AC3C0-E19D-40E2-9DE9-83656C486FC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 l="14888" t="9" r="76962" b="6728"/>
          <a:stretch/>
        </p:blipFill>
        <p:spPr>
          <a:xfrm rot="6299756" flipH="1">
            <a:off x="10687220" y="5207261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A752556-76B8-4851-9BEE-B956CF059EC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 l="14888" t="9" r="76962" b="6728"/>
          <a:stretch/>
        </p:blipFill>
        <p:spPr>
          <a:xfrm rot="6299756" flipH="1">
            <a:off x="7798009" y="5207261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15AA2FC-FB72-4E69-9465-443CC231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3452">
            <a:off x="10948940" y="1665333"/>
            <a:ext cx="880029" cy="124542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C74D846B-DA35-4C8F-8227-694B506C9841}"/>
              </a:ext>
            </a:extLst>
          </p:cNvPr>
          <p:cNvSpPr txBox="1"/>
          <p:nvPr/>
        </p:nvSpPr>
        <p:spPr>
          <a:xfrm>
            <a:off x="9876218" y="3529725"/>
            <a:ext cx="1372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B</a:t>
            </a:r>
            <a:endParaRPr lang="zh-CN" altLang="en-US" sz="20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F8F9478-07D8-412A-A3E7-307FF50DF355}"/>
              </a:ext>
            </a:extLst>
          </p:cNvPr>
          <p:cNvSpPr txBox="1"/>
          <p:nvPr/>
        </p:nvSpPr>
        <p:spPr>
          <a:xfrm>
            <a:off x="6984131" y="5648648"/>
            <a:ext cx="140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A</a:t>
            </a:r>
            <a:endParaRPr lang="zh-CN" altLang="en-US" sz="2000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EE02F71-0AD6-4455-907F-21DF808C8286}"/>
              </a:ext>
            </a:extLst>
          </p:cNvPr>
          <p:cNvSpPr txBox="1"/>
          <p:nvPr/>
        </p:nvSpPr>
        <p:spPr>
          <a:xfrm>
            <a:off x="9856661" y="5648648"/>
            <a:ext cx="1391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B</a:t>
            </a:r>
            <a:endParaRPr lang="zh-CN" altLang="en-US" sz="2000" dirty="0"/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A17150CB-BEDD-4F68-8EB2-8C717792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4183">
            <a:off x="6132045" y="3864291"/>
            <a:ext cx="876893" cy="1240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F16A514-315A-42D8-AA16-BF20C3701AD8}"/>
                  </a:ext>
                </a:extLst>
              </p:cNvPr>
              <p:cNvSpPr txBox="1"/>
              <p:nvPr/>
            </p:nvSpPr>
            <p:spPr>
              <a:xfrm>
                <a:off x="7099375" y="2727634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F16A514-315A-42D8-AA16-BF20C370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75" y="2727634"/>
                <a:ext cx="333361" cy="276999"/>
              </a:xfrm>
              <a:prstGeom prst="rect">
                <a:avLst/>
              </a:prstGeom>
              <a:blipFill>
                <a:blip r:embed="rId10"/>
                <a:stretch>
                  <a:fillRect l="-11111" r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19DEE347-0BDB-4154-AA17-AEC391506345}"/>
                  </a:ext>
                </a:extLst>
              </p:cNvPr>
              <p:cNvSpPr txBox="1"/>
              <p:nvPr/>
            </p:nvSpPr>
            <p:spPr>
              <a:xfrm>
                <a:off x="7089967" y="4905717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19DEE347-0BDB-4154-AA17-AEC391506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967" y="4905717"/>
                <a:ext cx="333361" cy="276999"/>
              </a:xfrm>
              <a:prstGeom prst="rect">
                <a:avLst/>
              </a:prstGeom>
              <a:blipFill>
                <a:blip r:embed="rId11"/>
                <a:stretch>
                  <a:fillRect l="-10909" r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3B88A336-2D6E-4258-8A64-B0BB090A1DF8}"/>
                  </a:ext>
                </a:extLst>
              </p:cNvPr>
              <p:cNvSpPr txBox="1"/>
              <p:nvPr/>
            </p:nvSpPr>
            <p:spPr>
              <a:xfrm>
                <a:off x="9938172" y="2742306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3B88A336-2D6E-4258-8A64-B0BB090A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172" y="2742306"/>
                <a:ext cx="333361" cy="276999"/>
              </a:xfrm>
              <a:prstGeom prst="rect">
                <a:avLst/>
              </a:prstGeom>
              <a:blipFill>
                <a:blip r:embed="rId12"/>
                <a:stretch>
                  <a:fillRect l="-10909" r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FE41998-E981-4EB6-A669-66E5B3C75D8B}"/>
                  </a:ext>
                </a:extLst>
              </p:cNvPr>
              <p:cNvSpPr txBox="1"/>
              <p:nvPr/>
            </p:nvSpPr>
            <p:spPr>
              <a:xfrm>
                <a:off x="9954400" y="4909302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FE41998-E981-4EB6-A669-66E5B3C75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400" y="4909302"/>
                <a:ext cx="333361" cy="276999"/>
              </a:xfrm>
              <a:prstGeom prst="rect">
                <a:avLst/>
              </a:prstGeom>
              <a:blipFill>
                <a:blip r:embed="rId13"/>
                <a:stretch>
                  <a:fillRect l="-10909" r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579F1AC-EED4-44C0-9465-C5FAC73A9846}"/>
                  </a:ext>
                </a:extLst>
              </p:cNvPr>
              <p:cNvSpPr txBox="1"/>
              <p:nvPr/>
            </p:nvSpPr>
            <p:spPr>
              <a:xfrm>
                <a:off x="7893403" y="2766520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579F1AC-EED4-44C0-9465-C5FAC73A9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403" y="2766520"/>
                <a:ext cx="333361" cy="276999"/>
              </a:xfrm>
              <a:prstGeom prst="rect">
                <a:avLst/>
              </a:prstGeom>
              <a:blipFill>
                <a:blip r:embed="rId14"/>
                <a:stretch>
                  <a:fillRect l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1227C776-2E12-4836-90A8-7CA4CE38A42E}"/>
                  </a:ext>
                </a:extLst>
              </p:cNvPr>
              <p:cNvSpPr txBox="1"/>
              <p:nvPr/>
            </p:nvSpPr>
            <p:spPr>
              <a:xfrm>
                <a:off x="10737125" y="2748100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1227C776-2E12-4836-90A8-7CA4CE38A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125" y="2748100"/>
                <a:ext cx="333361" cy="276999"/>
              </a:xfrm>
              <a:prstGeom prst="rect">
                <a:avLst/>
              </a:prstGeom>
              <a:blipFill>
                <a:blip r:embed="rId15"/>
                <a:stretch>
                  <a:fillRect l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6D86B9C6-D983-4C5A-A920-6CA526CD6811}"/>
                  </a:ext>
                </a:extLst>
              </p:cNvPr>
              <p:cNvSpPr txBox="1"/>
              <p:nvPr/>
            </p:nvSpPr>
            <p:spPr>
              <a:xfrm>
                <a:off x="7889053" y="4912909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6D86B9C6-D983-4C5A-A920-6CA526CD6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53" y="4912909"/>
                <a:ext cx="333361" cy="276999"/>
              </a:xfrm>
              <a:prstGeom prst="rect">
                <a:avLst/>
              </a:prstGeom>
              <a:blipFill>
                <a:blip r:embed="rId16"/>
                <a:stretch>
                  <a:fillRect l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D20A477B-7957-42F5-91F6-D0DEFD8DA222}"/>
                  </a:ext>
                </a:extLst>
              </p:cNvPr>
              <p:cNvSpPr txBox="1"/>
              <p:nvPr/>
            </p:nvSpPr>
            <p:spPr>
              <a:xfrm>
                <a:off x="10756700" y="4911625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D20A477B-7957-42F5-91F6-D0DEFD8DA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6700" y="4911625"/>
                <a:ext cx="333361" cy="276999"/>
              </a:xfrm>
              <a:prstGeom prst="rect">
                <a:avLst/>
              </a:prstGeom>
              <a:blipFill>
                <a:blip r:embed="rId17"/>
                <a:stretch>
                  <a:fillRect l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图片 63">
            <a:extLst>
              <a:ext uri="{FF2B5EF4-FFF2-40B4-BE49-F238E27FC236}">
                <a16:creationId xmlns:a16="http://schemas.microsoft.com/office/drawing/2014/main" id="{1B9315FF-4F34-4545-9234-D95C6E8B7B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7932" y="3156710"/>
            <a:ext cx="4312316" cy="30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4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Spin-interference of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Drell-Soding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Process 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0F1BDB92-06D2-4B62-AF03-592194B2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6" y="1398402"/>
            <a:ext cx="4900924" cy="3603893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D8970445-35C4-4B14-9FEC-AA244FEB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339" y="1398402"/>
            <a:ext cx="4890657" cy="3516447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2D2ADF24-BB16-4E33-B3AF-921BD6D6C684}"/>
              </a:ext>
            </a:extLst>
          </p:cNvPr>
          <p:cNvSpPr txBox="1"/>
          <p:nvPr/>
        </p:nvSpPr>
        <p:spPr>
          <a:xfrm>
            <a:off x="1089443" y="5355028"/>
            <a:ext cx="472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Modulation of decay azimuthal angle</a:t>
            </a:r>
            <a:endParaRPr lang="zh-CN" altLang="en-US" sz="2400" dirty="0">
              <a:solidFill>
                <a:srgbClr val="3333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4E54890-D8FF-41BB-AB85-A5FF21E53C6A}"/>
              </a:ext>
            </a:extLst>
          </p:cNvPr>
          <p:cNvSpPr txBox="1"/>
          <p:nvPr/>
        </p:nvSpPr>
        <p:spPr>
          <a:xfrm>
            <a:off x="6096000" y="5355027"/>
            <a:ext cx="557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Entanglement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enabled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spin-interference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72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Spin-interference between</a:t>
            </a:r>
            <a:r>
              <a:rPr lang="en-US" altLang="zh-CN" dirty="0">
                <a:solidFill>
                  <a:srgbClr val="0000CC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 gg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altLang="zh-CN" dirty="0" err="1">
                <a:solidFill>
                  <a:srgbClr val="0000CC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7D5642-4E24-4C01-9175-6FE2C59C4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3" y="1629457"/>
            <a:ext cx="4340555" cy="12496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A8835C-A6B1-4F52-8A50-A3F96D6AC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26" y="1451380"/>
            <a:ext cx="7135148" cy="28554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3E93DB4-EF95-452E-BF9C-98E2F9642B91}"/>
              </a:ext>
            </a:extLst>
          </p:cNvPr>
          <p:cNvSpPr txBox="1"/>
          <p:nvPr/>
        </p:nvSpPr>
        <p:spPr>
          <a:xfrm>
            <a:off x="561371" y="3233724"/>
            <a:ext cx="3869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Hagiwara et al.,, Phys. Rev. D </a:t>
            </a:r>
            <a:r>
              <a:rPr lang="en-US" altLang="zh-CN" b="1" i="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b="0" i="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(2021) 074013 </a:t>
            </a:r>
            <a:endParaRPr lang="zh-CN" altLang="en-US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96F66FE-054E-4581-A65A-CE66B52A87FD}"/>
              </a:ext>
            </a:extLst>
          </p:cNvPr>
          <p:cNvSpPr/>
          <p:nvPr/>
        </p:nvSpPr>
        <p:spPr>
          <a:xfrm>
            <a:off x="1556542" y="4548815"/>
            <a:ext cx="9193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zh-CN" sz="2400" b="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Significant 1</a:t>
            </a:r>
            <a:r>
              <a:rPr lang="en-US" altLang="zh-CN" sz="2400" b="0" baseline="300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st </a:t>
            </a:r>
            <a:r>
              <a:rPr lang="en-US" altLang="zh-CN" sz="2400" b="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order and 3</a:t>
            </a:r>
            <a:r>
              <a:rPr lang="en-US" altLang="zh-CN" sz="2400" b="0" baseline="300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rd</a:t>
            </a:r>
            <a:r>
              <a:rPr lang="en-US" altLang="zh-CN" sz="2400" b="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cosine modulation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Spin-interference between different angular momentum</a:t>
            </a:r>
            <a:endParaRPr lang="en-US" altLang="zh-CN" sz="2400" b="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lvl="1"/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Two photon process: 0 or 2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one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photon process: </a:t>
            </a:r>
            <a:r>
              <a:rPr lang="en-US" altLang="zh-CN" sz="2400" b="0" dirty="0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971320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72"/>
            <a:ext cx="121920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Associated Production in γ–γ and γ–A Interactions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EE688-BF55-41B1-8012-CBE9E3BB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8320"/>
            <a:ext cx="4434151" cy="2435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5FE2D09-D850-4EC8-93FC-EE8A01243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77" y="1528320"/>
            <a:ext cx="4876668" cy="34359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C45F3F-7151-4DF3-8012-26C10DF25E5D}"/>
              </a:ext>
            </a:extLst>
          </p:cNvPr>
          <p:cNvSpPr/>
          <p:nvPr/>
        </p:nvSpPr>
        <p:spPr>
          <a:xfrm>
            <a:off x="7040304" y="4874366"/>
            <a:ext cx="2941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ATLAS, CERN-EP-2025-071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BC193B-6F5B-4733-8451-9873DB6577F3}"/>
                  </a:ext>
                </a:extLst>
              </p:cNvPr>
              <p:cNvSpPr txBox="1"/>
              <p:nvPr/>
            </p:nvSpPr>
            <p:spPr>
              <a:xfrm>
                <a:off x="1394191" y="3924583"/>
                <a:ext cx="3322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zh-CN" alt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BC193B-6F5B-4733-8451-9873DB657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191" y="3924583"/>
                <a:ext cx="3322167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7118120-9035-42CA-A5E1-31569F24CBBE}"/>
                  </a:ext>
                </a:extLst>
              </p:cNvPr>
              <p:cNvSpPr txBox="1"/>
              <p:nvPr/>
            </p:nvSpPr>
            <p:spPr>
              <a:xfrm>
                <a:off x="1366455" y="4874366"/>
                <a:ext cx="3322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zh-CN" alt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7118120-9035-42CA-A5E1-31569F24C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455" y="4874366"/>
                <a:ext cx="3322167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0D533A0-A15A-4085-BF0B-B4082F6D751B}"/>
                  </a:ext>
                </a:extLst>
              </p:cNvPr>
              <p:cNvSpPr txBox="1"/>
              <p:nvPr/>
            </p:nvSpPr>
            <p:spPr>
              <a:xfrm>
                <a:off x="1249427" y="4373057"/>
                <a:ext cx="33221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0D533A0-A15A-4085-BF0B-B4082F6D7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427" y="4373057"/>
                <a:ext cx="332216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6403047D-D9E6-4CC8-BF43-195EA33C4309}"/>
              </a:ext>
            </a:extLst>
          </p:cNvPr>
          <p:cNvSpPr txBox="1"/>
          <p:nvPr/>
        </p:nvSpPr>
        <p:spPr>
          <a:xfrm>
            <a:off x="1904257" y="5615488"/>
            <a:ext cx="982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Experimental observations of multiphoton-induced processes!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4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 Discovery &amp; Pair Production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8283E7-4A1E-4B5E-9DFF-77494C00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7"/>
          <a:stretch/>
        </p:blipFill>
        <p:spPr bwMode="auto">
          <a:xfrm>
            <a:off x="718536" y="1523928"/>
            <a:ext cx="2514749" cy="315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E52F6C-32BA-4511-948D-DA5FFE496D70}"/>
              </a:ext>
            </a:extLst>
          </p:cNvPr>
          <p:cNvSpPr txBox="1"/>
          <p:nvPr/>
        </p:nvSpPr>
        <p:spPr>
          <a:xfrm>
            <a:off x="640081" y="4733907"/>
            <a:ext cx="2675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Anderson</a:t>
            </a:r>
          </a:p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1905-1991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0EB958-A8E6-4DF3-B5F0-89BBEA15F6C4}"/>
              </a:ext>
            </a:extLst>
          </p:cNvPr>
          <p:cNvSpPr txBox="1"/>
          <p:nvPr/>
        </p:nvSpPr>
        <p:spPr>
          <a:xfrm>
            <a:off x="474770" y="5564904"/>
            <a:ext cx="3002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D. Anderson, Phys. Rev.  43 (1933) 491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42FC211-1D6B-4287-9F01-53C6960C7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658" y="1481350"/>
            <a:ext cx="4653814" cy="4070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D160B1-6B60-4A5D-92F2-5C7126E83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27" y="1433224"/>
            <a:ext cx="2990518" cy="387992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BE33CB0-0045-4E58-8221-95254D973394}"/>
              </a:ext>
            </a:extLst>
          </p:cNvPr>
          <p:cNvSpPr txBox="1"/>
          <p:nvPr/>
        </p:nvSpPr>
        <p:spPr>
          <a:xfrm>
            <a:off x="7911097" y="5539443"/>
            <a:ext cx="3954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M. S. Blackett and G. P. S. Occhialini,</a:t>
            </a:r>
          </a:p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Proc. R. Soc.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139 (1933) 699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64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What we learn &amp; what’s next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5C5CF0-E3D2-4436-B278-D1B586E40E7E}"/>
              </a:ext>
            </a:extLst>
          </p:cNvPr>
          <p:cNvSpPr txBox="1"/>
          <p:nvPr/>
        </p:nvSpPr>
        <p:spPr>
          <a:xfrm>
            <a:off x="308810" y="1396940"/>
            <a:ext cx="114869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Quasi-real photons as beams: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Ultra-peripheral A+A and p+A provide intense, linearly polarized EPA photons with Z</a:t>
            </a:r>
            <a:r>
              <a:rPr kumimoji="0" lang="zh-CN" altLang="zh-CN" sz="2400" b="0" i="0" u="none" strike="noStrike" cap="none" normalizeH="0" baseline="3000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sz="2400" b="0" i="0" u="none" strike="noStrike" cap="none" normalizeH="0" baseline="3000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γγ &amp; γA are precision tools: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Breit–Wheeler, vector-meson photoproduction, Coulomb dissociation, and neutron tagging together probe QED in strong fields and </a:t>
            </a: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small-x gluons 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nuclei.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&amp; interference are goldmines: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Linear polarization along </a:t>
            </a: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 a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 two-source interference </a:t>
            </a: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enable spin-interference 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studies and access to spatial/quantum correlations—down to the Fermi scale.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Multi-photon &amp; associated production emerge: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xperimental indications show </a:t>
            </a: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multi-photon–induced and associated 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processes are measurable with modern triggers and forward detectors.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636C7D5-AFED-4A48-BE11-AF0FA744B070}"/>
              </a:ext>
            </a:extLst>
          </p:cNvPr>
          <p:cNvSpPr txBox="1"/>
          <p:nvPr/>
        </p:nvSpPr>
        <p:spPr>
          <a:xfrm>
            <a:off x="0" y="546106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Neutron-tagged control of geometry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Precision γγ program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γA tomography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Associated &amp; multi-photon channels</a:t>
            </a:r>
          </a:p>
        </p:txBody>
      </p:sp>
    </p:spTree>
    <p:extLst>
      <p:ext uri="{BB962C8B-B14F-4D97-AF65-F5344CB8AC3E}">
        <p14:creationId xmlns:p14="http://schemas.microsoft.com/office/powerpoint/2010/main" val="45896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 Discovery &amp; Pair Production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3F2B88-B107-402B-90AC-A82726B1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98" y="1414447"/>
            <a:ext cx="5191760" cy="4413650"/>
          </a:xfrm>
          <a:prstGeom prst="rect">
            <a:avLst/>
          </a:prstGeom>
        </p:spPr>
      </p:pic>
      <p:sp>
        <p:nvSpPr>
          <p:cNvPr id="5" name="AutoShape 2" descr="Pair production | Radiology Reference Article | Radiopaedia.org">
            <a:extLst>
              <a:ext uri="{FF2B5EF4-FFF2-40B4-BE49-F238E27FC236}">
                <a16:creationId xmlns:a16="http://schemas.microsoft.com/office/drawing/2014/main" id="{F6E4BF35-08BB-4C4C-8106-A662DB9C03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4" descr="Pair production | Radiology Reference Article | Radiopaedia.org">
            <a:extLst>
              <a:ext uri="{FF2B5EF4-FFF2-40B4-BE49-F238E27FC236}">
                <a16:creationId xmlns:a16="http://schemas.microsoft.com/office/drawing/2014/main" id="{3EC818C6-EA87-4FF6-9DCA-552E5A907D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02" name="Picture 6" descr="Pair production and annihilation - The Fizzics Organization">
            <a:extLst>
              <a:ext uri="{FF2B5EF4-FFF2-40B4-BE49-F238E27FC236}">
                <a16:creationId xmlns:a16="http://schemas.microsoft.com/office/drawing/2014/main" id="{0F2EF62C-EEA7-4432-800E-16A60048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32" y="1559821"/>
            <a:ext cx="2601498" cy="20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lectron–positron annihilation - Wikipedia">
            <a:extLst>
              <a:ext uri="{FF2B5EF4-FFF2-40B4-BE49-F238E27FC236}">
                <a16:creationId xmlns:a16="http://schemas.microsoft.com/office/drawing/2014/main" id="{B0E73850-8499-4B1D-B8B0-1F993C13C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20" y="4102103"/>
            <a:ext cx="3057722" cy="17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3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 Discovery &amp; Pair Production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3074" name="Picture 2" descr="保罗·狄拉克- 维基百科，自由的百科全书">
            <a:extLst>
              <a:ext uri="{FF2B5EF4-FFF2-40B4-BE49-F238E27FC236}">
                <a16:creationId xmlns:a16="http://schemas.microsoft.com/office/drawing/2014/main" id="{957A9E5F-0CE2-4868-9338-776ED007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2" y="1378012"/>
            <a:ext cx="2497759" cy="36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BF8CD67-6C1A-4750-AE1D-FB45BA77CA3D}"/>
              </a:ext>
            </a:extLst>
          </p:cNvPr>
          <p:cNvSpPr txBox="1"/>
          <p:nvPr/>
        </p:nvSpPr>
        <p:spPr>
          <a:xfrm>
            <a:off x="519765" y="5106266"/>
            <a:ext cx="2675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Dirac</a:t>
            </a:r>
          </a:p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1902-1984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pic>
        <p:nvPicPr>
          <p:cNvPr id="3076" name="Picture 4" descr="24 Dirac Equation Royalty-Free Images, Stock Photos &amp; Pictures |  Shutterstock">
            <a:extLst>
              <a:ext uri="{FF2B5EF4-FFF2-40B4-BE49-F238E27FC236}">
                <a16:creationId xmlns:a16="http://schemas.microsoft.com/office/drawing/2014/main" id="{9A61256D-C1D1-4367-B31F-716D67F30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78" y="1278083"/>
            <a:ext cx="4506622" cy="225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ac sea - Wikipedia">
            <a:extLst>
              <a:ext uri="{FF2B5EF4-FFF2-40B4-BE49-F238E27FC236}">
                <a16:creationId xmlns:a16="http://schemas.microsoft.com/office/drawing/2014/main" id="{E59F1F73-FB9E-41A4-8016-2A9D0284E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12238"/>
            <a:ext cx="3893412" cy="20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213149E-245A-4F7A-8752-5A1051B60AB2}"/>
              </a:ext>
            </a:extLst>
          </p:cNvPr>
          <p:cNvSpPr txBox="1"/>
          <p:nvPr/>
        </p:nvSpPr>
        <p:spPr>
          <a:xfrm>
            <a:off x="3532478" y="5155768"/>
            <a:ext cx="41990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Dirac, 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Proc. Roy. Soc. A 117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(1928) 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Dirac, 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Proc. Roy. Soc. A 11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(1928) 351</a:t>
            </a:r>
          </a:p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Dirac, 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Proc. Roy. Soc. A 126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(1930) 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Calculation of the Polarized Bethe-Heitler Cross Section for the Electron  Ion Collider">
            <a:extLst>
              <a:ext uri="{FF2B5EF4-FFF2-40B4-BE49-F238E27FC236}">
                <a16:creationId xmlns:a16="http://schemas.microsoft.com/office/drawing/2014/main" id="{17AD29FE-2BB5-48C5-ADE2-7D391B47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008" y="1271896"/>
            <a:ext cx="2832936" cy="214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A60C477-F194-46E2-A20E-0C44CC1D4716}"/>
              </a:ext>
            </a:extLst>
          </p:cNvPr>
          <p:cNvSpPr txBox="1"/>
          <p:nvPr/>
        </p:nvSpPr>
        <p:spPr>
          <a:xfrm>
            <a:off x="8088022" y="3367155"/>
            <a:ext cx="4199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Bethe, W.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Heitler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Proc. Roy. Soc. A 1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(1934) 83</a:t>
            </a:r>
          </a:p>
        </p:txBody>
      </p:sp>
      <p:pic>
        <p:nvPicPr>
          <p:cNvPr id="3082" name="Picture 10" descr="The two Feynman diagrams contributing to pair creation (the... | Download  Scientific Diagram">
            <a:extLst>
              <a:ext uri="{FF2B5EF4-FFF2-40B4-BE49-F238E27FC236}">
                <a16:creationId xmlns:a16="http://schemas.microsoft.com/office/drawing/2014/main" id="{EE5586D9-5D8B-4EE9-93CA-BA2012038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2"/>
          <a:stretch/>
        </p:blipFill>
        <p:spPr bwMode="auto">
          <a:xfrm>
            <a:off x="9129326" y="4035665"/>
            <a:ext cx="2180299" cy="156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578DE9A-737B-4D9D-82F2-40BE090FDE5B}"/>
              </a:ext>
            </a:extLst>
          </p:cNvPr>
          <p:cNvSpPr txBox="1"/>
          <p:nvPr/>
        </p:nvSpPr>
        <p:spPr>
          <a:xfrm>
            <a:off x="8201921" y="5586104"/>
            <a:ext cx="4199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Breit, J. A. Wheeler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hys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ev.46 (1934)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1087</a:t>
            </a:r>
          </a:p>
        </p:txBody>
      </p:sp>
    </p:spTree>
    <p:extLst>
      <p:ext uri="{BB962C8B-B14F-4D97-AF65-F5344CB8AC3E}">
        <p14:creationId xmlns:p14="http://schemas.microsoft.com/office/powerpoint/2010/main" val="3991621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Experiment of B-H Process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1CAF115-7F5B-41FC-B3EF-1F68D85B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5" y="1497530"/>
            <a:ext cx="5228122" cy="37839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FDF20C9-871F-40CF-B7C8-DE3A3BA66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637" y="1537005"/>
            <a:ext cx="6780275" cy="3783989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821892D-A15D-40D0-9F9B-5360692AE2EF}"/>
              </a:ext>
            </a:extLst>
          </p:cNvPr>
          <p:cNvSpPr/>
          <p:nvPr/>
        </p:nvSpPr>
        <p:spPr>
          <a:xfrm>
            <a:off x="5510463" y="2906829"/>
            <a:ext cx="6631806" cy="10684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D50DA40-4027-4C75-8737-D7860668D4D5}"/>
              </a:ext>
            </a:extLst>
          </p:cNvPr>
          <p:cNvSpPr txBox="1"/>
          <p:nvPr/>
        </p:nvSpPr>
        <p:spPr>
          <a:xfrm>
            <a:off x="1344557" y="5508029"/>
            <a:ext cx="8600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Chadwick, P. M. S. Blackett, G. P. S. Occhialini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Proc. Roy. Soc. A 1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(1934) 235</a:t>
            </a:r>
          </a:p>
        </p:txBody>
      </p:sp>
    </p:spTree>
    <p:extLst>
      <p:ext uri="{BB962C8B-B14F-4D97-AF65-F5344CB8AC3E}">
        <p14:creationId xmlns:p14="http://schemas.microsoft.com/office/powerpoint/2010/main" val="351490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Dissociation of Nuclei by </a:t>
            </a:r>
            <a:r>
              <a:rPr lang="en-US" altLang="zh-C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Ray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D50DA40-4027-4C75-8737-D7860668D4D5}"/>
              </a:ext>
            </a:extLst>
          </p:cNvPr>
          <p:cNvSpPr txBox="1"/>
          <p:nvPr/>
        </p:nvSpPr>
        <p:spPr>
          <a:xfrm>
            <a:off x="1344557" y="5508029"/>
            <a:ext cx="8600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Chadwick, M. Goldhaber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Nature (1934) 237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8615C3-6AA8-430F-8ABF-279CFFCD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" y="1249340"/>
            <a:ext cx="10904621" cy="14165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66EE47-E992-4E5C-A65B-505D1E3B1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5"/>
          <a:stretch/>
        </p:blipFill>
        <p:spPr>
          <a:xfrm>
            <a:off x="2887000" y="2803325"/>
            <a:ext cx="6153299" cy="246521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682EDA9-1101-4903-B66F-0B6EB81E8C0E}"/>
              </a:ext>
            </a:extLst>
          </p:cNvPr>
          <p:cNvSpPr/>
          <p:nvPr/>
        </p:nvSpPr>
        <p:spPr>
          <a:xfrm>
            <a:off x="4592050" y="4697128"/>
            <a:ext cx="2727960" cy="4572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18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Photoproduction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11/09/2025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1st ALICE Experiment and Heavy-Ion Physics  Workshop - Wangmei Zha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1B5E10-3530-4805-A8EE-5379802E1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70" y="1723979"/>
            <a:ext cx="5503744" cy="34100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47F5C-5168-4747-8021-1A8466D8C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12" y="1723979"/>
            <a:ext cx="5518376" cy="3469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F74B413-6B04-4477-8B14-77155537D271}"/>
                  </a:ext>
                </a:extLst>
              </p:cNvPr>
              <p:cNvSpPr txBox="1"/>
              <p:nvPr/>
            </p:nvSpPr>
            <p:spPr>
              <a:xfrm>
                <a:off x="693019" y="1381225"/>
                <a:ext cx="2237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F74B413-6B04-4477-8B14-77155537D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19" y="1381225"/>
                <a:ext cx="2237874" cy="369332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D2EED18-82FA-4F11-BE7B-EF682900A14C}"/>
                  </a:ext>
                </a:extLst>
              </p:cNvPr>
              <p:cNvSpPr txBox="1"/>
              <p:nvPr/>
            </p:nvSpPr>
            <p:spPr>
              <a:xfrm>
                <a:off x="7491663" y="1349944"/>
                <a:ext cx="2237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D2EED18-82FA-4F11-BE7B-EF682900A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663" y="1349944"/>
                <a:ext cx="2237874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489B8250-892A-4F03-A39A-973B4EE787A6}"/>
              </a:ext>
            </a:extLst>
          </p:cNvPr>
          <p:cNvSpPr txBox="1"/>
          <p:nvPr/>
        </p:nvSpPr>
        <p:spPr>
          <a:xfrm>
            <a:off x="331384" y="5198598"/>
            <a:ext cx="4649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Steinberger, W. K. H. Panofsky and J. Steller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78 (1950) 802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DECDF04-BF75-43E6-AF8E-8B3BF89311F7}"/>
              </a:ext>
            </a:extLst>
          </p:cNvPr>
          <p:cNvSpPr txBox="1"/>
          <p:nvPr/>
        </p:nvSpPr>
        <p:spPr>
          <a:xfrm>
            <a:off x="6191565" y="5198598"/>
            <a:ext cx="4649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L. Walker, Phys. Rev. 99 (1955) 210</a:t>
            </a:r>
          </a:p>
        </p:txBody>
      </p:sp>
    </p:spTree>
    <p:extLst>
      <p:ext uri="{BB962C8B-B14F-4D97-AF65-F5344CB8AC3E}">
        <p14:creationId xmlns:p14="http://schemas.microsoft.com/office/powerpoint/2010/main" val="1022314214"/>
      </p:ext>
    </p:extLst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11919</TotalTime>
  <Words>2660</Words>
  <Application>Microsoft Office PowerPoint</Application>
  <PresentationFormat>宽屏</PresentationFormat>
  <Paragraphs>389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等线</vt:lpstr>
      <vt:lpstr>华文楷体</vt:lpstr>
      <vt:lpstr>Arial</vt:lpstr>
      <vt:lpstr>Calibri</vt:lpstr>
      <vt:lpstr>Cambria Math</vt:lpstr>
      <vt:lpstr>Symbol</vt:lpstr>
      <vt:lpstr>Times New Roman</vt:lpstr>
      <vt:lpstr>Wingdings</vt:lpstr>
      <vt:lpstr>WPS</vt:lpstr>
      <vt:lpstr>PowerPoint 演示文稿</vt:lpstr>
      <vt:lpstr>Concise Roadmap</vt:lpstr>
      <vt:lpstr>“Anomalous” Absorption &amp; Scattering of Hard γ Rays</vt:lpstr>
      <vt:lpstr>Positron Discovery &amp; Pair Production </vt:lpstr>
      <vt:lpstr>Positron Discovery &amp; Pair Production </vt:lpstr>
      <vt:lpstr>Positron Discovery &amp; Pair Production </vt:lpstr>
      <vt:lpstr>First Experiment of B-H Process </vt:lpstr>
      <vt:lpstr>Dissociation of Nuclei by γ Ray</vt:lpstr>
      <vt:lpstr>Pion Photoproduction</vt:lpstr>
      <vt:lpstr>Multi-pion Potoproduction</vt:lpstr>
      <vt:lpstr>ρ^0 Photoproduction and Nuclear Radii</vt:lpstr>
      <vt:lpstr>HERA Era — The Photoproduction Factory</vt:lpstr>
      <vt:lpstr>Exclusive Photoproduction @ HERA</vt:lpstr>
      <vt:lpstr>From Sources &amp; Accelerators to Detectors </vt:lpstr>
      <vt:lpstr>Equivalent Photon Approximation</vt:lpstr>
      <vt:lpstr>The Quasi-real Photons in Heavy-ion Collisions</vt:lpstr>
      <vt:lpstr>The Collisions of the Electromagnetic Field</vt:lpstr>
      <vt:lpstr>Coherent &amp; Incoherent</vt:lpstr>
      <vt:lpstr>Coulomb Dissociation/Neutron Tagging</vt:lpstr>
      <vt:lpstr>Typical Detector Setup</vt:lpstr>
      <vt:lpstr>Typical UPC Event</vt:lpstr>
      <vt:lpstr>Some Event Generator</vt:lpstr>
      <vt:lpstr> Collision of Two Light Quanta</vt:lpstr>
      <vt:lpstr> Collision of Two Light Quanta</vt:lpstr>
      <vt:lpstr> Collision of Two Light Quanta</vt:lpstr>
      <vt:lpstr> Linear Polarization of The Light Quanta</vt:lpstr>
      <vt:lpstr> Gamma-nucleus Collision</vt:lpstr>
      <vt:lpstr>Double-slit Interference</vt:lpstr>
      <vt:lpstr>Double-slit Interference</vt:lpstr>
      <vt:lpstr>Double-slit Interference</vt:lpstr>
      <vt:lpstr>Linear Polarization in gA</vt:lpstr>
      <vt:lpstr>Linearly Polarization and Interference</vt:lpstr>
      <vt:lpstr>Spin-interference in UPCs</vt:lpstr>
      <vt:lpstr>Some Interesting  Features </vt:lpstr>
      <vt:lpstr>The spin-interference of J/y </vt:lpstr>
      <vt:lpstr>Spin-interference of Drell-Soding Process </vt:lpstr>
      <vt:lpstr>Spin-interference of Drell-Soding Process </vt:lpstr>
      <vt:lpstr>Spin-interference between gg and gA</vt:lpstr>
      <vt:lpstr>Associated Production in γ–γ and γ–A Interactions</vt:lpstr>
      <vt:lpstr>What we learn &amp; 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ustc</dc:creator>
  <cp:lastModifiedBy>wangmei zha</cp:lastModifiedBy>
  <cp:revision>240</cp:revision>
  <dcterms:created xsi:type="dcterms:W3CDTF">2023-08-09T12:44:55Z</dcterms:created>
  <dcterms:modified xsi:type="dcterms:W3CDTF">2025-11-09T03:43:59Z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