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396325" cy="30267275"/>
  <p:notesSz cx="7004050" cy="9290050"/>
  <p:defaultTextStyle>
    <a:defPPr>
      <a:defRPr lang="en-US"/>
    </a:defPPr>
    <a:lvl1pPr marL="0" algn="l" defTabSz="2951829" rtl="0" eaLnBrk="1" latinLnBrk="0" hangingPunct="1">
      <a:defRPr sz="5798" kern="1200">
        <a:solidFill>
          <a:schemeClr val="tx1"/>
        </a:solidFill>
        <a:latin typeface="+mn-lt"/>
        <a:ea typeface="+mn-ea"/>
        <a:cs typeface="+mn-cs"/>
      </a:defRPr>
    </a:lvl1pPr>
    <a:lvl2pPr marL="1475914" algn="l" defTabSz="2951829" rtl="0" eaLnBrk="1" latinLnBrk="0" hangingPunct="1">
      <a:defRPr sz="5798" kern="1200">
        <a:solidFill>
          <a:schemeClr val="tx1"/>
        </a:solidFill>
        <a:latin typeface="+mn-lt"/>
        <a:ea typeface="+mn-ea"/>
        <a:cs typeface="+mn-cs"/>
      </a:defRPr>
    </a:lvl2pPr>
    <a:lvl3pPr marL="2951829" algn="l" defTabSz="2951829" rtl="0" eaLnBrk="1" latinLnBrk="0" hangingPunct="1">
      <a:defRPr sz="5798" kern="1200">
        <a:solidFill>
          <a:schemeClr val="tx1"/>
        </a:solidFill>
        <a:latin typeface="+mn-lt"/>
        <a:ea typeface="+mn-ea"/>
        <a:cs typeface="+mn-cs"/>
      </a:defRPr>
    </a:lvl3pPr>
    <a:lvl4pPr marL="4427743" algn="l" defTabSz="2951829" rtl="0" eaLnBrk="1" latinLnBrk="0" hangingPunct="1">
      <a:defRPr sz="5798" kern="1200">
        <a:solidFill>
          <a:schemeClr val="tx1"/>
        </a:solidFill>
        <a:latin typeface="+mn-lt"/>
        <a:ea typeface="+mn-ea"/>
        <a:cs typeface="+mn-cs"/>
      </a:defRPr>
    </a:lvl4pPr>
    <a:lvl5pPr marL="5903658" algn="l" defTabSz="2951829" rtl="0" eaLnBrk="1" latinLnBrk="0" hangingPunct="1">
      <a:defRPr sz="5798" kern="1200">
        <a:solidFill>
          <a:schemeClr val="tx1"/>
        </a:solidFill>
        <a:latin typeface="+mn-lt"/>
        <a:ea typeface="+mn-ea"/>
        <a:cs typeface="+mn-cs"/>
      </a:defRPr>
    </a:lvl5pPr>
    <a:lvl6pPr marL="7379571" algn="l" defTabSz="2951829" rtl="0" eaLnBrk="1" latinLnBrk="0" hangingPunct="1">
      <a:defRPr sz="5798" kern="1200">
        <a:solidFill>
          <a:schemeClr val="tx1"/>
        </a:solidFill>
        <a:latin typeface="+mn-lt"/>
        <a:ea typeface="+mn-ea"/>
        <a:cs typeface="+mn-cs"/>
      </a:defRPr>
    </a:lvl6pPr>
    <a:lvl7pPr marL="8855486" algn="l" defTabSz="2951829" rtl="0" eaLnBrk="1" latinLnBrk="0" hangingPunct="1">
      <a:defRPr sz="5798" kern="1200">
        <a:solidFill>
          <a:schemeClr val="tx1"/>
        </a:solidFill>
        <a:latin typeface="+mn-lt"/>
        <a:ea typeface="+mn-ea"/>
        <a:cs typeface="+mn-cs"/>
      </a:defRPr>
    </a:lvl7pPr>
    <a:lvl8pPr marL="10331400" algn="l" defTabSz="2951829" rtl="0" eaLnBrk="1" latinLnBrk="0" hangingPunct="1">
      <a:defRPr sz="5798" kern="1200">
        <a:solidFill>
          <a:schemeClr val="tx1"/>
        </a:solidFill>
        <a:latin typeface="+mn-lt"/>
        <a:ea typeface="+mn-ea"/>
        <a:cs typeface="+mn-cs"/>
      </a:defRPr>
    </a:lvl8pPr>
    <a:lvl9pPr marL="11807314" algn="l" defTabSz="2951829" rtl="0" eaLnBrk="1" latinLnBrk="0" hangingPunct="1">
      <a:defRPr sz="57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userDrawn="1">
          <p15:clr>
            <a:srgbClr val="A4A3A4"/>
          </p15:clr>
        </p15:guide>
        <p15:guide id="2" pos="67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26" autoAdjust="0"/>
    <p:restoredTop sz="94676" autoAdjust="0"/>
  </p:normalViewPr>
  <p:slideViewPr>
    <p:cSldViewPr>
      <p:cViewPr>
        <p:scale>
          <a:sx n="100" d="100"/>
          <a:sy n="100" d="100"/>
        </p:scale>
        <p:origin x="384" y="-1374"/>
      </p:cViewPr>
      <p:guideLst>
        <p:guide orient="horz" pos="9533"/>
        <p:guide pos="673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20801982" y="1"/>
            <a:ext cx="594343" cy="302672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endParaRPr lang="en-US" sz="5797" dirty="0"/>
          </a:p>
        </p:txBody>
      </p:sp>
      <p:sp>
        <p:nvSpPr>
          <p:cNvPr id="10" name="Rectangle 9"/>
          <p:cNvSpPr/>
          <p:nvPr userDrawn="1"/>
        </p:nvSpPr>
        <p:spPr>
          <a:xfrm>
            <a:off x="0" y="1"/>
            <a:ext cx="594343" cy="302672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endParaRPr lang="en-US" sz="5797" dirty="0"/>
          </a:p>
        </p:txBody>
      </p:sp>
      <p:sp>
        <p:nvSpPr>
          <p:cNvPr id="7" name="Rectangle 6"/>
          <p:cNvSpPr/>
          <p:nvPr userDrawn="1"/>
        </p:nvSpPr>
        <p:spPr>
          <a:xfrm>
            <a:off x="2" y="1"/>
            <a:ext cx="21396325" cy="37834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endParaRPr lang="en-US" sz="5797" dirty="0"/>
          </a:p>
        </p:txBody>
      </p:sp>
      <p:sp>
        <p:nvSpPr>
          <p:cNvPr id="8" name="Rectangle 7"/>
          <p:cNvSpPr/>
          <p:nvPr userDrawn="1"/>
        </p:nvSpPr>
        <p:spPr>
          <a:xfrm>
            <a:off x="2" y="26483867"/>
            <a:ext cx="21396325" cy="378340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endParaRPr lang="en-US" sz="5797"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39242" y="30062364"/>
            <a:ext cx="3744825" cy="131502"/>
          </a:xfrm>
          <a:prstGeom prst="rect">
            <a:avLst/>
          </a:prstGeom>
        </p:spPr>
      </p:pic>
    </p:spTree>
    <p:extLst>
      <p:ext uri="{BB962C8B-B14F-4D97-AF65-F5344CB8AC3E}">
        <p14:creationId xmlns:p14="http://schemas.microsoft.com/office/powerpoint/2010/main" val="38129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16" y="1212096"/>
            <a:ext cx="19256693" cy="5044546"/>
          </a:xfrm>
          <a:prstGeom prst="rect">
            <a:avLst/>
          </a:prstGeom>
        </p:spPr>
        <p:txBody>
          <a:bodyPr vert="horz" lIns="417456" tIns="208727" rIns="417456" bIns="208727" rtlCol="0" anchor="ctr">
            <a:normAutofit/>
          </a:bodyPr>
          <a:lstStyle/>
          <a:p>
            <a:r>
              <a:rPr lang="en-US" dirty="0"/>
              <a:t>Click to edit Master title style</a:t>
            </a:r>
          </a:p>
        </p:txBody>
      </p:sp>
      <p:sp>
        <p:nvSpPr>
          <p:cNvPr id="3" name="Text Placeholder 2"/>
          <p:cNvSpPr>
            <a:spLocks noGrp="1"/>
          </p:cNvSpPr>
          <p:nvPr>
            <p:ph type="body" idx="1"/>
          </p:nvPr>
        </p:nvSpPr>
        <p:spPr>
          <a:xfrm>
            <a:off x="1069816" y="7062367"/>
            <a:ext cx="19256693" cy="19975002"/>
          </a:xfrm>
          <a:prstGeom prst="rect">
            <a:avLst/>
          </a:prstGeom>
        </p:spPr>
        <p:txBody>
          <a:bodyPr vert="horz" lIns="417456" tIns="208727" rIns="417456" bIns="2087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9816" y="28053283"/>
            <a:ext cx="4992476" cy="1611452"/>
          </a:xfrm>
          <a:prstGeom prst="rect">
            <a:avLst/>
          </a:prstGeom>
        </p:spPr>
        <p:txBody>
          <a:bodyPr vert="horz" lIns="417456" tIns="208727" rIns="417456" bIns="208727" rtlCol="0" anchor="ctr"/>
          <a:lstStyle>
            <a:lvl1pPr algn="l">
              <a:defRPr sz="3888">
                <a:solidFill>
                  <a:schemeClr val="tx1">
                    <a:tint val="75000"/>
                  </a:schemeClr>
                </a:solidFill>
              </a:defRPr>
            </a:lvl1pPr>
          </a:lstStyle>
          <a:p>
            <a:fld id="{985D6BDF-9D0E-4E2B-85B8-D8F4790360C9}" type="datetimeFigureOut">
              <a:rPr lang="en-US" smtClean="0"/>
              <a:t>5/20/2026</a:t>
            </a:fld>
            <a:endParaRPr lang="en-US" dirty="0"/>
          </a:p>
        </p:txBody>
      </p:sp>
      <p:sp>
        <p:nvSpPr>
          <p:cNvPr id="5" name="Footer Placeholder 4"/>
          <p:cNvSpPr>
            <a:spLocks noGrp="1"/>
          </p:cNvSpPr>
          <p:nvPr>
            <p:ph type="ftr" sz="quarter" idx="3"/>
          </p:nvPr>
        </p:nvSpPr>
        <p:spPr>
          <a:xfrm>
            <a:off x="7310413" y="28053283"/>
            <a:ext cx="6775503" cy="1611452"/>
          </a:xfrm>
          <a:prstGeom prst="rect">
            <a:avLst/>
          </a:prstGeom>
        </p:spPr>
        <p:txBody>
          <a:bodyPr vert="horz" lIns="417456" tIns="208727" rIns="417456" bIns="208727" rtlCol="0" anchor="ctr"/>
          <a:lstStyle>
            <a:lvl1pPr algn="ctr">
              <a:defRPr sz="38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334033" y="28053283"/>
            <a:ext cx="4992476" cy="1611452"/>
          </a:xfrm>
          <a:prstGeom prst="rect">
            <a:avLst/>
          </a:prstGeom>
        </p:spPr>
        <p:txBody>
          <a:bodyPr vert="horz" lIns="417456" tIns="208727" rIns="417456" bIns="208727" rtlCol="0" anchor="ctr"/>
          <a:lstStyle>
            <a:lvl1pPr algn="r">
              <a:defRPr sz="3888">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2950994" rtl="0" eaLnBrk="1" latinLnBrk="0" hangingPunct="1">
        <a:spcBef>
          <a:spcPct val="0"/>
        </a:spcBef>
        <a:buNone/>
        <a:defRPr sz="5372" kern="1200">
          <a:solidFill>
            <a:schemeClr val="tx1"/>
          </a:solidFill>
          <a:latin typeface="+mj-lt"/>
          <a:ea typeface="+mj-ea"/>
          <a:cs typeface="+mj-cs"/>
        </a:defRPr>
      </a:lvl1pPr>
    </p:titleStyle>
    <p:bodyStyle>
      <a:lvl1pPr marL="307395" indent="-307395" algn="l" defTabSz="2950994" rtl="0" eaLnBrk="1" latinLnBrk="0" hangingPunct="1">
        <a:spcBef>
          <a:spcPct val="20000"/>
        </a:spcBef>
        <a:buFont typeface="Arial" pitchFamily="34" charset="0"/>
        <a:buChar char="•"/>
        <a:defRPr sz="2403" kern="1200">
          <a:solidFill>
            <a:schemeClr val="tx1"/>
          </a:solidFill>
          <a:latin typeface="+mn-lt"/>
          <a:ea typeface="+mn-ea"/>
          <a:cs typeface="+mn-cs"/>
        </a:defRPr>
      </a:lvl1pPr>
      <a:lvl2pPr marL="614790" indent="-307395" algn="l" defTabSz="2950994" rtl="0" eaLnBrk="1" latinLnBrk="0" hangingPunct="1">
        <a:spcBef>
          <a:spcPct val="20000"/>
        </a:spcBef>
        <a:buFont typeface="Arial" pitchFamily="34" charset="0"/>
        <a:buChar char="–"/>
        <a:defRPr sz="2403" kern="1200">
          <a:solidFill>
            <a:schemeClr val="tx1"/>
          </a:solidFill>
          <a:latin typeface="+mn-lt"/>
          <a:ea typeface="+mn-ea"/>
          <a:cs typeface="+mn-cs"/>
        </a:defRPr>
      </a:lvl2pPr>
      <a:lvl3pPr marL="922186" indent="-307395" algn="l" defTabSz="2950994" rtl="0" eaLnBrk="1" latinLnBrk="0" hangingPunct="1">
        <a:spcBef>
          <a:spcPct val="20000"/>
        </a:spcBef>
        <a:buFont typeface="Arial" pitchFamily="34" charset="0"/>
        <a:buChar char="•"/>
        <a:defRPr sz="2403" kern="1200">
          <a:solidFill>
            <a:schemeClr val="tx1"/>
          </a:solidFill>
          <a:latin typeface="+mn-lt"/>
          <a:ea typeface="+mn-ea"/>
          <a:cs typeface="+mn-cs"/>
        </a:defRPr>
      </a:lvl3pPr>
      <a:lvl4pPr marL="1229580" indent="-307395" algn="l" defTabSz="2950994" rtl="0" eaLnBrk="1" latinLnBrk="0" hangingPunct="1">
        <a:spcBef>
          <a:spcPct val="20000"/>
        </a:spcBef>
        <a:buFont typeface="Arial" pitchFamily="34" charset="0"/>
        <a:buChar char="–"/>
        <a:defRPr sz="2403" kern="1200">
          <a:solidFill>
            <a:schemeClr val="tx1"/>
          </a:solidFill>
          <a:latin typeface="+mn-lt"/>
          <a:ea typeface="+mn-ea"/>
          <a:cs typeface="+mn-cs"/>
        </a:defRPr>
      </a:lvl4pPr>
      <a:lvl5pPr marL="1536976" indent="-307395" algn="l" defTabSz="2950994" rtl="0" eaLnBrk="1" latinLnBrk="0" hangingPunct="1">
        <a:spcBef>
          <a:spcPct val="20000"/>
        </a:spcBef>
        <a:buFont typeface="Arial" pitchFamily="34" charset="0"/>
        <a:buChar char="»"/>
        <a:defRPr sz="2403" kern="1200">
          <a:solidFill>
            <a:schemeClr val="tx1"/>
          </a:solidFill>
          <a:latin typeface="+mn-lt"/>
          <a:ea typeface="+mn-ea"/>
          <a:cs typeface="+mn-cs"/>
        </a:defRPr>
      </a:lvl5pPr>
      <a:lvl6pPr marL="8115233" indent="-737748" algn="l" defTabSz="2950994" rtl="0" eaLnBrk="1" latinLnBrk="0" hangingPunct="1">
        <a:spcBef>
          <a:spcPct val="20000"/>
        </a:spcBef>
        <a:buFont typeface="Arial" pitchFamily="34" charset="0"/>
        <a:buChar char="•"/>
        <a:defRPr sz="6433" kern="1200">
          <a:solidFill>
            <a:schemeClr val="tx1"/>
          </a:solidFill>
          <a:latin typeface="+mn-lt"/>
          <a:ea typeface="+mn-ea"/>
          <a:cs typeface="+mn-cs"/>
        </a:defRPr>
      </a:lvl6pPr>
      <a:lvl7pPr marL="9590729" indent="-737748" algn="l" defTabSz="2950994" rtl="0" eaLnBrk="1" latinLnBrk="0" hangingPunct="1">
        <a:spcBef>
          <a:spcPct val="20000"/>
        </a:spcBef>
        <a:buFont typeface="Arial" pitchFamily="34" charset="0"/>
        <a:buChar char="•"/>
        <a:defRPr sz="6433" kern="1200">
          <a:solidFill>
            <a:schemeClr val="tx1"/>
          </a:solidFill>
          <a:latin typeface="+mn-lt"/>
          <a:ea typeface="+mn-ea"/>
          <a:cs typeface="+mn-cs"/>
        </a:defRPr>
      </a:lvl7pPr>
      <a:lvl8pPr marL="11066226" indent="-737748" algn="l" defTabSz="2950994" rtl="0" eaLnBrk="1" latinLnBrk="0" hangingPunct="1">
        <a:spcBef>
          <a:spcPct val="20000"/>
        </a:spcBef>
        <a:buFont typeface="Arial" pitchFamily="34" charset="0"/>
        <a:buChar char="•"/>
        <a:defRPr sz="6433" kern="1200">
          <a:solidFill>
            <a:schemeClr val="tx1"/>
          </a:solidFill>
          <a:latin typeface="+mn-lt"/>
          <a:ea typeface="+mn-ea"/>
          <a:cs typeface="+mn-cs"/>
        </a:defRPr>
      </a:lvl8pPr>
      <a:lvl9pPr marL="12541723" indent="-737748" algn="l" defTabSz="2950994" rtl="0" eaLnBrk="1" latinLnBrk="0" hangingPunct="1">
        <a:spcBef>
          <a:spcPct val="20000"/>
        </a:spcBef>
        <a:buFont typeface="Arial" pitchFamily="34" charset="0"/>
        <a:buChar char="•"/>
        <a:defRPr sz="6433" kern="1200">
          <a:solidFill>
            <a:schemeClr val="tx1"/>
          </a:solidFill>
          <a:latin typeface="+mn-lt"/>
          <a:ea typeface="+mn-ea"/>
          <a:cs typeface="+mn-cs"/>
        </a:defRPr>
      </a:lvl9pPr>
    </p:bodyStyle>
    <p:otherStyle>
      <a:defPPr>
        <a:defRPr lang="en-US"/>
      </a:defPPr>
      <a:lvl1pPr marL="0" algn="l" defTabSz="2950994" rtl="0" eaLnBrk="1" latinLnBrk="0" hangingPunct="1">
        <a:defRPr sz="5797" kern="1200">
          <a:solidFill>
            <a:schemeClr val="tx1"/>
          </a:solidFill>
          <a:latin typeface="+mn-lt"/>
          <a:ea typeface="+mn-ea"/>
          <a:cs typeface="+mn-cs"/>
        </a:defRPr>
      </a:lvl1pPr>
      <a:lvl2pPr marL="1475497" algn="l" defTabSz="2950994" rtl="0" eaLnBrk="1" latinLnBrk="0" hangingPunct="1">
        <a:defRPr sz="5797" kern="1200">
          <a:solidFill>
            <a:schemeClr val="tx1"/>
          </a:solidFill>
          <a:latin typeface="+mn-lt"/>
          <a:ea typeface="+mn-ea"/>
          <a:cs typeface="+mn-cs"/>
        </a:defRPr>
      </a:lvl2pPr>
      <a:lvl3pPr marL="2950994" algn="l" defTabSz="2950994" rtl="0" eaLnBrk="1" latinLnBrk="0" hangingPunct="1">
        <a:defRPr sz="5797" kern="1200">
          <a:solidFill>
            <a:schemeClr val="tx1"/>
          </a:solidFill>
          <a:latin typeface="+mn-lt"/>
          <a:ea typeface="+mn-ea"/>
          <a:cs typeface="+mn-cs"/>
        </a:defRPr>
      </a:lvl3pPr>
      <a:lvl4pPr marL="4426490" algn="l" defTabSz="2950994" rtl="0" eaLnBrk="1" latinLnBrk="0" hangingPunct="1">
        <a:defRPr sz="5797" kern="1200">
          <a:solidFill>
            <a:schemeClr val="tx1"/>
          </a:solidFill>
          <a:latin typeface="+mn-lt"/>
          <a:ea typeface="+mn-ea"/>
          <a:cs typeface="+mn-cs"/>
        </a:defRPr>
      </a:lvl4pPr>
      <a:lvl5pPr marL="5901988" algn="l" defTabSz="2950994" rtl="0" eaLnBrk="1" latinLnBrk="0" hangingPunct="1">
        <a:defRPr sz="5797" kern="1200">
          <a:solidFill>
            <a:schemeClr val="tx1"/>
          </a:solidFill>
          <a:latin typeface="+mn-lt"/>
          <a:ea typeface="+mn-ea"/>
          <a:cs typeface="+mn-cs"/>
        </a:defRPr>
      </a:lvl5pPr>
      <a:lvl6pPr marL="7377484" algn="l" defTabSz="2950994" rtl="0" eaLnBrk="1" latinLnBrk="0" hangingPunct="1">
        <a:defRPr sz="5797" kern="1200">
          <a:solidFill>
            <a:schemeClr val="tx1"/>
          </a:solidFill>
          <a:latin typeface="+mn-lt"/>
          <a:ea typeface="+mn-ea"/>
          <a:cs typeface="+mn-cs"/>
        </a:defRPr>
      </a:lvl6pPr>
      <a:lvl7pPr marL="8852981" algn="l" defTabSz="2950994" rtl="0" eaLnBrk="1" latinLnBrk="0" hangingPunct="1">
        <a:defRPr sz="5797" kern="1200">
          <a:solidFill>
            <a:schemeClr val="tx1"/>
          </a:solidFill>
          <a:latin typeface="+mn-lt"/>
          <a:ea typeface="+mn-ea"/>
          <a:cs typeface="+mn-cs"/>
        </a:defRPr>
      </a:lvl7pPr>
      <a:lvl8pPr marL="10328478" algn="l" defTabSz="2950994" rtl="0" eaLnBrk="1" latinLnBrk="0" hangingPunct="1">
        <a:defRPr sz="5797" kern="1200">
          <a:solidFill>
            <a:schemeClr val="tx1"/>
          </a:solidFill>
          <a:latin typeface="+mn-lt"/>
          <a:ea typeface="+mn-ea"/>
          <a:cs typeface="+mn-cs"/>
        </a:defRPr>
      </a:lvl8pPr>
      <a:lvl9pPr marL="11803975" algn="l" defTabSz="2950994" rtl="0" eaLnBrk="1" latinLnBrk="0" hangingPunct="1">
        <a:defRPr sz="57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mailto:23110190041@m.fudan.edu.cn"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3694416" y="-311650"/>
            <a:ext cx="17824146" cy="209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2960" tIns="307401" rIns="122960" bIns="307401"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altLang="zh-CN" sz="4800" b="1" dirty="0">
                <a:solidFill>
                  <a:schemeClr val="accent3">
                    <a:lumMod val="20000"/>
                    <a:lumOff val="80000"/>
                  </a:schemeClr>
                </a:solidFill>
                <a:latin typeface="Times New Roman" panose="02020603050405020304" pitchFamily="18" charset="0"/>
                <a:cs typeface="Times New Roman" panose="02020603050405020304" pitchFamily="18" charset="0"/>
              </a:rPr>
              <a:t>Emergence of topological multifold/crystalline kink states with even-spin-</a:t>
            </a:r>
            <a:r>
              <a:rPr lang="en-US" altLang="zh-CN" sz="4800" b="1" dirty="0" err="1">
                <a:solidFill>
                  <a:schemeClr val="accent3">
                    <a:lumMod val="20000"/>
                    <a:lumOff val="80000"/>
                  </a:schemeClr>
                </a:solidFill>
                <a:latin typeface="Times New Roman" panose="02020603050405020304" pitchFamily="18" charset="0"/>
                <a:cs typeface="Times New Roman" panose="02020603050405020304" pitchFamily="18" charset="0"/>
              </a:rPr>
              <a:t>Chern</a:t>
            </a:r>
            <a:r>
              <a:rPr lang="en-US" altLang="zh-CN" sz="4800" b="1" dirty="0">
                <a:solidFill>
                  <a:schemeClr val="accent3">
                    <a:lumMod val="20000"/>
                    <a:lumOff val="80000"/>
                  </a:schemeClr>
                </a:solidFill>
                <a:latin typeface="Times New Roman" panose="02020603050405020304" pitchFamily="18" charset="0"/>
                <a:cs typeface="Times New Roman" panose="02020603050405020304" pitchFamily="18" charset="0"/>
              </a:rPr>
              <a:t> insulators</a:t>
            </a:r>
          </a:p>
        </p:txBody>
      </p:sp>
      <p:sp>
        <p:nvSpPr>
          <p:cNvPr id="5" name="Text Box 123"/>
          <p:cNvSpPr txBox="1">
            <a:spLocks noChangeArrowheads="1"/>
          </p:cNvSpPr>
          <p:nvPr/>
        </p:nvSpPr>
        <p:spPr bwMode="auto">
          <a:xfrm>
            <a:off x="5121659" y="1696056"/>
            <a:ext cx="14927950" cy="157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960" tIns="122960" rIns="122960" bIns="12296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a:lnSpc>
                <a:spcPct val="200000"/>
              </a:lnSpc>
              <a:spcAft>
                <a:spcPts val="1200"/>
              </a:spcAft>
            </a:pPr>
            <a:r>
              <a:rPr lang="en-US" altLang="zh-CN" sz="1800" i="1" dirty="0" err="1">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Zhijian</a:t>
            </a:r>
            <a:r>
              <a:rPr lang="en-US" altLang="zh-CN" sz="1800" i="1"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Li</a:t>
            </a:r>
            <a:r>
              <a:rPr lang="en-US" altLang="zh-CN" sz="1800" i="1" baseline="300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1800" i="1"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i="1" dirty="0" err="1">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Hongyan</a:t>
            </a:r>
            <a:r>
              <a:rPr lang="en-US" altLang="zh-CN" sz="1800" i="1"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Zhao</a:t>
            </a:r>
            <a:r>
              <a:rPr lang="en-US" altLang="zh-CN" sz="1800" i="1" baseline="300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1800" i="1"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,Wei Xu</a:t>
            </a:r>
            <a:r>
              <a:rPr lang="en-US" altLang="zh-CN" sz="1800" i="1" baseline="300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1800" i="1"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,Yang Xue</a:t>
            </a:r>
            <a:r>
              <a:rPr lang="en-US" altLang="zh-CN" sz="1800" i="1" baseline="300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3,1</a:t>
            </a:r>
            <a:r>
              <a:rPr lang="en-US" altLang="zh-CN" sz="1800" i="1">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and </a:t>
            </a:r>
            <a:r>
              <a:rPr lang="en-US" altLang="zh-CN" sz="1800" i="1" dirty="0" err="1">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Zhongqin</a:t>
            </a:r>
            <a:r>
              <a:rPr lang="en-US" altLang="zh-CN" sz="1800" i="1"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Yang</a:t>
            </a:r>
            <a:r>
              <a:rPr lang="en-US" altLang="zh-CN" sz="1800" i="1" baseline="300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lang="zh-CN" altLang="zh-CN" sz="1800" i="1"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p>
            <a:pPr eaLnBrk="1" hangingPunct="1"/>
            <a:r>
              <a:rPr lang="en-US" altLang="zh-CN" sz="18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1 State Key Laboratory of Surface Physics and Key Laboratory of Computational Physical Sciences (MOE) &amp; Department of Physics, Fudan University, Shanghai 200433, China</a:t>
            </a:r>
          </a:p>
          <a:p>
            <a:pPr eaLnBrk="1" hangingPunct="1"/>
            <a:r>
              <a:rPr lang="en-US" altLang="zh-CN" sz="18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2 Shanghai Qi </a:t>
            </a:r>
            <a:r>
              <a:rPr lang="en-US" altLang="zh-CN" sz="1800" dirty="0" err="1">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Zhi</a:t>
            </a:r>
            <a:r>
              <a:rPr lang="en-US" altLang="zh-CN" sz="18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Institute, Shanghai 200030, China</a:t>
            </a:r>
            <a:endParaRPr lang="en-US" altLang="zh-CN" sz="18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eaLnBrk="1" hangingPunct="1"/>
            <a:r>
              <a:rPr lang="en-US" altLang="zh-CN" sz="18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3 School of Science, East China University of Science and Technology, Shanghai 200237, China</a:t>
            </a:r>
            <a:endParaRPr lang="en-US" altLang="zh-CN" sz="1800"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TextBox 23"/>
          <p:cNvSpPr txBox="1"/>
          <p:nvPr/>
        </p:nvSpPr>
        <p:spPr>
          <a:xfrm>
            <a:off x="891513" y="27612502"/>
            <a:ext cx="4888094" cy="1539408"/>
          </a:xfrm>
          <a:prstGeom prst="rect">
            <a:avLst/>
          </a:prstGeom>
          <a:solidFill>
            <a:schemeClr val="accent1">
              <a:lumMod val="40000"/>
              <a:lumOff val="60000"/>
            </a:schemeClr>
          </a:solidFill>
        </p:spPr>
        <p:txBody>
          <a:bodyPr wrap="none" lIns="61480" tIns="30740" rIns="61480" bIns="30740" rtlCol="0">
            <a:spAutoFit/>
          </a:bodyPr>
          <a:lstStyle/>
          <a:p>
            <a:r>
              <a:rPr lang="en-US" altLang="zh-CN" sz="2400" dirty="0" err="1">
                <a:latin typeface="Times New Roman" panose="02020603050405020304" pitchFamily="18" charset="0"/>
                <a:cs typeface="Times New Roman" panose="02020603050405020304" pitchFamily="18" charset="0"/>
              </a:rPr>
              <a:t>Zhijian</a:t>
            </a:r>
            <a:r>
              <a:rPr lang="en-US" altLang="zh-CN" sz="2400" dirty="0">
                <a:latin typeface="Times New Roman" panose="02020603050405020304" pitchFamily="18" charset="0"/>
                <a:cs typeface="Times New Roman" panose="02020603050405020304" pitchFamily="18" charset="0"/>
              </a:rPr>
              <a:t> Li</a:t>
            </a:r>
          </a:p>
          <a:p>
            <a:r>
              <a:rPr lang="en-US" altLang="zh-CN" sz="2400" dirty="0" err="1">
                <a:latin typeface="Times New Roman" panose="02020603050405020304" pitchFamily="18" charset="0"/>
                <a:cs typeface="Times New Roman" panose="02020603050405020304" pitchFamily="18" charset="0"/>
              </a:rPr>
              <a:t>Zhongqin</a:t>
            </a:r>
            <a:r>
              <a:rPr lang="en-US" altLang="zh-CN" sz="2400" dirty="0">
                <a:latin typeface="Times New Roman" panose="02020603050405020304" pitchFamily="18" charset="0"/>
                <a:cs typeface="Times New Roman" panose="02020603050405020304" pitchFamily="18" charset="0"/>
              </a:rPr>
              <a:t> Yang’s Group</a:t>
            </a:r>
          </a:p>
          <a:p>
            <a:r>
              <a:rPr lang="en-US" altLang="zh-CN" sz="2400" dirty="0">
                <a:latin typeface="Times New Roman" panose="02020603050405020304" pitchFamily="18" charset="0"/>
                <a:cs typeface="Times New Roman" panose="02020603050405020304" pitchFamily="18" charset="0"/>
              </a:rPr>
              <a:t>Email: </a:t>
            </a:r>
            <a:r>
              <a:rPr lang="en-US" altLang="zh-CN" sz="2400" dirty="0">
                <a:latin typeface="Times New Roman" panose="02020603050405020304" pitchFamily="18" charset="0"/>
                <a:cs typeface="Times New Roman" panose="02020603050405020304" pitchFamily="18" charset="0"/>
                <a:hlinkClick r:id="rId2"/>
              </a:rPr>
              <a:t>23110190041@m.fudan.edu.cn</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Phone: 18800206382</a:t>
            </a:r>
          </a:p>
        </p:txBody>
      </p:sp>
      <p:sp>
        <p:nvSpPr>
          <p:cNvPr id="25" name="TextBox 24"/>
          <p:cNvSpPr txBox="1"/>
          <p:nvPr/>
        </p:nvSpPr>
        <p:spPr>
          <a:xfrm>
            <a:off x="891514" y="26793184"/>
            <a:ext cx="1786475" cy="649485"/>
          </a:xfrm>
          <a:prstGeom prst="rect">
            <a:avLst/>
          </a:prstGeom>
          <a:noFill/>
        </p:spPr>
        <p:txBody>
          <a:bodyPr wrap="none" lIns="61480" tIns="30740" rIns="61480" bIns="30740" rtlCol="0">
            <a:spAutoFit/>
          </a:bodyPr>
          <a:lstStyle/>
          <a:p>
            <a:r>
              <a:rPr lang="en-US" sz="3817" b="1" dirty="0">
                <a:latin typeface="Times New Roman" panose="02020603050405020304" pitchFamily="18" charset="0"/>
                <a:cs typeface="Times New Roman" panose="02020603050405020304" pitchFamily="18" charset="0"/>
              </a:rPr>
              <a:t>Contact</a:t>
            </a:r>
          </a:p>
        </p:txBody>
      </p:sp>
      <p:sp>
        <p:nvSpPr>
          <p:cNvPr id="26" name="TextBox 25"/>
          <p:cNvSpPr txBox="1"/>
          <p:nvPr/>
        </p:nvSpPr>
        <p:spPr>
          <a:xfrm>
            <a:off x="10698162" y="27423146"/>
            <a:ext cx="9982200" cy="2016786"/>
          </a:xfrm>
          <a:prstGeom prst="rect">
            <a:avLst/>
          </a:prstGeom>
          <a:noFill/>
        </p:spPr>
        <p:txBody>
          <a:bodyPr wrap="square" lIns="61480" tIns="61480" rIns="61480" bIns="61480" numCol="1" spcCol="434850" rtlCol="0">
            <a:noAutofit/>
          </a:bodyPr>
          <a:lstStyle/>
          <a:p>
            <a:pPr algn="just">
              <a:lnSpc>
                <a:spcPct val="150000"/>
              </a:lnSpc>
            </a:pPr>
            <a:r>
              <a:rPr lang="en-US" altLang="zh-CN" sz="1800" dirty="0">
                <a:solidFill>
                  <a:srgbClr val="000000"/>
                </a:solidFill>
                <a:effectLst/>
                <a:latin typeface="Times New Roman" panose="02020603050405020304" pitchFamily="18" charset="0"/>
                <a:ea typeface="宋体" panose="02010600030101010101" pitchFamily="2" charset="-122"/>
              </a:rPr>
              <a:t>[1] I. Martin, Y. M. </a:t>
            </a:r>
            <a:r>
              <a:rPr lang="en-US" altLang="zh-CN" sz="1800" dirty="0" err="1">
                <a:solidFill>
                  <a:srgbClr val="000000"/>
                </a:solidFill>
                <a:effectLst/>
                <a:latin typeface="Times New Roman" panose="02020603050405020304" pitchFamily="18" charset="0"/>
                <a:ea typeface="宋体" panose="02010600030101010101" pitchFamily="2" charset="-122"/>
              </a:rPr>
              <a:t>Blanter</a:t>
            </a:r>
            <a:r>
              <a:rPr lang="en-US" altLang="zh-CN" sz="1800" dirty="0">
                <a:solidFill>
                  <a:srgbClr val="000000"/>
                </a:solidFill>
                <a:effectLst/>
                <a:latin typeface="Times New Roman" panose="02020603050405020304" pitchFamily="18" charset="0"/>
                <a:ea typeface="宋体" panose="02010600030101010101" pitchFamily="2" charset="-122"/>
              </a:rPr>
              <a:t>, and A. F. Morpurgo, Topological confinement in bilayer graphene, Phys. Rev. Lett. </a:t>
            </a:r>
            <a:r>
              <a:rPr lang="en-US" altLang="zh-CN" sz="1800" b="1" dirty="0">
                <a:solidFill>
                  <a:srgbClr val="000000"/>
                </a:solidFill>
                <a:effectLst/>
                <a:latin typeface="Times New Roman" panose="02020603050405020304" pitchFamily="18" charset="0"/>
                <a:ea typeface="宋体" panose="02010600030101010101" pitchFamily="2" charset="-122"/>
              </a:rPr>
              <a:t>100</a:t>
            </a:r>
            <a:r>
              <a:rPr lang="en-US" altLang="zh-CN" sz="1800" dirty="0">
                <a:solidFill>
                  <a:srgbClr val="000000"/>
                </a:solidFill>
                <a:effectLst/>
                <a:latin typeface="Times New Roman" panose="02020603050405020304" pitchFamily="18" charset="0"/>
                <a:ea typeface="宋体" panose="02010600030101010101" pitchFamily="2" charset="-122"/>
              </a:rPr>
              <a:t>, 036804 (2008).</a:t>
            </a:r>
            <a:endParaRPr lang="zh-CN" altLang="zh-CN" sz="18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r>
              <a:rPr lang="en-US" altLang="zh-CN" sz="1800" dirty="0">
                <a:solidFill>
                  <a:srgbClr val="000000"/>
                </a:solidFill>
                <a:effectLst/>
                <a:latin typeface="Times New Roman" panose="02020603050405020304" pitchFamily="18" charset="0"/>
                <a:ea typeface="宋体" panose="02010600030101010101" pitchFamily="2" charset="-122"/>
              </a:rPr>
              <a:t>[2] X. Li, F. Zhang, Q. </a:t>
            </a:r>
            <a:r>
              <a:rPr lang="en-US" altLang="zh-CN" sz="1800" dirty="0" err="1">
                <a:solidFill>
                  <a:srgbClr val="000000"/>
                </a:solidFill>
                <a:effectLst/>
                <a:latin typeface="Times New Roman" panose="02020603050405020304" pitchFamily="18" charset="0"/>
                <a:ea typeface="宋体" panose="02010600030101010101" pitchFamily="2" charset="-122"/>
              </a:rPr>
              <a:t>Niu</a:t>
            </a:r>
            <a:r>
              <a:rPr lang="en-US" altLang="zh-CN" sz="1800" dirty="0">
                <a:solidFill>
                  <a:srgbClr val="000000"/>
                </a:solidFill>
                <a:effectLst/>
                <a:latin typeface="Times New Roman" panose="02020603050405020304" pitchFamily="18" charset="0"/>
                <a:ea typeface="宋体" panose="02010600030101010101" pitchFamily="2" charset="-122"/>
              </a:rPr>
              <a:t>, and A. H. MacDonald, Spontaneous layer-pseudospin domain walls in bilayer graphene, Phys. Rev. Lett. </a:t>
            </a:r>
            <a:r>
              <a:rPr lang="en-US" altLang="zh-CN" sz="1800" b="1" dirty="0">
                <a:solidFill>
                  <a:srgbClr val="000000"/>
                </a:solidFill>
                <a:effectLst/>
                <a:latin typeface="Times New Roman" panose="02020603050405020304" pitchFamily="18" charset="0"/>
                <a:ea typeface="宋体" panose="02010600030101010101" pitchFamily="2" charset="-122"/>
              </a:rPr>
              <a:t>113</a:t>
            </a:r>
            <a:r>
              <a:rPr lang="en-US" altLang="zh-CN" sz="1800" dirty="0">
                <a:solidFill>
                  <a:srgbClr val="000000"/>
                </a:solidFill>
                <a:effectLst/>
                <a:latin typeface="Times New Roman" panose="02020603050405020304" pitchFamily="18" charset="0"/>
                <a:ea typeface="宋体" panose="02010600030101010101" pitchFamily="2" charset="-122"/>
              </a:rPr>
              <a:t>, 116803 (2014).</a:t>
            </a:r>
          </a:p>
          <a:p>
            <a:pPr algn="just">
              <a:lnSpc>
                <a:spcPct val="150000"/>
              </a:lnSpc>
            </a:pPr>
            <a:r>
              <a:rPr lang="en-US" altLang="zh-CN" sz="1800" dirty="0">
                <a:solidFill>
                  <a:srgbClr val="000000"/>
                </a:solidFill>
                <a:effectLst/>
                <a:latin typeface="Times New Roman" panose="02020603050405020304" pitchFamily="18" charset="0"/>
                <a:ea typeface="宋体" panose="02010600030101010101" pitchFamily="2" charset="-122"/>
              </a:rPr>
              <a:t>[3] K. Huang, H. Fu, K. Watanabe, T. Taniguchi, and J. Zhu, High-temperature quantum valley Hall effect with quantized resistance and a topological switch, Science </a:t>
            </a:r>
            <a:r>
              <a:rPr lang="en-US" altLang="zh-CN" sz="1800" b="1" dirty="0">
                <a:solidFill>
                  <a:srgbClr val="000000"/>
                </a:solidFill>
                <a:effectLst/>
                <a:latin typeface="Times New Roman" panose="02020603050405020304" pitchFamily="18" charset="0"/>
                <a:ea typeface="宋体" panose="02010600030101010101" pitchFamily="2" charset="-122"/>
              </a:rPr>
              <a:t>385</a:t>
            </a:r>
            <a:r>
              <a:rPr lang="en-US" altLang="zh-CN" sz="1800" dirty="0">
                <a:solidFill>
                  <a:srgbClr val="000000"/>
                </a:solidFill>
                <a:effectLst/>
                <a:latin typeface="Times New Roman" panose="02020603050405020304" pitchFamily="18" charset="0"/>
                <a:ea typeface="宋体" panose="02010600030101010101" pitchFamily="2" charset="-122"/>
              </a:rPr>
              <a:t>, 657 (2024).</a:t>
            </a:r>
            <a:endParaRPr lang="zh-CN" altLang="zh-CN" sz="1800" dirty="0">
              <a:solidFill>
                <a:srgbClr val="000000"/>
              </a:solidFill>
              <a:effectLst/>
              <a:latin typeface="Times New Roman" panose="02020603050405020304" pitchFamily="18" charset="0"/>
              <a:ea typeface="宋体" panose="02010600030101010101" pitchFamily="2" charset="-122"/>
            </a:endParaRPr>
          </a:p>
          <a:p>
            <a:pPr algn="just">
              <a:lnSpc>
                <a:spcPct val="150000"/>
              </a:lnSpc>
            </a:pPr>
            <a:endParaRPr lang="zh-CN" altLang="zh-CN" sz="1800" dirty="0">
              <a:solidFill>
                <a:srgbClr val="000000"/>
              </a:solidFill>
              <a:effectLst/>
              <a:latin typeface="Times New Roman" panose="02020603050405020304" pitchFamily="18" charset="0"/>
              <a:ea typeface="宋体" panose="02010600030101010101" pitchFamily="2" charset="-122"/>
            </a:endParaRPr>
          </a:p>
          <a:p>
            <a:endParaRPr lang="en-US" sz="1800" dirty="0"/>
          </a:p>
        </p:txBody>
      </p:sp>
      <p:sp>
        <p:nvSpPr>
          <p:cNvPr id="27" name="TextBox 26"/>
          <p:cNvSpPr txBox="1"/>
          <p:nvPr/>
        </p:nvSpPr>
        <p:spPr>
          <a:xfrm>
            <a:off x="10698163" y="26793184"/>
            <a:ext cx="2404400" cy="649485"/>
          </a:xfrm>
          <a:prstGeom prst="rect">
            <a:avLst/>
          </a:prstGeom>
          <a:noFill/>
        </p:spPr>
        <p:txBody>
          <a:bodyPr wrap="none" lIns="61480" tIns="30740" rIns="61480" bIns="30740" rtlCol="0">
            <a:spAutoFit/>
          </a:bodyPr>
          <a:lstStyle/>
          <a:p>
            <a:r>
              <a:rPr lang="en-US" sz="3817" b="1" dirty="0">
                <a:latin typeface="Times New Roman" panose="02020603050405020304" pitchFamily="18" charset="0"/>
                <a:cs typeface="Times New Roman" panose="02020603050405020304" pitchFamily="18" charset="0"/>
              </a:rPr>
              <a:t>References</a:t>
            </a:r>
          </a:p>
        </p:txBody>
      </p:sp>
      <p:sp>
        <p:nvSpPr>
          <p:cNvPr id="10" name="Text Box 189"/>
          <p:cNvSpPr txBox="1">
            <a:spLocks noChangeArrowheads="1"/>
          </p:cNvSpPr>
          <p:nvPr/>
        </p:nvSpPr>
        <p:spPr bwMode="auto">
          <a:xfrm>
            <a:off x="812282" y="4850896"/>
            <a:ext cx="8438080" cy="6015541"/>
          </a:xfrm>
          <a:prstGeom prst="rect">
            <a:avLst/>
          </a:prstGeom>
          <a:solidFill>
            <a:schemeClr val="bg1"/>
          </a:solidFill>
          <a:ln w="12700">
            <a:solidFill>
              <a:schemeClr val="accent1">
                <a:lumMod val="75000"/>
              </a:schemeClr>
            </a:solid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indent="457200" algn="just">
              <a:lnSpc>
                <a:spcPct val="150000"/>
              </a:lnSpc>
            </a:pPr>
            <a:r>
              <a:rPr lang="en-US" altLang="zh-CN" sz="1800" dirty="0">
                <a:solidFill>
                  <a:srgbClr val="000000"/>
                </a:solidFill>
                <a:effectLst/>
                <a:latin typeface="Times New Roman" panose="02020603050405020304" pitchFamily="18" charset="0"/>
                <a:ea typeface="宋体" panose="02010600030101010101" pitchFamily="2" charset="-122"/>
                <a:cs typeface="Times New Roman (正文 CS 字体)"/>
              </a:rPr>
              <a:t>Topological kink states are inherently tied to valley-based topological charges, and extending this framework is critical for boosting quantum transport efficiency. Using tight-binding models, we demonstrate that even-spin-</a:t>
            </a:r>
            <a:r>
              <a:rPr lang="en-US" altLang="zh-CN" sz="1800" dirty="0" err="1">
                <a:solidFill>
                  <a:srgbClr val="000000"/>
                </a:solidFill>
                <a:effectLst/>
                <a:latin typeface="Times New Roman" panose="02020603050405020304" pitchFamily="18" charset="0"/>
                <a:ea typeface="宋体" panose="02010600030101010101" pitchFamily="2" charset="-122"/>
                <a:cs typeface="Times New Roman (正文 CS 字体)"/>
              </a:rPr>
              <a:t>Chern</a:t>
            </a:r>
            <a:r>
              <a:rPr lang="en-US" altLang="zh-CN" sz="1800" dirty="0">
                <a:solidFill>
                  <a:srgbClr val="000000"/>
                </a:solidFill>
                <a:effectLst/>
                <a:latin typeface="Times New Roman" panose="02020603050405020304" pitchFamily="18" charset="0"/>
                <a:ea typeface="宋体" panose="02010600030101010101" pitchFamily="2" charset="-122"/>
                <a:cs typeface="Times New Roman (正文 CS 字体)"/>
              </a:rPr>
              <a:t> (ESC) insulators offer a versatile platform for realizing new classes of topological kink states when integrated with quantum spin/valley Hall (QSH/QVH) insulators. A buckled ESC/QVH junction hosts topological multifold kink (TMK) states arising from multiple topological charge sources, yielding very large spin-polarized, </a:t>
            </a:r>
            <a:r>
              <a:rPr lang="en-US" altLang="zh-CN" sz="1800" dirty="0" err="1">
                <a:solidFill>
                  <a:srgbClr val="000000"/>
                </a:solidFill>
                <a:effectLst/>
                <a:latin typeface="Times New Roman" panose="02020603050405020304" pitchFamily="18" charset="0"/>
                <a:ea typeface="宋体" panose="02010600030101010101" pitchFamily="2" charset="-122"/>
                <a:cs typeface="Times New Roman (正文 CS 字体)"/>
              </a:rPr>
              <a:t>dissipationless</a:t>
            </a:r>
            <a:r>
              <a:rPr lang="en-US" altLang="zh-CN" sz="1800" dirty="0">
                <a:solidFill>
                  <a:srgbClr val="000000"/>
                </a:solidFill>
                <a:effectLst/>
                <a:latin typeface="Times New Roman" panose="02020603050405020304" pitchFamily="18" charset="0"/>
                <a:ea typeface="宋体" panose="02010600030101010101" pitchFamily="2" charset="-122"/>
                <a:cs typeface="Times New Roman (正文 CS 字体)"/>
              </a:rPr>
              <a:t> chiral channels. A planar ESC/QSH junction supports a mirror-protected topological crystalline kink (TCK) state with six channels that markedly enhance the transport efficiency. Interfacial hopping governs the emergence of gapless topological kink states. Density functional theory calculations identify the Pb/</a:t>
            </a:r>
            <a:r>
              <a:rPr lang="en-US" altLang="zh-CN" sz="1800" dirty="0" err="1">
                <a:solidFill>
                  <a:srgbClr val="000000"/>
                </a:solidFill>
                <a:effectLst/>
                <a:latin typeface="Times New Roman" panose="02020603050405020304" pitchFamily="18" charset="0"/>
                <a:ea typeface="宋体" panose="02010600030101010101" pitchFamily="2" charset="-122"/>
                <a:cs typeface="Times New Roman (正文 CS 字体)"/>
              </a:rPr>
              <a:t>SbAsH</a:t>
            </a:r>
            <a:r>
              <a:rPr lang="en-US" altLang="zh-CN" sz="1800" dirty="0">
                <a:solidFill>
                  <a:srgbClr val="000000"/>
                </a:solidFill>
                <a:effectLst/>
                <a:latin typeface="Times New Roman" panose="02020603050405020304" pitchFamily="18" charset="0"/>
                <a:ea typeface="宋体" panose="02010600030101010101" pitchFamily="2" charset="-122"/>
                <a:cs typeface="Times New Roman (正文 CS 字体)"/>
              </a:rPr>
              <a:t>₂ junction as an exemplary candidate for realizing disparate TMK states. Our work establishes ESC insulators as a promising foundation for high-performance quantum topological devices and provides novel insights into the classification and microscopic origins of topological kink states.</a:t>
            </a:r>
            <a:endParaRPr lang="en-US" altLang="zh-CN" sz="1800" b="0" i="0" dirty="0">
              <a:solidFill>
                <a:srgbClr val="000000"/>
              </a:solidFill>
              <a:effectLst/>
              <a:latin typeface="Times New Roman" panose="02020603050405020304" pitchFamily="18" charset="0"/>
              <a:cs typeface="Times New Roman" panose="02020603050405020304" pitchFamily="18" charset="0"/>
            </a:endParaRPr>
          </a:p>
        </p:txBody>
      </p:sp>
      <p:sp>
        <p:nvSpPr>
          <p:cNvPr id="32" name="Rectangle 31"/>
          <p:cNvSpPr/>
          <p:nvPr/>
        </p:nvSpPr>
        <p:spPr>
          <a:xfrm>
            <a:off x="812282" y="4220649"/>
            <a:ext cx="8438080" cy="6302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latin typeface="Times New Roman" panose="02020603050405020304" pitchFamily="18" charset="0"/>
                <a:cs typeface="Times New Roman" panose="02020603050405020304" pitchFamily="18" charset="0"/>
              </a:rPr>
              <a:t>Abstract</a:t>
            </a:r>
          </a:p>
        </p:txBody>
      </p:sp>
      <p:sp>
        <p:nvSpPr>
          <p:cNvPr id="14" name="Text Box 193"/>
          <p:cNvSpPr txBox="1">
            <a:spLocks noChangeArrowheads="1"/>
          </p:cNvSpPr>
          <p:nvPr/>
        </p:nvSpPr>
        <p:spPr bwMode="auto">
          <a:xfrm>
            <a:off x="13517562" y="21827731"/>
            <a:ext cx="6987250" cy="4126306"/>
          </a:xfrm>
          <a:prstGeom prst="rect">
            <a:avLst/>
          </a:prstGeom>
          <a:solidFill>
            <a:schemeClr val="bg1"/>
          </a:solidFill>
          <a:ln w="12700">
            <a:solidFill>
              <a:schemeClr val="accent1">
                <a:lumMod val="75000"/>
              </a:schemeClr>
            </a:solidFill>
          </a:ln>
          <a:effectLst/>
        </p:spPr>
        <p:txBody>
          <a:bodyPr wrap="square" lIns="122960" tIns="122960" rIns="122960" bIns="12296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altLang="zh-CN" sz="1800" dirty="0">
                <a:effectLst/>
                <a:latin typeface="Times New Roman" panose="02020603050405020304" pitchFamily="18" charset="0"/>
                <a:cs typeface="Times New Roman" panose="02020603050405020304" pitchFamily="18" charset="0"/>
              </a:rPr>
              <a:t>Combining tight-binding modeling and first-principles calculations, we identify even-spin-</a:t>
            </a:r>
            <a:r>
              <a:rPr lang="en-US" altLang="zh-CN" sz="1800" dirty="0" err="1">
                <a:effectLst/>
                <a:latin typeface="Times New Roman" panose="02020603050405020304" pitchFamily="18" charset="0"/>
                <a:cs typeface="Times New Roman" panose="02020603050405020304" pitchFamily="18" charset="0"/>
              </a:rPr>
              <a:t>Chern</a:t>
            </a:r>
            <a:r>
              <a:rPr lang="en-US" altLang="zh-CN" sz="1800" dirty="0">
                <a:effectLst/>
                <a:latin typeface="Times New Roman" panose="02020603050405020304" pitchFamily="18" charset="0"/>
                <a:cs typeface="Times New Roman" panose="02020603050405020304" pitchFamily="18" charset="0"/>
              </a:rPr>
              <a:t> insulators (ESCs) as a robust platform for novel topological kink states. Buckled honeycomb lattice ESC/QVH junctions host multifold topological kink states, originating from multiple topological charge sources, which exhibit large spin-polarized chiral transport and unique spin-velocity-valley locking. Planar ESC/QSH junctions realize a new mirror-protected topological kink state with six gapless channels, the highest reported to date. Interfacial hopping strength is the key factor governing gapless kink state emergence. First-principles calculations show the Pb/</a:t>
            </a:r>
            <a:r>
              <a:rPr lang="en-US" altLang="zh-CN" sz="1800" dirty="0" err="1">
                <a:effectLst/>
                <a:latin typeface="Times New Roman" panose="02020603050405020304" pitchFamily="18" charset="0"/>
                <a:cs typeface="Times New Roman" panose="02020603050405020304" pitchFamily="18" charset="0"/>
              </a:rPr>
              <a:t>SbAsH</a:t>
            </a:r>
            <a:r>
              <a:rPr lang="en-US" altLang="zh-CN" sz="1800" dirty="0">
                <a:effectLst/>
                <a:latin typeface="Times New Roman" panose="02020603050405020304" pitchFamily="18" charset="0"/>
                <a:cs typeface="Times New Roman" panose="02020603050405020304" pitchFamily="18" charset="0"/>
              </a:rPr>
              <a:t>₂ heterojunction is a realistic material platform for these states, tunable among ESC/QVH, ESC/QSH, and ESC/QVH′ configurations via strain, electric field, and interfacial engineering. Our results extend the valley-based kink state paradigm and enable high-capacity topological quantum transport.</a:t>
            </a:r>
          </a:p>
        </p:txBody>
      </p:sp>
      <p:sp>
        <p:nvSpPr>
          <p:cNvPr id="36" name="Rectangle 35"/>
          <p:cNvSpPr/>
          <p:nvPr/>
        </p:nvSpPr>
        <p:spPr>
          <a:xfrm>
            <a:off x="13517562" y="21197486"/>
            <a:ext cx="6987250" cy="63024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1480" tIns="30740" rIns="61480" bIns="30740" rtlCol="0" anchor="ctr"/>
          <a:lstStyle/>
          <a:p>
            <a:pPr algn="ctr"/>
            <a:r>
              <a:rPr lang="en-US" sz="3817" b="1" dirty="0">
                <a:solidFill>
                  <a:schemeClr val="accent3">
                    <a:lumMod val="20000"/>
                    <a:lumOff val="80000"/>
                  </a:schemeClr>
                </a:solidFill>
                <a:latin typeface="Times New Roman" panose="02020603050405020304" pitchFamily="18" charset="0"/>
                <a:cs typeface="Times New Roman" panose="02020603050405020304" pitchFamily="18" charset="0"/>
              </a:rPr>
              <a:t>Conclusions</a:t>
            </a:r>
          </a:p>
        </p:txBody>
      </p:sp>
      <mc:AlternateContent xmlns:mc="http://schemas.openxmlformats.org/markup-compatibility/2006" xmlns:a14="http://schemas.microsoft.com/office/drawing/2010/main">
        <mc:Choice Requires="a14">
          <p:sp>
            <p:nvSpPr>
              <p:cNvPr id="37" name="Text Box 180"/>
              <p:cNvSpPr txBox="1">
                <a:spLocks noChangeArrowheads="1"/>
              </p:cNvSpPr>
              <p:nvPr/>
            </p:nvSpPr>
            <p:spPr bwMode="auto">
              <a:xfrm>
                <a:off x="16243299" y="5130375"/>
                <a:ext cx="3992770" cy="492719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61480" tIns="30740" rIns="61480" bIns="3074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just" eaLnBrk="1" hangingPunct="1">
                  <a:spcAft>
                    <a:spcPts val="1800"/>
                  </a:spcAft>
                </a:pPr>
                <a:r>
                  <a:rPr lang="en-US" altLang="zh-CN" sz="1800" b="1" dirty="0">
                    <a:latin typeface="Times New Roman" panose="02020603050405020304" pitchFamily="18" charset="0"/>
                    <a:cs typeface="Times New Roman" panose="02020603050405020304" pitchFamily="18" charset="0"/>
                  </a:rPr>
                  <a:t>Figure 1.</a:t>
                </a:r>
                <a:r>
                  <a:rPr lang="en-US" altLang="zh-CN" sz="1200" dirty="0">
                    <a:solidFill>
                      <a:srgbClr val="000000"/>
                    </a:solidFill>
                    <a:effectLst/>
                    <a:latin typeface="Times New Roman" panose="02020603050405020304" pitchFamily="18" charset="0"/>
                    <a:ea typeface="MS Mincho" panose="02020609040205080304" pitchFamily="49" charset="-128"/>
                  </a:rPr>
                  <a:t> </a:t>
                </a:r>
                <a:r>
                  <a:rPr lang="en-US" altLang="zh-CN" sz="1800" dirty="0">
                    <a:solidFill>
                      <a:srgbClr val="000000"/>
                    </a:solidFill>
                    <a:effectLst/>
                    <a:latin typeface="Times New Roman" panose="02020603050405020304" pitchFamily="18" charset="0"/>
                    <a:ea typeface="MS Mincho" panose="02020609040205080304" pitchFamily="49" charset="-128"/>
                  </a:rPr>
                  <a:t>(a) Top view of the built TB junction composed of two honeycomb-lattice materials (</a:t>
                </a:r>
                <a:r>
                  <a:rPr lang="en-US" altLang="zh-CN" sz="1800" i="1" dirty="0">
                    <a:solidFill>
                      <a:srgbClr val="000000"/>
                    </a:solidFill>
                    <a:effectLst/>
                    <a:latin typeface="Times New Roman" panose="02020603050405020304" pitchFamily="18" charset="0"/>
                    <a:ea typeface="MS Mincho" panose="02020609040205080304" pitchFamily="49" charset="-128"/>
                  </a:rPr>
                  <a:t>A</a:t>
                </a:r>
                <a:r>
                  <a:rPr lang="en-US" altLang="zh-CN" sz="1800" dirty="0">
                    <a:solidFill>
                      <a:srgbClr val="000000"/>
                    </a:solidFill>
                    <a:effectLst/>
                    <a:latin typeface="Times New Roman" panose="02020603050405020304" pitchFamily="18" charset="0"/>
                    <a:ea typeface="MS Mincho" panose="02020609040205080304" pitchFamily="49" charset="-128"/>
                  </a:rPr>
                  <a:t> and </a:t>
                </a:r>
                <a:r>
                  <a:rPr lang="en-US" altLang="zh-CN" sz="1800" i="1" dirty="0">
                    <a:solidFill>
                      <a:srgbClr val="000000"/>
                    </a:solidFill>
                    <a:effectLst/>
                    <a:latin typeface="Times New Roman" panose="02020603050405020304" pitchFamily="18" charset="0"/>
                    <a:ea typeface="MS Mincho" panose="02020609040205080304" pitchFamily="49" charset="-128"/>
                  </a:rPr>
                  <a:t>B</a:t>
                </a:r>
                <a:r>
                  <a:rPr lang="en-US" altLang="zh-CN" sz="1800" dirty="0">
                    <a:solidFill>
                      <a:srgbClr val="000000"/>
                    </a:solidFill>
                    <a:effectLst/>
                    <a:latin typeface="Times New Roman" panose="02020603050405020304" pitchFamily="18" charset="0"/>
                    <a:ea typeface="MS Mincho" panose="02020609040205080304" pitchFamily="49" charset="-128"/>
                  </a:rPr>
                  <a:t>) for the topological kink states.</a:t>
                </a:r>
                <a:r>
                  <a:rPr lang="en-US" altLang="zh-CN" sz="1800" i="1" dirty="0">
                    <a:solidFill>
                      <a:srgbClr val="000000"/>
                    </a:solidFill>
                    <a:effectLst/>
                    <a:latin typeface="Times New Roman" panose="02020603050405020304" pitchFamily="18" charset="0"/>
                    <a:ea typeface="MS Mincho" panose="02020609040205080304" pitchFamily="49" charset="-128"/>
                  </a:rPr>
                  <a:t> </a:t>
                </a:r>
                <a:r>
                  <a:rPr lang="en-US" altLang="zh-CN" sz="1800" dirty="0">
                    <a:solidFill>
                      <a:srgbClr val="000000"/>
                    </a:solidFill>
                    <a:effectLst/>
                    <a:latin typeface="Times New Roman" panose="02020603050405020304" pitchFamily="18" charset="0"/>
                    <a:ea typeface="MS Mincho" panose="02020609040205080304" pitchFamily="49" charset="-128"/>
                  </a:rPr>
                  <a:t>(b) The schematic showing the Berry-curvature distributions of materials </a:t>
                </a:r>
                <a:r>
                  <a:rPr lang="en-US" altLang="zh-CN" sz="1800" i="1" dirty="0">
                    <a:solidFill>
                      <a:srgbClr val="000000"/>
                    </a:solidFill>
                    <a:effectLst/>
                    <a:latin typeface="Times New Roman" panose="02020603050405020304" pitchFamily="18" charset="0"/>
                    <a:ea typeface="MS Mincho" panose="02020609040205080304" pitchFamily="49" charset="-128"/>
                  </a:rPr>
                  <a:t>A</a:t>
                </a:r>
                <a:r>
                  <a:rPr lang="en-US" altLang="zh-CN" sz="1800" baseline="-25000" dirty="0">
                    <a:solidFill>
                      <a:srgbClr val="000000"/>
                    </a:solidFill>
                    <a:effectLst/>
                    <a:latin typeface="Times New Roman" panose="02020603050405020304" pitchFamily="18" charset="0"/>
                    <a:ea typeface="MS Mincho" panose="02020609040205080304" pitchFamily="49" charset="-128"/>
                  </a:rPr>
                  <a:t> </a:t>
                </a:r>
                <a:r>
                  <a:rPr lang="en-US" altLang="zh-CN" sz="1800" dirty="0">
                    <a:solidFill>
                      <a:srgbClr val="000000"/>
                    </a:solidFill>
                    <a:effectLst/>
                    <a:latin typeface="Times New Roman" panose="02020603050405020304" pitchFamily="18" charset="0"/>
                    <a:ea typeface="MS Mincho" panose="02020609040205080304" pitchFamily="49" charset="-128"/>
                  </a:rPr>
                  <a:t>and </a:t>
                </a:r>
                <a:r>
                  <a:rPr lang="en-US" altLang="zh-CN" sz="1800" i="1" dirty="0">
                    <a:solidFill>
                      <a:srgbClr val="000000"/>
                    </a:solidFill>
                    <a:effectLst/>
                    <a:latin typeface="Times New Roman" panose="02020603050405020304" pitchFamily="18" charset="0"/>
                    <a:ea typeface="MS Mincho" panose="02020609040205080304" pitchFamily="49" charset="-128"/>
                  </a:rPr>
                  <a:t>B</a:t>
                </a:r>
                <a:r>
                  <a:rPr lang="en-US" altLang="zh-CN" sz="1800" dirty="0">
                    <a:solidFill>
                      <a:srgbClr val="000000"/>
                    </a:solidFill>
                    <a:effectLst/>
                    <a:latin typeface="Times New Roman" panose="02020603050405020304" pitchFamily="18" charset="0"/>
                    <a:ea typeface="MS Mincho" panose="02020609040205080304" pitchFamily="49" charset="-128"/>
                  </a:rPr>
                  <a:t>, both in buckled honeycomb lattices. (c) Similar to (b), expect that materials </a:t>
                </a:r>
                <a:r>
                  <a:rPr lang="en-US" altLang="zh-CN" sz="1800" i="1" dirty="0">
                    <a:solidFill>
                      <a:srgbClr val="000000"/>
                    </a:solidFill>
                    <a:effectLst/>
                    <a:latin typeface="Times New Roman" panose="02020603050405020304" pitchFamily="18" charset="0"/>
                    <a:ea typeface="MS Mincho" panose="02020609040205080304" pitchFamily="49" charset="-128"/>
                  </a:rPr>
                  <a:t>A</a:t>
                </a:r>
                <a:r>
                  <a:rPr lang="en-US" altLang="zh-CN" sz="1800" i="1" baseline="-25000" dirty="0">
                    <a:solidFill>
                      <a:srgbClr val="000000"/>
                    </a:solidFill>
                    <a:effectLst/>
                    <a:latin typeface="Times New Roman" panose="02020603050405020304" pitchFamily="18" charset="0"/>
                    <a:ea typeface="MS Mincho" panose="02020609040205080304" pitchFamily="49" charset="-128"/>
                  </a:rPr>
                  <a:t> </a:t>
                </a:r>
                <a:r>
                  <a:rPr lang="en-US" altLang="zh-CN" sz="1800" dirty="0">
                    <a:solidFill>
                      <a:srgbClr val="000000"/>
                    </a:solidFill>
                    <a:effectLst/>
                    <a:latin typeface="Times New Roman" panose="02020603050405020304" pitchFamily="18" charset="0"/>
                    <a:ea typeface="MS Mincho" panose="02020609040205080304" pitchFamily="49" charset="-128"/>
                  </a:rPr>
                  <a:t>and </a:t>
                </a:r>
                <a:r>
                  <a:rPr lang="en-US" altLang="zh-CN" sz="1800" i="1" dirty="0">
                    <a:solidFill>
                      <a:srgbClr val="000000"/>
                    </a:solidFill>
                    <a:effectLst/>
                    <a:latin typeface="Times New Roman" panose="02020603050405020304" pitchFamily="18" charset="0"/>
                    <a:ea typeface="MS Mincho" panose="02020609040205080304" pitchFamily="49" charset="-128"/>
                  </a:rPr>
                  <a:t>B</a:t>
                </a:r>
                <a:r>
                  <a:rPr lang="en-US" altLang="zh-CN" sz="1800" baseline="-25000" dirty="0">
                    <a:solidFill>
                      <a:srgbClr val="000000"/>
                    </a:solidFill>
                    <a:effectLst/>
                    <a:latin typeface="Times New Roman" panose="02020603050405020304" pitchFamily="18" charset="0"/>
                    <a:ea typeface="MS Mincho" panose="02020609040205080304" pitchFamily="49" charset="-128"/>
                  </a:rPr>
                  <a:t> </a:t>
                </a:r>
                <a:r>
                  <a:rPr lang="en-US" altLang="zh-CN" sz="1800" dirty="0">
                    <a:solidFill>
                      <a:srgbClr val="000000"/>
                    </a:solidFill>
                    <a:effectLst/>
                    <a:latin typeface="Times New Roman" panose="02020603050405020304" pitchFamily="18" charset="0"/>
                    <a:ea typeface="MS Mincho" panose="02020609040205080304" pitchFamily="49" charset="-128"/>
                  </a:rPr>
                  <a:t>possess planar honeycomb lattices. Due to the preserved </a:t>
                </a:r>
                <a:r>
                  <a:rPr lang="en-US" altLang="zh-CN" sz="1800" dirty="0" err="1">
                    <a:solidFill>
                      <a:srgbClr val="000000"/>
                    </a:solidFill>
                    <a:effectLst/>
                    <a:latin typeface="Times New Roman" panose="02020603050405020304" pitchFamily="18" charset="0"/>
                    <a:ea typeface="MS Mincho" panose="02020609040205080304" pitchFamily="49" charset="-128"/>
                  </a:rPr>
                  <a:t>M</a:t>
                </a:r>
                <a:r>
                  <a:rPr lang="en-US" altLang="zh-CN" sz="1800" baseline="-25000" dirty="0" err="1">
                    <a:solidFill>
                      <a:srgbClr val="000000"/>
                    </a:solidFill>
                    <a:effectLst/>
                    <a:latin typeface="Times New Roman" panose="02020603050405020304" pitchFamily="18" charset="0"/>
                    <a:ea typeface="MS Mincho" panose="02020609040205080304" pitchFamily="49" charset="-128"/>
                  </a:rPr>
                  <a:t>z</a:t>
                </a:r>
                <a:r>
                  <a:rPr lang="en-US" altLang="zh-CN" sz="1800" dirty="0">
                    <a:solidFill>
                      <a:srgbClr val="000000"/>
                    </a:solidFill>
                    <a:effectLst/>
                    <a:latin typeface="Times New Roman" panose="02020603050405020304" pitchFamily="18" charset="0"/>
                    <a:ea typeface="MS Mincho" panose="02020609040205080304" pitchFamily="49" charset="-128"/>
                  </a:rPr>
                  <a:t> symmetry, the </a:t>
                </a:r>
                <a:r>
                  <a:rPr lang="en-US" altLang="zh-CN" sz="1800" dirty="0" err="1">
                    <a:solidFill>
                      <a:srgbClr val="000000"/>
                    </a:solidFill>
                    <a:effectLst/>
                    <a:latin typeface="Times New Roman" panose="02020603050405020304" pitchFamily="18" charset="0"/>
                    <a:ea typeface="MS Mincho" panose="02020609040205080304" pitchFamily="49" charset="-128"/>
                  </a:rPr>
                  <a:t>M</a:t>
                </a:r>
                <a:r>
                  <a:rPr lang="en-US" altLang="zh-CN" sz="1800" baseline="-25000" dirty="0" err="1">
                    <a:solidFill>
                      <a:srgbClr val="000000"/>
                    </a:solidFill>
                    <a:effectLst/>
                    <a:latin typeface="Times New Roman" panose="02020603050405020304" pitchFamily="18" charset="0"/>
                    <a:ea typeface="MS Mincho" panose="02020609040205080304" pitchFamily="49" charset="-128"/>
                  </a:rPr>
                  <a:t>z</a:t>
                </a:r>
                <a:r>
                  <a:rPr lang="en-US" altLang="zh-CN" sz="1800" dirty="0">
                    <a:solidFill>
                      <a:srgbClr val="000000"/>
                    </a:solidFill>
                    <a:effectLst/>
                    <a:latin typeface="Times New Roman" panose="02020603050405020304" pitchFamily="18" charset="0"/>
                    <a:ea typeface="MS Mincho" panose="02020609040205080304" pitchFamily="49" charset="-128"/>
                  </a:rPr>
                  <a:t> Berry curvatures are displayed in (c). </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rPr>
                  <a:t>The TB Hamiltonian for the built heterojunction in Fig. </a:t>
                </a:r>
                <a:r>
                  <a:rPr lang="en-US" altLang="zh-CN"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altLang="zh-CN"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rPr>
                  <a:t>can be written as:</a:t>
                </a:r>
              </a:p>
              <a:p>
                <a:pPr algn="ctr" eaLnBrk="1" hangingPunct="1"/>
                <a14:m>
                  <m:oMathPara xmlns:m="http://schemas.openxmlformats.org/officeDocument/2006/math">
                    <m:oMathParaPr>
                      <m:jc m:val="centerGroup"/>
                    </m:oMathParaPr>
                    <m:oMath xmlns:m="http://schemas.openxmlformats.org/officeDocument/2006/math">
                      <m:r>
                        <a:rPr lang="en-US" altLang="zh-CN" sz="1800" i="1"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𝐻</m:t>
                      </m:r>
                      <m:r>
                        <a:rPr lang="en-US" altLang="zh-CN" sz="1800" i="1"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𝐻</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00</m:t>
                          </m:r>
                        </m:sub>
                      </m:s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𝐻</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01</m:t>
                          </m:r>
                        </m:sub>
                      </m:sSub>
                      <m:sSup>
                        <m:sSup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𝑒</m:t>
                          </m:r>
                        </m:e>
                        <m:sup>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𝑖</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𝑦</m:t>
                              </m:r>
                            </m:sub>
                          </m:s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𝑎</m:t>
                          </m:r>
                        </m:sup>
                      </m:sSup>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𝐻</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01</m:t>
                          </m:r>
                        </m:sub>
                        <m:sup>
                          <m:r>
                            <a:rPr lang="en-US" altLang="zh-CN" sz="18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sup>
                      </m:sSubSup>
                      <m:sSup>
                        <m:sSup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𝑒</m:t>
                          </m:r>
                        </m:e>
                        <m:sup>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𝑖</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𝑦</m:t>
                              </m:r>
                            </m:sub>
                          </m:s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𝑎</m:t>
                          </m:r>
                        </m:sup>
                      </m:sSup>
                    </m:oMath>
                  </m:oMathPara>
                </a14:m>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r>
                  <a:rPr lang="en-US" altLang="zh-CN" sz="1800" dirty="0">
                    <a:solidFill>
                      <a:srgbClr val="000000"/>
                    </a:solidFill>
                    <a:effectLst/>
                    <a:latin typeface="Times New Roman" panose="02020603050405020304" pitchFamily="18" charset="0"/>
                    <a:ea typeface="宋体" panose="02010600030101010101" pitchFamily="2" charset="-122"/>
                  </a:rPr>
                  <a:t> </a:t>
                </a:r>
                <a14:m>
                  <m:oMath xmlns:m="http://schemas.openxmlformats.org/officeDocument/2006/math">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𝐻</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00</m:t>
                        </m:r>
                      </m:sub>
                    </m:s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d>
                      <m:d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𝐻</m:t>
                                  </m:r>
                                </m:e>
                                <m:sup>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𝐴</m:t>
                                  </m:r>
                                </m:sup>
                              </m:sSup>
                            </m:e>
                            <m:e>
                              <m:sSup>
                                <m:sSup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𝐻</m:t>
                                  </m:r>
                                </m:e>
                                <m:sup>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𝐴𝐵</m:t>
                                  </m:r>
                                </m:sup>
                              </m:sSup>
                            </m:e>
                          </m:mr>
                          <m:mr>
                            <m:e>
                              <m:sSup>
                                <m:sSup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𝐻</m:t>
                                  </m:r>
                                </m:e>
                                <m:sup>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𝐵𝐴</m:t>
                                  </m:r>
                                </m:sup>
                              </m:sSup>
                            </m:e>
                            <m:e>
                              <m:sSup>
                                <m:sSup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𝐻</m:t>
                                  </m:r>
                                </m:e>
                                <m:sup>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𝐵</m:t>
                                  </m:r>
                                </m:sup>
                              </m:sSup>
                            </m:e>
                          </m:mr>
                        </m:m>
                      </m:e>
                    </m:d>
                  </m:oMath>
                </a14:m>
                <a:endParaRPr lang="zh-CN" altLang="zh-CN" sz="1800" dirty="0">
                  <a:effectLst/>
                  <a:latin typeface="Times New Roman" panose="02020603050405020304" pitchFamily="18" charset="0"/>
                  <a:ea typeface="Times New Roman" panose="02020603050405020304" pitchFamily="18" charset="0"/>
                  <a:cs typeface="Times New Roman (正文 CS 字体)"/>
                </a:endParaRPr>
              </a:p>
              <a:p>
                <a:pPr algn="just" eaLnBrk="1" hangingPunct="1"/>
                <a:endParaRPr lang="en-US" altLang="zh-CN" sz="1800" dirty="0">
                  <a:latin typeface="Times New Roman" panose="02020603050405020304" pitchFamily="18" charset="0"/>
                  <a:cs typeface="Times New Roman" panose="02020603050405020304" pitchFamily="18" charset="0"/>
                </a:endParaRPr>
              </a:p>
            </p:txBody>
          </p:sp>
        </mc:Choice>
        <mc:Fallback xmlns="">
          <p:sp>
            <p:nvSpPr>
              <p:cNvPr id="37" name="Text Box 180"/>
              <p:cNvSpPr txBox="1">
                <a:spLocks noRot="1" noChangeAspect="1" noMove="1" noResize="1" noEditPoints="1" noAdjustHandles="1" noChangeArrowheads="1" noChangeShapeType="1" noTextEdit="1"/>
              </p:cNvSpPr>
              <p:nvPr/>
            </p:nvSpPr>
            <p:spPr bwMode="auto">
              <a:xfrm>
                <a:off x="16243299" y="5130375"/>
                <a:ext cx="3992770" cy="4927195"/>
              </a:xfrm>
              <a:prstGeom prst="rect">
                <a:avLst/>
              </a:prstGeom>
              <a:blipFill>
                <a:blip r:embed="rId3"/>
                <a:stretch>
                  <a:fillRect l="-2137" t="-990" r="-198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Text Box 180">
                <a:extLst>
                  <a:ext uri="{FF2B5EF4-FFF2-40B4-BE49-F238E27FC236}">
                    <a16:creationId xmlns:a16="http://schemas.microsoft.com/office/drawing/2014/main" id="{6A476C28-6EDE-4126-986C-BF62436647C0}"/>
                  </a:ext>
                </a:extLst>
              </p:cNvPr>
              <p:cNvSpPr txBox="1">
                <a:spLocks noChangeArrowheads="1"/>
              </p:cNvSpPr>
              <p:nvPr/>
            </p:nvSpPr>
            <p:spPr bwMode="auto">
              <a:xfrm>
                <a:off x="997188" y="24577776"/>
                <a:ext cx="12176185" cy="11700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61480" tIns="30740" rIns="61480" bIns="3074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just" eaLnBrk="1" hangingPunct="1"/>
                <a:r>
                  <a:rPr lang="en-US" altLang="zh-CN" sz="1800" b="1" dirty="0">
                    <a:latin typeface="Times New Roman" panose="02020603050405020304" pitchFamily="18" charset="0"/>
                    <a:cs typeface="Times New Roman" panose="02020603050405020304" pitchFamily="18" charset="0"/>
                  </a:rPr>
                  <a:t>Figure 3.</a:t>
                </a:r>
                <a:r>
                  <a:rPr lang="en-US" altLang="zh-CN" sz="1800" dirty="0">
                    <a:latin typeface="Times New Roman" panose="02020603050405020304" pitchFamily="18" charset="0"/>
                    <a:cs typeface="Times New Roman" panose="02020603050405020304" pitchFamily="18" charset="0"/>
                  </a:rPr>
                  <a:t> </a:t>
                </a:r>
                <a:r>
                  <a:rPr lang="en-US" altLang="zh-CN" sz="1800" dirty="0">
                    <a:solidFill>
                      <a:srgbClr val="000000"/>
                    </a:solidFill>
                    <a:effectLst/>
                    <a:latin typeface="Times New Roman" panose="02020603050405020304" pitchFamily="18" charset="0"/>
                    <a:ea typeface="MS Mincho" panose="02020609040205080304" pitchFamily="49" charset="-128"/>
                  </a:rPr>
                  <a:t>Band structures and wave function distributions of junctions in a buckled honeycomb lattice. (a) Band structure of the </a:t>
                </a:r>
                <a:r>
                  <a:rPr lang="en-US" altLang="zh-CN" sz="1800" dirty="0">
                    <a:solidFill>
                      <a:srgbClr val="000000"/>
                    </a:solidFill>
                    <a:effectLst/>
                    <a:latin typeface="Times New Roman" panose="02020603050405020304" pitchFamily="18" charset="0"/>
                    <a:ea typeface="宋体" panose="02010600030101010101" pitchFamily="2" charset="-122"/>
                  </a:rPr>
                  <a:t>ESC/QSH </a:t>
                </a:r>
                <a:r>
                  <a:rPr lang="en-US" altLang="zh-CN" sz="1800" dirty="0">
                    <a:solidFill>
                      <a:srgbClr val="000000"/>
                    </a:solidFill>
                    <a:effectLst/>
                    <a:latin typeface="Times New Roman" panose="02020603050405020304" pitchFamily="18" charset="0"/>
                    <a:ea typeface="MS Mincho" panose="02020609040205080304" pitchFamily="49" charset="-128"/>
                  </a:rPr>
                  <a:t>junction. (b-c) Band structures of the ESC/QVH and ESC/QVH</a:t>
                </a:r>
                <a14:m>
                  <m:oMath xmlns:m="http://schemas.openxmlformats.org/officeDocument/2006/math">
                    <m:r>
                      <a:rPr lang="en-US" altLang="zh-CN" sz="1800"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oMath>
                </a14:m>
                <a:r>
                  <a:rPr lang="en-US" altLang="zh-CN" sz="1800" dirty="0">
                    <a:solidFill>
                      <a:srgbClr val="000000"/>
                    </a:solidFill>
                    <a:effectLst/>
                    <a:latin typeface="Times New Roman" panose="02020603050405020304" pitchFamily="18" charset="0"/>
                    <a:ea typeface="宋体" panose="02010600030101010101" pitchFamily="2" charset="-122"/>
                  </a:rPr>
                  <a:t> </a:t>
                </a:r>
                <a:r>
                  <a:rPr lang="en-US" altLang="zh-CN" sz="1800" dirty="0">
                    <a:solidFill>
                      <a:srgbClr val="000000"/>
                    </a:solidFill>
                    <a:effectLst/>
                    <a:latin typeface="Times New Roman" panose="02020603050405020304" pitchFamily="18" charset="0"/>
                    <a:ea typeface="MS Mincho" panose="02020609040205080304" pitchFamily="49" charset="-128"/>
                  </a:rPr>
                  <a:t>junctions. (d) Wave function distributions (</a:t>
                </a:r>
                <a14:m>
                  <m:oMath xmlns:m="http://schemas.openxmlformats.org/officeDocument/2006/math">
                    <m:sSup>
                      <m:sSup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begChr m:val="|"/>
                            <m:endChr m:val="|"/>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zh-CN" sz="180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Ψ</m:t>
                            </m:r>
                            <m:r>
                              <a:rPr lang="en-US" altLang="zh-CN" sz="1800"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n-US" altLang="zh-CN" sz="1800"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𝑥</m:t>
                            </m:r>
                            <m:r>
                              <a:rPr lang="en-US" altLang="zh-CN" sz="1800"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m:t>
                            </m:r>
                          </m:e>
                        </m:d>
                      </m:e>
                      <m:sup>
                        <m:r>
                          <a:rPr lang="en-US" altLang="zh-CN" sz="1800"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2</m:t>
                        </m:r>
                      </m:sup>
                    </m:sSup>
                  </m:oMath>
                </a14:m>
                <a:r>
                  <a:rPr lang="en-US" altLang="zh-CN" sz="1800" dirty="0">
                    <a:solidFill>
                      <a:srgbClr val="000000"/>
                    </a:solidFill>
                    <a:effectLst/>
                    <a:latin typeface="Times New Roman" panose="02020603050405020304" pitchFamily="18" charset="0"/>
                    <a:ea typeface="MS Mincho" panose="02020609040205080304" pitchFamily="49" charset="-128"/>
                  </a:rPr>
                  <a:t>) for the kink states </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𝑆</m:t>
                        </m:r>
                      </m:e>
                      <m:sub>
                        <m:r>
                          <a:rPr lang="en-US" altLang="zh-CN" sz="1800"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1</m:t>
                        </m:r>
                      </m:sub>
                    </m:sSub>
                  </m:oMath>
                </a14:m>
                <a:r>
                  <a:rPr lang="en-US" altLang="zh-CN" sz="1800" dirty="0">
                    <a:solidFill>
                      <a:srgbClr val="000000"/>
                    </a:solidFill>
                    <a:effectLst/>
                    <a:latin typeface="Times New Roman" panose="02020603050405020304" pitchFamily="18" charset="0"/>
                    <a:ea typeface="MS Mincho" panose="02020609040205080304" pitchFamily="49" charset="-128"/>
                  </a:rPr>
                  <a:t>-</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𝑆</m:t>
                        </m:r>
                      </m:e>
                      <m:sub>
                        <m:r>
                          <a:rPr lang="en-US" altLang="zh-CN" sz="1800"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4</m:t>
                        </m:r>
                      </m:sub>
                    </m:sSub>
                  </m:oMath>
                </a14:m>
                <a:r>
                  <a:rPr lang="en-US" altLang="zh-CN" sz="1800" dirty="0">
                    <a:solidFill>
                      <a:srgbClr val="000000"/>
                    </a:solidFill>
                    <a:effectLst/>
                    <a:latin typeface="Times New Roman" panose="02020603050405020304" pitchFamily="18" charset="0"/>
                    <a:ea typeface="MS Mincho" panose="02020609040205080304" pitchFamily="49" charset="-128"/>
                  </a:rPr>
                  <a:t> in the ESC/QVH junction. (e) The evolution of the kink states </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𝑆</m:t>
                        </m:r>
                      </m:e>
                      <m:sub>
                        <m:r>
                          <a:rPr lang="en-US" altLang="zh-CN" sz="1800"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1</m:t>
                        </m:r>
                      </m:sub>
                    </m:sSub>
                  </m:oMath>
                </a14:m>
                <a:r>
                  <a:rPr lang="en-US" altLang="zh-CN" sz="1800" dirty="0">
                    <a:solidFill>
                      <a:srgbClr val="000000"/>
                    </a:solidFill>
                    <a:effectLst/>
                    <a:latin typeface="Times New Roman" panose="02020603050405020304" pitchFamily="18" charset="0"/>
                    <a:ea typeface="MS Mincho" panose="02020609040205080304" pitchFamily="49" charset="-128"/>
                  </a:rPr>
                  <a:t>-</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𝑆</m:t>
                        </m:r>
                      </m:e>
                      <m:sub>
                        <m:r>
                          <a:rPr lang="en-US" altLang="zh-CN" sz="1800" i="1">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4</m:t>
                        </m:r>
                      </m:sub>
                    </m:sSub>
                  </m:oMath>
                </a14:m>
                <a:r>
                  <a:rPr lang="en-US" altLang="zh-CN" sz="1800" dirty="0">
                    <a:solidFill>
                      <a:srgbClr val="000000"/>
                    </a:solidFill>
                    <a:effectLst/>
                    <a:latin typeface="Times New Roman" panose="02020603050405020304" pitchFamily="18" charset="0"/>
                    <a:ea typeface="MS Mincho" panose="02020609040205080304" pitchFamily="49" charset="-128"/>
                  </a:rPr>
                  <a:t> under the influence of the interface interaction </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𝑡</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𝑘</m:t>
                        </m:r>
                      </m:sub>
                    </m:sSub>
                  </m:oMath>
                </a14:m>
                <a:r>
                  <a:rPr lang="en-US" altLang="zh-CN" sz="1800" dirty="0">
                    <a:solidFill>
                      <a:srgbClr val="000000"/>
                    </a:solidFill>
                    <a:effectLst/>
                    <a:latin typeface="Times New Roman" panose="02020603050405020304" pitchFamily="18" charset="0"/>
                    <a:ea typeface="MS Mincho" panose="02020609040205080304" pitchFamily="49" charset="-128"/>
                  </a:rPr>
                  <a:t> between materials </a:t>
                </a:r>
                <a:r>
                  <a:rPr lang="en-US" altLang="zh-CN" sz="1800" i="1" dirty="0">
                    <a:solidFill>
                      <a:srgbClr val="000000"/>
                    </a:solidFill>
                    <a:effectLst/>
                    <a:latin typeface="Times New Roman" panose="02020603050405020304" pitchFamily="18" charset="0"/>
                    <a:ea typeface="MS Mincho" panose="02020609040205080304" pitchFamily="49" charset="-128"/>
                  </a:rPr>
                  <a:t>A</a:t>
                </a:r>
                <a:r>
                  <a:rPr lang="en-US" altLang="zh-CN" sz="1800" dirty="0">
                    <a:solidFill>
                      <a:srgbClr val="000000"/>
                    </a:solidFill>
                    <a:effectLst/>
                    <a:latin typeface="Times New Roman" panose="02020603050405020304" pitchFamily="18" charset="0"/>
                    <a:ea typeface="MS Mincho" panose="02020609040205080304" pitchFamily="49" charset="-128"/>
                  </a:rPr>
                  <a:t> and  </a:t>
                </a:r>
                <a:r>
                  <a:rPr lang="en-US" altLang="zh-CN" sz="1800" i="1" dirty="0">
                    <a:solidFill>
                      <a:srgbClr val="000000"/>
                    </a:solidFill>
                    <a:effectLst/>
                    <a:latin typeface="Times New Roman" panose="02020603050405020304" pitchFamily="18" charset="0"/>
                    <a:ea typeface="MS Mincho" panose="02020609040205080304" pitchFamily="49" charset="-128"/>
                  </a:rPr>
                  <a:t>B</a:t>
                </a:r>
                <a:r>
                  <a:rPr lang="en-US" altLang="zh-CN" sz="1800" dirty="0">
                    <a:solidFill>
                      <a:srgbClr val="000000"/>
                    </a:solidFill>
                    <a:effectLst/>
                    <a:latin typeface="Times New Roman" panose="02020603050405020304" pitchFamily="18" charset="0"/>
                    <a:ea typeface="MS Mincho" panose="02020609040205080304" pitchFamily="49" charset="-128"/>
                  </a:rPr>
                  <a:t>. </a:t>
                </a:r>
                <a:endParaRPr lang="en-US" altLang="zh-CN" sz="1800" dirty="0">
                  <a:latin typeface="Times New Roman" panose="02020603050405020304" pitchFamily="18" charset="0"/>
                  <a:cs typeface="Times New Roman" panose="02020603050405020304" pitchFamily="18" charset="0"/>
                </a:endParaRPr>
              </a:p>
            </p:txBody>
          </p:sp>
        </mc:Choice>
        <mc:Fallback xmlns="">
          <p:sp>
            <p:nvSpPr>
              <p:cNvPr id="46" name="Text Box 180">
                <a:extLst>
                  <a:ext uri="{FF2B5EF4-FFF2-40B4-BE49-F238E27FC236}">
                    <a16:creationId xmlns:a16="http://schemas.microsoft.com/office/drawing/2014/main" id="{6A476C28-6EDE-4126-986C-BF62436647C0}"/>
                  </a:ext>
                </a:extLst>
              </p:cNvPr>
              <p:cNvSpPr txBox="1">
                <a:spLocks noRot="1" noChangeAspect="1" noMove="1" noResize="1" noEditPoints="1" noAdjustHandles="1" noChangeArrowheads="1" noChangeShapeType="1" noTextEdit="1"/>
              </p:cNvSpPr>
              <p:nvPr/>
            </p:nvSpPr>
            <p:spPr bwMode="auto">
              <a:xfrm>
                <a:off x="997188" y="24577776"/>
                <a:ext cx="12176185" cy="1170076"/>
              </a:xfrm>
              <a:prstGeom prst="rect">
                <a:avLst/>
              </a:prstGeom>
              <a:blipFill>
                <a:blip r:embed="rId4"/>
                <a:stretch>
                  <a:fillRect l="-701" t="-4167" r="-651" b="-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pic>
        <p:nvPicPr>
          <p:cNvPr id="59" name="组合 16">
            <a:extLst>
              <a:ext uri="{FF2B5EF4-FFF2-40B4-BE49-F238E27FC236}">
                <a16:creationId xmlns:a16="http://schemas.microsoft.com/office/drawing/2014/main" id="{1BB7E2DA-980C-4C0C-AD97-7A85E99BFCD5}"/>
              </a:ext>
            </a:extLst>
          </p:cNvPr>
          <p:cNvPicPr/>
          <p:nvPr/>
        </p:nvPicPr>
        <p:blipFill>
          <a:blip r:embed="rId5"/>
          <a:stretch>
            <a:fillRect/>
          </a:stretch>
        </p:blipFill>
        <p:spPr>
          <a:xfrm>
            <a:off x="404812" y="1265237"/>
            <a:ext cx="3816350" cy="1376362"/>
          </a:xfrm>
          <a:prstGeom prst="rect">
            <a:avLst/>
          </a:prstGeom>
          <a:noFill/>
          <a:ln w="9525">
            <a:noFill/>
          </a:ln>
        </p:spPr>
      </p:pic>
      <p:pic>
        <p:nvPicPr>
          <p:cNvPr id="28" name="图片 27">
            <a:extLst>
              <a:ext uri="{FF2B5EF4-FFF2-40B4-BE49-F238E27FC236}">
                <a16:creationId xmlns:a16="http://schemas.microsoft.com/office/drawing/2014/main" id="{B820ECE0-5AC8-49BD-B42E-7F33943D7D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61" t="11819" r="52654" b="15524"/>
          <a:stretch/>
        </p:blipFill>
        <p:spPr bwMode="auto">
          <a:xfrm>
            <a:off x="9384135" y="4143827"/>
            <a:ext cx="6876627" cy="6480000"/>
          </a:xfrm>
          <a:prstGeom prst="rect">
            <a:avLst/>
          </a:prstGeom>
          <a:noFill/>
          <a:ln>
            <a:noFill/>
          </a:ln>
          <a:extLst>
            <a:ext uri="{53640926-AAD7-44D8-BBD7-CCE9431645EC}">
              <a14:shadowObscured xmlns:a14="http://schemas.microsoft.com/office/drawing/2010/main"/>
            </a:ext>
          </a:extLst>
        </p:spPr>
      </p:pic>
      <p:pic>
        <p:nvPicPr>
          <p:cNvPr id="29" name="图片 28">
            <a:extLst>
              <a:ext uri="{FF2B5EF4-FFF2-40B4-BE49-F238E27FC236}">
                <a16:creationId xmlns:a16="http://schemas.microsoft.com/office/drawing/2014/main" id="{CD98B0C2-6068-4A20-ABB8-30EF5D69E1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652" t="13280" r="17928" b="16873"/>
          <a:stretch/>
        </p:blipFill>
        <p:spPr bwMode="auto">
          <a:xfrm>
            <a:off x="855000" y="18072991"/>
            <a:ext cx="11820813" cy="6480000"/>
          </a:xfrm>
          <a:prstGeom prst="rect">
            <a:avLst/>
          </a:prstGeom>
          <a:noFill/>
          <a:ln>
            <a:noFill/>
          </a:ln>
          <a:extLst>
            <a:ext uri="{53640926-AAD7-44D8-BBD7-CCE9431645EC}">
              <a14:shadowObscured xmlns:a14="http://schemas.microsoft.com/office/drawing/2010/main"/>
            </a:ext>
          </a:extLst>
        </p:spPr>
      </p:pic>
      <p:pic>
        <p:nvPicPr>
          <p:cNvPr id="30" name="图片 29">
            <a:extLst>
              <a:ext uri="{FF2B5EF4-FFF2-40B4-BE49-F238E27FC236}">
                <a16:creationId xmlns:a16="http://schemas.microsoft.com/office/drawing/2014/main" id="{9215CE62-8146-4773-A4F6-7B3D963A1B2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605" t="3985" r="36151" b="25757"/>
          <a:stretch/>
        </p:blipFill>
        <p:spPr bwMode="auto">
          <a:xfrm>
            <a:off x="579778" y="11133919"/>
            <a:ext cx="8731418" cy="6480000"/>
          </a:xfrm>
          <a:prstGeom prst="rect">
            <a:avLst/>
          </a:prstGeom>
          <a:noFill/>
          <a:ln>
            <a:noFill/>
          </a:ln>
          <a:extLst>
            <a:ext uri="{53640926-AAD7-44D8-BBD7-CCE9431645EC}">
              <a14:shadowObscured xmlns:a14="http://schemas.microsoft.com/office/drawing/2010/main"/>
            </a:ext>
          </a:extLst>
        </p:spPr>
      </p:pic>
      <p:pic>
        <p:nvPicPr>
          <p:cNvPr id="31" name="图片 30">
            <a:extLst>
              <a:ext uri="{FF2B5EF4-FFF2-40B4-BE49-F238E27FC236}">
                <a16:creationId xmlns:a16="http://schemas.microsoft.com/office/drawing/2014/main" id="{C11C57C6-E89A-4598-A5A8-5CF66557B3E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9377" t="13815" r="43012"/>
          <a:stretch/>
        </p:blipFill>
        <p:spPr bwMode="auto">
          <a:xfrm>
            <a:off x="13670139" y="11095903"/>
            <a:ext cx="6368073" cy="648000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4" name="Text Box 180">
                <a:extLst>
                  <a:ext uri="{FF2B5EF4-FFF2-40B4-BE49-F238E27FC236}">
                    <a16:creationId xmlns:a16="http://schemas.microsoft.com/office/drawing/2014/main" id="{677E1500-656D-4F02-A419-479447ED335E}"/>
                  </a:ext>
                </a:extLst>
              </p:cNvPr>
              <p:cNvSpPr txBox="1">
                <a:spLocks noChangeArrowheads="1"/>
              </p:cNvSpPr>
              <p:nvPr/>
            </p:nvSpPr>
            <p:spPr bwMode="auto">
              <a:xfrm>
                <a:off x="13898561" y="17487190"/>
                <a:ext cx="6063275" cy="339228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61480" tIns="30740" rIns="61480" bIns="3074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just"/>
                <a:r>
                  <a:rPr lang="en-US" altLang="zh-CN" sz="1800" b="1" dirty="0">
                    <a:latin typeface="Times New Roman" panose="02020603050405020304" pitchFamily="18" charset="0"/>
                    <a:cs typeface="Times New Roman" panose="02020603050405020304" pitchFamily="18" charset="0"/>
                  </a:rPr>
                  <a:t>Figure 4. </a:t>
                </a:r>
                <a:r>
                  <a:rPr lang="en-US" altLang="zh-CN" sz="1800" dirty="0">
                    <a:latin typeface="Times New Roman" panose="02020603050405020304" pitchFamily="18" charset="0"/>
                    <a:cs typeface="Times New Roman" panose="02020603050405020304" pitchFamily="18" charset="0"/>
                  </a:rPr>
                  <a:t>(a) Schematic of a buckled ESC/QVH junction formed by monolayer Pb and SbAsH</a:t>
                </a:r>
                <a:r>
                  <a:rPr lang="en-US" altLang="zh-CN" sz="1800" baseline="-25000" dirty="0">
                    <a:latin typeface="Times New Roman" panose="02020603050405020304" pitchFamily="18" charset="0"/>
                    <a:cs typeface="Times New Roman" panose="02020603050405020304" pitchFamily="18" charset="0"/>
                  </a:rPr>
                  <a:t>2</a:t>
                </a:r>
                <a:r>
                  <a:rPr lang="en-US" altLang="zh-CN" sz="1800" dirty="0">
                    <a:latin typeface="Times New Roman" panose="02020603050405020304" pitchFamily="18" charset="0"/>
                    <a:cs typeface="Times New Roman" panose="02020603050405020304" pitchFamily="18" charset="0"/>
                  </a:rPr>
                  <a:t> on a BN substrate, with four TMK states arising at the interface where the Pb atoms bond to the As atoms (see  case (</a:t>
                </a:r>
                <a:r>
                  <a:rPr lang="en-US" altLang="zh-CN" sz="1800" dirty="0" err="1">
                    <a:latin typeface="Times New Roman" panose="02020603050405020304" pitchFamily="18" charset="0"/>
                    <a:cs typeface="Times New Roman" panose="02020603050405020304" pitchFamily="18" charset="0"/>
                  </a:rPr>
                  <a:t>i</a:t>
                </a:r>
                <a:r>
                  <a:rPr lang="en-US" altLang="zh-CN" sz="1800" dirty="0">
                    <a:latin typeface="Times New Roman" panose="02020603050405020304" pitchFamily="18" charset="0"/>
                    <a:cs typeface="Times New Roman" panose="02020603050405020304" pitchFamily="18" charset="0"/>
                  </a:rPr>
                  <a:t>)). The junction evolves into a buckled ESC/QSH junction hosting two TNK states upon applying tensile strain to the junction (ii) or an electric field to SbAsH</a:t>
                </a:r>
                <a:r>
                  <a:rPr lang="en-US" altLang="zh-CN" sz="1800" baseline="-25000" dirty="0">
                    <a:latin typeface="Times New Roman" panose="02020603050405020304" pitchFamily="18" charset="0"/>
                    <a:cs typeface="Times New Roman" panose="02020603050405020304" pitchFamily="18" charset="0"/>
                  </a:rPr>
                  <a:t>2</a:t>
                </a:r>
                <a:r>
                  <a:rPr lang="en-US" altLang="zh-CN" sz="1800" dirty="0">
                    <a:latin typeface="Times New Roman" panose="02020603050405020304" pitchFamily="18" charset="0"/>
                    <a:cs typeface="Times New Roman" panose="02020603050405020304" pitchFamily="18" charset="0"/>
                  </a:rPr>
                  <a:t> (iii). The junction turns into a buckled ESC/QVH</a:t>
                </a:r>
                <a14:m>
                  <m:oMath xmlns:m="http://schemas.openxmlformats.org/officeDocument/2006/math">
                    <m:r>
                      <a:rPr lang="en-US" altLang="zh-CN" sz="1800" i="1">
                        <a:latin typeface="Cambria Math" panose="02040503050406030204" pitchFamily="18" charset="0"/>
                      </a:rPr>
                      <m:t>′</m:t>
                    </m:r>
                  </m:oMath>
                </a14:m>
                <a:r>
                  <a:rPr lang="en-US" altLang="zh-CN" sz="1800" dirty="0">
                    <a:latin typeface="Times New Roman" panose="02020603050405020304" pitchFamily="18" charset="0"/>
                    <a:cs typeface="Times New Roman" panose="02020603050405020304" pitchFamily="18" charset="0"/>
                  </a:rPr>
                  <a:t> junction through interface tuning with the Pb atoms bonding to the Sb atoms after the SbAsH</a:t>
                </a:r>
                <a:r>
                  <a:rPr lang="en-US" altLang="zh-CN" sz="1800" baseline="-25000" dirty="0">
                    <a:latin typeface="Times New Roman" panose="02020603050405020304" pitchFamily="18" charset="0"/>
                    <a:cs typeface="Times New Roman" panose="02020603050405020304" pitchFamily="18" charset="0"/>
                  </a:rPr>
                  <a:t>2</a:t>
                </a:r>
                <a:r>
                  <a:rPr lang="en-US" altLang="zh-CN" sz="1800" dirty="0">
                    <a:latin typeface="Times New Roman" panose="02020603050405020304" pitchFamily="18" charset="0"/>
                    <a:cs typeface="Times New Roman" panose="02020603050405020304" pitchFamily="18" charset="0"/>
                  </a:rPr>
                  <a:t> is rotated around the </a:t>
                </a:r>
                <a:r>
                  <a:rPr lang="en-US" altLang="zh-CN" sz="1800" i="1" dirty="0">
                    <a:latin typeface="Times New Roman" panose="02020603050405020304" pitchFamily="18" charset="0"/>
                    <a:cs typeface="Times New Roman" panose="02020603050405020304" pitchFamily="18" charset="0"/>
                  </a:rPr>
                  <a:t>z</a:t>
                </a:r>
                <a:r>
                  <a:rPr lang="en-US" altLang="zh-CN" sz="1800" dirty="0">
                    <a:latin typeface="Times New Roman" panose="02020603050405020304" pitchFamily="18" charset="0"/>
                    <a:cs typeface="Times New Roman" panose="02020603050405020304" pitchFamily="18" charset="0"/>
                  </a:rPr>
                  <a:t> axis with </a:t>
                </a:r>
                <a14:m>
                  <m:oMath xmlns:m="http://schemas.openxmlformats.org/officeDocument/2006/math">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180</m:t>
                        </m:r>
                      </m:e>
                      <m:sup>
                        <m:r>
                          <a:rPr lang="en-US" altLang="zh-CN" sz="1800" i="1">
                            <a:latin typeface="Cambria Math" panose="02040503050406030204" pitchFamily="18" charset="0"/>
                          </a:rPr>
                          <m:t>°</m:t>
                        </m:r>
                      </m:sup>
                    </m:sSup>
                  </m:oMath>
                </a14:m>
                <a:r>
                  <a:rPr lang="en-US" altLang="zh-CN" sz="1800" dirty="0">
                    <a:latin typeface="Times New Roman" panose="02020603050405020304" pitchFamily="18" charset="0"/>
                    <a:cs typeface="Times New Roman" panose="02020603050405020304" pitchFamily="18" charset="0"/>
                  </a:rPr>
                  <a:t> (iv). (b) Band gap and topological phase transition of the monolayer SbAsH</a:t>
                </a:r>
                <a:r>
                  <a:rPr lang="en-US" altLang="zh-CN" sz="1800" baseline="-25000" dirty="0">
                    <a:latin typeface="Times New Roman" panose="02020603050405020304" pitchFamily="18" charset="0"/>
                    <a:cs typeface="Times New Roman" panose="02020603050405020304" pitchFamily="18" charset="0"/>
                  </a:rPr>
                  <a:t>2</a:t>
                </a:r>
                <a:r>
                  <a:rPr lang="en-US" altLang="zh-CN" sz="1800" dirty="0">
                    <a:latin typeface="Times New Roman" panose="02020603050405020304" pitchFamily="18" charset="0"/>
                    <a:cs typeface="Times New Roman" panose="02020603050405020304" pitchFamily="18" charset="0"/>
                  </a:rPr>
                  <a:t> as a function of tensile strain. (c) Same as (b), but for an applied external electric field.</a:t>
                </a:r>
                <a:endParaRPr lang="zh-CN" altLang="zh-CN" sz="1800" dirty="0">
                  <a:latin typeface="Times New Roman" panose="02020603050405020304" pitchFamily="18" charset="0"/>
                  <a:cs typeface="Times New Roman" panose="02020603050405020304" pitchFamily="18" charset="0"/>
                </a:endParaRPr>
              </a:p>
            </p:txBody>
          </p:sp>
        </mc:Choice>
        <mc:Fallback xmlns="">
          <p:sp>
            <p:nvSpPr>
              <p:cNvPr id="34" name="Text Box 180">
                <a:extLst>
                  <a:ext uri="{FF2B5EF4-FFF2-40B4-BE49-F238E27FC236}">
                    <a16:creationId xmlns:a16="http://schemas.microsoft.com/office/drawing/2014/main" id="{677E1500-656D-4F02-A419-479447ED335E}"/>
                  </a:ext>
                </a:extLst>
              </p:cNvPr>
              <p:cNvSpPr txBox="1">
                <a:spLocks noRot="1" noChangeAspect="1" noMove="1" noResize="1" noEditPoints="1" noAdjustHandles="1" noChangeArrowheads="1" noChangeShapeType="1" noTextEdit="1"/>
              </p:cNvSpPr>
              <p:nvPr/>
            </p:nvSpPr>
            <p:spPr bwMode="auto">
              <a:xfrm>
                <a:off x="13898561" y="17487190"/>
                <a:ext cx="6063275" cy="3392287"/>
              </a:xfrm>
              <a:prstGeom prst="rect">
                <a:avLst/>
              </a:prstGeom>
              <a:blipFill>
                <a:blip r:embed="rId10"/>
                <a:stretch>
                  <a:fillRect l="-1307" t="-1439" r="-1307" b="-2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Text Box 180">
                <a:extLst>
                  <a:ext uri="{FF2B5EF4-FFF2-40B4-BE49-F238E27FC236}">
                    <a16:creationId xmlns:a16="http://schemas.microsoft.com/office/drawing/2014/main" id="{8F5DD25B-D88A-4DB0-86B5-CEB66B1C4DA7}"/>
                  </a:ext>
                </a:extLst>
              </p:cNvPr>
              <p:cNvSpPr txBox="1">
                <a:spLocks noChangeArrowheads="1"/>
              </p:cNvSpPr>
              <p:nvPr/>
            </p:nvSpPr>
            <p:spPr bwMode="auto">
              <a:xfrm>
                <a:off x="9097962" y="11448860"/>
                <a:ext cx="4209627" cy="62834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61480" tIns="30740" rIns="61480" bIns="3074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just" eaLnBrk="1" hangingPunct="1">
                  <a:spcAft>
                    <a:spcPts val="1800"/>
                  </a:spcAft>
                </a:pPr>
                <a:r>
                  <a:rPr lang="en-US" altLang="zh-CN" sz="1800" b="1" dirty="0">
                    <a:latin typeface="Times New Roman" panose="02020603050405020304" pitchFamily="18" charset="0"/>
                    <a:cs typeface="Times New Roman" panose="02020603050405020304" pitchFamily="18" charset="0"/>
                  </a:rPr>
                  <a:t>Figure 2.</a:t>
                </a:r>
                <a:r>
                  <a:rPr lang="en-US" altLang="zh-CN" sz="1800" dirty="0">
                    <a:latin typeface="Times New Roman" panose="02020603050405020304" pitchFamily="18" charset="0"/>
                    <a:cs typeface="Times New Roman" panose="02020603050405020304" pitchFamily="18" charset="0"/>
                  </a:rPr>
                  <a:t> </a:t>
                </a:r>
                <a:r>
                  <a:rPr lang="en-US" altLang="zh-CN" sz="1800" dirty="0">
                    <a:solidFill>
                      <a:srgbClr val="000000"/>
                    </a:solidFill>
                    <a:latin typeface="Times New Roman" panose="02020603050405020304" pitchFamily="18" charset="0"/>
                    <a:ea typeface="MS Mincho" panose="02020609040205080304" pitchFamily="49" charset="-128"/>
                  </a:rPr>
                  <a:t>Band structures of junctions in a planar honeycomb lattice (with </a:t>
                </a:r>
                <a:r>
                  <a:rPr lang="en-US" altLang="zh-CN" sz="1800" dirty="0" err="1">
                    <a:solidFill>
                      <a:srgbClr val="000000"/>
                    </a:solidFill>
                    <a:latin typeface="Times New Roman" panose="02020603050405020304" pitchFamily="18" charset="0"/>
                    <a:ea typeface="MS Mincho" panose="02020609040205080304" pitchFamily="49" charset="-128"/>
                  </a:rPr>
                  <a:t>M</a:t>
                </a:r>
                <a:r>
                  <a:rPr lang="en-US" altLang="zh-CN" sz="1800" baseline="-25000" dirty="0" err="1">
                    <a:solidFill>
                      <a:srgbClr val="000000"/>
                    </a:solidFill>
                    <a:latin typeface="Times New Roman" panose="02020603050405020304" pitchFamily="18" charset="0"/>
                    <a:ea typeface="MS Mincho" panose="02020609040205080304" pitchFamily="49" charset="-128"/>
                  </a:rPr>
                  <a:t>z</a:t>
                </a:r>
                <a:r>
                  <a:rPr lang="en-US" altLang="zh-CN" sz="1800" dirty="0">
                    <a:solidFill>
                      <a:srgbClr val="000000"/>
                    </a:solidFill>
                    <a:latin typeface="Times New Roman" panose="02020603050405020304" pitchFamily="18" charset="0"/>
                    <a:ea typeface="MS Mincho" panose="02020609040205080304" pitchFamily="49" charset="-128"/>
                  </a:rPr>
                  <a:t> symmetry) . (a) Band structure of the </a:t>
                </a:r>
                <a:r>
                  <a:rPr lang="en-US" altLang="zh-CN" sz="1800" dirty="0">
                    <a:solidFill>
                      <a:srgbClr val="000000"/>
                    </a:solidFill>
                    <a:latin typeface="Times New Roman" panose="02020603050405020304" pitchFamily="18" charset="0"/>
                  </a:rPr>
                  <a:t>ESC/QSH junction</a:t>
                </a:r>
                <a:r>
                  <a:rPr lang="en-US" altLang="zh-CN" sz="1800" dirty="0">
                    <a:solidFill>
                      <a:srgbClr val="000000"/>
                    </a:solidFill>
                    <a:latin typeface="Times New Roman" panose="02020603050405020304" pitchFamily="18" charset="0"/>
                    <a:ea typeface="MS Mincho" panose="02020609040205080304" pitchFamily="49" charset="-128"/>
                  </a:rPr>
                  <a:t>. (b) Band structures of the corresponding states in (a) under broken </a:t>
                </a:r>
                <a:r>
                  <a:rPr lang="en-US" altLang="zh-CN" sz="1800" dirty="0" err="1">
                    <a:solidFill>
                      <a:srgbClr val="000000"/>
                    </a:solidFill>
                    <a:latin typeface="Times New Roman" panose="02020603050405020304" pitchFamily="18" charset="0"/>
                    <a:ea typeface="MS Mincho" panose="02020609040205080304" pitchFamily="49" charset="-128"/>
                  </a:rPr>
                  <a:t>M</a:t>
                </a:r>
                <a:r>
                  <a:rPr lang="en-US" altLang="zh-CN" sz="1800" baseline="-25000" dirty="0" err="1">
                    <a:solidFill>
                      <a:srgbClr val="000000"/>
                    </a:solidFill>
                    <a:latin typeface="Times New Roman" panose="02020603050405020304" pitchFamily="18" charset="0"/>
                    <a:ea typeface="MS Mincho" panose="02020609040205080304" pitchFamily="49" charset="-128"/>
                  </a:rPr>
                  <a:t>z</a:t>
                </a:r>
                <a:r>
                  <a:rPr lang="en-US" altLang="zh-CN" sz="1800" dirty="0">
                    <a:solidFill>
                      <a:srgbClr val="000000"/>
                    </a:solidFill>
                    <a:latin typeface="Times New Roman" panose="02020603050405020304" pitchFamily="18" charset="0"/>
                    <a:ea typeface="MS Mincho" panose="02020609040205080304" pitchFamily="49" charset="-128"/>
                  </a:rPr>
                  <a:t> symmetry (</a:t>
                </a:r>
                <a14:m>
                  <m:oMath xmlns:m="http://schemas.openxmlformats.org/officeDocument/2006/math">
                    <m:sSub>
                      <m:sSubPr>
                        <m:ctrlPr>
                          <a:rPr lang="zh-CN" altLang="zh-CN" sz="18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cs typeface="Times New Roman" panose="02020603050405020304" pitchFamily="18" charset="0"/>
                          </a:rPr>
                          <m:t>𝜃</m:t>
                        </m:r>
                      </m:e>
                      <m:sub>
                        <m:r>
                          <a:rPr lang="en-US" altLang="zh-CN" sz="1800" i="1">
                            <a:solidFill>
                              <a:srgbClr val="000000"/>
                            </a:solidFill>
                            <a:latin typeface="Cambria Math" panose="02040503050406030204" pitchFamily="18" charset="0"/>
                            <a:cs typeface="Times New Roman" panose="02020603050405020304" pitchFamily="18" charset="0"/>
                          </a:rPr>
                          <m:t>𝑧</m:t>
                        </m:r>
                      </m:sub>
                    </m:sSub>
                    <m:r>
                      <a:rPr lang="en-US" altLang="zh-CN" sz="1800" i="1">
                        <a:solidFill>
                          <a:srgbClr val="000000"/>
                        </a:solidFill>
                        <a:latin typeface="Cambria Math" panose="02040503050406030204" pitchFamily="18" charset="0"/>
                        <a:cs typeface="Times New Roman" panose="02020603050405020304" pitchFamily="18" charset="0"/>
                      </a:rPr>
                      <m:t>=</m:t>
                    </m:r>
                    <m:sSup>
                      <m:sSupPr>
                        <m:ctrlPr>
                          <a:rPr lang="zh-CN" altLang="zh-CN" sz="18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solidFill>
                              <a:srgbClr val="000000"/>
                            </a:solidFill>
                            <a:latin typeface="Cambria Math" panose="02040503050406030204" pitchFamily="18" charset="0"/>
                            <a:cs typeface="Times New Roman" panose="02020603050405020304" pitchFamily="18" charset="0"/>
                          </a:rPr>
                          <m:t>88.3</m:t>
                        </m:r>
                      </m:e>
                      <m:sup>
                        <m:r>
                          <a:rPr lang="en-US" altLang="zh-CN" sz="1800" i="1">
                            <a:solidFill>
                              <a:srgbClr val="000000"/>
                            </a:solidFill>
                            <a:latin typeface="Cambria Math" panose="02040503050406030204" pitchFamily="18" charset="0"/>
                            <a:cs typeface="Times New Roman" panose="02020603050405020304" pitchFamily="18" charset="0"/>
                          </a:rPr>
                          <m:t>°</m:t>
                        </m:r>
                      </m:sup>
                    </m:sSup>
                    <m:r>
                      <a:rPr lang="en-US" altLang="zh-CN" sz="1800">
                        <a:solidFill>
                          <a:srgbClr val="000000"/>
                        </a:solidFill>
                        <a:latin typeface="Cambria Math" panose="02040503050406030204" pitchFamily="18" charset="0"/>
                        <a:cs typeface="Times New Roman" panose="02020603050405020304" pitchFamily="18" charset="0"/>
                      </a:rPr>
                      <m:t> </m:t>
                    </m:r>
                  </m:oMath>
                </a14:m>
                <a:r>
                  <a:rPr lang="en-US" altLang="zh-CN" sz="1800" dirty="0">
                    <a:solidFill>
                      <a:srgbClr val="000000"/>
                    </a:solidFill>
                    <a:latin typeface="Times New Roman" panose="02020603050405020304" pitchFamily="18" charset="0"/>
                    <a:ea typeface="MS Mincho" panose="02020609040205080304" pitchFamily="49" charset="-128"/>
                  </a:rPr>
                  <a:t>). The insets in the (a) and (b) present zoom-in views of the bands highlighted by the red circles. (c-d) Band structures of the ESC/QVH and ESC/QVH</a:t>
                </a:r>
                <a14:m>
                  <m:oMath xmlns:m="http://schemas.openxmlformats.org/officeDocument/2006/math">
                    <m:r>
                      <a:rPr lang="en-US" altLang="zh-CN" sz="1800" i="1">
                        <a:solidFill>
                          <a:srgbClr val="000000"/>
                        </a:solidFill>
                        <a:latin typeface="Cambria Math" panose="02040503050406030204" pitchFamily="18" charset="0"/>
                        <a:ea typeface="MS Mincho" panose="02020609040205080304" pitchFamily="49" charset="-128"/>
                        <a:cs typeface="Times New Roman" panose="02020603050405020304" pitchFamily="18" charset="0"/>
                      </a:rPr>
                      <m:t>′</m:t>
                    </m:r>
                  </m:oMath>
                </a14:m>
                <a:r>
                  <a:rPr lang="en-US" altLang="zh-CN" sz="1800" dirty="0">
                    <a:solidFill>
                      <a:srgbClr val="000000"/>
                    </a:solidFill>
                    <a:latin typeface="Times New Roman" panose="02020603050405020304" pitchFamily="18" charset="0"/>
                    <a:ea typeface="MS Mincho" panose="02020609040205080304" pitchFamily="49" charset="-128"/>
                  </a:rPr>
                  <a:t> junctions. (e-f) Band structures of the ESC/QVH and ESC/QVH</a:t>
                </a:r>
                <a14:m>
                  <m:oMath xmlns:m="http://schemas.openxmlformats.org/officeDocument/2006/math">
                    <m:r>
                      <a:rPr lang="en-US" altLang="zh-CN" sz="1800" i="1">
                        <a:solidFill>
                          <a:srgbClr val="000000"/>
                        </a:solidFill>
                        <a:latin typeface="Cambria Math" panose="02040503050406030204" pitchFamily="18" charset="0"/>
                        <a:ea typeface="MS Mincho" panose="02020609040205080304" pitchFamily="49" charset="-128"/>
                        <a:cs typeface="Times New Roman" panose="02020603050405020304" pitchFamily="18" charset="0"/>
                      </a:rPr>
                      <m:t>′</m:t>
                    </m:r>
                  </m:oMath>
                </a14:m>
                <a:r>
                  <a:rPr lang="en-US" altLang="zh-CN" sz="1800" dirty="0">
                    <a:solidFill>
                      <a:srgbClr val="000000"/>
                    </a:solidFill>
                    <a:latin typeface="Times New Roman" panose="02020603050405020304" pitchFamily="18" charset="0"/>
                    <a:ea typeface="MS Mincho" panose="02020609040205080304" pitchFamily="49" charset="-128"/>
                  </a:rPr>
                  <a:t> junctions.</a:t>
                </a:r>
                <a:r>
                  <a:rPr lang="zh-CN" altLang="zh-CN" sz="1800" dirty="0"/>
                  <a:t> </a:t>
                </a:r>
                <a:r>
                  <a:rPr lang="en-US" altLang="zh-CN" sz="1800" dirty="0">
                    <a:latin typeface="Times New Roman" panose="02020603050405020304" pitchFamily="18" charset="0"/>
                    <a:cs typeface="Times New Roman" panose="02020603050405020304" pitchFamily="18" charset="0"/>
                  </a:rPr>
                  <a:t>The </a:t>
                </a:r>
                <a:r>
                  <a:rPr lang="en-US" altLang="zh-CN" sz="1800" dirty="0" err="1">
                    <a:latin typeface="Times New Roman" panose="02020603050405020304" pitchFamily="18" charset="0"/>
                    <a:cs typeface="Times New Roman" panose="02020603050405020304" pitchFamily="18" charset="0"/>
                  </a:rPr>
                  <a:t>M</a:t>
                </a:r>
                <a:r>
                  <a:rPr lang="en-US" altLang="zh-CN" sz="1800" baseline="-25000" dirty="0" err="1">
                    <a:latin typeface="Times New Roman" panose="02020603050405020304" pitchFamily="18" charset="0"/>
                    <a:cs typeface="Times New Roman" panose="02020603050405020304" pitchFamily="18" charset="0"/>
                  </a:rPr>
                  <a:t>z</a:t>
                </a:r>
                <a:r>
                  <a:rPr lang="en-US" altLang="zh-CN" sz="1800" dirty="0">
                    <a:latin typeface="Times New Roman" panose="02020603050405020304" pitchFamily="18" charset="0"/>
                    <a:cs typeface="Times New Roman" panose="02020603050405020304" pitchFamily="18" charset="0"/>
                  </a:rPr>
                  <a:t> Berry curvature </a:t>
                </a:r>
                <a14:m>
                  <m:oMath xmlns:m="http://schemas.openxmlformats.org/officeDocument/2006/math">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𝛺</m:t>
                        </m:r>
                      </m:e>
                      <m:sup>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𝑀</m:t>
                            </m:r>
                          </m:e>
                          <m:sub>
                            <m:r>
                              <a:rPr lang="en-US" altLang="zh-CN" sz="1800" i="1">
                                <a:latin typeface="Cambria Math" panose="02040503050406030204" pitchFamily="18" charset="0"/>
                              </a:rPr>
                              <m:t>𝑧</m:t>
                            </m:r>
                          </m:sub>
                        </m:sSub>
                      </m:sup>
                    </m:sSup>
                  </m:oMath>
                </a14:m>
                <a:r>
                  <a:rPr lang="en-US" altLang="zh-CN" sz="1800" dirty="0">
                    <a:latin typeface="Times New Roman" panose="02020603050405020304" pitchFamily="18" charset="0"/>
                    <a:cs typeface="Times New Roman" panose="02020603050405020304" pitchFamily="18" charset="0"/>
                  </a:rPr>
                  <a:t> can be calculated by following formula</a:t>
                </a:r>
                <a:r>
                  <a:rPr lang="en-US" altLang="zh-CN" dirty="0">
                    <a:latin typeface="Times New Roman" panose="02020603050405020304" pitchFamily="18" charset="0"/>
                    <a:cs typeface="Times New Roman" panose="02020603050405020304" pitchFamily="18" charset="0"/>
                  </a:rPr>
                  <a:t>:</a:t>
                </a:r>
                <a:endParaRPr lang="en-US" altLang="zh-CN" sz="18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14:m>
                  <m:oMathPara xmlns:m="http://schemas.openxmlformats.org/officeDocument/2006/math">
                    <m:oMathParaPr>
                      <m:jc m:val="centerGroup"/>
                    </m:oMathParaPr>
                    <m:oMath xmlns:m="http://schemas.openxmlformats.org/officeDocument/2006/math">
                      <m:sSup>
                        <m:sSupPr>
                          <m:ctrlPr>
                            <a:rPr lang="zh-CN" altLang="zh-CN" sz="1400" i="1"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𝛺</m:t>
                          </m:r>
                        </m:e>
                        <m:sup>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𝑀</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𝑧</m:t>
                              </m:r>
                            </m:sub>
                          </m:sSub>
                        </m:sup>
                      </m:sSup>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𝑘</m:t>
                      </m:r>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supHide m:val="on"/>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𝑛</m:t>
                          </m:r>
                        </m:sub>
                        <m:sup/>
                        <m:e>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𝑛</m:t>
                              </m:r>
                            </m:sub>
                          </m:sSub>
                          <m:sSubSup>
                            <m:sSubSup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𝛺</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𝑛</m:t>
                              </m:r>
                            </m:sub>
                            <m:sup>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𝑀</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𝑧</m:t>
                                  </m:r>
                                </m:sub>
                              </m:sSub>
                            </m:sup>
                          </m:sSubSup>
                        </m:e>
                      </m:nary>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𝑘</m:t>
                      </m:r>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1400" i="0" dirty="0">
                  <a:effectLst/>
                  <a:latin typeface="Times New Roman" panose="02020603050405020304" pitchFamily="18" charset="0"/>
                  <a:ea typeface="宋体" panose="02010600030101010101" pitchFamily="2" charset="-122"/>
                  <a:cs typeface="Times New Roman" panose="02020603050405020304" pitchFamily="18" charset="0"/>
                </a:endParaRPr>
              </a:p>
              <a:p>
                <a:pPr indent="129540">
                  <a:lnSpc>
                    <a:spcPct val="200000"/>
                  </a:lnSpc>
                  <a:tabLst>
                    <a:tab pos="2286000" algn="l"/>
                    <a:tab pos="5486400" algn="r"/>
                    <a:tab pos="15240000" algn="r"/>
                  </a:tabLst>
                </a:pPr>
                <a14:m>
                  <m:oMath xmlns:m="http://schemas.openxmlformats.org/officeDocument/2006/math">
                    <m:sSubSup>
                      <m:sSubSup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𝛺</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𝑛</m:t>
                        </m:r>
                      </m:sub>
                      <m:sup>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𝑀</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𝑧</m:t>
                            </m:r>
                          </m:sub>
                        </m:sSub>
                      </m:sup>
                    </m:sSubSup>
                    <m:d>
                      <m:d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𝑘</m:t>
                        </m:r>
                      </m:e>
                    </m:d>
                    <m:r>
                      <a:rPr lang="en-US" altLang="zh-CN" sz="1400"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𝐼𝑚</m:t>
                    </m:r>
                    <m:nary>
                      <m:naryPr>
                        <m:chr m:val="∑"/>
                        <m:limLoc m:val="undOvr"/>
                        <m:supHide m:val="on"/>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𝑚</m:t>
                        </m:r>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𝑛</m:t>
                        </m:r>
                      </m:sub>
                      <m:sup/>
                      <m:e>
                        <m:f>
                          <m:f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ℏ</m:t>
                                </m:r>
                              </m:e>
                              <m:sup>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2</m:t>
                                </m:r>
                              </m:sup>
                            </m:sSup>
                            <m:d>
                              <m:dPr>
                                <m:begChr m:val="⟨"/>
                                <m:endChr m:val="⟩"/>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𝜓</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𝑛𝑘</m:t>
                                    </m:r>
                                  </m:sub>
                                </m:sSub>
                              </m:e>
                              <m:e>
                                <m:sSubSup>
                                  <m:sSubSup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𝑗</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𝑥</m:t>
                                    </m:r>
                                  </m:sub>
                                  <m:sup>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𝑀</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𝑧</m:t>
                                        </m:r>
                                      </m:sub>
                                    </m:sSub>
                                  </m:sup>
                                </m:sSubSup>
                              </m:e>
                              <m:e>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𝜓</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𝑚𝑘</m:t>
                                    </m:r>
                                  </m:sub>
                                </m:sSub>
                              </m:e>
                            </m:d>
                            <m:d>
                              <m:dPr>
                                <m:begChr m:val="⟨"/>
                                <m:endChr m:val="⟩"/>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𝜓</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𝑚𝑘</m:t>
                                    </m:r>
                                  </m:sub>
                                </m:sSub>
                              </m:e>
                              <m:e>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𝑦</m:t>
                                    </m:r>
                                  </m:sub>
                                </m:sSub>
                              </m:e>
                              <m:e>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𝜓</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𝑛𝑘</m:t>
                                    </m:r>
                                  </m:sub>
                                </m:sSub>
                              </m:e>
                            </m:d>
                          </m:num>
                          <m:den>
                            <m:sSup>
                              <m:sSup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𝑚</m:t>
                                    </m:r>
                                  </m:sub>
                                </m:sSub>
                                <m:d>
                                  <m:d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𝑘</m:t>
                                    </m:r>
                                  </m:e>
                                </m:d>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𝑛</m:t>
                                    </m:r>
                                  </m:sub>
                                </m:sSub>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𝑘</m:t>
                                </m:r>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m:t>
                                </m:r>
                              </m:e>
                              <m:sup>
                                <m:r>
                                  <a:rPr lang="en-US" altLang="zh-CN" sz="1400" i="1">
                                    <a:effectLst/>
                                    <a:latin typeface="Cambria Math" panose="02040503050406030204" pitchFamily="18" charset="0"/>
                                    <a:ea typeface="宋体" panose="02010600030101010101" pitchFamily="2" charset="-122"/>
                                    <a:cs typeface="Times New Roman" panose="02020603050405020304" pitchFamily="18" charset="0"/>
                                  </a:rPr>
                                  <m:t>2</m:t>
                                </m:r>
                              </m:sup>
                            </m:sSup>
                          </m:den>
                        </m:f>
                      </m:e>
                    </m:nary>
                  </m:oMath>
                </a14:m>
                <a:r>
                  <a:rPr lang="en-US" altLang="zh-CN" sz="1400" i="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i="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800" i="1" dirty="0">
                  <a:effectLst/>
                  <a:latin typeface="Cambria Math" panose="02040503050406030204" pitchFamily="18" charset="0"/>
                  <a:ea typeface="宋体" panose="02010600030101010101" pitchFamily="2" charset="-122"/>
                  <a:cs typeface="Times New Roman" panose="02020603050405020304" pitchFamily="18" charset="0"/>
                </a:endParaRPr>
              </a:p>
              <a:p>
                <a:pPr algn="just" eaLnBrk="1" hangingPunct="1"/>
                <a:r>
                  <a:rPr lang="en-US" altLang="zh-CN" sz="1800" dirty="0">
                    <a:solidFill>
                      <a:srgbClr val="000000"/>
                    </a:solidFill>
                    <a:latin typeface="Times New Roman" panose="02020603050405020304" pitchFamily="18" charset="0"/>
                    <a:ea typeface="MS Mincho" panose="02020609040205080304" pitchFamily="49" charset="-128"/>
                  </a:rPr>
                  <a:t> </a:t>
                </a:r>
                <a:endParaRPr lang="en-US" altLang="zh-CN" sz="1800" dirty="0">
                  <a:latin typeface="Times New Roman" panose="02020603050405020304" pitchFamily="18" charset="0"/>
                  <a:cs typeface="Times New Roman" panose="02020603050405020304" pitchFamily="18" charset="0"/>
                </a:endParaRPr>
              </a:p>
            </p:txBody>
          </p:sp>
        </mc:Choice>
        <mc:Fallback xmlns="">
          <p:sp>
            <p:nvSpPr>
              <p:cNvPr id="54" name="Text Box 180">
                <a:extLst>
                  <a:ext uri="{FF2B5EF4-FFF2-40B4-BE49-F238E27FC236}">
                    <a16:creationId xmlns:a16="http://schemas.microsoft.com/office/drawing/2014/main" id="{8F5DD25B-D88A-4DB0-86B5-CEB66B1C4DA7}"/>
                  </a:ext>
                </a:extLst>
              </p:cNvPr>
              <p:cNvSpPr txBox="1">
                <a:spLocks noRot="1" noChangeAspect="1" noMove="1" noResize="1" noEditPoints="1" noAdjustHandles="1" noChangeArrowheads="1" noChangeShapeType="1" noTextEdit="1"/>
              </p:cNvSpPr>
              <p:nvPr/>
            </p:nvSpPr>
            <p:spPr bwMode="auto">
              <a:xfrm>
                <a:off x="9097962" y="11448860"/>
                <a:ext cx="4209627" cy="6283464"/>
              </a:xfrm>
              <a:prstGeom prst="rect">
                <a:avLst/>
              </a:prstGeom>
              <a:blipFill>
                <a:blip r:embed="rId11"/>
                <a:stretch>
                  <a:fillRect l="-1881" t="-776" r="-18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Tree>
    <p:extLst>
      <p:ext uri="{BB962C8B-B14F-4D97-AF65-F5344CB8AC3E}">
        <p14:creationId xmlns:p14="http://schemas.microsoft.com/office/powerpoint/2010/main" val="225125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 calcmode="lin" valueType="num">
                                      <p:cBhvr>
                                        <p:cTn id="9" dur="500" fill="hold"/>
                                        <p:tgtEl>
                                          <p:spTgt spid="59"/>
                                        </p:tgtEl>
                                        <p:attrNameLst>
                                          <p:attrName>style.rotation</p:attrName>
                                        </p:attrNameLst>
                                      </p:cBhvr>
                                      <p:tavLst>
                                        <p:tav tm="0">
                                          <p:val>
                                            <p:fltVal val="90"/>
                                          </p:val>
                                        </p:tav>
                                        <p:tav tm="100000">
                                          <p:val>
                                            <p:fltVal val="0"/>
                                          </p:val>
                                        </p:tav>
                                      </p:tavLst>
                                    </p:anim>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2627</TotalTime>
  <Words>1061</Words>
  <Application>Microsoft Office PowerPoint</Application>
  <PresentationFormat>自定义</PresentationFormat>
  <Paragraphs>27</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Arial</vt:lpstr>
      <vt:lpstr>Calibri</vt:lpstr>
      <vt:lpstr>Cambria Math</vt:lpstr>
      <vt:lpstr>Times New Roman</vt:lpstr>
      <vt:lpstr>Office Theme</vt:lpstr>
      <vt:lpstr>PowerPoint 演示文稿</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A0/A1</dc:title>
  <dc:creator>Jay Larson</dc:creator>
  <dc:description>Quality poster printing
www.genigraphics.com
1-800-790-4001</dc:description>
  <cp:lastModifiedBy>zj li</cp:lastModifiedBy>
  <cp:revision>86</cp:revision>
  <cp:lastPrinted>2013-02-12T02:21:55Z</cp:lastPrinted>
  <dcterms:created xsi:type="dcterms:W3CDTF">2013-02-10T21:14:48Z</dcterms:created>
  <dcterms:modified xsi:type="dcterms:W3CDTF">2026-05-20T13:37:11Z</dcterms:modified>
</cp:coreProperties>
</file>