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21383625" cy="30275213"/>
  <p:notesSz cx="24742775" cy="35542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A08"/>
    <a:srgbClr val="FCEEF0"/>
    <a:srgbClr val="F9DDE2"/>
    <a:srgbClr val="A11B35"/>
    <a:srgbClr val="E6E6E6"/>
    <a:srgbClr val="FF5357"/>
    <a:srgbClr val="F065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D87E9-4CD3-456C-A86C-0F9BA956AD4C}" v="1" dt="2026-05-23T02:48:0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6" autoAdjust="0"/>
  </p:normalViewPr>
  <p:slideViewPr>
    <p:cSldViewPr snapToGrid="0">
      <p:cViewPr>
        <p:scale>
          <a:sx n="66" d="100"/>
          <a:sy n="66" d="100"/>
        </p:scale>
        <p:origin x="691" y="-73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文波 万" userId="e813ac0082e95f98" providerId="LiveId" clId="{BE47AD54-DB04-4559-AF3B-1C027707E7E7}"/>
    <pc:docChg chg="undo redo custSel modSld">
      <pc:chgData name="文波 万" userId="e813ac0082e95f98" providerId="LiveId" clId="{BE47AD54-DB04-4559-AF3B-1C027707E7E7}" dt="2026-05-23T02:48:24.445" v="109" actId="6549"/>
      <pc:docMkLst>
        <pc:docMk/>
      </pc:docMkLst>
      <pc:sldChg chg="modSp mod">
        <pc:chgData name="文波 万" userId="e813ac0082e95f98" providerId="LiveId" clId="{BE47AD54-DB04-4559-AF3B-1C027707E7E7}" dt="2026-05-23T02:48:24.445" v="109" actId="6549"/>
        <pc:sldMkLst>
          <pc:docMk/>
          <pc:sldMk cId="1203661232" sldId="257"/>
        </pc:sldMkLst>
        <pc:spChg chg="mod">
          <ac:chgData name="文波 万" userId="e813ac0082e95f98" providerId="LiveId" clId="{BE47AD54-DB04-4559-AF3B-1C027707E7E7}" dt="2026-05-23T02:44:34.838" v="5" actId="20577"/>
          <ac:spMkLst>
            <pc:docMk/>
            <pc:sldMk cId="1203661232" sldId="257"/>
            <ac:spMk id="87" creationId="{03E71A07-6F6E-FA36-BEBE-CD6FC303BB76}"/>
          </ac:spMkLst>
        </pc:spChg>
        <pc:spChg chg="mod">
          <ac:chgData name="文波 万" userId="e813ac0082e95f98" providerId="LiveId" clId="{BE47AD54-DB04-4559-AF3B-1C027707E7E7}" dt="2026-05-23T02:47:35.286" v="40" actId="20577"/>
          <ac:spMkLst>
            <pc:docMk/>
            <pc:sldMk cId="1203661232" sldId="257"/>
            <ac:spMk id="95" creationId="{0375FF29-10BA-E358-982E-44A1F975D856}"/>
          </ac:spMkLst>
        </pc:spChg>
        <pc:spChg chg="mod">
          <ac:chgData name="文波 万" userId="e813ac0082e95f98" providerId="LiveId" clId="{BE47AD54-DB04-4559-AF3B-1C027707E7E7}" dt="2026-05-23T02:48:24.445" v="109" actId="6549"/>
          <ac:spMkLst>
            <pc:docMk/>
            <pc:sldMk cId="1203661232" sldId="257"/>
            <ac:spMk id="107" creationId="{E0F8AC23-E204-F327-2941-D25EBDB225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10721868" cy="1783299"/>
          </a:xfrm>
          <a:prstGeom prst="rect">
            <a:avLst/>
          </a:prstGeom>
        </p:spPr>
        <p:txBody>
          <a:bodyPr vert="horz" lIns="344469" tIns="172235" rIns="344469" bIns="172235" rtlCol="0"/>
          <a:lstStyle>
            <a:lvl1pPr algn="l">
              <a:defRPr sz="4500"/>
            </a:lvl1pPr>
          </a:lstStyle>
          <a:p>
            <a:endParaRPr lang="zh-CN" altLang="en-US"/>
          </a:p>
        </p:txBody>
      </p:sp>
      <p:sp>
        <p:nvSpPr>
          <p:cNvPr id="3" name="日期占位符 2"/>
          <p:cNvSpPr>
            <a:spLocks noGrp="1"/>
          </p:cNvSpPr>
          <p:nvPr>
            <p:ph type="dt" idx="1"/>
          </p:nvPr>
        </p:nvSpPr>
        <p:spPr>
          <a:xfrm>
            <a:off x="14015182" y="0"/>
            <a:ext cx="10721868" cy="1783299"/>
          </a:xfrm>
          <a:prstGeom prst="rect">
            <a:avLst/>
          </a:prstGeom>
        </p:spPr>
        <p:txBody>
          <a:bodyPr vert="horz" lIns="344469" tIns="172235" rIns="344469" bIns="172235" rtlCol="0"/>
          <a:lstStyle>
            <a:lvl1pPr algn="r">
              <a:defRPr sz="4500"/>
            </a:lvl1pPr>
          </a:lstStyle>
          <a:p>
            <a:fld id="{E9908A38-E80B-4FD9-81C2-B78963EAEC06}" type="datetimeFigureOut">
              <a:rPr lang="zh-CN" altLang="en-US" smtClean="0"/>
              <a:t>2026/5/23</a:t>
            </a:fld>
            <a:endParaRPr lang="zh-CN" altLang="en-US"/>
          </a:p>
        </p:txBody>
      </p:sp>
      <p:sp>
        <p:nvSpPr>
          <p:cNvPr id="4" name="幻灯片图像占位符 3"/>
          <p:cNvSpPr>
            <a:spLocks noGrp="1" noRot="1" noChangeAspect="1"/>
          </p:cNvSpPr>
          <p:nvPr>
            <p:ph type="sldImg" idx="2"/>
          </p:nvPr>
        </p:nvSpPr>
        <p:spPr>
          <a:xfrm>
            <a:off x="8134350" y="4443413"/>
            <a:ext cx="8474075" cy="11996737"/>
          </a:xfrm>
          <a:prstGeom prst="rect">
            <a:avLst/>
          </a:prstGeom>
          <a:noFill/>
          <a:ln w="12700">
            <a:solidFill>
              <a:prstClr val="black"/>
            </a:solidFill>
          </a:ln>
        </p:spPr>
        <p:txBody>
          <a:bodyPr vert="horz" lIns="344469" tIns="172235" rIns="344469" bIns="172235" rtlCol="0" anchor="ctr"/>
          <a:lstStyle/>
          <a:p>
            <a:endParaRPr lang="zh-CN" altLang="en-US"/>
          </a:p>
        </p:txBody>
      </p:sp>
      <p:sp>
        <p:nvSpPr>
          <p:cNvPr id="5" name="备注占位符 4"/>
          <p:cNvSpPr>
            <a:spLocks noGrp="1"/>
          </p:cNvSpPr>
          <p:nvPr>
            <p:ph type="body" sz="quarter" idx="3"/>
          </p:nvPr>
        </p:nvSpPr>
        <p:spPr>
          <a:xfrm>
            <a:off x="2474278" y="17104846"/>
            <a:ext cx="19794220" cy="13994875"/>
          </a:xfrm>
          <a:prstGeom prst="rect">
            <a:avLst/>
          </a:prstGeom>
        </p:spPr>
        <p:txBody>
          <a:bodyPr vert="horz" lIns="344469" tIns="172235" rIns="344469" bIns="172235"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2" y="33759247"/>
            <a:ext cx="10721868" cy="1783296"/>
          </a:xfrm>
          <a:prstGeom prst="rect">
            <a:avLst/>
          </a:prstGeom>
        </p:spPr>
        <p:txBody>
          <a:bodyPr vert="horz" lIns="344469" tIns="172235" rIns="344469" bIns="172235" rtlCol="0" anchor="b"/>
          <a:lstStyle>
            <a:lvl1pPr algn="l">
              <a:defRPr sz="4500"/>
            </a:lvl1pPr>
          </a:lstStyle>
          <a:p>
            <a:endParaRPr lang="zh-CN" altLang="en-US"/>
          </a:p>
        </p:txBody>
      </p:sp>
      <p:sp>
        <p:nvSpPr>
          <p:cNvPr id="7" name="灯片编号占位符 6"/>
          <p:cNvSpPr>
            <a:spLocks noGrp="1"/>
          </p:cNvSpPr>
          <p:nvPr>
            <p:ph type="sldNum" sz="quarter" idx="5"/>
          </p:nvPr>
        </p:nvSpPr>
        <p:spPr>
          <a:xfrm>
            <a:off x="14015182" y="33759247"/>
            <a:ext cx="10721868" cy="1783296"/>
          </a:xfrm>
          <a:prstGeom prst="rect">
            <a:avLst/>
          </a:prstGeom>
        </p:spPr>
        <p:txBody>
          <a:bodyPr vert="horz" lIns="344469" tIns="172235" rIns="344469" bIns="172235" rtlCol="0" anchor="b"/>
          <a:lstStyle>
            <a:lvl1pPr algn="r">
              <a:defRPr sz="4500"/>
            </a:lvl1pPr>
          </a:lstStyle>
          <a:p>
            <a:fld id="{6ACAACE1-2F25-4231-ADC1-07223D6225AA}" type="slidenum">
              <a:rPr lang="zh-CN" altLang="en-US" smtClean="0"/>
              <a:t>‹#›</a:t>
            </a:fld>
            <a:endParaRPr lang="zh-CN" altLang="en-US"/>
          </a:p>
        </p:txBody>
      </p:sp>
    </p:spTree>
    <p:extLst>
      <p:ext uri="{BB962C8B-B14F-4D97-AF65-F5344CB8AC3E}">
        <p14:creationId xmlns:p14="http://schemas.microsoft.com/office/powerpoint/2010/main" val="414014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ACAACE1-2F25-4231-ADC1-07223D6225AA}" type="slidenum">
              <a:rPr lang="zh-CN" altLang="en-US" smtClean="0"/>
              <a:t>1</a:t>
            </a:fld>
            <a:endParaRPr lang="zh-CN" altLang="en-US"/>
          </a:p>
        </p:txBody>
      </p:sp>
    </p:spTree>
    <p:extLst>
      <p:ext uri="{BB962C8B-B14F-4D97-AF65-F5344CB8AC3E}">
        <p14:creationId xmlns:p14="http://schemas.microsoft.com/office/powerpoint/2010/main" val="206406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zh-CN" altLang="en-US"/>
              <a:t>单击此处编辑母版标题样式</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320560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35873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958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38839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zh-CN" altLang="en-US"/>
              <a:t>单击此处编辑母版标题样式</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141565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14702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zh-CN" altLang="en-US"/>
              <a:t>单击此处编辑母版文本样式</a:t>
            </a:r>
          </a:p>
        </p:txBody>
      </p:sp>
      <p:sp>
        <p:nvSpPr>
          <p:cNvPr id="4" name="Content Placeholder 3"/>
          <p:cNvSpPr>
            <a:spLocks noGrp="1"/>
          </p:cNvSpPr>
          <p:nvPr>
            <p:ph sz="half" idx="2"/>
          </p:nvPr>
        </p:nvSpPr>
        <p:spPr>
          <a:xfrm>
            <a:off x="1472912" y="11058863"/>
            <a:ext cx="9046274"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zh-CN" altLang="en-US"/>
              <a:t>单击此处编辑母版文本样式</a:t>
            </a:r>
          </a:p>
        </p:txBody>
      </p:sp>
      <p:sp>
        <p:nvSpPr>
          <p:cNvPr id="6" name="Content Placeholder 5"/>
          <p:cNvSpPr>
            <a:spLocks noGrp="1"/>
          </p:cNvSpPr>
          <p:nvPr>
            <p:ph sz="quarter" idx="4"/>
          </p:nvPr>
        </p:nvSpPr>
        <p:spPr>
          <a:xfrm>
            <a:off x="10825461" y="11058863"/>
            <a:ext cx="9090826"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10813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236800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423111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zh-CN" altLang="en-US"/>
              <a:t>单击此处编辑母版标题样式</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135951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zh-CN" altLang="en-US"/>
              <a:t>单击图标添加图片</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344FA82-0C83-4271-8AF9-175462F86884}"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353908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E344FA82-0C83-4271-8AF9-175462F86884}" type="datetimeFigureOut">
              <a:rPr lang="zh-CN" altLang="en-US" smtClean="0"/>
              <a:t>2026/5/23</a:t>
            </a:fld>
            <a:endParaRPr lang="zh-CN" altLang="en-US"/>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C5A3B9F-90DE-4890-84F5-139126ADD391}" type="slidenum">
              <a:rPr lang="zh-CN" altLang="en-US" smtClean="0"/>
              <a:t>‹#›</a:t>
            </a:fld>
            <a:endParaRPr lang="zh-CN" altLang="en-US"/>
          </a:p>
        </p:txBody>
      </p:sp>
    </p:spTree>
    <p:extLst>
      <p:ext uri="{BB962C8B-B14F-4D97-AF65-F5344CB8AC3E}">
        <p14:creationId xmlns:p14="http://schemas.microsoft.com/office/powerpoint/2010/main" val="3835591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f"/><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24B9AA0-8AFF-EFDF-B57A-0EF3350D8E16}"/>
              </a:ext>
            </a:extLst>
          </p:cNvPr>
          <p:cNvSpPr>
            <a:spLocks noChangeArrowheads="1"/>
          </p:cNvSpPr>
          <p:nvPr/>
        </p:nvSpPr>
        <p:spPr bwMode="auto">
          <a:xfrm>
            <a:off x="482877" y="272650"/>
            <a:ext cx="20417870" cy="783193"/>
          </a:xfrm>
          <a:prstGeom prst="roundRect">
            <a:avLst/>
          </a:prstGeom>
          <a:solidFill>
            <a:schemeClr val="accent1"/>
          </a:solidFill>
          <a:ln w="9525">
            <a:noFill/>
            <a:miter lim="800000"/>
            <a:headEnd/>
            <a:tailEnd/>
          </a:ln>
          <a:effectLst/>
        </p:spPr>
        <p:txBody>
          <a:bodyPr wrap="square">
            <a:spAutoFit/>
          </a:bodyPr>
          <a:lstStyle/>
          <a:p>
            <a:pPr algn="ctr"/>
            <a:r>
              <a:rPr lang="en-US" altLang="zh-CN"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Observation of anomalous thermal Hall effect in </a:t>
            </a:r>
            <a:r>
              <a:rPr lang="en-US" altLang="zh-CN" sz="4000" b="1"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altermagnet</a:t>
            </a:r>
            <a:r>
              <a:rPr lang="en-US" altLang="zh-CN"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candidates </a:t>
            </a:r>
            <a:r>
              <a:rPr lang="en-US" altLang="zh-CN" sz="4000" b="1"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MnTe</a:t>
            </a:r>
            <a:r>
              <a:rPr lang="en-US" altLang="zh-CN"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4000" b="1"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CrSb</a:t>
            </a:r>
            <a:endParaRPr lang="zh-CN" altLang="en-US" sz="4000" b="1" baseline="-25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0">
            <a:extLst>
              <a:ext uri="{FF2B5EF4-FFF2-40B4-BE49-F238E27FC236}">
                <a16:creationId xmlns:a16="http://schemas.microsoft.com/office/drawing/2014/main" id="{84CBC689-D5A8-1107-CBDC-A323712ED3F3}"/>
              </a:ext>
            </a:extLst>
          </p:cNvPr>
          <p:cNvSpPr>
            <a:spLocks noChangeArrowheads="1"/>
          </p:cNvSpPr>
          <p:nvPr/>
        </p:nvSpPr>
        <p:spPr bwMode="auto">
          <a:xfrm>
            <a:off x="124198" y="988074"/>
            <a:ext cx="21383625" cy="670440"/>
          </a:xfrm>
          <a:prstGeom prst="rect">
            <a:avLst/>
          </a:prstGeom>
          <a:noFill/>
          <a:ln w="9525" algn="ctr">
            <a:noFill/>
            <a:miter lim="800000"/>
            <a:headEnd/>
            <a:tailEnd/>
          </a:ln>
        </p:spPr>
        <p:txBody>
          <a:bodyPr wrap="square">
            <a:spAutoFit/>
          </a:bodyPr>
          <a:lstStyle/>
          <a:p>
            <a:pPr algn="ctr">
              <a:lnSpc>
                <a:spcPct val="150000"/>
              </a:lnSpc>
            </a:pPr>
            <a:r>
              <a:rPr lang="en-US" altLang="zh-CN" sz="2800" dirty="0" err="1">
                <a:effectLst/>
                <a:latin typeface="Times New Roman" panose="02020603050405020304" pitchFamily="18" charset="0"/>
                <a:ea typeface="等线" panose="02010600030101010101" pitchFamily="2" charset="-122"/>
              </a:rPr>
              <a:t>Wenbo</a:t>
            </a:r>
            <a:r>
              <a:rPr lang="en-US" altLang="zh-CN" sz="2800" dirty="0">
                <a:effectLst/>
                <a:latin typeface="Times New Roman" panose="02020603050405020304" pitchFamily="18" charset="0"/>
                <a:ea typeface="等线" panose="02010600030101010101" pitchFamily="2" charset="-122"/>
              </a:rPr>
              <a:t> Wan,</a:t>
            </a:r>
            <a:r>
              <a:rPr lang="en-US" altLang="zh-CN" sz="2800" baseline="30000" dirty="0">
                <a:effectLst/>
                <a:latin typeface="Times New Roman" panose="02020603050405020304" pitchFamily="18" charset="0"/>
                <a:ea typeface="等线" panose="02010600030101010101" pitchFamily="2" charset="-122"/>
              </a:rPr>
              <a:t>1,2,*</a:t>
            </a:r>
            <a:r>
              <a:rPr lang="en-US" altLang="zh-CN" sz="2800" dirty="0">
                <a:effectLst/>
                <a:latin typeface="Times New Roman" panose="02020603050405020304" pitchFamily="18" charset="0"/>
                <a:ea typeface="等线" panose="02010600030101010101" pitchFamily="2" charset="-122"/>
              </a:rPr>
              <a:t> Xu Zhang,</a:t>
            </a:r>
            <a:r>
              <a:rPr lang="en-US" altLang="zh-CN" sz="2800" baseline="30000" dirty="0">
                <a:effectLst/>
                <a:latin typeface="Times New Roman" panose="02020603050405020304" pitchFamily="18" charset="0"/>
                <a:ea typeface="等线" panose="02010600030101010101" pitchFamily="2" charset="-122"/>
              </a:rPr>
              <a:t>1,*,</a:t>
            </a:r>
            <a:r>
              <a:rPr lang="en-US" altLang="zh-CN" sz="2800" baseline="300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等线" panose="02010600030101010101" pitchFamily="2" charset="-122"/>
              </a:rPr>
              <a:t> </a:t>
            </a:r>
            <a:r>
              <a:rPr lang="en-US" altLang="zh-CN" sz="2800" dirty="0" err="1">
                <a:effectLst/>
                <a:latin typeface="Times New Roman" panose="02020603050405020304" pitchFamily="18" charset="0"/>
                <a:ea typeface="等线" panose="02010600030101010101" pitchFamily="2" charset="-122"/>
              </a:rPr>
              <a:t>Yixuan</a:t>
            </a:r>
            <a:r>
              <a:rPr lang="en-US" altLang="zh-CN" sz="2800" dirty="0">
                <a:effectLst/>
                <a:latin typeface="Times New Roman" panose="02020603050405020304" pitchFamily="18" charset="0"/>
                <a:ea typeface="等线" panose="02010600030101010101" pitchFamily="2" charset="-122"/>
              </a:rPr>
              <a:t> Luo,</a:t>
            </a:r>
            <a:r>
              <a:rPr lang="en-US" altLang="zh-CN" sz="2800" baseline="30000" dirty="0">
                <a:effectLst/>
                <a:latin typeface="Times New Roman" panose="02020603050405020304" pitchFamily="18" charset="0"/>
                <a:ea typeface="等线" panose="02010600030101010101" pitchFamily="2" charset="-122"/>
              </a:rPr>
              <a:t>3</a:t>
            </a:r>
            <a:r>
              <a:rPr lang="en-US" altLang="zh-CN" sz="2800" dirty="0">
                <a:effectLst/>
                <a:latin typeface="Times New Roman" panose="02020603050405020304" pitchFamily="18" charset="0"/>
                <a:ea typeface="等线" panose="02010600030101010101" pitchFamily="2" charset="-122"/>
              </a:rPr>
              <a:t> Yanfeng Guo,</a:t>
            </a:r>
            <a:r>
              <a:rPr lang="en-US" altLang="zh-CN" sz="2800" baseline="30000" dirty="0">
                <a:effectLst/>
                <a:latin typeface="Times New Roman" panose="02020603050405020304" pitchFamily="18" charset="0"/>
                <a:ea typeface="等线" panose="02010600030101010101" pitchFamily="2" charset="-122"/>
              </a:rPr>
              <a:t>3,4,</a:t>
            </a:r>
            <a:r>
              <a:rPr lang="en-US" altLang="zh-CN" sz="2800" baseline="300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等线" panose="02010600030101010101" pitchFamily="2" charset="-122"/>
              </a:rPr>
              <a:t> and </a:t>
            </a:r>
            <a:r>
              <a:rPr lang="en-US" altLang="zh-CN" sz="2800" dirty="0" err="1">
                <a:effectLst/>
                <a:latin typeface="Times New Roman" panose="02020603050405020304" pitchFamily="18" charset="0"/>
                <a:ea typeface="等线" panose="02010600030101010101" pitchFamily="2" charset="-122"/>
              </a:rPr>
              <a:t>Shiyan</a:t>
            </a:r>
            <a:r>
              <a:rPr lang="en-US" altLang="zh-CN" sz="2800" dirty="0">
                <a:effectLst/>
                <a:latin typeface="Times New Roman" panose="02020603050405020304" pitchFamily="18" charset="0"/>
                <a:ea typeface="等线" panose="02010600030101010101" pitchFamily="2" charset="-122"/>
              </a:rPr>
              <a:t> Li</a:t>
            </a:r>
            <a:r>
              <a:rPr lang="en-US" altLang="zh-CN" sz="2800" baseline="30000" dirty="0">
                <a:effectLst/>
                <a:latin typeface="Times New Roman" panose="02020603050405020304" pitchFamily="18" charset="0"/>
                <a:ea typeface="等线" panose="02010600030101010101" pitchFamily="2" charset="-122"/>
              </a:rPr>
              <a:t>1,2,5,6,#</a:t>
            </a:r>
            <a:endParaRPr lang="zh-CN" altLang="zh-CN" sz="2800" kern="100" baseline="300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Text Box 9">
            <a:extLst>
              <a:ext uri="{FF2B5EF4-FFF2-40B4-BE49-F238E27FC236}">
                <a16:creationId xmlns:a16="http://schemas.microsoft.com/office/drawing/2014/main" id="{031FCFC9-87A9-1807-D1F0-F25BEE641907}"/>
              </a:ext>
            </a:extLst>
          </p:cNvPr>
          <p:cNvSpPr txBox="1">
            <a:spLocks noChangeArrowheads="1"/>
          </p:cNvSpPr>
          <p:nvPr/>
        </p:nvSpPr>
        <p:spPr bwMode="auto">
          <a:xfrm>
            <a:off x="1689854" y="1616476"/>
            <a:ext cx="18003915" cy="1938992"/>
          </a:xfrm>
          <a:prstGeom prst="rect">
            <a:avLst/>
          </a:prstGeom>
          <a:noFill/>
          <a:ln w="9525">
            <a:noFill/>
            <a:miter lim="800000"/>
            <a:headEnd/>
            <a:tailEnd/>
          </a:ln>
        </p:spPr>
        <p:txBody>
          <a:bodyPr wrap="square">
            <a:spAutoFit/>
          </a:bodyPr>
          <a:lstStyle/>
          <a:p>
            <a:pPr algn="ct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1</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State Key Laboratory of Surface Physics, and Department of Physics, Fudan University, Shanghai 200438, China</a:t>
            </a:r>
          </a:p>
          <a:p>
            <a:pPr algn="ct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2</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Shanghai Research Center for Quantum Sciences, Shanghai 201315, China</a:t>
            </a:r>
          </a:p>
          <a:p>
            <a:pPr algn="ct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3</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State Key Laboratory of Quantum Functional Materials, School of Physical Science and Technology, </a:t>
            </a:r>
            <a:r>
              <a:rPr lang="en-US" altLang="zh-CN" sz="2000" i="1" kern="100" dirty="0" err="1">
                <a:effectLst/>
                <a:latin typeface="Times New Roman" panose="02020603050405020304" pitchFamily="18" charset="0"/>
                <a:ea typeface="等线" panose="02010600030101010101" pitchFamily="2" charset="-122"/>
                <a:cs typeface="Times New Roman" panose="02020603050405020304" pitchFamily="18" charset="0"/>
              </a:rPr>
              <a:t>ShanghaiTech</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University, Shanghai 201210, China</a:t>
            </a:r>
          </a:p>
          <a:p>
            <a:pPr algn="ct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4</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ShanghaiTech Laboratory for Topological Physics, </a:t>
            </a:r>
            <a:r>
              <a:rPr lang="en-US" altLang="zh-CN" sz="2000" i="1" kern="100" dirty="0" err="1">
                <a:effectLst/>
                <a:latin typeface="Times New Roman" panose="02020603050405020304" pitchFamily="18" charset="0"/>
                <a:ea typeface="等线" panose="02010600030101010101" pitchFamily="2" charset="-122"/>
                <a:cs typeface="Times New Roman" panose="02020603050405020304" pitchFamily="18" charset="0"/>
              </a:rPr>
              <a:t>ShanghaiTech</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University, Shanghai 201210, China</a:t>
            </a:r>
          </a:p>
          <a:p>
            <a:pPr algn="ct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5</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Shanghai Branch, Hefei National Laboratory, Shanghai 201315, China</a:t>
            </a:r>
          </a:p>
          <a:p>
            <a:pPr algn="ct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baseline="30000" dirty="0">
                <a:effectLst/>
                <a:latin typeface="Times New Roman" panose="02020603050405020304" pitchFamily="18" charset="0"/>
                <a:ea typeface="等线" panose="02010600030101010101" pitchFamily="2" charset="-122"/>
                <a:cs typeface="Times New Roman" panose="02020603050405020304" pitchFamily="18" charset="0"/>
              </a:rPr>
              <a:t>6</a:t>
            </a:r>
            <a:r>
              <a:rPr lang="en-US" altLang="zh-CN" sz="2000" i="1" kern="100" dirty="0">
                <a:effectLst/>
                <a:latin typeface="Times New Roman" panose="02020603050405020304" pitchFamily="18" charset="0"/>
                <a:ea typeface="等线" panose="02010600030101010101" pitchFamily="2" charset="-122"/>
                <a:cs typeface="Times New Roman" panose="02020603050405020304" pitchFamily="18" charset="0"/>
              </a:rPr>
              <a:t>Collaborative Innovation Center of Advanced Microstructures, Nanjing 210093, China</a:t>
            </a:r>
            <a:endParaRPr lang="zh-CN" altLang="zh-CN" sz="2000" i="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5C782480-A508-0988-BB00-03CD61E36B0B}"/>
              </a:ext>
            </a:extLst>
          </p:cNvPr>
          <p:cNvSpPr/>
          <p:nvPr/>
        </p:nvSpPr>
        <p:spPr>
          <a:xfrm>
            <a:off x="482877" y="3574298"/>
            <a:ext cx="20417870" cy="59181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solidFill>
                <a:effectLst/>
                <a:latin typeface="Times New Roman" panose="02020603050405020304" pitchFamily="18" charset="0"/>
                <a:ea typeface="等线" panose="02010600030101010101" pitchFamily="2" charset="-122"/>
              </a:rPr>
              <a:t>Abstract</a:t>
            </a:r>
            <a:endParaRPr lang="zh-CN" altLang="en-US" sz="3600" dirty="0">
              <a:solidFill>
                <a:schemeClr val="accent1"/>
              </a:solidFill>
            </a:endParaRPr>
          </a:p>
        </p:txBody>
      </p:sp>
      <p:sp>
        <p:nvSpPr>
          <p:cNvPr id="27" name="矩形: 圆角 26">
            <a:extLst>
              <a:ext uri="{FF2B5EF4-FFF2-40B4-BE49-F238E27FC236}">
                <a16:creationId xmlns:a16="http://schemas.microsoft.com/office/drawing/2014/main" id="{FA182851-48F4-F1F4-2325-692C9704802D}"/>
              </a:ext>
            </a:extLst>
          </p:cNvPr>
          <p:cNvSpPr/>
          <p:nvPr/>
        </p:nvSpPr>
        <p:spPr>
          <a:xfrm>
            <a:off x="482876" y="8517865"/>
            <a:ext cx="8718435"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latin typeface="Times New Roman" panose="02020603050405020304" pitchFamily="18" charset="0"/>
                <a:ea typeface="等线" panose="02010600030101010101" pitchFamily="2" charset="-122"/>
              </a:rPr>
              <a:t>Crystal structure of </a:t>
            </a:r>
            <a:r>
              <a:rPr lang="en-US" altLang="zh-CN" sz="3200" b="1" dirty="0" err="1">
                <a:solidFill>
                  <a:schemeClr val="accent1"/>
                </a:solidFill>
                <a:latin typeface="Times New Roman" panose="02020603050405020304" pitchFamily="18" charset="0"/>
                <a:ea typeface="等线" panose="02010600030101010101" pitchFamily="2" charset="-122"/>
              </a:rPr>
              <a:t>MnTe</a:t>
            </a:r>
            <a:r>
              <a:rPr lang="en-US" altLang="zh-CN" sz="3200" b="1" dirty="0">
                <a:solidFill>
                  <a:schemeClr val="accent1"/>
                </a:solidFill>
                <a:latin typeface="Times New Roman" panose="02020603050405020304" pitchFamily="18" charset="0"/>
                <a:ea typeface="等线" panose="02010600030101010101" pitchFamily="2" charset="-122"/>
              </a:rPr>
              <a:t> and </a:t>
            </a:r>
            <a:r>
              <a:rPr lang="en-US" altLang="zh-CN" sz="3200" b="1" dirty="0" err="1">
                <a:solidFill>
                  <a:schemeClr val="accent1"/>
                </a:solidFill>
                <a:latin typeface="Times New Roman" panose="02020603050405020304" pitchFamily="18" charset="0"/>
                <a:ea typeface="等线" panose="02010600030101010101" pitchFamily="2" charset="-122"/>
              </a:rPr>
              <a:t>CrSb</a:t>
            </a:r>
            <a:endParaRPr lang="zh-CN" altLang="en-US" sz="3200" dirty="0">
              <a:solidFill>
                <a:schemeClr val="accent1"/>
              </a:solidFill>
            </a:endParaRPr>
          </a:p>
        </p:txBody>
      </p:sp>
      <p:sp>
        <p:nvSpPr>
          <p:cNvPr id="65" name="文本框 64">
            <a:extLst>
              <a:ext uri="{FF2B5EF4-FFF2-40B4-BE49-F238E27FC236}">
                <a16:creationId xmlns:a16="http://schemas.microsoft.com/office/drawing/2014/main" id="{0FA9A440-2868-D68D-C597-88FFE548A944}"/>
              </a:ext>
            </a:extLst>
          </p:cNvPr>
          <p:cNvSpPr txBox="1"/>
          <p:nvPr/>
        </p:nvSpPr>
        <p:spPr>
          <a:xfrm>
            <a:off x="537754" y="4186702"/>
            <a:ext cx="13607244" cy="4154984"/>
          </a:xfrm>
          <a:prstGeom prst="rect">
            <a:avLst/>
          </a:prstGeom>
          <a:noFill/>
        </p:spPr>
        <p:txBody>
          <a:bodyPr wrap="square" rtlCol="0">
            <a:spAutoFit/>
          </a:bodyPr>
          <a:lstStyle/>
          <a:p>
            <a:pPr algn="just"/>
            <a:r>
              <a:rPr lang="en-US" altLang="zh-CN" sz="2400" dirty="0" err="1">
                <a:effectLst/>
                <a:latin typeface="Times New Roman" panose="02020603050405020304" pitchFamily="18" charset="0"/>
                <a:ea typeface="等线" panose="02010600030101010101" pitchFamily="2" charset="-122"/>
              </a:rPr>
              <a:t>Altermagnets</a:t>
            </a:r>
            <a:r>
              <a:rPr lang="en-US" altLang="zh-CN" sz="2400" dirty="0">
                <a:effectLst/>
                <a:latin typeface="Times New Roman" panose="02020603050405020304" pitchFamily="18" charset="0"/>
                <a:ea typeface="等线" panose="02010600030101010101" pitchFamily="2" charset="-122"/>
              </a:rPr>
              <a:t> (AMs), recently proposed as a third category of collinear magnets, combine the features of zero net magnetization in antiferromagnets (AFMs) with a ferromagnet-like spin splitting. Although abundant spectroscopic evidence for </a:t>
            </a:r>
            <a:r>
              <a:rPr lang="en-US" altLang="zh-CN" sz="2400" dirty="0" err="1">
                <a:effectLst/>
                <a:latin typeface="Times New Roman" panose="02020603050405020304" pitchFamily="18" charset="0"/>
                <a:ea typeface="等线" panose="02010600030101010101" pitchFamily="2" charset="-122"/>
              </a:rPr>
              <a:t>altermagnetism</a:t>
            </a:r>
            <a:r>
              <a:rPr lang="en-US" altLang="zh-CN" sz="2400" dirty="0">
                <a:effectLst/>
                <a:latin typeface="Times New Roman" panose="02020603050405020304" pitchFamily="18" charset="0"/>
                <a:ea typeface="等线" panose="02010600030101010101" pitchFamily="2" charset="-122"/>
              </a:rPr>
              <a:t> has been reported, experimental observation of the anomalous Hall effect (AHE), a phenomenon well known in ferromagnets (FMs), remains scarce. Here, we shift the paradigm from charge to heat carriers and report a systematic study of the thermal Hall effect (THE) in two representative </a:t>
            </a:r>
            <a:r>
              <a:rPr lang="en-US" altLang="zh-CN" sz="2400" dirty="0" err="1">
                <a:effectLst/>
                <a:latin typeface="Times New Roman" panose="02020603050405020304" pitchFamily="18" charset="0"/>
                <a:ea typeface="等线" panose="02010600030101010101" pitchFamily="2" charset="-122"/>
              </a:rPr>
              <a:t>altermagnet</a:t>
            </a:r>
            <a:r>
              <a:rPr lang="en-US" altLang="zh-CN" sz="2400" dirty="0">
                <a:effectLst/>
                <a:latin typeface="Times New Roman" panose="02020603050405020304" pitchFamily="18" charset="0"/>
                <a:ea typeface="等线" panose="02010600030101010101" pitchFamily="2" charset="-122"/>
              </a:rPr>
              <a:t> candidates, </a:t>
            </a:r>
            <a:r>
              <a:rPr lang="en-US" altLang="zh-CN" sz="2400" dirty="0" err="1">
                <a:effectLst/>
                <a:latin typeface="Times New Roman" panose="02020603050405020304" pitchFamily="18" charset="0"/>
                <a:ea typeface="等线" panose="02010600030101010101" pitchFamily="2" charset="-122"/>
              </a:rPr>
              <a:t>MnTe</a:t>
            </a:r>
            <a:r>
              <a:rPr lang="en-US" altLang="zh-CN" sz="2400" dirty="0">
                <a:effectLst/>
                <a:latin typeface="Times New Roman" panose="02020603050405020304" pitchFamily="18" charset="0"/>
                <a:ea typeface="等线" panose="02010600030101010101" pitchFamily="2" charset="-122"/>
              </a:rPr>
              <a:t> and </a:t>
            </a:r>
            <a:r>
              <a:rPr lang="en-US" altLang="zh-CN" sz="2400" dirty="0" err="1">
                <a:effectLst/>
                <a:latin typeface="Times New Roman" panose="02020603050405020304" pitchFamily="18" charset="0"/>
                <a:ea typeface="等线" panose="02010600030101010101" pitchFamily="2" charset="-122"/>
              </a:rPr>
              <a:t>CrSb</a:t>
            </a:r>
            <a:r>
              <a:rPr lang="en-US" altLang="zh-CN" sz="2400" dirty="0">
                <a:effectLst/>
                <a:latin typeface="Times New Roman" panose="02020603050405020304" pitchFamily="18" charset="0"/>
                <a:ea typeface="等线" panose="02010600030101010101" pitchFamily="2" charset="-122"/>
              </a:rPr>
              <a:t>. In both materials, we observe a pronounced anomalous phonon thermal Hall signal, with no electrical counterpart observed, which we attribute to the coupling of the distinctive magnetic structure with phonons. Our findings establish the anomalous phonon thermal Hall effect as an intrinsic feature of </a:t>
            </a:r>
            <a:r>
              <a:rPr lang="en-US" altLang="zh-CN" sz="2400" dirty="0" err="1">
                <a:effectLst/>
                <a:latin typeface="Times New Roman" panose="02020603050405020304" pitchFamily="18" charset="0"/>
                <a:ea typeface="等线" panose="02010600030101010101" pitchFamily="2" charset="-122"/>
              </a:rPr>
              <a:t>altermagnets</a:t>
            </a:r>
            <a:r>
              <a:rPr lang="en-US" altLang="zh-CN" sz="2400" dirty="0">
                <a:effectLst/>
                <a:latin typeface="Times New Roman" panose="02020603050405020304" pitchFamily="18" charset="0"/>
                <a:ea typeface="等线" panose="02010600030101010101" pitchFamily="2" charset="-122"/>
              </a:rPr>
              <a:t>, and provide a sensitive probe for identifying this new kind of quantum magnet. Moreover, it directly links the Néel vector to lattice vibrations, opening prospects for low-loss </a:t>
            </a:r>
            <a:r>
              <a:rPr lang="en-US" altLang="zh-CN" sz="2400" dirty="0" err="1">
                <a:effectLst/>
                <a:latin typeface="Times New Roman" panose="02020603050405020304" pitchFamily="18" charset="0"/>
                <a:ea typeface="等线" panose="02010600030101010101" pitchFamily="2" charset="-122"/>
              </a:rPr>
              <a:t>phononic</a:t>
            </a:r>
            <a:r>
              <a:rPr lang="en-US" altLang="zh-CN" sz="2400" dirty="0">
                <a:effectLst/>
                <a:latin typeface="Times New Roman" panose="02020603050405020304" pitchFamily="18" charset="0"/>
                <a:ea typeface="等线" panose="02010600030101010101" pitchFamily="2" charset="-122"/>
              </a:rPr>
              <a:t> devices and thermally readable memories.</a:t>
            </a:r>
            <a:endParaRPr lang="zh-CN" altLang="en-US" sz="2400" dirty="0"/>
          </a:p>
        </p:txBody>
      </p:sp>
      <p:sp>
        <p:nvSpPr>
          <p:cNvPr id="38" name="文本框 37">
            <a:extLst>
              <a:ext uri="{FF2B5EF4-FFF2-40B4-BE49-F238E27FC236}">
                <a16:creationId xmlns:a16="http://schemas.microsoft.com/office/drawing/2014/main" id="{468465F7-55F0-7DAE-485D-9B9A005E341C}"/>
              </a:ext>
            </a:extLst>
          </p:cNvPr>
          <p:cNvSpPr txBox="1"/>
          <p:nvPr/>
        </p:nvSpPr>
        <p:spPr>
          <a:xfrm>
            <a:off x="9969531" y="25417816"/>
            <a:ext cx="11179611" cy="4380173"/>
          </a:xfrm>
          <a:prstGeom prst="rect">
            <a:avLst/>
          </a:prstGeom>
          <a:noFill/>
        </p:spPr>
        <p:txBody>
          <a:bodyPr wrap="square" rtlCol="0">
            <a:spAutoFit/>
          </a:bodyPr>
          <a:lstStyle/>
          <a:p>
            <a:pPr algn="just">
              <a:lnSpc>
                <a:spcPct val="120000"/>
              </a:lnSpc>
            </a:pPr>
            <a:r>
              <a:rPr lang="en-US" altLang="zh-CN" sz="2600" dirty="0">
                <a:latin typeface="Times New Roman" panose="02020603050405020304" pitchFamily="18" charset="0"/>
                <a:ea typeface="等线" panose="02010600030101010101" pitchFamily="2" charset="-122"/>
              </a:rPr>
              <a:t>In summary, we have measured THE of two </a:t>
            </a:r>
            <a:r>
              <a:rPr lang="en-US" altLang="zh-CN" sz="2600" dirty="0" err="1">
                <a:latin typeface="Times New Roman" panose="02020603050405020304" pitchFamily="18" charset="0"/>
                <a:ea typeface="等线" panose="02010600030101010101" pitchFamily="2" charset="-122"/>
              </a:rPr>
              <a:t>altermagnet</a:t>
            </a:r>
            <a:r>
              <a:rPr lang="en-US" altLang="zh-CN" sz="2600" dirty="0">
                <a:latin typeface="Times New Roman" panose="02020603050405020304" pitchFamily="18" charset="0"/>
                <a:ea typeface="等线" panose="02010600030101010101" pitchFamily="2" charset="-122"/>
              </a:rPr>
              <a:t> candidates, semiconducting </a:t>
            </a:r>
            <a:r>
              <a:rPr lang="en-US" altLang="zh-CN" sz="2600" dirty="0" err="1">
                <a:latin typeface="Times New Roman" panose="02020603050405020304" pitchFamily="18" charset="0"/>
                <a:ea typeface="等线" panose="02010600030101010101" pitchFamily="2" charset="-122"/>
              </a:rPr>
              <a:t>MnTe</a:t>
            </a:r>
            <a:r>
              <a:rPr lang="en-US" altLang="zh-CN" sz="2600" dirty="0">
                <a:latin typeface="Times New Roman" panose="02020603050405020304" pitchFamily="18" charset="0"/>
                <a:ea typeface="等线" panose="02010600030101010101" pitchFamily="2" charset="-122"/>
              </a:rPr>
              <a:t> and metallic </a:t>
            </a:r>
            <a:r>
              <a:rPr lang="en-US" altLang="zh-CN" sz="2600" dirty="0" err="1">
                <a:latin typeface="Times New Roman" panose="02020603050405020304" pitchFamily="18" charset="0"/>
                <a:ea typeface="等线" panose="02010600030101010101" pitchFamily="2" charset="-122"/>
              </a:rPr>
              <a:t>CrSb</a:t>
            </a:r>
            <a:r>
              <a:rPr lang="en-US" altLang="zh-CN" sz="2600" dirty="0">
                <a:latin typeface="Times New Roman" panose="02020603050405020304" pitchFamily="18" charset="0"/>
                <a:ea typeface="等线" panose="02010600030101010101" pitchFamily="2" charset="-122"/>
              </a:rPr>
              <a:t>, and report the observation of a robust anomalous phonon </a:t>
            </a:r>
            <a:r>
              <a:rPr lang="el-GR" altLang="zh-CN" sz="2600" i="1" dirty="0">
                <a:latin typeface="Times New Roman" panose="02020603050405020304" pitchFamily="18" charset="0"/>
                <a:ea typeface="等线" panose="02010600030101010101" pitchFamily="2" charset="-122"/>
                <a:cs typeface="Times New Roman" panose="02020603050405020304" pitchFamily="18" charset="0"/>
              </a:rPr>
              <a:t>κ</a:t>
            </a:r>
            <a:r>
              <a:rPr lang="en-US" altLang="zh-CN" sz="2600" i="1" baseline="-25000" dirty="0" err="1">
                <a:latin typeface="Times New Roman" panose="02020603050405020304" pitchFamily="18" charset="0"/>
                <a:ea typeface="等线" panose="02010600030101010101" pitchFamily="2" charset="-122"/>
              </a:rPr>
              <a:t>xy</a:t>
            </a:r>
            <a:r>
              <a:rPr lang="en-US" altLang="zh-CN" sz="2600" dirty="0">
                <a:latin typeface="Times New Roman" panose="02020603050405020304" pitchFamily="18" charset="0"/>
                <a:ea typeface="等线" panose="02010600030101010101" pitchFamily="2" charset="-122"/>
              </a:rPr>
              <a:t> in both materials after subtracting the carrier and conventional phonon contributions. The observed field scales and magnetization behavior rule out weak ferromagnetism as the primary cause and point toward a Néel-vector- and lattice-symmetry-driven origin, possibly mediated or amplified by magnon–phonon hybridization. Our results extend THE studies into </a:t>
            </a:r>
            <a:r>
              <a:rPr lang="en-US" altLang="zh-CN" sz="2600" dirty="0" err="1">
                <a:latin typeface="Times New Roman" panose="02020603050405020304" pitchFamily="18" charset="0"/>
                <a:ea typeface="等线" panose="02010600030101010101" pitchFamily="2" charset="-122"/>
              </a:rPr>
              <a:t>altermagnets</a:t>
            </a:r>
            <a:r>
              <a:rPr lang="en-US" altLang="zh-CN" sz="2600" dirty="0">
                <a:latin typeface="Times New Roman" panose="02020603050405020304" pitchFamily="18" charset="0"/>
                <a:ea typeface="等线" panose="02010600030101010101" pitchFamily="2" charset="-122"/>
              </a:rPr>
              <a:t>, highlight the important role phonons are playing, and motivate further theoretical and experimental work to identify the microscopic mechanism.</a:t>
            </a:r>
            <a:endParaRPr lang="zh-CN" altLang="zh-CN" sz="2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4" name="矩形: 圆角 53">
            <a:extLst>
              <a:ext uri="{FF2B5EF4-FFF2-40B4-BE49-F238E27FC236}">
                <a16:creationId xmlns:a16="http://schemas.microsoft.com/office/drawing/2014/main" id="{0F0BDCFB-E68E-13C0-2F6F-87B4FC88AC58}"/>
              </a:ext>
            </a:extLst>
          </p:cNvPr>
          <p:cNvSpPr/>
          <p:nvPr/>
        </p:nvSpPr>
        <p:spPr>
          <a:xfrm>
            <a:off x="9969533" y="24772111"/>
            <a:ext cx="10931213"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effectLst/>
                <a:latin typeface="Times New Roman" panose="02020603050405020304" pitchFamily="18" charset="0"/>
                <a:ea typeface="等线" panose="02010600030101010101" pitchFamily="2" charset="-122"/>
              </a:rPr>
              <a:t>Summary</a:t>
            </a:r>
            <a:endParaRPr lang="zh-CN" altLang="en-US" sz="3200" dirty="0">
              <a:solidFill>
                <a:schemeClr val="accent1"/>
              </a:solidFill>
            </a:endParaRPr>
          </a:p>
        </p:txBody>
      </p:sp>
      <p:sp>
        <p:nvSpPr>
          <p:cNvPr id="67" name="矩形: 圆角 66">
            <a:extLst>
              <a:ext uri="{FF2B5EF4-FFF2-40B4-BE49-F238E27FC236}">
                <a16:creationId xmlns:a16="http://schemas.microsoft.com/office/drawing/2014/main" id="{D7627860-D337-5670-9F89-317067CDE991}"/>
              </a:ext>
            </a:extLst>
          </p:cNvPr>
          <p:cNvSpPr/>
          <p:nvPr/>
        </p:nvSpPr>
        <p:spPr>
          <a:xfrm>
            <a:off x="9969533" y="8517865"/>
            <a:ext cx="10931213"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latin typeface="Times New Roman" panose="02020603050405020304" pitchFamily="18" charset="0"/>
                <a:ea typeface="等线" panose="02010600030101010101" pitchFamily="2" charset="-122"/>
              </a:rPr>
              <a:t>Electrical and thermal transport measurements of </a:t>
            </a:r>
            <a:r>
              <a:rPr lang="en-US" altLang="zh-CN" sz="3200" b="1" dirty="0" err="1">
                <a:solidFill>
                  <a:schemeClr val="accent1"/>
                </a:solidFill>
                <a:latin typeface="Times New Roman" panose="02020603050405020304" pitchFamily="18" charset="0"/>
                <a:ea typeface="等线" panose="02010600030101010101" pitchFamily="2" charset="-122"/>
              </a:rPr>
              <a:t>MnTe</a:t>
            </a:r>
            <a:endParaRPr lang="zh-CN" altLang="en-US" sz="3200" dirty="0">
              <a:solidFill>
                <a:schemeClr val="accent1"/>
              </a:solidFill>
            </a:endParaRPr>
          </a:p>
        </p:txBody>
      </p:sp>
      <p:sp>
        <p:nvSpPr>
          <p:cNvPr id="69" name="矩形: 圆角 68">
            <a:extLst>
              <a:ext uri="{FF2B5EF4-FFF2-40B4-BE49-F238E27FC236}">
                <a16:creationId xmlns:a16="http://schemas.microsoft.com/office/drawing/2014/main" id="{BF84D5E7-B204-11E4-92C5-A31436099DBF}"/>
              </a:ext>
            </a:extLst>
          </p:cNvPr>
          <p:cNvSpPr/>
          <p:nvPr/>
        </p:nvSpPr>
        <p:spPr>
          <a:xfrm>
            <a:off x="482876" y="19781546"/>
            <a:ext cx="8667687"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effectLst/>
                <a:latin typeface="Times New Roman" panose="02020603050405020304" pitchFamily="18" charset="0"/>
                <a:ea typeface="等线" panose="02010600030101010101" pitchFamily="2" charset="-122"/>
              </a:rPr>
              <a:t>Anomalous </a:t>
            </a:r>
            <a:r>
              <a:rPr lang="en-US" altLang="zh-CN" sz="3200" b="1" dirty="0">
                <a:solidFill>
                  <a:schemeClr val="accent1"/>
                </a:solidFill>
                <a:latin typeface="Times New Roman" panose="02020603050405020304" pitchFamily="18" charset="0"/>
                <a:ea typeface="等线" panose="02010600030101010101" pitchFamily="2" charset="-122"/>
              </a:rPr>
              <a:t>phonon </a:t>
            </a:r>
            <a:r>
              <a:rPr lang="en-US" altLang="zh-CN" sz="3200" b="1" dirty="0">
                <a:solidFill>
                  <a:schemeClr val="accent1"/>
                </a:solidFill>
                <a:effectLst/>
                <a:latin typeface="Times New Roman" panose="02020603050405020304" pitchFamily="18" charset="0"/>
                <a:ea typeface="等线" panose="02010600030101010101" pitchFamily="2" charset="-122"/>
              </a:rPr>
              <a:t>THE versus </a:t>
            </a:r>
            <a:r>
              <a:rPr lang="en-US" altLang="zh-CN" sz="3200" b="1" i="1" dirty="0">
                <a:solidFill>
                  <a:schemeClr val="accent1"/>
                </a:solidFill>
                <a:effectLst/>
                <a:latin typeface="Times New Roman" panose="02020603050405020304" pitchFamily="18" charset="0"/>
                <a:ea typeface="等线" panose="02010600030101010101" pitchFamily="2" charset="-122"/>
              </a:rPr>
              <a:t>M</a:t>
            </a:r>
            <a:r>
              <a:rPr lang="en-US" altLang="zh-CN" sz="3200" b="1" dirty="0">
                <a:solidFill>
                  <a:schemeClr val="accent1"/>
                </a:solidFill>
                <a:effectLst/>
                <a:latin typeface="Times New Roman" panose="02020603050405020304" pitchFamily="18" charset="0"/>
                <a:ea typeface="等线" panose="02010600030101010101" pitchFamily="2" charset="-122"/>
              </a:rPr>
              <a:t>(</a:t>
            </a:r>
            <a:r>
              <a:rPr lang="en-US" altLang="zh-CN" sz="3200" b="1" i="1" dirty="0">
                <a:solidFill>
                  <a:schemeClr val="accent1"/>
                </a:solidFill>
                <a:effectLst/>
                <a:latin typeface="Times New Roman" panose="02020603050405020304" pitchFamily="18" charset="0"/>
                <a:ea typeface="等线" panose="02010600030101010101" pitchFamily="2" charset="-122"/>
              </a:rPr>
              <a:t>H</a:t>
            </a:r>
            <a:r>
              <a:rPr lang="en-US" altLang="zh-CN" sz="3200" b="1" dirty="0">
                <a:solidFill>
                  <a:schemeClr val="accent1"/>
                </a:solidFill>
                <a:effectLst/>
                <a:latin typeface="Times New Roman" panose="02020603050405020304" pitchFamily="18" charset="0"/>
                <a:ea typeface="等线" panose="02010600030101010101" pitchFamily="2" charset="-122"/>
              </a:rPr>
              <a:t>) curves</a:t>
            </a:r>
            <a:endParaRPr lang="zh-CN" altLang="en-US" sz="3200" dirty="0">
              <a:solidFill>
                <a:schemeClr val="accent1"/>
              </a:solidFill>
            </a:endParaRPr>
          </a:p>
        </p:txBody>
      </p:sp>
      <p:sp>
        <p:nvSpPr>
          <p:cNvPr id="77" name="矩形: 圆角 76">
            <a:extLst>
              <a:ext uri="{FF2B5EF4-FFF2-40B4-BE49-F238E27FC236}">
                <a16:creationId xmlns:a16="http://schemas.microsoft.com/office/drawing/2014/main" id="{C2C8E516-4D58-EBEA-C89C-1ACA8F7AFA4C}"/>
              </a:ext>
            </a:extLst>
          </p:cNvPr>
          <p:cNvSpPr/>
          <p:nvPr/>
        </p:nvSpPr>
        <p:spPr>
          <a:xfrm>
            <a:off x="482876" y="13812122"/>
            <a:ext cx="8718435"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latin typeface="Times New Roman" panose="02020603050405020304" pitchFamily="18" charset="0"/>
                <a:ea typeface="等线" panose="02010600030101010101" pitchFamily="2" charset="-122"/>
              </a:rPr>
              <a:t>Temperature-dependent susceptibility</a:t>
            </a:r>
            <a:endParaRPr lang="zh-CN" altLang="en-US" sz="3200" dirty="0">
              <a:solidFill>
                <a:schemeClr val="accent1"/>
              </a:solidFill>
            </a:endParaRPr>
          </a:p>
        </p:txBody>
      </p:sp>
      <p:sp>
        <p:nvSpPr>
          <p:cNvPr id="87" name="文本框 86">
            <a:extLst>
              <a:ext uri="{FF2B5EF4-FFF2-40B4-BE49-F238E27FC236}">
                <a16:creationId xmlns:a16="http://schemas.microsoft.com/office/drawing/2014/main" id="{03E71A07-6F6E-FA36-BEBE-CD6FC303BB76}"/>
              </a:ext>
            </a:extLst>
          </p:cNvPr>
          <p:cNvSpPr txBox="1"/>
          <p:nvPr/>
        </p:nvSpPr>
        <p:spPr>
          <a:xfrm>
            <a:off x="151271" y="12470361"/>
            <a:ext cx="8940376" cy="1200329"/>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effectLst/>
                <a:latin typeface="Times New Roman" panose="02020603050405020304" pitchFamily="18" charset="0"/>
                <a:ea typeface="仿宋" panose="02010609060101010101" pitchFamily="49" charset="-122"/>
              </a:rPr>
              <a:t>Both materials are </a:t>
            </a:r>
            <a:r>
              <a:rPr lang="en-US" altLang="zh-CN" sz="2400" dirty="0" err="1">
                <a:effectLst/>
                <a:latin typeface="Times New Roman" panose="02020603050405020304" pitchFamily="18" charset="0"/>
                <a:ea typeface="仿宋" panose="02010609060101010101" pitchFamily="49" charset="-122"/>
              </a:rPr>
              <a:t>NiAs</a:t>
            </a:r>
            <a:r>
              <a:rPr lang="en-US" altLang="zh-CN" sz="2400" dirty="0">
                <a:effectLst/>
                <a:latin typeface="Times New Roman" panose="02020603050405020304" pitchFamily="18" charset="0"/>
                <a:ea typeface="仿宋" panose="02010609060101010101" pitchFamily="49" charset="-122"/>
              </a:rPr>
              <a:t>-type structure (P6</a:t>
            </a:r>
            <a:r>
              <a:rPr lang="en-US" altLang="zh-CN" sz="2400" baseline="-25000" dirty="0">
                <a:effectLst/>
                <a:latin typeface="Times New Roman" panose="02020603050405020304" pitchFamily="18" charset="0"/>
                <a:ea typeface="仿宋" panose="02010609060101010101" pitchFamily="49" charset="-122"/>
              </a:rPr>
              <a:t>3</a:t>
            </a:r>
            <a:r>
              <a:rPr lang="en-US" altLang="zh-CN" sz="2400" dirty="0">
                <a:effectLst/>
                <a:latin typeface="Times New Roman" panose="02020603050405020304" pitchFamily="18" charset="0"/>
                <a:ea typeface="仿宋" panose="02010609060101010101" pitchFamily="49" charset="-122"/>
              </a:rPr>
              <a:t>/</a:t>
            </a:r>
            <a:r>
              <a:rPr lang="en-US" altLang="zh-CN" sz="2400" i="1" dirty="0">
                <a:effectLst/>
                <a:latin typeface="Times New Roman" panose="02020603050405020304" pitchFamily="18" charset="0"/>
                <a:ea typeface="仿宋" panose="02010609060101010101" pitchFamily="49" charset="-122"/>
              </a:rPr>
              <a:t>mmc</a:t>
            </a:r>
            <a:r>
              <a:rPr lang="en-US" altLang="zh-CN" sz="2400" dirty="0">
                <a:effectLst/>
                <a:latin typeface="Times New Roman" panose="02020603050405020304" pitchFamily="18" charset="0"/>
                <a:ea typeface="仿宋" panose="02010609060101010101" pitchFamily="49" charset="-122"/>
              </a:rPr>
              <a:t>). </a:t>
            </a:r>
          </a:p>
          <a:p>
            <a:pPr marL="342900" indent="-342900" algn="just">
              <a:buFont typeface="Arial" panose="020B0604020202020204" pitchFamily="34" charset="0"/>
              <a:buChar char="•"/>
            </a:pPr>
            <a:r>
              <a:rPr lang="en-US" altLang="zh-CN" sz="2400" dirty="0">
                <a:effectLst/>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Spins are aligned along </a:t>
            </a:r>
            <a:r>
              <a:rPr lang="en-US" altLang="zh-CN" sz="2400" i="1" dirty="0">
                <a:effectLst/>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ab</a:t>
            </a:r>
            <a:r>
              <a:rPr lang="en-US" altLang="zh-CN" sz="2400" dirty="0">
                <a:effectLst/>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 plane in </a:t>
            </a:r>
            <a:r>
              <a:rPr lang="en-US" altLang="zh-CN" sz="2400" dirty="0" err="1">
                <a:effectLst/>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MnTe</a:t>
            </a:r>
            <a:r>
              <a:rPr lang="en-US" altLang="zh-CN" sz="2400" dirty="0">
                <a:effectLst/>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 while </a:t>
            </a:r>
            <a:r>
              <a:rPr lang="en-US" altLang="zh-CN" sz="2400" dirty="0">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along </a:t>
            </a:r>
            <a:r>
              <a:rPr lang="en-US" altLang="zh-CN" sz="2400" i="1" dirty="0">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c</a:t>
            </a:r>
            <a:r>
              <a:rPr lang="en-US" altLang="zh-CN" sz="2400" dirty="0">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 axis in </a:t>
            </a:r>
            <a:r>
              <a:rPr lang="en-US" altLang="zh-CN" sz="2400" dirty="0" err="1">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CrSb</a:t>
            </a:r>
            <a:r>
              <a:rPr lang="en-US" altLang="zh-CN" sz="2400" dirty="0">
                <a:latin typeface="Times New Roman" panose="02020603050405020304" pitchFamily="18" charset="0"/>
                <a:ea typeface="仿宋" panose="02010609060101010101" pitchFamily="49" charset="-122"/>
                <a:cs typeface="Times New Roman" panose="02020603050405020304" pitchFamily="18" charset="0"/>
                <a:sym typeface="Symbol" panose="05050102010706020507" pitchFamily="18" charset="2"/>
              </a:rPr>
              <a:t>.</a:t>
            </a:r>
            <a:endParaRPr lang="en-US" altLang="zh-CN" sz="2400" dirty="0">
              <a:effectLst/>
              <a:latin typeface="Times New Roman" panose="02020603050405020304" pitchFamily="18" charset="0"/>
              <a:ea typeface="仿宋" panose="02010609060101010101" pitchFamily="49" charset="-122"/>
            </a:endParaRPr>
          </a:p>
          <a:p>
            <a:pPr marL="342900" indent="-342900" algn="just">
              <a:buFont typeface="Arial" panose="020B0604020202020204" pitchFamily="34" charset="0"/>
              <a:buChar char="•"/>
            </a:pPr>
            <a:r>
              <a:rPr lang="en-US" altLang="zh-CN" sz="2400" dirty="0" err="1">
                <a:latin typeface="Times New Roman" panose="02020603050405020304" pitchFamily="18" charset="0"/>
                <a:ea typeface="仿宋" panose="02010609060101010101" pitchFamily="49" charset="-122"/>
              </a:rPr>
              <a:t>Altermagnetism</a:t>
            </a:r>
            <a:r>
              <a:rPr lang="en-US" altLang="zh-CN" sz="2400" dirty="0">
                <a:latin typeface="Times New Roman" panose="02020603050405020304" pitchFamily="18" charset="0"/>
                <a:ea typeface="仿宋" panose="02010609060101010101" pitchFamily="49" charset="-122"/>
              </a:rPr>
              <a:t> relates to nonmagnetic ligands (</a:t>
            </a:r>
            <a:r>
              <a:rPr lang="en-US" altLang="zh-CN" sz="2400" dirty="0" err="1">
                <a:latin typeface="Times New Roman" panose="02020603050405020304" pitchFamily="18" charset="0"/>
                <a:ea typeface="仿宋" panose="02010609060101010101" pitchFamily="49" charset="-122"/>
              </a:rPr>
              <a:t>Te</a:t>
            </a:r>
            <a:r>
              <a:rPr lang="en-US" altLang="zh-CN" sz="2400" dirty="0">
                <a:latin typeface="Times New Roman" panose="02020603050405020304" pitchFamily="18" charset="0"/>
                <a:ea typeface="仿宋" panose="02010609060101010101" pitchFamily="49" charset="-122"/>
              </a:rPr>
              <a:t> and Sb).</a:t>
            </a:r>
            <a:endParaRPr lang="zh-CN" altLang="en-US" sz="2400" dirty="0"/>
          </a:p>
        </p:txBody>
      </p:sp>
      <p:sp>
        <p:nvSpPr>
          <p:cNvPr id="93" name="文本框 92">
            <a:extLst>
              <a:ext uri="{FF2B5EF4-FFF2-40B4-BE49-F238E27FC236}">
                <a16:creationId xmlns:a16="http://schemas.microsoft.com/office/drawing/2014/main" id="{DA1337DA-0BFE-A3A6-9F1E-89FD9B58EFBF}"/>
              </a:ext>
            </a:extLst>
          </p:cNvPr>
          <p:cNvSpPr txBox="1"/>
          <p:nvPr/>
        </p:nvSpPr>
        <p:spPr>
          <a:xfrm>
            <a:off x="151271" y="18211543"/>
            <a:ext cx="9050040" cy="1569660"/>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effectLst/>
                <a:latin typeface="Times New Roman" panose="02020603050405020304" pitchFamily="18" charset="0"/>
                <a:ea typeface="仿宋" panose="02010609060101010101" pitchFamily="49" charset="-122"/>
              </a:rPr>
              <a:t>Magnetic transition temperature </a:t>
            </a:r>
            <a:r>
              <a:rPr lang="en-US" altLang="zh-CN" sz="2400" i="1" dirty="0">
                <a:effectLst/>
                <a:latin typeface="Times New Roman" panose="02020603050405020304" pitchFamily="18" charset="0"/>
                <a:ea typeface="仿宋" panose="02010609060101010101" pitchFamily="49" charset="-122"/>
              </a:rPr>
              <a:t>T</a:t>
            </a:r>
            <a:r>
              <a:rPr lang="en-US" altLang="zh-CN" sz="2400" i="1" baseline="-25000" dirty="0">
                <a:latin typeface="Times New Roman" panose="02020603050405020304" pitchFamily="18" charset="0"/>
                <a:ea typeface="仿宋" panose="02010609060101010101" pitchFamily="49" charset="-122"/>
              </a:rPr>
              <a:t>AM</a:t>
            </a:r>
            <a:r>
              <a:rPr lang="en-US" altLang="zh-CN" sz="2400" dirty="0">
                <a:latin typeface="Times New Roman" panose="02020603050405020304" pitchFamily="18" charset="0"/>
                <a:ea typeface="仿宋" panose="02010609060101010101" pitchFamily="49" charset="-122"/>
              </a:rPr>
              <a:t> = 307 K and &gt; 700 K (above the upper limit of measurements),</a:t>
            </a:r>
            <a:r>
              <a:rPr lang="zh-CN" altLang="en-US" sz="2400" dirty="0">
                <a:latin typeface="Times New Roman" panose="02020603050405020304" pitchFamily="18" charset="0"/>
                <a:ea typeface="仿宋" panose="02010609060101010101" pitchFamily="49" charset="-122"/>
              </a:rPr>
              <a:t> </a:t>
            </a:r>
            <a:r>
              <a:rPr lang="en-US" altLang="zh-CN" sz="2400" dirty="0">
                <a:latin typeface="Times New Roman" panose="02020603050405020304" pitchFamily="18" charset="0"/>
                <a:ea typeface="仿宋" panose="02010609060101010101" pitchFamily="49" charset="-122"/>
              </a:rPr>
              <a:t>for</a:t>
            </a:r>
            <a:r>
              <a:rPr lang="zh-CN" altLang="en-US" sz="2400" dirty="0">
                <a:latin typeface="Times New Roman" panose="02020603050405020304" pitchFamily="18" charset="0"/>
                <a:ea typeface="仿宋" panose="02010609060101010101" pitchFamily="49" charset="-122"/>
              </a:rPr>
              <a:t> </a:t>
            </a:r>
            <a:r>
              <a:rPr lang="en-US" altLang="zh-CN" sz="2400" dirty="0" err="1">
                <a:latin typeface="Times New Roman" panose="02020603050405020304" pitchFamily="18" charset="0"/>
                <a:ea typeface="仿宋" panose="02010609060101010101" pitchFamily="49" charset="-122"/>
              </a:rPr>
              <a:t>MnTe</a:t>
            </a:r>
            <a:r>
              <a:rPr lang="zh-CN" altLang="en-US" sz="2400" dirty="0">
                <a:latin typeface="Times New Roman" panose="02020603050405020304" pitchFamily="18" charset="0"/>
                <a:ea typeface="仿宋" panose="02010609060101010101" pitchFamily="49" charset="-122"/>
              </a:rPr>
              <a:t> </a:t>
            </a:r>
            <a:r>
              <a:rPr lang="en-US" altLang="zh-CN" sz="2400" dirty="0">
                <a:latin typeface="Times New Roman" panose="02020603050405020304" pitchFamily="18" charset="0"/>
                <a:ea typeface="仿宋" panose="02010609060101010101" pitchFamily="49" charset="-122"/>
              </a:rPr>
              <a:t>and</a:t>
            </a:r>
            <a:r>
              <a:rPr lang="zh-CN" altLang="en-US" sz="2400" dirty="0">
                <a:latin typeface="Times New Roman" panose="02020603050405020304" pitchFamily="18" charset="0"/>
                <a:ea typeface="仿宋" panose="02010609060101010101" pitchFamily="49" charset="-122"/>
              </a:rPr>
              <a:t> </a:t>
            </a:r>
            <a:r>
              <a:rPr lang="en-US" altLang="zh-CN" sz="2400" dirty="0" err="1">
                <a:latin typeface="Times New Roman" panose="02020603050405020304" pitchFamily="18" charset="0"/>
                <a:ea typeface="仿宋" panose="02010609060101010101" pitchFamily="49" charset="-122"/>
              </a:rPr>
              <a:t>CrSb</a:t>
            </a:r>
            <a:r>
              <a:rPr lang="en-US" altLang="zh-CN" sz="2400" dirty="0">
                <a:latin typeface="Times New Roman" panose="02020603050405020304" pitchFamily="18" charset="0"/>
                <a:ea typeface="仿宋" panose="02010609060101010101" pitchFamily="49" charset="-122"/>
              </a:rPr>
              <a:t> respectively.</a:t>
            </a:r>
            <a:endParaRPr lang="en-US" altLang="zh-CN" sz="2400" baseline="-25000" dirty="0">
              <a:effectLst/>
              <a:latin typeface="Times New Roman" panose="02020603050405020304" pitchFamily="18" charset="0"/>
              <a:ea typeface="仿宋" panose="02010609060101010101" pitchFamily="49" charset="-122"/>
            </a:endParaRPr>
          </a:p>
          <a:p>
            <a:pPr marL="342900" indent="-342900" algn="just">
              <a:buFont typeface="Arial" panose="020B0604020202020204" pitchFamily="34" charset="0"/>
              <a:buChar char="•"/>
            </a:pPr>
            <a:r>
              <a:rPr lang="en-US" altLang="zh-CN" sz="2400" dirty="0">
                <a:latin typeface="Times New Roman" panose="02020603050405020304" pitchFamily="18" charset="0"/>
                <a:ea typeface="仿宋" panose="02010609060101010101" pitchFamily="49" charset="-122"/>
              </a:rPr>
              <a:t>Clear magnetic anisotropy appears below </a:t>
            </a:r>
            <a:r>
              <a:rPr lang="en-US" altLang="zh-CN" sz="2400" i="1" dirty="0">
                <a:effectLst/>
                <a:latin typeface="Times New Roman" panose="02020603050405020304" pitchFamily="18" charset="0"/>
                <a:ea typeface="仿宋" panose="02010609060101010101" pitchFamily="49" charset="-122"/>
              </a:rPr>
              <a:t>T</a:t>
            </a:r>
            <a:r>
              <a:rPr lang="en-US" altLang="zh-CN" sz="2400" i="1" baseline="-25000" dirty="0">
                <a:latin typeface="Times New Roman" panose="02020603050405020304" pitchFamily="18" charset="0"/>
                <a:ea typeface="仿宋" panose="02010609060101010101" pitchFamily="49" charset="-122"/>
              </a:rPr>
              <a:t>AM</a:t>
            </a:r>
            <a:r>
              <a:rPr lang="en-US" altLang="zh-CN" sz="2400" dirty="0">
                <a:latin typeface="Times New Roman" panose="02020603050405020304" pitchFamily="18" charset="0"/>
                <a:ea typeface="仿宋" panose="02010609060101010101" pitchFamily="49" charset="-122"/>
              </a:rPr>
              <a:t>, consistent with the direction of Néel vector.</a:t>
            </a:r>
            <a:endParaRPr lang="zh-CN" altLang="en-US" sz="2400" dirty="0"/>
          </a:p>
        </p:txBody>
      </p:sp>
      <p:sp>
        <p:nvSpPr>
          <p:cNvPr id="95" name="文本框 94">
            <a:extLst>
              <a:ext uri="{FF2B5EF4-FFF2-40B4-BE49-F238E27FC236}">
                <a16:creationId xmlns:a16="http://schemas.microsoft.com/office/drawing/2014/main" id="{0375FF29-10BA-E358-982E-44A1F975D856}"/>
              </a:ext>
            </a:extLst>
          </p:cNvPr>
          <p:cNvSpPr txBox="1"/>
          <p:nvPr/>
        </p:nvSpPr>
        <p:spPr>
          <a:xfrm>
            <a:off x="9898158" y="22156385"/>
            <a:ext cx="11179612" cy="2492990"/>
          </a:xfrm>
          <a:prstGeom prst="rect">
            <a:avLst/>
          </a:prstGeom>
          <a:noFill/>
        </p:spPr>
        <p:txBody>
          <a:bodyPr wrap="square">
            <a:spAutoFit/>
          </a:bodyPr>
          <a:lstStyle/>
          <a:p>
            <a:pPr marL="342900" indent="-342900" algn="just">
              <a:buFont typeface="Arial" panose="020B0604020202020204" pitchFamily="34" charset="0"/>
              <a:buChar char="•"/>
            </a:pPr>
            <a:r>
              <a:rPr lang="en-US" altLang="zh-CN" sz="2600" dirty="0">
                <a:effectLst/>
                <a:latin typeface="Times New Roman" panose="02020603050405020304" pitchFamily="18" charset="0"/>
                <a:ea typeface="仿宋" panose="02010609060101010101" pitchFamily="49" charset="-122"/>
              </a:rPr>
              <a:t>B</a:t>
            </a:r>
            <a:r>
              <a:rPr lang="en-US" altLang="zh-CN" sz="2600" dirty="0">
                <a:latin typeface="Times New Roman" panose="02020603050405020304" pitchFamily="18" charset="0"/>
                <a:ea typeface="仿宋" panose="02010609060101010101" pitchFamily="49" charset="-122"/>
              </a:rPr>
              <a:t>oth materials show no AHE signal, with multi-carrier effect of </a:t>
            </a:r>
            <a:r>
              <a:rPr lang="en-US" altLang="zh-CN" sz="2600" dirty="0" err="1">
                <a:latin typeface="Times New Roman" panose="02020603050405020304" pitchFamily="18" charset="0"/>
                <a:ea typeface="仿宋" panose="02010609060101010101" pitchFamily="49" charset="-122"/>
              </a:rPr>
              <a:t>CrSb</a:t>
            </a:r>
            <a:r>
              <a:rPr lang="en-US" altLang="zh-CN" sz="2600" dirty="0">
                <a:latin typeface="Times New Roman" panose="02020603050405020304" pitchFamily="18" charset="0"/>
                <a:ea typeface="仿宋" panose="02010609060101010101" pitchFamily="49" charset="-122"/>
              </a:rPr>
              <a:t>.</a:t>
            </a:r>
          </a:p>
          <a:p>
            <a:pPr marL="342900" indent="-342900" algn="just">
              <a:buFont typeface="Arial" panose="020B0604020202020204" pitchFamily="34" charset="0"/>
              <a:buChar char="•"/>
            </a:pPr>
            <a:r>
              <a:rPr lang="en-US" altLang="zh-CN" sz="2600" dirty="0">
                <a:effectLst/>
                <a:latin typeface="Times New Roman" panose="02020603050405020304" pitchFamily="18" charset="0"/>
                <a:ea typeface="仿宋" panose="02010609060101010101" pitchFamily="49" charset="-122"/>
              </a:rPr>
              <a:t>Phonons dominate longitudinal thermal transport in semiconducting </a:t>
            </a:r>
            <a:r>
              <a:rPr lang="en-US" altLang="zh-CN" sz="2600" dirty="0" err="1">
                <a:effectLst/>
                <a:latin typeface="Times New Roman" panose="02020603050405020304" pitchFamily="18" charset="0"/>
                <a:ea typeface="仿宋" panose="02010609060101010101" pitchFamily="49" charset="-122"/>
              </a:rPr>
              <a:t>MnTe</a:t>
            </a:r>
            <a:r>
              <a:rPr lang="en-US" altLang="zh-CN" sz="2600" dirty="0">
                <a:effectLst/>
                <a:latin typeface="Times New Roman" panose="02020603050405020304" pitchFamily="18" charset="0"/>
                <a:ea typeface="仿宋" panose="02010609060101010101" pitchFamily="49" charset="-122"/>
              </a:rPr>
              <a:t> while electrons have significant contribution in metallic </a:t>
            </a:r>
            <a:r>
              <a:rPr lang="en-US" altLang="zh-CN" sz="2600" dirty="0" err="1">
                <a:effectLst/>
                <a:latin typeface="Times New Roman" panose="02020603050405020304" pitchFamily="18" charset="0"/>
                <a:ea typeface="仿宋" panose="02010609060101010101" pitchFamily="49" charset="-122"/>
              </a:rPr>
              <a:t>CrSb</a:t>
            </a:r>
            <a:r>
              <a:rPr lang="en-US" altLang="zh-CN" sz="2600" dirty="0">
                <a:effectLst/>
                <a:latin typeface="Times New Roman" panose="02020603050405020304" pitchFamily="18" charset="0"/>
                <a:ea typeface="仿宋" panose="02010609060101010101" pitchFamily="49" charset="-122"/>
              </a:rPr>
              <a:t>. </a:t>
            </a:r>
          </a:p>
          <a:p>
            <a:pPr marL="342900" indent="-342900" algn="just">
              <a:buFont typeface="Arial" panose="020B0604020202020204" pitchFamily="34" charset="0"/>
              <a:buChar char="•"/>
            </a:pPr>
            <a:r>
              <a:rPr lang="en-US" altLang="zh-CN" sz="2600" dirty="0">
                <a:latin typeface="Times New Roman" panose="02020603050405020304" pitchFamily="18" charset="0"/>
                <a:ea typeface="仿宋" panose="02010609060101010101" pitchFamily="49" charset="-122"/>
              </a:rPr>
              <a:t>Field-dependent thermal Hall conductivities behave different in </a:t>
            </a:r>
            <a:r>
              <a:rPr lang="en-US" altLang="zh-CN" sz="2600" dirty="0" err="1">
                <a:latin typeface="Times New Roman" panose="02020603050405020304" pitchFamily="18" charset="0"/>
                <a:ea typeface="仿宋" panose="02010609060101010101" pitchFamily="49" charset="-122"/>
              </a:rPr>
              <a:t>MnTe</a:t>
            </a:r>
            <a:r>
              <a:rPr lang="en-US" altLang="zh-CN" sz="2600" dirty="0">
                <a:latin typeface="Times New Roman" panose="02020603050405020304" pitchFamily="18" charset="0"/>
                <a:ea typeface="仿宋" panose="02010609060101010101" pitchFamily="49" charset="-122"/>
              </a:rPr>
              <a:t> and </a:t>
            </a:r>
            <a:r>
              <a:rPr lang="en-US" altLang="zh-CN" sz="2600" dirty="0" err="1">
                <a:latin typeface="Times New Roman" panose="02020603050405020304" pitchFamily="18" charset="0"/>
                <a:ea typeface="仿宋" panose="02010609060101010101" pitchFamily="49" charset="-122"/>
              </a:rPr>
              <a:t>CrSb</a:t>
            </a:r>
            <a:r>
              <a:rPr lang="en-US" altLang="zh-CN" sz="2600" dirty="0">
                <a:latin typeface="Times New Roman" panose="02020603050405020304" pitchFamily="18" charset="0"/>
                <a:ea typeface="仿宋" panose="02010609060101010101" pitchFamily="49" charset="-122"/>
              </a:rPr>
              <a:t>.</a:t>
            </a:r>
            <a:endParaRPr lang="en-US" altLang="zh-CN" sz="2600" dirty="0">
              <a:effectLst/>
              <a:latin typeface="Times New Roman" panose="02020603050405020304" pitchFamily="18" charset="0"/>
              <a:ea typeface="仿宋" panose="02010609060101010101" pitchFamily="49" charset="-122"/>
            </a:endParaRPr>
          </a:p>
          <a:p>
            <a:pPr marL="342900" indent="-342900" algn="just">
              <a:buFont typeface="Arial" panose="020B0604020202020204" pitchFamily="34" charset="0"/>
              <a:buChar char="•"/>
            </a:pPr>
            <a:r>
              <a:rPr lang="en-US" altLang="zh-CN" sz="2600" dirty="0">
                <a:latin typeface="Times New Roman" panose="02020603050405020304" pitchFamily="18" charset="0"/>
                <a:ea typeface="仿宋" panose="02010609060101010101" pitchFamily="49" charset="-122"/>
              </a:rPr>
              <a:t>After subtracting the electronic contribution by Wiedemann–Franz law, both exhibit similar nonlinear field dependence.</a:t>
            </a:r>
            <a:endParaRPr lang="en-US" altLang="zh-CN" sz="2600" dirty="0">
              <a:effectLst/>
              <a:latin typeface="Times New Roman" panose="02020603050405020304" pitchFamily="18" charset="0"/>
              <a:ea typeface="仿宋" panose="02010609060101010101" pitchFamily="49" charset="-122"/>
            </a:endParaRPr>
          </a:p>
        </p:txBody>
      </p:sp>
      <p:sp>
        <p:nvSpPr>
          <p:cNvPr id="101" name="文本框 100">
            <a:extLst>
              <a:ext uri="{FF2B5EF4-FFF2-40B4-BE49-F238E27FC236}">
                <a16:creationId xmlns:a16="http://schemas.microsoft.com/office/drawing/2014/main" id="{A853E8B6-3D73-5FC4-F245-DC36BCBA8FE5}"/>
              </a:ext>
            </a:extLst>
          </p:cNvPr>
          <p:cNvSpPr txBox="1"/>
          <p:nvPr/>
        </p:nvSpPr>
        <p:spPr>
          <a:xfrm>
            <a:off x="482877" y="29696331"/>
            <a:ext cx="20417870" cy="578882"/>
          </a:xfrm>
          <a:prstGeom prst="roundRect">
            <a:avLst/>
          </a:prstGeom>
          <a:noFill/>
          <a:ln>
            <a:noFill/>
          </a:ln>
        </p:spPr>
        <p:txBody>
          <a:bodyPr wrap="square">
            <a:spAutoFit/>
          </a:bodyPr>
          <a:lstStyle/>
          <a:p>
            <a:pPr algn="ctr"/>
            <a:r>
              <a:rPr lang="en-US" altLang="zh-CN" sz="2800" dirty="0">
                <a:solidFill>
                  <a:schemeClr val="accent1"/>
                </a:solidFill>
                <a:latin typeface="Times New Roman" panose="02020603050405020304" pitchFamily="18" charset="0"/>
                <a:cs typeface="Times New Roman" panose="02020603050405020304" pitchFamily="18" charset="0"/>
              </a:rPr>
              <a:t>Annual Academic Conference of Physics Department, Fudan University (2026)</a:t>
            </a:r>
            <a:endParaRPr lang="zh-CN" altLang="en-US" sz="2800" dirty="0">
              <a:solidFill>
                <a:schemeClr val="accent1"/>
              </a:solidFill>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6A38CEEE-2707-7041-ADDA-91FBFE4A1F57}"/>
              </a:ext>
            </a:extLst>
          </p:cNvPr>
          <p:cNvSpPr txBox="1"/>
          <p:nvPr/>
        </p:nvSpPr>
        <p:spPr>
          <a:xfrm>
            <a:off x="16112897" y="2862998"/>
            <a:ext cx="5197650" cy="584775"/>
          </a:xfrm>
          <a:prstGeom prst="rect">
            <a:avLst/>
          </a:prstGeom>
          <a:noFill/>
        </p:spPr>
        <p:txBody>
          <a:bodyPr wrap="square">
            <a:spAutoFit/>
          </a:bodyPr>
          <a:lstStyle/>
          <a:p>
            <a:r>
              <a:rPr lang="en-US" altLang="zh-CN" sz="3200" b="0" i="0" dirty="0">
                <a:solidFill>
                  <a:schemeClr val="accent1"/>
                </a:solidFill>
                <a:effectLst/>
                <a:latin typeface="Times New Roman" panose="02020603050405020304" pitchFamily="18" charset="0"/>
                <a:ea typeface="Microsoft YaHei" panose="020B0503020204020204" pitchFamily="34" charset="-122"/>
                <a:cs typeface="Times New Roman" panose="02020603050405020304" pitchFamily="18" charset="0"/>
              </a:rPr>
              <a:t>Preprint at </a:t>
            </a:r>
            <a:r>
              <a:rPr lang="en-US" altLang="zh-CN" sz="3200" b="1" i="0" dirty="0">
                <a:solidFill>
                  <a:schemeClr val="accent1"/>
                </a:solidFill>
                <a:effectLst/>
                <a:latin typeface="Times New Roman" panose="02020603050405020304" pitchFamily="18" charset="0"/>
                <a:ea typeface="Microsoft YaHei" panose="020B0503020204020204" pitchFamily="34" charset="-122"/>
                <a:cs typeface="Times New Roman" panose="02020603050405020304" pitchFamily="18" charset="0"/>
              </a:rPr>
              <a:t>arXiv:2604.03183</a:t>
            </a:r>
          </a:p>
        </p:txBody>
      </p:sp>
      <p:sp>
        <p:nvSpPr>
          <p:cNvPr id="107" name="文本框 106">
            <a:extLst>
              <a:ext uri="{FF2B5EF4-FFF2-40B4-BE49-F238E27FC236}">
                <a16:creationId xmlns:a16="http://schemas.microsoft.com/office/drawing/2014/main" id="{E0F8AC23-E204-F327-2941-D25EBDB2258F}"/>
              </a:ext>
            </a:extLst>
          </p:cNvPr>
          <p:cNvSpPr txBox="1"/>
          <p:nvPr/>
        </p:nvSpPr>
        <p:spPr>
          <a:xfrm>
            <a:off x="151271" y="27676544"/>
            <a:ext cx="8967449" cy="2492990"/>
          </a:xfrm>
          <a:prstGeom prst="rect">
            <a:avLst/>
          </a:prstGeom>
          <a:noFill/>
        </p:spPr>
        <p:txBody>
          <a:bodyPr wrap="square">
            <a:spAutoFit/>
          </a:bodyPr>
          <a:lstStyle/>
          <a:p>
            <a:pPr marL="342900" indent="-342900" algn="just">
              <a:buFont typeface="Arial" panose="020B0604020202020204" pitchFamily="34" charset="0"/>
              <a:buChar char="•"/>
            </a:pPr>
            <a:r>
              <a:rPr lang="en-US" altLang="zh-CN" sz="2600" dirty="0">
                <a:latin typeface="Times New Roman" panose="02020603050405020304" pitchFamily="18" charset="0"/>
                <a:ea typeface="仿宋" panose="02010609060101010101" pitchFamily="49" charset="-122"/>
              </a:rPr>
              <a:t>After subtracting the linear term, the anomalous phonon THE is extracted, analogous to the </a:t>
            </a:r>
            <a:r>
              <a:rPr lang="en-US" altLang="zh-CN" sz="2600" dirty="0" err="1">
                <a:latin typeface="Times New Roman" panose="02020603050405020304" pitchFamily="18" charset="0"/>
                <a:ea typeface="仿宋" panose="02010609060101010101" pitchFamily="49" charset="-122"/>
              </a:rPr>
              <a:t>THE</a:t>
            </a:r>
            <a:r>
              <a:rPr lang="en-US" altLang="zh-CN" sz="2600" dirty="0">
                <a:latin typeface="Times New Roman" panose="02020603050405020304" pitchFamily="18" charset="0"/>
                <a:ea typeface="仿宋" panose="02010609060101010101" pitchFamily="49" charset="-122"/>
              </a:rPr>
              <a:t> in FMs.</a:t>
            </a:r>
          </a:p>
          <a:p>
            <a:pPr marL="342900" indent="-342900" algn="just">
              <a:buFont typeface="Arial" panose="020B0604020202020204" pitchFamily="34" charset="0"/>
              <a:buChar char="•"/>
            </a:pPr>
            <a:r>
              <a:rPr lang="en-US" altLang="zh-CN" sz="2600" dirty="0">
                <a:latin typeface="Times New Roman" panose="02020603050405020304" pitchFamily="18" charset="0"/>
                <a:ea typeface="仿宋" panose="02010609060101010101" pitchFamily="49" charset="-122"/>
              </a:rPr>
              <a:t>Mismatch of saturation field between anomalous phonon THE and </a:t>
            </a:r>
            <a:r>
              <a:rPr lang="en-US" altLang="zh-CN" sz="2600" i="1" dirty="0">
                <a:latin typeface="Times New Roman" panose="02020603050405020304" pitchFamily="18" charset="0"/>
                <a:ea typeface="仿宋" panose="02010609060101010101" pitchFamily="49" charset="-122"/>
              </a:rPr>
              <a:t>M</a:t>
            </a:r>
            <a:r>
              <a:rPr lang="en-US" altLang="zh-CN" sz="2600" dirty="0">
                <a:latin typeface="Times New Roman" panose="02020603050405020304" pitchFamily="18" charset="0"/>
                <a:ea typeface="仿宋" panose="02010609060101010101" pitchFamily="49" charset="-122"/>
              </a:rPr>
              <a:t>(</a:t>
            </a:r>
            <a:r>
              <a:rPr lang="en-US" altLang="zh-CN" sz="2600" i="1" dirty="0">
                <a:latin typeface="Times New Roman" panose="02020603050405020304" pitchFamily="18" charset="0"/>
                <a:ea typeface="仿宋" panose="02010609060101010101" pitchFamily="49" charset="-122"/>
              </a:rPr>
              <a:t>H</a:t>
            </a:r>
            <a:r>
              <a:rPr lang="en-US" altLang="zh-CN" sz="2600" dirty="0">
                <a:latin typeface="Times New Roman" panose="02020603050405020304" pitchFamily="18" charset="0"/>
                <a:ea typeface="仿宋" panose="02010609060101010101" pitchFamily="49" charset="-122"/>
              </a:rPr>
              <a:t>) curves––not from FM magnon</a:t>
            </a:r>
          </a:p>
          <a:p>
            <a:pPr marL="342900" indent="-342900" algn="just">
              <a:buFont typeface="Arial" panose="020B0604020202020204" pitchFamily="34" charset="0"/>
              <a:buChar char="•"/>
            </a:pPr>
            <a:r>
              <a:rPr lang="en-US" altLang="zh-CN" sz="2600" dirty="0">
                <a:latin typeface="Times New Roman" panose="02020603050405020304" pitchFamily="18" charset="0"/>
                <a:ea typeface="仿宋" panose="02010609060101010101" pitchFamily="49" charset="-122"/>
              </a:rPr>
              <a:t>These results suggest a </a:t>
            </a:r>
            <a:r>
              <a:rPr lang="en-US" altLang="zh-CN" sz="2600" dirty="0">
                <a:latin typeface="Times New Roman" panose="02020603050405020304" pitchFamily="18" charset="0"/>
              </a:rPr>
              <a:t>Néel-vector-driven anomalous phonon THE in Ams.</a:t>
            </a:r>
            <a:endParaRPr lang="zh-CN" altLang="en-US" sz="2600" dirty="0"/>
          </a:p>
        </p:txBody>
      </p:sp>
      <p:cxnSp>
        <p:nvCxnSpPr>
          <p:cNvPr id="109" name="直接连接符 108">
            <a:extLst>
              <a:ext uri="{FF2B5EF4-FFF2-40B4-BE49-F238E27FC236}">
                <a16:creationId xmlns:a16="http://schemas.microsoft.com/office/drawing/2014/main" id="{A5FF457A-1784-28CA-0D37-67AE17B1EFC0}"/>
              </a:ext>
            </a:extLst>
          </p:cNvPr>
          <p:cNvCxnSpPr>
            <a:cxnSpLocks/>
          </p:cNvCxnSpPr>
          <p:nvPr/>
        </p:nvCxnSpPr>
        <p:spPr>
          <a:xfrm>
            <a:off x="482876" y="8343336"/>
            <a:ext cx="2041787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F2706D3B-888D-E11D-3B53-562BCE44AEB1}"/>
              </a:ext>
            </a:extLst>
          </p:cNvPr>
          <p:cNvPicPr>
            <a:picLocks noChangeAspect="1"/>
          </p:cNvPicPr>
          <p:nvPr/>
        </p:nvPicPr>
        <p:blipFill>
          <a:blip r:embed="rId3"/>
          <a:stretch>
            <a:fillRect/>
          </a:stretch>
        </p:blipFill>
        <p:spPr>
          <a:xfrm>
            <a:off x="14144997" y="4223759"/>
            <a:ext cx="6949269" cy="4082520"/>
          </a:xfrm>
          <a:prstGeom prst="rect">
            <a:avLst/>
          </a:prstGeom>
        </p:spPr>
      </p:pic>
      <p:pic>
        <p:nvPicPr>
          <p:cNvPr id="8" name="图片 7">
            <a:extLst>
              <a:ext uri="{FF2B5EF4-FFF2-40B4-BE49-F238E27FC236}">
                <a16:creationId xmlns:a16="http://schemas.microsoft.com/office/drawing/2014/main" id="{FE13A3A4-CBBD-4785-6DED-BA83BDDF2892}"/>
              </a:ext>
            </a:extLst>
          </p:cNvPr>
          <p:cNvPicPr>
            <a:picLocks noChangeAspect="1"/>
          </p:cNvPicPr>
          <p:nvPr/>
        </p:nvPicPr>
        <p:blipFill>
          <a:blip r:embed="rId4"/>
          <a:stretch>
            <a:fillRect/>
          </a:stretch>
        </p:blipFill>
        <p:spPr>
          <a:xfrm>
            <a:off x="335083" y="9318804"/>
            <a:ext cx="4480255" cy="3134531"/>
          </a:xfrm>
          <a:prstGeom prst="rect">
            <a:avLst/>
          </a:prstGeom>
        </p:spPr>
      </p:pic>
      <p:grpSp>
        <p:nvGrpSpPr>
          <p:cNvPr id="11" name="组合 10">
            <a:extLst>
              <a:ext uri="{FF2B5EF4-FFF2-40B4-BE49-F238E27FC236}">
                <a16:creationId xmlns:a16="http://schemas.microsoft.com/office/drawing/2014/main" id="{420107C4-ADE8-2BBE-99B1-4F3DAC13C928}"/>
              </a:ext>
            </a:extLst>
          </p:cNvPr>
          <p:cNvGrpSpPr>
            <a:grpSpLocks noChangeAspect="1"/>
          </p:cNvGrpSpPr>
          <p:nvPr/>
        </p:nvGrpSpPr>
        <p:grpSpPr>
          <a:xfrm>
            <a:off x="4749611" y="9318804"/>
            <a:ext cx="3985948" cy="3219210"/>
            <a:chOff x="5604920" y="9459098"/>
            <a:chExt cx="4468755" cy="3609145"/>
          </a:xfrm>
        </p:grpSpPr>
        <p:pic>
          <p:nvPicPr>
            <p:cNvPr id="9" name="图片 8">
              <a:extLst>
                <a:ext uri="{FF2B5EF4-FFF2-40B4-BE49-F238E27FC236}">
                  <a16:creationId xmlns:a16="http://schemas.microsoft.com/office/drawing/2014/main" id="{F0984E2B-CFC9-1EB4-734A-AEAE3199302D}"/>
                </a:ext>
              </a:extLst>
            </p:cNvPr>
            <p:cNvPicPr>
              <a:picLocks noChangeAspect="1"/>
            </p:cNvPicPr>
            <p:nvPr/>
          </p:nvPicPr>
          <p:blipFill>
            <a:blip r:embed="rId5"/>
            <a:stretch>
              <a:fillRect/>
            </a:stretch>
          </p:blipFill>
          <p:spPr>
            <a:xfrm>
              <a:off x="5604920" y="9459098"/>
              <a:ext cx="4468755" cy="3609145"/>
            </a:xfrm>
            <a:prstGeom prst="rect">
              <a:avLst/>
            </a:prstGeom>
          </p:spPr>
        </p:pic>
        <p:sp>
          <p:nvSpPr>
            <p:cNvPr id="10" name="矩形 9">
              <a:extLst>
                <a:ext uri="{FF2B5EF4-FFF2-40B4-BE49-F238E27FC236}">
                  <a16:creationId xmlns:a16="http://schemas.microsoft.com/office/drawing/2014/main" id="{DD7BEC2A-B3CF-B73E-E92F-008B380444C9}"/>
                </a:ext>
              </a:extLst>
            </p:cNvPr>
            <p:cNvSpPr/>
            <p:nvPr/>
          </p:nvSpPr>
          <p:spPr>
            <a:xfrm>
              <a:off x="5788241" y="9496981"/>
              <a:ext cx="701336" cy="5138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438DB33A-6C64-32E0-92CE-B7B450E00778}"/>
              </a:ext>
            </a:extLst>
          </p:cNvPr>
          <p:cNvGrpSpPr>
            <a:grpSpLocks noChangeAspect="1"/>
          </p:cNvGrpSpPr>
          <p:nvPr/>
        </p:nvGrpSpPr>
        <p:grpSpPr>
          <a:xfrm>
            <a:off x="124198" y="14483773"/>
            <a:ext cx="4792010" cy="3609277"/>
            <a:chOff x="211806" y="15137606"/>
            <a:chExt cx="5400000" cy="4067207"/>
          </a:xfrm>
        </p:grpSpPr>
        <p:pic>
          <p:nvPicPr>
            <p:cNvPr id="14" name="图片 13">
              <a:extLst>
                <a:ext uri="{FF2B5EF4-FFF2-40B4-BE49-F238E27FC236}">
                  <a16:creationId xmlns:a16="http://schemas.microsoft.com/office/drawing/2014/main" id="{1BA2EF60-A5C7-D96C-B752-67341C0BC2EB}"/>
                </a:ext>
              </a:extLst>
            </p:cNvPr>
            <p:cNvPicPr>
              <a:picLocks noChangeAspect="1"/>
            </p:cNvPicPr>
            <p:nvPr/>
          </p:nvPicPr>
          <p:blipFill>
            <a:blip r:embed="rId6"/>
            <a:stretch>
              <a:fillRect/>
            </a:stretch>
          </p:blipFill>
          <p:spPr>
            <a:xfrm>
              <a:off x="211806" y="15137606"/>
              <a:ext cx="5400000" cy="4067207"/>
            </a:xfrm>
            <a:prstGeom prst="rect">
              <a:avLst/>
            </a:prstGeom>
          </p:spPr>
        </p:pic>
        <p:sp>
          <p:nvSpPr>
            <p:cNvPr id="15" name="矩形 14">
              <a:extLst>
                <a:ext uri="{FF2B5EF4-FFF2-40B4-BE49-F238E27FC236}">
                  <a16:creationId xmlns:a16="http://schemas.microsoft.com/office/drawing/2014/main" id="{F54C050E-94F6-5917-4C34-A82A655268BF}"/>
                </a:ext>
              </a:extLst>
            </p:cNvPr>
            <p:cNvSpPr/>
            <p:nvPr/>
          </p:nvSpPr>
          <p:spPr>
            <a:xfrm>
              <a:off x="1260629" y="15471783"/>
              <a:ext cx="408373" cy="312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7F772E8E-7CE4-91A2-B574-69AA54CD8CE1}"/>
              </a:ext>
            </a:extLst>
          </p:cNvPr>
          <p:cNvGrpSpPr>
            <a:grpSpLocks noChangeAspect="1"/>
          </p:cNvGrpSpPr>
          <p:nvPr/>
        </p:nvGrpSpPr>
        <p:grpSpPr>
          <a:xfrm>
            <a:off x="4800358" y="14536154"/>
            <a:ext cx="4580205" cy="3673874"/>
            <a:chOff x="5580454" y="15184594"/>
            <a:chExt cx="5161322" cy="4140000"/>
          </a:xfrm>
        </p:grpSpPr>
        <p:pic>
          <p:nvPicPr>
            <p:cNvPr id="13" name="图片 12">
              <a:extLst>
                <a:ext uri="{FF2B5EF4-FFF2-40B4-BE49-F238E27FC236}">
                  <a16:creationId xmlns:a16="http://schemas.microsoft.com/office/drawing/2014/main" id="{4B5C69B2-66B9-7303-A36A-D60911788B82}"/>
                </a:ext>
              </a:extLst>
            </p:cNvPr>
            <p:cNvPicPr>
              <a:picLocks noChangeAspect="1"/>
            </p:cNvPicPr>
            <p:nvPr/>
          </p:nvPicPr>
          <p:blipFill>
            <a:blip r:embed="rId7"/>
            <a:stretch>
              <a:fillRect/>
            </a:stretch>
          </p:blipFill>
          <p:spPr>
            <a:xfrm>
              <a:off x="5580454" y="15184594"/>
              <a:ext cx="5161322" cy="4140000"/>
            </a:xfrm>
            <a:prstGeom prst="rect">
              <a:avLst/>
            </a:prstGeom>
          </p:spPr>
        </p:pic>
        <p:sp>
          <p:nvSpPr>
            <p:cNvPr id="17" name="矩形 16">
              <a:extLst>
                <a:ext uri="{FF2B5EF4-FFF2-40B4-BE49-F238E27FC236}">
                  <a16:creationId xmlns:a16="http://schemas.microsoft.com/office/drawing/2014/main" id="{217F499A-1400-CD35-1FE1-1D9FB02EBC17}"/>
                </a:ext>
              </a:extLst>
            </p:cNvPr>
            <p:cNvSpPr/>
            <p:nvPr/>
          </p:nvSpPr>
          <p:spPr>
            <a:xfrm>
              <a:off x="6294268" y="15388081"/>
              <a:ext cx="471604" cy="382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a:extLst>
              <a:ext uri="{FF2B5EF4-FFF2-40B4-BE49-F238E27FC236}">
                <a16:creationId xmlns:a16="http://schemas.microsoft.com/office/drawing/2014/main" id="{B6FEE240-6E54-5816-9F05-D32BC165028B}"/>
              </a:ext>
            </a:extLst>
          </p:cNvPr>
          <p:cNvPicPr>
            <a:picLocks noChangeAspect="1"/>
          </p:cNvPicPr>
          <p:nvPr/>
        </p:nvPicPr>
        <p:blipFill>
          <a:blip r:embed="rId8"/>
          <a:stretch>
            <a:fillRect/>
          </a:stretch>
        </p:blipFill>
        <p:spPr>
          <a:xfrm>
            <a:off x="9898158" y="9225912"/>
            <a:ext cx="11280837" cy="2936860"/>
          </a:xfrm>
          <a:prstGeom prst="rect">
            <a:avLst/>
          </a:prstGeom>
        </p:spPr>
      </p:pic>
      <p:pic>
        <p:nvPicPr>
          <p:cNvPr id="23" name="图片 22">
            <a:extLst>
              <a:ext uri="{FF2B5EF4-FFF2-40B4-BE49-F238E27FC236}">
                <a16:creationId xmlns:a16="http://schemas.microsoft.com/office/drawing/2014/main" id="{AE69FF15-B40E-BB05-E8DC-EC009F4DAC8E}"/>
              </a:ext>
            </a:extLst>
          </p:cNvPr>
          <p:cNvPicPr>
            <a:picLocks noChangeAspect="1"/>
          </p:cNvPicPr>
          <p:nvPr/>
        </p:nvPicPr>
        <p:blipFill>
          <a:blip r:embed="rId9"/>
          <a:stretch>
            <a:fillRect/>
          </a:stretch>
        </p:blipFill>
        <p:spPr>
          <a:xfrm>
            <a:off x="11650405" y="12160272"/>
            <a:ext cx="7644598" cy="3063638"/>
          </a:xfrm>
          <a:prstGeom prst="rect">
            <a:avLst/>
          </a:prstGeom>
        </p:spPr>
      </p:pic>
      <p:pic>
        <p:nvPicPr>
          <p:cNvPr id="25" name="图片 24">
            <a:extLst>
              <a:ext uri="{FF2B5EF4-FFF2-40B4-BE49-F238E27FC236}">
                <a16:creationId xmlns:a16="http://schemas.microsoft.com/office/drawing/2014/main" id="{E58133BF-39F7-5A17-9EDC-DAAC235A3025}"/>
              </a:ext>
            </a:extLst>
          </p:cNvPr>
          <p:cNvPicPr>
            <a:picLocks noChangeAspect="1"/>
          </p:cNvPicPr>
          <p:nvPr/>
        </p:nvPicPr>
        <p:blipFill>
          <a:blip r:embed="rId10"/>
          <a:stretch>
            <a:fillRect/>
          </a:stretch>
        </p:blipFill>
        <p:spPr>
          <a:xfrm>
            <a:off x="9739146" y="16050273"/>
            <a:ext cx="11391983" cy="3019447"/>
          </a:xfrm>
          <a:prstGeom prst="rect">
            <a:avLst/>
          </a:prstGeom>
        </p:spPr>
      </p:pic>
      <p:sp>
        <p:nvSpPr>
          <p:cNvPr id="28" name="矩形: 圆角 27">
            <a:extLst>
              <a:ext uri="{FF2B5EF4-FFF2-40B4-BE49-F238E27FC236}">
                <a16:creationId xmlns:a16="http://schemas.microsoft.com/office/drawing/2014/main" id="{C2981822-50AE-21CF-2F39-A0CE34DEF963}"/>
              </a:ext>
            </a:extLst>
          </p:cNvPr>
          <p:cNvSpPr/>
          <p:nvPr/>
        </p:nvSpPr>
        <p:spPr>
          <a:xfrm>
            <a:off x="9969531" y="15321046"/>
            <a:ext cx="10931214" cy="590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solidFill>
                <a:latin typeface="Times New Roman" panose="02020603050405020304" pitchFamily="18" charset="0"/>
                <a:ea typeface="等线" panose="02010600030101010101" pitchFamily="2" charset="-122"/>
              </a:rPr>
              <a:t>Electrical and thermal transport measurements of </a:t>
            </a:r>
            <a:r>
              <a:rPr lang="en-US" altLang="zh-CN" sz="3200" b="1" dirty="0" err="1">
                <a:solidFill>
                  <a:schemeClr val="accent1"/>
                </a:solidFill>
                <a:latin typeface="Times New Roman" panose="02020603050405020304" pitchFamily="18" charset="0"/>
                <a:ea typeface="等线" panose="02010600030101010101" pitchFamily="2" charset="-122"/>
              </a:rPr>
              <a:t>CrSb</a:t>
            </a:r>
            <a:endParaRPr lang="zh-CN" altLang="en-US" sz="3200" dirty="0">
              <a:solidFill>
                <a:schemeClr val="accent1"/>
              </a:solidFill>
            </a:endParaRPr>
          </a:p>
        </p:txBody>
      </p:sp>
      <p:pic>
        <p:nvPicPr>
          <p:cNvPr id="30" name="图片 29">
            <a:extLst>
              <a:ext uri="{FF2B5EF4-FFF2-40B4-BE49-F238E27FC236}">
                <a16:creationId xmlns:a16="http://schemas.microsoft.com/office/drawing/2014/main" id="{1C8F9569-1F59-B78C-2ADE-FD534497B8DC}"/>
              </a:ext>
            </a:extLst>
          </p:cNvPr>
          <p:cNvPicPr>
            <a:picLocks noChangeAspect="1"/>
          </p:cNvPicPr>
          <p:nvPr/>
        </p:nvPicPr>
        <p:blipFill>
          <a:blip r:embed="rId11"/>
          <a:stretch>
            <a:fillRect/>
          </a:stretch>
        </p:blipFill>
        <p:spPr>
          <a:xfrm>
            <a:off x="11615584" y="19176682"/>
            <a:ext cx="7639106" cy="2981347"/>
          </a:xfrm>
          <a:prstGeom prst="rect">
            <a:avLst/>
          </a:prstGeom>
        </p:spPr>
      </p:pic>
      <p:grpSp>
        <p:nvGrpSpPr>
          <p:cNvPr id="31" name="组合 30">
            <a:extLst>
              <a:ext uri="{FF2B5EF4-FFF2-40B4-BE49-F238E27FC236}">
                <a16:creationId xmlns:a16="http://schemas.microsoft.com/office/drawing/2014/main" id="{EB87B98C-2852-2903-6BD5-9099B7C6A21A}"/>
              </a:ext>
            </a:extLst>
          </p:cNvPr>
          <p:cNvGrpSpPr>
            <a:grpSpLocks noChangeAspect="1"/>
          </p:cNvGrpSpPr>
          <p:nvPr/>
        </p:nvGrpSpPr>
        <p:grpSpPr>
          <a:xfrm>
            <a:off x="4746148" y="20486019"/>
            <a:ext cx="4699189" cy="3682921"/>
            <a:chOff x="1559496" y="1268760"/>
            <a:chExt cx="3782135" cy="2924944"/>
          </a:xfrm>
        </p:grpSpPr>
        <p:pic>
          <p:nvPicPr>
            <p:cNvPr id="32" name="图片 31">
              <a:extLst>
                <a:ext uri="{FF2B5EF4-FFF2-40B4-BE49-F238E27FC236}">
                  <a16:creationId xmlns:a16="http://schemas.microsoft.com/office/drawing/2014/main" id="{0E167601-70B9-06B6-D9C0-DC88D538EA6C}"/>
                </a:ext>
              </a:extLst>
            </p:cNvPr>
            <p:cNvPicPr>
              <a:picLocks noChangeAspect="1"/>
            </p:cNvPicPr>
            <p:nvPr/>
          </p:nvPicPr>
          <p:blipFill>
            <a:blip r:embed="rId12"/>
            <a:stretch>
              <a:fillRect/>
            </a:stretch>
          </p:blipFill>
          <p:spPr>
            <a:xfrm>
              <a:off x="1559496" y="1268760"/>
              <a:ext cx="3782135" cy="2924944"/>
            </a:xfrm>
            <a:prstGeom prst="rect">
              <a:avLst/>
            </a:prstGeom>
          </p:spPr>
        </p:pic>
        <p:sp>
          <p:nvSpPr>
            <p:cNvPr id="33" name="矩形 32">
              <a:extLst>
                <a:ext uri="{FF2B5EF4-FFF2-40B4-BE49-F238E27FC236}">
                  <a16:creationId xmlns:a16="http://schemas.microsoft.com/office/drawing/2014/main" id="{50E8C018-4A6C-1201-F35F-522DF6AABB27}"/>
                </a:ext>
              </a:extLst>
            </p:cNvPr>
            <p:cNvSpPr/>
            <p:nvPr/>
          </p:nvSpPr>
          <p:spPr bwMode="auto">
            <a:xfrm>
              <a:off x="2279576" y="1412776"/>
              <a:ext cx="28803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pitchFamily="2" charset="-122"/>
                <a:cs typeface="Arial" pitchFamily="34" charset="0"/>
              </a:endParaRPr>
            </a:p>
          </p:txBody>
        </p:sp>
      </p:grpSp>
      <p:pic>
        <p:nvPicPr>
          <p:cNvPr id="34" name="图片 33" descr="黑暗中的灯光&#10;&#10;AI 生成的内容可能不正确。">
            <a:extLst>
              <a:ext uri="{FF2B5EF4-FFF2-40B4-BE49-F238E27FC236}">
                <a16:creationId xmlns:a16="http://schemas.microsoft.com/office/drawing/2014/main" id="{1FA48D01-019B-97B2-83D6-D9FD584D19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336" y="20031673"/>
            <a:ext cx="5711025" cy="4371172"/>
          </a:xfrm>
          <a:prstGeom prst="rect">
            <a:avLst/>
          </a:prstGeom>
        </p:spPr>
      </p:pic>
      <p:sp>
        <p:nvSpPr>
          <p:cNvPr id="35" name="文本框 34">
            <a:extLst>
              <a:ext uri="{FF2B5EF4-FFF2-40B4-BE49-F238E27FC236}">
                <a16:creationId xmlns:a16="http://schemas.microsoft.com/office/drawing/2014/main" id="{DB26AF64-0899-D0A9-F59F-3E0DB76CDCE0}"/>
              </a:ext>
            </a:extLst>
          </p:cNvPr>
          <p:cNvSpPr txBox="1"/>
          <p:nvPr/>
        </p:nvSpPr>
        <p:spPr>
          <a:xfrm>
            <a:off x="1482100" y="21549917"/>
            <a:ext cx="944874"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MnTe</a:t>
            </a:r>
            <a:endParaRPr lang="zh-CN" altLang="en-US" sz="200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03B19522-B16C-E788-B98E-F1EBAAED2E47}"/>
              </a:ext>
            </a:extLst>
          </p:cNvPr>
          <p:cNvSpPr txBox="1"/>
          <p:nvPr/>
        </p:nvSpPr>
        <p:spPr>
          <a:xfrm>
            <a:off x="5917083" y="21545912"/>
            <a:ext cx="828760"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MnTe</a:t>
            </a:r>
            <a:endParaRPr lang="zh-CN" altLang="en-US" sz="2000" dirty="0">
              <a:latin typeface="Arial" panose="020B0604020202020204" pitchFamily="34" charset="0"/>
              <a:cs typeface="Arial" panose="020B0604020202020204" pitchFamily="34" charset="0"/>
            </a:endParaRPr>
          </a:p>
        </p:txBody>
      </p:sp>
      <p:grpSp>
        <p:nvGrpSpPr>
          <p:cNvPr id="37" name="组合 36">
            <a:extLst>
              <a:ext uri="{FF2B5EF4-FFF2-40B4-BE49-F238E27FC236}">
                <a16:creationId xmlns:a16="http://schemas.microsoft.com/office/drawing/2014/main" id="{F8752EE6-55B6-1C19-F1DA-2A7AA5BF4CAA}"/>
              </a:ext>
            </a:extLst>
          </p:cNvPr>
          <p:cNvGrpSpPr>
            <a:grpSpLocks noChangeAspect="1"/>
          </p:cNvGrpSpPr>
          <p:nvPr/>
        </p:nvGrpSpPr>
        <p:grpSpPr>
          <a:xfrm>
            <a:off x="4716291" y="24144072"/>
            <a:ext cx="4758901" cy="3605566"/>
            <a:chOff x="6672064" y="1268760"/>
            <a:chExt cx="3858284" cy="3083690"/>
          </a:xfrm>
        </p:grpSpPr>
        <p:pic>
          <p:nvPicPr>
            <p:cNvPr id="39" name="图片 38">
              <a:extLst>
                <a:ext uri="{FF2B5EF4-FFF2-40B4-BE49-F238E27FC236}">
                  <a16:creationId xmlns:a16="http://schemas.microsoft.com/office/drawing/2014/main" id="{4E7CD468-4E69-D941-05A3-63B54B8F76D2}"/>
                </a:ext>
              </a:extLst>
            </p:cNvPr>
            <p:cNvPicPr>
              <a:picLocks noChangeAspect="1"/>
            </p:cNvPicPr>
            <p:nvPr/>
          </p:nvPicPr>
          <p:blipFill>
            <a:blip r:embed="rId14"/>
            <a:stretch>
              <a:fillRect/>
            </a:stretch>
          </p:blipFill>
          <p:spPr>
            <a:xfrm>
              <a:off x="6672064" y="1268760"/>
              <a:ext cx="3858284" cy="3083690"/>
            </a:xfrm>
            <a:prstGeom prst="rect">
              <a:avLst/>
            </a:prstGeom>
          </p:spPr>
        </p:pic>
        <p:sp>
          <p:nvSpPr>
            <p:cNvPr id="40" name="矩形 39">
              <a:extLst>
                <a:ext uri="{FF2B5EF4-FFF2-40B4-BE49-F238E27FC236}">
                  <a16:creationId xmlns:a16="http://schemas.microsoft.com/office/drawing/2014/main" id="{43FC1965-E3C3-11C5-47AD-B945041E0D7B}"/>
                </a:ext>
              </a:extLst>
            </p:cNvPr>
            <p:cNvSpPr/>
            <p:nvPr/>
          </p:nvSpPr>
          <p:spPr bwMode="auto">
            <a:xfrm>
              <a:off x="7320136" y="1413121"/>
              <a:ext cx="28803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pitchFamily="2" charset="-122"/>
                <a:cs typeface="Arial" pitchFamily="34" charset="0"/>
              </a:endParaRPr>
            </a:p>
          </p:txBody>
        </p:sp>
      </p:grpSp>
      <p:pic>
        <p:nvPicPr>
          <p:cNvPr id="41" name="图片 40" descr="黑暗中的灯光&#10;&#10;AI 生成的内容可能不正确。">
            <a:extLst>
              <a:ext uri="{FF2B5EF4-FFF2-40B4-BE49-F238E27FC236}">
                <a16:creationId xmlns:a16="http://schemas.microsoft.com/office/drawing/2014/main" id="{A78153DC-1A91-3D16-F045-BD421DD3E6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229" y="23690730"/>
            <a:ext cx="5540811" cy="4240892"/>
          </a:xfrm>
          <a:prstGeom prst="rect">
            <a:avLst/>
          </a:prstGeom>
        </p:spPr>
      </p:pic>
      <p:sp>
        <p:nvSpPr>
          <p:cNvPr id="42" name="文本框 41">
            <a:extLst>
              <a:ext uri="{FF2B5EF4-FFF2-40B4-BE49-F238E27FC236}">
                <a16:creationId xmlns:a16="http://schemas.microsoft.com/office/drawing/2014/main" id="{794A0C17-FF25-3B17-81B0-BF26C5001F52}"/>
              </a:ext>
            </a:extLst>
          </p:cNvPr>
          <p:cNvSpPr txBox="1"/>
          <p:nvPr/>
        </p:nvSpPr>
        <p:spPr>
          <a:xfrm>
            <a:off x="1482100" y="24754628"/>
            <a:ext cx="944874"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CrSb</a:t>
            </a:r>
            <a:endParaRPr lang="zh-CN" altLang="en-US" sz="2000" dirty="0">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00090D6F-C030-084B-C5DB-7CF3DDBBE149}"/>
              </a:ext>
            </a:extLst>
          </p:cNvPr>
          <p:cNvSpPr txBox="1"/>
          <p:nvPr/>
        </p:nvSpPr>
        <p:spPr>
          <a:xfrm>
            <a:off x="7095741" y="24790598"/>
            <a:ext cx="825613"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CrSb</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661232"/>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7794</TotalTime>
  <Words>655</Words>
  <Application>Microsoft Office PowerPoint</Application>
  <PresentationFormat>自定义</PresentationFormat>
  <Paragraphs>36</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Arial</vt:lpstr>
      <vt:lpstr>Calibri</vt:lpstr>
      <vt:lpstr>Calibri Light</vt:lpstr>
      <vt:lpstr>Times New Roman</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万 文波</dc:creator>
  <cp:lastModifiedBy>文波 万</cp:lastModifiedBy>
  <cp:revision>87</cp:revision>
  <cp:lastPrinted>2024-05-25T07:45:20Z</cp:lastPrinted>
  <dcterms:created xsi:type="dcterms:W3CDTF">2023-05-23T06:36:04Z</dcterms:created>
  <dcterms:modified xsi:type="dcterms:W3CDTF">2026-05-23T02:48:31Z</dcterms:modified>
</cp:coreProperties>
</file>