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B73"/>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53" d="100"/>
          <a:sy n="53" d="100"/>
        </p:scale>
        <p:origin x="58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zh-CN" altLang="en-US"/>
              <a:t>单击此处编辑母版标题样式</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28236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14631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42744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336678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zh-CN" altLang="en-US"/>
              <a:t>单击此处编辑母版标题样式</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224898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282894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zh-CN" altLang="en-US"/>
              <a:t>编辑母版文本样式</a:t>
            </a:r>
          </a:p>
        </p:txBody>
      </p:sp>
      <p:sp>
        <p:nvSpPr>
          <p:cNvPr id="4" name="Content Placeholder 3"/>
          <p:cNvSpPr>
            <a:spLocks noGrp="1"/>
          </p:cNvSpPr>
          <p:nvPr>
            <p:ph sz="half" idx="2"/>
          </p:nvPr>
        </p:nvSpPr>
        <p:spPr>
          <a:xfrm>
            <a:off x="1735783" y="13149904"/>
            <a:ext cx="10660769" cy="1934152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zh-CN" altLang="en-US"/>
              <a:t>编辑母版文本样式</a:t>
            </a:r>
          </a:p>
        </p:txBody>
      </p:sp>
      <p:sp>
        <p:nvSpPr>
          <p:cNvPr id="6" name="Content Placeholder 5"/>
          <p:cNvSpPr>
            <a:spLocks noGrp="1"/>
          </p:cNvSpPr>
          <p:nvPr>
            <p:ph sz="quarter" idx="4"/>
          </p:nvPr>
        </p:nvSpPr>
        <p:spPr>
          <a:xfrm>
            <a:off x="12757489" y="13149904"/>
            <a:ext cx="10713272" cy="1934152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146967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349309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366153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zh-CN" altLang="en-US"/>
              <a:t>单击此处编辑母版标题样式</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zh-CN" altLang="en-US"/>
              <a:t>编辑母版文本样式</a:t>
            </a:r>
          </a:p>
        </p:txBody>
      </p:sp>
      <p:sp>
        <p:nvSpPr>
          <p:cNvPr id="5" name="Date Placeholder 4"/>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196130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zh-CN" altLang="en-US"/>
              <a:t>单击图标添加图片</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zh-CN" altLang="en-US"/>
              <a:t>编辑母版文本样式</a:t>
            </a:r>
          </a:p>
        </p:txBody>
      </p:sp>
      <p:sp>
        <p:nvSpPr>
          <p:cNvPr id="5" name="Date Placeholder 4"/>
          <p:cNvSpPr>
            <a:spLocks noGrp="1"/>
          </p:cNvSpPr>
          <p:nvPr>
            <p:ph type="dt" sz="half" idx="10"/>
          </p:nvPr>
        </p:nvSpPr>
        <p:spPr/>
        <p:txBody>
          <a:bodyPr/>
          <a:lstStyle/>
          <a:p>
            <a:fld id="{D73257DD-C285-4485-AE6B-04269FE0DC83}" type="datetimeFigureOut">
              <a:rPr lang="zh-CN" altLang="en-US" smtClean="0"/>
              <a:t>2026/5/23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46452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D73257DD-C285-4485-AE6B-04269FE0DC83}" type="datetimeFigureOut">
              <a:rPr lang="zh-CN" altLang="en-US" smtClean="0"/>
              <a:t>2026/5/23</a:t>
            </a:fld>
            <a:endParaRPr lang="zh-CN" altLang="en-US"/>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9D6BA9A-6A3C-4930-B454-B5F52D4A3ACB}" type="slidenum">
              <a:rPr lang="zh-CN" altLang="en-US" smtClean="0"/>
              <a:t>‹#›</a:t>
            </a:fld>
            <a:endParaRPr lang="zh-CN" altLang="en-US"/>
          </a:p>
        </p:txBody>
      </p:sp>
    </p:spTree>
    <p:extLst>
      <p:ext uri="{BB962C8B-B14F-4D97-AF65-F5344CB8AC3E}">
        <p14:creationId xmlns:p14="http://schemas.microsoft.com/office/powerpoint/2010/main" val="1338878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oleObject" Target="../embeddings/oleObject1.bin"/><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sv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wmf"/><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a:extLst>
              <a:ext uri="{FF2B5EF4-FFF2-40B4-BE49-F238E27FC236}">
                <a16:creationId xmlns:a16="http://schemas.microsoft.com/office/drawing/2014/main" id="{F2AF0FF8-4BC3-43C2-9F1B-8E7A756BC1DD}"/>
              </a:ext>
            </a:extLst>
          </p:cNvPr>
          <p:cNvSpPr/>
          <p:nvPr/>
        </p:nvSpPr>
        <p:spPr>
          <a:xfrm>
            <a:off x="0" y="35204331"/>
            <a:ext cx="25199975" cy="7954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10DD02B9-565D-4397-862C-353686D4AA6C}"/>
              </a:ext>
            </a:extLst>
          </p:cNvPr>
          <p:cNvSpPr/>
          <p:nvPr/>
        </p:nvSpPr>
        <p:spPr>
          <a:xfrm>
            <a:off x="0" y="3144848"/>
            <a:ext cx="25199975" cy="318408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F77112E1-B1C7-4EC8-808B-D24F30241C41}"/>
              </a:ext>
            </a:extLst>
          </p:cNvPr>
          <p:cNvSpPr/>
          <p:nvPr/>
        </p:nvSpPr>
        <p:spPr>
          <a:xfrm>
            <a:off x="0" y="0"/>
            <a:ext cx="25199975" cy="33635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3">
            <a:extLst>
              <a:ext uri="{FF2B5EF4-FFF2-40B4-BE49-F238E27FC236}">
                <a16:creationId xmlns:a16="http://schemas.microsoft.com/office/drawing/2014/main" id="{583D0E32-62E1-42B6-9569-60771858D3CA}"/>
              </a:ext>
            </a:extLst>
          </p:cNvPr>
          <p:cNvSpPr/>
          <p:nvPr/>
        </p:nvSpPr>
        <p:spPr>
          <a:xfrm>
            <a:off x="12502353" y="12333198"/>
            <a:ext cx="11444755" cy="13000931"/>
          </a:xfrm>
          <a:prstGeom prst="roundRect">
            <a:avLst>
              <a:gd name="adj" fmla="val 10078"/>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4496" dirty="0"/>
          </a:p>
        </p:txBody>
      </p:sp>
      <p:sp>
        <p:nvSpPr>
          <p:cNvPr id="14" name="矩形 13">
            <a:extLst>
              <a:ext uri="{FF2B5EF4-FFF2-40B4-BE49-F238E27FC236}">
                <a16:creationId xmlns:a16="http://schemas.microsoft.com/office/drawing/2014/main" id="{D9F67F36-D968-4CF0-A413-7E7688CB5538}"/>
              </a:ext>
            </a:extLst>
          </p:cNvPr>
          <p:cNvSpPr/>
          <p:nvPr/>
        </p:nvSpPr>
        <p:spPr>
          <a:xfrm>
            <a:off x="883883" y="3618311"/>
            <a:ext cx="23432203" cy="2123658"/>
          </a:xfrm>
          <a:prstGeom prst="rect">
            <a:avLst/>
          </a:prstGeom>
        </p:spPr>
        <p:txBody>
          <a:bodyPr wrap="square">
            <a:spAutoFit/>
          </a:bodyPr>
          <a:lstStyle/>
          <a:p>
            <a:pPr algn="ctr"/>
            <a:r>
              <a:rPr lang="en-US" altLang="zh-CN" sz="66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Observation of Two-Phonon Antiferromagnetic Resonance and Acoustically Driven Spin Current in an Antiferromagnet</a:t>
            </a:r>
            <a:endParaRPr lang="zh-CN" altLang="en-US" sz="6600" dirty="0">
              <a:latin typeface="Arial" panose="020B0604020202020204" pitchFamily="34" charset="0"/>
              <a:ea typeface="黑体" panose="02010609060101010101" pitchFamily="49" charset="-122"/>
              <a:cs typeface="Arial" panose="020B0604020202020204" pitchFamily="34" charset="0"/>
            </a:endParaRPr>
          </a:p>
        </p:txBody>
      </p:sp>
      <p:sp>
        <p:nvSpPr>
          <p:cNvPr id="15" name="圆角矩形 3">
            <a:extLst>
              <a:ext uri="{FF2B5EF4-FFF2-40B4-BE49-F238E27FC236}">
                <a16:creationId xmlns:a16="http://schemas.microsoft.com/office/drawing/2014/main" id="{2474D6E1-6B71-4E9F-B8DA-40BE299EB71E}"/>
              </a:ext>
            </a:extLst>
          </p:cNvPr>
          <p:cNvSpPr/>
          <p:nvPr/>
        </p:nvSpPr>
        <p:spPr>
          <a:xfrm>
            <a:off x="1397804" y="6734368"/>
            <a:ext cx="22549305" cy="5073517"/>
          </a:xfrm>
          <a:prstGeom prst="roundRect">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4496" dirty="0"/>
          </a:p>
        </p:txBody>
      </p:sp>
      <p:sp>
        <p:nvSpPr>
          <p:cNvPr id="16" name="矩形 15">
            <a:extLst>
              <a:ext uri="{FF2B5EF4-FFF2-40B4-BE49-F238E27FC236}">
                <a16:creationId xmlns:a16="http://schemas.microsoft.com/office/drawing/2014/main" id="{E84B510E-EC3F-44F1-B62F-57D610024B2B}"/>
              </a:ext>
            </a:extLst>
          </p:cNvPr>
          <p:cNvSpPr/>
          <p:nvPr/>
        </p:nvSpPr>
        <p:spPr>
          <a:xfrm>
            <a:off x="1954877" y="7278679"/>
            <a:ext cx="21618296" cy="4313489"/>
          </a:xfrm>
          <a:prstGeom prst="rect">
            <a:avLst/>
          </a:prstGeom>
          <a:noFill/>
          <a:ln>
            <a:noFill/>
          </a:ln>
        </p:spPr>
        <p:txBody>
          <a:bodyPr wrap="square">
            <a:spAutoFit/>
          </a:bodyPr>
          <a:lstStyle/>
          <a:p>
            <a:pPr indent="304800" algn="just">
              <a:lnSpc>
                <a:spcPct val="115000"/>
              </a:lnSpc>
              <a:spcAft>
                <a:spcPts val="800"/>
              </a:spcAft>
            </a:pPr>
            <a:r>
              <a:rPr lang="en-US" altLang="zh-CN" sz="2400" b="1" kern="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Acoustic spintronics exploits surface acoustic waves to control spin dynamics, yet research has largely been confined to linear magnon-phonon coupling in ferromagnets. Extending this to the nonlinear regime and to antiferromagnetic materials—which promise terahertz operation and are free from stray fields—remains a formidable challenge. Here, we report the first observation of two-phonon antiferromagnetic resonance and the demonstration of two-phonon-assisted acoustic spin pumping in an antiferromagnet. We theoretically show that including higher-order terms of the strain tensor in the magnetoelastic interaction Hamiltonian leads to a nonlinear two-phonon absorption process, which becomes dominant when the local phonon energy density is sufficiently high. We experimentally validate this prediction using focused interdigital transducers to locally enhance the phonon density in the van der Waals antiferromagnet chromium trichloride (CrCl</a:t>
            </a:r>
            <a:r>
              <a:rPr lang="en-US" altLang="zh-CN" sz="2400" b="1" kern="0" baseline="-250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a:t>
            </a:r>
            <a:r>
              <a:rPr lang="en-US" altLang="zh-CN" sz="2400" b="1" kern="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thereby observing distinct two-phonon absorption signatures in acoustic antiferromagnetic resonance. Furthermore, by resonantly driving the acoustic magnon mode of CrCl</a:t>
            </a:r>
            <a:r>
              <a:rPr lang="en-US" altLang="zh-CN" sz="2400" b="1" kern="0" baseline="-250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3</a:t>
            </a:r>
            <a:r>
              <a:rPr lang="en-US" altLang="zh-CN" sz="2400" b="1" kern="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we achieve acoustic antiferromagnetic spin pumping, generating pure spin currents detected via the inverse spin Hall effect. These pure direct current (DC) spin signals additionally confirm the existence of the two-phonon absorption process. Our work unveils a nonlinear pathway for high-frequency magnon control using low-frequency acoustic waves and opens an avenue for acoustic antiferromagnetic spintronic devices.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7" name="文本框 16">
            <a:extLst>
              <a:ext uri="{FF2B5EF4-FFF2-40B4-BE49-F238E27FC236}">
                <a16:creationId xmlns:a16="http://schemas.microsoft.com/office/drawing/2014/main" id="{57631E43-E5E7-49D0-BBDE-90B2CEB9FBEE}"/>
              </a:ext>
            </a:extLst>
          </p:cNvPr>
          <p:cNvSpPr txBox="1"/>
          <p:nvPr/>
        </p:nvSpPr>
        <p:spPr>
          <a:xfrm>
            <a:off x="1995664" y="6787686"/>
            <a:ext cx="1744388" cy="553998"/>
          </a:xfrm>
          <a:prstGeom prst="rect">
            <a:avLst/>
          </a:prstGeom>
          <a:noFill/>
        </p:spPr>
        <p:txBody>
          <a:bodyPr wrap="none" rtlCol="0">
            <a:spAutoFit/>
          </a:bodyPr>
          <a:lstStyle/>
          <a:p>
            <a:r>
              <a:rPr lang="en-US" altLang="zh-CN" sz="3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Abstract:</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sp>
        <p:nvSpPr>
          <p:cNvPr id="18" name="圆角矩形 22">
            <a:extLst>
              <a:ext uri="{FF2B5EF4-FFF2-40B4-BE49-F238E27FC236}">
                <a16:creationId xmlns:a16="http://schemas.microsoft.com/office/drawing/2014/main" id="{6A19A640-A69F-4908-8BC3-02E71E1015A0}"/>
              </a:ext>
            </a:extLst>
          </p:cNvPr>
          <p:cNvSpPr/>
          <p:nvPr/>
        </p:nvSpPr>
        <p:spPr>
          <a:xfrm>
            <a:off x="1396431" y="12281118"/>
            <a:ext cx="10113083" cy="7995902"/>
          </a:xfrm>
          <a:prstGeom prst="roundRect">
            <a:avLst>
              <a:gd name="adj" fmla="val 1125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96" dirty="0"/>
          </a:p>
        </p:txBody>
      </p:sp>
      <p:graphicFrame>
        <p:nvGraphicFramePr>
          <p:cNvPr id="19" name="对象 18">
            <a:extLst>
              <a:ext uri="{FF2B5EF4-FFF2-40B4-BE49-F238E27FC236}">
                <a16:creationId xmlns:a16="http://schemas.microsoft.com/office/drawing/2014/main" id="{79FAAD7B-2759-478B-B11E-630602A4AA21}"/>
              </a:ext>
            </a:extLst>
          </p:cNvPr>
          <p:cNvGraphicFramePr>
            <a:graphicFrameLocks noChangeAspect="1"/>
          </p:cNvGraphicFramePr>
          <p:nvPr>
            <p:extLst>
              <p:ext uri="{D42A27DB-BD31-4B8C-83A1-F6EECF244321}">
                <p14:modId xmlns:p14="http://schemas.microsoft.com/office/powerpoint/2010/main" val="2100805603"/>
              </p:ext>
            </p:extLst>
          </p:nvPr>
        </p:nvGraphicFramePr>
        <p:xfrm>
          <a:off x="17718890" y="18080723"/>
          <a:ext cx="63444" cy="98691"/>
        </p:xfrm>
        <a:graphic>
          <a:graphicData uri="http://schemas.openxmlformats.org/presentationml/2006/ole">
            <mc:AlternateContent xmlns:mc="http://schemas.openxmlformats.org/markup-compatibility/2006">
              <mc:Choice xmlns:v="urn:schemas-microsoft-com:vml" Requires="v">
                <p:oleObj spid="_x0000_s1106" name="Equation" r:id="rId3" imgW="114120" imgH="177480" progId="Equation.DSMT4">
                  <p:embed/>
                </p:oleObj>
              </mc:Choice>
              <mc:Fallback>
                <p:oleObj name="Equation" r:id="rId3" imgW="114120" imgH="177480" progId="Equation.DSMT4">
                  <p:embed/>
                  <p:pic>
                    <p:nvPicPr>
                      <p:cNvPr id="35" name="对象 34"/>
                      <p:cNvPicPr/>
                      <p:nvPr/>
                    </p:nvPicPr>
                    <p:blipFill>
                      <a:blip r:embed="rId4"/>
                      <a:stretch>
                        <a:fillRect/>
                      </a:stretch>
                    </p:blipFill>
                    <p:spPr>
                      <a:xfrm>
                        <a:off x="17718890" y="18080723"/>
                        <a:ext cx="63444" cy="98691"/>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587D1C8A-85C2-4514-9C23-8BF4136FD17B}"/>
              </a:ext>
            </a:extLst>
          </p:cNvPr>
          <p:cNvSpPr/>
          <p:nvPr/>
        </p:nvSpPr>
        <p:spPr>
          <a:xfrm>
            <a:off x="4892026" y="5774017"/>
            <a:ext cx="15415919" cy="523220"/>
          </a:xfrm>
          <a:prstGeom prst="rect">
            <a:avLst/>
          </a:prstGeom>
        </p:spPr>
        <p:txBody>
          <a:bodyPr wrap="square">
            <a:spAutoFit/>
          </a:bodyPr>
          <a:lstStyle/>
          <a:p>
            <a:pPr algn="ctr"/>
            <a:r>
              <a:rPr lang="en-US" altLang="zh-CN" sz="2800" b="1" dirty="0">
                <a:solidFill>
                  <a:srgbClr val="000000"/>
                </a:solidFill>
                <a:effectLst/>
                <a:latin typeface="Times New Roman" panose="02020603050405020304" pitchFamily="18" charset="0"/>
                <a:ea typeface="等线" panose="02010600030101010101" pitchFamily="2" charset="-122"/>
              </a:rPr>
              <a:t>Kai Xiong</a:t>
            </a:r>
            <a:r>
              <a:rPr lang="en-US" altLang="zh-CN" sz="2800" b="1" baseline="30000" dirty="0">
                <a:solidFill>
                  <a:srgbClr val="000000"/>
                </a:solidFill>
                <a:effectLst/>
                <a:latin typeface="Times New Roman" panose="02020603050405020304" pitchFamily="18" charset="0"/>
                <a:ea typeface="等线" panose="02010600030101010101" pitchFamily="2" charset="-122"/>
              </a:rPr>
              <a:t>1,2</a:t>
            </a:r>
            <a:r>
              <a:rPr lang="en-US" altLang="zh-CN" sz="2800" baseline="30000" dirty="0">
                <a:solidFill>
                  <a:srgbClr val="000000"/>
                </a:solidFill>
                <a:effectLst/>
                <a:latin typeface="Times New Roman" panose="02020603050405020304" pitchFamily="18" charset="0"/>
                <a:ea typeface="等线" panose="02010600030101010101" pitchFamily="2" charset="-122"/>
              </a:rPr>
              <a:t>#</a:t>
            </a:r>
            <a:r>
              <a:rPr lang="en-US" altLang="zh-CN" sz="2800" dirty="0">
                <a:solidFill>
                  <a:srgbClr val="000000"/>
                </a:solidFill>
                <a:effectLst/>
                <a:latin typeface="Times New Roman" panose="02020603050405020304" pitchFamily="18" charset="0"/>
                <a:ea typeface="等线" panose="02010600030101010101" pitchFamily="2" charset="-122"/>
              </a:rPr>
              <a:t>, </a:t>
            </a:r>
            <a:r>
              <a:rPr lang="en-US" altLang="zh-CN" sz="2800" dirty="0" err="1">
                <a:solidFill>
                  <a:srgbClr val="000000"/>
                </a:solidFill>
                <a:effectLst/>
                <a:latin typeface="Times New Roman" panose="02020603050405020304" pitchFamily="18" charset="0"/>
                <a:ea typeface="等线" panose="02010600030101010101" pitchFamily="2" charset="-122"/>
              </a:rPr>
              <a:t>Changyong</a:t>
            </a:r>
            <a:r>
              <a:rPr lang="en-US" altLang="zh-CN" sz="2800" dirty="0">
                <a:solidFill>
                  <a:srgbClr val="000000"/>
                </a:solidFill>
                <a:effectLst/>
                <a:latin typeface="Times New Roman" panose="02020603050405020304" pitchFamily="18" charset="0"/>
                <a:ea typeface="等线" panose="02010600030101010101" pitchFamily="2" charset="-122"/>
              </a:rPr>
              <a:t> Lei</a:t>
            </a:r>
            <a:r>
              <a:rPr lang="en-US" altLang="zh-CN" sz="2800" baseline="30000" dirty="0">
                <a:solidFill>
                  <a:srgbClr val="000000"/>
                </a:solidFill>
                <a:effectLst/>
                <a:latin typeface="Times New Roman" panose="02020603050405020304" pitchFamily="18" charset="0"/>
                <a:ea typeface="等线" panose="02010600030101010101" pitchFamily="2" charset="-122"/>
              </a:rPr>
              <a:t>3#</a:t>
            </a:r>
            <a:r>
              <a:rPr lang="en-US" altLang="zh-CN" sz="2800" dirty="0">
                <a:solidFill>
                  <a:srgbClr val="000000"/>
                </a:solidFill>
                <a:effectLst/>
                <a:latin typeface="Times New Roman" panose="02020603050405020304" pitchFamily="18" charset="0"/>
                <a:ea typeface="等线" panose="02010600030101010101" pitchFamily="2" charset="-122"/>
              </a:rPr>
              <a:t>, </a:t>
            </a:r>
            <a:r>
              <a:rPr lang="en-US" altLang="zh-CN" sz="2800" dirty="0" err="1">
                <a:solidFill>
                  <a:srgbClr val="000000"/>
                </a:solidFill>
                <a:effectLst/>
                <a:latin typeface="Times New Roman" panose="02020603050405020304" pitchFamily="18" charset="0"/>
                <a:ea typeface="等线" panose="02010600030101010101" pitchFamily="2" charset="-122"/>
              </a:rPr>
              <a:t>Xiangyu</a:t>
            </a:r>
            <a:r>
              <a:rPr lang="en-US" altLang="zh-CN" sz="2800" dirty="0">
                <a:solidFill>
                  <a:srgbClr val="000000"/>
                </a:solidFill>
                <a:effectLst/>
                <a:latin typeface="Times New Roman" panose="02020603050405020304" pitchFamily="18" charset="0"/>
                <a:ea typeface="等线" panose="02010600030101010101" pitchFamily="2" charset="-122"/>
              </a:rPr>
              <a:t> Cao</a:t>
            </a:r>
            <a:r>
              <a:rPr lang="en-US" altLang="zh-CN" sz="2800" baseline="30000" dirty="0">
                <a:solidFill>
                  <a:srgbClr val="000000"/>
                </a:solidFill>
                <a:effectLst/>
                <a:latin typeface="Times New Roman" panose="02020603050405020304" pitchFamily="18" charset="0"/>
                <a:ea typeface="等线" panose="02010600030101010101" pitchFamily="2" charset="-122"/>
              </a:rPr>
              <a:t>1,2#</a:t>
            </a:r>
            <a:r>
              <a:rPr lang="en-US" altLang="zh-CN" sz="2800"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dirty="0" err="1">
                <a:solidFill>
                  <a:srgbClr val="000000"/>
                </a:solidFill>
                <a:effectLst/>
                <a:latin typeface="Times New Roman" panose="02020603050405020304" pitchFamily="18" charset="0"/>
                <a:ea typeface="等线" panose="02010600030101010101" pitchFamily="2" charset="-122"/>
              </a:rPr>
              <a:t>Jie</a:t>
            </a:r>
            <a:r>
              <a:rPr lang="en-US" altLang="zh-CN" sz="2800" dirty="0">
                <a:solidFill>
                  <a:srgbClr val="000000"/>
                </a:solidFill>
                <a:effectLst/>
                <a:latin typeface="Times New Roman" panose="02020603050405020304" pitchFamily="18" charset="0"/>
                <a:ea typeface="等线" panose="02010600030101010101" pitchFamily="2" charset="-122"/>
              </a:rPr>
              <a:t> Ren</a:t>
            </a:r>
            <a:r>
              <a:rPr lang="en-US" altLang="zh-CN" sz="2800" baseline="30000" dirty="0">
                <a:solidFill>
                  <a:srgbClr val="000000"/>
                </a:solidFill>
                <a:effectLst/>
                <a:latin typeface="Times New Roman" panose="02020603050405020304" pitchFamily="18" charset="0"/>
                <a:ea typeface="等线" panose="02010600030101010101" pitchFamily="2" charset="-122"/>
              </a:rPr>
              <a:t>3*</a:t>
            </a:r>
            <a:r>
              <a:rPr lang="en-US" altLang="zh-CN" sz="2800" dirty="0">
                <a:solidFill>
                  <a:srgbClr val="000000"/>
                </a:solidFill>
                <a:effectLst/>
                <a:latin typeface="Times New Roman" panose="02020603050405020304" pitchFamily="18" charset="0"/>
                <a:ea typeface="等线" panose="02010600030101010101" pitchFamily="2" charset="-122"/>
              </a:rPr>
              <a:t>, </a:t>
            </a:r>
            <a:r>
              <a:rPr lang="en-US" altLang="zh-CN" sz="2800" dirty="0" err="1">
                <a:solidFill>
                  <a:srgbClr val="000000"/>
                </a:solidFill>
                <a:effectLst/>
                <a:latin typeface="Times New Roman" panose="02020603050405020304" pitchFamily="18" charset="0"/>
                <a:ea typeface="等线" panose="02010600030101010101" pitchFamily="2" charset="-122"/>
              </a:rPr>
              <a:t>Faxian</a:t>
            </a:r>
            <a:r>
              <a:rPr lang="en-US" altLang="zh-CN" sz="2800" dirty="0">
                <a:solidFill>
                  <a:srgbClr val="000000"/>
                </a:solidFill>
                <a:effectLst/>
                <a:latin typeface="Times New Roman" panose="02020603050405020304" pitchFamily="18" charset="0"/>
                <a:ea typeface="等线" panose="02010600030101010101" pitchFamily="2" charset="-122"/>
              </a:rPr>
              <a:t> Xiu</a:t>
            </a:r>
            <a:r>
              <a:rPr lang="en-US" altLang="zh-CN" sz="2800" baseline="30000" dirty="0">
                <a:solidFill>
                  <a:srgbClr val="000000"/>
                </a:solidFill>
                <a:effectLst/>
                <a:latin typeface="Times New Roman" panose="02020603050405020304" pitchFamily="18" charset="0"/>
                <a:ea typeface="等线" panose="02010600030101010101" pitchFamily="2" charset="-122"/>
              </a:rPr>
              <a:t>1,2,4,5*</a:t>
            </a:r>
            <a:endParaRPr lang="zh-CN" altLang="zh-CN" sz="2800" dirty="0">
              <a:latin typeface="Abadi" panose="020B0604020104020204" pitchFamily="34" charset="0"/>
              <a:ea typeface="宋体" panose="02010600030101010101" pitchFamily="2" charset="-122"/>
              <a:cs typeface="Arial" panose="020B0604020202020204" pitchFamily="34" charset="0"/>
            </a:endParaRPr>
          </a:p>
        </p:txBody>
      </p:sp>
      <p:sp>
        <p:nvSpPr>
          <p:cNvPr id="22" name="文本框 21">
            <a:extLst>
              <a:ext uri="{FF2B5EF4-FFF2-40B4-BE49-F238E27FC236}">
                <a16:creationId xmlns:a16="http://schemas.microsoft.com/office/drawing/2014/main" id="{7E7F0FFD-5BE5-488E-BEFF-32219CCBEAC6}"/>
              </a:ext>
            </a:extLst>
          </p:cNvPr>
          <p:cNvSpPr txBox="1"/>
          <p:nvPr/>
        </p:nvSpPr>
        <p:spPr>
          <a:xfrm>
            <a:off x="2331199" y="12663799"/>
            <a:ext cx="8719747" cy="623761"/>
          </a:xfrm>
          <a:prstGeom prst="rect">
            <a:avLst/>
          </a:prstGeom>
          <a:noFill/>
        </p:spPr>
        <p:txBody>
          <a:bodyPr wrap="square" rtlCol="0">
            <a:spAutoFit/>
          </a:bodyPr>
          <a:lstStyle/>
          <a:p>
            <a:pPr algn="just">
              <a:lnSpc>
                <a:spcPct val="115000"/>
              </a:lnSpc>
              <a:spcAft>
                <a:spcPts val="800"/>
              </a:spcAft>
            </a:pPr>
            <a:r>
              <a:rPr lang="en-US" altLang="zh-CN" sz="3200" b="1"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Theory of nonlinear magnon-phonon coupling</a:t>
            </a:r>
            <a:endParaRPr lang="zh-CN" altLang="zh-CN" sz="2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圆角矩形 15">
                <a:extLst>
                  <a:ext uri="{FF2B5EF4-FFF2-40B4-BE49-F238E27FC236}">
                    <a16:creationId xmlns:a16="http://schemas.microsoft.com/office/drawing/2014/main" id="{53CFD722-D175-42A1-8A98-20C7106B1808}"/>
                  </a:ext>
                </a:extLst>
              </p:cNvPr>
              <p:cNvSpPr/>
              <p:nvPr/>
            </p:nvSpPr>
            <p:spPr>
              <a:xfrm>
                <a:off x="1396432" y="21065528"/>
                <a:ext cx="10052736" cy="13882235"/>
              </a:xfrm>
              <a:prstGeom prst="roundRect">
                <a:avLst>
                  <a:gd name="adj" fmla="val 96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zh-CN" altLang="zh-CN" sz="999" i="1" smtClean="0">
                              <a:latin typeface="Cambria Math" panose="02040503050406030204" pitchFamily="18" charset="0"/>
                              <a:ea typeface="Cambria Math" panose="02040503050406030204" pitchFamily="18" charset="0"/>
                            </a:rPr>
                          </m:ctrlPr>
                        </m:sSubSupPr>
                        <m:e>
                          <m:r>
                            <a:rPr lang="en-US" altLang="zh-CN" sz="999" i="1">
                              <a:latin typeface="Cambria Math" panose="02040503050406030204" pitchFamily="18" charset="0"/>
                              <a:ea typeface="等线" panose="02010600030101010101" pitchFamily="2" charset="-122"/>
                              <a:cs typeface="Times New Roman" panose="02020603050405020304" pitchFamily="18" charset="0"/>
                            </a:rPr>
                            <m:t>𝐺</m:t>
                          </m:r>
                        </m:e>
                        <m:sub>
                          <m:r>
                            <a:rPr lang="en-US" altLang="zh-CN" sz="999" i="1">
                              <a:latin typeface="Cambria Math" panose="02040503050406030204" pitchFamily="18" charset="0"/>
                              <a:ea typeface="等线" panose="02010600030101010101" pitchFamily="2" charset="-122"/>
                              <a:cs typeface="Times New Roman" panose="02020603050405020304" pitchFamily="18" charset="0"/>
                            </a:rPr>
                            <m:t>𝑥𝑦</m:t>
                          </m:r>
                        </m:sub>
                        <m:sup>
                          <m:r>
                            <a:rPr lang="en-US" altLang="zh-CN" sz="999" i="1">
                              <a:latin typeface="Cambria Math" panose="02040503050406030204" pitchFamily="18" charset="0"/>
                              <a:ea typeface="等线" panose="02010600030101010101" pitchFamily="2" charset="-122"/>
                              <a:cs typeface="Times New Roman" panose="02020603050405020304" pitchFamily="18" charset="0"/>
                            </a:rPr>
                            <m:t> </m:t>
                          </m:r>
                        </m:sup>
                      </m:sSubSup>
                      <m:r>
                        <a:rPr lang="en-US" altLang="zh-CN" sz="999" i="1">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999" i="1">
                              <a:latin typeface="Cambria Math" panose="02040503050406030204" pitchFamily="18" charset="0"/>
                              <a:ea typeface="Cambria Math" panose="02040503050406030204" pitchFamily="18" charset="0"/>
                            </a:rPr>
                          </m:ctrlPr>
                        </m:fPr>
                        <m:num>
                          <m:r>
                            <a:rPr lang="en-US" altLang="zh-CN" sz="999" i="1">
                              <a:latin typeface="Cambria Math" panose="02040503050406030204" pitchFamily="18" charset="0"/>
                              <a:ea typeface="等线" panose="02010600030101010101" pitchFamily="2" charset="-122"/>
                              <a:cs typeface="Times New Roman" panose="02020603050405020304" pitchFamily="18" charset="0"/>
                            </a:rPr>
                            <m:t>2</m:t>
                          </m:r>
                          <m:r>
                            <a:rPr lang="en-US" altLang="zh-CN" sz="999" i="1">
                              <a:latin typeface="Cambria Math" panose="02040503050406030204" pitchFamily="18" charset="0"/>
                              <a:ea typeface="等线" panose="02010600030101010101" pitchFamily="2" charset="-122"/>
                              <a:cs typeface="Times New Roman" panose="02020603050405020304" pitchFamily="18" charset="0"/>
                            </a:rPr>
                            <m:t>𝜋</m:t>
                          </m:r>
                          <m:sSup>
                            <m:sSupPr>
                              <m:ctrlPr>
                                <a:rPr lang="zh-CN" altLang="zh-CN" sz="999" i="1">
                                  <a:latin typeface="Cambria Math" panose="02040503050406030204" pitchFamily="18" charset="0"/>
                                  <a:ea typeface="Cambria Math" panose="02040503050406030204" pitchFamily="18" charset="0"/>
                                </a:rPr>
                              </m:ctrlPr>
                            </m:sSupPr>
                            <m:e>
                              <m:r>
                                <a:rPr lang="en-US" altLang="zh-CN" sz="999" i="1">
                                  <a:latin typeface="Cambria Math" panose="02040503050406030204" pitchFamily="18" charset="0"/>
                                  <a:ea typeface="等线" panose="02010600030101010101" pitchFamily="2" charset="-122"/>
                                  <a:cs typeface="Times New Roman" panose="02020603050405020304" pitchFamily="18" charset="0"/>
                                </a:rPr>
                                <m:t>𝑒</m:t>
                              </m:r>
                            </m:e>
                            <m:sup>
                              <m:r>
                                <a:rPr lang="en-US" altLang="zh-CN" sz="999" i="1">
                                  <a:latin typeface="Cambria Math" panose="02040503050406030204" pitchFamily="18" charset="0"/>
                                  <a:ea typeface="等线" panose="02010600030101010101" pitchFamily="2" charset="-122"/>
                                  <a:cs typeface="Times New Roman" panose="02020603050405020304" pitchFamily="18" charset="0"/>
                                </a:rPr>
                                <m:t>3</m:t>
                              </m:r>
                            </m:sup>
                          </m:sSup>
                        </m:num>
                        <m:den>
                          <m:sSup>
                            <m:sSupPr>
                              <m:ctrlPr>
                                <a:rPr lang="zh-CN" altLang="zh-CN" sz="999" i="1">
                                  <a:latin typeface="Cambria Math" panose="02040503050406030204" pitchFamily="18" charset="0"/>
                                  <a:ea typeface="Cambria Math" panose="02040503050406030204" pitchFamily="18" charset="0"/>
                                </a:rPr>
                              </m:ctrlPr>
                            </m:sSupPr>
                            <m:e>
                              <m:r>
                                <a:rPr lang="en-US" altLang="zh-CN" sz="999" i="1">
                                  <a:latin typeface="Cambria Math" panose="02040503050406030204" pitchFamily="18" charset="0"/>
                                  <a:ea typeface="等线" panose="02010600030101010101" pitchFamily="2" charset="-122"/>
                                  <a:cs typeface="Times New Roman" panose="02020603050405020304" pitchFamily="18" charset="0"/>
                                </a:rPr>
                                <m:t>h</m:t>
                              </m:r>
                            </m:e>
                            <m:sup>
                              <m:r>
                                <a:rPr lang="en-US" altLang="zh-CN" sz="999" i="1">
                                  <a:latin typeface="Cambria Math" panose="02040503050406030204" pitchFamily="18" charset="0"/>
                                  <a:ea typeface="等线" panose="02010600030101010101" pitchFamily="2" charset="-122"/>
                                  <a:cs typeface="Times New Roman" panose="02020603050405020304" pitchFamily="18" charset="0"/>
                                </a:rPr>
                                <m:t>2</m:t>
                              </m:r>
                            </m:sup>
                          </m:sSup>
                        </m:den>
                      </m:f>
                      <m:f>
                        <m:fPr>
                          <m:ctrlPr>
                            <a:rPr lang="zh-CN" altLang="zh-CN" sz="999" i="1">
                              <a:latin typeface="Cambria Math" panose="02040503050406030204" pitchFamily="18" charset="0"/>
                              <a:ea typeface="Cambria Math" panose="02040503050406030204" pitchFamily="18" charset="0"/>
                            </a:rPr>
                          </m:ctrlPr>
                        </m:fPr>
                        <m:num>
                          <m:r>
                            <a:rPr lang="en-US" altLang="zh-CN" sz="999" i="1">
                              <a:latin typeface="Cambria Math" panose="02040503050406030204" pitchFamily="18" charset="0"/>
                              <a:ea typeface="等线" panose="02010600030101010101" pitchFamily="2" charset="-122"/>
                              <a:cs typeface="Times New Roman" panose="02020603050405020304" pitchFamily="18" charset="0"/>
                            </a:rPr>
                            <m:t>𝐵</m:t>
                          </m:r>
                          <m:sSup>
                            <m:sSupPr>
                              <m:ctrlPr>
                                <a:rPr lang="zh-CN" altLang="zh-CN" sz="999" i="1">
                                  <a:latin typeface="Cambria Math" panose="02040503050406030204" pitchFamily="18" charset="0"/>
                                  <a:ea typeface="Cambria Math" panose="02040503050406030204" pitchFamily="18" charset="0"/>
                                </a:rPr>
                              </m:ctrlPr>
                            </m:sSupPr>
                            <m:e>
                              <m:r>
                                <a:rPr lang="en-US" altLang="zh-CN" sz="999" i="1">
                                  <a:latin typeface="Cambria Math" panose="02040503050406030204" pitchFamily="18" charset="0"/>
                                  <a:ea typeface="等线" panose="02010600030101010101" pitchFamily="2" charset="-122"/>
                                  <a:cs typeface="Times New Roman" panose="02020603050405020304" pitchFamily="18" charset="0"/>
                                </a:rPr>
                                <m:t>𝑙</m:t>
                              </m:r>
                            </m:e>
                            <m:sup>
                              <m:r>
                                <a:rPr lang="en-US" altLang="zh-CN" sz="999" i="1">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999" i="1">
                              <a:latin typeface="Cambria Math" panose="02040503050406030204" pitchFamily="18" charset="0"/>
                              <a:ea typeface="等线" panose="02010600030101010101" pitchFamily="2" charset="-122"/>
                              <a:cs typeface="Times New Roman" panose="02020603050405020304" pitchFamily="18" charset="0"/>
                            </a:rPr>
                            <m:t>[1+</m:t>
                          </m:r>
                          <m:sSup>
                            <m:sSupPr>
                              <m:ctrlPr>
                                <a:rPr lang="zh-CN" altLang="zh-CN" sz="999" i="1">
                                  <a:latin typeface="Cambria Math" panose="02040503050406030204" pitchFamily="18" charset="0"/>
                                  <a:ea typeface="Cambria Math" panose="02040503050406030204" pitchFamily="18" charset="0"/>
                                </a:rPr>
                              </m:ctrlPr>
                            </m:sSupPr>
                            <m:e>
                              <m:d>
                                <m:dPr>
                                  <m:ctrlPr>
                                    <a:rPr lang="zh-CN" altLang="zh-CN" sz="999" i="1">
                                      <a:latin typeface="Cambria Math" panose="02040503050406030204" pitchFamily="18" charset="0"/>
                                      <a:ea typeface="Cambria Math" panose="02040503050406030204" pitchFamily="18" charset="0"/>
                                    </a:rPr>
                                  </m:ctrlPr>
                                </m:dPr>
                                <m:e>
                                  <m:sSub>
                                    <m:sSubPr>
                                      <m:ctrlPr>
                                        <a:rPr lang="zh-CN" altLang="zh-CN" sz="999" i="1">
                                          <a:latin typeface="Cambria Math" panose="02040503050406030204" pitchFamily="18" charset="0"/>
                                          <a:ea typeface="Cambria Math" panose="02040503050406030204" pitchFamily="18" charset="0"/>
                                        </a:rPr>
                                      </m:ctrlPr>
                                    </m:sSubPr>
                                    <m:e>
                                      <m:r>
                                        <a:rPr lang="en-US" altLang="zh-CN" sz="999" i="1">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sz="999" i="1">
                                          <a:latin typeface="Cambria Math" panose="02040503050406030204" pitchFamily="18" charset="0"/>
                                          <a:ea typeface="等线" panose="02010600030101010101" pitchFamily="2" charset="-122"/>
                                          <a:cs typeface="Times New Roman" panose="02020603050405020304" pitchFamily="18" charset="0"/>
                                        </a:rPr>
                                        <m:t>𝑠</m:t>
                                      </m:r>
                                    </m:sub>
                                  </m:sSub>
                                  <m:r>
                                    <a:rPr lang="en-US" altLang="zh-CN" sz="999" i="1">
                                      <a:latin typeface="Cambria Math" panose="02040503050406030204" pitchFamily="18" charset="0"/>
                                      <a:ea typeface="等线" panose="02010600030101010101" pitchFamily="2" charset="-122"/>
                                      <a:cs typeface="Times New Roman" panose="02020603050405020304" pitchFamily="18" charset="0"/>
                                    </a:rPr>
                                    <m:t>𝐵</m:t>
                                  </m:r>
                                </m:e>
                              </m:d>
                            </m:e>
                            <m:sup>
                              <m:r>
                                <a:rPr lang="en-US" altLang="zh-CN" sz="999" i="1">
                                  <a:latin typeface="Cambria Math" panose="02040503050406030204" pitchFamily="18" charset="0"/>
                                  <a:ea typeface="等线" panose="02010600030101010101" pitchFamily="2" charset="-122"/>
                                  <a:cs typeface="Times New Roman" panose="02020603050405020304" pitchFamily="18" charset="0"/>
                                </a:rPr>
                                <m:t>2</m:t>
                              </m:r>
                            </m:sup>
                          </m:sSup>
                          <m:r>
                            <a:rPr lang="en-US" altLang="zh-CN" sz="999" i="1">
                              <a:latin typeface="Cambria Math" panose="02040503050406030204" pitchFamily="18" charset="0"/>
                              <a:ea typeface="等线" panose="02010600030101010101" pitchFamily="2" charset="-122"/>
                              <a:cs typeface="Times New Roman" panose="02020603050405020304" pitchFamily="18" charset="0"/>
                            </a:rPr>
                            <m:t>]</m:t>
                          </m:r>
                        </m:den>
                      </m:f>
                    </m:oMath>
                  </m:oMathPara>
                </a14:m>
                <a:endParaRPr lang="zh-CN" altLang="en-US" sz="4496" dirty="0"/>
              </a:p>
            </p:txBody>
          </p:sp>
        </mc:Choice>
        <mc:Fallback xmlns="">
          <p:sp>
            <p:nvSpPr>
              <p:cNvPr id="23" name="圆角矩形 15">
                <a:extLst>
                  <a:ext uri="{FF2B5EF4-FFF2-40B4-BE49-F238E27FC236}">
                    <a16:creationId xmlns:a16="http://schemas.microsoft.com/office/drawing/2014/main" id="{53CFD722-D175-42A1-8A98-20C7106B1808}"/>
                  </a:ext>
                </a:extLst>
              </p:cNvPr>
              <p:cNvSpPr>
                <a:spLocks noRot="1" noChangeAspect="1" noMove="1" noResize="1" noEditPoints="1" noAdjustHandles="1" noChangeArrowheads="1" noChangeShapeType="1" noTextEdit="1"/>
              </p:cNvSpPr>
              <p:nvPr/>
            </p:nvSpPr>
            <p:spPr>
              <a:xfrm>
                <a:off x="1396432" y="21065528"/>
                <a:ext cx="10052736" cy="13882235"/>
              </a:xfrm>
              <a:prstGeom prst="roundRect">
                <a:avLst>
                  <a:gd name="adj" fmla="val 9657"/>
                </a:avLst>
              </a:prstGeom>
              <a:blipFill>
                <a:blip r:embed="rId5"/>
                <a:stretch>
                  <a:fillRect/>
                </a:stretch>
              </a:blipFill>
              <a:ln w="3810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38B4131D-7AE1-4145-A2FF-B0014A9A563A}"/>
                  </a:ext>
                </a:extLst>
              </p:cNvPr>
              <p:cNvSpPr txBox="1"/>
              <p:nvPr/>
            </p:nvSpPr>
            <p:spPr>
              <a:xfrm>
                <a:off x="2087768" y="17671883"/>
                <a:ext cx="8835888" cy="2605137"/>
              </a:xfrm>
              <a:prstGeom prst="rect">
                <a:avLst/>
              </a:prstGeom>
              <a:noFill/>
            </p:spPr>
            <p:txBody>
              <a:bodyPr wrap="square" rtlCol="0">
                <a:spAutoFit/>
              </a:bodyPr>
              <a:lstStyle/>
              <a:p>
                <a:pPr marL="158634" indent="-158634">
                  <a:lnSpc>
                    <a:spcPct val="150000"/>
                  </a:lnSpc>
                  <a:buFont typeface="Wingdings" panose="05000000000000000000" pitchFamily="2" charset="2"/>
                  <a:buChar char="Ø"/>
                </a:pPr>
                <a14:m>
                  <m:oMath xmlns:m="http://schemas.openxmlformats.org/officeDocument/2006/math">
                    <m:r>
                      <m:rPr>
                        <m:nor/>
                      </m:rPr>
                      <a:rPr lang="en-US" altLang="zh-CN" sz="2000" smtClean="0">
                        <a:solidFill>
                          <a:srgbClr val="1F3B73"/>
                        </a:solidFill>
                        <a:latin typeface="Cambria Math" panose="02040503050406030204" pitchFamily="18" charset="0"/>
                      </a:rPr>
                      <m:t>F</m:t>
                    </m:r>
                    <m:r>
                      <m:rPr>
                        <m:nor/>
                      </m:rPr>
                      <a:rPr lang="en-US" altLang="zh-CN" sz="2000" smtClean="0">
                        <a:solidFill>
                          <a:srgbClr val="1F3B73"/>
                        </a:solidFill>
                        <a:latin typeface="Times New Roman" panose="02020603050405020304" pitchFamily="18" charset="0"/>
                      </a:rPr>
                      <m:t>ull</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nonlinear</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strain</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tensor</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by</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including</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the</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second</m:t>
                    </m:r>
                    <m:r>
                      <m:rPr>
                        <m:nor/>
                      </m:rPr>
                      <a:rPr lang="en-US" altLang="zh-CN" sz="2000" smtClean="0">
                        <a:solidFill>
                          <a:srgbClr val="1F3B73"/>
                        </a:solidFill>
                        <a:latin typeface="Times New Roman" panose="02020603050405020304" pitchFamily="18" charset="0"/>
                      </a:rPr>
                      <m:t>−</m:t>
                    </m:r>
                    <m:r>
                      <m:rPr>
                        <m:nor/>
                      </m:rPr>
                      <a:rPr lang="en-US" altLang="zh-CN" sz="2000" smtClean="0">
                        <a:solidFill>
                          <a:srgbClr val="1F3B73"/>
                        </a:solidFill>
                        <a:latin typeface="Times New Roman" panose="02020603050405020304" pitchFamily="18" charset="0"/>
                      </a:rPr>
                      <m:t>order</m:t>
                    </m:r>
                    <m:r>
                      <m:rPr>
                        <m:nor/>
                      </m:rPr>
                      <a:rPr lang="en-US" altLang="zh-CN" sz="2000" smtClean="0">
                        <a:solidFill>
                          <a:srgbClr val="1F3B73"/>
                        </a:solidFill>
                        <a:latin typeface="Times New Roman" panose="02020603050405020304" pitchFamily="18" charset="0"/>
                      </a:rPr>
                      <m:t> </m:t>
                    </m:r>
                    <m:r>
                      <m:rPr>
                        <m:nor/>
                      </m:rPr>
                      <a:rPr lang="en-US" altLang="zh-CN" sz="2000" smtClean="0">
                        <a:solidFill>
                          <a:srgbClr val="1F3B73"/>
                        </a:solidFill>
                        <a:latin typeface="Times New Roman" panose="02020603050405020304" pitchFamily="18" charset="0"/>
                      </a:rPr>
                      <m:t>term</m:t>
                    </m:r>
                    <m:r>
                      <m:rPr>
                        <m:nor/>
                      </m:rPr>
                      <a:rPr lang="en-US" altLang="zh-CN" sz="2000" b="0" i="0" smtClean="0">
                        <a:solidFill>
                          <a:srgbClr val="1F3B73"/>
                        </a:solidFill>
                        <a:latin typeface="Times New Roman" panose="02020603050405020304" pitchFamily="18" charset="0"/>
                      </a:rPr>
                      <m:t>: </m:t>
                    </m:r>
                  </m:oMath>
                </a14:m>
                <a:endParaRPr lang="en-US" altLang="zh-CN" sz="2000" b="0" i="0" dirty="0">
                  <a:solidFill>
                    <a:srgbClr val="1F3B73"/>
                  </a:solidFill>
                  <a:latin typeface="Times New Roman" panose="02020603050405020304" pitchFamily="18" charset="0"/>
                </a:endParaRPr>
              </a:p>
              <a:p>
                <a:pPr marL="158634" indent="-158634">
                  <a:lnSpc>
                    <a:spcPct val="150000"/>
                  </a:lnSpc>
                  <a:buFont typeface="Wingdings" panose="05000000000000000000" pitchFamily="2" charset="2"/>
                  <a:buChar char="Ø"/>
                </a:pPr>
                <a14:m>
                  <m:oMath xmlns:m="http://schemas.openxmlformats.org/officeDocument/2006/math">
                    <m:sSub>
                      <m:sSubPr>
                        <m:ctrlPr>
                          <a:rPr lang="zh-CN" altLang="zh-CN" sz="2000" i="1" smtClean="0">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𝜀</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𝑖𝑗</m:t>
                        </m:r>
                      </m:sub>
                    </m:s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2</m:t>
                        </m:r>
                      </m:den>
                    </m:f>
                    <m:d>
                      <m:d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𝑖</m:t>
                                </m:r>
                              </m:sub>
                            </m:sSub>
                          </m:num>
                          <m:den>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𝑗</m:t>
                                </m:r>
                              </m:sub>
                            </m:sSub>
                          </m:den>
                        </m:f>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𝑗</m:t>
                                </m:r>
                              </m:sub>
                            </m:sSub>
                          </m:num>
                          <m:den>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𝑖</m:t>
                                </m:r>
                              </m:sub>
                            </m:sSub>
                          </m:den>
                        </m:f>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𝑘</m:t>
                                </m:r>
                              </m:sub>
                            </m:sSub>
                          </m:num>
                          <m:den>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𝑖</m:t>
                                </m:r>
                              </m:sub>
                            </m:sSub>
                          </m:den>
                        </m:f>
                        <m:f>
                          <m:f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𝑢</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𝑘</m:t>
                                </m:r>
                              </m:sub>
                            </m:sSub>
                          </m:num>
                          <m:den>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sz="20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𝑗</m:t>
                                </m:r>
                              </m:sub>
                            </m:sSub>
                          </m:den>
                        </m:f>
                      </m:e>
                    </m:d>
                  </m:oMath>
                </a14:m>
                <a:r>
                  <a:rPr lang="en-US" altLang="zh-CN" sz="2000" dirty="0">
                    <a:solidFill>
                      <a:srgbClr val="1F3B73"/>
                    </a:solidFill>
                    <a:latin typeface="Times New Roman" panose="02020603050405020304" pitchFamily="18" charset="0"/>
                    <a:cs typeface="Times New Roman" panose="02020603050405020304" pitchFamily="18" charset="0"/>
                  </a:rPr>
                  <a:t>.</a:t>
                </a:r>
              </a:p>
              <a:p>
                <a:pPr marL="158634" indent="-158634">
                  <a:lnSpc>
                    <a:spcPct val="150000"/>
                  </a:lnSpc>
                  <a:buFont typeface="Wingdings" panose="05000000000000000000" pitchFamily="2" charset="2"/>
                  <a:buChar char="Ø"/>
                </a:pPr>
                <a14:m>
                  <m:oMath xmlns:m="http://schemas.openxmlformats.org/officeDocument/2006/math">
                    <m:sSubSup>
                      <m:sSubSupPr>
                        <m:ctrlPr>
                          <a:rPr lang="zh-CN" altLang="zh-CN" sz="1800" i="1" smtClean="0">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𝐻</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𝑚𝑒</m:t>
                        </m:r>
                      </m:sub>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𝑁</m:t>
                        </m:r>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2</m:t>
                            </m:r>
                          </m:sub>
                        </m:sSub>
                      </m:sup>
                    </m:sSub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4</m:t>
                        </m:r>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𝜌</m:t>
                        </m:r>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𝑉</m:t>
                        </m:r>
                        <m:rad>
                          <m:radPr>
                            <m:degHide m:val="on"/>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𝑀</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𝑠</m:t>
                                </m:r>
                              </m:sub>
                            </m:sSub>
                          </m:e>
                        </m:rad>
                      </m:den>
                    </m:f>
                    <m:nary>
                      <m:naryPr>
                        <m:chr m:val="∑"/>
                        <m:limLoc m:val="undOvr"/>
                        <m:supHide m:val="on"/>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r>
                          <a:rPr lang="en-US" altLang="zh-CN" sz="1800">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800" b="1"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sub>
                      <m:sup/>
                      <m:e>
                        <m:f>
                          <m:f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𝑘</m:t>
                            </m:r>
                            <m:sSup>
                              <m:sSup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𝑘</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d>
                              <m:d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𝑏</m:t>
                                </m:r>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𝑐</m:t>
                                </m:r>
                              </m:e>
                            </m:d>
                            <m:d>
                              <m:d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𝑛</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𝑥</m:t>
                                    </m:r>
                                  </m:sub>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𝐴</m:t>
                                    </m:r>
                                  </m:sup>
                                </m:sSub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Sup>
                                  <m:sSubSup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𝑛</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𝑥</m:t>
                                    </m:r>
                                  </m:sub>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𝐵</m:t>
                                    </m:r>
                                  </m:sup>
                                </m:sSubSup>
                              </m:e>
                            </m:d>
                          </m:num>
                          <m:den>
                            <m:rad>
                              <m:radPr>
                                <m:degHide m:val="on"/>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𝜔</m:t>
                                    </m:r>
                                  </m:e>
                                  <m:sub>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sub>
                                </m:sSub>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𝜔</m:t>
                                    </m:r>
                                  </m:e>
                                  <m:sub>
                                    <m:sSup>
                                      <m:sSupPr>
                                        <m:ctrlPr>
                                          <a:rPr lang="zh-CN" altLang="zh-CN" sz="1800" b="1"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sub>
                                </m:sSub>
                              </m:e>
                            </m:rad>
                          </m:den>
                        </m:f>
                        <m:d>
                          <m:d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sub>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bSup>
                            <m:sSubSup>
                              <m:sSubSup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𝑎</m:t>
                                </m:r>
                              </m:e>
                              <m:sub>
                                <m:sSup>
                                  <m:sSupPr>
                                    <m:ctrlPr>
                                      <a:rPr lang="zh-CN" altLang="zh-CN" sz="1800" b="1"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sub>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bSup>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𝑚</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800" b="1"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r>
                                      <a:rPr lang="en-US" altLang="zh-CN" sz="1800" b="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sub>
                            </m:s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𝑎</m:t>
                                </m:r>
                              </m:e>
                              <m:sub>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sub>
                            </m:sSub>
                            <m:sSub>
                              <m:sSub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𝑎</m:t>
                                </m:r>
                              </m:e>
                              <m:sub>
                                <m:sSup>
                                  <m:sSupPr>
                                    <m:ctrlPr>
                                      <a:rPr lang="zh-CN" altLang="zh-CN" sz="1800" b="1"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sub>
                            </m:sSub>
                            <m:sSubSup>
                              <m:sSubSupPr>
                                <m:ctrlPr>
                                  <a:rPr lang="zh-CN" altLang="zh-CN" sz="1800"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𝑚</m:t>
                                </m:r>
                              </m:e>
                              <m:sub>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sz="1800" b="1" i="1">
                                        <a:solidFill>
                                          <a:srgbClr val="1F3B73"/>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r>
                                      <a:rPr lang="en-US" altLang="zh-CN" sz="1800" b="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b="1"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𝐤</m:t>
                                    </m:r>
                                  </m:e>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p>
                              </m:sub>
                              <m:sup>
                                <m:r>
                                  <a:rPr lang="en-US" altLang="zh-CN" sz="1800" i="1">
                                    <a:solidFill>
                                      <a:srgbClr val="1F3B73"/>
                                    </a:solidFill>
                                    <a:effectLst/>
                                    <a:latin typeface="Cambria Math" panose="02040503050406030204" pitchFamily="18" charset="0"/>
                                    <a:ea typeface="等线" panose="02010600030101010101" pitchFamily="2" charset="-122"/>
                                    <a:cs typeface="Times New Roman" panose="02020603050405020304" pitchFamily="18" charset="0"/>
                                  </a:rPr>
                                  <m:t>†</m:t>
                                </m:r>
                              </m:sup>
                            </m:sSubSup>
                          </m:e>
                        </m:d>
                      </m:e>
                    </m:nary>
                  </m:oMath>
                </a14:m>
                <a:endParaRPr lang="en-US" altLang="zh-CN" sz="2000"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zh-CN" altLang="en-US" sz="20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5" name="文本框 24">
                <a:extLst>
                  <a:ext uri="{FF2B5EF4-FFF2-40B4-BE49-F238E27FC236}">
                    <a16:creationId xmlns:a16="http://schemas.microsoft.com/office/drawing/2014/main" id="{38B4131D-7AE1-4145-A2FF-B0014A9A563A}"/>
                  </a:ext>
                </a:extLst>
              </p:cNvPr>
              <p:cNvSpPr txBox="1">
                <a:spLocks noRot="1" noChangeAspect="1" noMove="1" noResize="1" noEditPoints="1" noAdjustHandles="1" noChangeArrowheads="1" noChangeShapeType="1" noTextEdit="1"/>
              </p:cNvSpPr>
              <p:nvPr/>
            </p:nvSpPr>
            <p:spPr>
              <a:xfrm>
                <a:off x="2087768" y="17671883"/>
                <a:ext cx="8835888" cy="2605137"/>
              </a:xfrm>
              <a:prstGeom prst="rect">
                <a:avLst/>
              </a:prstGeom>
              <a:blipFill>
                <a:blip r:embed="rId6"/>
                <a:stretch>
                  <a:fillRect l="-621"/>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65DEF3EC-771A-4945-A8F7-C8C3DE1B3E9D}"/>
              </a:ext>
            </a:extLst>
          </p:cNvPr>
          <p:cNvSpPr txBox="1"/>
          <p:nvPr/>
        </p:nvSpPr>
        <p:spPr>
          <a:xfrm>
            <a:off x="2241386" y="21322366"/>
            <a:ext cx="8817384" cy="1077218"/>
          </a:xfrm>
          <a:prstGeom prst="rect">
            <a:avLst/>
          </a:prstGeom>
          <a:noFill/>
        </p:spPr>
        <p:txBody>
          <a:bodyPr wrap="square" rtlCol="0">
            <a:spAutoFit/>
          </a:bodyPr>
          <a:lstStyle/>
          <a:p>
            <a:r>
              <a:rPr lang="en-US" altLang="zh-CN" sz="3200" b="1" dirty="0">
                <a:solidFill>
                  <a:srgbClr val="0000FF"/>
                </a:solidFill>
                <a:effectLst/>
                <a:latin typeface="Times New Roman" panose="02020603050405020304" pitchFamily="18" charset="0"/>
                <a:ea typeface="等线" panose="02010600030101010101" pitchFamily="2" charset="-122"/>
              </a:rPr>
              <a:t>Acoustic spin pumping in the antiferromagnetic system</a:t>
            </a:r>
            <a:endParaRPr lang="zh-CN" altLang="en-US" sz="2998" dirty="0">
              <a:solidFill>
                <a:srgbClr val="0000FF"/>
              </a:solidFill>
              <a:latin typeface="Arial" panose="020B0604020202020204" pitchFamily="34" charset="0"/>
              <a:ea typeface="宋体" panose="02010600030101010101" pitchFamily="2" charset="-122"/>
              <a:cs typeface="Arial" panose="020B0604020202020204" pitchFamily="34" charset="0"/>
            </a:endParaRPr>
          </a:p>
        </p:txBody>
      </p:sp>
      <p:sp>
        <p:nvSpPr>
          <p:cNvPr id="27" name="圆角矩形 7">
            <a:extLst>
              <a:ext uri="{FF2B5EF4-FFF2-40B4-BE49-F238E27FC236}">
                <a16:creationId xmlns:a16="http://schemas.microsoft.com/office/drawing/2014/main" id="{7F22A979-1593-437D-99E7-1F86669E90EE}"/>
              </a:ext>
            </a:extLst>
          </p:cNvPr>
          <p:cNvSpPr/>
          <p:nvPr/>
        </p:nvSpPr>
        <p:spPr>
          <a:xfrm>
            <a:off x="12484935" y="32507833"/>
            <a:ext cx="11462174" cy="2517839"/>
          </a:xfrm>
          <a:prstGeom prst="roundRect">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4496" dirty="0"/>
          </a:p>
        </p:txBody>
      </p:sp>
      <p:sp>
        <p:nvSpPr>
          <p:cNvPr id="28" name="文本框 27">
            <a:extLst>
              <a:ext uri="{FF2B5EF4-FFF2-40B4-BE49-F238E27FC236}">
                <a16:creationId xmlns:a16="http://schemas.microsoft.com/office/drawing/2014/main" id="{188B3D54-D3F8-4F55-8089-AF6B126EF4A9}"/>
              </a:ext>
            </a:extLst>
          </p:cNvPr>
          <p:cNvSpPr txBox="1"/>
          <p:nvPr/>
        </p:nvSpPr>
        <p:spPr>
          <a:xfrm>
            <a:off x="12845600" y="32649418"/>
            <a:ext cx="2483624" cy="553678"/>
          </a:xfrm>
          <a:prstGeom prst="rect">
            <a:avLst/>
          </a:prstGeom>
          <a:noFill/>
        </p:spPr>
        <p:txBody>
          <a:bodyPr wrap="square" rtlCol="0">
            <a:spAutoFit/>
          </a:bodyPr>
          <a:lstStyle/>
          <a:p>
            <a:r>
              <a:rPr lang="en-US" altLang="zh-CN" sz="2998"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Conclusion</a:t>
            </a:r>
            <a:endParaRPr lang="zh-CN" altLang="en-US" sz="2998"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F64A3E2B-BFB1-416B-B411-D4F8A857BA38}"/>
                  </a:ext>
                </a:extLst>
              </p:cNvPr>
              <p:cNvSpPr txBox="1"/>
              <p:nvPr/>
            </p:nvSpPr>
            <p:spPr>
              <a:xfrm>
                <a:off x="4192738" y="33364213"/>
                <a:ext cx="4712642" cy="710066"/>
              </a:xfrm>
              <a:prstGeom prst="rect">
                <a:avLst/>
              </a:prstGeom>
              <a:noFill/>
            </p:spPr>
            <p:txBody>
              <a:bodyPr wrap="square" rtlCol="0">
                <a:spAutoFit/>
              </a:bodyPr>
              <a:lstStyle/>
              <a:p>
                <a:pPr marL="158634" indent="-158634">
                  <a:lnSpc>
                    <a:spcPct val="150000"/>
                  </a:lnSpc>
                  <a:buFont typeface="Wingdings" panose="05000000000000000000" pitchFamily="2" charset="2"/>
                  <a:buChar char="Ø"/>
                </a:pPr>
                <a14:m>
                  <m:oMath xmlns:m="http://schemas.openxmlformats.org/officeDocument/2006/math">
                    <m:sSub>
                      <m:sSubPr>
                        <m:ctrlPr>
                          <a:rPr lang="zh-CN" altLang="en-US" sz="2000" b="1" i="1" smtClean="0">
                            <a:solidFill>
                              <a:srgbClr val="1F3B73"/>
                            </a:solidFill>
                            <a:latin typeface="Cambria Math" panose="02040503050406030204" pitchFamily="18" charset="0"/>
                          </a:rPr>
                        </m:ctrlPr>
                      </m:sSubPr>
                      <m:e>
                        <m:r>
                          <a:rPr lang="zh-CN" altLang="en-US" sz="2000" b="1" i="1">
                            <a:solidFill>
                              <a:srgbClr val="1F3B73"/>
                            </a:solidFill>
                            <a:latin typeface="Cambria Math" panose="02040503050406030204" pitchFamily="18" charset="0"/>
                          </a:rPr>
                          <m:t>𝑰</m:t>
                        </m:r>
                      </m:e>
                      <m:sub>
                        <m:r>
                          <a:rPr lang="zh-CN" altLang="en-US" sz="2000" b="0" i="1">
                            <a:solidFill>
                              <a:srgbClr val="1F3B73"/>
                            </a:solidFill>
                            <a:latin typeface="Cambria Math" panose="02040503050406030204" pitchFamily="18" charset="0"/>
                          </a:rPr>
                          <m:t>𝑠</m:t>
                        </m:r>
                      </m:sub>
                    </m:sSub>
                    <m:r>
                      <a:rPr lang="zh-CN" altLang="en-US" sz="2000" b="0" i="0">
                        <a:solidFill>
                          <a:srgbClr val="1F3B73"/>
                        </a:solidFill>
                        <a:latin typeface="Cambria Math" panose="02040503050406030204" pitchFamily="18" charset="0"/>
                      </a:rPr>
                      <m:t>=</m:t>
                    </m:r>
                    <m:f>
                      <m:fPr>
                        <m:ctrlPr>
                          <a:rPr lang="zh-CN" altLang="en-US" sz="2000" b="0" i="1">
                            <a:solidFill>
                              <a:srgbClr val="1F3B73"/>
                            </a:solidFill>
                            <a:latin typeface="Cambria Math" panose="02040503050406030204" pitchFamily="18" charset="0"/>
                          </a:rPr>
                        </m:ctrlPr>
                      </m:fPr>
                      <m:num>
                        <m:r>
                          <a:rPr lang="zh-CN" altLang="en-US" sz="2000" b="0" i="0">
                            <a:solidFill>
                              <a:srgbClr val="1F3B73"/>
                            </a:solidFill>
                            <a:latin typeface="Cambria Math" panose="02040503050406030204" pitchFamily="18" charset="0"/>
                          </a:rPr>
                          <m:t>ℏ</m:t>
                        </m:r>
                        <m:sSub>
                          <m:sSubPr>
                            <m:ctrlPr>
                              <a:rPr lang="zh-CN" altLang="en-US" sz="2000" b="0" i="1">
                                <a:solidFill>
                                  <a:srgbClr val="1F3B73"/>
                                </a:solidFill>
                                <a:latin typeface="Cambria Math" panose="02040503050406030204" pitchFamily="18" charset="0"/>
                              </a:rPr>
                            </m:ctrlPr>
                          </m:sSubPr>
                          <m:e>
                            <m:r>
                              <a:rPr lang="zh-CN" altLang="en-US" sz="2000" b="0" i="1">
                                <a:solidFill>
                                  <a:srgbClr val="1F3B73"/>
                                </a:solidFill>
                                <a:latin typeface="Cambria Math" panose="02040503050406030204" pitchFamily="18" charset="0"/>
                              </a:rPr>
                              <m:t>𝑔</m:t>
                            </m:r>
                          </m:e>
                          <m:sub>
                            <m:r>
                              <a:rPr lang="zh-CN" altLang="en-US" sz="2000" b="0" i="1">
                                <a:solidFill>
                                  <a:srgbClr val="1F3B73"/>
                                </a:solidFill>
                                <a:latin typeface="Cambria Math" panose="02040503050406030204" pitchFamily="18" charset="0"/>
                              </a:rPr>
                              <m:t>𝑟</m:t>
                            </m:r>
                          </m:sub>
                        </m:sSub>
                      </m:num>
                      <m:den>
                        <m:r>
                          <a:rPr lang="zh-CN" altLang="en-US" sz="2000" b="0" i="0">
                            <a:solidFill>
                              <a:srgbClr val="1F3B73"/>
                            </a:solidFill>
                            <a:latin typeface="Cambria Math" panose="02040503050406030204" pitchFamily="18" charset="0"/>
                          </a:rPr>
                          <m:t>2</m:t>
                        </m:r>
                        <m:r>
                          <a:rPr lang="zh-CN" altLang="en-US" sz="2000" b="0" i="1">
                            <a:solidFill>
                              <a:srgbClr val="1F3B73"/>
                            </a:solidFill>
                            <a:latin typeface="Cambria Math" panose="02040503050406030204" pitchFamily="18" charset="0"/>
                          </a:rPr>
                          <m:t>𝜋</m:t>
                        </m:r>
                      </m:den>
                    </m:f>
                    <m:d>
                      <m:dPr>
                        <m:ctrlPr>
                          <a:rPr lang="zh-CN" altLang="en-US" sz="2000" b="0" i="1">
                            <a:solidFill>
                              <a:srgbClr val="1F3B73"/>
                            </a:solidFill>
                            <a:latin typeface="Cambria Math" panose="02040503050406030204" pitchFamily="18" charset="0"/>
                          </a:rPr>
                        </m:ctrlPr>
                      </m:dPr>
                      <m:e>
                        <m:sSub>
                          <m:sSubPr>
                            <m:ctrlPr>
                              <a:rPr lang="zh-CN" altLang="en-US" sz="2000" b="0" i="1">
                                <a:solidFill>
                                  <a:srgbClr val="1F3B73"/>
                                </a:solidFill>
                                <a:latin typeface="Cambria Math" panose="02040503050406030204" pitchFamily="18" charset="0"/>
                              </a:rPr>
                            </m:ctrlPr>
                          </m:sSubPr>
                          <m:e>
                            <m:r>
                              <a:rPr lang="zh-CN" altLang="en-US" sz="2000" b="1" i="1">
                                <a:solidFill>
                                  <a:srgbClr val="1F3B73"/>
                                </a:solidFill>
                                <a:latin typeface="Cambria Math" panose="02040503050406030204" pitchFamily="18" charset="0"/>
                              </a:rPr>
                              <m:t>𝑴</m:t>
                            </m:r>
                          </m:e>
                          <m:sub>
                            <m:r>
                              <a:rPr lang="zh-CN" altLang="en-US" sz="2000" b="0" i="1">
                                <a:solidFill>
                                  <a:srgbClr val="1F3B73"/>
                                </a:solidFill>
                                <a:latin typeface="Cambria Math" panose="02040503050406030204" pitchFamily="18" charset="0"/>
                              </a:rPr>
                              <m:t>𝑡𝑜𝑡</m:t>
                            </m:r>
                          </m:sub>
                        </m:sSub>
                        <m:r>
                          <a:rPr lang="zh-CN" altLang="en-US" sz="2000" b="0" i="0">
                            <a:solidFill>
                              <a:srgbClr val="1F3B73"/>
                            </a:solidFill>
                            <a:latin typeface="Cambria Math" panose="02040503050406030204" pitchFamily="18" charset="0"/>
                          </a:rPr>
                          <m:t>×</m:t>
                        </m:r>
                        <m:acc>
                          <m:accPr>
                            <m:chr m:val="̇"/>
                            <m:ctrlPr>
                              <a:rPr lang="zh-CN" altLang="en-US" sz="2000" b="0" i="1">
                                <a:solidFill>
                                  <a:srgbClr val="1F3B73"/>
                                </a:solidFill>
                                <a:latin typeface="Cambria Math" panose="02040503050406030204" pitchFamily="18" charset="0"/>
                              </a:rPr>
                            </m:ctrlPr>
                          </m:accPr>
                          <m:e>
                            <m:sSub>
                              <m:sSubPr>
                                <m:ctrlPr>
                                  <a:rPr lang="zh-CN" altLang="en-US" sz="2000" b="0" i="1">
                                    <a:solidFill>
                                      <a:srgbClr val="1F3B73"/>
                                    </a:solidFill>
                                    <a:latin typeface="Cambria Math" panose="02040503050406030204" pitchFamily="18" charset="0"/>
                                  </a:rPr>
                                </m:ctrlPr>
                              </m:sSubPr>
                              <m:e>
                                <m:r>
                                  <a:rPr lang="zh-CN" altLang="en-US" sz="2000" b="1" i="1">
                                    <a:solidFill>
                                      <a:srgbClr val="1F3B73"/>
                                    </a:solidFill>
                                    <a:latin typeface="Cambria Math" panose="02040503050406030204" pitchFamily="18" charset="0"/>
                                  </a:rPr>
                                  <m:t>𝑴</m:t>
                                </m:r>
                              </m:e>
                              <m:sub>
                                <m:r>
                                  <a:rPr lang="zh-CN" altLang="en-US" sz="2000" b="0" i="1">
                                    <a:solidFill>
                                      <a:srgbClr val="1F3B73"/>
                                    </a:solidFill>
                                    <a:latin typeface="Cambria Math" panose="02040503050406030204" pitchFamily="18" charset="0"/>
                                  </a:rPr>
                                  <m:t>𝑡𝑜𝑡</m:t>
                                </m:r>
                              </m:sub>
                            </m:sSub>
                          </m:e>
                        </m:acc>
                        <m:r>
                          <a:rPr lang="zh-CN" altLang="en-US" sz="2000" b="0" i="0">
                            <a:solidFill>
                              <a:srgbClr val="1F3B73"/>
                            </a:solidFill>
                            <a:latin typeface="Cambria Math" panose="02040503050406030204" pitchFamily="18" charset="0"/>
                          </a:rPr>
                          <m:t>+</m:t>
                        </m:r>
                        <m:r>
                          <a:rPr lang="zh-CN" altLang="en-US" sz="2000" b="1" i="1">
                            <a:solidFill>
                              <a:srgbClr val="1F3B73"/>
                            </a:solidFill>
                            <a:latin typeface="Cambria Math" panose="02040503050406030204" pitchFamily="18" charset="0"/>
                          </a:rPr>
                          <m:t>𝑵</m:t>
                        </m:r>
                        <m:r>
                          <a:rPr lang="zh-CN" altLang="en-US" sz="2000" b="0" i="0">
                            <a:solidFill>
                              <a:srgbClr val="1F3B73"/>
                            </a:solidFill>
                            <a:latin typeface="Cambria Math" panose="02040503050406030204" pitchFamily="18" charset="0"/>
                          </a:rPr>
                          <m:t>×</m:t>
                        </m:r>
                        <m:acc>
                          <m:accPr>
                            <m:chr m:val="̇"/>
                            <m:ctrlPr>
                              <a:rPr lang="zh-CN" altLang="en-US" sz="2000" b="0" i="1">
                                <a:solidFill>
                                  <a:srgbClr val="1F3B73"/>
                                </a:solidFill>
                                <a:latin typeface="Cambria Math" panose="02040503050406030204" pitchFamily="18" charset="0"/>
                              </a:rPr>
                            </m:ctrlPr>
                          </m:accPr>
                          <m:e>
                            <m:r>
                              <a:rPr lang="zh-CN" altLang="en-US" sz="2000" b="1" i="1">
                                <a:solidFill>
                                  <a:srgbClr val="1F3B73"/>
                                </a:solidFill>
                                <a:latin typeface="Cambria Math" panose="02040503050406030204" pitchFamily="18" charset="0"/>
                              </a:rPr>
                              <m:t>𝑵</m:t>
                            </m:r>
                          </m:e>
                        </m:acc>
                      </m:e>
                    </m:d>
                    <m:r>
                      <a:rPr lang="zh-CN" altLang="en-US" sz="2000" b="0" i="1">
                        <a:solidFill>
                          <a:srgbClr val="1F3B73"/>
                        </a:solidFill>
                        <a:latin typeface="Cambria Math" panose="02040503050406030204" pitchFamily="18" charset="0"/>
                      </a:rPr>
                      <m:t> </m:t>
                    </m:r>
                  </m:oMath>
                </a14:m>
                <a:endParaRPr lang="en-US" altLang="zh-CN" sz="20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48" name="文本框 47">
                <a:extLst>
                  <a:ext uri="{FF2B5EF4-FFF2-40B4-BE49-F238E27FC236}">
                    <a16:creationId xmlns:a16="http://schemas.microsoft.com/office/drawing/2014/main" id="{F64A3E2B-BFB1-416B-B411-D4F8A857BA38}"/>
                  </a:ext>
                </a:extLst>
              </p:cNvPr>
              <p:cNvSpPr txBox="1">
                <a:spLocks noRot="1" noChangeAspect="1" noMove="1" noResize="1" noEditPoints="1" noAdjustHandles="1" noChangeArrowheads="1" noChangeShapeType="1" noTextEdit="1"/>
              </p:cNvSpPr>
              <p:nvPr/>
            </p:nvSpPr>
            <p:spPr>
              <a:xfrm>
                <a:off x="4192738" y="33364213"/>
                <a:ext cx="4712642" cy="710066"/>
              </a:xfrm>
              <a:prstGeom prst="rect">
                <a:avLst/>
              </a:prstGeom>
              <a:blipFill>
                <a:blip r:embed="rId7"/>
                <a:stretch>
                  <a:fillRect/>
                </a:stretch>
              </a:blipFill>
            </p:spPr>
            <p:txBody>
              <a:bodyPr/>
              <a:lstStyle/>
              <a:p>
                <a:r>
                  <a:rPr lang="zh-CN" altLang="en-US">
                    <a:noFill/>
                  </a:rPr>
                  <a:t> </a:t>
                </a:r>
              </a:p>
            </p:txBody>
          </p:sp>
        </mc:Fallback>
      </mc:AlternateContent>
      <p:sp>
        <p:nvSpPr>
          <p:cNvPr id="81" name="文本框 80">
            <a:extLst>
              <a:ext uri="{FF2B5EF4-FFF2-40B4-BE49-F238E27FC236}">
                <a16:creationId xmlns:a16="http://schemas.microsoft.com/office/drawing/2014/main" id="{6F64875D-F785-478E-B325-203DA2303B99}"/>
              </a:ext>
            </a:extLst>
          </p:cNvPr>
          <p:cNvSpPr txBox="1"/>
          <p:nvPr/>
        </p:nvSpPr>
        <p:spPr>
          <a:xfrm>
            <a:off x="13063413" y="23780565"/>
            <a:ext cx="9677318" cy="960328"/>
          </a:xfrm>
          <a:prstGeom prst="rect">
            <a:avLst/>
          </a:prstGeom>
          <a:noFill/>
        </p:spPr>
        <p:txBody>
          <a:bodyPr wrap="square" rtlCol="0">
            <a:spAutoFit/>
          </a:bodyPr>
          <a:lstStyle/>
          <a:p>
            <a:pPr marL="158634" indent="-158634">
              <a:lnSpc>
                <a:spcPct val="150000"/>
              </a:lnSpc>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Only one absorption peak in conventional IDT structure.</a:t>
            </a:r>
          </a:p>
          <a:p>
            <a:pPr marL="158634" indent="-158634">
              <a:lnSpc>
                <a:spcPct val="150000"/>
              </a:lnSpc>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Two absorption peaks exist in focused IDT structure.</a:t>
            </a:r>
            <a:endParaRPr lang="zh-CN" altLang="en-US" sz="2000" dirty="0">
              <a:solidFill>
                <a:srgbClr val="002060"/>
              </a:solidFill>
              <a:latin typeface="Times New Roman" panose="02020603050405020304" pitchFamily="18" charset="0"/>
              <a:cs typeface="Times New Roman" panose="02020603050405020304" pitchFamily="18" charset="0"/>
            </a:endParaRPr>
          </a:p>
        </p:txBody>
      </p:sp>
      <p:sp>
        <p:nvSpPr>
          <p:cNvPr id="83" name="矩形 82">
            <a:extLst>
              <a:ext uri="{FF2B5EF4-FFF2-40B4-BE49-F238E27FC236}">
                <a16:creationId xmlns:a16="http://schemas.microsoft.com/office/drawing/2014/main" id="{49000494-C747-4AB6-A650-E0C038808AC7}"/>
              </a:ext>
            </a:extLst>
          </p:cNvPr>
          <p:cNvSpPr/>
          <p:nvPr/>
        </p:nvSpPr>
        <p:spPr>
          <a:xfrm>
            <a:off x="12484935" y="33016311"/>
            <a:ext cx="11462174" cy="1843069"/>
          </a:xfrm>
          <a:prstGeom prst="rect">
            <a:avLst/>
          </a:prstGeom>
          <a:noFill/>
          <a:ln>
            <a:noFill/>
          </a:ln>
        </p:spPr>
        <p:txBody>
          <a:bodyPr wrap="square">
            <a:spAutoFit/>
          </a:bodyPr>
          <a:lstStyle/>
          <a:p>
            <a:pPr marL="253811" indent="-253811" algn="just">
              <a:lnSpc>
                <a:spcPct val="150000"/>
              </a:lnSpc>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Our measurements utilizing focused IDTs have revealed two-phonon absorption modes in the weakly interlayer-coupled antiferromagnetic material CrCl</a:t>
            </a:r>
            <a:r>
              <a:rPr lang="en-US" altLang="zh-CN" sz="2000" baseline="-25000" dirty="0">
                <a:solidFill>
                  <a:srgbClr val="002060"/>
                </a:solidFill>
                <a:latin typeface="Times New Roman" panose="02020603050405020304" pitchFamily="18" charset="0"/>
                <a:cs typeface="Times New Roman" panose="02020603050405020304" pitchFamily="18" charset="0"/>
              </a:rPr>
              <a:t>3</a:t>
            </a:r>
            <a:r>
              <a:rPr lang="en-US" altLang="zh-CN" sz="2000" dirty="0">
                <a:solidFill>
                  <a:srgbClr val="002060"/>
                </a:solidFill>
                <a:latin typeface="Times New Roman" panose="02020603050405020304" pitchFamily="18" charset="0"/>
                <a:cs typeface="Times New Roman" panose="02020603050405020304" pitchFamily="18" charset="0"/>
              </a:rPr>
              <a:t> through acoustic antiferromagnetic resonance experiments.</a:t>
            </a:r>
          </a:p>
          <a:p>
            <a:pPr marL="253811" indent="-253811" algn="just">
              <a:lnSpc>
                <a:spcPct val="150000"/>
              </a:lnSpc>
              <a:buFont typeface="Wingdings" panose="05000000000000000000" pitchFamily="2" charset="2"/>
              <a:buChar char="Ø"/>
            </a:pPr>
            <a:r>
              <a:rPr lang="en-US" altLang="zh-CN" sz="1800" kern="100" dirty="0">
                <a:solidFill>
                  <a:srgbClr val="1F3B73"/>
                </a:solidFill>
                <a:effectLst/>
                <a:latin typeface="Times New Roman" panose="02020603050405020304" pitchFamily="18" charset="0"/>
                <a:ea typeface="等线" panose="02010600030101010101" pitchFamily="2" charset="-122"/>
                <a:cs typeface="Times New Roman" panose="02020603050405020304" pitchFamily="18" charset="0"/>
              </a:rPr>
              <a:t>Furthermore, we have achieved acoustic antiferromagnetic spin pumping.</a:t>
            </a:r>
            <a:endParaRPr lang="en-US" altLang="zh-CN" sz="2000" dirty="0">
              <a:solidFill>
                <a:srgbClr val="1F3B73"/>
              </a:solidFill>
              <a:latin typeface="Times New Roman" panose="02020603050405020304" pitchFamily="18" charset="0"/>
              <a:cs typeface="Times New Roman" panose="02020603050405020304" pitchFamily="18" charset="0"/>
            </a:endParaRPr>
          </a:p>
        </p:txBody>
      </p:sp>
      <p:sp>
        <p:nvSpPr>
          <p:cNvPr id="84" name="文本框 83">
            <a:extLst>
              <a:ext uri="{FF2B5EF4-FFF2-40B4-BE49-F238E27FC236}">
                <a16:creationId xmlns:a16="http://schemas.microsoft.com/office/drawing/2014/main" id="{B77B5F59-1420-4D25-BB44-2AEC0ABE2D69}"/>
              </a:ext>
            </a:extLst>
          </p:cNvPr>
          <p:cNvSpPr txBox="1"/>
          <p:nvPr/>
        </p:nvSpPr>
        <p:spPr>
          <a:xfrm>
            <a:off x="19710420" y="35371201"/>
            <a:ext cx="5171831" cy="461665"/>
          </a:xfrm>
          <a:prstGeom prst="rect">
            <a:avLst/>
          </a:prstGeom>
          <a:noFill/>
        </p:spPr>
        <p:txBody>
          <a:bodyPr wrap="square">
            <a:spAutoFit/>
          </a:bodyPr>
          <a:lstStyle/>
          <a:p>
            <a:r>
              <a:rPr lang="en-US" altLang="zh-CN" sz="2400" dirty="0">
                <a:solidFill>
                  <a:schemeClr val="bg1"/>
                </a:solidFill>
              </a:rPr>
              <a:t>Under Review at Nature Electronics</a:t>
            </a:r>
            <a:endParaRPr lang="zh-CN" altLang="en-US" sz="2400" dirty="0">
              <a:solidFill>
                <a:schemeClr val="bg1"/>
              </a:solidFill>
            </a:endParaRPr>
          </a:p>
        </p:txBody>
      </p:sp>
      <p:pic>
        <p:nvPicPr>
          <p:cNvPr id="1038" name="Picture 14" descr="https://fxxiu.fudan.edu.cn/images/logo.png">
            <a:extLst>
              <a:ext uri="{FF2B5EF4-FFF2-40B4-BE49-F238E27FC236}">
                <a16:creationId xmlns:a16="http://schemas.microsoft.com/office/drawing/2014/main" id="{92DA1F14-6141-47D5-B141-4ED918401E26}"/>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965064" y="795406"/>
            <a:ext cx="19373839" cy="1900206"/>
          </a:xfrm>
          <a:prstGeom prst="rect">
            <a:avLst/>
          </a:prstGeom>
          <a:noFill/>
          <a:extLst>
            <a:ext uri="{909E8E84-426E-40DD-AFC4-6F175D3DCCD1}">
              <a14:hiddenFill xmlns:a14="http://schemas.microsoft.com/office/drawing/2010/main">
                <a:solidFill>
                  <a:srgbClr val="FFFFFF"/>
                </a:solidFill>
              </a14:hiddenFill>
            </a:ext>
          </a:extLst>
        </p:spPr>
      </p:pic>
      <p:sp>
        <p:nvSpPr>
          <p:cNvPr id="113" name="矩形 112">
            <a:extLst>
              <a:ext uri="{FF2B5EF4-FFF2-40B4-BE49-F238E27FC236}">
                <a16:creationId xmlns:a16="http://schemas.microsoft.com/office/drawing/2014/main" id="{07983ED3-FAE5-4933-AE83-2F8545A0B0A4}"/>
              </a:ext>
            </a:extLst>
          </p:cNvPr>
          <p:cNvSpPr/>
          <p:nvPr/>
        </p:nvSpPr>
        <p:spPr>
          <a:xfrm>
            <a:off x="17571153" y="16232381"/>
            <a:ext cx="606555" cy="855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D35F5D64-744D-4AD0-A46E-36A8A8814DA9}"/>
              </a:ext>
            </a:extLst>
          </p:cNvPr>
          <p:cNvSpPr/>
          <p:nvPr/>
        </p:nvSpPr>
        <p:spPr>
          <a:xfrm>
            <a:off x="17446658" y="22352161"/>
            <a:ext cx="606555" cy="855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a:extLst>
              <a:ext uri="{FF2B5EF4-FFF2-40B4-BE49-F238E27FC236}">
                <a16:creationId xmlns:a16="http://schemas.microsoft.com/office/drawing/2014/main" id="{CC124A09-3BDD-47EF-B4CA-588D202DFE5F}"/>
              </a:ext>
            </a:extLst>
          </p:cNvPr>
          <p:cNvPicPr>
            <a:picLocks noChangeAspect="1"/>
          </p:cNvPicPr>
          <p:nvPr/>
        </p:nvPicPr>
        <p:blipFill>
          <a:blip r:embed="rId9"/>
          <a:stretch>
            <a:fillRect/>
          </a:stretch>
        </p:blipFill>
        <p:spPr>
          <a:xfrm>
            <a:off x="1672505" y="13518304"/>
            <a:ext cx="4225846" cy="3924000"/>
          </a:xfrm>
          <a:prstGeom prst="rect">
            <a:avLst/>
          </a:prstGeom>
        </p:spPr>
      </p:pic>
      <p:pic>
        <p:nvPicPr>
          <p:cNvPr id="50" name="图片 49">
            <a:extLst>
              <a:ext uri="{FF2B5EF4-FFF2-40B4-BE49-F238E27FC236}">
                <a16:creationId xmlns:a16="http://schemas.microsoft.com/office/drawing/2014/main" id="{77273028-0FD6-4233-8591-7EB473EEC84A}"/>
              </a:ext>
            </a:extLst>
          </p:cNvPr>
          <p:cNvPicPr>
            <a:picLocks noChangeAspect="1"/>
          </p:cNvPicPr>
          <p:nvPr/>
        </p:nvPicPr>
        <p:blipFill>
          <a:blip r:embed="rId10"/>
          <a:stretch>
            <a:fillRect/>
          </a:stretch>
        </p:blipFill>
        <p:spPr>
          <a:xfrm>
            <a:off x="6630399" y="13518304"/>
            <a:ext cx="4520827" cy="4280400"/>
          </a:xfrm>
          <a:prstGeom prst="rect">
            <a:avLst/>
          </a:prstGeom>
        </p:spPr>
      </p:pic>
      <p:pic>
        <p:nvPicPr>
          <p:cNvPr id="51" name="图片 50">
            <a:extLst>
              <a:ext uri="{FF2B5EF4-FFF2-40B4-BE49-F238E27FC236}">
                <a16:creationId xmlns:a16="http://schemas.microsoft.com/office/drawing/2014/main" id="{8BE02B9C-3B97-4DA1-BD62-379D052BE8F6}"/>
              </a:ext>
            </a:extLst>
          </p:cNvPr>
          <p:cNvPicPr>
            <a:picLocks noChangeAspect="1"/>
          </p:cNvPicPr>
          <p:nvPr/>
        </p:nvPicPr>
        <p:blipFill>
          <a:blip r:embed="rId11"/>
          <a:stretch>
            <a:fillRect/>
          </a:stretch>
        </p:blipFill>
        <p:spPr>
          <a:xfrm>
            <a:off x="17828706" y="13534507"/>
            <a:ext cx="5842100" cy="4067597"/>
          </a:xfrm>
          <a:prstGeom prst="rect">
            <a:avLst/>
          </a:prstGeom>
        </p:spPr>
      </p:pic>
      <p:pic>
        <p:nvPicPr>
          <p:cNvPr id="52" name="图片 51">
            <a:extLst>
              <a:ext uri="{FF2B5EF4-FFF2-40B4-BE49-F238E27FC236}">
                <a16:creationId xmlns:a16="http://schemas.microsoft.com/office/drawing/2014/main" id="{98243306-AFD7-4773-A464-AB9E3E9B9B4D}"/>
              </a:ext>
            </a:extLst>
          </p:cNvPr>
          <p:cNvPicPr>
            <a:picLocks noChangeAspect="1"/>
          </p:cNvPicPr>
          <p:nvPr/>
        </p:nvPicPr>
        <p:blipFill>
          <a:blip r:embed="rId12"/>
          <a:stretch>
            <a:fillRect/>
          </a:stretch>
        </p:blipFill>
        <p:spPr>
          <a:xfrm>
            <a:off x="13257170" y="14131244"/>
            <a:ext cx="4263343" cy="2629544"/>
          </a:xfrm>
          <a:prstGeom prst="rect">
            <a:avLst/>
          </a:prstGeom>
        </p:spPr>
      </p:pic>
      <p:pic>
        <p:nvPicPr>
          <p:cNvPr id="53" name="图片 52">
            <a:extLst>
              <a:ext uri="{FF2B5EF4-FFF2-40B4-BE49-F238E27FC236}">
                <a16:creationId xmlns:a16="http://schemas.microsoft.com/office/drawing/2014/main" id="{E823151F-2AD1-4811-B2D3-43A796A58E07}"/>
              </a:ext>
            </a:extLst>
          </p:cNvPr>
          <p:cNvPicPr>
            <a:picLocks noChangeAspect="1"/>
          </p:cNvPicPr>
          <p:nvPr/>
        </p:nvPicPr>
        <p:blipFill>
          <a:blip r:embed="rId13"/>
          <a:stretch>
            <a:fillRect/>
          </a:stretch>
        </p:blipFill>
        <p:spPr>
          <a:xfrm>
            <a:off x="14141392" y="17775034"/>
            <a:ext cx="3308268" cy="6214250"/>
          </a:xfrm>
          <a:prstGeom prst="rect">
            <a:avLst/>
          </a:prstGeom>
        </p:spPr>
      </p:pic>
      <p:pic>
        <p:nvPicPr>
          <p:cNvPr id="54" name="图片 53">
            <a:extLst>
              <a:ext uri="{FF2B5EF4-FFF2-40B4-BE49-F238E27FC236}">
                <a16:creationId xmlns:a16="http://schemas.microsoft.com/office/drawing/2014/main" id="{2CDFCA64-70B0-49D2-873D-B194769058A8}"/>
              </a:ext>
            </a:extLst>
          </p:cNvPr>
          <p:cNvPicPr>
            <a:picLocks noChangeAspect="1"/>
          </p:cNvPicPr>
          <p:nvPr/>
        </p:nvPicPr>
        <p:blipFill>
          <a:blip r:embed="rId14"/>
          <a:stretch>
            <a:fillRect/>
          </a:stretch>
        </p:blipFill>
        <p:spPr>
          <a:xfrm>
            <a:off x="18983122" y="17775034"/>
            <a:ext cx="3313214" cy="6213600"/>
          </a:xfrm>
          <a:prstGeom prst="rect">
            <a:avLst/>
          </a:prstGeom>
        </p:spPr>
      </p:pic>
      <p:sp>
        <p:nvSpPr>
          <p:cNvPr id="55" name="文本框 54">
            <a:extLst>
              <a:ext uri="{FF2B5EF4-FFF2-40B4-BE49-F238E27FC236}">
                <a16:creationId xmlns:a16="http://schemas.microsoft.com/office/drawing/2014/main" id="{B052BCA0-9FBB-4EFE-81FF-869370BEBC3A}"/>
              </a:ext>
            </a:extLst>
          </p:cNvPr>
          <p:cNvSpPr txBox="1"/>
          <p:nvPr/>
        </p:nvSpPr>
        <p:spPr>
          <a:xfrm rot="10800000">
            <a:off x="13717500" y="19800008"/>
            <a:ext cx="461665" cy="1404615"/>
          </a:xfrm>
          <a:prstGeom prst="rect">
            <a:avLst/>
          </a:prstGeom>
          <a:noFill/>
        </p:spPr>
        <p:txBody>
          <a:bodyPr vert="eaVert" wrap="none" rtlCol="0">
            <a:spAutoFit/>
          </a:bodyPr>
          <a:lstStyle/>
          <a:p>
            <a:r>
              <a:rPr lang="en-US" altLang="zh-CN" dirty="0" err="1">
                <a:latin typeface="Arial" panose="020B0604020202020204" pitchFamily="34" charset="0"/>
                <a:cs typeface="Arial" panose="020B0604020202020204" pitchFamily="34" charset="0"/>
              </a:rPr>
              <a:t>Transmisson</a:t>
            </a:r>
            <a:endParaRPr lang="zh-CN" altLang="en-US" dirty="0">
              <a:latin typeface="Arial" panose="020B0604020202020204" pitchFamily="34" charset="0"/>
              <a:cs typeface="Arial" panose="020B0604020202020204" pitchFamily="34" charset="0"/>
            </a:endParaRPr>
          </a:p>
        </p:txBody>
      </p:sp>
      <p:sp>
        <p:nvSpPr>
          <p:cNvPr id="56" name="文本框 55">
            <a:extLst>
              <a:ext uri="{FF2B5EF4-FFF2-40B4-BE49-F238E27FC236}">
                <a16:creationId xmlns:a16="http://schemas.microsoft.com/office/drawing/2014/main" id="{1DF74EF5-948D-45C3-BF41-0AB7DA5103FE}"/>
              </a:ext>
            </a:extLst>
          </p:cNvPr>
          <p:cNvSpPr txBox="1"/>
          <p:nvPr/>
        </p:nvSpPr>
        <p:spPr>
          <a:xfrm rot="10800000">
            <a:off x="18485430" y="19800008"/>
            <a:ext cx="461665" cy="1404615"/>
          </a:xfrm>
          <a:prstGeom prst="rect">
            <a:avLst/>
          </a:prstGeom>
          <a:noFill/>
        </p:spPr>
        <p:txBody>
          <a:bodyPr vert="eaVert" wrap="none" rtlCol="0">
            <a:spAutoFit/>
          </a:bodyPr>
          <a:lstStyle/>
          <a:p>
            <a:r>
              <a:rPr lang="en-US" altLang="zh-CN" dirty="0" err="1">
                <a:latin typeface="Arial" panose="020B0604020202020204" pitchFamily="34" charset="0"/>
                <a:cs typeface="Arial" panose="020B0604020202020204" pitchFamily="34" charset="0"/>
              </a:rPr>
              <a:t>Transmisson</a:t>
            </a: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91AAE1DD-4A97-444C-AB47-90EA7A1393C5}"/>
              </a:ext>
            </a:extLst>
          </p:cNvPr>
          <p:cNvSpPr txBox="1"/>
          <p:nvPr/>
        </p:nvSpPr>
        <p:spPr>
          <a:xfrm>
            <a:off x="13871356" y="12595181"/>
            <a:ext cx="8719747" cy="1190069"/>
          </a:xfrm>
          <a:prstGeom prst="rect">
            <a:avLst/>
          </a:prstGeom>
          <a:noFill/>
        </p:spPr>
        <p:txBody>
          <a:bodyPr wrap="square" rtlCol="0">
            <a:spAutoFit/>
          </a:bodyPr>
          <a:lstStyle/>
          <a:p>
            <a:pPr algn="just">
              <a:lnSpc>
                <a:spcPct val="115000"/>
              </a:lnSpc>
              <a:spcAft>
                <a:spcPts val="800"/>
              </a:spcAft>
            </a:pPr>
            <a:r>
              <a:rPr lang="en-US" altLang="zh-CN" sz="3200" b="1"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Two-phonon absorption based on enhanced phonon energy density</a:t>
            </a:r>
            <a:endParaRPr lang="zh-CN" altLang="zh-CN" sz="2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id="{B81EC53A-9867-4B60-BC9C-2243350E2F6C}"/>
              </a:ext>
            </a:extLst>
          </p:cNvPr>
          <p:cNvSpPr txBox="1"/>
          <p:nvPr/>
        </p:nvSpPr>
        <p:spPr>
          <a:xfrm>
            <a:off x="14624238" y="17618785"/>
            <a:ext cx="243047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Conventional IDT</a:t>
            </a:r>
            <a:endParaRPr lang="zh-CN" altLang="en-US" sz="2400" dirty="0">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A74A0C53-30AD-4178-B70B-079097DE815B}"/>
              </a:ext>
            </a:extLst>
          </p:cNvPr>
          <p:cNvSpPr txBox="1"/>
          <p:nvPr/>
        </p:nvSpPr>
        <p:spPr>
          <a:xfrm>
            <a:off x="19746198" y="17651916"/>
            <a:ext cx="1800493"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Focused IDT</a:t>
            </a:r>
            <a:endParaRPr lang="zh-CN" altLang="en-US" sz="2400" dirty="0">
              <a:latin typeface="Times New Roman" panose="02020603050405020304" pitchFamily="18" charset="0"/>
              <a:cs typeface="Times New Roman" panose="02020603050405020304" pitchFamily="18" charset="0"/>
            </a:endParaRPr>
          </a:p>
        </p:txBody>
      </p:sp>
      <p:pic>
        <p:nvPicPr>
          <p:cNvPr id="59" name="图片 27">
            <a:extLst>
              <a:ext uri="{FF2B5EF4-FFF2-40B4-BE49-F238E27FC236}">
                <a16:creationId xmlns:a16="http://schemas.microsoft.com/office/drawing/2014/main" id="{0ADD4A9F-B0FC-47AA-AC52-CF6EF70BF928}"/>
              </a:ext>
            </a:extLst>
          </p:cNvPr>
          <p:cNvPicPr>
            <a:picLocks noChangeAspect="1"/>
          </p:cNvPicPr>
          <p:nvPr/>
        </p:nvPicPr>
        <p:blipFill>
          <a:blip r:embed="rId15">
            <a:extLst>
              <a:ext uri="{96DAC541-7B7A-43D3-8B79-37D633B846F1}">
                <asvg:svgBlip xmlns:asvg="http://schemas.microsoft.com/office/drawing/2016/SVG/main" r:embed="rId16"/>
              </a:ext>
            </a:extLst>
          </a:blip>
          <a:srcRect l="10631" t="1" r="10710" b="4774"/>
          <a:stretch>
            <a:fillRect/>
          </a:stretch>
        </p:blipFill>
        <p:spPr>
          <a:xfrm>
            <a:off x="1842854" y="22351076"/>
            <a:ext cx="4382010" cy="2983052"/>
          </a:xfrm>
          <a:prstGeom prst="rect">
            <a:avLst/>
          </a:prstGeom>
        </p:spPr>
      </p:pic>
      <p:pic>
        <p:nvPicPr>
          <p:cNvPr id="60" name="图片 59">
            <a:extLst>
              <a:ext uri="{FF2B5EF4-FFF2-40B4-BE49-F238E27FC236}">
                <a16:creationId xmlns:a16="http://schemas.microsoft.com/office/drawing/2014/main" id="{C228470C-4E76-4455-8786-E60EB51FAC9E}"/>
              </a:ext>
            </a:extLst>
          </p:cNvPr>
          <p:cNvPicPr>
            <a:picLocks noChangeAspect="1"/>
          </p:cNvPicPr>
          <p:nvPr/>
        </p:nvPicPr>
        <p:blipFill>
          <a:blip r:embed="rId17"/>
          <a:stretch>
            <a:fillRect/>
          </a:stretch>
        </p:blipFill>
        <p:spPr>
          <a:xfrm>
            <a:off x="6394188" y="22656423"/>
            <a:ext cx="4566026" cy="2594384"/>
          </a:xfrm>
          <a:prstGeom prst="rect">
            <a:avLst/>
          </a:prstGeom>
        </p:spPr>
      </p:pic>
      <p:pic>
        <p:nvPicPr>
          <p:cNvPr id="3" name="图片 2">
            <a:extLst>
              <a:ext uri="{FF2B5EF4-FFF2-40B4-BE49-F238E27FC236}">
                <a16:creationId xmlns:a16="http://schemas.microsoft.com/office/drawing/2014/main" id="{F6C9C351-AE6E-45E4-9636-241CBDF8B208}"/>
              </a:ext>
            </a:extLst>
          </p:cNvPr>
          <p:cNvPicPr>
            <a:picLocks noChangeAspect="1"/>
          </p:cNvPicPr>
          <p:nvPr/>
        </p:nvPicPr>
        <p:blipFill>
          <a:blip r:embed="rId18"/>
          <a:stretch>
            <a:fillRect/>
          </a:stretch>
        </p:blipFill>
        <p:spPr>
          <a:xfrm>
            <a:off x="2077001" y="25170231"/>
            <a:ext cx="9394644" cy="3291876"/>
          </a:xfrm>
          <a:prstGeom prst="rect">
            <a:avLst/>
          </a:prstGeom>
        </p:spPr>
      </p:pic>
      <p:pic>
        <p:nvPicPr>
          <p:cNvPr id="5" name="图片 4">
            <a:extLst>
              <a:ext uri="{FF2B5EF4-FFF2-40B4-BE49-F238E27FC236}">
                <a16:creationId xmlns:a16="http://schemas.microsoft.com/office/drawing/2014/main" id="{61E345DA-0F52-44B3-9276-DB7AF5081DFA}"/>
              </a:ext>
            </a:extLst>
          </p:cNvPr>
          <p:cNvPicPr>
            <a:picLocks noChangeAspect="1"/>
          </p:cNvPicPr>
          <p:nvPr/>
        </p:nvPicPr>
        <p:blipFill>
          <a:blip r:embed="rId19"/>
          <a:stretch>
            <a:fillRect/>
          </a:stretch>
        </p:blipFill>
        <p:spPr>
          <a:xfrm>
            <a:off x="2867858" y="29034740"/>
            <a:ext cx="6935353" cy="3945782"/>
          </a:xfrm>
          <a:prstGeom prst="rect">
            <a:avLst/>
          </a:prstGeom>
        </p:spPr>
      </p:pic>
      <p:sp>
        <p:nvSpPr>
          <p:cNvPr id="65" name="圆角矩形 7">
            <a:extLst>
              <a:ext uri="{FF2B5EF4-FFF2-40B4-BE49-F238E27FC236}">
                <a16:creationId xmlns:a16="http://schemas.microsoft.com/office/drawing/2014/main" id="{21D41148-F89A-4442-967B-1D26E0599A1C}"/>
              </a:ext>
            </a:extLst>
          </p:cNvPr>
          <p:cNvSpPr/>
          <p:nvPr/>
        </p:nvSpPr>
        <p:spPr>
          <a:xfrm>
            <a:off x="12484935" y="25680123"/>
            <a:ext cx="11462173" cy="6627443"/>
          </a:xfrm>
          <a:prstGeom prst="roundRect">
            <a:avLst/>
          </a:prstGeom>
          <a:solidFill>
            <a:schemeClr val="bg1"/>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4496" dirty="0"/>
          </a:p>
        </p:txBody>
      </p:sp>
      <p:pic>
        <p:nvPicPr>
          <p:cNvPr id="66" name="图片 65">
            <a:extLst>
              <a:ext uri="{FF2B5EF4-FFF2-40B4-BE49-F238E27FC236}">
                <a16:creationId xmlns:a16="http://schemas.microsoft.com/office/drawing/2014/main" id="{E579EB92-19F3-46DA-8976-1D9CA368A579}"/>
              </a:ext>
            </a:extLst>
          </p:cNvPr>
          <p:cNvPicPr>
            <a:picLocks noChangeAspect="1"/>
          </p:cNvPicPr>
          <p:nvPr/>
        </p:nvPicPr>
        <p:blipFill>
          <a:blip r:embed="rId20"/>
          <a:stretch>
            <a:fillRect/>
          </a:stretch>
        </p:blipFill>
        <p:spPr>
          <a:xfrm>
            <a:off x="14073168" y="25867942"/>
            <a:ext cx="3660261" cy="5142128"/>
          </a:xfrm>
          <a:prstGeom prst="rect">
            <a:avLst/>
          </a:prstGeom>
        </p:spPr>
      </p:pic>
      <p:pic>
        <p:nvPicPr>
          <p:cNvPr id="67" name="图片 66">
            <a:extLst>
              <a:ext uri="{FF2B5EF4-FFF2-40B4-BE49-F238E27FC236}">
                <a16:creationId xmlns:a16="http://schemas.microsoft.com/office/drawing/2014/main" id="{D1BE20D6-E5FD-48CB-A933-31D7C42B0E12}"/>
              </a:ext>
            </a:extLst>
          </p:cNvPr>
          <p:cNvPicPr>
            <a:picLocks noChangeAspect="1"/>
          </p:cNvPicPr>
          <p:nvPr/>
        </p:nvPicPr>
        <p:blipFill>
          <a:blip r:embed="rId21"/>
          <a:stretch>
            <a:fillRect/>
          </a:stretch>
        </p:blipFill>
        <p:spPr>
          <a:xfrm>
            <a:off x="18886146" y="25825790"/>
            <a:ext cx="3668662" cy="5140800"/>
          </a:xfrm>
          <a:prstGeom prst="rect">
            <a:avLst/>
          </a:prstGeom>
        </p:spPr>
      </p:pic>
      <p:sp>
        <p:nvSpPr>
          <p:cNvPr id="90" name="文本框 89">
            <a:extLst>
              <a:ext uri="{FF2B5EF4-FFF2-40B4-BE49-F238E27FC236}">
                <a16:creationId xmlns:a16="http://schemas.microsoft.com/office/drawing/2014/main" id="{2D539654-2A3E-4200-9346-B125884C0967}"/>
              </a:ext>
            </a:extLst>
          </p:cNvPr>
          <p:cNvSpPr txBox="1"/>
          <p:nvPr/>
        </p:nvSpPr>
        <p:spPr>
          <a:xfrm>
            <a:off x="12880220" y="30794429"/>
            <a:ext cx="10433044" cy="1427955"/>
          </a:xfrm>
          <a:prstGeom prst="rect">
            <a:avLst/>
          </a:prstGeom>
          <a:noFill/>
        </p:spPr>
        <p:txBody>
          <a:bodyPr wrap="square" rtlCol="0">
            <a:spAutoFit/>
          </a:bodyPr>
          <a:lstStyle/>
          <a:p>
            <a:pPr marL="238115" indent="-238115">
              <a:lnSpc>
                <a:spcPct val="150000"/>
              </a:lnSpc>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The antisymmetric acoustic spin pumping signal in the conventional structure.</a:t>
            </a:r>
          </a:p>
          <a:p>
            <a:pPr marL="238115" indent="-238115">
              <a:lnSpc>
                <a:spcPct val="150000"/>
              </a:lnSpc>
              <a:buFont typeface="Wingdings" panose="05000000000000000000" pitchFamily="2" charset="2"/>
              <a:buChar char="Ø"/>
            </a:pPr>
            <a:r>
              <a:rPr lang="en-US" altLang="zh-CN" sz="2000" dirty="0">
                <a:solidFill>
                  <a:srgbClr val="002060"/>
                </a:solidFill>
                <a:latin typeface="Times New Roman" panose="02020603050405020304" pitchFamily="18" charset="0"/>
                <a:cs typeface="Times New Roman" panose="02020603050405020304" pitchFamily="18" charset="0"/>
              </a:rPr>
              <a:t>Acoustic spin pumping signals corresponding to single-phonon and two-phonon absorption in the focused structure. </a:t>
            </a:r>
            <a:endParaRPr lang="zh-CN" altLang="en-US" sz="1667" dirty="0">
              <a:solidFill>
                <a:srgbClr val="002060"/>
              </a:solidFill>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653556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6438</TotalTime>
  <Words>391</Words>
  <Application>Microsoft Office PowerPoint</Application>
  <PresentationFormat>自定义</PresentationFormat>
  <Paragraphs>24</Paragraphs>
  <Slides>1</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1" baseType="lpstr">
      <vt:lpstr>等线</vt:lpstr>
      <vt:lpstr>Abadi</vt:lpstr>
      <vt:lpstr>Arial</vt:lpstr>
      <vt:lpstr>Calibri</vt:lpstr>
      <vt:lpstr>Calibri Light</vt:lpstr>
      <vt:lpstr>Cambria Math</vt:lpstr>
      <vt:lpstr>Times New Roman</vt:lpstr>
      <vt:lpstr>Wingdings</vt:lpstr>
      <vt:lpstr>Office 主题​​</vt:lpstr>
      <vt:lpstr>Equation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zyd</dc:creator>
  <cp:lastModifiedBy>xk</cp:lastModifiedBy>
  <cp:revision>44</cp:revision>
  <dcterms:created xsi:type="dcterms:W3CDTF">2025-05-10T06:55:35Z</dcterms:created>
  <dcterms:modified xsi:type="dcterms:W3CDTF">2026-05-23T15:14:11Z</dcterms:modified>
</cp:coreProperties>
</file>