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8800425" cy="43200638"/>
  <p:notesSz cx="7104063" cy="10234613"/>
  <p:defaultTextStyle>
    <a:defPPr>
      <a:defRPr lang="en-US"/>
    </a:defPPr>
    <a:lvl1pPr marL="0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1pPr>
    <a:lvl2pPr marL="2324061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2pPr>
    <a:lvl3pPr marL="4648122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3pPr>
    <a:lvl4pPr marL="6972184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4pPr>
    <a:lvl5pPr marL="9296245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5pPr>
    <a:lvl6pPr marL="11620306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6pPr>
    <a:lvl7pPr marL="13944367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7pPr>
    <a:lvl8pPr marL="16268429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8pPr>
    <a:lvl9pPr marL="18592490" algn="l" defTabSz="4648122" rtl="0" eaLnBrk="1" latinLnBrk="0" hangingPunct="1">
      <a:defRPr sz="91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638" autoAdjust="0"/>
    <p:restoredTop sz="96617" autoAdjust="0"/>
  </p:normalViewPr>
  <p:slideViewPr>
    <p:cSldViewPr>
      <p:cViewPr>
        <p:scale>
          <a:sx n="50" d="100"/>
          <a:sy n="50" d="100"/>
        </p:scale>
        <p:origin x="2968" y="-3228"/>
      </p:cViewPr>
      <p:guideLst>
        <p:guide orient="horz" pos="13607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24" cy="513401"/>
          </a:xfrm>
          <a:prstGeom prst="rect">
            <a:avLst/>
          </a:prstGeom>
        </p:spPr>
        <p:txBody>
          <a:bodyPr vert="horz" lIns="97878" tIns="48939" rIns="97878" bIns="48939" rtlCol="0"/>
          <a:lstStyle>
            <a:lvl1pPr algn="l">
              <a:defRPr sz="13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718" y="0"/>
            <a:ext cx="3077724" cy="513401"/>
          </a:xfrm>
          <a:prstGeom prst="rect">
            <a:avLst/>
          </a:prstGeom>
        </p:spPr>
        <p:txBody>
          <a:bodyPr vert="horz" lIns="97878" tIns="48939" rIns="97878" bIns="48939" rtlCol="0"/>
          <a:lstStyle>
            <a:lvl1pPr algn="r">
              <a:defRPr sz="1300"/>
            </a:lvl1pPr>
          </a:lstStyle>
          <a:p>
            <a:fld id="{ABF393D0-909A-924B-AE06-D2A5AAAA5404}" type="datetimeFigureOut">
              <a:rPr kumimoji="1" lang="zh-CN" altLang="en-US" smtClean="0"/>
              <a:t>2026/5/24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279525"/>
            <a:ext cx="23034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878" tIns="48939" rIns="97878" bIns="4893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5" y="4924782"/>
            <a:ext cx="5683574" cy="4029845"/>
          </a:xfrm>
          <a:prstGeom prst="rect">
            <a:avLst/>
          </a:prstGeom>
        </p:spPr>
        <p:txBody>
          <a:bodyPr vert="horz" lIns="97878" tIns="48939" rIns="97878" bIns="48939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213"/>
            <a:ext cx="3077724" cy="513401"/>
          </a:xfrm>
          <a:prstGeom prst="rect">
            <a:avLst/>
          </a:prstGeom>
        </p:spPr>
        <p:txBody>
          <a:bodyPr vert="horz" lIns="97878" tIns="48939" rIns="97878" bIns="48939" rtlCol="0" anchor="b"/>
          <a:lstStyle>
            <a:lvl1pPr algn="l">
              <a:defRPr sz="13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718" y="9721213"/>
            <a:ext cx="3077724" cy="513401"/>
          </a:xfrm>
          <a:prstGeom prst="rect">
            <a:avLst/>
          </a:prstGeom>
        </p:spPr>
        <p:txBody>
          <a:bodyPr vert="horz" lIns="97878" tIns="48939" rIns="97878" bIns="48939" rtlCol="0" anchor="b"/>
          <a:lstStyle>
            <a:lvl1pPr algn="r">
              <a:defRPr sz="1300"/>
            </a:lvl1pPr>
          </a:lstStyle>
          <a:p>
            <a:fld id="{F1F54873-5903-F048-A6FD-E88447C86B1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464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1pPr>
    <a:lvl2pPr marL="472928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2pPr>
    <a:lvl3pPr marL="945855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3pPr>
    <a:lvl4pPr marL="1418783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4pPr>
    <a:lvl5pPr marL="1891711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5pPr>
    <a:lvl6pPr marL="2364638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6pPr>
    <a:lvl7pPr marL="2837566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7pPr>
    <a:lvl8pPr marL="3310494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8pPr>
    <a:lvl9pPr marL="3783421" algn="l" defTabSz="945855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00300" y="1279525"/>
            <a:ext cx="2303463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54873-5903-F048-A6FD-E88447C86B1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95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5" y="13420204"/>
            <a:ext cx="24480361" cy="92601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64" y="24480365"/>
            <a:ext cx="20160298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4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99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48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9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4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69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4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596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0310" y="1730038"/>
            <a:ext cx="6480096" cy="36860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021" y="1730038"/>
            <a:ext cx="18960280" cy="36860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038" y="27760415"/>
            <a:ext cx="24480361" cy="8580127"/>
          </a:xfrm>
        </p:spPr>
        <p:txBody>
          <a:bodyPr anchor="t"/>
          <a:lstStyle>
            <a:lvl1pPr algn="l">
              <a:defRPr sz="170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038" y="18310281"/>
            <a:ext cx="24480361" cy="9450135"/>
          </a:xfrm>
        </p:spPr>
        <p:txBody>
          <a:bodyPr anchor="b"/>
          <a:lstStyle>
            <a:lvl1pPr marL="0" indent="0">
              <a:buNone/>
              <a:defRPr sz="8503">
                <a:solidFill>
                  <a:schemeClr val="tx1">
                    <a:tint val="75000"/>
                  </a:schemeClr>
                </a:solidFill>
              </a:defRPr>
            </a:lvl1pPr>
            <a:lvl2pPr marL="1949523" indent="0">
              <a:buNone/>
              <a:defRPr sz="7636">
                <a:solidFill>
                  <a:schemeClr val="tx1">
                    <a:tint val="75000"/>
                  </a:schemeClr>
                </a:solidFill>
              </a:defRPr>
            </a:lvl2pPr>
            <a:lvl3pPr marL="3899046" indent="0">
              <a:buNone/>
              <a:defRPr sz="6854">
                <a:solidFill>
                  <a:schemeClr val="tx1">
                    <a:tint val="75000"/>
                  </a:schemeClr>
                </a:solidFill>
              </a:defRPr>
            </a:lvl3pPr>
            <a:lvl4pPr marL="5848571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4pPr>
            <a:lvl5pPr marL="7798094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5pPr>
            <a:lvl6pPr marL="9747616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6pPr>
            <a:lvl7pPr marL="11697139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7pPr>
            <a:lvl8pPr marL="13646663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8pPr>
            <a:lvl9pPr marL="15596187" indent="0">
              <a:buNone/>
              <a:defRPr sz="5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21" y="10080157"/>
            <a:ext cx="12720188" cy="28510423"/>
          </a:xfrm>
        </p:spPr>
        <p:txBody>
          <a:bodyPr/>
          <a:lstStyle>
            <a:lvl1pPr>
              <a:defRPr sz="11973"/>
            </a:lvl1pPr>
            <a:lvl2pPr>
              <a:defRPr sz="10239"/>
            </a:lvl2pPr>
            <a:lvl3pPr>
              <a:defRPr sz="8503"/>
            </a:lvl3pPr>
            <a:lvl4pPr>
              <a:defRPr sz="7636"/>
            </a:lvl4pPr>
            <a:lvl5pPr>
              <a:defRPr sz="7636"/>
            </a:lvl5pPr>
            <a:lvl6pPr>
              <a:defRPr sz="7636"/>
            </a:lvl6pPr>
            <a:lvl7pPr>
              <a:defRPr sz="7636"/>
            </a:lvl7pPr>
            <a:lvl8pPr>
              <a:defRPr sz="7636"/>
            </a:lvl8pPr>
            <a:lvl9pPr>
              <a:defRPr sz="7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0216" y="10080157"/>
            <a:ext cx="12720188" cy="28510423"/>
          </a:xfrm>
        </p:spPr>
        <p:txBody>
          <a:bodyPr/>
          <a:lstStyle>
            <a:lvl1pPr>
              <a:defRPr sz="11973"/>
            </a:lvl1pPr>
            <a:lvl2pPr>
              <a:defRPr sz="10239"/>
            </a:lvl2pPr>
            <a:lvl3pPr>
              <a:defRPr sz="8503"/>
            </a:lvl3pPr>
            <a:lvl4pPr>
              <a:defRPr sz="7636"/>
            </a:lvl4pPr>
            <a:lvl5pPr>
              <a:defRPr sz="7636"/>
            </a:lvl5pPr>
            <a:lvl6pPr>
              <a:defRPr sz="7636"/>
            </a:lvl6pPr>
            <a:lvl7pPr>
              <a:defRPr sz="7636"/>
            </a:lvl7pPr>
            <a:lvl8pPr>
              <a:defRPr sz="7636"/>
            </a:lvl8pPr>
            <a:lvl9pPr>
              <a:defRPr sz="7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1" y="9670145"/>
            <a:ext cx="12725190" cy="4030056"/>
          </a:xfrm>
        </p:spPr>
        <p:txBody>
          <a:bodyPr anchor="b"/>
          <a:lstStyle>
            <a:lvl1pPr marL="0" indent="0">
              <a:buNone/>
              <a:defRPr sz="10239" b="1"/>
            </a:lvl1pPr>
            <a:lvl2pPr marL="1949523" indent="0">
              <a:buNone/>
              <a:defRPr sz="8503" b="1"/>
            </a:lvl2pPr>
            <a:lvl3pPr marL="3899046" indent="0">
              <a:buNone/>
              <a:defRPr sz="7636" b="1"/>
            </a:lvl3pPr>
            <a:lvl4pPr marL="5848571" indent="0">
              <a:buNone/>
              <a:defRPr sz="6854" b="1"/>
            </a:lvl4pPr>
            <a:lvl5pPr marL="7798094" indent="0">
              <a:buNone/>
              <a:defRPr sz="6854" b="1"/>
            </a:lvl5pPr>
            <a:lvl6pPr marL="9747616" indent="0">
              <a:buNone/>
              <a:defRPr sz="6854" b="1"/>
            </a:lvl6pPr>
            <a:lvl7pPr marL="11697139" indent="0">
              <a:buNone/>
              <a:defRPr sz="6854" b="1"/>
            </a:lvl7pPr>
            <a:lvl8pPr marL="13646663" indent="0">
              <a:buNone/>
              <a:defRPr sz="6854" b="1"/>
            </a:lvl8pPr>
            <a:lvl9pPr marL="15596187" indent="0">
              <a:buNone/>
              <a:defRPr sz="68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21" y="13700204"/>
            <a:ext cx="12725190" cy="24890371"/>
          </a:xfrm>
        </p:spPr>
        <p:txBody>
          <a:bodyPr/>
          <a:lstStyle>
            <a:lvl1pPr>
              <a:defRPr sz="10239"/>
            </a:lvl1pPr>
            <a:lvl2pPr>
              <a:defRPr sz="8503"/>
            </a:lvl2pPr>
            <a:lvl3pPr>
              <a:defRPr sz="7636"/>
            </a:lvl3pPr>
            <a:lvl4pPr>
              <a:defRPr sz="6854"/>
            </a:lvl4pPr>
            <a:lvl5pPr>
              <a:defRPr sz="6854"/>
            </a:lvl5pPr>
            <a:lvl6pPr>
              <a:defRPr sz="6854"/>
            </a:lvl6pPr>
            <a:lvl7pPr>
              <a:defRPr sz="6854"/>
            </a:lvl7pPr>
            <a:lvl8pPr>
              <a:defRPr sz="6854"/>
            </a:lvl8pPr>
            <a:lvl9pPr>
              <a:defRPr sz="68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0222" y="9670145"/>
            <a:ext cx="12730189" cy="4030056"/>
          </a:xfrm>
        </p:spPr>
        <p:txBody>
          <a:bodyPr anchor="b"/>
          <a:lstStyle>
            <a:lvl1pPr marL="0" indent="0">
              <a:buNone/>
              <a:defRPr sz="10239" b="1"/>
            </a:lvl1pPr>
            <a:lvl2pPr marL="1949523" indent="0">
              <a:buNone/>
              <a:defRPr sz="8503" b="1"/>
            </a:lvl2pPr>
            <a:lvl3pPr marL="3899046" indent="0">
              <a:buNone/>
              <a:defRPr sz="7636" b="1"/>
            </a:lvl3pPr>
            <a:lvl4pPr marL="5848571" indent="0">
              <a:buNone/>
              <a:defRPr sz="6854" b="1"/>
            </a:lvl4pPr>
            <a:lvl5pPr marL="7798094" indent="0">
              <a:buNone/>
              <a:defRPr sz="6854" b="1"/>
            </a:lvl5pPr>
            <a:lvl6pPr marL="9747616" indent="0">
              <a:buNone/>
              <a:defRPr sz="6854" b="1"/>
            </a:lvl6pPr>
            <a:lvl7pPr marL="11697139" indent="0">
              <a:buNone/>
              <a:defRPr sz="6854" b="1"/>
            </a:lvl7pPr>
            <a:lvl8pPr marL="13646663" indent="0">
              <a:buNone/>
              <a:defRPr sz="6854" b="1"/>
            </a:lvl8pPr>
            <a:lvl9pPr marL="15596187" indent="0">
              <a:buNone/>
              <a:defRPr sz="68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0222" y="13700204"/>
            <a:ext cx="12730189" cy="24890371"/>
          </a:xfrm>
        </p:spPr>
        <p:txBody>
          <a:bodyPr/>
          <a:lstStyle>
            <a:lvl1pPr>
              <a:defRPr sz="10239"/>
            </a:lvl1pPr>
            <a:lvl2pPr>
              <a:defRPr sz="8503"/>
            </a:lvl2pPr>
            <a:lvl3pPr>
              <a:defRPr sz="7636"/>
            </a:lvl3pPr>
            <a:lvl4pPr>
              <a:defRPr sz="6854"/>
            </a:lvl4pPr>
            <a:lvl5pPr>
              <a:defRPr sz="6854"/>
            </a:lvl5pPr>
            <a:lvl6pPr>
              <a:defRPr sz="6854"/>
            </a:lvl6pPr>
            <a:lvl7pPr>
              <a:defRPr sz="6854"/>
            </a:lvl7pPr>
            <a:lvl8pPr>
              <a:defRPr sz="6854"/>
            </a:lvl8pPr>
            <a:lvl9pPr>
              <a:defRPr sz="68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5" y="1720027"/>
            <a:ext cx="9475141" cy="7320108"/>
          </a:xfrm>
        </p:spPr>
        <p:txBody>
          <a:bodyPr anchor="b"/>
          <a:lstStyle>
            <a:lvl1pPr algn="l">
              <a:defRPr sz="850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171" y="1720033"/>
            <a:ext cx="16100238" cy="36870549"/>
          </a:xfrm>
        </p:spPr>
        <p:txBody>
          <a:bodyPr/>
          <a:lstStyle>
            <a:lvl1pPr>
              <a:defRPr sz="13624"/>
            </a:lvl1pPr>
            <a:lvl2pPr>
              <a:defRPr sz="11973"/>
            </a:lvl2pPr>
            <a:lvl3pPr>
              <a:defRPr sz="10239"/>
            </a:lvl3pPr>
            <a:lvl4pPr>
              <a:defRPr sz="8503"/>
            </a:lvl4pPr>
            <a:lvl5pPr>
              <a:defRPr sz="8503"/>
            </a:lvl5pPr>
            <a:lvl6pPr>
              <a:defRPr sz="8503"/>
            </a:lvl6pPr>
            <a:lvl7pPr>
              <a:defRPr sz="8503"/>
            </a:lvl7pPr>
            <a:lvl8pPr>
              <a:defRPr sz="8503"/>
            </a:lvl8pPr>
            <a:lvl9pPr>
              <a:defRPr sz="85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025" y="9040140"/>
            <a:ext cx="9475141" cy="29550441"/>
          </a:xfrm>
        </p:spPr>
        <p:txBody>
          <a:bodyPr/>
          <a:lstStyle>
            <a:lvl1pPr marL="0" indent="0">
              <a:buNone/>
              <a:defRPr sz="5989"/>
            </a:lvl1pPr>
            <a:lvl2pPr marL="1949523" indent="0">
              <a:buNone/>
              <a:defRPr sz="5119"/>
            </a:lvl2pPr>
            <a:lvl3pPr marL="3899046" indent="0">
              <a:buNone/>
              <a:defRPr sz="4252"/>
            </a:lvl3pPr>
            <a:lvl4pPr marL="5848571" indent="0">
              <a:buNone/>
              <a:defRPr sz="3819"/>
            </a:lvl4pPr>
            <a:lvl5pPr marL="7798094" indent="0">
              <a:buNone/>
              <a:defRPr sz="3819"/>
            </a:lvl5pPr>
            <a:lvl6pPr marL="9747616" indent="0">
              <a:buNone/>
              <a:defRPr sz="3819"/>
            </a:lvl6pPr>
            <a:lvl7pPr marL="11697139" indent="0">
              <a:buNone/>
              <a:defRPr sz="3819"/>
            </a:lvl7pPr>
            <a:lvl8pPr marL="13646663" indent="0">
              <a:buNone/>
              <a:defRPr sz="3819"/>
            </a:lvl8pPr>
            <a:lvl9pPr marL="15596187" indent="0">
              <a:buNone/>
              <a:defRPr sz="38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088" y="30240449"/>
            <a:ext cx="17280255" cy="3570057"/>
          </a:xfrm>
        </p:spPr>
        <p:txBody>
          <a:bodyPr anchor="b"/>
          <a:lstStyle>
            <a:lvl1pPr algn="l">
              <a:defRPr sz="850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088" y="3860060"/>
            <a:ext cx="17280255" cy="25920383"/>
          </a:xfrm>
        </p:spPr>
        <p:txBody>
          <a:bodyPr/>
          <a:lstStyle>
            <a:lvl1pPr marL="0" indent="0">
              <a:buNone/>
              <a:defRPr sz="13624"/>
            </a:lvl1pPr>
            <a:lvl2pPr marL="1949523" indent="0">
              <a:buNone/>
              <a:defRPr sz="11973"/>
            </a:lvl2pPr>
            <a:lvl3pPr marL="3899046" indent="0">
              <a:buNone/>
              <a:defRPr sz="10239"/>
            </a:lvl3pPr>
            <a:lvl4pPr marL="5848571" indent="0">
              <a:buNone/>
              <a:defRPr sz="8503"/>
            </a:lvl4pPr>
            <a:lvl5pPr marL="7798094" indent="0">
              <a:buNone/>
              <a:defRPr sz="8503"/>
            </a:lvl5pPr>
            <a:lvl6pPr marL="9747616" indent="0">
              <a:buNone/>
              <a:defRPr sz="8503"/>
            </a:lvl6pPr>
            <a:lvl7pPr marL="11697139" indent="0">
              <a:buNone/>
              <a:defRPr sz="8503"/>
            </a:lvl7pPr>
            <a:lvl8pPr marL="13646663" indent="0">
              <a:buNone/>
              <a:defRPr sz="8503"/>
            </a:lvl8pPr>
            <a:lvl9pPr marL="15596187" indent="0">
              <a:buNone/>
              <a:defRPr sz="850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088" y="33810508"/>
            <a:ext cx="17280255" cy="5070071"/>
          </a:xfrm>
        </p:spPr>
        <p:txBody>
          <a:bodyPr/>
          <a:lstStyle>
            <a:lvl1pPr marL="0" indent="0">
              <a:buNone/>
              <a:defRPr sz="5989"/>
            </a:lvl1pPr>
            <a:lvl2pPr marL="1949523" indent="0">
              <a:buNone/>
              <a:defRPr sz="5119"/>
            </a:lvl2pPr>
            <a:lvl3pPr marL="3899046" indent="0">
              <a:buNone/>
              <a:defRPr sz="4252"/>
            </a:lvl3pPr>
            <a:lvl4pPr marL="5848571" indent="0">
              <a:buNone/>
              <a:defRPr sz="3819"/>
            </a:lvl4pPr>
            <a:lvl5pPr marL="7798094" indent="0">
              <a:buNone/>
              <a:defRPr sz="3819"/>
            </a:lvl5pPr>
            <a:lvl6pPr marL="9747616" indent="0">
              <a:buNone/>
              <a:defRPr sz="3819"/>
            </a:lvl6pPr>
            <a:lvl7pPr marL="11697139" indent="0">
              <a:buNone/>
              <a:defRPr sz="3819"/>
            </a:lvl7pPr>
            <a:lvl8pPr marL="13646663" indent="0">
              <a:buNone/>
              <a:defRPr sz="3819"/>
            </a:lvl8pPr>
            <a:lvl9pPr marL="15596187" indent="0">
              <a:buNone/>
              <a:defRPr sz="38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23" y="1730031"/>
            <a:ext cx="25920383" cy="7200107"/>
          </a:xfrm>
          <a:prstGeom prst="rect">
            <a:avLst/>
          </a:prstGeom>
        </p:spPr>
        <p:txBody>
          <a:bodyPr vert="horz" lIns="449354" tIns="224677" rIns="449354" bIns="2246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3" y="10080157"/>
            <a:ext cx="25920383" cy="28510423"/>
          </a:xfrm>
          <a:prstGeom prst="rect">
            <a:avLst/>
          </a:prstGeom>
        </p:spPr>
        <p:txBody>
          <a:bodyPr vert="horz" lIns="449354" tIns="224677" rIns="449354" bIns="2246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23" y="40040600"/>
            <a:ext cx="6720099" cy="2300033"/>
          </a:xfrm>
          <a:prstGeom prst="rect">
            <a:avLst/>
          </a:prstGeom>
        </p:spPr>
        <p:txBody>
          <a:bodyPr vert="horz" lIns="449354" tIns="224677" rIns="449354" bIns="224677" rtlCol="0" anchor="ctr"/>
          <a:lstStyle>
            <a:lvl1pPr algn="l">
              <a:defRPr sz="5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0148" y="40040600"/>
            <a:ext cx="9120135" cy="2300033"/>
          </a:xfrm>
          <a:prstGeom prst="rect">
            <a:avLst/>
          </a:prstGeom>
        </p:spPr>
        <p:txBody>
          <a:bodyPr vert="horz" lIns="449354" tIns="224677" rIns="449354" bIns="224677" rtlCol="0" anchor="ctr"/>
          <a:lstStyle>
            <a:lvl1pPr algn="ctr">
              <a:defRPr sz="5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0307" y="40040600"/>
            <a:ext cx="6720099" cy="2300033"/>
          </a:xfrm>
          <a:prstGeom prst="rect">
            <a:avLst/>
          </a:prstGeom>
        </p:spPr>
        <p:txBody>
          <a:bodyPr vert="horz" lIns="449354" tIns="224677" rIns="449354" bIns="224677" rtlCol="0" anchor="ctr"/>
          <a:lstStyle>
            <a:lvl1pPr algn="r">
              <a:defRPr sz="51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99046" rtl="0" eaLnBrk="1" latinLnBrk="0" hangingPunct="1">
        <a:spcBef>
          <a:spcPct val="0"/>
        </a:spcBef>
        <a:buNone/>
        <a:defRPr sz="18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2142" indent="-1462142" algn="l" defTabSz="3899046" rtl="0" eaLnBrk="1" latinLnBrk="0" hangingPunct="1">
        <a:spcBef>
          <a:spcPct val="20000"/>
        </a:spcBef>
        <a:buFont typeface="Arial" pitchFamily="34" charset="0"/>
        <a:buChar char="•"/>
        <a:defRPr sz="13624" kern="1200">
          <a:solidFill>
            <a:schemeClr val="tx1"/>
          </a:solidFill>
          <a:latin typeface="+mn-lt"/>
          <a:ea typeface="+mn-ea"/>
          <a:cs typeface="+mn-cs"/>
        </a:defRPr>
      </a:lvl1pPr>
      <a:lvl2pPr marL="3167976" indent="-1218453" algn="l" defTabSz="3899046" rtl="0" eaLnBrk="1" latinLnBrk="0" hangingPunct="1">
        <a:spcBef>
          <a:spcPct val="20000"/>
        </a:spcBef>
        <a:buFont typeface="Arial" pitchFamily="34" charset="0"/>
        <a:buChar char="–"/>
        <a:defRPr sz="11973" kern="1200">
          <a:solidFill>
            <a:schemeClr val="tx1"/>
          </a:solidFill>
          <a:latin typeface="+mn-lt"/>
          <a:ea typeface="+mn-ea"/>
          <a:cs typeface="+mn-cs"/>
        </a:defRPr>
      </a:lvl2pPr>
      <a:lvl3pPr marL="4873808" indent="-974762" algn="l" defTabSz="3899046" rtl="0" eaLnBrk="1" latinLnBrk="0" hangingPunct="1">
        <a:spcBef>
          <a:spcPct val="20000"/>
        </a:spcBef>
        <a:buFont typeface="Arial" pitchFamily="34" charset="0"/>
        <a:buChar char="•"/>
        <a:defRPr sz="10239" kern="1200">
          <a:solidFill>
            <a:schemeClr val="tx1"/>
          </a:solidFill>
          <a:latin typeface="+mn-lt"/>
          <a:ea typeface="+mn-ea"/>
          <a:cs typeface="+mn-cs"/>
        </a:defRPr>
      </a:lvl3pPr>
      <a:lvl4pPr marL="6823332" indent="-974762" algn="l" defTabSz="3899046" rtl="0" eaLnBrk="1" latinLnBrk="0" hangingPunct="1">
        <a:spcBef>
          <a:spcPct val="20000"/>
        </a:spcBef>
        <a:buFont typeface="Arial" pitchFamily="34" charset="0"/>
        <a:buChar char="–"/>
        <a:defRPr sz="8503" kern="1200">
          <a:solidFill>
            <a:schemeClr val="tx1"/>
          </a:solidFill>
          <a:latin typeface="+mn-lt"/>
          <a:ea typeface="+mn-ea"/>
          <a:cs typeface="+mn-cs"/>
        </a:defRPr>
      </a:lvl4pPr>
      <a:lvl5pPr marL="8772855" indent="-974762" algn="l" defTabSz="3899046" rtl="0" eaLnBrk="1" latinLnBrk="0" hangingPunct="1">
        <a:spcBef>
          <a:spcPct val="20000"/>
        </a:spcBef>
        <a:buFont typeface="Arial" pitchFamily="34" charset="0"/>
        <a:buChar char="»"/>
        <a:defRPr sz="8503" kern="1200">
          <a:solidFill>
            <a:schemeClr val="tx1"/>
          </a:solidFill>
          <a:latin typeface="+mn-lt"/>
          <a:ea typeface="+mn-ea"/>
          <a:cs typeface="+mn-cs"/>
        </a:defRPr>
      </a:lvl5pPr>
      <a:lvl6pPr marL="10722378" indent="-974762" algn="l" defTabSz="3899046" rtl="0" eaLnBrk="1" latinLnBrk="0" hangingPunct="1">
        <a:spcBef>
          <a:spcPct val="20000"/>
        </a:spcBef>
        <a:buFont typeface="Arial" pitchFamily="34" charset="0"/>
        <a:buChar char="•"/>
        <a:defRPr sz="8503" kern="1200">
          <a:solidFill>
            <a:schemeClr val="tx1"/>
          </a:solidFill>
          <a:latin typeface="+mn-lt"/>
          <a:ea typeface="+mn-ea"/>
          <a:cs typeface="+mn-cs"/>
        </a:defRPr>
      </a:lvl6pPr>
      <a:lvl7pPr marL="12671902" indent="-974762" algn="l" defTabSz="3899046" rtl="0" eaLnBrk="1" latinLnBrk="0" hangingPunct="1">
        <a:spcBef>
          <a:spcPct val="20000"/>
        </a:spcBef>
        <a:buFont typeface="Arial" pitchFamily="34" charset="0"/>
        <a:buChar char="•"/>
        <a:defRPr sz="8503" kern="1200">
          <a:solidFill>
            <a:schemeClr val="tx1"/>
          </a:solidFill>
          <a:latin typeface="+mn-lt"/>
          <a:ea typeface="+mn-ea"/>
          <a:cs typeface="+mn-cs"/>
        </a:defRPr>
      </a:lvl7pPr>
      <a:lvl8pPr marL="14621425" indent="-974762" algn="l" defTabSz="3899046" rtl="0" eaLnBrk="1" latinLnBrk="0" hangingPunct="1">
        <a:spcBef>
          <a:spcPct val="20000"/>
        </a:spcBef>
        <a:buFont typeface="Arial" pitchFamily="34" charset="0"/>
        <a:buChar char="•"/>
        <a:defRPr sz="8503" kern="1200">
          <a:solidFill>
            <a:schemeClr val="tx1"/>
          </a:solidFill>
          <a:latin typeface="+mn-lt"/>
          <a:ea typeface="+mn-ea"/>
          <a:cs typeface="+mn-cs"/>
        </a:defRPr>
      </a:lvl8pPr>
      <a:lvl9pPr marL="16570948" indent="-974762" algn="l" defTabSz="3899046" rtl="0" eaLnBrk="1" latinLnBrk="0" hangingPunct="1">
        <a:spcBef>
          <a:spcPct val="20000"/>
        </a:spcBef>
        <a:buFont typeface="Arial" pitchFamily="34" charset="0"/>
        <a:buChar char="•"/>
        <a:defRPr sz="85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1pPr>
      <a:lvl2pPr marL="1949523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899046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3pPr>
      <a:lvl4pPr marL="5848571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4pPr>
      <a:lvl5pPr marL="7798094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5pPr>
      <a:lvl6pPr marL="9747616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6pPr>
      <a:lvl7pPr marL="11697139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7pPr>
      <a:lvl8pPr marL="13646663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8pPr>
      <a:lvl9pPr marL="15596187" algn="l" defTabSz="3899046" rtl="0" eaLnBrk="1" latinLnBrk="0" hangingPunct="1">
        <a:defRPr sz="7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4.bin"/><Relationship Id="rId21" Type="http://schemas.openxmlformats.org/officeDocument/2006/relationships/oleObject" Target="../embeddings/oleObject2.bin"/><Relationship Id="rId42" Type="http://schemas.openxmlformats.org/officeDocument/2006/relationships/image" Target="../media/image30.png"/><Relationship Id="rId47" Type="http://schemas.openxmlformats.org/officeDocument/2006/relationships/oleObject" Target="../embeddings/oleObject11.bin"/><Relationship Id="rId63" Type="http://schemas.openxmlformats.org/officeDocument/2006/relationships/image" Target="../media/image84.png"/><Relationship Id="rId68" Type="http://schemas.openxmlformats.org/officeDocument/2006/relationships/image" Target="../media/image45.png"/><Relationship Id="rId84" Type="http://schemas.openxmlformats.org/officeDocument/2006/relationships/image" Target="../media/image59.png"/><Relationship Id="rId16" Type="http://schemas.openxmlformats.org/officeDocument/2006/relationships/image" Target="../media/image20.png"/><Relationship Id="rId32" Type="http://schemas.openxmlformats.org/officeDocument/2006/relationships/oleObject" Target="../embeddings/oleObject7.bin"/><Relationship Id="rId37" Type="http://schemas.openxmlformats.org/officeDocument/2006/relationships/image" Target="../media/image8.emf"/><Relationship Id="rId53" Type="http://schemas.openxmlformats.org/officeDocument/2006/relationships/image" Target="../media/image37.png"/><Relationship Id="rId58" Type="http://schemas.openxmlformats.org/officeDocument/2006/relationships/image" Target="../media/image80.png"/><Relationship Id="rId74" Type="http://schemas.openxmlformats.org/officeDocument/2006/relationships/image" Target="../media/image51.png"/><Relationship Id="rId79" Type="http://schemas.openxmlformats.org/officeDocument/2006/relationships/image" Target="../media/image56.png"/><Relationship Id="rId5" Type="http://schemas.openxmlformats.org/officeDocument/2006/relationships/image" Target="../media/image13.jpeg"/><Relationship Id="rId61" Type="http://schemas.openxmlformats.org/officeDocument/2006/relationships/image" Target="../media/image40.png"/><Relationship Id="rId82" Type="http://schemas.openxmlformats.org/officeDocument/2006/relationships/image" Target="../media/image54.png"/><Relationship Id="rId19" Type="http://schemas.openxmlformats.org/officeDocument/2006/relationships/image" Target="../media/image23.png"/><Relationship Id="rId14" Type="http://schemas.openxmlformats.org/officeDocument/2006/relationships/image" Target="../media/image1.emf"/><Relationship Id="rId22" Type="http://schemas.openxmlformats.org/officeDocument/2006/relationships/image" Target="../media/image2.emf"/><Relationship Id="rId27" Type="http://schemas.openxmlformats.org/officeDocument/2006/relationships/image" Target="../media/image4.emf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26.png"/><Relationship Id="rId43" Type="http://schemas.openxmlformats.org/officeDocument/2006/relationships/image" Target="../media/image31.png"/><Relationship Id="rId48" Type="http://schemas.openxmlformats.org/officeDocument/2006/relationships/image" Target="../media/image11.emf"/><Relationship Id="rId64" Type="http://schemas.openxmlformats.org/officeDocument/2006/relationships/image" Target="../media/image85.png"/><Relationship Id="rId69" Type="http://schemas.openxmlformats.org/officeDocument/2006/relationships/image" Target="../media/image46.png"/><Relationship Id="rId77" Type="http://schemas.openxmlformats.org/officeDocument/2006/relationships/image" Target="../media/image43.png"/><Relationship Id="rId8" Type="http://schemas.openxmlformats.org/officeDocument/2006/relationships/image" Target="../media/image16.png"/><Relationship Id="rId51" Type="http://schemas.openxmlformats.org/officeDocument/2006/relationships/image" Target="../media/image35.png"/><Relationship Id="rId72" Type="http://schemas.openxmlformats.org/officeDocument/2006/relationships/image" Target="../media/image49.png"/><Relationship Id="rId80" Type="http://schemas.openxmlformats.org/officeDocument/2006/relationships/image" Target="../media/image50.png"/><Relationship Id="rId85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18.png"/><Relationship Id="rId17" Type="http://schemas.openxmlformats.org/officeDocument/2006/relationships/image" Target="../media/image17.png"/><Relationship Id="rId25" Type="http://schemas.openxmlformats.org/officeDocument/2006/relationships/image" Target="../media/image24.png"/><Relationship Id="rId33" Type="http://schemas.openxmlformats.org/officeDocument/2006/relationships/image" Target="../media/image7.emf"/><Relationship Id="rId38" Type="http://schemas.openxmlformats.org/officeDocument/2006/relationships/oleObject" Target="../embeddings/oleObject9.bin"/><Relationship Id="rId46" Type="http://schemas.openxmlformats.org/officeDocument/2006/relationships/image" Target="../media/image10.emf"/><Relationship Id="rId59" Type="http://schemas.openxmlformats.org/officeDocument/2006/relationships/image" Target="../media/image81.png"/><Relationship Id="rId67" Type="http://schemas.openxmlformats.org/officeDocument/2006/relationships/image" Target="../media/image44.png"/><Relationship Id="rId20" Type="http://schemas.openxmlformats.org/officeDocument/2006/relationships/image" Target="../media/image22.png"/><Relationship Id="rId41" Type="http://schemas.openxmlformats.org/officeDocument/2006/relationships/image" Target="../media/image29.png"/><Relationship Id="rId54" Type="http://schemas.openxmlformats.org/officeDocument/2006/relationships/image" Target="../media/image28.png"/><Relationship Id="rId62" Type="http://schemas.openxmlformats.org/officeDocument/2006/relationships/image" Target="../media/image39.png"/><Relationship Id="rId70" Type="http://schemas.openxmlformats.org/officeDocument/2006/relationships/image" Target="../media/image47.png"/><Relationship Id="rId75" Type="http://schemas.openxmlformats.org/officeDocument/2006/relationships/image" Target="../media/image52.png"/><Relationship Id="rId83" Type="http://schemas.openxmlformats.org/officeDocument/2006/relationships/image" Target="../media/image58.png"/><Relationship Id="rId88" Type="http://schemas.openxmlformats.org/officeDocument/2006/relationships/image" Target="../media/image6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5" Type="http://schemas.openxmlformats.org/officeDocument/2006/relationships/image" Target="../media/image19.png"/><Relationship Id="rId23" Type="http://schemas.openxmlformats.org/officeDocument/2006/relationships/oleObject" Target="../embeddings/oleObject3.bin"/><Relationship Id="rId28" Type="http://schemas.openxmlformats.org/officeDocument/2006/relationships/oleObject" Target="../embeddings/oleObject5.bin"/><Relationship Id="rId36" Type="http://schemas.openxmlformats.org/officeDocument/2006/relationships/oleObject" Target="../embeddings/oleObject8.bin"/><Relationship Id="rId49" Type="http://schemas.openxmlformats.org/officeDocument/2006/relationships/image" Target="../media/image33.png"/><Relationship Id="rId31" Type="http://schemas.openxmlformats.org/officeDocument/2006/relationships/image" Target="../media/image6.emf"/><Relationship Id="rId44" Type="http://schemas.openxmlformats.org/officeDocument/2006/relationships/image" Target="../media/image32.png"/><Relationship Id="rId52" Type="http://schemas.openxmlformats.org/officeDocument/2006/relationships/image" Target="../media/image36.png"/><Relationship Id="rId60" Type="http://schemas.openxmlformats.org/officeDocument/2006/relationships/image" Target="../media/image82.png"/><Relationship Id="rId65" Type="http://schemas.openxmlformats.org/officeDocument/2006/relationships/image" Target="../media/image41.png"/><Relationship Id="rId73" Type="http://schemas.openxmlformats.org/officeDocument/2006/relationships/image" Target="../media/image42.png"/><Relationship Id="rId78" Type="http://schemas.openxmlformats.org/officeDocument/2006/relationships/image" Target="../media/image55.png"/><Relationship Id="rId81" Type="http://schemas.openxmlformats.org/officeDocument/2006/relationships/image" Target="../media/image57.png"/><Relationship Id="rId86" Type="http://schemas.openxmlformats.org/officeDocument/2006/relationships/image" Target="../media/image12.emf"/><Relationship Id="rId4" Type="http://schemas.openxmlformats.org/officeDocument/2006/relationships/image" Target="../media/image13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1.png"/><Relationship Id="rId39" Type="http://schemas.openxmlformats.org/officeDocument/2006/relationships/image" Target="../media/image9.emf"/><Relationship Id="rId34" Type="http://schemas.openxmlformats.org/officeDocument/2006/relationships/image" Target="../media/image25.png"/><Relationship Id="rId50" Type="http://schemas.openxmlformats.org/officeDocument/2006/relationships/image" Target="../media/image34.png"/><Relationship Id="rId55" Type="http://schemas.openxmlformats.org/officeDocument/2006/relationships/image" Target="../media/image38.png"/><Relationship Id="rId76" Type="http://schemas.openxmlformats.org/officeDocument/2006/relationships/image" Target="../media/image53.png"/><Relationship Id="rId7" Type="http://schemas.openxmlformats.org/officeDocument/2006/relationships/image" Target="../media/image15.jpeg"/><Relationship Id="rId71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5.emf"/><Relationship Id="rId24" Type="http://schemas.openxmlformats.org/officeDocument/2006/relationships/image" Target="../media/image3.emf"/><Relationship Id="rId40" Type="http://schemas.openxmlformats.org/officeDocument/2006/relationships/image" Target="../media/image27.png"/><Relationship Id="rId45" Type="http://schemas.openxmlformats.org/officeDocument/2006/relationships/oleObject" Target="../embeddings/oleObject10.bin"/><Relationship Id="rId87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14607902" y="37375076"/>
            <a:ext cx="13696080" cy="5713643"/>
          </a:xfrm>
          <a:prstGeom prst="roundRect">
            <a:avLst>
              <a:gd name="adj" fmla="val 893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3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>
              <a:xfrm>
                <a:off x="474914" y="6849842"/>
                <a:ext cx="13699561" cy="10575599"/>
              </a:xfrm>
              <a:prstGeom prst="roundRect">
                <a:avLst>
                  <a:gd name="adj" fmla="val 2901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CN" altLang="en-US" sz="7636" i="1" smtClean="0">
                          <a:latin typeface="Cambria Math" panose="02040503050406030204" pitchFamily="18" charset="0"/>
                        </a:rPr>
                        <a:t>在此处键入公式。</a:t>
                      </a:fld>
                    </m:oMath>
                  </m:oMathPara>
                </a14:m>
                <a:endParaRPr lang="en-US" sz="7636" dirty="0"/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4" y="6849842"/>
                <a:ext cx="13699561" cy="10575599"/>
              </a:xfrm>
              <a:prstGeom prst="roundRect">
                <a:avLst>
                  <a:gd name="adj" fmla="val 2901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359"/>
          <p:cNvSpPr/>
          <p:nvPr/>
        </p:nvSpPr>
        <p:spPr>
          <a:xfrm>
            <a:off x="446632" y="6436519"/>
            <a:ext cx="13727843" cy="8568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85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Introduction</a:t>
            </a:r>
            <a:endParaRPr lang="zh-CN" altLang="en-US" sz="4685" dirty="0">
              <a:latin typeface="+mj-lt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9629" y="2517165"/>
            <a:ext cx="26488160" cy="309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302" tIns="39651" rIns="79302" bIns="39651">
            <a:spAutoFit/>
          </a:bodyPr>
          <a:lstStyle/>
          <a:p>
            <a:pPr algn="ctr"/>
            <a:r>
              <a:rPr lang="en-US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Lean Li</a:t>
            </a:r>
            <a:r>
              <a:rPr lang="en" altLang="zh-CN" sz="44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Yue Chen</a:t>
            </a:r>
            <a:r>
              <a:rPr lang="en" altLang="zh-CN" sz="44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Haoran</a:t>
            </a:r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Chen</a:t>
            </a:r>
            <a:r>
              <a:rPr lang="en" altLang="zh-CN" sz="44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Yizi Feng</a:t>
            </a:r>
            <a:r>
              <a:rPr lang="en" altLang="zh-CN" sz="44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Yuanfei Fan</a:t>
            </a:r>
            <a:r>
              <a:rPr lang="en" altLang="zh-CN" sz="44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,Yan Huang</a:t>
            </a:r>
            <a:r>
              <a:rPr lang="en" altLang="zh-CN" sz="44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Zhe Yuan</a:t>
            </a:r>
            <a:r>
              <a:rPr lang="en" altLang="zh-CN" sz="44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" altLang="zh-CN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Yizheng Wu</a:t>
            </a:r>
            <a:r>
              <a:rPr lang="en" altLang="zh-CN" sz="44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endParaRPr lang="zh-CN" altLang="en-US" sz="4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en-US" altLang="zh-CN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25110190049@m.fudan.edu.cn</a:t>
            </a:r>
            <a:endParaRPr lang="en-US" altLang="zh-CN" sz="3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en-US" altLang="zh-CN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Physics, State Key Laboratory of Surface Physics, Fudan University, Shanghai 200433, China</a:t>
            </a:r>
          </a:p>
          <a:p>
            <a:pPr algn="ctr"/>
            <a:r>
              <a:rPr lang="en-US" altLang="zh-CN" sz="3600" b="1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Center for Advanced Quantum Studies and Department of Physics, Beijing Normal University, Beijing 100875, China</a:t>
            </a:r>
          </a:p>
        </p:txBody>
      </p:sp>
      <p:pic>
        <p:nvPicPr>
          <p:cNvPr id="1028" name="Picture 4" descr="C:\Users\Glaucus\Desktop\SPLEEM\Field dependent\Conference\2013 MML poster\Fudan log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29" y="818601"/>
            <a:ext cx="2847582" cy="29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ounded Rectangle 154"/>
          <p:cNvSpPr/>
          <p:nvPr/>
        </p:nvSpPr>
        <p:spPr>
          <a:xfrm>
            <a:off x="481512" y="17964683"/>
            <a:ext cx="13706463" cy="6778364"/>
          </a:xfrm>
          <a:prstGeom prst="roundRect">
            <a:avLst>
              <a:gd name="adj" fmla="val 634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36" dirty="0"/>
          </a:p>
        </p:txBody>
      </p:sp>
      <p:sp>
        <p:nvSpPr>
          <p:cNvPr id="165" name="圆角矩形 359"/>
          <p:cNvSpPr/>
          <p:nvPr/>
        </p:nvSpPr>
        <p:spPr>
          <a:xfrm>
            <a:off x="14604422" y="37052507"/>
            <a:ext cx="13696079" cy="8568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85" b="1" dirty="0">
                <a:solidFill>
                  <a:srgbClr val="FFFF00"/>
                </a:solidFill>
                <a:cs typeface="Arial" pitchFamily="34" charset="0"/>
              </a:rPr>
              <a:t>Summary</a:t>
            </a:r>
            <a:endParaRPr lang="en-US" altLang="zh-CN" sz="4685" b="1" i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132" name="Picture 2" descr="E:\报告 &amp; 海报 专题\海报\2012 复旦物理年会\picture\图片7.jpg">
            <a:extLst>
              <a:ext uri="{FF2B5EF4-FFF2-40B4-BE49-F238E27FC236}">
                <a16:creationId xmlns:a16="http://schemas.microsoft.com/office/drawing/2014/main" id="{127C1F00-7AC4-7848-98FF-DDEBCDC2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054" y="645895"/>
            <a:ext cx="3933668" cy="316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2903D11-2C3F-46D7-8565-1318D38CCD33}"/>
              </a:ext>
            </a:extLst>
          </p:cNvPr>
          <p:cNvSpPr/>
          <p:nvPr/>
        </p:nvSpPr>
        <p:spPr>
          <a:xfrm>
            <a:off x="4862498" y="380341"/>
            <a:ext cx="188556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Anisotropic High-Order Anomalous Hall Effect in Epitaxial Nickel Thin Films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54">
            <a:extLst>
              <a:ext uri="{FF2B5EF4-FFF2-40B4-BE49-F238E27FC236}">
                <a16:creationId xmlns:a16="http://schemas.microsoft.com/office/drawing/2014/main" id="{1802F2A2-1A98-E5D3-3C72-306EBB7FFD33}"/>
              </a:ext>
            </a:extLst>
          </p:cNvPr>
          <p:cNvSpPr/>
          <p:nvPr/>
        </p:nvSpPr>
        <p:spPr>
          <a:xfrm>
            <a:off x="14628812" y="6570060"/>
            <a:ext cx="13699561" cy="15542022"/>
          </a:xfrm>
          <a:prstGeom prst="roundRect">
            <a:avLst>
              <a:gd name="adj" fmla="val 444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residual</a:t>
            </a:r>
            <a:endParaRPr lang="en-US" sz="7636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0116E2D-2D86-0F67-05CF-DBE53DC204FD}"/>
              </a:ext>
            </a:extLst>
          </p:cNvPr>
          <p:cNvSpPr txBox="1"/>
          <p:nvPr/>
        </p:nvSpPr>
        <p:spPr>
          <a:xfrm>
            <a:off x="708349" y="7432697"/>
            <a:ext cx="766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6" indent="-508006">
              <a:buFont typeface="Wingdings" pitchFamily="2" charset="2"/>
              <a:buChar char="Ø"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Anomalous Hall effect</a:t>
            </a:r>
            <a:endParaRPr kumimoji="1"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" name="文本框 1049">
            <a:extLst>
              <a:ext uri="{FF2B5EF4-FFF2-40B4-BE49-F238E27FC236}">
                <a16:creationId xmlns:a16="http://schemas.microsoft.com/office/drawing/2014/main" id="{26A7A3CC-94A0-9C39-7FD2-C812DE5757BB}"/>
              </a:ext>
            </a:extLst>
          </p:cNvPr>
          <p:cNvSpPr txBox="1"/>
          <p:nvPr/>
        </p:nvSpPr>
        <p:spPr>
          <a:xfrm>
            <a:off x="14661222" y="38507101"/>
            <a:ext cx="14674190" cy="34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99" indent="-50379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3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High-order AHE harmonics up to 19th order in Ni(001)</a:t>
            </a:r>
          </a:p>
          <a:p>
            <a:pPr marL="503799" indent="-50379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3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In-plane-sensitive AHE beyond the conventional Mz​ picture </a:t>
            </a:r>
          </a:p>
          <a:p>
            <a:pPr marL="503799" indent="-50379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3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Fourfold anisotropy visualized by full 3D angular mapping </a:t>
            </a:r>
          </a:p>
          <a:p>
            <a:pPr marL="503799" indent="-50379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3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Distinct temperature evolution of two AHE components</a:t>
            </a:r>
          </a:p>
        </p:txBody>
      </p:sp>
      <p:sp>
        <p:nvSpPr>
          <p:cNvPr id="11" name="圆角矩形 359">
            <a:extLst>
              <a:ext uri="{FF2B5EF4-FFF2-40B4-BE49-F238E27FC236}">
                <a16:creationId xmlns:a16="http://schemas.microsoft.com/office/drawing/2014/main" id="{21D48B2D-685E-411A-2E8E-D3E4A76ADB43}"/>
              </a:ext>
            </a:extLst>
          </p:cNvPr>
          <p:cNvSpPr/>
          <p:nvPr/>
        </p:nvSpPr>
        <p:spPr>
          <a:xfrm>
            <a:off x="14632483" y="6438140"/>
            <a:ext cx="13699561" cy="8568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85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 3D angular mapping of anisotropic AHE</a:t>
            </a:r>
            <a:endParaRPr lang="en-US" sz="4685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圆角矩形 359"/>
          <p:cNvSpPr/>
          <p:nvPr/>
        </p:nvSpPr>
        <p:spPr>
          <a:xfrm>
            <a:off x="450501" y="17654968"/>
            <a:ext cx="13727843" cy="8568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85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Observation of anisotropic angular-dependent AHE</a:t>
            </a:r>
          </a:p>
        </p:txBody>
      </p:sp>
      <p:sp>
        <p:nvSpPr>
          <p:cNvPr id="166" name="Rounded Rectangle 154">
            <a:extLst>
              <a:ext uri="{FF2B5EF4-FFF2-40B4-BE49-F238E27FC236}">
                <a16:creationId xmlns:a16="http://schemas.microsoft.com/office/drawing/2014/main" id="{74985BF9-A20D-36D4-56E2-8C9DBEB2CE3D}"/>
              </a:ext>
            </a:extLst>
          </p:cNvPr>
          <p:cNvSpPr/>
          <p:nvPr/>
        </p:nvSpPr>
        <p:spPr>
          <a:xfrm>
            <a:off x="14632483" y="22652963"/>
            <a:ext cx="13699561" cy="14260022"/>
          </a:xfrm>
          <a:prstGeom prst="roundRect">
            <a:avLst>
              <a:gd name="adj" fmla="val 444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36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3B80EA5-541A-1575-9445-880FBC20F69A}"/>
              </a:ext>
            </a:extLst>
          </p:cNvPr>
          <p:cNvSpPr txBox="1"/>
          <p:nvPr/>
        </p:nvSpPr>
        <p:spPr>
          <a:xfrm>
            <a:off x="814215" y="22132409"/>
            <a:ext cx="3357009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44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Ni(20 nm)/LAO(001)</a:t>
            </a:r>
            <a:endParaRPr lang="zh-CN" altLang="en-US" sz="28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619E39D-D74D-C5F3-6221-48822D1B008F}"/>
              </a:ext>
            </a:extLst>
          </p:cNvPr>
          <p:cNvSpPr txBox="1"/>
          <p:nvPr/>
        </p:nvSpPr>
        <p:spPr>
          <a:xfrm>
            <a:off x="728638" y="18687152"/>
            <a:ext cx="418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Measurement geometry: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6AA57E3-5CF5-6DCA-FF05-20BDA0A80A07}"/>
              </a:ext>
            </a:extLst>
          </p:cNvPr>
          <p:cNvSpPr txBox="1"/>
          <p:nvPr/>
        </p:nvSpPr>
        <p:spPr>
          <a:xfrm>
            <a:off x="2674523" y="23901910"/>
            <a:ext cx="950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AHE contains an in-plane-sensitive component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41FA521A-0847-112F-A45A-11E21CC4C98B}"/>
              </a:ext>
            </a:extLst>
          </p:cNvPr>
          <p:cNvSpPr txBox="1"/>
          <p:nvPr/>
        </p:nvSpPr>
        <p:spPr>
          <a:xfrm>
            <a:off x="11258368" y="18615317"/>
            <a:ext cx="1149674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44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T=5 K</a:t>
            </a:r>
            <a:endParaRPr lang="zh-CN" altLang="en-US" sz="28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C16D2C5-905C-26E2-C879-DCD7F19109EC}"/>
              </a:ext>
            </a:extLst>
          </p:cNvPr>
          <p:cNvSpPr txBox="1"/>
          <p:nvPr/>
        </p:nvSpPr>
        <p:spPr>
          <a:xfrm>
            <a:off x="6209687" y="18711475"/>
            <a:ext cx="1515158" cy="53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44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T=300 K</a:t>
            </a:r>
            <a:endParaRPr lang="zh-CN" altLang="en-US" sz="28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F6FA273B-00A6-565B-323E-25A5E898E5DE}"/>
              </a:ext>
            </a:extLst>
          </p:cNvPr>
          <p:cNvSpPr txBox="1"/>
          <p:nvPr/>
        </p:nvSpPr>
        <p:spPr>
          <a:xfrm>
            <a:off x="7349511" y="7426275"/>
            <a:ext cx="65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99" indent="-503799">
              <a:buFont typeface="Wingdings" panose="05000000000000000000" pitchFamily="2" charset="2"/>
              <a:buChar char="Ø"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AHE always proportional to Mz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FA9A6CA8-5D01-95BA-6822-68117B353111}"/>
              </a:ext>
            </a:extLst>
          </p:cNvPr>
          <p:cNvSpPr txBox="1"/>
          <p:nvPr/>
        </p:nvSpPr>
        <p:spPr>
          <a:xfrm>
            <a:off x="743429" y="12093055"/>
            <a:ext cx="6945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99" indent="-503799">
              <a:buFont typeface="Wingdings" panose="05000000000000000000" pitchFamily="2" charset="2"/>
              <a:buChar char="Ø"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High-order AHE from multipolar response</a:t>
            </a: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2BADC99F-E533-F5B2-7FC0-8A77F811558E}"/>
              </a:ext>
            </a:extLst>
          </p:cNvPr>
          <p:cNvSpPr txBox="1"/>
          <p:nvPr/>
        </p:nvSpPr>
        <p:spPr>
          <a:xfrm>
            <a:off x="400659" y="16610705"/>
            <a:ext cx="1391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Can high-order AHE harmonics carry in-plane crystalline anisotropy?</a:t>
            </a:r>
            <a:endParaRPr kumimoji="1" lang="zh-CN" alt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9116CC28-3ED6-06F8-C118-C23F7F94C194}"/>
              </a:ext>
            </a:extLst>
          </p:cNvPr>
          <p:cNvSpPr txBox="1"/>
          <p:nvPr/>
        </p:nvSpPr>
        <p:spPr>
          <a:xfrm>
            <a:off x="5264272" y="13676554"/>
            <a:ext cx="2856872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order</a:t>
            </a:r>
          </a:p>
          <a:p>
            <a:pPr algn="ctr"/>
            <a:r>
              <a:rPr kumimoji="1" lang="en-US" altLang="zh-C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Spin-orbit coupling</a:t>
            </a:r>
            <a:endParaRPr kumimoji="1" lang="zh-CN" alt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B4606403-046C-B2F0-7B93-5ABE5712C2BE}"/>
              </a:ext>
            </a:extLst>
          </p:cNvPr>
          <p:cNvSpPr txBox="1"/>
          <p:nvPr/>
        </p:nvSpPr>
        <p:spPr>
          <a:xfrm>
            <a:off x="4890628" y="15321104"/>
            <a:ext cx="3637534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order </a:t>
            </a:r>
          </a:p>
          <a:p>
            <a:pPr algn="ctr"/>
            <a:r>
              <a:rPr kumimoji="1" lang="en-US" altLang="zh-CN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Spin-dependent transport</a:t>
            </a:r>
            <a:endParaRPr kumimoji="1" lang="zh-CN" altLang="en-US" sz="26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右箭头 7">
            <a:extLst>
              <a:ext uri="{FF2B5EF4-FFF2-40B4-BE49-F238E27FC236}">
                <a16:creationId xmlns:a16="http://schemas.microsoft.com/office/drawing/2014/main" id="{5067E5B1-F3E8-38B3-99B6-A8337E4F6D8B}"/>
              </a:ext>
            </a:extLst>
          </p:cNvPr>
          <p:cNvSpPr/>
          <p:nvPr/>
        </p:nvSpPr>
        <p:spPr>
          <a:xfrm rot="5400000">
            <a:off x="6592383" y="14753899"/>
            <a:ext cx="373512" cy="4340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92"/>
          </a:p>
        </p:txBody>
      </p:sp>
      <p:sp>
        <p:nvSpPr>
          <p:cNvPr id="1026" name="文本框 1025">
            <a:extLst>
              <a:ext uri="{FF2B5EF4-FFF2-40B4-BE49-F238E27FC236}">
                <a16:creationId xmlns:a16="http://schemas.microsoft.com/office/drawing/2014/main" id="{851ECD75-828E-7A65-B026-7AF64D3D261E}"/>
              </a:ext>
            </a:extLst>
          </p:cNvPr>
          <p:cNvSpPr txBox="1"/>
          <p:nvPr/>
        </p:nvSpPr>
        <p:spPr>
          <a:xfrm>
            <a:off x="9772616" y="16179456"/>
            <a:ext cx="3877867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778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W. Peng </a:t>
            </a:r>
            <a:r>
              <a:rPr lang="en-US" altLang="zh-CN" sz="1778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 al</a:t>
            </a:r>
            <a:r>
              <a:rPr lang="en-US" altLang="zh-CN" sz="1778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., </a:t>
            </a:r>
            <a:r>
              <a:rPr lang="en" altLang="zh-CN" sz="1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arXiv:2402.15741 (2024)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1721B-4389-B93E-E527-E5F028F9531A}"/>
              </a:ext>
            </a:extLst>
          </p:cNvPr>
          <p:cNvSpPr txBox="1"/>
          <p:nvPr/>
        </p:nvSpPr>
        <p:spPr>
          <a:xfrm>
            <a:off x="7281741" y="12121866"/>
            <a:ext cx="694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99" indent="-503799">
              <a:buFont typeface="Wingdings" panose="05000000000000000000" pitchFamily="2" charset="2"/>
              <a:buChar char="Ø"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In-plane AHE: evidence beyond Mz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9AB1092-C8B6-82EF-6F7F-96913182D144}"/>
              </a:ext>
            </a:extLst>
          </p:cNvPr>
          <p:cNvSpPr txBox="1"/>
          <p:nvPr/>
        </p:nvSpPr>
        <p:spPr>
          <a:xfrm>
            <a:off x="5264272" y="7447895"/>
            <a:ext cx="1280363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44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(AHE)</a:t>
            </a:r>
            <a:endParaRPr kumimoji="1" lang="zh-CN" altLang="en-US" sz="284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50C70F1-43E4-972A-EABD-1457376A9AB6}"/>
              </a:ext>
            </a:extLst>
          </p:cNvPr>
          <p:cNvSpPr txBox="1"/>
          <p:nvPr/>
        </p:nvSpPr>
        <p:spPr>
          <a:xfrm>
            <a:off x="10223551" y="9733647"/>
            <a:ext cx="354048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Mz-proportional AHE</a:t>
            </a:r>
            <a:r>
              <a:rPr kumimoji="1" lang="zh-CN" alt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6005A029-B22D-D467-341B-6301AF594F0A}"/>
              </a:ext>
            </a:extLst>
          </p:cNvPr>
          <p:cNvSpPr txBox="1"/>
          <p:nvPr/>
        </p:nvSpPr>
        <p:spPr>
          <a:xfrm>
            <a:off x="9280144" y="12826726"/>
            <a:ext cx="4142158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89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In-plane anomalous Hall effect</a:t>
            </a:r>
          </a:p>
        </p:txBody>
      </p:sp>
      <p:pic>
        <p:nvPicPr>
          <p:cNvPr id="147" name="图片 146">
            <a:extLst>
              <a:ext uri="{FF2B5EF4-FFF2-40B4-BE49-F238E27FC236}">
                <a16:creationId xmlns:a16="http://schemas.microsoft.com/office/drawing/2014/main" id="{9CEF251D-7282-44F8-8056-6B0B3340B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34" y="8850485"/>
            <a:ext cx="2359275" cy="1462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ED972ADB-C3BD-4BAE-B56D-04C744A9F6C0}"/>
                  </a:ext>
                </a:extLst>
              </p:cNvPr>
              <p:cNvSpPr txBox="1"/>
              <p:nvPr/>
            </p:nvSpPr>
            <p:spPr>
              <a:xfrm>
                <a:off x="1519141" y="8526894"/>
                <a:ext cx="3994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kumimoji="1" lang="zh-CN" altLang="en-US" sz="2000" b="1" dirty="0"/>
              </a:p>
            </p:txBody>
          </p:sp>
        </mc:Choice>
        <mc:Fallback xmlns="">
          <p:sp>
            <p:nvSpPr>
              <p:cNvPr id="148" name="文本框 147">
                <a:extLst>
                  <a:ext uri="{FF2B5EF4-FFF2-40B4-BE49-F238E27FC236}">
                    <a16:creationId xmlns:a16="http://schemas.microsoft.com/office/drawing/2014/main" id="{ED972ADB-C3BD-4BAE-B56D-04C744A9F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41" y="8526894"/>
                <a:ext cx="399468" cy="307777"/>
              </a:xfrm>
              <a:prstGeom prst="rect">
                <a:avLst/>
              </a:prstGeom>
              <a:blipFill>
                <a:blip r:embed="rId12"/>
                <a:stretch>
                  <a:fillRect l="-9091" r="-3030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直线箭头连接符 21">
            <a:extLst>
              <a:ext uri="{FF2B5EF4-FFF2-40B4-BE49-F238E27FC236}">
                <a16:creationId xmlns:a16="http://schemas.microsoft.com/office/drawing/2014/main" id="{C80CA964-717D-4057-B797-3E85F3F0CFA7}"/>
              </a:ext>
            </a:extLst>
          </p:cNvPr>
          <p:cNvCxnSpPr/>
          <p:nvPr/>
        </p:nvCxnSpPr>
        <p:spPr>
          <a:xfrm flipV="1">
            <a:off x="1674812" y="8933386"/>
            <a:ext cx="0" cy="578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对象 150">
            <a:extLst>
              <a:ext uri="{FF2B5EF4-FFF2-40B4-BE49-F238E27FC236}">
                <a16:creationId xmlns:a16="http://schemas.microsoft.com/office/drawing/2014/main" id="{EAC5217E-BDBF-4878-B81C-AB082C6C3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193636"/>
              </p:ext>
            </p:extLst>
          </p:nvPr>
        </p:nvGraphicFramePr>
        <p:xfrm>
          <a:off x="2743200" y="7966075"/>
          <a:ext cx="4040188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" name="Graph" r:id="rId13" imgW="3938270" imgH="3012440" progId="Origin95.Graph">
                  <p:embed/>
                </p:oleObj>
              </mc:Choice>
              <mc:Fallback>
                <p:oleObj name="Graph" r:id="rId13" imgW="3938270" imgH="3012440" progId="Origin95.Graph">
                  <p:embed/>
                  <p:pic>
                    <p:nvPicPr>
                      <p:cNvPr id="5" name="对象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43200" y="7966075"/>
                        <a:ext cx="4040188" cy="309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2" name="直接连接符 7">
            <a:extLst>
              <a:ext uri="{FF2B5EF4-FFF2-40B4-BE49-F238E27FC236}">
                <a16:creationId xmlns:a16="http://schemas.microsoft.com/office/drawing/2014/main" id="{A13A69D0-B39E-49F7-ABE4-01E97A0C2D3E}"/>
              </a:ext>
            </a:extLst>
          </p:cNvPr>
          <p:cNvCxnSpPr/>
          <p:nvPr/>
        </p:nvCxnSpPr>
        <p:spPr>
          <a:xfrm flipH="1">
            <a:off x="3859366" y="10208887"/>
            <a:ext cx="1260684" cy="886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箭头连接符 8">
            <a:extLst>
              <a:ext uri="{FF2B5EF4-FFF2-40B4-BE49-F238E27FC236}">
                <a16:creationId xmlns:a16="http://schemas.microsoft.com/office/drawing/2014/main" id="{89E8AB6F-EC19-4555-BC19-2CBDA33D51F9}"/>
              </a:ext>
            </a:extLst>
          </p:cNvPr>
          <p:cNvCxnSpPr>
            <a:cxnSpLocks/>
          </p:cNvCxnSpPr>
          <p:nvPr/>
        </p:nvCxnSpPr>
        <p:spPr>
          <a:xfrm>
            <a:off x="4791041" y="8585917"/>
            <a:ext cx="0" cy="166729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404AD7B4-D713-43F2-ACA3-649AD1CBF8CC}"/>
                  </a:ext>
                </a:extLst>
              </p:cNvPr>
              <p:cNvSpPr txBox="1"/>
              <p:nvPr/>
            </p:nvSpPr>
            <p:spPr>
              <a:xfrm>
                <a:off x="3871343" y="8822737"/>
                <a:ext cx="8365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𝑨𝑯</m:t>
                          </m:r>
                        </m:sub>
                      </m:sSub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404AD7B4-D713-43F2-ACA3-649AD1CB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43" y="8822737"/>
                <a:ext cx="836511" cy="400110"/>
              </a:xfrm>
              <a:prstGeom prst="rect">
                <a:avLst/>
              </a:prstGeom>
              <a:blipFill>
                <a:blip r:embed="rId1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直接连接符 13">
            <a:extLst>
              <a:ext uri="{FF2B5EF4-FFF2-40B4-BE49-F238E27FC236}">
                <a16:creationId xmlns:a16="http://schemas.microsoft.com/office/drawing/2014/main" id="{739A3B15-4EBC-4397-B36C-72D5200AC549}"/>
              </a:ext>
            </a:extLst>
          </p:cNvPr>
          <p:cNvCxnSpPr/>
          <p:nvPr/>
        </p:nvCxnSpPr>
        <p:spPr>
          <a:xfrm flipH="1">
            <a:off x="4600349" y="8541597"/>
            <a:ext cx="1260684" cy="886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E755C63C-7807-4CDF-A9C4-7C7C68E0DC95}"/>
                  </a:ext>
                </a:extLst>
              </p:cNvPr>
              <p:cNvSpPr txBox="1"/>
              <p:nvPr/>
            </p:nvSpPr>
            <p:spPr>
              <a:xfrm>
                <a:off x="1397376" y="10896756"/>
                <a:ext cx="4440436" cy="783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kern="100" smtClean="0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CN" sz="2800" b="0" i="1" kern="100" smtClean="0"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kern="100" smtClean="0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800" b="0" i="1" kern="100" smtClean="0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altLang="zh-CN" sz="2800" i="1" kern="100"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kern="10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10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b="0" i="1" kern="10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zh-CN" altLang="zh-CN" sz="28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800" i="1" kern="10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800" kern="100" dirty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𝐴𝐻</m:t>
                        </m:r>
                      </m:sub>
                    </m:sSub>
                    <m:sSub>
                      <m:sSubPr>
                        <m:ctrlPr>
                          <a:rPr lang="zh-CN" altLang="zh-C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E755C63C-7807-4CDF-A9C4-7C7C68E0D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76" y="10896756"/>
                <a:ext cx="4440436" cy="783612"/>
              </a:xfrm>
              <a:prstGeom prst="rect">
                <a:avLst/>
              </a:prstGeom>
              <a:blipFill>
                <a:blip r:embed="rId16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文本框 168">
            <a:extLst>
              <a:ext uri="{FF2B5EF4-FFF2-40B4-BE49-F238E27FC236}">
                <a16:creationId xmlns:a16="http://schemas.microsoft.com/office/drawing/2014/main" id="{8B318E84-D780-4F2A-9DDA-10844C0A209C}"/>
              </a:ext>
            </a:extLst>
          </p:cNvPr>
          <p:cNvSpPr txBox="1"/>
          <p:nvPr/>
        </p:nvSpPr>
        <p:spPr>
          <a:xfrm>
            <a:off x="2316975" y="11625356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Ordinary Hall</a:t>
            </a:r>
            <a:endParaRPr lang="zh-CN" alt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100571CB-06BE-41A9-A5A2-92406F3F9E97}"/>
              </a:ext>
            </a:extLst>
          </p:cNvPr>
          <p:cNvSpPr txBox="1"/>
          <p:nvPr/>
        </p:nvSpPr>
        <p:spPr>
          <a:xfrm>
            <a:off x="4041919" y="11562945"/>
            <a:ext cx="2301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Anomalous Hall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EA0BB317-F40B-432C-AC0D-3A83302E9F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1858" y="13287638"/>
            <a:ext cx="4718729" cy="28439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A8E193C-A238-413F-BED5-E8A8A7DC78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493" y="13150170"/>
            <a:ext cx="4452177" cy="18860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2E53A473-7492-4421-9E43-A51DEFA32A8D}"/>
                  </a:ext>
                </a:extLst>
              </p:cNvPr>
              <p:cNvSpPr txBox="1"/>
              <p:nvPr/>
            </p:nvSpPr>
            <p:spPr>
              <a:xfrm>
                <a:off x="1599216" y="15539051"/>
                <a:ext cx="3165833" cy="548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2E53A473-7492-4421-9E43-A51DEFA32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16" y="15539051"/>
                <a:ext cx="3165833" cy="5486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0" name="图片 139">
            <a:extLst>
              <a:ext uri="{FF2B5EF4-FFF2-40B4-BE49-F238E27FC236}">
                <a16:creationId xmlns:a16="http://schemas.microsoft.com/office/drawing/2014/main" id="{15711A1A-4E4B-4705-AA12-897F486B27E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" y="19207305"/>
            <a:ext cx="3828737" cy="2929442"/>
          </a:xfrm>
          <a:prstGeom prst="rect">
            <a:avLst/>
          </a:prstGeom>
        </p:spPr>
      </p:pic>
      <p:graphicFrame>
        <p:nvGraphicFramePr>
          <p:cNvPr id="142" name="对象 141">
            <a:extLst>
              <a:ext uri="{FF2B5EF4-FFF2-40B4-BE49-F238E27FC236}">
                <a16:creationId xmlns:a16="http://schemas.microsoft.com/office/drawing/2014/main" id="{C1A2ADDD-AD01-4C22-8CAB-5F1065399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156"/>
              </p:ext>
            </p:extLst>
          </p:nvPr>
        </p:nvGraphicFramePr>
        <p:xfrm>
          <a:off x="4024713" y="18778740"/>
          <a:ext cx="5885106" cy="451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" name="Graph" r:id="rId21" imgW="4398514" imgH="3371850" progId="Origin95.Graph">
                  <p:embed/>
                </p:oleObj>
              </mc:Choice>
              <mc:Fallback>
                <p:oleObj name="Graph" r:id="rId21" imgW="4398514" imgH="3371850" progId="Origin95.Graph">
                  <p:embed/>
                  <p:pic>
                    <p:nvPicPr>
                      <p:cNvPr id="99" name="对象 98">
                        <a:extLst>
                          <a:ext uri="{FF2B5EF4-FFF2-40B4-BE49-F238E27FC236}">
                            <a16:creationId xmlns:a16="http://schemas.microsoft.com/office/drawing/2014/main" id="{0D88EEA8-91BD-4956-82E6-A5D2DBD52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24713" y="18778740"/>
                        <a:ext cx="5885106" cy="4510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对象 142">
            <a:extLst>
              <a:ext uri="{FF2B5EF4-FFF2-40B4-BE49-F238E27FC236}">
                <a16:creationId xmlns:a16="http://schemas.microsoft.com/office/drawing/2014/main" id="{DCC4EA26-CA31-4306-97FE-DE0021301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272958"/>
              </p:ext>
            </p:extLst>
          </p:nvPr>
        </p:nvGraphicFramePr>
        <p:xfrm>
          <a:off x="8811029" y="18778740"/>
          <a:ext cx="5913572" cy="453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" name="Graph" r:id="rId23" imgW="4398514" imgH="3371850" progId="Origin95.Graph">
                  <p:embed/>
                </p:oleObj>
              </mc:Choice>
              <mc:Fallback>
                <p:oleObj name="Graph" r:id="rId23" imgW="4398514" imgH="3371850" progId="Origin95.Graph">
                  <p:embed/>
                  <p:pic>
                    <p:nvPicPr>
                      <p:cNvPr id="100" name="对象 99">
                        <a:extLst>
                          <a:ext uri="{FF2B5EF4-FFF2-40B4-BE49-F238E27FC236}">
                            <a16:creationId xmlns:a16="http://schemas.microsoft.com/office/drawing/2014/main" id="{599E0355-A862-4EA7-9303-9EA767C1B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811029" y="18778740"/>
                        <a:ext cx="5913572" cy="453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9B23C15D-1C35-4402-A0B9-159930214F50}"/>
                  </a:ext>
                </a:extLst>
              </p:cNvPr>
              <p:cNvSpPr txBox="1"/>
              <p:nvPr/>
            </p:nvSpPr>
            <p:spPr>
              <a:xfrm>
                <a:off x="3491693" y="23341131"/>
                <a:ext cx="5081052" cy="568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𝐴𝐻𝐸</m:t>
                        </m:r>
                      </m:sup>
                    </m:sSubSup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zh-CN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0</m:t>
                    </m:r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𝐴𝐻𝐸</m:t>
                        </m:r>
                      </m:sup>
                    </m:sSubSup>
                    <m:r>
                      <a:rPr lang="en-US" altLang="zh-C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zh-CN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9B23C15D-1C35-4402-A0B9-159930214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693" y="23341131"/>
                <a:ext cx="5081052" cy="5682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文本框 145">
            <a:extLst>
              <a:ext uri="{FF2B5EF4-FFF2-40B4-BE49-F238E27FC236}">
                <a16:creationId xmlns:a16="http://schemas.microsoft.com/office/drawing/2014/main" id="{912EBDD9-5F31-4AF6-B755-40528B20E23E}"/>
              </a:ext>
            </a:extLst>
          </p:cNvPr>
          <p:cNvSpPr txBox="1"/>
          <p:nvPr/>
        </p:nvSpPr>
        <p:spPr>
          <a:xfrm>
            <a:off x="9679761" y="23362415"/>
            <a:ext cx="422125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Anisotropy enhanced in 5K</a:t>
            </a:r>
          </a:p>
        </p:txBody>
      </p:sp>
      <p:sp>
        <p:nvSpPr>
          <p:cNvPr id="149" name="Rounded Rectangle 154">
            <a:extLst>
              <a:ext uri="{FF2B5EF4-FFF2-40B4-BE49-F238E27FC236}">
                <a16:creationId xmlns:a16="http://schemas.microsoft.com/office/drawing/2014/main" id="{C7949C39-9E58-474A-B23C-32C0D2AEEB18}"/>
              </a:ext>
            </a:extLst>
          </p:cNvPr>
          <p:cNvSpPr/>
          <p:nvPr/>
        </p:nvSpPr>
        <p:spPr>
          <a:xfrm>
            <a:off x="426088" y="24983819"/>
            <a:ext cx="13783852" cy="18104900"/>
          </a:xfrm>
          <a:prstGeom prst="roundRect">
            <a:avLst>
              <a:gd name="adj" fmla="val 444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Multi-cycle angular measurement</a:t>
            </a:r>
            <a:endParaRPr lang="en-US" sz="7636" dirty="0"/>
          </a:p>
        </p:txBody>
      </p:sp>
      <p:sp>
        <p:nvSpPr>
          <p:cNvPr id="162" name="圆角矩形 359">
            <a:extLst>
              <a:ext uri="{FF2B5EF4-FFF2-40B4-BE49-F238E27FC236}">
                <a16:creationId xmlns:a16="http://schemas.microsoft.com/office/drawing/2014/main" id="{774696E4-2C1C-4B48-B875-A0836310774A}"/>
              </a:ext>
            </a:extLst>
          </p:cNvPr>
          <p:cNvSpPr/>
          <p:nvPr/>
        </p:nvSpPr>
        <p:spPr>
          <a:xfrm>
            <a:off x="14628812" y="22403132"/>
            <a:ext cx="13727843" cy="8568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85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Extraction of intrinsic AHE and high-order harmonics</a:t>
            </a:r>
          </a:p>
        </p:txBody>
      </p:sp>
      <p:graphicFrame>
        <p:nvGraphicFramePr>
          <p:cNvPr id="179" name="对象 178">
            <a:extLst>
              <a:ext uri="{FF2B5EF4-FFF2-40B4-BE49-F238E27FC236}">
                <a16:creationId xmlns:a16="http://schemas.microsoft.com/office/drawing/2014/main" id="{94C826CD-93F2-41C8-828D-E983A21CC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34839"/>
              </p:ext>
            </p:extLst>
          </p:nvPr>
        </p:nvGraphicFramePr>
        <p:xfrm>
          <a:off x="14705155" y="28907422"/>
          <a:ext cx="7837008" cy="52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" name="Graph" r:id="rId26" imgW="14703920" imgH="9796735" progId="Origin95.Graph">
                  <p:embed/>
                </p:oleObj>
              </mc:Choice>
              <mc:Fallback>
                <p:oleObj name="Graph" r:id="rId26" imgW="14703920" imgH="9796735" progId="Origin95.Graph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02299FBA-2369-4F36-AB2F-5B54ED2A9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705155" y="28907422"/>
                        <a:ext cx="7837008" cy="52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对象 180">
            <a:extLst>
              <a:ext uri="{FF2B5EF4-FFF2-40B4-BE49-F238E27FC236}">
                <a16:creationId xmlns:a16="http://schemas.microsoft.com/office/drawing/2014/main" id="{C84A3979-F300-4617-B8AD-34EB3D109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4061"/>
              </p:ext>
            </p:extLst>
          </p:nvPr>
        </p:nvGraphicFramePr>
        <p:xfrm>
          <a:off x="21117174" y="28830671"/>
          <a:ext cx="7897640" cy="531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" name="Graph" r:id="rId28" imgW="14703920" imgH="9796735" progId="Origin95.Graph">
                  <p:embed/>
                </p:oleObj>
              </mc:Choice>
              <mc:Fallback>
                <p:oleObj name="Graph" r:id="rId28" imgW="14703920" imgH="9796735" progId="Origin95.Grap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C0B9BAD7-9B74-4CC2-90F7-839BCCEC2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117174" y="28830671"/>
                        <a:ext cx="7897640" cy="5316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对象 181">
            <a:extLst>
              <a:ext uri="{FF2B5EF4-FFF2-40B4-BE49-F238E27FC236}">
                <a16:creationId xmlns:a16="http://schemas.microsoft.com/office/drawing/2014/main" id="{2B0F2AF7-7F3F-4549-AFB0-BDBD41157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141134"/>
              </p:ext>
            </p:extLst>
          </p:nvPr>
        </p:nvGraphicFramePr>
        <p:xfrm>
          <a:off x="19473468" y="23587734"/>
          <a:ext cx="5914190" cy="4539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" name="Graph" r:id="rId30" imgW="4448344" imgH="3402874" progId="Origin95.Graph">
                  <p:embed/>
                </p:oleObj>
              </mc:Choice>
              <mc:Fallback>
                <p:oleObj name="Graph" r:id="rId30" imgW="4448344" imgH="3402874" progId="Origin95.Graph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5CC19CD5-1F25-4163-A0FC-8DD78E887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9473468" y="23587734"/>
                        <a:ext cx="5914190" cy="4539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对象 182">
            <a:extLst>
              <a:ext uri="{FF2B5EF4-FFF2-40B4-BE49-F238E27FC236}">
                <a16:creationId xmlns:a16="http://schemas.microsoft.com/office/drawing/2014/main" id="{3A896A95-035C-4A23-AB10-CE5CA436F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188969"/>
              </p:ext>
            </p:extLst>
          </p:nvPr>
        </p:nvGraphicFramePr>
        <p:xfrm>
          <a:off x="14749523" y="23549624"/>
          <a:ext cx="5847597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Graph" r:id="rId32" imgW="4398514" imgH="3371850" progId="Origin95.Graph">
                  <p:embed/>
                </p:oleObj>
              </mc:Choice>
              <mc:Fallback>
                <p:oleObj name="Graph" r:id="rId32" imgW="4398514" imgH="3371850" progId="Origin95.Grap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0508BDC7-E8A9-49EB-B433-F996B6EBBC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4749523" y="23549624"/>
                        <a:ext cx="5847597" cy="442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文本框 183">
            <a:extLst>
              <a:ext uri="{FF2B5EF4-FFF2-40B4-BE49-F238E27FC236}">
                <a16:creationId xmlns:a16="http://schemas.microsoft.com/office/drawing/2014/main" id="{6256A9A6-279E-4E78-A4A4-471E32A3308F}"/>
              </a:ext>
            </a:extLst>
          </p:cNvPr>
          <p:cNvSpPr txBox="1"/>
          <p:nvPr/>
        </p:nvSpPr>
        <p:spPr>
          <a:xfrm>
            <a:off x="14675494" y="23259686"/>
            <a:ext cx="1190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99" indent="-503799">
              <a:buFont typeface="Wingdings" panose="05000000000000000000" pitchFamily="2" charset="2"/>
              <a:buChar char="Ø"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Ordinary Hall Subtraction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6159E64D-C37C-426C-A342-BF376A7270A5}"/>
                  </a:ext>
                </a:extLst>
              </p:cNvPr>
              <p:cNvSpPr txBox="1"/>
              <p:nvPr/>
            </p:nvSpPr>
            <p:spPr>
              <a:xfrm>
                <a:off x="24055264" y="24660439"/>
                <a:ext cx="4699323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𝑟𝑎𝑤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id="{6159E64D-C37C-426C-A342-BF376A727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5264" y="24660439"/>
                <a:ext cx="4699323" cy="500330"/>
              </a:xfrm>
              <a:prstGeom prst="rect">
                <a:avLst/>
              </a:prstGeom>
              <a:blipFill>
                <a:blip r:embed="rId3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25B1F9DA-E6EF-45B6-BF79-6A5A66DBDAE3}"/>
                  </a:ext>
                </a:extLst>
              </p:cNvPr>
              <p:cNvSpPr txBox="1"/>
              <p:nvPr/>
            </p:nvSpPr>
            <p:spPr>
              <a:xfrm>
                <a:off x="23704019" y="25269881"/>
                <a:ext cx="5455306" cy="500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𝑟𝑎𝑤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𝐵𝑐𝑜𝑠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25B1F9DA-E6EF-45B6-BF79-6A5A66DBD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019" y="25269881"/>
                <a:ext cx="5455306" cy="500330"/>
              </a:xfrm>
              <a:prstGeom prst="rect">
                <a:avLst/>
              </a:prstGeom>
              <a:blipFill>
                <a:blip r:embed="rId35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文本框 190">
            <a:extLst>
              <a:ext uri="{FF2B5EF4-FFF2-40B4-BE49-F238E27FC236}">
                <a16:creationId xmlns:a16="http://schemas.microsoft.com/office/drawing/2014/main" id="{994BD10E-7E67-445E-B62A-9C92E3E5643E}"/>
              </a:ext>
            </a:extLst>
          </p:cNvPr>
          <p:cNvSpPr txBox="1"/>
          <p:nvPr/>
        </p:nvSpPr>
        <p:spPr>
          <a:xfrm>
            <a:off x="23929150" y="28008296"/>
            <a:ext cx="3817584" cy="639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19-fold AHE</a:t>
            </a:r>
            <a:endParaRPr lang="zh-CN" altLang="en-US" sz="355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文本框 192">
            <a:extLst>
              <a:ext uri="{FF2B5EF4-FFF2-40B4-BE49-F238E27FC236}">
                <a16:creationId xmlns:a16="http://schemas.microsoft.com/office/drawing/2014/main" id="{3AB0541F-571B-422B-BCDD-62710D3EF409}"/>
              </a:ext>
            </a:extLst>
          </p:cNvPr>
          <p:cNvSpPr txBox="1"/>
          <p:nvPr/>
        </p:nvSpPr>
        <p:spPr>
          <a:xfrm>
            <a:off x="24917828" y="25885679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Muti field verification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文本框 194">
            <a:extLst>
              <a:ext uri="{FF2B5EF4-FFF2-40B4-BE49-F238E27FC236}">
                <a16:creationId xmlns:a16="http://schemas.microsoft.com/office/drawing/2014/main" id="{15F2C447-4F1F-492F-9570-89F5095A701E}"/>
              </a:ext>
            </a:extLst>
          </p:cNvPr>
          <p:cNvSpPr txBox="1"/>
          <p:nvPr/>
        </p:nvSpPr>
        <p:spPr>
          <a:xfrm>
            <a:off x="24497192" y="26441246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AHE curves nearly collapse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C8D98B4-FEB7-4332-AB6E-B2E3126470BB}"/>
              </a:ext>
            </a:extLst>
          </p:cNvPr>
          <p:cNvSpPr txBox="1"/>
          <p:nvPr/>
        </p:nvSpPr>
        <p:spPr>
          <a:xfrm>
            <a:off x="14587682" y="28033503"/>
            <a:ext cx="12082119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99" indent="-503799">
              <a:buFont typeface="Wingdings" panose="05000000000000000000" pitchFamily="2" charset="2"/>
              <a:buChar char="Ø"/>
            </a:pPr>
            <a:r>
              <a:rPr kumimoji="1" lang="en-US" altLang="zh-CN" sz="355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verification of high-order AHE</a:t>
            </a:r>
            <a:endParaRPr kumimoji="1" lang="zh-CN" altLang="en-US" sz="355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57FB3697-FB26-4164-9752-1D675DDDF839}"/>
              </a:ext>
            </a:extLst>
          </p:cNvPr>
          <p:cNvSpPr txBox="1"/>
          <p:nvPr/>
        </p:nvSpPr>
        <p:spPr>
          <a:xfrm>
            <a:off x="15873549" y="28812559"/>
            <a:ext cx="5184715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Multi-cycle angular measurement</a:t>
            </a:r>
            <a:endParaRPr lang="zh-CN" alt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D3422724-B973-492A-8DB2-74A1359CD0F4}"/>
              </a:ext>
            </a:extLst>
          </p:cNvPr>
          <p:cNvSpPr txBox="1"/>
          <p:nvPr/>
        </p:nvSpPr>
        <p:spPr>
          <a:xfrm>
            <a:off x="22633376" y="28787079"/>
            <a:ext cx="5184715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Fourier transformation</a:t>
            </a:r>
            <a:endParaRPr lang="zh-CN" alt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1" name="对象 200">
            <a:extLst>
              <a:ext uri="{FF2B5EF4-FFF2-40B4-BE49-F238E27FC236}">
                <a16:creationId xmlns:a16="http://schemas.microsoft.com/office/drawing/2014/main" id="{ED0537FA-FC3B-4074-AC89-E60D1208A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52629"/>
              </p:ext>
            </p:extLst>
          </p:nvPr>
        </p:nvGraphicFramePr>
        <p:xfrm>
          <a:off x="5199470" y="33867397"/>
          <a:ext cx="5830584" cy="446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" name="Graph" r:id="rId36" imgW="4448344" imgH="3402874" progId="Origin95.Graph">
                  <p:embed/>
                </p:oleObj>
              </mc:Choice>
              <mc:Fallback>
                <p:oleObj name="Graph" r:id="rId36" imgW="4448344" imgH="3402874" progId="Origin95.Graph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C81A6242-A22C-4460-B4F7-3855F744C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199470" y="33867397"/>
                        <a:ext cx="5830584" cy="446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对象 201">
            <a:extLst>
              <a:ext uri="{FF2B5EF4-FFF2-40B4-BE49-F238E27FC236}">
                <a16:creationId xmlns:a16="http://schemas.microsoft.com/office/drawing/2014/main" id="{212805F9-967A-4A22-B407-F499C917D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78931"/>
              </p:ext>
            </p:extLst>
          </p:nvPr>
        </p:nvGraphicFramePr>
        <p:xfrm>
          <a:off x="5244041" y="37674709"/>
          <a:ext cx="5839334" cy="446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" name="Graph" r:id="rId38" imgW="4448344" imgH="3402874" progId="Origin95.Graph">
                  <p:embed/>
                </p:oleObj>
              </mc:Choice>
              <mc:Fallback>
                <p:oleObj name="Graph" r:id="rId38" imgW="4448344" imgH="3402874" progId="Origin95.Graph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51F6E12D-BEA8-499F-9855-D574A035C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244041" y="37674709"/>
                        <a:ext cx="5839334" cy="4468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文本框 116">
            <a:extLst>
              <a:ext uri="{FF2B5EF4-FFF2-40B4-BE49-F238E27FC236}">
                <a16:creationId xmlns:a16="http://schemas.microsoft.com/office/drawing/2014/main" id="{FCF968EB-BA81-A196-2F94-5820F60F764D}"/>
              </a:ext>
            </a:extLst>
          </p:cNvPr>
          <p:cNvSpPr txBox="1"/>
          <p:nvPr/>
        </p:nvSpPr>
        <p:spPr>
          <a:xfrm>
            <a:off x="481512" y="30426193"/>
            <a:ext cx="5995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High-order expansion of AHE </a:t>
            </a:r>
            <a:endParaRPr kumimoji="1"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BD6632CD-786A-42B8-B8A0-304B35DB82D4}"/>
              </a:ext>
            </a:extLst>
          </p:cNvPr>
          <p:cNvGrpSpPr/>
          <p:nvPr/>
        </p:nvGrpSpPr>
        <p:grpSpPr>
          <a:xfrm>
            <a:off x="424500" y="25992780"/>
            <a:ext cx="12910218" cy="4417492"/>
            <a:chOff x="-178847" y="11582726"/>
            <a:chExt cx="12910218" cy="4417492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8108ECB3-728E-3987-545D-E5B36216C5CB}"/>
                </a:ext>
              </a:extLst>
            </p:cNvPr>
            <p:cNvSpPr txBox="1"/>
            <p:nvPr/>
          </p:nvSpPr>
          <p:spPr>
            <a:xfrm>
              <a:off x="-178847" y="11582726"/>
              <a:ext cx="12874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03799" indent="-503799">
                <a:buFont typeface="Wingdings" panose="05000000000000000000" pitchFamily="2" charset="2"/>
                <a:buChar char="Ø"/>
              </a:pP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Phenomenological model of AHE based on crystal symmetry</a:t>
              </a:r>
            </a:p>
          </p:txBody>
        </p:sp>
        <p:sp>
          <p:nvSpPr>
            <p:cNvPr id="1052" name="文本框 1051">
              <a:extLst>
                <a:ext uri="{FF2B5EF4-FFF2-40B4-BE49-F238E27FC236}">
                  <a16:creationId xmlns:a16="http://schemas.microsoft.com/office/drawing/2014/main" id="{246DD6EC-AF69-6737-8306-BF45EC317B79}"/>
                </a:ext>
              </a:extLst>
            </p:cNvPr>
            <p:cNvSpPr txBox="1"/>
            <p:nvPr/>
          </p:nvSpPr>
          <p:spPr>
            <a:xfrm>
              <a:off x="24432" y="14564172"/>
              <a:ext cx="3770776" cy="365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77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W. </a:t>
              </a:r>
              <a:r>
                <a:rPr kumimoji="1" lang="en-US" altLang="zh-CN" sz="1778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Döring</a:t>
              </a:r>
              <a:r>
                <a:rPr kumimoji="1" lang="en-US" altLang="zh-CN" sz="1778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Ann. Phys. 424, 259 (1938)</a:t>
              </a:r>
              <a:endParaRPr kumimoji="1" lang="zh-CN" altLang="en-US" sz="1778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DDA634A-119E-663D-2D64-6E84ABEE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321873" y="12203823"/>
              <a:ext cx="2810359" cy="24026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文本框 153">
                  <a:extLst>
                    <a:ext uri="{FF2B5EF4-FFF2-40B4-BE49-F238E27FC236}">
                      <a16:creationId xmlns:a16="http://schemas.microsoft.com/office/drawing/2014/main" id="{1C900EEF-FE4D-E2B2-B8F9-45EEAB5CF4D8}"/>
                    </a:ext>
                  </a:extLst>
                </p:cNvPr>
                <p:cNvSpPr txBox="1"/>
                <p:nvPr/>
              </p:nvSpPr>
              <p:spPr>
                <a:xfrm>
                  <a:off x="4279309" y="13491526"/>
                  <a:ext cx="5327677" cy="50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89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Onsager relation</a:t>
                  </a:r>
                  <a:r>
                    <a:rPr lang="zh-CN" altLang="en-US" sz="2489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489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89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CN" altLang="en-US" sz="2489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zh-CN" altLang="en-US" sz="248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89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zh-CN" altLang="en-US" sz="2489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8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89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CN" altLang="en-US" sz="2489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d>
                        <m:dPr>
                          <m:ctrlPr>
                            <a:rPr lang="zh-CN" altLang="en-US" sz="248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89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489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a14:m>
                  <a:endParaRPr lang="zh-CN" altLang="en-US" sz="2489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4" name="文本框 153">
                  <a:extLst>
                    <a:ext uri="{FF2B5EF4-FFF2-40B4-BE49-F238E27FC236}">
                      <a16:creationId xmlns:a16="http://schemas.microsoft.com/office/drawing/2014/main" id="{1C900EEF-FE4D-E2B2-B8F9-45EEAB5CF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9309" y="13491526"/>
                  <a:ext cx="5327677" cy="506292"/>
                </a:xfrm>
                <a:prstGeom prst="rect">
                  <a:avLst/>
                </a:prstGeom>
                <a:blipFill>
                  <a:blip r:embed="rId41"/>
                  <a:stretch>
                    <a:fillRect l="-1945" t="-14458" b="-216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下箭头 36">
              <a:extLst>
                <a:ext uri="{FF2B5EF4-FFF2-40B4-BE49-F238E27FC236}">
                  <a16:creationId xmlns:a16="http://schemas.microsoft.com/office/drawing/2014/main" id="{106406C5-7EBF-2FE1-BFE0-A47AD14BF7A9}"/>
                </a:ext>
              </a:extLst>
            </p:cNvPr>
            <p:cNvSpPr/>
            <p:nvPr/>
          </p:nvSpPr>
          <p:spPr>
            <a:xfrm>
              <a:off x="3842078" y="13678361"/>
              <a:ext cx="311931" cy="767554"/>
            </a:xfrm>
            <a:prstGeom prst="downArrow">
              <a:avLst>
                <a:gd name="adj1" fmla="val 50000"/>
                <a:gd name="adj2" fmla="val 9981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3B33A870-26CB-A74A-4724-F5A2FE133558}"/>
                </a:ext>
              </a:extLst>
            </p:cNvPr>
            <p:cNvSpPr/>
            <p:nvPr/>
          </p:nvSpPr>
          <p:spPr>
            <a:xfrm>
              <a:off x="4295918" y="14020826"/>
              <a:ext cx="4131960" cy="475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8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Cubic crystalline symmetry</a:t>
              </a:r>
              <a:endParaRPr lang="zh-CN" altLang="en-US" sz="2489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F162888-E528-9F3D-F449-700EA618062A}"/>
                    </a:ext>
                  </a:extLst>
                </p:cNvPr>
                <p:cNvSpPr txBox="1"/>
                <p:nvPr/>
              </p:nvSpPr>
              <p:spPr>
                <a:xfrm>
                  <a:off x="3500837" y="12257322"/>
                  <a:ext cx="7885677" cy="535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667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From Ohm’s law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67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667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667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667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667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altLang="zh-CN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67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667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zh-CN" sz="2667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expansion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667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CN" altLang="en-US" sz="2667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CN" sz="2667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zh-CN" altLang="en-US" sz="2667" b="1">
                          <a:latin typeface="Cambria Math" panose="02040503050406030204" pitchFamily="18" charset="0"/>
                        </a:rPr>
                        <m:t>𝐦</m:t>
                      </m:r>
                    </m:oMath>
                  </a14:m>
                  <a:r>
                    <a:rPr lang="en-US" altLang="zh-CN" sz="2667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endParaRPr lang="zh-CN" alt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F162888-E528-9F3D-F449-700EA6180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837" y="12257322"/>
                  <a:ext cx="7885677" cy="535468"/>
                </a:xfrm>
                <a:prstGeom prst="rect">
                  <a:avLst/>
                </a:prstGeom>
                <a:blipFill>
                  <a:blip r:embed="rId42"/>
                  <a:stretch>
                    <a:fillRect l="-1468" t="-12644" b="-229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62F16D61-3DE0-CECF-5831-C84C3EF0692D}"/>
                    </a:ext>
                  </a:extLst>
                </p:cNvPr>
                <p:cNvSpPr txBox="1"/>
                <p:nvPr/>
              </p:nvSpPr>
              <p:spPr>
                <a:xfrm>
                  <a:off x="3053824" y="12874819"/>
                  <a:ext cx="7929909" cy="535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667" b="1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d>
                        <m:r>
                          <a:rPr lang="zh-CN" altLang="en-US" sz="2667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zh-CN" altLang="en-US" sz="2667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𝑘𝑖𝑗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zh-CN" altLang="en-US" sz="2667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𝑘𝑙𝑚𝑖𝑗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6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oMath>
                    </m:oMathPara>
                  </a14:m>
                  <a:endParaRPr lang="zh-CN" alt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62F16D61-3DE0-CECF-5831-C84C3EF06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824" y="12874819"/>
                  <a:ext cx="7929909" cy="535468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765AD9E6-D03B-8585-A700-8FD7A1070304}"/>
                </a:ext>
              </a:extLst>
            </p:cNvPr>
            <p:cNvSpPr/>
            <p:nvPr/>
          </p:nvSpPr>
          <p:spPr>
            <a:xfrm>
              <a:off x="479187" y="14969656"/>
              <a:ext cx="12252184" cy="10305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8092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文本框 171">
                  <a:extLst>
                    <a:ext uri="{FF2B5EF4-FFF2-40B4-BE49-F238E27FC236}">
                      <a16:creationId xmlns:a16="http://schemas.microsoft.com/office/drawing/2014/main" id="{742C18FC-9915-4DE0-BE5D-14F164F8171C}"/>
                    </a:ext>
                  </a:extLst>
                </p:cNvPr>
                <p:cNvSpPr txBox="1"/>
                <p:nvPr/>
              </p:nvSpPr>
              <p:spPr>
                <a:xfrm>
                  <a:off x="505043" y="14939418"/>
                  <a:ext cx="12223903" cy="9885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zh-CN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zh-CN" altLang="en-US" sz="2400" i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zh-CN" alt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400" i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zh-CN" altLang="en-US" sz="2400" i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zh-CN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zh-CN" altLang="en-US" sz="24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zh-CN" alt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zh-CN" alt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zh-CN" alt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lang="zh-CN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zh-CN" altLang="en-US" sz="24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d>
                                      <m:dPr>
                                        <m:ctrlPr>
                                          <a:rPr lang="zh-CN" alt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  <m:r>
                                          <a:rPr lang="zh-CN" altLang="en-US" sz="240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72" name="文本框 171">
                  <a:extLst>
                    <a:ext uri="{FF2B5EF4-FFF2-40B4-BE49-F238E27FC236}">
                      <a16:creationId xmlns:a16="http://schemas.microsoft.com/office/drawing/2014/main" id="{742C18FC-9915-4DE0-BE5D-14F164F81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043" y="14939418"/>
                  <a:ext cx="12223903" cy="98854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99" name="对象 198">
            <a:extLst>
              <a:ext uri="{FF2B5EF4-FFF2-40B4-BE49-F238E27FC236}">
                <a16:creationId xmlns:a16="http://schemas.microsoft.com/office/drawing/2014/main" id="{292894E0-99EB-4E68-B420-4E54A0D2F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54703"/>
              </p:ext>
            </p:extLst>
          </p:nvPr>
        </p:nvGraphicFramePr>
        <p:xfrm>
          <a:off x="405322" y="33878618"/>
          <a:ext cx="5624514" cy="4311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" name="Graph" r:id="rId45" imgW="4398514" imgH="3371850" progId="Origin95.Graph">
                  <p:embed/>
                </p:oleObj>
              </mc:Choice>
              <mc:Fallback>
                <p:oleObj name="Graph" r:id="rId45" imgW="4398514" imgH="3371850" progId="Origin95.Grap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09D4A46-4651-43C7-BA63-1C17BD283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05322" y="33878618"/>
                        <a:ext cx="5624514" cy="4311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对象 199">
            <a:extLst>
              <a:ext uri="{FF2B5EF4-FFF2-40B4-BE49-F238E27FC236}">
                <a16:creationId xmlns:a16="http://schemas.microsoft.com/office/drawing/2014/main" id="{5C674A29-F0BA-4E21-86E8-A9B8E6E7B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0570"/>
              </p:ext>
            </p:extLst>
          </p:nvPr>
        </p:nvGraphicFramePr>
        <p:xfrm>
          <a:off x="412172" y="37666226"/>
          <a:ext cx="5733255" cy="438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" name="Graph" r:id="rId47" imgW="4448344" imgH="3402874" progId="Origin95.Graph">
                  <p:embed/>
                </p:oleObj>
              </mc:Choice>
              <mc:Fallback>
                <p:oleObj name="Graph" r:id="rId47" imgW="4448344" imgH="3402874" progId="Origin95.Grap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EAF3E037-56C7-4665-9CFA-76E7127AC5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12172" y="37666226"/>
                        <a:ext cx="5733255" cy="4386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文本框 202">
                <a:extLst>
                  <a:ext uri="{FF2B5EF4-FFF2-40B4-BE49-F238E27FC236}">
                    <a16:creationId xmlns:a16="http://schemas.microsoft.com/office/drawing/2014/main" id="{EA6B318D-A241-479D-9E86-D432FE9F7A62}"/>
                  </a:ext>
                </a:extLst>
              </p:cNvPr>
              <p:cNvSpPr txBox="1"/>
              <p:nvPr/>
            </p:nvSpPr>
            <p:spPr>
              <a:xfrm>
                <a:off x="3352571" y="30969215"/>
                <a:ext cx="7650356" cy="657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8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3" name="文本框 202">
                <a:extLst>
                  <a:ext uri="{FF2B5EF4-FFF2-40B4-BE49-F238E27FC236}">
                    <a16:creationId xmlns:a16="http://schemas.microsoft.com/office/drawing/2014/main" id="{EA6B318D-A241-479D-9E86-D432FE9F7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571" y="30969215"/>
                <a:ext cx="7650356" cy="65787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文本框 203">
                <a:extLst>
                  <a:ext uri="{FF2B5EF4-FFF2-40B4-BE49-F238E27FC236}">
                    <a16:creationId xmlns:a16="http://schemas.microsoft.com/office/drawing/2014/main" id="{56F8DED2-59AA-4EDF-AF9A-7FC00D813361}"/>
                  </a:ext>
                </a:extLst>
              </p:cNvPr>
              <p:cNvSpPr txBox="1"/>
              <p:nvPr/>
            </p:nvSpPr>
            <p:spPr>
              <a:xfrm>
                <a:off x="5158424" y="31593210"/>
                <a:ext cx="9674182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2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zh-CN" alt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  <m:r>
                                        <a:rPr lang="zh-CN" altLang="en-US" sz="2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zh-CN" alt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2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4" name="文本框 203">
                <a:extLst>
                  <a:ext uri="{FF2B5EF4-FFF2-40B4-BE49-F238E27FC236}">
                    <a16:creationId xmlns:a16="http://schemas.microsoft.com/office/drawing/2014/main" id="{56F8DED2-59AA-4EDF-AF9A-7FC00D81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424" y="31593210"/>
                <a:ext cx="9674182" cy="98854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F6FAD639-9B3C-40C3-A74C-2E87FC9B48A1}"/>
                  </a:ext>
                </a:extLst>
              </p:cNvPr>
              <p:cNvSpPr txBox="1"/>
              <p:nvPr/>
            </p:nvSpPr>
            <p:spPr>
              <a:xfrm>
                <a:off x="527868" y="31563585"/>
                <a:ext cx="5253222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zh-CN" alt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24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zh-CN" alt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  <m:r>
                                        <a:rPr lang="zh-CN" altLang="en-US" sz="2400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F6FAD639-9B3C-40C3-A74C-2E87FC9B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68" y="31563585"/>
                <a:ext cx="5253222" cy="98854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F5808E86-CBA4-452F-A803-E0C686964A29}"/>
                  </a:ext>
                </a:extLst>
              </p:cNvPr>
              <p:cNvSpPr txBox="1"/>
              <p:nvPr/>
            </p:nvSpPr>
            <p:spPr>
              <a:xfrm>
                <a:off x="236527" y="33133648"/>
                <a:ext cx="11753334" cy="577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F5808E86-CBA4-452F-A803-E0C68696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27" y="33133648"/>
                <a:ext cx="11753334" cy="577017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31294C6B-D49A-4AA2-92FA-10036995E053}"/>
                  </a:ext>
                </a:extLst>
              </p:cNvPr>
              <p:cNvSpPr txBox="1"/>
              <p:nvPr/>
            </p:nvSpPr>
            <p:spPr>
              <a:xfrm>
                <a:off x="400659" y="32540403"/>
                <a:ext cx="11432287" cy="51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31294C6B-D49A-4AA2-92FA-10036995E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9" y="32540403"/>
                <a:ext cx="11432287" cy="517834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圆角矩形 359">
            <a:extLst>
              <a:ext uri="{FF2B5EF4-FFF2-40B4-BE49-F238E27FC236}">
                <a16:creationId xmlns:a16="http://schemas.microsoft.com/office/drawing/2014/main" id="{24B55D55-B950-C7D6-30E6-DB1B19804249}"/>
              </a:ext>
            </a:extLst>
          </p:cNvPr>
          <p:cNvSpPr/>
          <p:nvPr/>
        </p:nvSpPr>
        <p:spPr>
          <a:xfrm>
            <a:off x="454217" y="24986757"/>
            <a:ext cx="13699561" cy="85683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85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Temperature evolution of anisotropic high-order AHE</a:t>
            </a:r>
            <a:endParaRPr lang="en-US" sz="4685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37" name="组合 236">
            <a:extLst>
              <a:ext uri="{FF2B5EF4-FFF2-40B4-BE49-F238E27FC236}">
                <a16:creationId xmlns:a16="http://schemas.microsoft.com/office/drawing/2014/main" id="{D9D4D6CD-6EE9-4A1F-8C77-02D49139F7B0}"/>
              </a:ext>
            </a:extLst>
          </p:cNvPr>
          <p:cNvGrpSpPr/>
          <p:nvPr/>
        </p:nvGrpSpPr>
        <p:grpSpPr>
          <a:xfrm>
            <a:off x="21479838" y="9093199"/>
            <a:ext cx="6371799" cy="3540366"/>
            <a:chOff x="1050940" y="635029"/>
            <a:chExt cx="9150479" cy="4857698"/>
          </a:xfrm>
        </p:grpSpPr>
        <p:pic>
          <p:nvPicPr>
            <p:cNvPr id="238" name="图片 237">
              <a:extLst>
                <a:ext uri="{FF2B5EF4-FFF2-40B4-BE49-F238E27FC236}">
                  <a16:creationId xmlns:a16="http://schemas.microsoft.com/office/drawing/2014/main" id="{96EEB401-85E0-4D15-A23F-DD090CFF8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7" t="15410" r="25211" b="15932"/>
            <a:stretch/>
          </p:blipFill>
          <p:spPr>
            <a:xfrm>
              <a:off x="1050940" y="1531769"/>
              <a:ext cx="2598386" cy="3710516"/>
            </a:xfrm>
            <a:prstGeom prst="rect">
              <a:avLst/>
            </a:prstGeom>
          </p:spPr>
        </p:pic>
        <p:cxnSp>
          <p:nvCxnSpPr>
            <p:cNvPr id="239" name="直接箭头连接符 238">
              <a:extLst>
                <a:ext uri="{FF2B5EF4-FFF2-40B4-BE49-F238E27FC236}">
                  <a16:creationId xmlns:a16="http://schemas.microsoft.com/office/drawing/2014/main" id="{9087B034-F6D7-46AB-BA69-27294CED24AD}"/>
                </a:ext>
              </a:extLst>
            </p:cNvPr>
            <p:cNvCxnSpPr>
              <a:cxnSpLocks/>
            </p:cNvCxnSpPr>
            <p:nvPr/>
          </p:nvCxnSpPr>
          <p:spPr>
            <a:xfrm>
              <a:off x="2580872" y="3544851"/>
              <a:ext cx="1457384" cy="6630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箭头连接符 239">
              <a:extLst>
                <a:ext uri="{FF2B5EF4-FFF2-40B4-BE49-F238E27FC236}">
                  <a16:creationId xmlns:a16="http://schemas.microsoft.com/office/drawing/2014/main" id="{45A61A37-7050-4C39-84A3-A3327FDEF9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5403" y="3022600"/>
              <a:ext cx="757497" cy="2144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箭头连接符 240">
              <a:extLst>
                <a:ext uri="{FF2B5EF4-FFF2-40B4-BE49-F238E27FC236}">
                  <a16:creationId xmlns:a16="http://schemas.microsoft.com/office/drawing/2014/main" id="{A640D130-44CA-44A6-A05F-6F3A54177C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0133" y="889000"/>
              <a:ext cx="0" cy="8609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2" name="图片 241">
              <a:extLst>
                <a:ext uri="{FF2B5EF4-FFF2-40B4-BE49-F238E27FC236}">
                  <a16:creationId xmlns:a16="http://schemas.microsoft.com/office/drawing/2014/main" id="{C518520C-B32E-40DE-B892-27418EE43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39"/>
            <a:stretch/>
          </p:blipFill>
          <p:spPr>
            <a:xfrm>
              <a:off x="9231810" y="931622"/>
              <a:ext cx="533277" cy="45611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文本框 242">
                  <a:extLst>
                    <a:ext uri="{FF2B5EF4-FFF2-40B4-BE49-F238E27FC236}">
                      <a16:creationId xmlns:a16="http://schemas.microsoft.com/office/drawing/2014/main" id="{DD9CF787-7467-4B12-9782-BCDA4FE1646B}"/>
                    </a:ext>
                  </a:extLst>
                </p:cNvPr>
                <p:cNvSpPr txBox="1"/>
                <p:nvPr/>
              </p:nvSpPr>
              <p:spPr>
                <a:xfrm>
                  <a:off x="3969035" y="4207962"/>
                  <a:ext cx="36772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A421DF3-29D5-47BA-B40D-84CAB3C5F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9035" y="4207962"/>
                  <a:ext cx="367729" cy="307777"/>
                </a:xfrm>
                <a:prstGeom prst="rect">
                  <a:avLst/>
                </a:prstGeom>
                <a:blipFill>
                  <a:blip r:embed="rId58"/>
                  <a:stretch>
                    <a:fillRect l="-46667" r="-83333" b="-1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id="{E16ED245-7C1D-4259-A49F-D6B3E6A0CC84}"/>
                    </a:ext>
                  </a:extLst>
                </p:cNvPr>
                <p:cNvSpPr txBox="1"/>
                <p:nvPr/>
              </p:nvSpPr>
              <p:spPr>
                <a:xfrm>
                  <a:off x="2350133" y="635029"/>
                  <a:ext cx="3556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D7D8379-0257-4694-81BF-A29F60E70C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133" y="635029"/>
                  <a:ext cx="355610" cy="307777"/>
                </a:xfrm>
                <a:prstGeom prst="rect">
                  <a:avLst/>
                </a:prstGeom>
                <a:blipFill>
                  <a:blip r:embed="rId59"/>
                  <a:stretch>
                    <a:fillRect l="-51724" r="-82759" b="-12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文本框 244">
                  <a:extLst>
                    <a:ext uri="{FF2B5EF4-FFF2-40B4-BE49-F238E27FC236}">
                      <a16:creationId xmlns:a16="http://schemas.microsoft.com/office/drawing/2014/main" id="{BD39CCAE-AB42-4698-9172-DD85B85706E0}"/>
                    </a:ext>
                  </a:extLst>
                </p:cNvPr>
                <p:cNvSpPr txBox="1"/>
                <p:nvPr/>
              </p:nvSpPr>
              <p:spPr>
                <a:xfrm>
                  <a:off x="4057355" y="2943753"/>
                  <a:ext cx="375295" cy="3319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B167EF5-7E3A-4BD3-A52F-4E3F236E9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7355" y="2943753"/>
                  <a:ext cx="375295" cy="331950"/>
                </a:xfrm>
                <a:prstGeom prst="rect">
                  <a:avLst/>
                </a:prstGeom>
                <a:blipFill>
                  <a:blip r:embed="rId60"/>
                  <a:stretch>
                    <a:fillRect l="-50000" r="-96667" b="-1444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文本框 245">
                  <a:extLst>
                    <a:ext uri="{FF2B5EF4-FFF2-40B4-BE49-F238E27FC236}">
                      <a16:creationId xmlns:a16="http://schemas.microsoft.com/office/drawing/2014/main" id="{7448603A-6E12-4188-975A-918E116F38E7}"/>
                    </a:ext>
                  </a:extLst>
                </p:cNvPr>
                <p:cNvSpPr txBox="1"/>
                <p:nvPr/>
              </p:nvSpPr>
              <p:spPr>
                <a:xfrm rot="16200000">
                  <a:off x="7888263" y="2941307"/>
                  <a:ext cx="3887568" cy="7387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𝐴𝐻𝐸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l-GR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46" name="文本框 245">
                  <a:extLst>
                    <a:ext uri="{FF2B5EF4-FFF2-40B4-BE49-F238E27FC236}">
                      <a16:creationId xmlns:a16="http://schemas.microsoft.com/office/drawing/2014/main" id="{7448603A-6E12-4188-975A-918E116F38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888263" y="2941307"/>
                  <a:ext cx="3887568" cy="738744"/>
                </a:xfrm>
                <a:prstGeom prst="rect">
                  <a:avLst/>
                </a:prstGeom>
                <a:blipFill>
                  <a:blip r:embed="rId6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7" name="图片 246">
              <a:extLst>
                <a:ext uri="{FF2B5EF4-FFF2-40B4-BE49-F238E27FC236}">
                  <a16:creationId xmlns:a16="http://schemas.microsoft.com/office/drawing/2014/main" id="{3FA61458-61E8-43C3-9D4F-BB020AEB8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6" t="11954" r="19706" b="11577"/>
            <a:stretch/>
          </p:blipFill>
          <p:spPr>
            <a:xfrm rot="250054">
              <a:off x="4680287" y="1615489"/>
              <a:ext cx="3394462" cy="3355219"/>
            </a:xfrm>
            <a:prstGeom prst="rect">
              <a:avLst/>
            </a:prstGeom>
          </p:spPr>
        </p:pic>
        <p:cxnSp>
          <p:nvCxnSpPr>
            <p:cNvPr id="248" name="直接箭头连接符 247">
              <a:extLst>
                <a:ext uri="{FF2B5EF4-FFF2-40B4-BE49-F238E27FC236}">
                  <a16:creationId xmlns:a16="http://schemas.microsoft.com/office/drawing/2014/main" id="{7F82A31D-1277-48C2-8DFA-218D22BC19C6}"/>
                </a:ext>
              </a:extLst>
            </p:cNvPr>
            <p:cNvCxnSpPr>
              <a:cxnSpLocks/>
            </p:cNvCxnSpPr>
            <p:nvPr/>
          </p:nvCxnSpPr>
          <p:spPr>
            <a:xfrm>
              <a:off x="6298978" y="3429000"/>
              <a:ext cx="0" cy="17388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箭头连接符 248">
              <a:extLst>
                <a:ext uri="{FF2B5EF4-FFF2-40B4-BE49-F238E27FC236}">
                  <a16:creationId xmlns:a16="http://schemas.microsoft.com/office/drawing/2014/main" id="{1C436330-CFA2-46AD-934C-A4406DCEFB6A}"/>
                </a:ext>
              </a:extLst>
            </p:cNvPr>
            <p:cNvCxnSpPr>
              <a:cxnSpLocks/>
            </p:cNvCxnSpPr>
            <p:nvPr/>
          </p:nvCxnSpPr>
          <p:spPr>
            <a:xfrm>
              <a:off x="6261740" y="3429000"/>
              <a:ext cx="23269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文本框 249">
                  <a:extLst>
                    <a:ext uri="{FF2B5EF4-FFF2-40B4-BE49-F238E27FC236}">
                      <a16:creationId xmlns:a16="http://schemas.microsoft.com/office/drawing/2014/main" id="{A969DFC0-D330-4DF4-843E-0504746C3ECB}"/>
                    </a:ext>
                  </a:extLst>
                </p:cNvPr>
                <p:cNvSpPr txBox="1"/>
                <p:nvPr/>
              </p:nvSpPr>
              <p:spPr>
                <a:xfrm>
                  <a:off x="6161600" y="5154348"/>
                  <a:ext cx="36773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1799329F-3CD7-4AE5-9B0D-E232B9D5E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1600" y="5154348"/>
                  <a:ext cx="367730" cy="307777"/>
                </a:xfrm>
                <a:prstGeom prst="rect">
                  <a:avLst/>
                </a:prstGeom>
                <a:blipFill>
                  <a:blip r:embed="rId63"/>
                  <a:stretch>
                    <a:fillRect l="-46667" r="-83333" b="-1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文本框 250">
                  <a:extLst>
                    <a:ext uri="{FF2B5EF4-FFF2-40B4-BE49-F238E27FC236}">
                      <a16:creationId xmlns:a16="http://schemas.microsoft.com/office/drawing/2014/main" id="{EBE93B4E-17DC-4396-90D0-34B2C1A352AD}"/>
                    </a:ext>
                  </a:extLst>
                </p:cNvPr>
                <p:cNvSpPr txBox="1"/>
                <p:nvPr/>
              </p:nvSpPr>
              <p:spPr>
                <a:xfrm>
                  <a:off x="8637933" y="3293100"/>
                  <a:ext cx="375295" cy="3319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12996489-CF15-4E73-BCBA-2D55E60D1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933" y="3293100"/>
                  <a:ext cx="375295" cy="331950"/>
                </a:xfrm>
                <a:prstGeom prst="rect">
                  <a:avLst/>
                </a:prstGeom>
                <a:blipFill>
                  <a:blip r:embed="rId64"/>
                  <a:stretch>
                    <a:fillRect l="-45161" r="-90323" b="-13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2" name="图片 251">
            <a:extLst>
              <a:ext uri="{FF2B5EF4-FFF2-40B4-BE49-F238E27FC236}">
                <a16:creationId xmlns:a16="http://schemas.microsoft.com/office/drawing/2014/main" id="{43C002D2-1E89-47BB-ABBD-D0407CED5FFC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563" y="14477322"/>
            <a:ext cx="6336609" cy="3941615"/>
          </a:xfrm>
          <a:prstGeom prst="rect">
            <a:avLst/>
          </a:prstGeom>
        </p:spPr>
      </p:pic>
      <p:sp>
        <p:nvSpPr>
          <p:cNvPr id="257" name="矩形 256">
            <a:extLst>
              <a:ext uri="{FF2B5EF4-FFF2-40B4-BE49-F238E27FC236}">
                <a16:creationId xmlns:a16="http://schemas.microsoft.com/office/drawing/2014/main" id="{30E2C856-5F54-4253-A0BF-D50D81F8BC6D}"/>
              </a:ext>
            </a:extLst>
          </p:cNvPr>
          <p:cNvSpPr/>
          <p:nvPr/>
        </p:nvSpPr>
        <p:spPr>
          <a:xfrm>
            <a:off x="10516055" y="8876911"/>
            <a:ext cx="2728373" cy="816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92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DBDB490-B015-4ACB-855A-3EDD0625D49B}"/>
              </a:ext>
            </a:extLst>
          </p:cNvPr>
          <p:cNvSpPr/>
          <p:nvPr/>
        </p:nvSpPr>
        <p:spPr>
          <a:xfrm>
            <a:off x="7014320" y="10667086"/>
            <a:ext cx="326858" cy="414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6702306D-0FE1-4EBE-803C-9F4C7D7677D7}"/>
              </a:ext>
            </a:extLst>
          </p:cNvPr>
          <p:cNvSpPr txBox="1"/>
          <p:nvPr/>
        </p:nvSpPr>
        <p:spPr>
          <a:xfrm>
            <a:off x="10055290" y="7990344"/>
            <a:ext cx="3540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AHE</a:t>
            </a:r>
            <a:endParaRPr kumimoji="1" lang="zh-CN" alt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文本框 254">
            <a:extLst>
              <a:ext uri="{FF2B5EF4-FFF2-40B4-BE49-F238E27FC236}">
                <a16:creationId xmlns:a16="http://schemas.microsoft.com/office/drawing/2014/main" id="{14378FE1-5421-4264-A815-EAFB1E582CE4}"/>
              </a:ext>
            </a:extLst>
          </p:cNvPr>
          <p:cNvSpPr txBox="1"/>
          <p:nvPr/>
        </p:nvSpPr>
        <p:spPr>
          <a:xfrm>
            <a:off x="6399954" y="11096479"/>
            <a:ext cx="3877867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778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W. Peng </a:t>
            </a:r>
            <a:r>
              <a:rPr lang="en-US" altLang="zh-CN" sz="1778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 al</a:t>
            </a:r>
            <a:r>
              <a:rPr lang="en-US" altLang="zh-CN" sz="1778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., </a:t>
            </a:r>
            <a:r>
              <a:rPr lang="en" altLang="zh-CN" sz="1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arXiv:2402.15741 (2024)</a:t>
            </a:r>
          </a:p>
        </p:txBody>
      </p:sp>
      <p:sp>
        <p:nvSpPr>
          <p:cNvPr id="256" name="文本框 255">
            <a:extLst>
              <a:ext uri="{FF2B5EF4-FFF2-40B4-BE49-F238E27FC236}">
                <a16:creationId xmlns:a16="http://schemas.microsoft.com/office/drawing/2014/main" id="{8286E635-AD91-4D33-9B6D-FA475DC06102}"/>
              </a:ext>
            </a:extLst>
          </p:cNvPr>
          <p:cNvSpPr txBox="1"/>
          <p:nvPr/>
        </p:nvSpPr>
        <p:spPr>
          <a:xfrm>
            <a:off x="1151728" y="16198913"/>
            <a:ext cx="5279547" cy="365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778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Liu et al., Phys. Rev. X 15, 031006 (2025).</a:t>
            </a:r>
            <a:endParaRPr lang="zh-CN" altLang="en-US" sz="17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箭头: 下 97">
            <a:extLst>
              <a:ext uri="{FF2B5EF4-FFF2-40B4-BE49-F238E27FC236}">
                <a16:creationId xmlns:a16="http://schemas.microsoft.com/office/drawing/2014/main" id="{29B92E43-1764-4756-A515-A3C4256ECC0F}"/>
              </a:ext>
            </a:extLst>
          </p:cNvPr>
          <p:cNvSpPr/>
          <p:nvPr/>
        </p:nvSpPr>
        <p:spPr>
          <a:xfrm>
            <a:off x="11599373" y="8465960"/>
            <a:ext cx="471403" cy="456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DE8C13C0-96E7-4829-B85F-5147BF914C21}"/>
                  </a:ext>
                </a:extLst>
              </p:cNvPr>
              <p:cNvSpPr txBox="1"/>
              <p:nvPr/>
            </p:nvSpPr>
            <p:spPr>
              <a:xfrm>
                <a:off x="10433160" y="8955406"/>
                <a:ext cx="2728373" cy="568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DE8C13C0-96E7-4829-B85F-5147BF914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160" y="8955406"/>
                <a:ext cx="2728373" cy="568297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箭头: 下 257">
            <a:extLst>
              <a:ext uri="{FF2B5EF4-FFF2-40B4-BE49-F238E27FC236}">
                <a16:creationId xmlns:a16="http://schemas.microsoft.com/office/drawing/2014/main" id="{F96F9A7C-21AB-4293-AA63-12DF2CA9F89D}"/>
              </a:ext>
            </a:extLst>
          </p:cNvPr>
          <p:cNvSpPr/>
          <p:nvPr/>
        </p:nvSpPr>
        <p:spPr>
          <a:xfrm>
            <a:off x="11644895" y="10699586"/>
            <a:ext cx="471403" cy="456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32CF20F6-6CD6-4E84-9717-4D5946631082}"/>
              </a:ext>
            </a:extLst>
          </p:cNvPr>
          <p:cNvSpPr/>
          <p:nvPr/>
        </p:nvSpPr>
        <p:spPr>
          <a:xfrm>
            <a:off x="10291346" y="11148098"/>
            <a:ext cx="3736612" cy="804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9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438EB650-1C90-4605-8B65-5C0B23B10ED3}"/>
                  </a:ext>
                </a:extLst>
              </p:cNvPr>
              <p:cNvSpPr txBox="1"/>
              <p:nvPr/>
            </p:nvSpPr>
            <p:spPr>
              <a:xfrm>
                <a:off x="10327942" y="11326053"/>
                <a:ext cx="3649905" cy="568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3" name="文本框 172">
                <a:extLst>
                  <a:ext uri="{FF2B5EF4-FFF2-40B4-BE49-F238E27FC236}">
                    <a16:creationId xmlns:a16="http://schemas.microsoft.com/office/drawing/2014/main" id="{438EB650-1C90-4605-8B65-5C0B23B10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42" y="11326053"/>
                <a:ext cx="3649905" cy="568297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文本框 259">
            <a:extLst>
              <a:ext uri="{FF2B5EF4-FFF2-40B4-BE49-F238E27FC236}">
                <a16:creationId xmlns:a16="http://schemas.microsoft.com/office/drawing/2014/main" id="{20C5C75D-398C-462B-88A3-ECA95E806C47}"/>
              </a:ext>
            </a:extLst>
          </p:cNvPr>
          <p:cNvSpPr txBox="1"/>
          <p:nvPr/>
        </p:nvSpPr>
        <p:spPr>
          <a:xfrm>
            <a:off x="409711" y="33697265"/>
            <a:ext cx="1061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separated AHE components </a:t>
            </a:r>
            <a:endParaRPr kumimoji="1"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箭头: 右 100">
            <a:extLst>
              <a:ext uri="{FF2B5EF4-FFF2-40B4-BE49-F238E27FC236}">
                <a16:creationId xmlns:a16="http://schemas.microsoft.com/office/drawing/2014/main" id="{717FF169-09DA-4758-BB7C-E3C7ECF1AF15}"/>
              </a:ext>
            </a:extLst>
          </p:cNvPr>
          <p:cNvSpPr/>
          <p:nvPr/>
        </p:nvSpPr>
        <p:spPr>
          <a:xfrm>
            <a:off x="10348969" y="35310716"/>
            <a:ext cx="629514" cy="496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文本框 260">
                <a:extLst>
                  <a:ext uri="{FF2B5EF4-FFF2-40B4-BE49-F238E27FC236}">
                    <a16:creationId xmlns:a16="http://schemas.microsoft.com/office/drawing/2014/main" id="{AD39C7F0-F5DF-4904-A58B-DFFDAF029282}"/>
                  </a:ext>
                </a:extLst>
              </p:cNvPr>
              <p:cNvSpPr txBox="1"/>
              <p:nvPr/>
            </p:nvSpPr>
            <p:spPr>
              <a:xfrm>
                <a:off x="10972586" y="34870408"/>
                <a:ext cx="3181192" cy="54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667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zh-CN" altLang="en-US" sz="2667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667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  <m:sup>
                        <m:r>
                          <a:rPr kumimoji="1" lang="en-US" altLang="zh-CN" sz="2667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zh-CN" sz="2667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polar component</a:t>
                </a:r>
                <a:endParaRPr kumimoji="1" lang="zh-CN" altLang="en-US" sz="2667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1" name="文本框 260">
                <a:extLst>
                  <a:ext uri="{FF2B5EF4-FFF2-40B4-BE49-F238E27FC236}">
                    <a16:creationId xmlns:a16="http://schemas.microsoft.com/office/drawing/2014/main" id="{AD39C7F0-F5DF-4904-A58B-DFFDAF02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586" y="34870408"/>
                <a:ext cx="3181192" cy="543226"/>
              </a:xfrm>
              <a:prstGeom prst="rect">
                <a:avLst/>
              </a:prstGeom>
              <a:blipFill>
                <a:blip r:embed="rId69"/>
                <a:stretch>
                  <a:fillRect t="-11236" r="-3257" b="-22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文本框 262">
                <a:extLst>
                  <a:ext uri="{FF2B5EF4-FFF2-40B4-BE49-F238E27FC236}">
                    <a16:creationId xmlns:a16="http://schemas.microsoft.com/office/drawing/2014/main" id="{A3E220C2-77E3-430D-9FC2-2D0B59EECB7D}"/>
                  </a:ext>
                </a:extLst>
              </p:cNvPr>
              <p:cNvSpPr txBox="1"/>
              <p:nvPr/>
            </p:nvSpPr>
            <p:spPr>
              <a:xfrm>
                <a:off x="10872531" y="35484501"/>
                <a:ext cx="3382210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regular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temperature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evolution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dominated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first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order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term</m:t>
                      </m:r>
                      <m:r>
                        <m:rPr>
                          <m:nor/>
                        </m:rPr>
                        <a:rPr kumimoji="1" lang="en-US" altLang="zh-CN" sz="240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1" lang="zh-CN" altLang="en-US" sz="2667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3" name="文本框 262">
                <a:extLst>
                  <a:ext uri="{FF2B5EF4-FFF2-40B4-BE49-F238E27FC236}">
                    <a16:creationId xmlns:a16="http://schemas.microsoft.com/office/drawing/2014/main" id="{A3E220C2-77E3-430D-9FC2-2D0B59EE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531" y="35484501"/>
                <a:ext cx="3382210" cy="1183273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4" name="箭头: 右 263">
            <a:extLst>
              <a:ext uri="{FF2B5EF4-FFF2-40B4-BE49-F238E27FC236}">
                <a16:creationId xmlns:a16="http://schemas.microsoft.com/office/drawing/2014/main" id="{386F28D1-FAA0-4DB5-944B-124FCE1C161D}"/>
              </a:ext>
            </a:extLst>
          </p:cNvPr>
          <p:cNvSpPr/>
          <p:nvPr/>
        </p:nvSpPr>
        <p:spPr>
          <a:xfrm>
            <a:off x="10336832" y="39743362"/>
            <a:ext cx="629514" cy="496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文本框 264">
                <a:extLst>
                  <a:ext uri="{FF2B5EF4-FFF2-40B4-BE49-F238E27FC236}">
                    <a16:creationId xmlns:a16="http://schemas.microsoft.com/office/drawing/2014/main" id="{CDDBF56B-1EA5-4718-BB68-82B414B0CF89}"/>
                  </a:ext>
                </a:extLst>
              </p:cNvPr>
              <p:cNvSpPr txBox="1"/>
              <p:nvPr/>
            </p:nvSpPr>
            <p:spPr>
              <a:xfrm>
                <a:off x="10498571" y="38259876"/>
                <a:ext cx="3764689" cy="104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667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zh-CN" altLang="en-US" sz="2667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2667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  <m:sup>
                        <m:r>
                          <a:rPr kumimoji="1" lang="en-US" altLang="zh-CN" sz="2667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kumimoji="1" lang="zh-CN" altLang="en-US" sz="2667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p>
                    </m:sSubSup>
                  </m:oMath>
                </a14:m>
                <a:r>
                  <a:rPr kumimoji="1" lang="en-US" altLang="zh-CN" sz="2667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Fourfold anisotropic component</a:t>
                </a:r>
                <a:endParaRPr kumimoji="1" lang="zh-CN" altLang="en-US" sz="2667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文本框 264">
                <a:extLst>
                  <a:ext uri="{FF2B5EF4-FFF2-40B4-BE49-F238E27FC236}">
                    <a16:creationId xmlns:a16="http://schemas.microsoft.com/office/drawing/2014/main" id="{CDDBF56B-1EA5-4718-BB68-82B414B0C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1" y="38259876"/>
                <a:ext cx="3764689" cy="1041311"/>
              </a:xfrm>
              <a:prstGeom prst="rect">
                <a:avLst/>
              </a:prstGeom>
              <a:blipFill>
                <a:blip r:embed="rId71"/>
                <a:stretch>
                  <a:fillRect r="-4045" b="-14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8" name="矩形 267">
            <a:extLst>
              <a:ext uri="{FF2B5EF4-FFF2-40B4-BE49-F238E27FC236}">
                <a16:creationId xmlns:a16="http://schemas.microsoft.com/office/drawing/2014/main" id="{B4E98528-CA93-41E0-83D6-C94DFA225030}"/>
              </a:ext>
            </a:extLst>
          </p:cNvPr>
          <p:cNvSpPr/>
          <p:nvPr/>
        </p:nvSpPr>
        <p:spPr>
          <a:xfrm>
            <a:off x="11083375" y="39570525"/>
            <a:ext cx="2995437" cy="1030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9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文本框 265">
                <a:extLst>
                  <a:ext uri="{FF2B5EF4-FFF2-40B4-BE49-F238E27FC236}">
                    <a16:creationId xmlns:a16="http://schemas.microsoft.com/office/drawing/2014/main" id="{F311CE84-F20D-4CDA-9189-1CBEA1E0C58E}"/>
                  </a:ext>
                </a:extLst>
              </p:cNvPr>
              <p:cNvSpPr txBox="1"/>
              <p:nvPr/>
            </p:nvSpPr>
            <p:spPr>
              <a:xfrm>
                <a:off x="10881050" y="39675015"/>
                <a:ext cx="3382210" cy="88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sign</m:t>
                      </m:r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reversal</m:t>
                      </m:r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around</m:t>
                      </m:r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∼200 </m:t>
                      </m:r>
                      <m:r>
                        <m:rPr>
                          <m:nor/>
                        </m:rPr>
                        <a:rPr kumimoji="1"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文本框 265">
                <a:extLst>
                  <a:ext uri="{FF2B5EF4-FFF2-40B4-BE49-F238E27FC236}">
                    <a16:creationId xmlns:a16="http://schemas.microsoft.com/office/drawing/2014/main" id="{F311CE84-F20D-4CDA-9189-1CBEA1E0C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050" y="39675015"/>
                <a:ext cx="3382210" cy="884025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文本框 268">
            <a:extLst>
              <a:ext uri="{FF2B5EF4-FFF2-40B4-BE49-F238E27FC236}">
                <a16:creationId xmlns:a16="http://schemas.microsoft.com/office/drawing/2014/main" id="{BE4CC826-162E-40C8-B064-658628653BAA}"/>
              </a:ext>
            </a:extLst>
          </p:cNvPr>
          <p:cNvSpPr txBox="1"/>
          <p:nvPr/>
        </p:nvSpPr>
        <p:spPr>
          <a:xfrm>
            <a:off x="801849" y="41896873"/>
            <a:ext cx="1337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Polar and in-plane-sensitive AHE components exhibit distinct temperature evolution.</a:t>
            </a:r>
          </a:p>
        </p:txBody>
      </p:sp>
      <p:sp>
        <p:nvSpPr>
          <p:cNvPr id="270" name="文本框 269">
            <a:extLst>
              <a:ext uri="{FF2B5EF4-FFF2-40B4-BE49-F238E27FC236}">
                <a16:creationId xmlns:a16="http://schemas.microsoft.com/office/drawing/2014/main" id="{8C58D7E7-1841-4E0F-AEA1-048A552E00D3}"/>
              </a:ext>
            </a:extLst>
          </p:cNvPr>
          <p:cNvSpPr txBox="1"/>
          <p:nvPr/>
        </p:nvSpPr>
        <p:spPr>
          <a:xfrm>
            <a:off x="14696663" y="7568909"/>
            <a:ext cx="6945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99" indent="-503799">
              <a:buFont typeface="Wingdings" panose="05000000000000000000" pitchFamily="2" charset="2"/>
              <a:buChar char="Ø"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3D full mapping of Ni(001) AHE</a:t>
            </a: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6F06D17E-D5A0-402C-A3E1-BCE724BE09FB}"/>
              </a:ext>
            </a:extLst>
          </p:cNvPr>
          <p:cNvGrpSpPr/>
          <p:nvPr/>
        </p:nvGrpSpPr>
        <p:grpSpPr>
          <a:xfrm>
            <a:off x="14887002" y="8740184"/>
            <a:ext cx="5592855" cy="3736384"/>
            <a:chOff x="15637924" y="9075808"/>
            <a:chExt cx="5592855" cy="3736384"/>
          </a:xfrm>
        </p:grpSpPr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508706E3-3387-4E1E-8639-561EB03F5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3"/>
            <a:srcRect l="21250" t="14655" r="24093" b="14237"/>
            <a:stretch/>
          </p:blipFill>
          <p:spPr>
            <a:xfrm>
              <a:off x="15637924" y="9743120"/>
              <a:ext cx="1995985" cy="3069072"/>
            </a:xfrm>
            <a:prstGeom prst="rect">
              <a:avLst/>
            </a:prstGeom>
          </p:spPr>
        </p:pic>
        <p:cxnSp>
          <p:nvCxnSpPr>
            <p:cNvPr id="271" name="直接箭头连接符 270">
              <a:extLst>
                <a:ext uri="{FF2B5EF4-FFF2-40B4-BE49-F238E27FC236}">
                  <a16:creationId xmlns:a16="http://schemas.microsoft.com/office/drawing/2014/main" id="{A096C7CA-B85E-4BEC-92F1-671A30830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35916" y="9263811"/>
              <a:ext cx="0" cy="6274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文本框 271">
                  <a:extLst>
                    <a:ext uri="{FF2B5EF4-FFF2-40B4-BE49-F238E27FC236}">
                      <a16:creationId xmlns:a16="http://schemas.microsoft.com/office/drawing/2014/main" id="{43D859E0-ADDA-4F03-B2EB-9133894CD2C9}"/>
                    </a:ext>
                  </a:extLst>
                </p:cNvPr>
                <p:cNvSpPr txBox="1"/>
                <p:nvPr/>
              </p:nvSpPr>
              <p:spPr>
                <a:xfrm>
                  <a:off x="16674769" y="9075808"/>
                  <a:ext cx="247624" cy="224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文本框 271">
                  <a:extLst>
                    <a:ext uri="{FF2B5EF4-FFF2-40B4-BE49-F238E27FC236}">
                      <a16:creationId xmlns:a16="http://schemas.microsoft.com/office/drawing/2014/main" id="{43D859E0-ADDA-4F03-B2EB-9133894CD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74769" y="9075808"/>
                  <a:ext cx="247624" cy="224313"/>
                </a:xfrm>
                <a:prstGeom prst="rect">
                  <a:avLst/>
                </a:prstGeom>
                <a:blipFill>
                  <a:blip r:embed="rId74"/>
                  <a:stretch>
                    <a:fillRect l="-36585" r="-29268" b="-513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直接箭头连接符 272">
              <a:extLst>
                <a:ext uri="{FF2B5EF4-FFF2-40B4-BE49-F238E27FC236}">
                  <a16:creationId xmlns:a16="http://schemas.microsoft.com/office/drawing/2014/main" id="{542E3AD9-F607-471A-BAE8-48215BFFEC7B}"/>
                </a:ext>
              </a:extLst>
            </p:cNvPr>
            <p:cNvCxnSpPr>
              <a:cxnSpLocks/>
            </p:cNvCxnSpPr>
            <p:nvPr/>
          </p:nvCxnSpPr>
          <p:spPr>
            <a:xfrm>
              <a:off x="16723012" y="11382412"/>
              <a:ext cx="1014828" cy="4832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文本框 273">
                  <a:extLst>
                    <a:ext uri="{FF2B5EF4-FFF2-40B4-BE49-F238E27FC236}">
                      <a16:creationId xmlns:a16="http://schemas.microsoft.com/office/drawing/2014/main" id="{016E0AF3-832A-4400-98AA-ACFD91DB861F}"/>
                    </a:ext>
                  </a:extLst>
                </p:cNvPr>
                <p:cNvSpPr txBox="1"/>
                <p:nvPr/>
              </p:nvSpPr>
              <p:spPr>
                <a:xfrm>
                  <a:off x="17737831" y="11851035"/>
                  <a:ext cx="256063" cy="224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4" name="文本框 273">
                  <a:extLst>
                    <a:ext uri="{FF2B5EF4-FFF2-40B4-BE49-F238E27FC236}">
                      <a16:creationId xmlns:a16="http://schemas.microsoft.com/office/drawing/2014/main" id="{016E0AF3-832A-4400-98AA-ACFD91DB8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37831" y="11851035"/>
                  <a:ext cx="256063" cy="224313"/>
                </a:xfrm>
                <a:prstGeom prst="rect">
                  <a:avLst/>
                </a:prstGeom>
                <a:blipFill>
                  <a:blip r:embed="rId75"/>
                  <a:stretch>
                    <a:fillRect l="-33333" r="-30952" b="-513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5" name="直接箭头连接符 274">
              <a:extLst>
                <a:ext uri="{FF2B5EF4-FFF2-40B4-BE49-F238E27FC236}">
                  <a16:creationId xmlns:a16="http://schemas.microsoft.com/office/drawing/2014/main" id="{49D51284-B4D2-49AB-B129-DDF44AA58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70173" y="10992422"/>
              <a:ext cx="527472" cy="1562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文本框 276">
                  <a:extLst>
                    <a:ext uri="{FF2B5EF4-FFF2-40B4-BE49-F238E27FC236}">
                      <a16:creationId xmlns:a16="http://schemas.microsoft.com/office/drawing/2014/main" id="{75317ED8-682A-49A5-97BE-5DE14B2C2118}"/>
                    </a:ext>
                  </a:extLst>
                </p:cNvPr>
                <p:cNvSpPr txBox="1"/>
                <p:nvPr/>
              </p:nvSpPr>
              <p:spPr>
                <a:xfrm>
                  <a:off x="17984216" y="10854022"/>
                  <a:ext cx="261331" cy="2419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7" name="文本框 276">
                  <a:extLst>
                    <a:ext uri="{FF2B5EF4-FFF2-40B4-BE49-F238E27FC236}">
                      <a16:creationId xmlns:a16="http://schemas.microsoft.com/office/drawing/2014/main" id="{75317ED8-682A-49A5-97BE-5DE14B2C21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4216" y="10854022"/>
                  <a:ext cx="261331" cy="241930"/>
                </a:xfrm>
                <a:prstGeom prst="rect">
                  <a:avLst/>
                </a:prstGeom>
                <a:blipFill>
                  <a:blip r:embed="rId76"/>
                  <a:stretch>
                    <a:fillRect l="-34884" r="-37209" b="-6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489DCD2C-A9B5-4F38-A314-257348815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53" t="21163" r="27807" b="26022"/>
            <a:stretch/>
          </p:blipFill>
          <p:spPr>
            <a:xfrm>
              <a:off x="18543908" y="9794540"/>
              <a:ext cx="2326886" cy="2356752"/>
            </a:xfrm>
            <a:prstGeom prst="rect">
              <a:avLst/>
            </a:prstGeom>
          </p:spPr>
        </p:pic>
        <p:cxnSp>
          <p:nvCxnSpPr>
            <p:cNvPr id="278" name="直接箭头连接符 277">
              <a:extLst>
                <a:ext uri="{FF2B5EF4-FFF2-40B4-BE49-F238E27FC236}">
                  <a16:creationId xmlns:a16="http://schemas.microsoft.com/office/drawing/2014/main" id="{7DC87936-47EF-462E-B8DC-BC9C92C44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07351" y="11013562"/>
              <a:ext cx="4831" cy="12751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箭头连接符 278">
              <a:extLst>
                <a:ext uri="{FF2B5EF4-FFF2-40B4-BE49-F238E27FC236}">
                  <a16:creationId xmlns:a16="http://schemas.microsoft.com/office/drawing/2014/main" id="{F1B8E85F-D27C-4D75-A4CC-60161941597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1280" y="10963593"/>
              <a:ext cx="13945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文本框 279">
                  <a:extLst>
                    <a:ext uri="{FF2B5EF4-FFF2-40B4-BE49-F238E27FC236}">
                      <a16:creationId xmlns:a16="http://schemas.microsoft.com/office/drawing/2014/main" id="{CAD054CF-FEF5-44D3-A040-F3CB237E4408}"/>
                    </a:ext>
                  </a:extLst>
                </p:cNvPr>
                <p:cNvSpPr txBox="1"/>
                <p:nvPr/>
              </p:nvSpPr>
              <p:spPr>
                <a:xfrm>
                  <a:off x="19726213" y="12237476"/>
                  <a:ext cx="256063" cy="224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0" name="文本框 279">
                  <a:extLst>
                    <a:ext uri="{FF2B5EF4-FFF2-40B4-BE49-F238E27FC236}">
                      <a16:creationId xmlns:a16="http://schemas.microsoft.com/office/drawing/2014/main" id="{CAD054CF-FEF5-44D3-A040-F3CB237E4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213" y="12237476"/>
                  <a:ext cx="256063" cy="224313"/>
                </a:xfrm>
                <a:prstGeom prst="rect">
                  <a:avLst/>
                </a:prstGeom>
                <a:blipFill>
                  <a:blip r:embed="rId78"/>
                  <a:stretch>
                    <a:fillRect l="-35714" r="-30952" b="-513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文本框 280">
                  <a:extLst>
                    <a:ext uri="{FF2B5EF4-FFF2-40B4-BE49-F238E27FC236}">
                      <a16:creationId xmlns:a16="http://schemas.microsoft.com/office/drawing/2014/main" id="{686672A9-DFD1-4FDB-A955-BDCD6903456D}"/>
                    </a:ext>
                  </a:extLst>
                </p:cNvPr>
                <p:cNvSpPr txBox="1"/>
                <p:nvPr/>
              </p:nvSpPr>
              <p:spPr>
                <a:xfrm>
                  <a:off x="20969448" y="11027133"/>
                  <a:ext cx="261331" cy="2419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1" name="文本框 280">
                  <a:extLst>
                    <a:ext uri="{FF2B5EF4-FFF2-40B4-BE49-F238E27FC236}">
                      <a16:creationId xmlns:a16="http://schemas.microsoft.com/office/drawing/2014/main" id="{686672A9-DFD1-4FDB-A955-BDCD69034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9448" y="11027133"/>
                  <a:ext cx="261331" cy="241930"/>
                </a:xfrm>
                <a:prstGeom prst="rect">
                  <a:avLst/>
                </a:prstGeom>
                <a:blipFill>
                  <a:blip r:embed="rId79"/>
                  <a:stretch>
                    <a:fillRect l="-32558" r="-37209" b="-6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5" name="图片 114">
            <a:extLst>
              <a:ext uri="{FF2B5EF4-FFF2-40B4-BE49-F238E27FC236}">
                <a16:creationId xmlns:a16="http://schemas.microsoft.com/office/drawing/2014/main" id="{0A25D4C5-4E7C-40EA-8B4E-7EC1C1389182}"/>
              </a:ext>
            </a:extLst>
          </p:cNvPr>
          <p:cNvPicPr>
            <a:picLocks noChangeAspect="1"/>
          </p:cNvPicPr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3"/>
          <a:stretch/>
        </p:blipFill>
        <p:spPr>
          <a:xfrm>
            <a:off x="20578151" y="8740766"/>
            <a:ext cx="264082" cy="3708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文本框 287">
                <a:extLst>
                  <a:ext uri="{FF2B5EF4-FFF2-40B4-BE49-F238E27FC236}">
                    <a16:creationId xmlns:a16="http://schemas.microsoft.com/office/drawing/2014/main" id="{A8A95FE6-6428-4B59-A82D-095F62C8F1C2}"/>
                  </a:ext>
                </a:extLst>
              </p:cNvPr>
              <p:cNvSpPr txBox="1"/>
              <p:nvPr/>
            </p:nvSpPr>
            <p:spPr>
              <a:xfrm rot="16200000">
                <a:off x="19689530" y="10195391"/>
                <a:ext cx="2833320" cy="514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𝐴𝐻𝐸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l-GR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l-GR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8" name="文本框 287">
                <a:extLst>
                  <a:ext uri="{FF2B5EF4-FFF2-40B4-BE49-F238E27FC236}">
                    <a16:creationId xmlns:a16="http://schemas.microsoft.com/office/drawing/2014/main" id="{A8A95FE6-6428-4B59-A82D-095F62C8F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689530" y="10195391"/>
                <a:ext cx="2833320" cy="514413"/>
              </a:xfrm>
              <a:prstGeom prst="rect">
                <a:avLst/>
              </a:prstGeom>
              <a:blipFill>
                <a:blip r:embed="rId8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文本框 118">
            <a:extLst>
              <a:ext uri="{FF2B5EF4-FFF2-40B4-BE49-F238E27FC236}">
                <a16:creationId xmlns:a16="http://schemas.microsoft.com/office/drawing/2014/main" id="{D1E47F34-E5D0-4D02-98EF-F45BE9673A37}"/>
              </a:ext>
            </a:extLst>
          </p:cNvPr>
          <p:cNvSpPr txBox="1"/>
          <p:nvPr/>
        </p:nvSpPr>
        <p:spPr>
          <a:xfrm>
            <a:off x="12803241" y="10543004"/>
            <a:ext cx="184731" cy="1493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90" name="文本框 289">
            <a:extLst>
              <a:ext uri="{FF2B5EF4-FFF2-40B4-BE49-F238E27FC236}">
                <a16:creationId xmlns:a16="http://schemas.microsoft.com/office/drawing/2014/main" id="{9B3CD868-821D-462D-AE63-01EEC3EDD3B9}"/>
              </a:ext>
            </a:extLst>
          </p:cNvPr>
          <p:cNvSpPr txBox="1"/>
          <p:nvPr/>
        </p:nvSpPr>
        <p:spPr>
          <a:xfrm>
            <a:off x="16979507" y="8260251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T=300 K</a:t>
            </a:r>
            <a:endParaRPr kumimoji="1"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1" name="文本框 290">
            <a:extLst>
              <a:ext uri="{FF2B5EF4-FFF2-40B4-BE49-F238E27FC236}">
                <a16:creationId xmlns:a16="http://schemas.microsoft.com/office/drawing/2014/main" id="{8A416A65-2B50-43CD-8752-7CF9863E1179}"/>
              </a:ext>
            </a:extLst>
          </p:cNvPr>
          <p:cNvSpPr txBox="1"/>
          <p:nvPr/>
        </p:nvSpPr>
        <p:spPr>
          <a:xfrm>
            <a:off x="23573310" y="8128700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T=5 K</a:t>
            </a:r>
            <a:endParaRPr kumimoji="1"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文本框 294">
            <a:extLst>
              <a:ext uri="{FF2B5EF4-FFF2-40B4-BE49-F238E27FC236}">
                <a16:creationId xmlns:a16="http://schemas.microsoft.com/office/drawing/2014/main" id="{49A5280C-728F-43E6-ABB0-3826A98340F3}"/>
              </a:ext>
            </a:extLst>
          </p:cNvPr>
          <p:cNvSpPr txBox="1"/>
          <p:nvPr/>
        </p:nvSpPr>
        <p:spPr>
          <a:xfrm>
            <a:off x="21085588" y="12683370"/>
            <a:ext cx="663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5K:Fourfold in-plane Symmetry</a:t>
            </a:r>
            <a:endParaRPr lang="zh-CN" altLang="en-US" sz="355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8" name="文本框 297">
                <a:extLst>
                  <a:ext uri="{FF2B5EF4-FFF2-40B4-BE49-F238E27FC236}">
                    <a16:creationId xmlns:a16="http://schemas.microsoft.com/office/drawing/2014/main" id="{57D4C9D0-C9A9-466C-937D-0A497480ECF8}"/>
                  </a:ext>
                </a:extLst>
              </p:cNvPr>
              <p:cNvSpPr txBox="1"/>
              <p:nvPr/>
            </p:nvSpPr>
            <p:spPr>
              <a:xfrm>
                <a:off x="21056237" y="13544390"/>
                <a:ext cx="727397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03799" indent="-503799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zh-CN" altLang="en-US" sz="30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zh-CN" altLang="en-US" sz="30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kumimoji="1" lang="zh-CN" altLang="en-US" sz="3000" b="1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</m:sSub>
                    <m:r>
                      <a:rPr kumimoji="1" lang="zh-CN" altLang="en-US" sz="3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3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​-dependent AHE confirmed by DFT </a:t>
                </a:r>
              </a:p>
              <a:p>
                <a:pPr marL="503799" indent="-503799">
                  <a:buFont typeface="Wingdings" panose="05000000000000000000" pitchFamily="2" charset="2"/>
                  <a:buChar char="Ø"/>
                </a:pPr>
                <a:endParaRPr kumimoji="1"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8" name="文本框 297">
                <a:extLst>
                  <a:ext uri="{FF2B5EF4-FFF2-40B4-BE49-F238E27FC236}">
                    <a16:creationId xmlns:a16="http://schemas.microsoft.com/office/drawing/2014/main" id="{57D4C9D0-C9A9-466C-937D-0A497480E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237" y="13544390"/>
                <a:ext cx="7273971" cy="1046440"/>
              </a:xfrm>
              <a:prstGeom prst="rect">
                <a:avLst/>
              </a:prstGeom>
              <a:blipFill>
                <a:blip r:embed="rId82"/>
                <a:stretch>
                  <a:fillRect t="-7558" r="-1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1" name="文本框 300">
            <a:extLst>
              <a:ext uri="{FF2B5EF4-FFF2-40B4-BE49-F238E27FC236}">
                <a16:creationId xmlns:a16="http://schemas.microsoft.com/office/drawing/2014/main" id="{602097B5-346A-4ECE-886F-20D484587F52}"/>
              </a:ext>
            </a:extLst>
          </p:cNvPr>
          <p:cNvSpPr txBox="1"/>
          <p:nvPr/>
        </p:nvSpPr>
        <p:spPr>
          <a:xfrm>
            <a:off x="14615312" y="13515050"/>
            <a:ext cx="665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799" indent="-503799">
              <a:buFont typeface="Wingdings" panose="05000000000000000000" pitchFamily="2" charset="2"/>
              <a:buChar char="Ø"/>
            </a:pPr>
            <a:r>
              <a:rPr kumimoji="1"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Global fitting by symmetry model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​</a:t>
            </a:r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EB1F0B71-FE46-4822-926F-B273A0C70F59}"/>
              </a:ext>
            </a:extLst>
          </p:cNvPr>
          <p:cNvSpPr/>
          <p:nvPr/>
        </p:nvSpPr>
        <p:spPr>
          <a:xfrm>
            <a:off x="15112837" y="19352160"/>
            <a:ext cx="5781061" cy="971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0" name="文本框 299">
                <a:extLst>
                  <a:ext uri="{FF2B5EF4-FFF2-40B4-BE49-F238E27FC236}">
                    <a16:creationId xmlns:a16="http://schemas.microsoft.com/office/drawing/2014/main" id="{FCEB65C2-A48E-4777-84D8-927B44272A07}"/>
                  </a:ext>
                </a:extLst>
              </p:cNvPr>
              <p:cNvSpPr txBox="1"/>
              <p:nvPr/>
            </p:nvSpPr>
            <p:spPr>
              <a:xfrm>
                <a:off x="15069577" y="19447294"/>
                <a:ext cx="5658226" cy="657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8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b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00" name="文本框 299">
                <a:extLst>
                  <a:ext uri="{FF2B5EF4-FFF2-40B4-BE49-F238E27FC236}">
                    <a16:creationId xmlns:a16="http://schemas.microsoft.com/office/drawing/2014/main" id="{FCEB65C2-A48E-4777-84D8-927B44272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9577" y="19447294"/>
                <a:ext cx="5658226" cy="657872"/>
              </a:xfrm>
              <a:prstGeom prst="rect">
                <a:avLst/>
              </a:prstGeom>
              <a:blipFill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" name="文本框 304">
            <a:extLst>
              <a:ext uri="{FF2B5EF4-FFF2-40B4-BE49-F238E27FC236}">
                <a16:creationId xmlns:a16="http://schemas.microsoft.com/office/drawing/2014/main" id="{7116C1E4-91DE-43FD-802C-980F89BF7267}"/>
              </a:ext>
            </a:extLst>
          </p:cNvPr>
          <p:cNvSpPr txBox="1"/>
          <p:nvPr/>
        </p:nvSpPr>
        <p:spPr>
          <a:xfrm>
            <a:off x="14822176" y="35660688"/>
            <a:ext cx="13398890" cy="118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5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OHE-subtracted AHE reveals robust odd-order harmonics up to 19 fold beyond the conventional Mz picture.</a:t>
            </a:r>
            <a:endParaRPr lang="zh-CN" altLang="en-US" sz="355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文本框 306">
            <a:extLst>
              <a:ext uri="{FF2B5EF4-FFF2-40B4-BE49-F238E27FC236}">
                <a16:creationId xmlns:a16="http://schemas.microsoft.com/office/drawing/2014/main" id="{4CF24A72-D6C7-4768-A4A4-D13ADA5E323E}"/>
              </a:ext>
            </a:extLst>
          </p:cNvPr>
          <p:cNvSpPr txBox="1"/>
          <p:nvPr/>
        </p:nvSpPr>
        <p:spPr>
          <a:xfrm>
            <a:off x="15554095" y="18708592"/>
            <a:ext cx="483978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Symmetry-model fitting formula  </a:t>
            </a:r>
            <a:endParaRPr kumimoji="1" lang="zh-CN" alt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ED7B43A4-9C82-4479-8951-3B803AD248B1}"/>
                  </a:ext>
                </a:extLst>
              </p:cNvPr>
              <p:cNvSpPr txBox="1"/>
              <p:nvPr/>
            </p:nvSpPr>
            <p:spPr>
              <a:xfrm>
                <a:off x="23860028" y="9067048"/>
                <a:ext cx="2902899" cy="568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⁡(4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ED7B43A4-9C82-4479-8951-3B803AD24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028" y="9067048"/>
                <a:ext cx="2902899" cy="568297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文本框 179">
            <a:extLst>
              <a:ext uri="{FF2B5EF4-FFF2-40B4-BE49-F238E27FC236}">
                <a16:creationId xmlns:a16="http://schemas.microsoft.com/office/drawing/2014/main" id="{2986B811-B159-46E1-9E7C-BC401A505316}"/>
              </a:ext>
            </a:extLst>
          </p:cNvPr>
          <p:cNvSpPr txBox="1"/>
          <p:nvPr/>
        </p:nvSpPr>
        <p:spPr>
          <a:xfrm>
            <a:off x="15497760" y="12671508"/>
            <a:ext cx="5080731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300K:Weak anisotropic</a:t>
            </a:r>
            <a:endParaRPr lang="zh-CN" altLang="en-US" sz="355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7B588709-1CA4-4CFE-BD7F-842089CD99AB}"/>
              </a:ext>
            </a:extLst>
          </p:cNvPr>
          <p:cNvSpPr/>
          <p:nvPr/>
        </p:nvSpPr>
        <p:spPr>
          <a:xfrm>
            <a:off x="22989072" y="19360654"/>
            <a:ext cx="3857511" cy="947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92"/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1A0184A8-D694-44BB-868F-AD945E60466E}"/>
              </a:ext>
            </a:extLst>
          </p:cNvPr>
          <p:cNvSpPr txBox="1"/>
          <p:nvPr/>
        </p:nvSpPr>
        <p:spPr>
          <a:xfrm>
            <a:off x="14827894" y="20889757"/>
            <a:ext cx="13909764" cy="118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/>
              <a:t> </a:t>
            </a:r>
            <a:r>
              <a:rPr lang="en-US" altLang="zh-CN" sz="35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3D angular mapping visualizes fourfold crystalline anisotropy in high-order AHE.</a:t>
            </a:r>
            <a:endParaRPr lang="zh-CN" altLang="en-US" sz="355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文本框 209">
            <a:extLst>
              <a:ext uri="{FF2B5EF4-FFF2-40B4-BE49-F238E27FC236}">
                <a16:creationId xmlns:a16="http://schemas.microsoft.com/office/drawing/2014/main" id="{49EA1A77-303D-427A-8ABA-CBB9003A8485}"/>
              </a:ext>
            </a:extLst>
          </p:cNvPr>
          <p:cNvSpPr txBox="1"/>
          <p:nvPr/>
        </p:nvSpPr>
        <p:spPr>
          <a:xfrm>
            <a:off x="17146723" y="34044395"/>
            <a:ext cx="9136528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polar and anisotropic AHE host high-order harmonics.</a:t>
            </a:r>
            <a:endParaRPr kumimoji="1" lang="zh-CN" alt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576A1FB5-DD43-4A08-B085-1AE662B30B03}"/>
              </a:ext>
            </a:extLst>
          </p:cNvPr>
          <p:cNvSpPr/>
          <p:nvPr/>
        </p:nvSpPr>
        <p:spPr>
          <a:xfrm rot="5400000">
            <a:off x="21275404" y="34573135"/>
            <a:ext cx="502766" cy="3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17739A06-67B7-4295-8E49-63787316987D}"/>
              </a:ext>
            </a:extLst>
          </p:cNvPr>
          <p:cNvSpPr/>
          <p:nvPr/>
        </p:nvSpPr>
        <p:spPr>
          <a:xfrm>
            <a:off x="18983322" y="35065432"/>
            <a:ext cx="5232915" cy="566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92"/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1CE63011-601B-4F46-A3FE-9C2D97666323}"/>
              </a:ext>
            </a:extLst>
          </p:cNvPr>
          <p:cNvSpPr txBox="1"/>
          <p:nvPr/>
        </p:nvSpPr>
        <p:spPr>
          <a:xfrm>
            <a:off x="18983322" y="35056112"/>
            <a:ext cx="532292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the conventional Mz​ picture.</a:t>
            </a:r>
            <a:endParaRPr kumimoji="1" lang="zh-CN" alt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6" name="对象 215">
            <a:extLst>
              <a:ext uri="{FF2B5EF4-FFF2-40B4-BE49-F238E27FC236}">
                <a16:creationId xmlns:a16="http://schemas.microsoft.com/office/drawing/2014/main" id="{FCD9812D-6F9D-4306-880E-7704DACB8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28487"/>
              </p:ext>
            </p:extLst>
          </p:nvPr>
        </p:nvGraphicFramePr>
        <p:xfrm>
          <a:off x="21294235" y="13892118"/>
          <a:ext cx="6839071" cy="523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" name="Graph" r:id="rId85" imgW="4448344" imgH="3402874" progId="Origin95.Graph">
                  <p:embed/>
                </p:oleObj>
              </mc:Choice>
              <mc:Fallback>
                <p:oleObj name="Graph" r:id="rId85" imgW="4448344" imgH="3402874" progId="Origin95.Graph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D8BCC5D5-4C69-4C60-9A78-500FFA3884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21294235" y="13892118"/>
                        <a:ext cx="6839071" cy="523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文本框 216">
                <a:extLst>
                  <a:ext uri="{FF2B5EF4-FFF2-40B4-BE49-F238E27FC236}">
                    <a16:creationId xmlns:a16="http://schemas.microsoft.com/office/drawing/2014/main" id="{90261E06-D1F3-4AC3-B824-E63A83A2AB3C}"/>
                  </a:ext>
                </a:extLst>
              </p:cNvPr>
              <p:cNvSpPr txBox="1"/>
              <p:nvPr/>
            </p:nvSpPr>
            <p:spPr>
              <a:xfrm>
                <a:off x="23002572" y="19510748"/>
                <a:ext cx="3857511" cy="568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(0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𝐴𝐻𝐸</m:t>
                          </m:r>
                        </m:sup>
                      </m:sSubSup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17" name="文本框 216">
                <a:extLst>
                  <a:ext uri="{FF2B5EF4-FFF2-40B4-BE49-F238E27FC236}">
                    <a16:creationId xmlns:a16="http://schemas.microsoft.com/office/drawing/2014/main" id="{90261E06-D1F3-4AC3-B824-E63A83A2A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572" y="19510748"/>
                <a:ext cx="3857511" cy="568297"/>
              </a:xfrm>
              <a:prstGeom prst="rect">
                <a:avLst/>
              </a:prstGeom>
              <a:blipFill>
                <a:blip r:embed="rId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C03B7D60-CADA-4BA9-AEA4-543B38B3812C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7270263" y="8161107"/>
            <a:ext cx="2908768" cy="28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0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687</Words>
  <Application>Microsoft Office PowerPoint</Application>
  <PresentationFormat>自定义</PresentationFormat>
  <Paragraphs>106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Arial</vt:lpstr>
      <vt:lpstr>Calibri</vt:lpstr>
      <vt:lpstr>Cambria Math</vt:lpstr>
      <vt:lpstr>Times New Roman</vt:lpstr>
      <vt:lpstr>Wingdings</vt:lpstr>
      <vt:lpstr>Office Theme</vt:lpstr>
      <vt:lpstr>Graph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Glaucus</dc:creator>
  <cp:lastModifiedBy>乐安 李</cp:lastModifiedBy>
  <cp:revision>458</cp:revision>
  <cp:lastPrinted>2026-05-24T10:45:02Z</cp:lastPrinted>
  <dcterms:created xsi:type="dcterms:W3CDTF">2006-08-16T00:00:00Z</dcterms:created>
  <dcterms:modified xsi:type="dcterms:W3CDTF">2026-05-24T10:49:48Z</dcterms:modified>
</cp:coreProperties>
</file>