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8" autoAdjust="0"/>
    <p:restoredTop sz="94662" autoAdjust="0"/>
  </p:normalViewPr>
  <p:slideViewPr>
    <p:cSldViewPr snapToGrid="0">
      <p:cViewPr varScale="1">
        <p:scale>
          <a:sx n="18" d="100"/>
          <a:sy n="18" d="100"/>
        </p:scale>
        <p:origin x="200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B7ED-A6DB-42B6-BB91-583BAD490909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0CF6-60FF-450E-88FE-E5F6606BA7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92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40CF6-60FF-450E-88FE-E5F6606BA7B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45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79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40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7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91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89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4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9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2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10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59A9-0996-46E3-8A7F-9FFB6673B10B}" type="datetimeFigureOut">
              <a:rPr lang="zh-CN" altLang="en-US" smtClean="0"/>
              <a:t>2026/5/23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FD34-C245-42CA-ADC7-EA6DDF0FF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84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image" Target="../media/image250.png"/><Relationship Id="rId55" Type="http://schemas.openxmlformats.org/officeDocument/2006/relationships/image" Target="../media/image8.emf"/><Relationship Id="rId63" Type="http://schemas.openxmlformats.org/officeDocument/2006/relationships/image" Target="../media/image24.png"/><Relationship Id="rId21" Type="http://schemas.openxmlformats.org/officeDocument/2006/relationships/image" Target="../media/image28.png"/><Relationship Id="rId68" Type="http://schemas.openxmlformats.org/officeDocument/2006/relationships/image" Target="../media/image14.emf"/><Relationship Id="rId76" Type="http://schemas.openxmlformats.org/officeDocument/2006/relationships/image" Target="../media/image35.png"/><Relationship Id="rId7" Type="http://schemas.openxmlformats.org/officeDocument/2006/relationships/image" Target="../media/image3.jpeg"/><Relationship Id="rId71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0.png"/><Relationship Id="rId11" Type="http://schemas.openxmlformats.org/officeDocument/2006/relationships/image" Target="../media/image6.png"/><Relationship Id="rId53" Type="http://schemas.openxmlformats.org/officeDocument/2006/relationships/image" Target="../media/image110.png"/><Relationship Id="rId58" Type="http://schemas.openxmlformats.org/officeDocument/2006/relationships/image" Target="../media/image29.png"/><Relationship Id="rId66" Type="http://schemas.openxmlformats.org/officeDocument/2006/relationships/image" Target="../media/image200.png"/><Relationship Id="rId74" Type="http://schemas.openxmlformats.org/officeDocument/2006/relationships/image" Target="../media/image17.png"/><Relationship Id="rId79" Type="http://schemas.openxmlformats.org/officeDocument/2006/relationships/image" Target="../media/image20.png"/><Relationship Id="rId5" Type="http://schemas.openxmlformats.org/officeDocument/2006/relationships/image" Target="../media/image1.jpeg"/><Relationship Id="rId57" Type="http://schemas.openxmlformats.org/officeDocument/2006/relationships/image" Target="../media/image8.emf"/><Relationship Id="rId61" Type="http://schemas.openxmlformats.org/officeDocument/2006/relationships/image" Target="../media/image11.png"/><Relationship Id="rId15" Type="http://schemas.openxmlformats.org/officeDocument/2006/relationships/image" Target="../media/image220.png"/><Relationship Id="rId10" Type="http://schemas.openxmlformats.org/officeDocument/2006/relationships/image" Target="../media/image5.png"/><Relationship Id="rId52" Type="http://schemas.openxmlformats.org/officeDocument/2006/relationships/image" Target="../media/image7.emf"/><Relationship Id="rId60" Type="http://schemas.openxmlformats.org/officeDocument/2006/relationships/image" Target="../media/image10.png"/><Relationship Id="rId65" Type="http://schemas.openxmlformats.org/officeDocument/2006/relationships/image" Target="../media/image190.png"/><Relationship Id="rId19" Type="http://schemas.openxmlformats.org/officeDocument/2006/relationships/image" Target="../media/image26.png"/><Relationship Id="rId73" Type="http://schemas.openxmlformats.org/officeDocument/2006/relationships/image" Target="../media/image16.png"/><Relationship Id="rId78" Type="http://schemas.openxmlformats.org/officeDocument/2006/relationships/image" Target="../media/image19.png"/><Relationship Id="rId4" Type="http://schemas.openxmlformats.org/officeDocument/2006/relationships/hyperlink" Target="mailto:zhenshengtao@fudan.edu.cn" TargetMode="External"/><Relationship Id="rId9" Type="http://schemas.openxmlformats.org/officeDocument/2006/relationships/image" Target="../media/image4.png"/><Relationship Id="rId56" Type="http://schemas.openxmlformats.org/officeDocument/2006/relationships/oleObject" Target="../embeddings/oleObject2.bin"/><Relationship Id="rId64" Type="http://schemas.openxmlformats.org/officeDocument/2006/relationships/image" Target="../media/image25.png"/><Relationship Id="rId14" Type="http://schemas.openxmlformats.org/officeDocument/2006/relationships/image" Target="../media/image210.png"/><Relationship Id="rId69" Type="http://schemas.openxmlformats.org/officeDocument/2006/relationships/oleObject" Target="../embeddings/oleObject3.bin"/><Relationship Id="rId77" Type="http://schemas.openxmlformats.org/officeDocument/2006/relationships/image" Target="../media/image18.png"/><Relationship Id="rId8" Type="http://schemas.openxmlformats.org/officeDocument/2006/relationships/image" Target="../media/image13.png"/><Relationship Id="rId51" Type="http://schemas.openxmlformats.org/officeDocument/2006/relationships/oleObject" Target="../embeddings/oleObject1.bin"/><Relationship Id="rId72" Type="http://schemas.openxmlformats.org/officeDocument/2006/relationships/image" Target="../media/image15.png"/><Relationship Id="rId3" Type="http://schemas.openxmlformats.org/officeDocument/2006/relationships/hyperlink" Target="mailto:wuyizheng@fudan.edu.cn" TargetMode="External"/><Relationship Id="rId12" Type="http://schemas.openxmlformats.org/officeDocument/2006/relationships/oleObject" Target="../embeddings/oleObject1.bin"/><Relationship Id="rId59" Type="http://schemas.openxmlformats.org/officeDocument/2006/relationships/image" Target="../media/image9.png"/><Relationship Id="rId17" Type="http://schemas.openxmlformats.org/officeDocument/2006/relationships/image" Target="../media/image240.png"/><Relationship Id="rId67" Type="http://schemas.openxmlformats.org/officeDocument/2006/relationships/oleObject" Target="../embeddings/oleObject3.bin"/><Relationship Id="rId54" Type="http://schemas.openxmlformats.org/officeDocument/2006/relationships/oleObject" Target="../embeddings/oleObject2.bin"/><Relationship Id="rId62" Type="http://schemas.openxmlformats.org/officeDocument/2006/relationships/image" Target="../media/image12.png"/><Relationship Id="rId20" Type="http://schemas.openxmlformats.org/officeDocument/2006/relationships/image" Target="../media/image27.png"/><Relationship Id="rId70" Type="http://schemas.openxmlformats.org/officeDocument/2006/relationships/image" Target="../media/image14.emf"/><Relationship Id="rId7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矩形 374">
            <a:extLst>
              <a:ext uri="{FF2B5EF4-FFF2-40B4-BE49-F238E27FC236}">
                <a16:creationId xmlns:a16="http://schemas.microsoft.com/office/drawing/2014/main" id="{7627E24F-2A63-4886-BD11-70211C96D357}"/>
              </a:ext>
            </a:extLst>
          </p:cNvPr>
          <p:cNvSpPr/>
          <p:nvPr/>
        </p:nvSpPr>
        <p:spPr>
          <a:xfrm rot="10800000">
            <a:off x="24715" y="31968109"/>
            <a:ext cx="25199975" cy="40576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22C1FD-3F7C-4BE4-B82F-0F6101856168}"/>
              </a:ext>
            </a:extLst>
          </p:cNvPr>
          <p:cNvSpPr/>
          <p:nvPr/>
        </p:nvSpPr>
        <p:spPr>
          <a:xfrm>
            <a:off x="-13063" y="-39978"/>
            <a:ext cx="25199975" cy="51439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A63D6AE-E9BE-4EC4-92F5-A9F3372C7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34" y="1166239"/>
            <a:ext cx="20572905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altLang="zh-CN" sz="32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Tongyang</a:t>
            </a:r>
            <a:r>
              <a:rPr lang="en-US" altLang="zh-CN" sz="32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Guan, </a:t>
            </a:r>
            <a:r>
              <a:rPr lang="en-US" altLang="zh-CN" sz="32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Jiahao</a:t>
            </a:r>
            <a:r>
              <a:rPr lang="en-US" altLang="zh-CN" sz="32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Liu, </a:t>
            </a:r>
            <a:r>
              <a:rPr lang="en-US" altLang="zh-CN" sz="32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Yuxiao</a:t>
            </a:r>
            <a:r>
              <a:rPr lang="en-US" altLang="zh-CN" sz="32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Mo, </a:t>
            </a:r>
            <a:r>
              <a:rPr lang="en-US" altLang="zh-CN" sz="32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Yizheng</a:t>
            </a:r>
            <a:r>
              <a:rPr lang="en-US" altLang="zh-CN" sz="32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Wu, </a:t>
            </a:r>
            <a:r>
              <a:rPr lang="en-US" altLang="zh-CN" sz="32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Zhensheng</a:t>
            </a:r>
            <a:r>
              <a:rPr lang="en-US" altLang="zh-CN" sz="32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Tao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600" baseline="30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State Key </a:t>
            </a:r>
            <a:r>
              <a:rPr lang="en-US" altLang="zh-CN" sz="2600" u="sng" dirty="0">
                <a:solidFill>
                  <a:srgbClr val="0563C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Laboratory of Surface Physics and Department of Physics and Key Laboratory of Micro and Nano Photonic Structures (MOE), Fudan University, Shanghai 200433, China. </a:t>
            </a:r>
            <a:endParaRPr lang="zh-CN" altLang="zh-CN" sz="2600" u="sng" dirty="0">
              <a:solidFill>
                <a:srgbClr val="0563C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600" u="sng" dirty="0">
                <a:solidFill>
                  <a:srgbClr val="0563C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2Shanghai Key Laboratory of </a:t>
            </a:r>
            <a:r>
              <a:rPr lang="en-US" altLang="zh-CN" sz="26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Metasurfaces</a:t>
            </a:r>
            <a:r>
              <a:rPr lang="en-US" altLang="zh-CN" sz="2600" u="sng" dirty="0">
                <a:solidFill>
                  <a:srgbClr val="0563C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Light Manipulation, Fudan University, Shanghai 200433, P R China.</a:t>
            </a:r>
          </a:p>
          <a:p>
            <a:pPr algn="ctr">
              <a:lnSpc>
                <a:spcPct val="150000"/>
              </a:lnSpc>
            </a:pPr>
            <a:r>
              <a:rPr lang="en-US" altLang="zh-CN" sz="2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E-mail address: </a:t>
            </a:r>
            <a:r>
              <a:rPr lang="en-US" altLang="zh-CN" sz="2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3"/>
              </a:rPr>
              <a:t>wuyizheng@fudan.edu.cn</a:t>
            </a:r>
            <a:r>
              <a:rPr lang="en-US" altLang="zh-CN" sz="2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; </a:t>
            </a:r>
            <a:r>
              <a:rPr lang="en-US" altLang="zh-CN" sz="2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4"/>
              </a:rPr>
              <a:t>zhenshengtao@fudan.edu.cn</a:t>
            </a:r>
            <a:r>
              <a:rPr lang="en-US" altLang="zh-CN" sz="26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zh-CN" altLang="zh-CN" sz="2600" u="sng" dirty="0">
              <a:solidFill>
                <a:srgbClr val="0563C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400"/>
              </a:spcAft>
            </a:pPr>
            <a:endParaRPr lang="zh-CN" altLang="zh-CN" sz="2600" b="1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5EFC7707-2149-421A-B9AD-11FCB22B5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209" y="252326"/>
            <a:ext cx="2121361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4800" b="1" dirty="0">
                <a:ea typeface="宋体" panose="02010600030101010101" pitchFamily="2" charset="-122"/>
              </a:rPr>
              <a:t>Orbital and Spin Pumping Efficiency in 3d Ferromagnetic Metal Fe Co Ni.</a:t>
            </a:r>
            <a:endParaRPr lang="zh-CN" altLang="zh-CN" sz="4800" b="1" dirty="0">
              <a:ea typeface="宋体" panose="02010600030101010101" pitchFamily="2" charset="-122"/>
            </a:endParaRPr>
          </a:p>
        </p:txBody>
      </p:sp>
      <p:grpSp>
        <p:nvGrpSpPr>
          <p:cNvPr id="15" name="组合 94">
            <a:extLst>
              <a:ext uri="{FF2B5EF4-FFF2-40B4-BE49-F238E27FC236}">
                <a16:creationId xmlns:a16="http://schemas.microsoft.com/office/drawing/2014/main" id="{D1E3F514-6455-4BA7-A6C4-D95A5B083D50}"/>
              </a:ext>
            </a:extLst>
          </p:cNvPr>
          <p:cNvGrpSpPr>
            <a:grpSpLocks/>
          </p:cNvGrpSpPr>
          <p:nvPr/>
        </p:nvGrpSpPr>
        <p:grpSpPr bwMode="auto">
          <a:xfrm>
            <a:off x="229136" y="611789"/>
            <a:ext cx="3462623" cy="3442490"/>
            <a:chOff x="11999118" y="2559844"/>
            <a:chExt cx="14949889" cy="14859000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37331274-3DE3-4CD9-800E-797DE384A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0" t="13020" r="52261" b="54364"/>
            <a:stretch>
              <a:fillRect/>
            </a:stretch>
          </p:blipFill>
          <p:spPr bwMode="auto">
            <a:xfrm>
              <a:off x="15289489" y="2559844"/>
              <a:ext cx="8305800" cy="830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1B092434-6349-4E76-B4FE-144577F1C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99118" y="10408444"/>
              <a:ext cx="14949889" cy="7010400"/>
              <a:chOff x="16367142" y="13609712"/>
              <a:chExt cx="7864458" cy="3687687"/>
            </a:xfrm>
          </p:grpSpPr>
          <p:pic>
            <p:nvPicPr>
              <p:cNvPr id="18" name="图片 36">
                <a:extLst>
                  <a:ext uri="{FF2B5EF4-FFF2-40B4-BE49-F238E27FC236}">
                    <a16:creationId xmlns:a16="http://schemas.microsoft.com/office/drawing/2014/main" id="{4685CF3F-AA2D-4579-8254-F3D32C764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10" t="70233" r="26312" b="20784"/>
              <a:stretch>
                <a:fillRect/>
              </a:stretch>
            </p:blipFill>
            <p:spPr bwMode="auto">
              <a:xfrm>
                <a:off x="16494160" y="16246875"/>
                <a:ext cx="7737440" cy="1050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4">
                <a:extLst>
                  <a:ext uri="{FF2B5EF4-FFF2-40B4-BE49-F238E27FC236}">
                    <a16:creationId xmlns:a16="http://schemas.microsoft.com/office/drawing/2014/main" id="{E4FB55C8-EB9E-4BA0-9A72-D3A754230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80" t="22432" r="40277" b="61441"/>
              <a:stretch>
                <a:fillRect/>
              </a:stretch>
            </p:blipFill>
            <p:spPr bwMode="auto">
              <a:xfrm>
                <a:off x="16367142" y="13609712"/>
                <a:ext cx="7737438" cy="2711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76" name="文本框 375">
            <a:extLst>
              <a:ext uri="{FF2B5EF4-FFF2-40B4-BE49-F238E27FC236}">
                <a16:creationId xmlns:a16="http://schemas.microsoft.com/office/drawing/2014/main" id="{9BAE2A75-E769-4857-A092-F5C11D9F1A08}"/>
              </a:ext>
            </a:extLst>
          </p:cNvPr>
          <p:cNvSpPr txBox="1"/>
          <p:nvPr/>
        </p:nvSpPr>
        <p:spPr>
          <a:xfrm>
            <a:off x="342556" y="4054279"/>
            <a:ext cx="5865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Ⅰ Introduction</a:t>
            </a:r>
            <a:endParaRPr lang="zh-CN" altLang="en-US" sz="60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矩形: 圆角 376">
            <a:extLst>
              <a:ext uri="{FF2B5EF4-FFF2-40B4-BE49-F238E27FC236}">
                <a16:creationId xmlns:a16="http://schemas.microsoft.com/office/drawing/2014/main" id="{D5AE7FB3-C1CE-4A33-8E0B-BA50D50B1103}"/>
              </a:ext>
            </a:extLst>
          </p:cNvPr>
          <p:cNvSpPr/>
          <p:nvPr/>
        </p:nvSpPr>
        <p:spPr>
          <a:xfrm>
            <a:off x="237474" y="5188604"/>
            <a:ext cx="12265523" cy="11080255"/>
          </a:xfrm>
          <a:prstGeom prst="roundRect">
            <a:avLst>
              <a:gd name="adj" fmla="val 5688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0" name="矩形 389">
            <a:extLst>
              <a:ext uri="{FF2B5EF4-FFF2-40B4-BE49-F238E27FC236}">
                <a16:creationId xmlns:a16="http://schemas.microsoft.com/office/drawing/2014/main" id="{B5E2635B-C62C-43C3-BEA6-FD100229823A}"/>
              </a:ext>
            </a:extLst>
          </p:cNvPr>
          <p:cNvSpPr/>
          <p:nvPr/>
        </p:nvSpPr>
        <p:spPr>
          <a:xfrm>
            <a:off x="325659" y="17825137"/>
            <a:ext cx="12165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Experimental Results of </a:t>
            </a:r>
            <a:r>
              <a:rPr lang="en-US" altLang="zh-CN" sz="32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FM|Ta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heterostructure</a:t>
            </a:r>
          </a:p>
        </p:txBody>
      </p:sp>
      <p:sp>
        <p:nvSpPr>
          <p:cNvPr id="393" name="文本框 392">
            <a:extLst>
              <a:ext uri="{FF2B5EF4-FFF2-40B4-BE49-F238E27FC236}">
                <a16:creationId xmlns:a16="http://schemas.microsoft.com/office/drawing/2014/main" id="{9009E0D5-2997-4BBD-AC52-A841F4846B5E}"/>
              </a:ext>
            </a:extLst>
          </p:cNvPr>
          <p:cNvSpPr txBox="1"/>
          <p:nvPr/>
        </p:nvSpPr>
        <p:spPr>
          <a:xfrm>
            <a:off x="342556" y="16648438"/>
            <a:ext cx="5912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Ⅱ Main Results</a:t>
            </a:r>
            <a:endParaRPr lang="zh-CN" altLang="en-US" sz="60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矩形: 圆角 393">
            <a:extLst>
              <a:ext uri="{FF2B5EF4-FFF2-40B4-BE49-F238E27FC236}">
                <a16:creationId xmlns:a16="http://schemas.microsoft.com/office/drawing/2014/main" id="{AFFA899A-3506-4680-85D5-884EB72509D6}"/>
              </a:ext>
            </a:extLst>
          </p:cNvPr>
          <p:cNvSpPr/>
          <p:nvPr/>
        </p:nvSpPr>
        <p:spPr>
          <a:xfrm>
            <a:off x="237474" y="17759233"/>
            <a:ext cx="12253532" cy="8375473"/>
          </a:xfrm>
          <a:prstGeom prst="roundRect">
            <a:avLst>
              <a:gd name="adj" fmla="val 3666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5" name="文本框 464">
            <a:extLst>
              <a:ext uri="{FF2B5EF4-FFF2-40B4-BE49-F238E27FC236}">
                <a16:creationId xmlns:a16="http://schemas.microsoft.com/office/drawing/2014/main" id="{47018242-8E55-4D4A-84F5-94830DA7D2AF}"/>
              </a:ext>
            </a:extLst>
          </p:cNvPr>
          <p:cNvSpPr txBox="1"/>
          <p:nvPr/>
        </p:nvSpPr>
        <p:spPr>
          <a:xfrm>
            <a:off x="279373" y="32902014"/>
            <a:ext cx="5354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Ⅲ Conclusion</a:t>
            </a:r>
            <a:endParaRPr lang="zh-CN" altLang="en-US" sz="60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矩形: 圆角 409">
            <a:extLst>
              <a:ext uri="{FF2B5EF4-FFF2-40B4-BE49-F238E27FC236}">
                <a16:creationId xmlns:a16="http://schemas.microsoft.com/office/drawing/2014/main" id="{98346819-8B3A-4F11-8AC9-F171982958A0}"/>
              </a:ext>
            </a:extLst>
          </p:cNvPr>
          <p:cNvSpPr/>
          <p:nvPr/>
        </p:nvSpPr>
        <p:spPr>
          <a:xfrm>
            <a:off x="12757637" y="10854961"/>
            <a:ext cx="12223624" cy="8704257"/>
          </a:xfrm>
          <a:prstGeom prst="roundRect">
            <a:avLst>
              <a:gd name="adj" fmla="val 3666"/>
            </a:avLst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7826E82-02C7-4669-B884-601A735883E2}"/>
              </a:ext>
            </a:extLst>
          </p:cNvPr>
          <p:cNvGrpSpPr/>
          <p:nvPr/>
        </p:nvGrpSpPr>
        <p:grpSpPr>
          <a:xfrm>
            <a:off x="237474" y="34072410"/>
            <a:ext cx="24759862" cy="1773722"/>
            <a:chOff x="250514" y="33054357"/>
            <a:chExt cx="24759862" cy="2630144"/>
          </a:xfrm>
        </p:grpSpPr>
        <p:sp>
          <p:nvSpPr>
            <p:cNvPr id="479" name="文本框 478">
              <a:extLst>
                <a:ext uri="{FF2B5EF4-FFF2-40B4-BE49-F238E27FC236}">
                  <a16:creationId xmlns:a16="http://schemas.microsoft.com/office/drawing/2014/main" id="{DA9E0C36-6866-4F56-B51C-F789E9560547}"/>
                </a:ext>
              </a:extLst>
            </p:cNvPr>
            <p:cNvSpPr txBox="1"/>
            <p:nvPr/>
          </p:nvSpPr>
          <p:spPr>
            <a:xfrm>
              <a:off x="880988" y="33054357"/>
              <a:ext cx="23696623" cy="5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矩形: 圆角 209">
              <a:extLst>
                <a:ext uri="{FF2B5EF4-FFF2-40B4-BE49-F238E27FC236}">
                  <a16:creationId xmlns:a16="http://schemas.microsoft.com/office/drawing/2014/main" id="{5CD79972-431C-4337-A9AD-70E9A63DA993}"/>
                </a:ext>
              </a:extLst>
            </p:cNvPr>
            <p:cNvSpPr/>
            <p:nvPr/>
          </p:nvSpPr>
          <p:spPr>
            <a:xfrm>
              <a:off x="250514" y="33062986"/>
              <a:ext cx="24759862" cy="2621515"/>
            </a:xfrm>
            <a:prstGeom prst="roundRect">
              <a:avLst>
                <a:gd name="adj" fmla="val 9756"/>
              </a:avLst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5" name="文本框 404">
            <a:extLst>
              <a:ext uri="{FF2B5EF4-FFF2-40B4-BE49-F238E27FC236}">
                <a16:creationId xmlns:a16="http://schemas.microsoft.com/office/drawing/2014/main" id="{B1EC18C0-8DDA-4E45-9FBA-5EF60E76A4CE}"/>
              </a:ext>
            </a:extLst>
          </p:cNvPr>
          <p:cNvSpPr txBox="1"/>
          <p:nvPr/>
        </p:nvSpPr>
        <p:spPr>
          <a:xfrm>
            <a:off x="676638" y="5332447"/>
            <a:ext cx="1131706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514350" indent="-514350">
              <a:buFont typeface="+mj-lt"/>
              <a:buAutoNum type="arabicPeriod"/>
              <a:defRPr sz="32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Wedge-shaped FM|HM heterostructure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文本框 413">
                <a:extLst>
                  <a:ext uri="{FF2B5EF4-FFF2-40B4-BE49-F238E27FC236}">
                    <a16:creationId xmlns:a16="http://schemas.microsoft.com/office/drawing/2014/main" id="{80A5ECB0-8871-4316-AEDE-9E9F307F4C72}"/>
                  </a:ext>
                </a:extLst>
              </p:cNvPr>
              <p:cNvSpPr txBox="1"/>
              <p:nvPr/>
            </p:nvSpPr>
            <p:spPr>
              <a:xfrm>
                <a:off x="342555" y="13792080"/>
                <a:ext cx="1216043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342900" indent="-342900">
                  <a:buFont typeface="Arial" panose="020B0604020202020204" pitchFamily="34" charset="0"/>
                  <a:buChar char="•"/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Due to excitation by a femtosecond laser pulse, ultrafast spin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/>
                  <a:t>) and orbital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/>
                  <a:t>) currents are simultaneously generated in the FM layer of a FM|HM heterostructure. After transmitting into HM layer, the spin-to-charge and orbital-to-charge conversion processes give rise to in-plane charge currents and then emit terahertz radiation. Thus, we systematically study the ratio of orbital to spin pumping efficiencies in </a:t>
                </a:r>
                <a:r>
                  <a:rPr lang="en-US" altLang="zh-CN" dirty="0" err="1"/>
                  <a:t>Fe,Co,Ni</a:t>
                </a:r>
                <a:r>
                  <a:rPr lang="en-US" altLang="zh-CN" dirty="0"/>
                  <a:t> systems within FM|HM heterostructures. </a:t>
                </a:r>
              </a:p>
            </p:txBody>
          </p:sp>
        </mc:Choice>
        <mc:Fallback xmlns="">
          <p:sp>
            <p:nvSpPr>
              <p:cNvPr id="414" name="文本框 413">
                <a:extLst>
                  <a:ext uri="{FF2B5EF4-FFF2-40B4-BE49-F238E27FC236}">
                    <a16:creationId xmlns:a16="http://schemas.microsoft.com/office/drawing/2014/main" id="{80A5ECB0-8871-4316-AEDE-9E9F307F4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5" y="13792080"/>
                <a:ext cx="12160439" cy="2308324"/>
              </a:xfrm>
              <a:prstGeom prst="rect">
                <a:avLst/>
              </a:prstGeom>
              <a:blipFill>
                <a:blip r:embed="rId8"/>
                <a:stretch>
                  <a:fillRect l="-652" t="-1847" b="-5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149F193C-F1E6-4AAF-9188-DEB4EEB60BBB}"/>
              </a:ext>
            </a:extLst>
          </p:cNvPr>
          <p:cNvGrpSpPr/>
          <p:nvPr/>
        </p:nvGrpSpPr>
        <p:grpSpPr>
          <a:xfrm>
            <a:off x="12748908" y="19741687"/>
            <a:ext cx="12248428" cy="12430557"/>
            <a:chOff x="12773712" y="24125287"/>
            <a:chExt cx="12248428" cy="8604695"/>
          </a:xfrm>
        </p:grpSpPr>
        <p:sp>
          <p:nvSpPr>
            <p:cNvPr id="413" name="矩形: 圆角 412">
              <a:extLst>
                <a:ext uri="{FF2B5EF4-FFF2-40B4-BE49-F238E27FC236}">
                  <a16:creationId xmlns:a16="http://schemas.microsoft.com/office/drawing/2014/main" id="{E25BD0DD-AFBD-4BEE-B12C-AE0A4C4C349B}"/>
                </a:ext>
              </a:extLst>
            </p:cNvPr>
            <p:cNvSpPr/>
            <p:nvPr/>
          </p:nvSpPr>
          <p:spPr>
            <a:xfrm>
              <a:off x="12773712" y="24125287"/>
              <a:ext cx="12223624" cy="8604695"/>
            </a:xfrm>
            <a:prstGeom prst="roundRect">
              <a:avLst>
                <a:gd name="adj" fmla="val 3666"/>
              </a:avLst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D32E4A20-E768-4AF9-9B53-D7A9F1DC3F41}"/>
                </a:ext>
              </a:extLst>
            </p:cNvPr>
            <p:cNvSpPr/>
            <p:nvPr/>
          </p:nvSpPr>
          <p:spPr>
            <a:xfrm>
              <a:off x="13019545" y="24242060"/>
              <a:ext cx="12002595" cy="404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5. The ratio of orbital to spin pumping efficiencies</a:t>
              </a:r>
            </a:p>
          </p:txBody>
        </p:sp>
      </p:grpSp>
      <p:pic>
        <p:nvPicPr>
          <p:cNvPr id="1356" name="图片 1355">
            <a:extLst>
              <a:ext uri="{FF2B5EF4-FFF2-40B4-BE49-F238E27FC236}">
                <a16:creationId xmlns:a16="http://schemas.microsoft.com/office/drawing/2014/main" id="{7D496089-ACA9-4F59-A168-3888545B96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147" y="18461154"/>
            <a:ext cx="11580551" cy="7616885"/>
          </a:xfrm>
          <a:prstGeom prst="rect">
            <a:avLst/>
          </a:prstGeom>
        </p:spPr>
      </p:pic>
      <p:grpSp>
        <p:nvGrpSpPr>
          <p:cNvPr id="1355" name="组合 1354">
            <a:extLst>
              <a:ext uri="{FF2B5EF4-FFF2-40B4-BE49-F238E27FC236}">
                <a16:creationId xmlns:a16="http://schemas.microsoft.com/office/drawing/2014/main" id="{ECD21C10-C3A6-E8EC-0280-2DE3159CB557}"/>
              </a:ext>
            </a:extLst>
          </p:cNvPr>
          <p:cNvGrpSpPr/>
          <p:nvPr/>
        </p:nvGrpSpPr>
        <p:grpSpPr>
          <a:xfrm>
            <a:off x="12716259" y="5186866"/>
            <a:ext cx="12227989" cy="5450774"/>
            <a:chOff x="279373" y="26674773"/>
            <a:chExt cx="12227989" cy="5450774"/>
          </a:xfrm>
        </p:grpSpPr>
        <p:sp>
          <p:nvSpPr>
            <p:cNvPr id="389" name="矩形: 圆角 388">
              <a:extLst>
                <a:ext uri="{FF2B5EF4-FFF2-40B4-BE49-F238E27FC236}">
                  <a16:creationId xmlns:a16="http://schemas.microsoft.com/office/drawing/2014/main" id="{1300C01D-A5E1-48FE-AEB2-35AFFCD0F1B2}"/>
                </a:ext>
              </a:extLst>
            </p:cNvPr>
            <p:cNvSpPr/>
            <p:nvPr/>
          </p:nvSpPr>
          <p:spPr>
            <a:xfrm>
              <a:off x="279373" y="26674773"/>
              <a:ext cx="12223624" cy="5450774"/>
            </a:xfrm>
            <a:prstGeom prst="roundRect">
              <a:avLst>
                <a:gd name="adj" fmla="val 4529"/>
              </a:avLst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32" name="图片 1431">
              <a:extLst>
                <a:ext uri="{FF2B5EF4-FFF2-40B4-BE49-F238E27FC236}">
                  <a16:creationId xmlns:a16="http://schemas.microsoft.com/office/drawing/2014/main" id="{FA07D0FC-CDC8-DDFE-788A-9A72F3C5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09" y="27763269"/>
              <a:ext cx="5634602" cy="4129125"/>
            </a:xfrm>
            <a:prstGeom prst="rect">
              <a:avLst/>
            </a:prstGeom>
          </p:spPr>
        </p:pic>
        <p:sp>
          <p:nvSpPr>
            <p:cNvPr id="1437" name="矩形 1436">
              <a:extLst>
                <a:ext uri="{FF2B5EF4-FFF2-40B4-BE49-F238E27FC236}">
                  <a16:creationId xmlns:a16="http://schemas.microsoft.com/office/drawing/2014/main" id="{61AB84AB-89DD-8439-46E3-D628CF2E26C4}"/>
                </a:ext>
              </a:extLst>
            </p:cNvPr>
            <p:cNvSpPr/>
            <p:nvPr/>
          </p:nvSpPr>
          <p:spPr>
            <a:xfrm>
              <a:off x="342015" y="26814700"/>
              <a:ext cx="121653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3. Experimental Results of FM|W and </a:t>
              </a:r>
              <a:r>
                <a:rPr lang="en-US" altLang="zh-CN" sz="3200" b="1" dirty="0" err="1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FM|Nb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heterostructure</a:t>
              </a:r>
            </a:p>
          </p:txBody>
        </p:sp>
        <p:pic>
          <p:nvPicPr>
            <p:cNvPr id="1441" name="图片 1440">
              <a:extLst>
                <a:ext uri="{FF2B5EF4-FFF2-40B4-BE49-F238E27FC236}">
                  <a16:creationId xmlns:a16="http://schemas.microsoft.com/office/drawing/2014/main" id="{B426B495-3C69-892B-960D-5F3AF8BAE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4954" y="27763269"/>
              <a:ext cx="5970185" cy="4129125"/>
            </a:xfrm>
            <a:prstGeom prst="rect">
              <a:avLst/>
            </a:prstGeom>
          </p:spPr>
        </p:pic>
      </p:grpSp>
      <p:grpSp>
        <p:nvGrpSpPr>
          <p:cNvPr id="1504" name="组合 1503">
            <a:extLst>
              <a:ext uri="{FF2B5EF4-FFF2-40B4-BE49-F238E27FC236}">
                <a16:creationId xmlns:a16="http://schemas.microsoft.com/office/drawing/2014/main" id="{5699FD8E-C8F5-F375-AA35-B4B0DBCCCE1E}"/>
              </a:ext>
            </a:extLst>
          </p:cNvPr>
          <p:cNvGrpSpPr/>
          <p:nvPr/>
        </p:nvGrpSpPr>
        <p:grpSpPr>
          <a:xfrm>
            <a:off x="18807505" y="20428834"/>
            <a:ext cx="6645897" cy="5063541"/>
            <a:chOff x="3443058" y="756919"/>
            <a:chExt cx="3014429" cy="22352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05" name="对象 1504">
                  <a:extLst>
                    <a:ext uri="{FF2B5EF4-FFF2-40B4-BE49-F238E27FC236}">
                      <a16:creationId xmlns:a16="http://schemas.microsoft.com/office/drawing/2014/main" id="{C0A7B99E-087B-0EEA-57C6-7CE9262E13B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06337" y="756919"/>
                <a:ext cx="2851150" cy="2235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Graph" r:id="rId12" imgW="2850952" imgH="2235319" progId="Origin95.Graph">
                        <p:embed/>
                      </p:oleObj>
                    </mc:Choice>
                    <mc:Fallback>
                      <p:oleObj name="Graph" r:id="rId12" imgW="2850952" imgH="2235319" progId="Origin95.Graph">
                        <p:embed/>
                        <p:pic>
                          <p:nvPicPr>
                            <p:cNvPr id="1505" name="对象 1504">
                              <a:extLst>
                                <a:ext uri="{FF2B5EF4-FFF2-40B4-BE49-F238E27FC236}">
                                  <a16:creationId xmlns:a16="http://schemas.microsoft.com/office/drawing/2014/main" id="{C0A7B99E-087B-0EEA-57C6-7CE9262E13B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06337" y="756919"/>
                              <a:ext cx="2851150" cy="2235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05" name="对象 1504">
                  <a:extLst>
                    <a:ext uri="{FF2B5EF4-FFF2-40B4-BE49-F238E27FC236}">
                      <a16:creationId xmlns:a16="http://schemas.microsoft.com/office/drawing/2014/main" id="{C0A7B99E-087B-0EEA-57C6-7CE9262E13B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7981421"/>
                    </p:ext>
                  </p:extLst>
                </p:nvPr>
              </p:nvGraphicFramePr>
              <p:xfrm>
                <a:off x="3606337" y="756919"/>
                <a:ext cx="2851150" cy="22352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Graph" r:id="rId51" imgW="2850952" imgH="2235319" progId="Origin95.Graph">
                        <p:embed/>
                      </p:oleObj>
                    </mc:Choice>
                    <mc:Fallback>
                      <p:oleObj name="Graph" r:id="rId51" imgW="2850952" imgH="2235319" progId="Origin95.Graph">
                        <p:embed/>
                        <p:pic>
                          <p:nvPicPr>
                            <p:cNvPr id="1505" name="对象 1504">
                              <a:extLst>
                                <a:ext uri="{FF2B5EF4-FFF2-40B4-BE49-F238E27FC236}">
                                  <a16:creationId xmlns:a16="http://schemas.microsoft.com/office/drawing/2014/main" id="{C0A7B99E-087B-0EEA-57C6-7CE9262E13B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06337" y="756919"/>
                              <a:ext cx="2851150" cy="2235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1506" name="组合 1505">
              <a:extLst>
                <a:ext uri="{FF2B5EF4-FFF2-40B4-BE49-F238E27FC236}">
                  <a16:creationId xmlns:a16="http://schemas.microsoft.com/office/drawing/2014/main" id="{DC9B6BD0-08FF-2532-1010-17C9454FB593}"/>
                </a:ext>
              </a:extLst>
            </p:cNvPr>
            <p:cNvGrpSpPr/>
            <p:nvPr/>
          </p:nvGrpSpPr>
          <p:grpSpPr>
            <a:xfrm>
              <a:off x="3443058" y="1030468"/>
              <a:ext cx="1885397" cy="1925608"/>
              <a:chOff x="4769403" y="1040790"/>
              <a:chExt cx="1885397" cy="1925608"/>
            </a:xfrm>
          </p:grpSpPr>
          <p:grpSp>
            <p:nvGrpSpPr>
              <p:cNvPr id="1507" name="组合 1506">
                <a:extLst>
                  <a:ext uri="{FF2B5EF4-FFF2-40B4-BE49-F238E27FC236}">
                    <a16:creationId xmlns:a16="http://schemas.microsoft.com/office/drawing/2014/main" id="{18B4D9C9-F457-7F26-1F9C-F0AEB911602A}"/>
                  </a:ext>
                </a:extLst>
              </p:cNvPr>
              <p:cNvGrpSpPr/>
              <p:nvPr/>
            </p:nvGrpSpPr>
            <p:grpSpPr>
              <a:xfrm>
                <a:off x="4769403" y="1161878"/>
                <a:ext cx="1885397" cy="1804520"/>
                <a:chOff x="4769403" y="1161878"/>
                <a:chExt cx="1885397" cy="1804520"/>
              </a:xfrm>
            </p:grpSpPr>
            <p:sp>
              <p:nvSpPr>
                <p:cNvPr id="1518" name="矩形 1517">
                  <a:extLst>
                    <a:ext uri="{FF2B5EF4-FFF2-40B4-BE49-F238E27FC236}">
                      <a16:creationId xmlns:a16="http://schemas.microsoft.com/office/drawing/2014/main" id="{F068BCA0-F9ED-1D5B-2F39-3904C7ED1A41}"/>
                    </a:ext>
                  </a:extLst>
                </p:cNvPr>
                <p:cNvSpPr/>
                <p:nvPr/>
              </p:nvSpPr>
              <p:spPr>
                <a:xfrm>
                  <a:off x="6240120" y="2798143"/>
                  <a:ext cx="274320" cy="1682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9" name="文本框 1518">
                      <a:extLst>
                        <a:ext uri="{FF2B5EF4-FFF2-40B4-BE49-F238E27FC236}">
                          <a16:creationId xmlns:a16="http://schemas.microsoft.com/office/drawing/2014/main" id="{08BC60EB-7875-507E-4D08-6D47D6C25E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69403" y="1511334"/>
                      <a:ext cx="416844" cy="49789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zh-CN" altLang="en-US" sz="1400"/>
                    </a:p>
                  </p:txBody>
                </p:sp>
              </mc:Choice>
              <mc:Fallback xmlns="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C66A5C13-3F18-4DA1-980F-F85554A8E4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9403" y="1511334"/>
                      <a:ext cx="416844" cy="497893"/>
                    </a:xfrm>
                    <a:prstGeom prst="rect">
                      <a:avLst/>
                    </a:prstGeom>
                    <a:blipFill>
                      <a:blip r:embed="rId5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20" name="矩形 1519">
                  <a:extLst>
                    <a:ext uri="{FF2B5EF4-FFF2-40B4-BE49-F238E27FC236}">
                      <a16:creationId xmlns:a16="http://schemas.microsoft.com/office/drawing/2014/main" id="{B71204BA-34A8-04B5-3329-70FAC8743724}"/>
                    </a:ext>
                  </a:extLst>
                </p:cNvPr>
                <p:cNvSpPr/>
                <p:nvPr/>
              </p:nvSpPr>
              <p:spPr>
                <a:xfrm>
                  <a:off x="5572760" y="1161878"/>
                  <a:ext cx="1082040" cy="394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8" name="组合 1507">
                <a:extLst>
                  <a:ext uri="{FF2B5EF4-FFF2-40B4-BE49-F238E27FC236}">
                    <a16:creationId xmlns:a16="http://schemas.microsoft.com/office/drawing/2014/main" id="{F69B4F9F-D3B0-5F13-47E1-E4D8F401BA64}"/>
                  </a:ext>
                </a:extLst>
              </p:cNvPr>
              <p:cNvGrpSpPr/>
              <p:nvPr/>
            </p:nvGrpSpPr>
            <p:grpSpPr>
              <a:xfrm>
                <a:off x="5572760" y="1040790"/>
                <a:ext cx="1061226" cy="568147"/>
                <a:chOff x="4924425" y="1882908"/>
                <a:chExt cx="1061226" cy="568147"/>
              </a:xfrm>
            </p:grpSpPr>
            <p:sp>
              <p:nvSpPr>
                <p:cNvPr id="1509" name="文本框 1508">
                  <a:extLst>
                    <a:ext uri="{FF2B5EF4-FFF2-40B4-BE49-F238E27FC236}">
                      <a16:creationId xmlns:a16="http://schemas.microsoft.com/office/drawing/2014/main" id="{65470B9A-C1A2-D73D-8B14-F44E25B5A8DA}"/>
                    </a:ext>
                  </a:extLst>
                </p:cNvPr>
                <p:cNvSpPr txBox="1"/>
                <p:nvPr/>
              </p:nvSpPr>
              <p:spPr>
                <a:xfrm>
                  <a:off x="5232400" y="1882908"/>
                  <a:ext cx="685929" cy="174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err="1"/>
                    <a:t>Donfwook</a:t>
                  </a:r>
                  <a:r>
                    <a:rPr lang="en-US" altLang="zh-CN" sz="1600" dirty="0"/>
                    <a:t> Go</a:t>
                  </a:r>
                  <a:endParaRPr lang="zh-CN" altLang="en-US" sz="1600" dirty="0"/>
                </a:p>
              </p:txBody>
            </p:sp>
            <p:sp>
              <p:nvSpPr>
                <p:cNvPr id="1510" name="文本框 1509">
                  <a:extLst>
                    <a:ext uri="{FF2B5EF4-FFF2-40B4-BE49-F238E27FC236}">
                      <a16:creationId xmlns:a16="http://schemas.microsoft.com/office/drawing/2014/main" id="{6CC1E257-C214-B7D9-9B03-4B58C3CAE55B}"/>
                    </a:ext>
                  </a:extLst>
                </p:cNvPr>
                <p:cNvSpPr txBox="1"/>
                <p:nvPr/>
              </p:nvSpPr>
              <p:spPr>
                <a:xfrm>
                  <a:off x="5222875" y="2276637"/>
                  <a:ext cx="503852" cy="174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/>
                    <a:t>H </a:t>
                  </a:r>
                  <a:r>
                    <a:rPr lang="en-US" altLang="zh-CN" sz="1600" dirty="0" err="1"/>
                    <a:t>kontani</a:t>
                  </a:r>
                  <a:endParaRPr lang="zh-CN" altLang="en-US" sz="1600" dirty="0"/>
                </a:p>
              </p:txBody>
            </p:sp>
            <p:sp>
              <p:nvSpPr>
                <p:cNvPr id="1511" name="文本框 1510">
                  <a:extLst>
                    <a:ext uri="{FF2B5EF4-FFF2-40B4-BE49-F238E27FC236}">
                      <a16:creationId xmlns:a16="http://schemas.microsoft.com/office/drawing/2014/main" id="{F38CA3E9-43CD-D1A2-D339-62BE4D96CBDF}"/>
                    </a:ext>
                  </a:extLst>
                </p:cNvPr>
                <p:cNvSpPr txBox="1"/>
                <p:nvPr/>
              </p:nvSpPr>
              <p:spPr>
                <a:xfrm>
                  <a:off x="5232400" y="2077375"/>
                  <a:ext cx="753251" cy="174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/>
                    <a:t>Leandro Salemi</a:t>
                  </a:r>
                  <a:endParaRPr lang="zh-CN" altLang="en-US" sz="1600"/>
                </a:p>
              </p:txBody>
            </p:sp>
            <p:cxnSp>
              <p:nvCxnSpPr>
                <p:cNvPr id="1512" name="直接连接符 1511">
                  <a:extLst>
                    <a:ext uri="{FF2B5EF4-FFF2-40B4-BE49-F238E27FC236}">
                      <a16:creationId xmlns:a16="http://schemas.microsoft.com/office/drawing/2014/main" id="{E6E9688C-202A-1868-826A-8317F91898D8}"/>
                    </a:ext>
                  </a:extLst>
                </p:cNvPr>
                <p:cNvCxnSpPr/>
                <p:nvPr/>
              </p:nvCxnSpPr>
              <p:spPr>
                <a:xfrm>
                  <a:off x="4924425" y="2212975"/>
                  <a:ext cx="307975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3" name="矩形 1512">
                  <a:extLst>
                    <a:ext uri="{FF2B5EF4-FFF2-40B4-BE49-F238E27FC236}">
                      <a16:creationId xmlns:a16="http://schemas.microsoft.com/office/drawing/2014/main" id="{93CB0A51-A2BC-C9A3-DA15-B600049E91A0}"/>
                    </a:ext>
                  </a:extLst>
                </p:cNvPr>
                <p:cNvSpPr/>
                <p:nvPr/>
              </p:nvSpPr>
              <p:spPr>
                <a:xfrm>
                  <a:off x="5048250" y="2184400"/>
                  <a:ext cx="50800" cy="57150"/>
                </a:xfrm>
                <a:prstGeom prst="rect">
                  <a:avLst/>
                </a:prstGeom>
                <a:solidFill>
                  <a:srgbClr val="1A6FDF"/>
                </a:solidFill>
                <a:ln>
                  <a:solidFill>
                    <a:srgbClr val="1A6F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cxnSp>
              <p:nvCxnSpPr>
                <p:cNvPr id="1514" name="直接连接符 1513">
                  <a:extLst>
                    <a:ext uri="{FF2B5EF4-FFF2-40B4-BE49-F238E27FC236}">
                      <a16:creationId xmlns:a16="http://schemas.microsoft.com/office/drawing/2014/main" id="{001E3594-AAB0-F73C-D53A-3EC69D717A2D}"/>
                    </a:ext>
                  </a:extLst>
                </p:cNvPr>
                <p:cNvCxnSpPr/>
                <p:nvPr/>
              </p:nvCxnSpPr>
              <p:spPr>
                <a:xfrm>
                  <a:off x="4924425" y="2393949"/>
                  <a:ext cx="30797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5" name="矩形 1514">
                  <a:extLst>
                    <a:ext uri="{FF2B5EF4-FFF2-40B4-BE49-F238E27FC236}">
                      <a16:creationId xmlns:a16="http://schemas.microsoft.com/office/drawing/2014/main" id="{D041A1E2-E86D-7763-D31C-4FE97B1D0D15}"/>
                    </a:ext>
                  </a:extLst>
                </p:cNvPr>
                <p:cNvSpPr/>
                <p:nvPr/>
              </p:nvSpPr>
              <p:spPr>
                <a:xfrm>
                  <a:off x="5048250" y="2365374"/>
                  <a:ext cx="50800" cy="571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cxnSp>
              <p:nvCxnSpPr>
                <p:cNvPr id="1516" name="直接连接符 1515">
                  <a:extLst>
                    <a:ext uri="{FF2B5EF4-FFF2-40B4-BE49-F238E27FC236}">
                      <a16:creationId xmlns:a16="http://schemas.microsoft.com/office/drawing/2014/main" id="{1EE5C302-6B3F-2F6D-2897-DAFA608E549F}"/>
                    </a:ext>
                  </a:extLst>
                </p:cNvPr>
                <p:cNvCxnSpPr/>
                <p:nvPr/>
              </p:nvCxnSpPr>
              <p:spPr>
                <a:xfrm>
                  <a:off x="4924425" y="2032002"/>
                  <a:ext cx="307975" cy="0"/>
                </a:xfrm>
                <a:prstGeom prst="line">
                  <a:avLst/>
                </a:prstGeom>
                <a:ln w="19050">
                  <a:solidFill>
                    <a:srgbClr val="37AD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7" name="矩形 1516">
                  <a:extLst>
                    <a:ext uri="{FF2B5EF4-FFF2-40B4-BE49-F238E27FC236}">
                      <a16:creationId xmlns:a16="http://schemas.microsoft.com/office/drawing/2014/main" id="{E9EED1F5-F26A-931F-7EB2-5F089A2127B7}"/>
                    </a:ext>
                  </a:extLst>
                </p:cNvPr>
                <p:cNvSpPr/>
                <p:nvPr/>
              </p:nvSpPr>
              <p:spPr>
                <a:xfrm>
                  <a:off x="5048250" y="2003427"/>
                  <a:ext cx="50800" cy="57150"/>
                </a:xfrm>
                <a:prstGeom prst="rect">
                  <a:avLst/>
                </a:prstGeom>
                <a:solidFill>
                  <a:srgbClr val="37AD6B"/>
                </a:solidFill>
                <a:ln>
                  <a:solidFill>
                    <a:srgbClr val="37AD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</p:grpSp>
      </p:grpSp>
      <p:grpSp>
        <p:nvGrpSpPr>
          <p:cNvPr id="1521" name="组合 1520">
            <a:extLst>
              <a:ext uri="{FF2B5EF4-FFF2-40B4-BE49-F238E27FC236}">
                <a16:creationId xmlns:a16="http://schemas.microsoft.com/office/drawing/2014/main" id="{D55B7575-9E15-FD15-6F00-0715FAB5597D}"/>
              </a:ext>
            </a:extLst>
          </p:cNvPr>
          <p:cNvGrpSpPr/>
          <p:nvPr/>
        </p:nvGrpSpPr>
        <p:grpSpPr>
          <a:xfrm>
            <a:off x="12859708" y="24747290"/>
            <a:ext cx="6970185" cy="5507467"/>
            <a:chOff x="6821034" y="639282"/>
            <a:chExt cx="3113744" cy="2460315"/>
          </a:xfrm>
        </p:grpSpPr>
        <p:grpSp>
          <p:nvGrpSpPr>
            <p:cNvPr id="1522" name="组合 1521">
              <a:extLst>
                <a:ext uri="{FF2B5EF4-FFF2-40B4-BE49-F238E27FC236}">
                  <a16:creationId xmlns:a16="http://schemas.microsoft.com/office/drawing/2014/main" id="{C280484F-3020-DB9A-3FF1-2698D27DB990}"/>
                </a:ext>
              </a:extLst>
            </p:cNvPr>
            <p:cNvGrpSpPr/>
            <p:nvPr/>
          </p:nvGrpSpPr>
          <p:grpSpPr>
            <a:xfrm>
              <a:off x="7005493" y="639282"/>
              <a:ext cx="2929285" cy="2460315"/>
              <a:chOff x="7005493" y="639282"/>
              <a:chExt cx="2929285" cy="2460315"/>
            </a:xfrm>
          </p:grpSpPr>
          <p:grpSp>
            <p:nvGrpSpPr>
              <p:cNvPr id="1524" name="组合 1523">
                <a:extLst>
                  <a:ext uri="{FF2B5EF4-FFF2-40B4-BE49-F238E27FC236}">
                    <a16:creationId xmlns:a16="http://schemas.microsoft.com/office/drawing/2014/main" id="{7638E007-FFC0-0218-992E-B5BBD45E99FD}"/>
                  </a:ext>
                </a:extLst>
              </p:cNvPr>
              <p:cNvGrpSpPr/>
              <p:nvPr/>
            </p:nvGrpSpPr>
            <p:grpSpPr>
              <a:xfrm>
                <a:off x="7005493" y="639282"/>
                <a:ext cx="2929285" cy="2460315"/>
                <a:chOff x="7005493" y="639282"/>
                <a:chExt cx="2929285" cy="2460315"/>
              </a:xfrm>
            </p:grpSpPr>
            <p:grpSp>
              <p:nvGrpSpPr>
                <p:cNvPr id="1535" name="组合 1534">
                  <a:extLst>
                    <a:ext uri="{FF2B5EF4-FFF2-40B4-BE49-F238E27FC236}">
                      <a16:creationId xmlns:a16="http://schemas.microsoft.com/office/drawing/2014/main" id="{90606821-1A93-3122-30A8-3366D9F14709}"/>
                    </a:ext>
                  </a:extLst>
                </p:cNvPr>
                <p:cNvGrpSpPr/>
                <p:nvPr/>
              </p:nvGrpSpPr>
              <p:grpSpPr>
                <a:xfrm>
                  <a:off x="7005493" y="639282"/>
                  <a:ext cx="2929285" cy="2460315"/>
                  <a:chOff x="7005493" y="639282"/>
                  <a:chExt cx="2929285" cy="246031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1537" name="对象 1536">
                        <a:extLst>
                          <a:ext uri="{FF2B5EF4-FFF2-40B4-BE49-F238E27FC236}">
                            <a16:creationId xmlns:a16="http://schemas.microsoft.com/office/drawing/2014/main" id="{1340AAC5-0247-913E-C9BA-6FF9D8A6FE25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7005493" y="639282"/>
                      <a:ext cx="2929285" cy="2460315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Graph" r:id="rId54" imgW="2617713" imgH="2198850" progId="Origin95.Graph">
                              <p:embed/>
                            </p:oleObj>
                          </mc:Choice>
                          <mc:Fallback>
                            <p:oleObj name="Graph" r:id="rId54" imgW="2617713" imgH="2198850" progId="Origin95.Graph">
                              <p:embed/>
                              <p:pic>
                                <p:nvPicPr>
                                  <p:cNvPr id="1537" name="对象 1536">
                                    <a:extLst>
                                      <a:ext uri="{FF2B5EF4-FFF2-40B4-BE49-F238E27FC236}">
                                        <a16:creationId xmlns:a16="http://schemas.microsoft.com/office/drawing/2014/main" id="{1340AAC5-0247-913E-C9BA-6FF9D8A6FE25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55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005493" y="639282"/>
                                    <a:ext cx="2929285" cy="246031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48" name="对象 47">
                        <a:extLst>
                          <a:ext uri="{FF2B5EF4-FFF2-40B4-BE49-F238E27FC236}">
                            <a16:creationId xmlns:a16="http://schemas.microsoft.com/office/drawing/2014/main" id="{2FC0BBE4-6532-4696-A983-1314B3067665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69171959"/>
                          </p:ext>
                        </p:extLst>
                      </p:nvPr>
                    </p:nvGraphicFramePr>
                    <p:xfrm>
                      <a:off x="7005493" y="639282"/>
                      <a:ext cx="2929285" cy="2460315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58381" name="Graph" r:id="rId56" imgW="2617713" imgH="2198850" progId="Origin95.Graph">
                              <p:embed/>
                            </p:oleObj>
                          </mc:Choice>
                          <mc:Fallback>
                            <p:oleObj name="Graph" r:id="rId56" imgW="2617713" imgH="2198850" progId="Origin95.Graph">
                              <p:embed/>
                              <p:pic>
                                <p:nvPicPr>
                                  <p:cNvPr id="0" name=""/>
                                  <p:cNvPicPr/>
                                  <p:nvPr/>
                                </p:nvPicPr>
                                <p:blipFill>
                                  <a:blip r:embed="rId57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005493" y="639282"/>
                                    <a:ext cx="2929285" cy="246031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sp>
                <p:nvSpPr>
                  <p:cNvPr id="1538" name="矩形 1537">
                    <a:extLst>
                      <a:ext uri="{FF2B5EF4-FFF2-40B4-BE49-F238E27FC236}">
                        <a16:creationId xmlns:a16="http://schemas.microsoft.com/office/drawing/2014/main" id="{3BE18CA6-218D-6C58-268B-BDA308202324}"/>
                      </a:ext>
                    </a:extLst>
                  </p:cNvPr>
                  <p:cNvSpPr/>
                  <p:nvPr/>
                </p:nvSpPr>
                <p:spPr>
                  <a:xfrm>
                    <a:off x="7472680" y="1061720"/>
                    <a:ext cx="980440" cy="2965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536" name="矩形 1535">
                  <a:extLst>
                    <a:ext uri="{FF2B5EF4-FFF2-40B4-BE49-F238E27FC236}">
                      <a16:creationId xmlns:a16="http://schemas.microsoft.com/office/drawing/2014/main" id="{C702741F-9330-63BD-2089-49277047E696}"/>
                    </a:ext>
                  </a:extLst>
                </p:cNvPr>
                <p:cNvSpPr/>
                <p:nvPr/>
              </p:nvSpPr>
              <p:spPr>
                <a:xfrm>
                  <a:off x="8371840" y="2891084"/>
                  <a:ext cx="243840" cy="1518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5" name="组合 1524">
                <a:extLst>
                  <a:ext uri="{FF2B5EF4-FFF2-40B4-BE49-F238E27FC236}">
                    <a16:creationId xmlns:a16="http://schemas.microsoft.com/office/drawing/2014/main" id="{BDA634EB-AE0C-B2C9-1C48-64C9D280B5C6}"/>
                  </a:ext>
                </a:extLst>
              </p:cNvPr>
              <p:cNvGrpSpPr/>
              <p:nvPr/>
            </p:nvGrpSpPr>
            <p:grpSpPr>
              <a:xfrm>
                <a:off x="7501657" y="1008240"/>
                <a:ext cx="1102045" cy="577594"/>
                <a:chOff x="4924425" y="1882908"/>
                <a:chExt cx="1102045" cy="577594"/>
              </a:xfrm>
            </p:grpSpPr>
            <p:sp>
              <p:nvSpPr>
                <p:cNvPr id="1526" name="文本框 1525">
                  <a:extLst>
                    <a:ext uri="{FF2B5EF4-FFF2-40B4-BE49-F238E27FC236}">
                      <a16:creationId xmlns:a16="http://schemas.microsoft.com/office/drawing/2014/main" id="{EA3691D4-BB59-B2D6-195D-8EDD417EB16E}"/>
                    </a:ext>
                  </a:extLst>
                </p:cNvPr>
                <p:cNvSpPr txBox="1"/>
                <p:nvPr/>
              </p:nvSpPr>
              <p:spPr>
                <a:xfrm>
                  <a:off x="5232400" y="1882908"/>
                  <a:ext cx="723100" cy="183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/>
                    <a:t>Donfwook Go</a:t>
                  </a:r>
                  <a:endParaRPr lang="zh-CN" altLang="en-US" sz="1600"/>
                </a:p>
              </p:txBody>
            </p:sp>
            <p:sp>
              <p:nvSpPr>
                <p:cNvPr id="1527" name="文本框 1526">
                  <a:extLst>
                    <a:ext uri="{FF2B5EF4-FFF2-40B4-BE49-F238E27FC236}">
                      <a16:creationId xmlns:a16="http://schemas.microsoft.com/office/drawing/2014/main" id="{5D3A8C58-37BB-7EDF-4CF9-B2A9E8BBAC47}"/>
                    </a:ext>
                  </a:extLst>
                </p:cNvPr>
                <p:cNvSpPr txBox="1"/>
                <p:nvPr/>
              </p:nvSpPr>
              <p:spPr>
                <a:xfrm>
                  <a:off x="5222875" y="2276637"/>
                  <a:ext cx="531156" cy="183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/>
                    <a:t>H kontani</a:t>
                  </a:r>
                  <a:endParaRPr lang="zh-CN" altLang="en-US" sz="1600"/>
                </a:p>
              </p:txBody>
            </p:sp>
            <p:sp>
              <p:nvSpPr>
                <p:cNvPr id="1528" name="文本框 1527">
                  <a:extLst>
                    <a:ext uri="{FF2B5EF4-FFF2-40B4-BE49-F238E27FC236}">
                      <a16:creationId xmlns:a16="http://schemas.microsoft.com/office/drawing/2014/main" id="{593100ED-B330-BD4D-7AA9-4C95AE53A50C}"/>
                    </a:ext>
                  </a:extLst>
                </p:cNvPr>
                <p:cNvSpPr txBox="1"/>
                <p:nvPr/>
              </p:nvSpPr>
              <p:spPr>
                <a:xfrm>
                  <a:off x="5232400" y="2077375"/>
                  <a:ext cx="794070" cy="183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/>
                    <a:t>Leandro Salemi</a:t>
                  </a:r>
                  <a:endParaRPr lang="zh-CN" altLang="en-US" sz="1600"/>
                </a:p>
              </p:txBody>
            </p:sp>
            <p:cxnSp>
              <p:nvCxnSpPr>
                <p:cNvPr id="1529" name="直接连接符 1528">
                  <a:extLst>
                    <a:ext uri="{FF2B5EF4-FFF2-40B4-BE49-F238E27FC236}">
                      <a16:creationId xmlns:a16="http://schemas.microsoft.com/office/drawing/2014/main" id="{E277E7F3-CAD4-AE15-2493-A4BD48291EEE}"/>
                    </a:ext>
                  </a:extLst>
                </p:cNvPr>
                <p:cNvCxnSpPr/>
                <p:nvPr/>
              </p:nvCxnSpPr>
              <p:spPr>
                <a:xfrm>
                  <a:off x="4924425" y="2212975"/>
                  <a:ext cx="307975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0" name="矩形 1529">
                  <a:extLst>
                    <a:ext uri="{FF2B5EF4-FFF2-40B4-BE49-F238E27FC236}">
                      <a16:creationId xmlns:a16="http://schemas.microsoft.com/office/drawing/2014/main" id="{7FAC250D-8A87-23E1-BA85-DED567AF59FB}"/>
                    </a:ext>
                  </a:extLst>
                </p:cNvPr>
                <p:cNvSpPr/>
                <p:nvPr/>
              </p:nvSpPr>
              <p:spPr>
                <a:xfrm>
                  <a:off x="5048250" y="2184400"/>
                  <a:ext cx="50800" cy="57150"/>
                </a:xfrm>
                <a:prstGeom prst="rect">
                  <a:avLst/>
                </a:prstGeom>
                <a:solidFill>
                  <a:srgbClr val="1A6FDF"/>
                </a:solidFill>
                <a:ln>
                  <a:solidFill>
                    <a:srgbClr val="1A6F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cxnSp>
              <p:nvCxnSpPr>
                <p:cNvPr id="1531" name="直接连接符 1530">
                  <a:extLst>
                    <a:ext uri="{FF2B5EF4-FFF2-40B4-BE49-F238E27FC236}">
                      <a16:creationId xmlns:a16="http://schemas.microsoft.com/office/drawing/2014/main" id="{9AC10318-1266-7858-F623-41562A680EE9}"/>
                    </a:ext>
                  </a:extLst>
                </p:cNvPr>
                <p:cNvCxnSpPr/>
                <p:nvPr/>
              </p:nvCxnSpPr>
              <p:spPr>
                <a:xfrm>
                  <a:off x="4924425" y="2393949"/>
                  <a:ext cx="30797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2" name="矩形 1531">
                  <a:extLst>
                    <a:ext uri="{FF2B5EF4-FFF2-40B4-BE49-F238E27FC236}">
                      <a16:creationId xmlns:a16="http://schemas.microsoft.com/office/drawing/2014/main" id="{A62A4150-5873-E7B0-CC34-606778A6ABD0}"/>
                    </a:ext>
                  </a:extLst>
                </p:cNvPr>
                <p:cNvSpPr/>
                <p:nvPr/>
              </p:nvSpPr>
              <p:spPr>
                <a:xfrm>
                  <a:off x="5048250" y="2365374"/>
                  <a:ext cx="50800" cy="571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cxnSp>
              <p:nvCxnSpPr>
                <p:cNvPr id="1533" name="直接连接符 1532">
                  <a:extLst>
                    <a:ext uri="{FF2B5EF4-FFF2-40B4-BE49-F238E27FC236}">
                      <a16:creationId xmlns:a16="http://schemas.microsoft.com/office/drawing/2014/main" id="{538054E8-675C-250E-FFC2-17466AEA2A7E}"/>
                    </a:ext>
                  </a:extLst>
                </p:cNvPr>
                <p:cNvCxnSpPr/>
                <p:nvPr/>
              </p:nvCxnSpPr>
              <p:spPr>
                <a:xfrm>
                  <a:off x="4924425" y="2032002"/>
                  <a:ext cx="307975" cy="0"/>
                </a:xfrm>
                <a:prstGeom prst="line">
                  <a:avLst/>
                </a:prstGeom>
                <a:ln w="19050">
                  <a:solidFill>
                    <a:srgbClr val="37AD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4" name="矩形 1533">
                  <a:extLst>
                    <a:ext uri="{FF2B5EF4-FFF2-40B4-BE49-F238E27FC236}">
                      <a16:creationId xmlns:a16="http://schemas.microsoft.com/office/drawing/2014/main" id="{CC5F81BB-3C29-2F55-8832-CBE887900EFD}"/>
                    </a:ext>
                  </a:extLst>
                </p:cNvPr>
                <p:cNvSpPr/>
                <p:nvPr/>
              </p:nvSpPr>
              <p:spPr>
                <a:xfrm>
                  <a:off x="5048250" y="2003427"/>
                  <a:ext cx="50800" cy="57150"/>
                </a:xfrm>
                <a:prstGeom prst="rect">
                  <a:avLst/>
                </a:prstGeom>
                <a:solidFill>
                  <a:srgbClr val="37AD6B"/>
                </a:solidFill>
                <a:ln>
                  <a:solidFill>
                    <a:srgbClr val="37AD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3" name="文本框 1522">
                  <a:extLst>
                    <a:ext uri="{FF2B5EF4-FFF2-40B4-BE49-F238E27FC236}">
                      <a16:creationId xmlns:a16="http://schemas.microsoft.com/office/drawing/2014/main" id="{467EEC55-3F04-5279-491B-631785E621A6}"/>
                    </a:ext>
                  </a:extLst>
                </p:cNvPr>
                <p:cNvSpPr txBox="1"/>
                <p:nvPr/>
              </p:nvSpPr>
              <p:spPr>
                <a:xfrm>
                  <a:off x="6821034" y="1532774"/>
                  <a:ext cx="276532" cy="2224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23" name="文本框 1522">
                  <a:extLst>
                    <a:ext uri="{FF2B5EF4-FFF2-40B4-BE49-F238E27FC236}">
                      <a16:creationId xmlns:a16="http://schemas.microsoft.com/office/drawing/2014/main" id="{467EEC55-3F04-5279-491B-631785E62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1034" y="1532774"/>
                  <a:ext cx="276532" cy="222421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49" name="图片 1548">
            <a:extLst>
              <a:ext uri="{FF2B5EF4-FFF2-40B4-BE49-F238E27FC236}">
                <a16:creationId xmlns:a16="http://schemas.microsoft.com/office/drawing/2014/main" id="{7C2F62E9-21D6-1028-63F5-261D79CDA9D1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46" y="25344959"/>
            <a:ext cx="5771537" cy="4539668"/>
          </a:xfrm>
          <a:prstGeom prst="rect">
            <a:avLst/>
          </a:prstGeom>
        </p:spPr>
      </p:pic>
      <p:sp>
        <p:nvSpPr>
          <p:cNvPr id="1550" name="文本框 1549">
            <a:extLst>
              <a:ext uri="{FF2B5EF4-FFF2-40B4-BE49-F238E27FC236}">
                <a16:creationId xmlns:a16="http://schemas.microsoft.com/office/drawing/2014/main" id="{4C0A799D-9589-B8AD-8FA9-87A30FD7311D}"/>
              </a:ext>
            </a:extLst>
          </p:cNvPr>
          <p:cNvSpPr txBox="1"/>
          <p:nvPr/>
        </p:nvSpPr>
        <p:spPr>
          <a:xfrm>
            <a:off x="286905" y="34160939"/>
            <a:ext cx="24675596" cy="211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In conclusion, we find that the orbital pumping efficiency follows the trend of Fe &lt; Co &lt; Ni. This trend is consistent with previous theoretical studies. This observation suggests that the mechanism underlying orbital current generation is likely correlated with the spin-orbit coupling (SOC) in ferromagnetic metals.</a:t>
            </a:r>
            <a:endParaRPr lang="zh-CN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2" name="文本框 1551">
            <a:extLst>
              <a:ext uri="{FF2B5EF4-FFF2-40B4-BE49-F238E27FC236}">
                <a16:creationId xmlns:a16="http://schemas.microsoft.com/office/drawing/2014/main" id="{91DAFD3A-B958-C015-0987-0AB551E6A3B3}"/>
              </a:ext>
            </a:extLst>
          </p:cNvPr>
          <p:cNvSpPr txBox="1"/>
          <p:nvPr/>
        </p:nvSpPr>
        <p:spPr>
          <a:xfrm>
            <a:off x="12994740" y="30671573"/>
            <a:ext cx="13461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Salemi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Leandro, and Peter M.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Oppeneer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"Theory of magnetic spin and orbital Hall and Nernst effects in bulk ferromagnets."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B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106.2 (2022): 024410.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58ED7F-4075-D437-2BF8-2CB4C7CD615C}"/>
              </a:ext>
            </a:extLst>
          </p:cNvPr>
          <p:cNvSpPr txBox="1"/>
          <p:nvPr/>
        </p:nvSpPr>
        <p:spPr>
          <a:xfrm>
            <a:off x="13018054" y="31335015"/>
            <a:ext cx="12181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Lee,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Soogil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"Efficient conversion of orbital Hall current to spin current for spin-orbit torque switching."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Communications physics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4.1 (2021): 234.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4E63E4E-C714-A9AF-1D46-D315D212C890}"/>
              </a:ext>
            </a:extLst>
          </p:cNvPr>
          <p:cNvGrpSpPr/>
          <p:nvPr/>
        </p:nvGrpSpPr>
        <p:grpSpPr>
          <a:xfrm>
            <a:off x="2722815" y="5950545"/>
            <a:ext cx="7278461" cy="7765846"/>
            <a:chOff x="2722815" y="5950545"/>
            <a:chExt cx="7278461" cy="7765846"/>
          </a:xfrm>
        </p:grpSpPr>
        <p:grpSp>
          <p:nvGrpSpPr>
            <p:cNvPr id="494" name="组合 493">
              <a:extLst>
                <a:ext uri="{FF2B5EF4-FFF2-40B4-BE49-F238E27FC236}">
                  <a16:creationId xmlns:a16="http://schemas.microsoft.com/office/drawing/2014/main" id="{696AB4BD-B47E-F9C3-7D69-8135DA4BA649}"/>
                </a:ext>
              </a:extLst>
            </p:cNvPr>
            <p:cNvGrpSpPr/>
            <p:nvPr/>
          </p:nvGrpSpPr>
          <p:grpSpPr>
            <a:xfrm>
              <a:off x="2722815" y="5950545"/>
              <a:ext cx="7278461" cy="7765846"/>
              <a:chOff x="2453718" y="7084949"/>
              <a:chExt cx="7509109" cy="8011932"/>
            </a:xfrm>
          </p:grpSpPr>
          <p:grpSp>
            <p:nvGrpSpPr>
              <p:cNvPr id="492" name="组合 491">
                <a:extLst>
                  <a:ext uri="{FF2B5EF4-FFF2-40B4-BE49-F238E27FC236}">
                    <a16:creationId xmlns:a16="http://schemas.microsoft.com/office/drawing/2014/main" id="{D4BDBFFD-23AA-4EF1-8165-75CF0E69BC51}"/>
                  </a:ext>
                </a:extLst>
              </p:cNvPr>
              <p:cNvGrpSpPr/>
              <p:nvPr/>
            </p:nvGrpSpPr>
            <p:grpSpPr>
              <a:xfrm>
                <a:off x="2453718" y="7084949"/>
                <a:ext cx="7509109" cy="8011932"/>
                <a:chOff x="3443378" y="7087400"/>
                <a:chExt cx="5529772" cy="5900060"/>
              </a:xfrm>
            </p:grpSpPr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9ECBD9B0-369B-8BBB-F8CE-0CCD21F709EA}"/>
                    </a:ext>
                  </a:extLst>
                </p:cNvPr>
                <p:cNvGrpSpPr/>
                <p:nvPr/>
              </p:nvGrpSpPr>
              <p:grpSpPr>
                <a:xfrm>
                  <a:off x="3443378" y="7087400"/>
                  <a:ext cx="5529772" cy="5900060"/>
                  <a:chOff x="4100523" y="6305477"/>
                  <a:chExt cx="4687506" cy="5001393"/>
                </a:xfrm>
              </p:grpSpPr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8948D93D-890A-9603-8C36-2C29D622FE42}"/>
                      </a:ext>
                    </a:extLst>
                  </p:cNvPr>
                  <p:cNvGrpSpPr/>
                  <p:nvPr/>
                </p:nvGrpSpPr>
                <p:grpSpPr>
                  <a:xfrm>
                    <a:off x="4344198" y="6305477"/>
                    <a:ext cx="4443831" cy="5001393"/>
                    <a:chOff x="4344198" y="6305477"/>
                    <a:chExt cx="4443831" cy="5001393"/>
                  </a:xfrm>
                </p:grpSpPr>
                <p:grpSp>
                  <p:nvGrpSpPr>
                    <p:cNvPr id="55" name="组合 54">
                      <a:extLst>
                        <a:ext uri="{FF2B5EF4-FFF2-40B4-BE49-F238E27FC236}">
                          <a16:creationId xmlns:a16="http://schemas.microsoft.com/office/drawing/2014/main" id="{86199582-DF93-BE11-CAEF-60CD6C3347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44198" y="6305477"/>
                      <a:ext cx="4223382" cy="5001393"/>
                      <a:chOff x="4344198" y="6305477"/>
                      <a:chExt cx="4223382" cy="5001393"/>
                    </a:xfrm>
                  </p:grpSpPr>
                  <p:grpSp>
                    <p:nvGrpSpPr>
                      <p:cNvPr id="449" name="组合 448">
                        <a:extLst>
                          <a:ext uri="{FF2B5EF4-FFF2-40B4-BE49-F238E27FC236}">
                            <a16:creationId xmlns:a16="http://schemas.microsoft.com/office/drawing/2014/main" id="{D35DC33D-7A18-2A37-2913-4E1EE092EE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02480" y="6305477"/>
                        <a:ext cx="3965100" cy="5001393"/>
                        <a:chOff x="4602480" y="6305477"/>
                        <a:chExt cx="3965100" cy="5001393"/>
                      </a:xfrm>
                    </p:grpSpPr>
                    <p:sp>
                      <p:nvSpPr>
                        <p:cNvPr id="454" name="矩形 453">
                          <a:extLst>
                            <a:ext uri="{FF2B5EF4-FFF2-40B4-BE49-F238E27FC236}">
                              <a16:creationId xmlns:a16="http://schemas.microsoft.com/office/drawing/2014/main" id="{C6C35BAD-4787-E90B-9BCF-B87D6D4DD3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2480" y="8839200"/>
                          <a:ext cx="3600000" cy="720000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grpSp>
                      <p:nvGrpSpPr>
                        <p:cNvPr id="455" name="组合 454">
                          <a:extLst>
                            <a:ext uri="{FF2B5EF4-FFF2-40B4-BE49-F238E27FC236}">
                              <a16:creationId xmlns:a16="http://schemas.microsoft.com/office/drawing/2014/main" id="{F87D56F8-8E7B-E3A9-62C2-6A2062775F8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02480" y="8119200"/>
                          <a:ext cx="3074730" cy="720000"/>
                          <a:chOff x="4602480" y="8119200"/>
                          <a:chExt cx="3074730" cy="720000"/>
                        </a:xfrm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p:grpSpPr>
                      <p:sp>
                        <p:nvSpPr>
                          <p:cNvPr id="474" name="矩形 473">
                            <a:extLst>
                              <a:ext uri="{FF2B5EF4-FFF2-40B4-BE49-F238E27FC236}">
                                <a16:creationId xmlns:a16="http://schemas.microsoft.com/office/drawing/2014/main" id="{7B03A5B4-5D0F-EB30-7E9C-F9BD584A82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77210" y="8299200"/>
                            <a:ext cx="540000" cy="540000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475" name="组合 474">
                            <a:extLst>
                              <a:ext uri="{FF2B5EF4-FFF2-40B4-BE49-F238E27FC236}">
                                <a16:creationId xmlns:a16="http://schemas.microsoft.com/office/drawing/2014/main" id="{E4513AF6-0E53-5B26-ED92-9EFBA700CC5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602480" y="8119200"/>
                            <a:ext cx="3074730" cy="720000"/>
                            <a:chOff x="4602480" y="8119200"/>
                            <a:chExt cx="3074730" cy="720000"/>
                          </a:xfrm>
                          <a:grpFill/>
                        </p:grpSpPr>
                        <p:sp>
                          <p:nvSpPr>
                            <p:cNvPr id="476" name="直角三角形 475">
                              <a:extLst>
                                <a:ext uri="{FF2B5EF4-FFF2-40B4-BE49-F238E27FC236}">
                                  <a16:creationId xmlns:a16="http://schemas.microsoft.com/office/drawing/2014/main" id="{1E10D2C9-FD89-BD7A-17E3-2A6B4F9294B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517210" y="8299200"/>
                              <a:ext cx="2160000" cy="540000"/>
                            </a:xfrm>
                            <a:prstGeom prst="rtTriangle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77" name="矩形 476">
                              <a:extLst>
                                <a:ext uri="{FF2B5EF4-FFF2-40B4-BE49-F238E27FC236}">
                                  <a16:creationId xmlns:a16="http://schemas.microsoft.com/office/drawing/2014/main" id="{BCFFAAE0-E78F-E85D-B1DC-03CCDE50DB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602480" y="8119200"/>
                              <a:ext cx="374730" cy="72000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CN" altLang="en-US"/>
                            </a:p>
                          </p:txBody>
                        </p:sp>
                      </p:grpSp>
                    </p:grpSp>
                    <p:pic>
                      <p:nvPicPr>
                        <p:cNvPr id="456" name="图片 455">
                          <a:extLst>
                            <a:ext uri="{FF2B5EF4-FFF2-40B4-BE49-F238E27FC236}">
                              <a16:creationId xmlns:a16="http://schemas.microsoft.com/office/drawing/2014/main" id="{1CCB3FDB-4BE4-6ABA-EE15-5499E767892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2270" r="21619"/>
                        <a:stretch/>
                      </p:blipFill>
                      <p:spPr>
                        <a:xfrm rot="16200000">
                          <a:off x="5928881" y="10015454"/>
                          <a:ext cx="904192" cy="107979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57" name="图片 456">
                          <a:extLst>
                            <a:ext uri="{FF2B5EF4-FFF2-40B4-BE49-F238E27FC236}">
                              <a16:creationId xmlns:a16="http://schemas.microsoft.com/office/drawing/2014/main" id="{0E427E7C-FADE-4C12-1C15-C79C0CD5A8A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1"/>
                        <a:srcRect l="26932" r="23809"/>
                        <a:stretch/>
                      </p:blipFill>
                      <p:spPr>
                        <a:xfrm rot="16200000">
                          <a:off x="4936254" y="6649116"/>
                          <a:ext cx="956310" cy="162385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58" name="图片 457">
                          <a:extLst>
                            <a:ext uri="{FF2B5EF4-FFF2-40B4-BE49-F238E27FC236}">
                              <a16:creationId xmlns:a16="http://schemas.microsoft.com/office/drawing/2014/main" id="{1B8F122A-0CBB-D084-1C45-E9C6D3E0377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2"/>
                        <a:srcRect l="22002" r="26575"/>
                        <a:stretch/>
                      </p:blipFill>
                      <p:spPr>
                        <a:xfrm rot="5400000">
                          <a:off x="7014955" y="6602616"/>
                          <a:ext cx="991568" cy="1623858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459" name="直接箭头连接符 458">
                          <a:extLst>
                            <a:ext uri="{FF2B5EF4-FFF2-40B4-BE49-F238E27FC236}">
                              <a16:creationId xmlns:a16="http://schemas.microsoft.com/office/drawing/2014/main" id="{46DE346C-D1B9-CC21-48C1-7769FFA6424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124700" y="9885762"/>
                          <a:ext cx="0" cy="1421108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0" name="文本框 459">
                          <a:extLst>
                            <a:ext uri="{FF2B5EF4-FFF2-40B4-BE49-F238E27FC236}">
                              <a16:creationId xmlns:a16="http://schemas.microsoft.com/office/drawing/2014/main" id="{D53EB591-70E1-E054-CBAC-4C955DFB5A1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28875" y="10229324"/>
                          <a:ext cx="1238705" cy="44034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sz="2400" dirty="0"/>
                            <a:t>130fs</a:t>
                          </a:r>
                        </a:p>
                        <a:p>
                          <a:r>
                            <a:rPr lang="en-US" altLang="zh-CN" sz="2400" dirty="0"/>
                            <a:t>1030nm</a:t>
                          </a:r>
                          <a:endParaRPr lang="zh-CN" altLang="en-US" sz="2400" dirty="0"/>
                        </a:p>
                      </p:txBody>
                    </p:sp>
                    <p:cxnSp>
                      <p:nvCxnSpPr>
                        <p:cNvPr id="461" name="直接箭头连接符 460">
                          <a:extLst>
                            <a:ext uri="{FF2B5EF4-FFF2-40B4-BE49-F238E27FC236}">
                              <a16:creationId xmlns:a16="http://schemas.microsoft.com/office/drawing/2014/main" id="{9F6CC2B8-8151-3B53-00E8-B8D68E2536C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484620" y="6639642"/>
                          <a:ext cx="0" cy="1421108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462" name="文本框 461">
                              <a:extLst>
                                <a:ext uri="{FF2B5EF4-FFF2-40B4-BE49-F238E27FC236}">
                                  <a16:creationId xmlns:a16="http://schemas.microsoft.com/office/drawing/2014/main" id="{01870A17-E7F9-8471-94C3-4DB0EDE276B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847594" y="6454976"/>
                              <a:ext cx="1238705" cy="3339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acc>
                                  </m:oMath>
                                </m:oMathPara>
                              </a14:m>
                              <a:endParaRPr lang="en-US" altLang="zh-CN" sz="24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462" name="文本框 461">
                              <a:extLst>
                                <a:ext uri="{FF2B5EF4-FFF2-40B4-BE49-F238E27FC236}">
                                  <a16:creationId xmlns:a16="http://schemas.microsoft.com/office/drawing/2014/main" id="{01870A17-E7F9-8471-94C3-4DB0EDE276B3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847594" y="6454976"/>
                              <a:ext cx="1238705" cy="333910"/>
                            </a:xfrm>
                            <a:prstGeom prst="rect">
                              <a:avLst/>
                            </a:prstGeom>
                            <a:blipFill>
                              <a:blip r:embed="rId63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463" name="文本框 462">
                              <a:extLst>
                                <a:ext uri="{FF2B5EF4-FFF2-40B4-BE49-F238E27FC236}">
                                  <a16:creationId xmlns:a16="http://schemas.microsoft.com/office/drawing/2014/main" id="{D8BDF8C9-DC50-AFFB-3427-0B234878355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924396" y="6454976"/>
                              <a:ext cx="1238705" cy="3339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acc>
                                  </m:oMath>
                                </m:oMathPara>
                              </a14:m>
                              <a:endParaRPr lang="en-US" altLang="zh-CN" sz="24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463" name="文本框 462">
                              <a:extLst>
                                <a:ext uri="{FF2B5EF4-FFF2-40B4-BE49-F238E27FC236}">
                                  <a16:creationId xmlns:a16="http://schemas.microsoft.com/office/drawing/2014/main" id="{D8BDF8C9-DC50-AFFB-3427-0B2348783556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924396" y="6454976"/>
                              <a:ext cx="1238705" cy="333910"/>
                            </a:xfrm>
                            <a:prstGeom prst="rect">
                              <a:avLst/>
                            </a:prstGeom>
                            <a:blipFill>
                              <a:blip r:embed="rId64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464" name="文本框 463">
                          <a:extLst>
                            <a:ext uri="{FF2B5EF4-FFF2-40B4-BE49-F238E27FC236}">
                              <a16:creationId xmlns:a16="http://schemas.microsoft.com/office/drawing/2014/main" id="{22CF44D9-1DE9-D366-F069-C5A6D2F883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08128" y="8182269"/>
                          <a:ext cx="1623859" cy="1957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dirty="0"/>
                            <a:t>wedge range</a:t>
                          </a: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466" name="文本框 465">
                              <a:extLst>
                                <a:ext uri="{FF2B5EF4-FFF2-40B4-BE49-F238E27FC236}">
                                  <a16:creationId xmlns:a16="http://schemas.microsoft.com/office/drawing/2014/main" id="{A7CD0229-F9E7-6242-9A01-3288820146C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627857" y="9008129"/>
                              <a:ext cx="1238705" cy="27725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atin typeface="Cambria Math" panose="02040503050406030204" pitchFamily="18" charset="0"/>
                                      </a:rPr>
                                      <m:t>FM</m:t>
                                    </m:r>
                                  </m:oMath>
                                </m:oMathPara>
                              </a14:m>
                              <a:endParaRPr lang="en-US" altLang="zh-CN" sz="28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466" name="文本框 465">
                              <a:extLst>
                                <a:ext uri="{FF2B5EF4-FFF2-40B4-BE49-F238E27FC236}">
                                  <a16:creationId xmlns:a16="http://schemas.microsoft.com/office/drawing/2014/main" id="{A7CD0229-F9E7-6242-9A01-3288820146C4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627857" y="9008129"/>
                              <a:ext cx="1238705" cy="277255"/>
                            </a:xfrm>
                            <a:prstGeom prst="rect">
                              <a:avLst/>
                            </a:prstGeom>
                            <a:blipFill>
                              <a:blip r:embed="rId65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467" name="文本框 466">
                              <a:extLst>
                                <a:ext uri="{FF2B5EF4-FFF2-40B4-BE49-F238E27FC236}">
                                  <a16:creationId xmlns:a16="http://schemas.microsoft.com/office/drawing/2014/main" id="{8EF7A21F-D89D-092D-AA12-CB351F88E56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647290" y="8410582"/>
                              <a:ext cx="1238705" cy="27725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oMath>
                                </m:oMathPara>
                              </a14:m>
                              <a:endParaRPr lang="en-US" altLang="zh-CN" sz="28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467" name="文本框 466">
                              <a:extLst>
                                <a:ext uri="{FF2B5EF4-FFF2-40B4-BE49-F238E27FC236}">
                                  <a16:creationId xmlns:a16="http://schemas.microsoft.com/office/drawing/2014/main" id="{8EF7A21F-D89D-092D-AA12-CB351F88E56D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647290" y="8410582"/>
                              <a:ext cx="1238705" cy="277255"/>
                            </a:xfrm>
                            <a:prstGeom prst="rect">
                              <a:avLst/>
                            </a:prstGeom>
                            <a:blipFill>
                              <a:blip r:embed="rId66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cxnSp>
                      <p:nvCxnSpPr>
                        <p:cNvPr id="468" name="直接连接符 467">
                          <a:extLst>
                            <a:ext uri="{FF2B5EF4-FFF2-40B4-BE49-F238E27FC236}">
                              <a16:creationId xmlns:a16="http://schemas.microsoft.com/office/drawing/2014/main" id="{26675A68-E1AE-A2E6-E1A5-B888E2A2FDD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17210" y="8119200"/>
                          <a:ext cx="0" cy="888929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0" name="直接连接符 469">
                          <a:extLst>
                            <a:ext uri="{FF2B5EF4-FFF2-40B4-BE49-F238E27FC236}">
                              <a16:creationId xmlns:a16="http://schemas.microsoft.com/office/drawing/2014/main" id="{BA2447CE-9CC3-DE37-DD0C-72B53B607C1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681290" y="8119200"/>
                          <a:ext cx="0" cy="888929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1" name="直接箭头连接符 470">
                          <a:extLst>
                            <a:ext uri="{FF2B5EF4-FFF2-40B4-BE49-F238E27FC236}">
                              <a16:creationId xmlns:a16="http://schemas.microsoft.com/office/drawing/2014/main" id="{61CEB569-2B2A-AED2-593D-ABA50FAD319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517210" y="8175080"/>
                          <a:ext cx="2160000" cy="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headEnd type="triangl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473" name="文本框 472">
                              <a:extLst>
                                <a:ext uri="{FF2B5EF4-FFF2-40B4-BE49-F238E27FC236}">
                                  <a16:creationId xmlns:a16="http://schemas.microsoft.com/office/drawing/2014/main" id="{236985F8-4B4C-BD37-3078-087492DEE1E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885994" y="6305477"/>
                              <a:ext cx="1238705" cy="24463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14:m>
                                <m:oMath xmlns:m="http://schemas.openxmlformats.org/officeDocument/2006/math">
                                  <m:r>
                                    <m:rPr>
                                      <m:sty m:val="p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THz</m:t>
                                  </m:r>
                                </m:oMath>
                              </a14:m>
                              <a:r>
                                <a:rPr lang="en-US" altLang="zh-CN" sz="2400" dirty="0"/>
                                <a:t> pulse</a:t>
                              </a: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473" name="文本框 472">
                              <a:extLst>
                                <a:ext uri="{FF2B5EF4-FFF2-40B4-BE49-F238E27FC236}">
                                  <a16:creationId xmlns:a16="http://schemas.microsoft.com/office/drawing/2014/main" id="{236985F8-4B4C-BD37-3078-087492DEE1E3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5885994" y="6305477"/>
                              <a:ext cx="1238705" cy="244637"/>
                            </a:xfrm>
                            <a:prstGeom prst="rect">
                              <a:avLst/>
                            </a:prstGeom>
                            <a:blipFill>
                              <a:blip r:embed="rId14"/>
                              <a:stretch>
                                <a:fillRect t="-12903" b="-5806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0" name="文本框 449">
                            <a:extLst>
                              <a:ext uri="{FF2B5EF4-FFF2-40B4-BE49-F238E27FC236}">
                                <a16:creationId xmlns:a16="http://schemas.microsoft.com/office/drawing/2014/main" id="{FFAE7317-4A22-2B19-09D3-586EF17CC42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344198" y="7676928"/>
                            <a:ext cx="977263" cy="24463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zh-CN" altLang="en-US" sz="24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𝑆𝐻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zh-CN" altLang="en-U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0" name="文本框 449">
                            <a:extLst>
                              <a:ext uri="{FF2B5EF4-FFF2-40B4-BE49-F238E27FC236}">
                                <a16:creationId xmlns:a16="http://schemas.microsoft.com/office/drawing/2014/main" id="{FFAE7317-4A22-2B19-09D3-586EF17CC422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344198" y="7676928"/>
                            <a:ext cx="977263" cy="244637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 b="-3015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CN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1" name="文本框 450">
                            <a:extLst>
                              <a:ext uri="{FF2B5EF4-FFF2-40B4-BE49-F238E27FC236}">
                                <a16:creationId xmlns:a16="http://schemas.microsoft.com/office/drawing/2014/main" id="{87D81872-8EF4-483D-0107-2B77F9C1039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931888" y="7684548"/>
                            <a:ext cx="779145" cy="24463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zh-CN" altLang="en-US" sz="24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zh-CN" altLang="en-U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1" name="文本框 450">
                            <a:extLst>
                              <a:ext uri="{FF2B5EF4-FFF2-40B4-BE49-F238E27FC236}">
                                <a16:creationId xmlns:a16="http://schemas.microsoft.com/office/drawing/2014/main" id="{87D81872-8EF4-483D-0107-2B77F9C10397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931888" y="7684548"/>
                            <a:ext cx="779145" cy="244637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 b="-222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CN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2" name="文本框 451">
                            <a:extLst>
                              <a:ext uri="{FF2B5EF4-FFF2-40B4-BE49-F238E27FC236}">
                                <a16:creationId xmlns:a16="http://schemas.microsoft.com/office/drawing/2014/main" id="{87FAF307-9925-C03E-9609-1A6C8FCAFD5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170023" y="7676928"/>
                            <a:ext cx="977263" cy="24463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zh-CN" altLang="en-US" sz="24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zh-CN" altLang="en-U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2" name="文本框 451">
                            <a:extLst>
                              <a:ext uri="{FF2B5EF4-FFF2-40B4-BE49-F238E27FC236}">
                                <a16:creationId xmlns:a16="http://schemas.microsoft.com/office/drawing/2014/main" id="{87FAF307-9925-C03E-9609-1A6C8FCAFD5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170023" y="7676928"/>
                            <a:ext cx="977263" cy="244637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 b="-3015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CN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53" name="文本框 452">
                            <a:extLst>
                              <a:ext uri="{FF2B5EF4-FFF2-40B4-BE49-F238E27FC236}">
                                <a16:creationId xmlns:a16="http://schemas.microsoft.com/office/drawing/2014/main" id="{0D21C1B7-D6F9-DD20-217B-E23D0053FE9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757713" y="7684548"/>
                            <a:ext cx="779145" cy="24463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zh-CN" altLang="en-US" sz="24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zh-CN" altLang="en-U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53" name="文本框 452">
                            <a:extLst>
                              <a:ext uri="{FF2B5EF4-FFF2-40B4-BE49-F238E27FC236}">
                                <a16:creationId xmlns:a16="http://schemas.microsoft.com/office/drawing/2014/main" id="{0D21C1B7-D6F9-DD20-217B-E23D0053FE92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757713" y="7684548"/>
                            <a:ext cx="779145" cy="244637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 b="-222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CN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56" name="椭圆 55">
                      <a:extLst>
                        <a:ext uri="{FF2B5EF4-FFF2-40B4-BE49-F238E27FC236}">
                          <a16:creationId xmlns:a16="http://schemas.microsoft.com/office/drawing/2014/main" id="{22AB7BDA-4214-79FB-8757-FE4F66781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0779" y="8668056"/>
                      <a:ext cx="172862" cy="172862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3192FD8B-140D-E2C6-6EF2-16DAA8178448}"/>
                        </a:ext>
                      </a:extLst>
                    </p:cNvPr>
                    <p:cNvCxnSpPr>
                      <a:stCxn id="56" idx="1"/>
                      <a:endCxn id="56" idx="5"/>
                    </p:cNvCxnSpPr>
                    <p:nvPr/>
                  </p:nvCxnSpPr>
                  <p:spPr>
                    <a:xfrm>
                      <a:off x="8516094" y="8693371"/>
                      <a:ext cx="122232" cy="1222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接连接符 57">
                      <a:extLst>
                        <a:ext uri="{FF2B5EF4-FFF2-40B4-BE49-F238E27FC236}">
                          <a16:creationId xmlns:a16="http://schemas.microsoft.com/office/drawing/2014/main" id="{B7FD587B-3FD8-AB38-A24B-A42100DC3C77}"/>
                        </a:ext>
                      </a:extLst>
                    </p:cNvPr>
                    <p:cNvCxnSpPr>
                      <a:cxnSpLocks/>
                      <a:stCxn id="56" idx="7"/>
                      <a:endCxn id="56" idx="3"/>
                    </p:cNvCxnSpPr>
                    <p:nvPr/>
                  </p:nvCxnSpPr>
                  <p:spPr>
                    <a:xfrm flipH="1">
                      <a:off x="8516094" y="8693371"/>
                      <a:ext cx="122232" cy="1222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8" name="文本框 447">
                          <a:extLst>
                            <a:ext uri="{FF2B5EF4-FFF2-40B4-BE49-F238E27FC236}">
                              <a16:creationId xmlns:a16="http://schemas.microsoft.com/office/drawing/2014/main" id="{4540777C-4C2F-2BB3-F3BF-8576FB51140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366390" y="8891636"/>
                          <a:ext cx="421639" cy="26835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400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448" name="文本框 447">
                          <a:extLst>
                            <a:ext uri="{FF2B5EF4-FFF2-40B4-BE49-F238E27FC236}">
                              <a16:creationId xmlns:a16="http://schemas.microsoft.com/office/drawing/2014/main" id="{4540777C-4C2F-2BB3-F3BF-8576FB51140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366390" y="8891636"/>
                          <a:ext cx="421639" cy="268353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657D9215-1DD0-34D3-9E03-249B1BCF1D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15115" y="8119200"/>
                    <a:ext cx="187365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05610F0E-2CC0-7BDD-05DA-D3B3523A2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15115" y="8839200"/>
                    <a:ext cx="187365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>
                    <a:extLst>
                      <a:ext uri="{FF2B5EF4-FFF2-40B4-BE49-F238E27FC236}">
                        <a16:creationId xmlns:a16="http://schemas.microsoft.com/office/drawing/2014/main" id="{2793B863-DA43-1FBF-FA12-6AE49BB280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15115" y="9559200"/>
                    <a:ext cx="187365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箭头连接符 50">
                    <a:extLst>
                      <a:ext uri="{FF2B5EF4-FFF2-40B4-BE49-F238E27FC236}">
                        <a16:creationId xmlns:a16="http://schemas.microsoft.com/office/drawing/2014/main" id="{C274FA89-30EB-6BC4-C957-3AC6892AE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11040" y="8119200"/>
                    <a:ext cx="0" cy="72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箭头连接符 51">
                    <a:extLst>
                      <a:ext uri="{FF2B5EF4-FFF2-40B4-BE49-F238E27FC236}">
                        <a16:creationId xmlns:a16="http://schemas.microsoft.com/office/drawing/2014/main" id="{CF485B02-0B56-DA97-2D59-2235AC06AA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11040" y="8839200"/>
                    <a:ext cx="0" cy="72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文本框 52">
                        <a:extLst>
                          <a:ext uri="{FF2B5EF4-FFF2-40B4-BE49-F238E27FC236}">
                            <a16:creationId xmlns:a16="http://schemas.microsoft.com/office/drawing/2014/main" id="{6A0890FB-E2F3-7A04-8CF7-9B0E1E1A9A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30911" y="8340700"/>
                        <a:ext cx="244435" cy="2446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𝐻𝑀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53" name="文本框 52">
                        <a:extLst>
                          <a:ext uri="{FF2B5EF4-FFF2-40B4-BE49-F238E27FC236}">
                            <a16:creationId xmlns:a16="http://schemas.microsoft.com/office/drawing/2014/main" id="{6A0890FB-E2F3-7A04-8CF7-9B0E1E1A9A2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30911" y="8340700"/>
                        <a:ext cx="244435" cy="244637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4762" r="-84127" b="-2258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文本框 53">
                        <a:extLst>
                          <a:ext uri="{FF2B5EF4-FFF2-40B4-BE49-F238E27FC236}">
                            <a16:creationId xmlns:a16="http://schemas.microsoft.com/office/drawing/2014/main" id="{8E2B4525-711F-30B2-5D2D-06A63E2F86C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00523" y="9054295"/>
                        <a:ext cx="244435" cy="2446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𝐹𝑀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54" name="文本框 53">
                        <a:extLst>
                          <a:ext uri="{FF2B5EF4-FFF2-40B4-BE49-F238E27FC236}">
                            <a16:creationId xmlns:a16="http://schemas.microsoft.com/office/drawing/2014/main" id="{8E2B4525-711F-30B2-5D2D-06A63E2F86C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00523" y="9054295"/>
                        <a:ext cx="244435" cy="244637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4839" r="-80645" b="-222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82" name="直接连接符 481">
                  <a:extLst>
                    <a:ext uri="{FF2B5EF4-FFF2-40B4-BE49-F238E27FC236}">
                      <a16:creationId xmlns:a16="http://schemas.microsoft.com/office/drawing/2014/main" id="{2103E185-AB25-0346-1DFC-8078D1A55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8770" y="9227017"/>
                  <a:ext cx="0" cy="10486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直接连接符 482">
                  <a:extLst>
                    <a:ext uri="{FF2B5EF4-FFF2-40B4-BE49-F238E27FC236}">
                      <a16:creationId xmlns:a16="http://schemas.microsoft.com/office/drawing/2014/main" id="{0D9843BE-275D-1D5B-C651-98C6F9CC51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83765" y="9227016"/>
                  <a:ext cx="0" cy="10486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直接箭头连接符 483">
                  <a:extLst>
                    <a:ext uri="{FF2B5EF4-FFF2-40B4-BE49-F238E27FC236}">
                      <a16:creationId xmlns:a16="http://schemas.microsoft.com/office/drawing/2014/main" id="{EA002AC4-C5D4-E6C4-B970-765958853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8770" y="9292939"/>
                  <a:ext cx="108585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箭头连接符 485">
                  <a:extLst>
                    <a:ext uri="{FF2B5EF4-FFF2-40B4-BE49-F238E27FC236}">
                      <a16:creationId xmlns:a16="http://schemas.microsoft.com/office/drawing/2014/main" id="{20F588B5-5921-AB79-5B59-0B9AD49F8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73440" y="9292939"/>
                  <a:ext cx="60894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8" name="文本框 487">
                  <a:extLst>
                    <a:ext uri="{FF2B5EF4-FFF2-40B4-BE49-F238E27FC236}">
                      <a16:creationId xmlns:a16="http://schemas.microsoft.com/office/drawing/2014/main" id="{36BFCF4B-486E-0DE9-0394-DB2711EC4269}"/>
                    </a:ext>
                  </a:extLst>
                </p:cNvPr>
                <p:cNvSpPr txBox="1"/>
                <p:nvPr/>
              </p:nvSpPr>
              <p:spPr>
                <a:xfrm>
                  <a:off x="3565320" y="9313716"/>
                  <a:ext cx="1915639" cy="230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/>
                    <a:t>platform</a:t>
                  </a:r>
                </a:p>
              </p:txBody>
            </p:sp>
            <p:sp>
              <p:nvSpPr>
                <p:cNvPr id="489" name="文本框 488">
                  <a:extLst>
                    <a:ext uri="{FF2B5EF4-FFF2-40B4-BE49-F238E27FC236}">
                      <a16:creationId xmlns:a16="http://schemas.microsoft.com/office/drawing/2014/main" id="{39EC2FFE-FD17-D7E7-32AB-63634BBA8D79}"/>
                    </a:ext>
                  </a:extLst>
                </p:cNvPr>
                <p:cNvSpPr txBox="1"/>
                <p:nvPr/>
              </p:nvSpPr>
              <p:spPr>
                <a:xfrm>
                  <a:off x="7022187" y="9328993"/>
                  <a:ext cx="1915639" cy="230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/>
                    <a:t>platform</a:t>
                  </a:r>
                </a:p>
              </p:txBody>
            </p:sp>
          </p:grpSp>
          <p:sp>
            <p:nvSpPr>
              <p:cNvPr id="493" name="文本框 492">
                <a:extLst>
                  <a:ext uri="{FF2B5EF4-FFF2-40B4-BE49-F238E27FC236}">
                    <a16:creationId xmlns:a16="http://schemas.microsoft.com/office/drawing/2014/main" id="{F25BC241-1FBD-4579-DA2D-8B08F845910F}"/>
                  </a:ext>
                </a:extLst>
              </p:cNvPr>
              <p:cNvSpPr txBox="1"/>
              <p:nvPr/>
            </p:nvSpPr>
            <p:spPr>
              <a:xfrm>
                <a:off x="6306095" y="7627233"/>
                <a:ext cx="331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z</a:t>
                </a:r>
                <a:endParaRPr lang="zh-CN" altLang="en-US" dirty="0"/>
              </a:p>
            </p:txBody>
          </p:sp>
        </p:grpSp>
        <p:sp>
          <p:nvSpPr>
            <p:cNvPr id="2" name="梯形 1">
              <a:extLst>
                <a:ext uri="{FF2B5EF4-FFF2-40B4-BE49-F238E27FC236}">
                  <a16:creationId xmlns:a16="http://schemas.microsoft.com/office/drawing/2014/main" id="{745707AD-AD42-A4A7-81A8-2C1FBD9AEFDA}"/>
                </a:ext>
              </a:extLst>
            </p:cNvPr>
            <p:cNvSpPr/>
            <p:nvPr/>
          </p:nvSpPr>
          <p:spPr>
            <a:xfrm>
              <a:off x="5443132" y="11282931"/>
              <a:ext cx="1930400" cy="2327252"/>
            </a:xfrm>
            <a:prstGeom prst="trapezoid">
              <a:avLst/>
            </a:pr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F41E306-E0A5-EE09-DB96-9ECC1F9353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0132" y="11160980"/>
              <a:ext cx="22096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265866C-9C75-8DC5-817C-43BC441189E9}"/>
                </a:ext>
              </a:extLst>
            </p:cNvPr>
            <p:cNvSpPr txBox="1"/>
            <p:nvPr/>
          </p:nvSpPr>
          <p:spPr>
            <a:xfrm>
              <a:off x="7475603" y="10930147"/>
              <a:ext cx="2209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thickness scan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2CDDB41-3911-C0CB-BC64-F73DE1CC9BFE}"/>
              </a:ext>
            </a:extLst>
          </p:cNvPr>
          <p:cNvGrpSpPr/>
          <p:nvPr/>
        </p:nvGrpSpPr>
        <p:grpSpPr>
          <a:xfrm>
            <a:off x="4614009" y="20399090"/>
            <a:ext cx="15154925" cy="20110917"/>
            <a:chOff x="13018054" y="14504842"/>
            <a:chExt cx="12470236" cy="16123640"/>
          </a:xfrm>
        </p:grpSpPr>
        <p:grpSp>
          <p:nvGrpSpPr>
            <p:cNvPr id="1482" name="组合 1481">
              <a:extLst>
                <a:ext uri="{FF2B5EF4-FFF2-40B4-BE49-F238E27FC236}">
                  <a16:creationId xmlns:a16="http://schemas.microsoft.com/office/drawing/2014/main" id="{979891C7-4FD9-7D3A-2D2F-D6E1A4B285E3}"/>
                </a:ext>
              </a:extLst>
            </p:cNvPr>
            <p:cNvGrpSpPr/>
            <p:nvPr/>
          </p:nvGrpSpPr>
          <p:grpSpPr>
            <a:xfrm>
              <a:off x="13018054" y="14504842"/>
              <a:ext cx="12470236" cy="16123640"/>
              <a:chOff x="-3058157" y="751839"/>
              <a:chExt cx="6501600" cy="8892228"/>
            </a:xfrm>
          </p:grpSpPr>
          <p:grpSp>
            <p:nvGrpSpPr>
              <p:cNvPr id="1483" name="组合 1482">
                <a:extLst>
                  <a:ext uri="{FF2B5EF4-FFF2-40B4-BE49-F238E27FC236}">
                    <a16:creationId xmlns:a16="http://schemas.microsoft.com/office/drawing/2014/main" id="{91A007EE-CCB6-9763-3DAE-3300696C7037}"/>
                  </a:ext>
                </a:extLst>
              </p:cNvPr>
              <p:cNvGrpSpPr/>
              <p:nvPr/>
            </p:nvGrpSpPr>
            <p:grpSpPr>
              <a:xfrm>
                <a:off x="537252" y="751839"/>
                <a:ext cx="2906191" cy="2235200"/>
                <a:chOff x="1502158" y="1768753"/>
                <a:chExt cx="2906191" cy="2235200"/>
              </a:xfrm>
            </p:grpSpPr>
            <p:grpSp>
              <p:nvGrpSpPr>
                <p:cNvPr id="1494" name="组合 1493">
                  <a:extLst>
                    <a:ext uri="{FF2B5EF4-FFF2-40B4-BE49-F238E27FC236}">
                      <a16:creationId xmlns:a16="http://schemas.microsoft.com/office/drawing/2014/main" id="{A97FBAAA-B5BD-5001-B783-DF2CE460DCA0}"/>
                    </a:ext>
                  </a:extLst>
                </p:cNvPr>
                <p:cNvGrpSpPr/>
                <p:nvPr/>
              </p:nvGrpSpPr>
              <p:grpSpPr>
                <a:xfrm>
                  <a:off x="1502158" y="1768753"/>
                  <a:ext cx="2906191" cy="2235200"/>
                  <a:chOff x="2654683" y="1752878"/>
                  <a:chExt cx="2906191" cy="22352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1496" name="对象 1495">
                        <a:extLst>
                          <a:ext uri="{FF2B5EF4-FFF2-40B4-BE49-F238E27FC236}">
                            <a16:creationId xmlns:a16="http://schemas.microsoft.com/office/drawing/2014/main" id="{FFEF7239-1256-2FA2-DFE6-1C121269C58E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709724" y="1752878"/>
                      <a:ext cx="2851150" cy="22352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Graph" r:id="rId67" imgW="2850952" imgH="2235319" progId="Origin95.Graph">
                              <p:embed/>
                            </p:oleObj>
                          </mc:Choice>
                          <mc:Fallback>
                            <p:oleObj name="Graph" r:id="rId67" imgW="2850952" imgH="2235319" progId="Origin95.Graph">
                              <p:embed/>
                              <p:pic>
                                <p:nvPicPr>
                                  <p:cNvPr id="1496" name="对象 1495">
                                    <a:extLst>
                                      <a:ext uri="{FF2B5EF4-FFF2-40B4-BE49-F238E27FC236}">
                                        <a16:creationId xmlns:a16="http://schemas.microsoft.com/office/drawing/2014/main" id="{FFEF7239-1256-2FA2-DFE6-1C121269C58E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6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709724" y="1752878"/>
                                    <a:ext cx="2851150" cy="22352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1496" name="对象 1495">
                        <a:extLst>
                          <a:ext uri="{FF2B5EF4-FFF2-40B4-BE49-F238E27FC236}">
                            <a16:creationId xmlns:a16="http://schemas.microsoft.com/office/drawing/2014/main" id="{FFEF7239-1256-2FA2-DFE6-1C121269C58E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709724" y="1752878"/>
                      <a:ext cx="2851150" cy="22352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Graph" r:id="rId69" imgW="2850952" imgH="2235319" progId="Origin95.Graph">
                              <p:embed/>
                            </p:oleObj>
                          </mc:Choice>
                          <mc:Fallback>
                            <p:oleObj name="Graph" r:id="rId69" imgW="2850952" imgH="2235319" progId="Origin95.Graph">
                              <p:embed/>
                              <p:pic>
                                <p:nvPicPr>
                                  <p:cNvPr id="1496" name="对象 1495">
                                    <a:extLst>
                                      <a:ext uri="{FF2B5EF4-FFF2-40B4-BE49-F238E27FC236}">
                                        <a16:creationId xmlns:a16="http://schemas.microsoft.com/office/drawing/2014/main" id="{FFEF7239-1256-2FA2-DFE6-1C121269C58E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7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709724" y="1752878"/>
                                    <a:ext cx="2851150" cy="22352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grpSp>
                <p:nvGrpSpPr>
                  <p:cNvPr id="1497" name="组合 1496">
                    <a:extLst>
                      <a:ext uri="{FF2B5EF4-FFF2-40B4-BE49-F238E27FC236}">
                        <a16:creationId xmlns:a16="http://schemas.microsoft.com/office/drawing/2014/main" id="{4E3D6BD5-D65B-09C1-4342-60D733B80AB7}"/>
                      </a:ext>
                    </a:extLst>
                  </p:cNvPr>
                  <p:cNvGrpSpPr/>
                  <p:nvPr/>
                </p:nvGrpSpPr>
                <p:grpSpPr>
                  <a:xfrm>
                    <a:off x="2654683" y="2553453"/>
                    <a:ext cx="2324987" cy="1424304"/>
                    <a:chOff x="2583563" y="2484120"/>
                    <a:chExt cx="2324987" cy="1424304"/>
                  </a:xfrm>
                </p:grpSpPr>
                <p:grpSp>
                  <p:nvGrpSpPr>
                    <p:cNvPr id="1498" name="组合 1497">
                      <a:extLst>
                        <a:ext uri="{FF2B5EF4-FFF2-40B4-BE49-F238E27FC236}">
                          <a16:creationId xmlns:a16="http://schemas.microsoft.com/office/drawing/2014/main" id="{359E8B00-BA35-7332-3C2D-F70BB0F583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83563" y="2484120"/>
                      <a:ext cx="2324987" cy="1424304"/>
                      <a:chOff x="2583563" y="2484120"/>
                      <a:chExt cx="2324987" cy="1424304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02" name="文本框 1501">
                            <a:extLst>
                              <a:ext uri="{FF2B5EF4-FFF2-40B4-BE49-F238E27FC236}">
                                <a16:creationId xmlns:a16="http://schemas.microsoft.com/office/drawing/2014/main" id="{EBFFC579-8732-5F14-0B66-2D03873D787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583563" y="2484120"/>
                            <a:ext cx="287593" cy="2201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den>
                                  </m:f>
                                </m:oMath>
                              </m:oMathPara>
                            </a14:m>
                            <a:endParaRPr lang="zh-CN" altLang="en-US" sz="1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502" name="文本框 1501">
                            <a:extLst>
                              <a:ext uri="{FF2B5EF4-FFF2-40B4-BE49-F238E27FC236}">
                                <a16:creationId xmlns:a16="http://schemas.microsoft.com/office/drawing/2014/main" id="{EBFFC579-8732-5F14-0B66-2D03873D787A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583563" y="2484120"/>
                            <a:ext cx="287593" cy="220148"/>
                          </a:xfrm>
                          <a:prstGeom prst="rect">
                            <a:avLst/>
                          </a:prstGeom>
                          <a:blipFill>
                            <a:blip r:embed="rId7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CN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1503" name="矩形 1502">
                        <a:extLst>
                          <a:ext uri="{FF2B5EF4-FFF2-40B4-BE49-F238E27FC236}">
                            <a16:creationId xmlns:a16="http://schemas.microsoft.com/office/drawing/2014/main" id="{4CF31E56-65E7-06FE-523A-52A13F3D10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3750" y="3571915"/>
                        <a:ext cx="1574800" cy="3365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499" name="文本框 1498">
                      <a:extLst>
                        <a:ext uri="{FF2B5EF4-FFF2-40B4-BE49-F238E27FC236}">
                          <a16:creationId xmlns:a16="http://schemas.microsoft.com/office/drawing/2014/main" id="{234EEB76-270F-DD7E-264F-1738513611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16642" y="3549648"/>
                      <a:ext cx="390633" cy="2546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2400" dirty="0" err="1"/>
                        <a:t>FeTa</a:t>
                      </a:r>
                      <a:endParaRPr lang="zh-CN" altLang="en-US" sz="2400" dirty="0"/>
                    </a:p>
                  </p:txBody>
                </p:sp>
                <p:sp>
                  <p:nvSpPr>
                    <p:cNvPr id="1500" name="文本框 1499">
                      <a:extLst>
                        <a:ext uri="{FF2B5EF4-FFF2-40B4-BE49-F238E27FC236}">
                          <a16:creationId xmlns:a16="http://schemas.microsoft.com/office/drawing/2014/main" id="{A1C4BD60-9F59-F7B0-94CE-1F3CD7033E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49793" y="3549647"/>
                      <a:ext cx="408852" cy="2546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2400" dirty="0" err="1"/>
                        <a:t>CoTa</a:t>
                      </a:r>
                      <a:endParaRPr lang="zh-CN" altLang="en-US" sz="2400" dirty="0"/>
                    </a:p>
                  </p:txBody>
                </p:sp>
                <p:sp>
                  <p:nvSpPr>
                    <p:cNvPr id="1501" name="文本框 1500">
                      <a:extLst>
                        <a:ext uri="{FF2B5EF4-FFF2-40B4-BE49-F238E27FC236}">
                          <a16:creationId xmlns:a16="http://schemas.microsoft.com/office/drawing/2014/main" id="{C8828968-D4A9-6178-A730-5FBBE1B349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3601" y="3539797"/>
                      <a:ext cx="379601" cy="2546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2400"/>
                        <a:t>NiTa</a:t>
                      </a:r>
                      <a:endParaRPr lang="zh-CN" altLang="en-US" sz="2400"/>
                    </a:p>
                  </p:txBody>
                </p:sp>
              </p:grpSp>
            </p:grpSp>
            <p:sp>
              <p:nvSpPr>
                <p:cNvPr id="1495" name="矩形 1494">
                  <a:extLst>
                    <a:ext uri="{FF2B5EF4-FFF2-40B4-BE49-F238E27FC236}">
                      <a16:creationId xmlns:a16="http://schemas.microsoft.com/office/drawing/2014/main" id="{A3940726-28EE-09E9-5FD3-76339D727E6F}"/>
                    </a:ext>
                  </a:extLst>
                </p:cNvPr>
                <p:cNvSpPr/>
                <p:nvPr/>
              </p:nvSpPr>
              <p:spPr>
                <a:xfrm>
                  <a:off x="2252345" y="2072640"/>
                  <a:ext cx="890412" cy="807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4" name="组合 1483">
                <a:extLst>
                  <a:ext uri="{FF2B5EF4-FFF2-40B4-BE49-F238E27FC236}">
                    <a16:creationId xmlns:a16="http://schemas.microsoft.com/office/drawing/2014/main" id="{C2988742-C744-95B6-B9F9-849C5633C0A6}"/>
                  </a:ext>
                </a:extLst>
              </p:cNvPr>
              <p:cNvGrpSpPr/>
              <p:nvPr/>
            </p:nvGrpSpPr>
            <p:grpSpPr>
              <a:xfrm>
                <a:off x="-3058157" y="1094620"/>
                <a:ext cx="5630660" cy="8549447"/>
                <a:chOff x="624964" y="1882908"/>
                <a:chExt cx="5630660" cy="8549447"/>
              </a:xfrm>
            </p:grpSpPr>
            <p:sp>
              <p:nvSpPr>
                <p:cNvPr id="1485" name="文本框 1484">
                  <a:extLst>
                    <a:ext uri="{FF2B5EF4-FFF2-40B4-BE49-F238E27FC236}">
                      <a16:creationId xmlns:a16="http://schemas.microsoft.com/office/drawing/2014/main" id="{34C08BEB-3CA1-0066-1FED-23A1E8010BA2}"/>
                    </a:ext>
                  </a:extLst>
                </p:cNvPr>
                <p:cNvSpPr txBox="1"/>
                <p:nvPr/>
              </p:nvSpPr>
              <p:spPr>
                <a:xfrm>
                  <a:off x="5232400" y="1882908"/>
                  <a:ext cx="694180" cy="186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err="1"/>
                    <a:t>Donfwook</a:t>
                  </a:r>
                  <a:r>
                    <a:rPr lang="en-US" altLang="zh-CN" sz="1600" dirty="0"/>
                    <a:t> Go</a:t>
                  </a:r>
                  <a:endParaRPr lang="zh-CN" altLang="en-US" sz="1600" dirty="0"/>
                </a:p>
              </p:txBody>
            </p:sp>
            <p:sp>
              <p:nvSpPr>
                <p:cNvPr id="1486" name="文本框 1485">
                  <a:extLst>
                    <a:ext uri="{FF2B5EF4-FFF2-40B4-BE49-F238E27FC236}">
                      <a16:creationId xmlns:a16="http://schemas.microsoft.com/office/drawing/2014/main" id="{74047FF7-19B1-0689-75B5-650105C858D8}"/>
                    </a:ext>
                  </a:extLst>
                </p:cNvPr>
                <p:cNvSpPr txBox="1"/>
                <p:nvPr/>
              </p:nvSpPr>
              <p:spPr>
                <a:xfrm>
                  <a:off x="624964" y="10228667"/>
                  <a:ext cx="5630660" cy="2036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0" i="0" dirty="0">
                      <a:solidFill>
                        <a:srgbClr val="222222"/>
                      </a:solidFill>
                      <a:effectLst/>
                      <a:latin typeface="Arial" panose="020B0604020202020204" pitchFamily="34" charset="0"/>
                    </a:rPr>
                    <a:t>[1] Lee, </a:t>
                  </a:r>
                  <a:r>
                    <a:rPr lang="en-US" altLang="zh-CN" b="0" i="0" dirty="0" err="1">
                      <a:solidFill>
                        <a:srgbClr val="222222"/>
                      </a:solidFill>
                      <a:effectLst/>
                      <a:latin typeface="Arial" panose="020B0604020202020204" pitchFamily="34" charset="0"/>
                    </a:rPr>
                    <a:t>Dongjoon</a:t>
                  </a:r>
                  <a:r>
                    <a:rPr lang="en-US" altLang="zh-CN" b="0" i="0" dirty="0">
                      <a:solidFill>
                        <a:srgbClr val="222222"/>
                      </a:solidFill>
                      <a:effectLst/>
                      <a:latin typeface="Arial" panose="020B0604020202020204" pitchFamily="34" charset="0"/>
                    </a:rPr>
                    <a:t>, et al. "Orbital torque in magnetic bilayers." </a:t>
                  </a:r>
                  <a:r>
                    <a:rPr lang="en-US" altLang="zh-CN" b="0" i="1" dirty="0">
                      <a:solidFill>
                        <a:srgbClr val="222222"/>
                      </a:solidFill>
                      <a:effectLst/>
                      <a:latin typeface="Arial" panose="020B0604020202020204" pitchFamily="34" charset="0"/>
                    </a:rPr>
                    <a:t>Nature communications</a:t>
                  </a:r>
                  <a:r>
                    <a:rPr lang="en-US" altLang="zh-CN" b="0" i="0" dirty="0">
                      <a:solidFill>
                        <a:srgbClr val="222222"/>
                      </a:solidFill>
                      <a:effectLst/>
                      <a:latin typeface="Arial" panose="020B0604020202020204" pitchFamily="34" charset="0"/>
                    </a:rPr>
                    <a:t> 12.1 (2021): 6710.</a:t>
                  </a:r>
                  <a:endParaRPr lang="zh-CN" altLang="en-US" dirty="0"/>
                </a:p>
              </p:txBody>
            </p:sp>
            <p:sp>
              <p:nvSpPr>
                <p:cNvPr id="1487" name="文本框 1486">
                  <a:extLst>
                    <a:ext uri="{FF2B5EF4-FFF2-40B4-BE49-F238E27FC236}">
                      <a16:creationId xmlns:a16="http://schemas.microsoft.com/office/drawing/2014/main" id="{B124542F-46B9-0AE4-4E74-B34D87B3C129}"/>
                    </a:ext>
                  </a:extLst>
                </p:cNvPr>
                <p:cNvSpPr txBox="1"/>
                <p:nvPr/>
              </p:nvSpPr>
              <p:spPr>
                <a:xfrm>
                  <a:off x="5232400" y="2077375"/>
                  <a:ext cx="762311" cy="186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/>
                    <a:t>Leandro Salemi</a:t>
                  </a:r>
                  <a:endParaRPr lang="zh-CN" altLang="en-US" sz="1600" dirty="0"/>
                </a:p>
              </p:txBody>
            </p:sp>
            <p:cxnSp>
              <p:nvCxnSpPr>
                <p:cNvPr id="1488" name="直接连接符 1487">
                  <a:extLst>
                    <a:ext uri="{FF2B5EF4-FFF2-40B4-BE49-F238E27FC236}">
                      <a16:creationId xmlns:a16="http://schemas.microsoft.com/office/drawing/2014/main" id="{FA11CBA2-CB78-FE07-3CA7-E17CDB5AE4E7}"/>
                    </a:ext>
                  </a:extLst>
                </p:cNvPr>
                <p:cNvCxnSpPr/>
                <p:nvPr/>
              </p:nvCxnSpPr>
              <p:spPr>
                <a:xfrm>
                  <a:off x="4924425" y="2212975"/>
                  <a:ext cx="307975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9" name="矩形 1488">
                  <a:extLst>
                    <a:ext uri="{FF2B5EF4-FFF2-40B4-BE49-F238E27FC236}">
                      <a16:creationId xmlns:a16="http://schemas.microsoft.com/office/drawing/2014/main" id="{8E238E4B-0150-F292-506A-D25D53562AD2}"/>
                    </a:ext>
                  </a:extLst>
                </p:cNvPr>
                <p:cNvSpPr/>
                <p:nvPr/>
              </p:nvSpPr>
              <p:spPr>
                <a:xfrm>
                  <a:off x="5048250" y="2184400"/>
                  <a:ext cx="50800" cy="57150"/>
                </a:xfrm>
                <a:prstGeom prst="rect">
                  <a:avLst/>
                </a:prstGeom>
                <a:solidFill>
                  <a:srgbClr val="1A6FDF"/>
                </a:solidFill>
                <a:ln>
                  <a:solidFill>
                    <a:srgbClr val="1A6FD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cxnSp>
              <p:nvCxnSpPr>
                <p:cNvPr id="1490" name="直接连接符 1489">
                  <a:extLst>
                    <a:ext uri="{FF2B5EF4-FFF2-40B4-BE49-F238E27FC236}">
                      <a16:creationId xmlns:a16="http://schemas.microsoft.com/office/drawing/2014/main" id="{ED59C6CC-A8C9-BE42-80D3-8A21A4837C75}"/>
                    </a:ext>
                  </a:extLst>
                </p:cNvPr>
                <p:cNvCxnSpPr/>
                <p:nvPr/>
              </p:nvCxnSpPr>
              <p:spPr>
                <a:xfrm>
                  <a:off x="4924425" y="2393949"/>
                  <a:ext cx="30797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1" name="矩形 1490">
                  <a:extLst>
                    <a:ext uri="{FF2B5EF4-FFF2-40B4-BE49-F238E27FC236}">
                      <a16:creationId xmlns:a16="http://schemas.microsoft.com/office/drawing/2014/main" id="{7FBFA56E-5337-8492-FA21-0A566EC791CD}"/>
                    </a:ext>
                  </a:extLst>
                </p:cNvPr>
                <p:cNvSpPr/>
                <p:nvPr/>
              </p:nvSpPr>
              <p:spPr>
                <a:xfrm>
                  <a:off x="5048250" y="2365374"/>
                  <a:ext cx="50800" cy="571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cxnSp>
              <p:nvCxnSpPr>
                <p:cNvPr id="1492" name="直接连接符 1491">
                  <a:extLst>
                    <a:ext uri="{FF2B5EF4-FFF2-40B4-BE49-F238E27FC236}">
                      <a16:creationId xmlns:a16="http://schemas.microsoft.com/office/drawing/2014/main" id="{2A30AE4C-69C3-AAD9-D6B9-58F575CD5A4A}"/>
                    </a:ext>
                  </a:extLst>
                </p:cNvPr>
                <p:cNvCxnSpPr/>
                <p:nvPr/>
              </p:nvCxnSpPr>
              <p:spPr>
                <a:xfrm>
                  <a:off x="4924425" y="2032002"/>
                  <a:ext cx="307975" cy="0"/>
                </a:xfrm>
                <a:prstGeom prst="line">
                  <a:avLst/>
                </a:prstGeom>
                <a:ln w="19050">
                  <a:solidFill>
                    <a:srgbClr val="37AD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3" name="矩形 1492">
                  <a:extLst>
                    <a:ext uri="{FF2B5EF4-FFF2-40B4-BE49-F238E27FC236}">
                      <a16:creationId xmlns:a16="http://schemas.microsoft.com/office/drawing/2014/main" id="{250C89AA-83C6-B282-9E4A-3373E31A5767}"/>
                    </a:ext>
                  </a:extLst>
                </p:cNvPr>
                <p:cNvSpPr/>
                <p:nvPr/>
              </p:nvSpPr>
              <p:spPr>
                <a:xfrm>
                  <a:off x="5048250" y="2003427"/>
                  <a:ext cx="50800" cy="57150"/>
                </a:xfrm>
                <a:prstGeom prst="rect">
                  <a:avLst/>
                </a:prstGeom>
                <a:solidFill>
                  <a:srgbClr val="37AD6B"/>
                </a:solidFill>
                <a:ln>
                  <a:solidFill>
                    <a:srgbClr val="37AD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83920A5-AB59-BA89-07C3-13FD3D1588A8}"/>
                </a:ext>
              </a:extLst>
            </p:cNvPr>
            <p:cNvSpPr txBox="1"/>
            <p:nvPr/>
          </p:nvSpPr>
          <p:spPr>
            <a:xfrm>
              <a:off x="21852508" y="15876699"/>
              <a:ext cx="9780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H </a:t>
              </a:r>
              <a:r>
                <a:rPr lang="en-US" altLang="zh-CN" sz="1600" dirty="0" err="1"/>
                <a:t>kontani</a:t>
              </a:r>
              <a:endParaRPr lang="zh-CN" altLang="en-US" sz="1600" dirty="0"/>
            </a:p>
          </p:txBody>
        </p:sp>
      </p:grpSp>
      <p:grpSp>
        <p:nvGrpSpPr>
          <p:cNvPr id="1357" name="组合 1356">
            <a:extLst>
              <a:ext uri="{FF2B5EF4-FFF2-40B4-BE49-F238E27FC236}">
                <a16:creationId xmlns:a16="http://schemas.microsoft.com/office/drawing/2014/main" id="{A8EFF153-F807-566D-2196-629B04F2802A}"/>
              </a:ext>
            </a:extLst>
          </p:cNvPr>
          <p:cNvGrpSpPr/>
          <p:nvPr/>
        </p:nvGrpSpPr>
        <p:grpSpPr>
          <a:xfrm>
            <a:off x="250245" y="26339836"/>
            <a:ext cx="12240761" cy="6562178"/>
            <a:chOff x="279373" y="26674773"/>
            <a:chExt cx="12227989" cy="5450774"/>
          </a:xfrm>
        </p:grpSpPr>
        <p:sp>
          <p:nvSpPr>
            <p:cNvPr id="1358" name="矩形: 圆角 1357">
              <a:extLst>
                <a:ext uri="{FF2B5EF4-FFF2-40B4-BE49-F238E27FC236}">
                  <a16:creationId xmlns:a16="http://schemas.microsoft.com/office/drawing/2014/main" id="{10240997-F821-5E33-36B6-DA07626C6B60}"/>
                </a:ext>
              </a:extLst>
            </p:cNvPr>
            <p:cNvSpPr/>
            <p:nvPr/>
          </p:nvSpPr>
          <p:spPr>
            <a:xfrm>
              <a:off x="279373" y="26674773"/>
              <a:ext cx="12223624" cy="5450774"/>
            </a:xfrm>
            <a:prstGeom prst="roundRect">
              <a:avLst>
                <a:gd name="adj" fmla="val 4529"/>
              </a:avLst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0" name="矩形 1359">
              <a:extLst>
                <a:ext uri="{FF2B5EF4-FFF2-40B4-BE49-F238E27FC236}">
                  <a16:creationId xmlns:a16="http://schemas.microsoft.com/office/drawing/2014/main" id="{17A585B0-4CF8-CC0F-EB11-768670058F62}"/>
                </a:ext>
              </a:extLst>
            </p:cNvPr>
            <p:cNvSpPr/>
            <p:nvPr/>
          </p:nvSpPr>
          <p:spPr>
            <a:xfrm>
              <a:off x="342015" y="26814700"/>
              <a:ext cx="121653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2. Fitting results of </a:t>
              </a:r>
              <a:r>
                <a:rPr lang="en-US" altLang="zh-CN" sz="3200" b="1" dirty="0" err="1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FM|Ta</a:t>
              </a:r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heterostructure</a:t>
              </a:r>
            </a:p>
          </p:txBody>
        </p:sp>
      </p:grpSp>
      <p:sp>
        <p:nvSpPr>
          <p:cNvPr id="1362" name="文本框 1361">
            <a:extLst>
              <a:ext uri="{FF2B5EF4-FFF2-40B4-BE49-F238E27FC236}">
                <a16:creationId xmlns:a16="http://schemas.microsoft.com/office/drawing/2014/main" id="{B4EF9D4F-A56D-79BA-CFA3-FB7733F6A03C}"/>
              </a:ext>
            </a:extLst>
          </p:cNvPr>
          <p:cNvSpPr txBox="1"/>
          <p:nvPr/>
        </p:nvSpPr>
        <p:spPr>
          <a:xfrm>
            <a:off x="13018054" y="30259149"/>
            <a:ext cx="10799751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Lee,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Dongjoon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"Orbital torque in magnetic bilayers."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communications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12.1 (2021): 6710.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4FA607-362B-1BB0-420F-F09AB28D2FFE}"/>
              </a:ext>
            </a:extLst>
          </p:cNvPr>
          <p:cNvSpPr txBox="1"/>
          <p:nvPr/>
        </p:nvSpPr>
        <p:spPr>
          <a:xfrm rot="16200000">
            <a:off x="-866616" y="27881708"/>
            <a:ext cx="277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Abs. THz Amplitude (arb. unit)</a:t>
            </a:r>
            <a:endParaRPr lang="zh-CN" altLang="en-US" sz="14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8E92F53-8B3B-6C20-4B9F-D255BCC367D5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716972" y="27162813"/>
            <a:ext cx="3736214" cy="22749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EE8FF05-ACA5-8573-B7FC-579335F3AF1B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524038" y="27182876"/>
            <a:ext cx="3736214" cy="22850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68F66B-69FD-0CFF-DE5D-C03F44CE1847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457675" y="27247031"/>
            <a:ext cx="3810363" cy="2300047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7136EDF2-F406-EC65-8CE4-B2278716E8DE}"/>
              </a:ext>
            </a:extLst>
          </p:cNvPr>
          <p:cNvSpPr/>
          <p:nvPr/>
        </p:nvSpPr>
        <p:spPr>
          <a:xfrm>
            <a:off x="4256232" y="5891090"/>
            <a:ext cx="2481229" cy="39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51A989A-B453-D908-357F-329CAC1CD134}"/>
                  </a:ext>
                </a:extLst>
              </p:cNvPr>
              <p:cNvSpPr txBox="1"/>
              <p:nvPr/>
            </p:nvSpPr>
            <p:spPr>
              <a:xfrm>
                <a:off x="6119945" y="29582145"/>
                <a:ext cx="9950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Ta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nm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51A989A-B453-D908-357F-329CAC1C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5" y="29582145"/>
                <a:ext cx="995081" cy="338554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EC1A329-D315-396E-DC33-CA79EBB9DDAE}"/>
                  </a:ext>
                </a:extLst>
              </p:cNvPr>
              <p:cNvSpPr txBox="1"/>
              <p:nvPr/>
            </p:nvSpPr>
            <p:spPr>
              <a:xfrm>
                <a:off x="5913478" y="30772789"/>
                <a:ext cx="121604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342900" indent="-342900">
                  <a:buFont typeface="Arial" panose="020B0604020202020204" pitchFamily="34" charset="0"/>
                  <a:buChar char="•"/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HM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HM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HM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i="1" dirty="0"/>
              </a:p>
              <a:p>
                <a:pPr marL="0" indent="0">
                  <a:buNone/>
                </a:pPr>
                <a:r>
                  <a:rPr lang="en-US" altLang="zh-CN" dirty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FM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HM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FM</m:t>
                        </m:r>
                      </m:sub>
                    </m:sSub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EC1A329-D315-396E-DC33-CA79EBB9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78" y="30772789"/>
                <a:ext cx="12160439" cy="830997"/>
              </a:xfrm>
              <a:prstGeom prst="rect">
                <a:avLst/>
              </a:prstGeom>
              <a:blipFill>
                <a:blip r:embed="rId76"/>
                <a:stretch>
                  <a:fillRect l="-652" t="-2206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CE6F1C70-8262-7524-4CD9-6CCE2C5419AD}"/>
              </a:ext>
            </a:extLst>
          </p:cNvPr>
          <p:cNvSpPr/>
          <p:nvPr/>
        </p:nvSpPr>
        <p:spPr>
          <a:xfrm>
            <a:off x="12894995" y="11028688"/>
            <a:ext cx="1217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Fitting results of FM|W and </a:t>
            </a:r>
            <a:r>
              <a:rPr lang="en-US" altLang="zh-CN" sz="32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FM|Nb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heterostructure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79A1382-480C-B810-9ED6-C6A98A9C9355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4627662" y="11799487"/>
            <a:ext cx="4001549" cy="750290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EB80E50E-F258-D5FC-4890-A02918F66167}"/>
              </a:ext>
            </a:extLst>
          </p:cNvPr>
          <p:cNvSpPr txBox="1"/>
          <p:nvPr/>
        </p:nvSpPr>
        <p:spPr>
          <a:xfrm rot="16200000">
            <a:off x="11726036" y="14978387"/>
            <a:ext cx="426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Abs. THz Amplitude (arb. unit)</a:t>
            </a:r>
            <a:endParaRPr lang="zh-CN" altLang="en-US" sz="24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084C93A-6E0B-B77D-1E09-EDC741B45B5F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9756843" y="11701968"/>
            <a:ext cx="4001549" cy="767887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4D4D22B-76D7-DACB-4D11-F7A4CBDB13B9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81" y="29894664"/>
            <a:ext cx="3059947" cy="28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3561</TotalTime>
  <Words>502</Words>
  <Application>Microsoft Office PowerPoint</Application>
  <PresentationFormat>自定义</PresentationFormat>
  <Paragraphs>60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Office 主题​​</vt:lpstr>
      <vt:lpstr>Graph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顺甲</dc:creator>
  <cp:lastModifiedBy>宇霄 莫</cp:lastModifiedBy>
  <cp:revision>35</cp:revision>
  <dcterms:created xsi:type="dcterms:W3CDTF">2022-11-06T15:29:25Z</dcterms:created>
  <dcterms:modified xsi:type="dcterms:W3CDTF">2026-05-23T15:20:43Z</dcterms:modified>
</cp:coreProperties>
</file>