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25199975" cy="35999738"/>
  <p:notesSz cx="6858000" cy="9144000"/>
  <p:defaultTextStyle>
    <a:defPPr>
      <a:defRPr lang="zh-CN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17" y="-6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2861-59D5-4D25-ABBF-6AB83BF48F8D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7F7A-B259-4E79-A9D8-2FD4407BF2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5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7F7A-B259-4E79-A9D8-2FD4407BF2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50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4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9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73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84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8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65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43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FEC7-87C7-4BEF-82AE-673F39CA82EF}" type="datetimeFigureOut">
              <a:rPr lang="zh-CN" altLang="en-US" smtClean="0"/>
              <a:t>2026/5/22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BFA8-744E-4BF1-9AE9-69941E46C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5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58" y="-12757"/>
            <a:ext cx="25199817" cy="4312949"/>
            <a:chOff x="79" y="-12757"/>
            <a:chExt cx="25199817" cy="4312949"/>
          </a:xfrm>
        </p:grpSpPr>
        <p:sp>
          <p:nvSpPr>
            <p:cNvPr id="14" name="object 29"/>
            <p:cNvSpPr/>
            <p:nvPr/>
          </p:nvSpPr>
          <p:spPr>
            <a:xfrm>
              <a:off x="22276733" y="465031"/>
              <a:ext cx="1566659" cy="1566659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Mark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effectLst>
              <a:outerShdw sx="1000" sy="1000" algn="ctr" rotWithShape="0">
                <a:schemeClr val="bg1"/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 sz="5690"/>
            </a:p>
          </p:txBody>
        </p:sp>
        <p:sp>
          <p:nvSpPr>
            <p:cNvPr id="15" name="object 3"/>
            <p:cNvSpPr/>
            <p:nvPr/>
          </p:nvSpPr>
          <p:spPr>
            <a:xfrm>
              <a:off x="79" y="-12757"/>
              <a:ext cx="25199817" cy="4288418"/>
            </a:xfrm>
            <a:custGeom>
              <a:avLst/>
              <a:gdLst/>
              <a:ahLst/>
              <a:cxnLst/>
              <a:rect l="l" t="t" r="r" b="b"/>
              <a:pathLst>
                <a:path w="14218924" h="3754484">
                  <a:moveTo>
                    <a:pt x="0" y="3755199"/>
                  </a:moveTo>
                  <a:lnTo>
                    <a:pt x="14218924" y="3755199"/>
                  </a:lnTo>
                  <a:lnTo>
                    <a:pt x="14218924" y="714"/>
                  </a:lnTo>
                  <a:lnTo>
                    <a:pt x="0" y="714"/>
                  </a:lnTo>
                  <a:lnTo>
                    <a:pt x="0" y="3755199"/>
                  </a:lnTo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tint val="66000"/>
                    <a:satMod val="160000"/>
                  </a:schemeClr>
                </a:gs>
                <a:gs pos="50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569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797308" y="0"/>
              <a:ext cx="21605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Order in the van der Waals magnet VCl</a:t>
              </a:r>
              <a:r>
                <a:rPr lang="en-US" altLang="zh-CN" sz="48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038647" y="651366"/>
              <a:ext cx="19287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Zeyu Kao,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Yiqing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Hao,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Yimeng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Gu,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Lixing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Chen,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Enkang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Zhang,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Hao Zhang,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Fabio Orlandi,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Pascal Manuel,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Junfeng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Wang,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Chao Dong,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Chuanying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Xi,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Zefeng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Chen,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Changsong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Xu,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and Jun Zhao</a:t>
              </a:r>
              <a:r>
                <a:rPr lang="en-US" altLang="zh-CN" sz="28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1,7,*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4261" y="1499425"/>
              <a:ext cx="241200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State Key Laboratory of Surface Physics and Department of Physics, Fudan University, Shanghai 200433, China </a:t>
              </a:r>
            </a:p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Neutron Scattering Division, Oak Ridge National Laboratory, Oak Ridge, Tennessee 37831, USA</a:t>
              </a:r>
            </a:p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ISIS Pulsed Neutron and Muon Source, Science and Technology Facility Council, Rutherford Appleton Laboratory, Harwell Campus, Didcot OX11 0QX, United Kingdom</a:t>
              </a:r>
            </a:p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Wuhan National High Magnetic Field Center and School of Physics, Huazhong University of Science and Technology, Wuhan 430074, China</a:t>
              </a:r>
            </a:p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Anhui Key Laboratory of Low-Energy Quantum Materials and Devices, High Magnetic Field Laboratory, HFIPS, Chinese Academy of Sciences, Hefei, Anhui 230031, China</a:t>
              </a:r>
            </a:p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Key Laboratory of Computational Physical Sciences (Ministry of Education), Institute of Computational Physical Sciences, State Key Laboratory of Surface Physics, and Department of Physics, Fudan University, Shanghai 200433, China</a:t>
              </a:r>
            </a:p>
            <a:p>
              <a:pPr algn="ctr"/>
              <a:r>
                <a:rPr lang="en-US" altLang="zh-CN" sz="2200" baseline="30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7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Institute of Nanoelectronics and Quantum Computing, Fudan University, Shanghai 200433, China</a:t>
              </a:r>
              <a:endParaRPr lang="it-IT" altLang="zh-CN" sz="22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object 29"/>
            <p:cNvSpPr/>
            <p:nvPr/>
          </p:nvSpPr>
          <p:spPr>
            <a:xfrm>
              <a:off x="23191133" y="131757"/>
              <a:ext cx="1566659" cy="1566659"/>
            </a:xfrm>
            <a:prstGeom prst="rect">
              <a:avLst/>
            </a:prstGeom>
            <a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Marker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effectLst>
              <a:outerShdw sx="1000" sy="1000" algn="ctr" rotWithShape="0">
                <a:schemeClr val="bg1"/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 sz="569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7494" y="4222319"/>
            <a:ext cx="24306846" cy="3185438"/>
            <a:chOff x="446565" y="3922157"/>
            <a:chExt cx="24306846" cy="3185438"/>
          </a:xfrm>
        </p:grpSpPr>
        <p:sp>
          <p:nvSpPr>
            <p:cNvPr id="10" name="object 7"/>
            <p:cNvSpPr txBox="1"/>
            <p:nvPr/>
          </p:nvSpPr>
          <p:spPr>
            <a:xfrm>
              <a:off x="491479" y="4038461"/>
              <a:ext cx="2167688" cy="91232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22521"/>
              <a:r>
                <a:rPr sz="4400" b="1" spc="18" dirty="0">
                  <a:solidFill>
                    <a:schemeClr val="accent2">
                      <a:lumMod val="75000"/>
                    </a:schemeClr>
                  </a:solidFill>
                  <a:latin typeface="Segoe UI Light"/>
                  <a:cs typeface="Segoe UI Light"/>
                </a:rPr>
                <a:t>Abstract</a:t>
              </a:r>
              <a:endParaRPr sz="4400" b="1" dirty="0">
                <a:solidFill>
                  <a:schemeClr val="accent2">
                    <a:lumMod val="75000"/>
                  </a:schemeClr>
                </a:solidFill>
                <a:latin typeface="Segoe UI Light"/>
                <a:cs typeface="Segoe UI Ligh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48237" y="3922157"/>
              <a:ext cx="22105173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VCl</a:t>
              </a:r>
              <a:r>
                <a:rPr lang="en-US" altLang="zh-CN" sz="29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 a newly synthesized layered van der Waals magnet in the vanadium trihalide family. Using high-quality single crystals, we combined thermodynamic measurements, magnetization, and single-crystal neutron diffraction to determine its structural and magnetic properties. </a:t>
              </a:r>
              <a:r>
                <a:rPr lang="en-US" altLang="zh-CN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VCl</a:t>
              </a:r>
              <a:r>
                <a:rPr lang="en-US" altLang="zh-CN" sz="29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9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crystallizes</a:t>
              </a:r>
              <a:endParaRPr lang="zh-CN" alt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6565" y="4783882"/>
              <a:ext cx="24306846" cy="2323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crystallizes in a BiI</a:t>
              </a:r>
              <a:r>
                <a:rPr lang="en-US" altLang="zh-CN" sz="29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-type structure at room temperature and undergoes a structural phase transition at T</a:t>
              </a:r>
              <a:r>
                <a:rPr lang="en-US" altLang="zh-CN" sz="29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103.7 K, followed by antiferromagnetic ordering below T</a:t>
              </a:r>
              <a:r>
                <a:rPr lang="en-US" altLang="zh-CN" sz="29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21.8 K. Neutron diffraction identifies a zigzag antiferromagnetic ground state with propagation vector </a:t>
              </a:r>
              <a:r>
                <a:rPr lang="en-US" altLang="zh-CN" sz="29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(0, 0.5, 1). The ordered V</a:t>
              </a:r>
              <a:r>
                <a:rPr lang="en-US" altLang="zh-CN" sz="2900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 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moments are mainly oriented along the </a:t>
              </a:r>
              <a:r>
                <a:rPr lang="en-US" altLang="zh-CN" sz="29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axis but are canted by about 21° toward the </a:t>
              </a:r>
              <a:r>
                <a:rPr lang="en-US" altLang="zh-CN" sz="29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axis, giving a total ordered moment of 1.09 </a:t>
              </a:r>
              <a:r>
                <a:rPr lang="en-US" altLang="zh-CN" sz="29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CN" sz="2900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 V</a:t>
              </a:r>
              <a:r>
                <a:rPr lang="en-US" altLang="zh-CN" sz="2900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Field-dependent magnetization reveals strong anisotropy and a plateau-like feature near half magnetization for fields along the </a:t>
              </a:r>
              <a:r>
                <a:rPr lang="en-US" altLang="zh-CN" sz="29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axis, indicating an unconventional field-induced magnetic phase. These findings establish VCl</a:t>
              </a:r>
              <a:r>
                <a:rPr lang="en-US" altLang="zh-CN" sz="29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9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 promising platform for exploring anisotropic magnetism and field-tunable phases in vanadium-based honeycomb magnets.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1544" y="7466805"/>
            <a:ext cx="11447999" cy="10910196"/>
            <a:chOff x="922801" y="8024867"/>
            <a:chExt cx="11447999" cy="11024392"/>
          </a:xfrm>
        </p:grpSpPr>
        <p:sp>
          <p:nvSpPr>
            <p:cNvPr id="33" name="文本框 32"/>
            <p:cNvSpPr txBox="1"/>
            <p:nvPr/>
          </p:nvSpPr>
          <p:spPr>
            <a:xfrm>
              <a:off x="2673873" y="8040548"/>
              <a:ext cx="8519751" cy="638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4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crystal structure</a:t>
              </a:r>
              <a:endParaRPr lang="zh-CN" altLang="en-US" sz="3547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17270" y="15715424"/>
              <a:ext cx="10675630" cy="3078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Schematic illustrations of the crystal structure of VCl</a:t>
              </a:r>
              <a:r>
                <a:rPr lang="en-US" altLang="zh-CN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viewed along the </a:t>
              </a: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</a:t>
              </a:r>
              <a:r>
                <a:rPr lang="en-US" altLang="zh-C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axis and </a:t>
              </a: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</a:t>
              </a:r>
              <a:r>
                <a:rPr lang="en-US" altLang="zh-C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axis. </a:t>
              </a: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Photograph of a high-quality VCl</a:t>
              </a:r>
              <a:r>
                <a:rPr lang="en-US" altLang="zh-CN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single crystal. </a:t>
              </a: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 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X-ray diffraction pattern of the cleaved surface measured at room temperature. The inset shows the rocking curve of the (0, 0, 6) reflection.</a:t>
              </a: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(e) 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X-ray Laue diffraction pattern taken along the </a:t>
              </a:r>
              <a:r>
                <a:rPr lang="en-US" altLang="zh-CN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axis.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922801" y="8024867"/>
              <a:ext cx="11447999" cy="11024392"/>
            </a:xfrm>
            <a:prstGeom prst="roundRect">
              <a:avLst>
                <a:gd name="adj" fmla="val 3532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69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0738" y="18870020"/>
            <a:ext cx="11447999" cy="15220688"/>
            <a:chOff x="680400" y="18635518"/>
            <a:chExt cx="11447999" cy="15744822"/>
          </a:xfrm>
        </p:grpSpPr>
        <p:grpSp>
          <p:nvGrpSpPr>
            <p:cNvPr id="41" name="组合 40"/>
            <p:cNvGrpSpPr/>
            <p:nvPr/>
          </p:nvGrpSpPr>
          <p:grpSpPr>
            <a:xfrm>
              <a:off x="1063034" y="18691788"/>
              <a:ext cx="10677600" cy="15499296"/>
              <a:chOff x="1063034" y="18691788"/>
              <a:chExt cx="10677600" cy="1549929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063262" y="18691788"/>
                <a:ext cx="8979105" cy="65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54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Structural and magnetic phase transition</a:t>
                </a:r>
                <a:endParaRPr lang="zh-CN" altLang="en-US" sz="3547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063034" y="29510971"/>
                <a:ext cx="10677600" cy="4680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capacity measured from 95 to 115 K as a function of temperature.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Temperature dependence of the Bragg peak (2, 2, 0). The heat map was generated using raw data from scans of the (2, 2, 0) peak at temperatures ranging from 5 to 130 K with an interval of 5 K.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susceptibility measured from 1.8 to 300 K under an external field of 500 Oe. The inset provides a zoomed-in view of the structural phase transition.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Low-temperature heat capacity under external magnetic fields along the </a:t>
                </a:r>
                <a:r>
                  <a:rPr lang="en-US" altLang="zh-C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 and </a:t>
                </a:r>
                <a:r>
                  <a:rPr lang="en-US" altLang="zh-C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axis.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圆角矩形 46"/>
            <p:cNvSpPr/>
            <p:nvPr/>
          </p:nvSpPr>
          <p:spPr>
            <a:xfrm>
              <a:off x="680400" y="18635518"/>
              <a:ext cx="11447999" cy="15744822"/>
            </a:xfrm>
            <a:prstGeom prst="roundRect">
              <a:avLst>
                <a:gd name="adj" fmla="val 3532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69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3035343" y="7433691"/>
            <a:ext cx="11596216" cy="17514510"/>
            <a:chOff x="13063771" y="7145695"/>
            <a:chExt cx="11596216" cy="14920471"/>
          </a:xfrm>
        </p:grpSpPr>
        <p:grpSp>
          <p:nvGrpSpPr>
            <p:cNvPr id="49" name="组合 48"/>
            <p:cNvGrpSpPr/>
            <p:nvPr/>
          </p:nvGrpSpPr>
          <p:grpSpPr>
            <a:xfrm>
              <a:off x="13269502" y="7155803"/>
              <a:ext cx="11140340" cy="14825600"/>
              <a:chOff x="13269502" y="7155803"/>
              <a:chExt cx="11140340" cy="14825600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3449956" y="7155803"/>
                <a:ext cx="10591146" cy="134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54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 diffraction taken on single crystal VCl</a:t>
                </a:r>
                <a:r>
                  <a:rPr lang="en-US" altLang="zh-CN" sz="3547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54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HB-3A, HFIR.</a:t>
                </a:r>
                <a:endParaRPr lang="zh-CN" altLang="en-US" sz="3547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3269502" y="18127175"/>
                <a:ext cx="11140340" cy="385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high- and low-temperature comparison of two representative inequivalent magnetic Bragg peaks, highlighting the emergence of magnetic intensity at low temperature.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Temperature comparison of the (0, 1.5, 0) peak, which shows negligible change, indicating that the signal is a spurious reflection arising from half-wavelength neutrons rather than a magnetic origin.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 diffraction mapping of the (0, K, L) reciprocal plane at the base temperature obtained on HB-3A, ORNL, revealing a distinct set of magnetic Bragg peaks.</a:t>
                </a:r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圆角矩形 49"/>
            <p:cNvSpPr/>
            <p:nvPr/>
          </p:nvSpPr>
          <p:spPr>
            <a:xfrm>
              <a:off x="13063771" y="7145695"/>
              <a:ext cx="11596216" cy="14920471"/>
            </a:xfrm>
            <a:prstGeom prst="roundRect">
              <a:avLst>
                <a:gd name="adj" fmla="val 3532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69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3035342" y="25158494"/>
            <a:ext cx="11596216" cy="10486198"/>
            <a:chOff x="13035600" y="27040049"/>
            <a:chExt cx="11596216" cy="11082789"/>
          </a:xfrm>
        </p:grpSpPr>
        <p:grpSp>
          <p:nvGrpSpPr>
            <p:cNvPr id="53" name="组合 52"/>
            <p:cNvGrpSpPr/>
            <p:nvPr/>
          </p:nvGrpSpPr>
          <p:grpSpPr>
            <a:xfrm>
              <a:off x="13261878" y="27040049"/>
              <a:ext cx="11142000" cy="10914420"/>
              <a:chOff x="13261878" y="27040049"/>
              <a:chExt cx="11142000" cy="10914420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3261878" y="27040049"/>
                <a:ext cx="10893780" cy="67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547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structure and magnetization measurement</a:t>
                </a:r>
                <a:endParaRPr lang="zh-CN" altLang="en-US" sz="3547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3261878" y="33693211"/>
                <a:ext cx="11142000" cy="426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Overall illustration of the zigzag antiferromagnetic structure of VCl</a:t>
                </a:r>
                <a:r>
                  <a:rPr lang="en-US" altLang="zh-CN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determined by least squares refinement. The total ordered moment is 1.09(2) µ</a:t>
                </a:r>
                <a:r>
                  <a:rPr lang="en-US" altLang="zh-CN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(b) Magnetization curve obtained from laboratory-based vibrating sample magnetometry (VSM), steady high magnetic field measurements (SF), and pulsed field experiments (PF) under external magnetic fields along the </a:t>
                </a:r>
                <a:r>
                  <a:rPr lang="en-US" altLang="zh-C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 and </a:t>
                </a:r>
                <a:r>
                  <a:rPr lang="en-US" altLang="zh-C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axis. The inset shows the raw derivative data from the pulsed field measurement, where a clear two-step transition is observed.</a:t>
                </a:r>
              </a:p>
            </p:txBody>
          </p:sp>
        </p:grpSp>
        <p:sp>
          <p:nvSpPr>
            <p:cNvPr id="52" name="圆角矩形 51"/>
            <p:cNvSpPr/>
            <p:nvPr/>
          </p:nvSpPr>
          <p:spPr>
            <a:xfrm>
              <a:off x="13035600" y="27040049"/>
              <a:ext cx="11596216" cy="11082789"/>
            </a:xfrm>
            <a:prstGeom prst="roundRect">
              <a:avLst>
                <a:gd name="adj" fmla="val 3532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69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88B0B67-E379-2C16-3357-34B1057F4C02}"/>
              </a:ext>
            </a:extLst>
          </p:cNvPr>
          <p:cNvGrpSpPr/>
          <p:nvPr/>
        </p:nvGrpSpPr>
        <p:grpSpPr>
          <a:xfrm>
            <a:off x="750738" y="34402437"/>
            <a:ext cx="11596216" cy="1306055"/>
            <a:chOff x="13035600" y="22496052"/>
            <a:chExt cx="11596216" cy="1491983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96B3905-3E9B-9B76-7463-7565A9D77C32}"/>
                </a:ext>
              </a:extLst>
            </p:cNvPr>
            <p:cNvSpPr txBox="1"/>
            <p:nvPr/>
          </p:nvSpPr>
          <p:spPr>
            <a:xfrm>
              <a:off x="14030894" y="22723381"/>
              <a:ext cx="9605113" cy="1352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altLang="zh-CN" sz="354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Zeyu Kao, et al. Phys. Rev. B 113, 094428 (2026). (Editors’ Suggestion</a:t>
              </a:r>
              <a:r>
                <a:rPr lang="zh-CN" altLang="en-US" sz="354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  <p:sp>
          <p:nvSpPr>
            <p:cNvPr id="26" name="圆角矩形 51">
              <a:extLst>
                <a:ext uri="{FF2B5EF4-FFF2-40B4-BE49-F238E27FC236}">
                  <a16:creationId xmlns:a16="http://schemas.microsoft.com/office/drawing/2014/main" id="{54008C58-086A-AF2B-B76C-96116A8BCC33}"/>
                </a:ext>
              </a:extLst>
            </p:cNvPr>
            <p:cNvSpPr/>
            <p:nvPr/>
          </p:nvSpPr>
          <p:spPr>
            <a:xfrm>
              <a:off x="13035600" y="22496052"/>
              <a:ext cx="11596216" cy="14919838"/>
            </a:xfrm>
            <a:prstGeom prst="roundRect">
              <a:avLst>
                <a:gd name="adj" fmla="val 3532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69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D271EEEB-886B-6BC0-C50B-E0D4A3FFE77B}"/>
              </a:ext>
            </a:extLst>
          </p:cNvPr>
          <p:cNvGrpSpPr>
            <a:grpSpLocks noChangeAspect="1"/>
          </p:cNvGrpSpPr>
          <p:nvPr/>
        </p:nvGrpSpPr>
        <p:grpSpPr>
          <a:xfrm>
            <a:off x="13104226" y="26084941"/>
            <a:ext cx="11458447" cy="4979086"/>
            <a:chOff x="5775960" y="17291983"/>
            <a:chExt cx="14584680" cy="6337541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A6A05C47-5AE0-FE9A-87E1-6AF78FBD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19" r="48805"/>
            <a:stretch/>
          </p:blipFill>
          <p:spPr>
            <a:xfrm>
              <a:off x="12374435" y="17312639"/>
              <a:ext cx="7986205" cy="6316885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BD80639A-DE16-281C-B142-55AF55D7C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06" r="54489" b="2158"/>
            <a:stretch/>
          </p:blipFill>
          <p:spPr>
            <a:xfrm>
              <a:off x="5775960" y="17318966"/>
              <a:ext cx="6598475" cy="6310558"/>
            </a:xfrm>
            <a:prstGeom prst="rect">
              <a:avLst/>
            </a:prstGeom>
          </p:spPr>
        </p:pic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602D5AD-1F80-8EC3-7956-568889363239}"/>
                </a:ext>
              </a:extLst>
            </p:cNvPr>
            <p:cNvSpPr/>
            <p:nvPr/>
          </p:nvSpPr>
          <p:spPr>
            <a:xfrm>
              <a:off x="5897880" y="17708880"/>
              <a:ext cx="381000" cy="2909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658AADB-9547-66B8-C626-AA3ED75F2253}"/>
                </a:ext>
              </a:extLst>
            </p:cNvPr>
            <p:cNvSpPr/>
            <p:nvPr/>
          </p:nvSpPr>
          <p:spPr>
            <a:xfrm>
              <a:off x="12409487" y="17298828"/>
              <a:ext cx="381000" cy="2909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4152892-F33D-6BDC-40AE-5190C3AE6C44}"/>
                </a:ext>
              </a:extLst>
            </p:cNvPr>
            <p:cNvSpPr txBox="1"/>
            <p:nvPr/>
          </p:nvSpPr>
          <p:spPr>
            <a:xfrm>
              <a:off x="6553200" y="17291983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9556C4F7-1D62-713F-AF97-1E202E298B30}"/>
                </a:ext>
              </a:extLst>
            </p:cNvPr>
            <p:cNvSpPr txBox="1"/>
            <p:nvPr/>
          </p:nvSpPr>
          <p:spPr>
            <a:xfrm>
              <a:off x="12255847" y="17291983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91079D2-7F40-AB61-1F01-88B2CCCAE9DA}"/>
              </a:ext>
            </a:extLst>
          </p:cNvPr>
          <p:cNvGrpSpPr>
            <a:grpSpLocks noChangeAspect="1"/>
          </p:cNvGrpSpPr>
          <p:nvPr/>
        </p:nvGrpSpPr>
        <p:grpSpPr>
          <a:xfrm>
            <a:off x="834648" y="8257386"/>
            <a:ext cx="11300689" cy="6455860"/>
            <a:chOff x="5266499" y="13810392"/>
            <a:chExt cx="14666976" cy="8378953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AE81E6BE-5F5D-9B55-61F8-8A3559A2D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99" y="13810393"/>
              <a:ext cx="14666976" cy="8378952"/>
            </a:xfrm>
            <a:prstGeom prst="rect">
              <a:avLst/>
            </a:prstGeom>
          </p:spPr>
        </p:pic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2576F85-5224-2B84-699A-F4C443D1DD43}"/>
                </a:ext>
              </a:extLst>
            </p:cNvPr>
            <p:cNvSpPr/>
            <p:nvPr/>
          </p:nvSpPr>
          <p:spPr>
            <a:xfrm>
              <a:off x="5577840" y="13810393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0A5CCE7-4309-A82B-8C25-515FE0124539}"/>
                </a:ext>
              </a:extLst>
            </p:cNvPr>
            <p:cNvSpPr/>
            <p:nvPr/>
          </p:nvSpPr>
          <p:spPr>
            <a:xfrm>
              <a:off x="8976360" y="13810393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2CBB0343-1BBA-5437-90FE-7F13BF73DF67}"/>
                </a:ext>
              </a:extLst>
            </p:cNvPr>
            <p:cNvSpPr/>
            <p:nvPr/>
          </p:nvSpPr>
          <p:spPr>
            <a:xfrm>
              <a:off x="15102840" y="13810392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256579F-7D35-0BD6-2298-D8D8DA742003}"/>
                </a:ext>
              </a:extLst>
            </p:cNvPr>
            <p:cNvSpPr/>
            <p:nvPr/>
          </p:nvSpPr>
          <p:spPr>
            <a:xfrm>
              <a:off x="9182100" y="17484662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FC142D72-7BEC-0E40-6E0C-05584BDE229B}"/>
                </a:ext>
              </a:extLst>
            </p:cNvPr>
            <p:cNvSpPr/>
            <p:nvPr/>
          </p:nvSpPr>
          <p:spPr>
            <a:xfrm>
              <a:off x="15278100" y="17576101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AC3BCD04-5265-A632-0AD7-5A60026E565E}"/>
                </a:ext>
              </a:extLst>
            </p:cNvPr>
            <p:cNvSpPr txBox="1"/>
            <p:nvPr/>
          </p:nvSpPr>
          <p:spPr>
            <a:xfrm>
              <a:off x="5421152" y="139716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EB174BA2-0094-5D37-4717-59D6A26D7EE6}"/>
                </a:ext>
              </a:extLst>
            </p:cNvPr>
            <p:cNvSpPr txBox="1"/>
            <p:nvPr/>
          </p:nvSpPr>
          <p:spPr>
            <a:xfrm>
              <a:off x="8804432" y="13971656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94765C00-1C7D-E869-3BE1-C8ED4256CB0F}"/>
                </a:ext>
              </a:extLst>
            </p:cNvPr>
            <p:cNvSpPr txBox="1"/>
            <p:nvPr/>
          </p:nvSpPr>
          <p:spPr>
            <a:xfrm>
              <a:off x="14884874" y="139716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EF41EBF-D1F0-3BD4-268E-AB792D5F3174}"/>
                </a:ext>
              </a:extLst>
            </p:cNvPr>
            <p:cNvSpPr txBox="1"/>
            <p:nvPr/>
          </p:nvSpPr>
          <p:spPr>
            <a:xfrm>
              <a:off x="9040652" y="17479761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D61B0834-A125-80E8-BFCE-16DA3061648D}"/>
                </a:ext>
              </a:extLst>
            </p:cNvPr>
            <p:cNvSpPr txBox="1"/>
            <p:nvPr/>
          </p:nvSpPr>
          <p:spPr>
            <a:xfrm>
              <a:off x="15167132" y="17479761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788E532B-4323-CB6E-CDEB-2F1A8E361F5B}"/>
              </a:ext>
            </a:extLst>
          </p:cNvPr>
          <p:cNvGrpSpPr>
            <a:grpSpLocks noChangeAspect="1"/>
          </p:cNvGrpSpPr>
          <p:nvPr/>
        </p:nvGrpSpPr>
        <p:grpSpPr>
          <a:xfrm>
            <a:off x="13714865" y="8376373"/>
            <a:ext cx="10228636" cy="11972470"/>
            <a:chOff x="6917275" y="11302344"/>
            <a:chExt cx="11208736" cy="13119661"/>
          </a:xfrm>
        </p:grpSpPr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F54721E3-8D76-9651-6DA2-953EEAD30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963" y="11577733"/>
              <a:ext cx="11052048" cy="12844272"/>
            </a:xfrm>
            <a:prstGeom prst="rect">
              <a:avLst/>
            </a:prstGeom>
          </p:spPr>
        </p:pic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08CFC8A8-4C1E-BB23-ED6B-07EB13DB9CDD}"/>
                </a:ext>
              </a:extLst>
            </p:cNvPr>
            <p:cNvSpPr/>
            <p:nvPr/>
          </p:nvSpPr>
          <p:spPr>
            <a:xfrm>
              <a:off x="7073963" y="11498109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B2A3F49A-560B-156F-475E-B4A17EBD85FE}"/>
                </a:ext>
              </a:extLst>
            </p:cNvPr>
            <p:cNvSpPr/>
            <p:nvPr/>
          </p:nvSpPr>
          <p:spPr>
            <a:xfrm>
              <a:off x="12344400" y="11577733"/>
              <a:ext cx="263206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06192F3-0E01-6B3A-048D-6F6CE05033F3}"/>
                </a:ext>
              </a:extLst>
            </p:cNvPr>
            <p:cNvSpPr/>
            <p:nvPr/>
          </p:nvSpPr>
          <p:spPr>
            <a:xfrm>
              <a:off x="7073963" y="15730633"/>
              <a:ext cx="441960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7ED10D80-CA11-5923-70EC-CBDAB7E9D79E}"/>
                </a:ext>
              </a:extLst>
            </p:cNvPr>
            <p:cNvSpPr/>
            <p:nvPr/>
          </p:nvSpPr>
          <p:spPr>
            <a:xfrm>
              <a:off x="7193280" y="19963157"/>
              <a:ext cx="223582" cy="515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366714DD-26A1-D272-C6EF-A5651A766E16}"/>
                </a:ext>
              </a:extLst>
            </p:cNvPr>
            <p:cNvSpPr txBox="1"/>
            <p:nvPr/>
          </p:nvSpPr>
          <p:spPr>
            <a:xfrm>
              <a:off x="6927403" y="11302344"/>
              <a:ext cx="7553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738E3105-AD5D-76FD-8381-CA3526683DB8}"/>
                </a:ext>
              </a:extLst>
            </p:cNvPr>
            <p:cNvSpPr txBox="1"/>
            <p:nvPr/>
          </p:nvSpPr>
          <p:spPr>
            <a:xfrm>
              <a:off x="6927403" y="15410225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B326C8D7-DF24-E7A3-86EA-C2EBC05F72E0}"/>
                </a:ext>
              </a:extLst>
            </p:cNvPr>
            <p:cNvSpPr txBox="1"/>
            <p:nvPr/>
          </p:nvSpPr>
          <p:spPr>
            <a:xfrm>
              <a:off x="6917275" y="19326661"/>
              <a:ext cx="7553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E092F32B-8588-EF5D-5A0B-F6F92F8A98C4}"/>
                </a:ext>
              </a:extLst>
            </p:cNvPr>
            <p:cNvSpPr txBox="1"/>
            <p:nvPr/>
          </p:nvSpPr>
          <p:spPr>
            <a:xfrm>
              <a:off x="12074350" y="11433049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2BECB501-DB96-FA27-14BA-963318AE2B0E}"/>
              </a:ext>
            </a:extLst>
          </p:cNvPr>
          <p:cNvGrpSpPr>
            <a:grpSpLocks noChangeAspect="1"/>
          </p:cNvGrpSpPr>
          <p:nvPr/>
        </p:nvGrpSpPr>
        <p:grpSpPr>
          <a:xfrm>
            <a:off x="730897" y="19661159"/>
            <a:ext cx="11430232" cy="9410549"/>
            <a:chOff x="4356300" y="11454258"/>
            <a:chExt cx="16185251" cy="13325373"/>
          </a:xfrm>
        </p:grpSpPr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FD418B88-9AC4-5358-DCBD-A1F65A64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186" b="66202"/>
            <a:stretch/>
          </p:blipFill>
          <p:spPr>
            <a:xfrm>
              <a:off x="4857750" y="18189548"/>
              <a:ext cx="8304721" cy="6499251"/>
            </a:xfrm>
            <a:prstGeom prst="rect">
              <a:avLst/>
            </a:prstGeom>
          </p:spPr>
        </p:pic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7E0DD6CB-092C-2758-7C6D-78C6E5845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5" t="1" b="49399"/>
            <a:stretch/>
          </p:blipFill>
          <p:spPr>
            <a:xfrm>
              <a:off x="12786359" y="18189548"/>
              <a:ext cx="7613459" cy="6499251"/>
            </a:xfrm>
            <a:prstGeom prst="rect">
              <a:avLst/>
            </a:prstGeom>
          </p:spPr>
        </p:pic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3470D397-0C88-1E14-FC15-EF701976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56"/>
            <a:stretch/>
          </p:blipFill>
          <p:spPr>
            <a:xfrm>
              <a:off x="4658423" y="11690297"/>
              <a:ext cx="15883128" cy="6499251"/>
            </a:xfrm>
            <a:prstGeom prst="rect">
              <a:avLst/>
            </a:prstGeom>
          </p:spPr>
        </p:pic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DC0ED7B4-B59C-5AAD-6254-8B373D50BD6C}"/>
                </a:ext>
              </a:extLst>
            </p:cNvPr>
            <p:cNvSpPr/>
            <p:nvPr/>
          </p:nvSpPr>
          <p:spPr>
            <a:xfrm>
              <a:off x="4800155" y="11690297"/>
              <a:ext cx="442405" cy="486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220F3FD4-AE76-95CA-3086-C0F095A02FEC}"/>
                </a:ext>
              </a:extLst>
            </p:cNvPr>
            <p:cNvSpPr/>
            <p:nvPr/>
          </p:nvSpPr>
          <p:spPr>
            <a:xfrm>
              <a:off x="12599987" y="11690297"/>
              <a:ext cx="442405" cy="486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23043601-D718-D532-1D47-C62D5747B496}"/>
                </a:ext>
              </a:extLst>
            </p:cNvPr>
            <p:cNvSpPr/>
            <p:nvPr/>
          </p:nvSpPr>
          <p:spPr>
            <a:xfrm>
              <a:off x="4674608" y="18083173"/>
              <a:ext cx="567952" cy="642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2B7AF3D-5B91-96E3-2D1D-B6BBDECDB56F}"/>
                </a:ext>
              </a:extLst>
            </p:cNvPr>
            <p:cNvSpPr/>
            <p:nvPr/>
          </p:nvSpPr>
          <p:spPr>
            <a:xfrm>
              <a:off x="4952555" y="11842697"/>
              <a:ext cx="442405" cy="486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B8C71D13-5EFA-EC13-6C93-E6BE0757BFC9}"/>
                </a:ext>
              </a:extLst>
            </p:cNvPr>
            <p:cNvSpPr/>
            <p:nvPr/>
          </p:nvSpPr>
          <p:spPr>
            <a:xfrm>
              <a:off x="12786360" y="18189548"/>
              <a:ext cx="291084" cy="486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ACFD7C27-2C96-C14D-D266-939760B87BDA}"/>
                </a:ext>
              </a:extLst>
            </p:cNvPr>
            <p:cNvSpPr/>
            <p:nvPr/>
          </p:nvSpPr>
          <p:spPr>
            <a:xfrm>
              <a:off x="4952555" y="17809460"/>
              <a:ext cx="873252" cy="486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68A2F863-C9C7-5E14-3769-E0EBFD09C620}"/>
                </a:ext>
              </a:extLst>
            </p:cNvPr>
            <p:cNvSpPr/>
            <p:nvPr/>
          </p:nvSpPr>
          <p:spPr>
            <a:xfrm>
              <a:off x="12523342" y="17793917"/>
              <a:ext cx="1116458" cy="517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9B48E642-BE1F-EFEE-D742-83DC79F893DD}"/>
                </a:ext>
              </a:extLst>
            </p:cNvPr>
            <p:cNvSpPr/>
            <p:nvPr/>
          </p:nvSpPr>
          <p:spPr>
            <a:xfrm>
              <a:off x="12786358" y="23896320"/>
              <a:ext cx="442407" cy="883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5C005620-768C-7B38-566E-AE067ACFF77B}"/>
                </a:ext>
              </a:extLst>
            </p:cNvPr>
            <p:cNvSpPr txBox="1"/>
            <p:nvPr/>
          </p:nvSpPr>
          <p:spPr>
            <a:xfrm>
              <a:off x="4356300" y="11454258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AA30E188-D2AA-1DF1-0229-4BD31E3FE6C5}"/>
                </a:ext>
              </a:extLst>
            </p:cNvPr>
            <p:cNvSpPr txBox="1"/>
            <p:nvPr/>
          </p:nvSpPr>
          <p:spPr>
            <a:xfrm>
              <a:off x="12350703" y="11497419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A6015531-DF65-1F2F-185A-6F7FD58E6D9A}"/>
                </a:ext>
              </a:extLst>
            </p:cNvPr>
            <p:cNvSpPr txBox="1"/>
            <p:nvPr/>
          </p:nvSpPr>
          <p:spPr>
            <a:xfrm>
              <a:off x="4377881" y="17553541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5817FAE4-2001-7AFD-E44D-954DFBCCF3A8}"/>
                </a:ext>
              </a:extLst>
            </p:cNvPr>
            <p:cNvSpPr txBox="1"/>
            <p:nvPr/>
          </p:nvSpPr>
          <p:spPr>
            <a:xfrm>
              <a:off x="12577664" y="17478380"/>
              <a:ext cx="784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33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883</Words>
  <Application>Microsoft Office PowerPoint</Application>
  <PresentationFormat>自定义</PresentationFormat>
  <Paragraphs>38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 Light</vt:lpstr>
      <vt:lpstr>Times New Roman</vt:lpstr>
      <vt:lpstr>等线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gaofengding_fduni@outlook.com</dc:creator>
  <cp:lastModifiedBy>zeyu kao</cp:lastModifiedBy>
  <cp:revision>55</cp:revision>
  <dcterms:created xsi:type="dcterms:W3CDTF">2022-10-31T11:48:26Z</dcterms:created>
  <dcterms:modified xsi:type="dcterms:W3CDTF">2026-05-22T07:39:13Z</dcterms:modified>
</cp:coreProperties>
</file>