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25199975" cy="36001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9FF"/>
    <a:srgbClr val="0006F0"/>
    <a:srgbClr val="898CFF"/>
    <a:srgbClr val="5533FF"/>
    <a:srgbClr val="2800F0"/>
    <a:srgbClr val="4053B0"/>
    <a:srgbClr val="1452DC"/>
    <a:srgbClr val="0853E8"/>
    <a:srgbClr val="1100F0"/>
    <a:srgbClr val="318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210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886"/>
            <a:ext cx="21419979" cy="12533795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9032"/>
            <a:ext cx="18899981" cy="8691984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32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737"/>
            <a:ext cx="5433745" cy="3050945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737"/>
            <a:ext cx="15986234" cy="3050945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6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1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5341"/>
            <a:ext cx="21734978" cy="14975549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2564"/>
            <a:ext cx="21734978" cy="7875287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2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686"/>
            <a:ext cx="10709989" cy="2284251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686"/>
            <a:ext cx="10709989" cy="2284251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69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745"/>
            <a:ext cx="21734978" cy="69585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5327"/>
            <a:ext cx="10660769" cy="4325157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50484"/>
            <a:ext cx="10660769" cy="19342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5327"/>
            <a:ext cx="10713272" cy="4325157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50484"/>
            <a:ext cx="10713272" cy="19342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9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4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3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400088"/>
            <a:ext cx="8127648" cy="840030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532"/>
            <a:ext cx="12757487" cy="25584275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800398"/>
            <a:ext cx="8127648" cy="20009072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6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400088"/>
            <a:ext cx="8127648" cy="840030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532"/>
            <a:ext cx="12757487" cy="25584275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800398"/>
            <a:ext cx="8127648" cy="20009072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23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745"/>
            <a:ext cx="21734978" cy="695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686"/>
            <a:ext cx="21734978" cy="2284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7903"/>
            <a:ext cx="5669994" cy="191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4983-BBF5-4448-824E-F80467A4EC4C}" type="datetimeFigureOut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7903"/>
            <a:ext cx="8504992" cy="191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7903"/>
            <a:ext cx="5669994" cy="191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4A67-9A24-4CCF-B526-0317EA10D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0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56ADD2E-595A-45B5-8341-BAC4088C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0" y="5788231"/>
            <a:ext cx="9592351" cy="4335221"/>
          </a:xfrm>
          <a:prstGeom prst="rect">
            <a:avLst/>
          </a:prstGeom>
        </p:spPr>
      </p:pic>
      <p:pic>
        <p:nvPicPr>
          <p:cNvPr id="31" name="object 2">
            <a:extLst>
              <a:ext uri="{FF2B5EF4-FFF2-40B4-BE49-F238E27FC236}">
                <a16:creationId xmlns:a16="http://schemas.microsoft.com/office/drawing/2014/main" id="{934A7D54-D2DF-4DDD-8D6F-A8B028850E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297" y="12447586"/>
            <a:ext cx="23016247" cy="9761755"/>
          </a:xfrm>
          <a:prstGeom prst="rect">
            <a:avLst/>
          </a:prstGeom>
        </p:spPr>
      </p:pic>
      <p:sp>
        <p:nvSpPr>
          <p:cNvPr id="128" name="矩形 127">
            <a:extLst>
              <a:ext uri="{FF2B5EF4-FFF2-40B4-BE49-F238E27FC236}">
                <a16:creationId xmlns:a16="http://schemas.microsoft.com/office/drawing/2014/main" id="{AAC56537-C416-4F30-B51B-5396C2A3F1C8}"/>
              </a:ext>
            </a:extLst>
          </p:cNvPr>
          <p:cNvSpPr/>
          <p:nvPr/>
        </p:nvSpPr>
        <p:spPr>
          <a:xfrm>
            <a:off x="0" y="-15698"/>
            <a:ext cx="25199975" cy="49660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1100F0"/>
              </a:gs>
              <a:gs pos="23000">
                <a:srgbClr val="898CFF"/>
              </a:gs>
              <a:gs pos="43000">
                <a:srgbClr val="3F19FF"/>
              </a:gs>
            </a:gsLst>
            <a:lin ang="16200000" scaled="0"/>
          </a:gra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3" dirty="0">
              <a:noFill/>
            </a:endParaRPr>
          </a:p>
        </p:txBody>
      </p:sp>
      <p:sp>
        <p:nvSpPr>
          <p:cNvPr id="66" name="文本框 84">
            <a:extLst>
              <a:ext uri="{FF2B5EF4-FFF2-40B4-BE49-F238E27FC236}">
                <a16:creationId xmlns:a16="http://schemas.microsoft.com/office/drawing/2014/main" id="{0E48C4CB-EBB3-4E93-9139-81158880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942" y="505966"/>
            <a:ext cx="20292371" cy="333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926" b="1" i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Synchronization Enhancement by Dissipative Coupling</a:t>
            </a:r>
            <a:br>
              <a:rPr lang="en-US" altLang="zh-CN" sz="5926" b="1" i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4445" b="1" dirty="0" err="1">
                <a:solidFill>
                  <a:schemeClr val="bg1"/>
                </a:solidFill>
              </a:rPr>
              <a:t>Jiongjie</a:t>
            </a:r>
            <a:r>
              <a:rPr lang="en-US" altLang="zh-CN" sz="4445" b="1" dirty="0">
                <a:solidFill>
                  <a:schemeClr val="bg1"/>
                </a:solidFill>
              </a:rPr>
              <a:t> Wang,</a:t>
            </a:r>
            <a:r>
              <a:rPr lang="en-US" altLang="zh-CN" sz="4445" b="1" baseline="30000" dirty="0">
                <a:solidFill>
                  <a:schemeClr val="bg1"/>
                </a:solidFill>
              </a:rPr>
              <a:t> 1,</a:t>
            </a:r>
            <a:r>
              <a:rPr lang="en-US" altLang="zh-CN" sz="4445" b="1" dirty="0">
                <a:solidFill>
                  <a:schemeClr val="bg1"/>
                </a:solidFill>
              </a:rPr>
              <a:t>* </a:t>
            </a:r>
            <a:r>
              <a:rPr lang="en-US" altLang="zh-CN" sz="4445" b="1" dirty="0" err="1">
                <a:solidFill>
                  <a:schemeClr val="bg1"/>
                </a:solidFill>
              </a:rPr>
              <a:t>Xiangshan</a:t>
            </a:r>
            <a:r>
              <a:rPr lang="en-US" altLang="zh-CN" sz="4445" b="1" dirty="0">
                <a:solidFill>
                  <a:schemeClr val="bg1"/>
                </a:solidFill>
              </a:rPr>
              <a:t> Zeng,</a:t>
            </a:r>
            <a:r>
              <a:rPr lang="en-US" altLang="zh-CN" sz="4445" b="1" baseline="30000" dirty="0">
                <a:solidFill>
                  <a:schemeClr val="bg1"/>
                </a:solidFill>
              </a:rPr>
              <a:t> 1,</a:t>
            </a:r>
            <a:r>
              <a:rPr lang="en-US" altLang="zh-CN" sz="4445" b="1" dirty="0">
                <a:solidFill>
                  <a:schemeClr val="bg1"/>
                </a:solidFill>
              </a:rPr>
              <a:t>* and  </a:t>
            </a:r>
            <a:r>
              <a:rPr lang="en-US" altLang="zh-CN" sz="4445" b="1" u="sng" dirty="0">
                <a:solidFill>
                  <a:schemeClr val="bg1"/>
                </a:solidFill>
              </a:rPr>
              <a:t>Jiang Xiao</a:t>
            </a:r>
            <a:r>
              <a:rPr lang="en-US" altLang="zh-CN" sz="4445" b="1" baseline="30000" dirty="0">
                <a:solidFill>
                  <a:schemeClr val="bg1"/>
                </a:solidFill>
              </a:rPr>
              <a:t>1 </a:t>
            </a:r>
            <a:r>
              <a:rPr lang="en-US" altLang="zh-CN" sz="4000" b="1" baseline="30000" dirty="0">
                <a:solidFill>
                  <a:schemeClr val="bg1"/>
                </a:solidFill>
              </a:rPr>
              <a:t>†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zh-CN" sz="2667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zh-CN" sz="2667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zh-CN" sz="2667" b="1" dirty="0">
                <a:solidFill>
                  <a:schemeClr val="bg1"/>
                </a:solidFill>
              </a:rPr>
              <a:t>1</a:t>
            </a:r>
            <a:r>
              <a:rPr lang="zh-CN" altLang="en-US" sz="2667" b="1" dirty="0">
                <a:solidFill>
                  <a:schemeClr val="bg1"/>
                </a:solidFill>
              </a:rPr>
              <a:t> </a:t>
            </a:r>
            <a:r>
              <a:rPr lang="en-US" altLang="zh-CN" sz="2667" b="1" dirty="0">
                <a:solidFill>
                  <a:schemeClr val="bg1"/>
                </a:solidFill>
              </a:rPr>
              <a:t>Department of Physics and State Key Laboratory of Surface Physics, Fudan University, Shanghai 200433, China</a:t>
            </a:r>
            <a:br>
              <a:rPr lang="en-US" altLang="zh-CN" sz="2667" b="1" dirty="0">
                <a:solidFill>
                  <a:schemeClr val="bg1"/>
                </a:solidFill>
              </a:rPr>
            </a:br>
            <a:r>
              <a:rPr lang="en-US" altLang="zh-CN" sz="2800" b="1" baseline="30000" dirty="0">
                <a:solidFill>
                  <a:schemeClr val="bg1"/>
                </a:solidFill>
              </a:rPr>
              <a:t>†</a:t>
            </a:r>
            <a:r>
              <a:rPr lang="en-US" altLang="zh-CN" sz="2667" b="1" dirty="0">
                <a:solidFill>
                  <a:schemeClr val="bg1"/>
                </a:solidFill>
              </a:rPr>
              <a:t> xiaojiang@fudan.edu.cn</a:t>
            </a:r>
            <a:endParaRPr lang="zh-CN" altLang="zh-CN" sz="2667" b="1" dirty="0">
              <a:solidFill>
                <a:schemeClr val="bg1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2E29D7A-4E57-4CDC-8B03-757A2501B9C6}"/>
              </a:ext>
            </a:extLst>
          </p:cNvPr>
          <p:cNvSpPr txBox="1"/>
          <p:nvPr/>
        </p:nvSpPr>
        <p:spPr>
          <a:xfrm>
            <a:off x="1585916" y="31852596"/>
            <a:ext cx="16881718" cy="298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15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J. K. </a:t>
            </a:r>
            <a:r>
              <a:rPr lang="en-US" altLang="zh-CN" sz="233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Arkady</a:t>
            </a:r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3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Pikovsky</a:t>
            </a:r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Michael Rosenblum, Synchronization.</a:t>
            </a:r>
          </a:p>
          <a:p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universal concept in nonlinear sciences, 1st ed., Cambridge</a:t>
            </a:r>
          </a:p>
          <a:p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Science Series (Cambridge University Press, 2001).</a:t>
            </a:r>
          </a:p>
          <a:p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W. Yu, J. Wang, H. Y. Yuan, and J. Xiao, Phys. Rev. Lett. 123,227201 (2019).</a:t>
            </a:r>
          </a:p>
          <a:p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C.Lu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M.Kim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Y.Yang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Y.S.Gui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C.-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M.Hu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J.Appl.Phys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134, 221101 (2023).</a:t>
            </a:r>
          </a:p>
          <a:p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A. P. </a:t>
            </a:r>
            <a:r>
              <a:rPr lang="en-US" altLang="zh-CN" sz="233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V. Stankevich, and L. V. </a:t>
            </a:r>
            <a:r>
              <a:rPr lang="en-US" altLang="zh-CN" sz="233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Turukina</a:t>
            </a:r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33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altLang="zh-CN" sz="23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D: Nonlinear Phenomena 238, 1203 (2009).</a:t>
            </a:r>
          </a:p>
        </p:txBody>
      </p:sp>
      <p:pic>
        <p:nvPicPr>
          <p:cNvPr id="68" name="图片 15">
            <a:extLst>
              <a:ext uri="{FF2B5EF4-FFF2-40B4-BE49-F238E27FC236}">
                <a16:creationId xmlns:a16="http://schemas.microsoft.com/office/drawing/2014/main" id="{A55D18F1-8DEC-4756-9485-4B4D11460F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249247" y="32457655"/>
            <a:ext cx="2074301" cy="2026577"/>
          </a:xfrm>
          <a:prstGeom prst="rect">
            <a:avLst/>
          </a:prstGeom>
          <a:ln>
            <a:noFill/>
          </a:ln>
        </p:spPr>
      </p:pic>
      <p:pic>
        <p:nvPicPr>
          <p:cNvPr id="85" name="图片 39">
            <a:extLst>
              <a:ext uri="{FF2B5EF4-FFF2-40B4-BE49-F238E27FC236}">
                <a16:creationId xmlns:a16="http://schemas.microsoft.com/office/drawing/2014/main" id="{FAC700F8-D826-40D0-B5F5-07C03421ECF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610315" y="32024584"/>
            <a:ext cx="2990113" cy="2892719"/>
          </a:xfrm>
          <a:prstGeom prst="rect">
            <a:avLst/>
          </a:prstGeom>
          <a:ln>
            <a:noFill/>
          </a:ln>
        </p:spPr>
      </p:pic>
      <p:sp>
        <p:nvSpPr>
          <p:cNvPr id="132" name="矩形 131">
            <a:extLst>
              <a:ext uri="{FF2B5EF4-FFF2-40B4-BE49-F238E27FC236}">
                <a16:creationId xmlns:a16="http://schemas.microsoft.com/office/drawing/2014/main" id="{D38C2A38-7724-45DC-B9FE-CB0C65D96732}"/>
              </a:ext>
            </a:extLst>
          </p:cNvPr>
          <p:cNvSpPr/>
          <p:nvPr/>
        </p:nvSpPr>
        <p:spPr>
          <a:xfrm>
            <a:off x="0" y="34757102"/>
            <a:ext cx="25199975" cy="121424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0006F0"/>
              </a:gs>
              <a:gs pos="28000">
                <a:srgbClr val="3F19FF"/>
              </a:gs>
              <a:gs pos="63000">
                <a:srgbClr val="0006F0"/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3">
              <a:noFill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AE96A4D-7A3D-43A0-BDC8-182FD74D0416}"/>
              </a:ext>
            </a:extLst>
          </p:cNvPr>
          <p:cNvSpPr txBox="1"/>
          <p:nvPr/>
        </p:nvSpPr>
        <p:spPr>
          <a:xfrm>
            <a:off x="17487413" y="4796538"/>
            <a:ext cx="1960443" cy="105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15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Model</a:t>
            </a:r>
            <a:endParaRPr lang="en-US" altLang="zh-CN" sz="2539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zh-CN" alt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5E99E50-67EC-4E23-8B0A-1FF06824A89E}"/>
              </a:ext>
            </a:extLst>
          </p:cNvPr>
          <p:cNvSpPr txBox="1"/>
          <p:nvPr/>
        </p:nvSpPr>
        <p:spPr>
          <a:xfrm>
            <a:off x="5072687" y="4796538"/>
            <a:ext cx="2754579" cy="105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15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Abstract</a:t>
            </a:r>
            <a:endParaRPr lang="en-US" altLang="zh-CN" sz="2539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zh-CN" alt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B7884D-AB32-48A7-8D65-FB1B093E2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6467" y="9813655"/>
            <a:ext cx="8346067" cy="241424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D14ED40-5E32-4B73-ADC9-13B0C7604B64}"/>
              </a:ext>
            </a:extLst>
          </p:cNvPr>
          <p:cNvSpPr txBox="1"/>
          <p:nvPr/>
        </p:nvSpPr>
        <p:spPr>
          <a:xfrm>
            <a:off x="3574801" y="11269784"/>
            <a:ext cx="5750350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15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Simulation Results</a:t>
            </a:r>
            <a:endParaRPr lang="zh-CN" alt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744205A-3055-4997-A81D-EE2AF3F27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8784" y="22155990"/>
            <a:ext cx="7143750" cy="1247775"/>
          </a:xfrm>
          <a:prstGeom prst="rect">
            <a:avLst/>
          </a:prstGeom>
        </p:spPr>
      </p:pic>
      <p:pic>
        <p:nvPicPr>
          <p:cNvPr id="42" name="object 2">
            <a:extLst>
              <a:ext uri="{FF2B5EF4-FFF2-40B4-BE49-F238E27FC236}">
                <a16:creationId xmlns:a16="http://schemas.microsoft.com/office/drawing/2014/main" id="{460738F4-19CB-4560-A7D6-06A45EBFB0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7298" y="25673685"/>
            <a:ext cx="10805356" cy="5818769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62047978-A016-403A-9342-B2CD91059463}"/>
              </a:ext>
            </a:extLst>
          </p:cNvPr>
          <p:cNvSpPr/>
          <p:nvPr/>
        </p:nvSpPr>
        <p:spPr>
          <a:xfrm>
            <a:off x="1047299" y="6070412"/>
            <a:ext cx="11170642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system of two weakly coupled Van der Pol oscillators: </a:t>
            </a:r>
          </a:p>
          <a:p>
            <a:pPr marL="362910" indent="-3629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dissipative coupling yields a substantially wider synchronization window than coherent coupling</a:t>
            </a:r>
          </a:p>
          <a:p>
            <a:pPr marL="362910" indent="-3629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coherent–dissipative coupling can extend this window even further in weak nonlinearity case, albeit with synchronized states of unequal amplitudes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14A9C65-FCCF-4754-9D20-E0209DF497F7}"/>
              </a:ext>
            </a:extLst>
          </p:cNvPr>
          <p:cNvSpPr txBox="1"/>
          <p:nvPr/>
        </p:nvSpPr>
        <p:spPr>
          <a:xfrm>
            <a:off x="3496980" y="23848956"/>
            <a:ext cx="5905992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15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Nonlinearity Impart</a:t>
            </a:r>
            <a:endParaRPr lang="zh-CN" alt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B822B5F-DDDF-452A-808F-9F79FAA4116B}"/>
              </a:ext>
            </a:extLst>
          </p:cNvPr>
          <p:cNvSpPr txBox="1"/>
          <p:nvPr/>
        </p:nvSpPr>
        <p:spPr>
          <a:xfrm>
            <a:off x="14895759" y="23848956"/>
            <a:ext cx="7143750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15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Experiment Verification</a:t>
            </a:r>
            <a:endParaRPr lang="zh-CN" alt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object 2">
            <a:extLst>
              <a:ext uri="{FF2B5EF4-FFF2-40B4-BE49-F238E27FC236}">
                <a16:creationId xmlns:a16="http://schemas.microsoft.com/office/drawing/2014/main" id="{73D22EC7-3043-41D1-AECD-E400B5D41AB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71723" y="26817301"/>
            <a:ext cx="11191822" cy="4317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16F9ABA-4BC0-428B-96CE-3838A5A7FDA5}"/>
                  </a:ext>
                </a:extLst>
              </p:cNvPr>
              <p:cNvSpPr txBox="1"/>
              <p:nvPr/>
            </p:nvSpPr>
            <p:spPr>
              <a:xfrm>
                <a:off x="13722734" y="24860130"/>
                <a:ext cx="9489800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employ two LC oscillators powered by negative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to verify results above:</a:t>
                </a: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16F9ABA-4BC0-428B-96CE-3838A5A7F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734" y="24860130"/>
                <a:ext cx="9489800" cy="1307537"/>
              </a:xfrm>
              <a:prstGeom prst="rect">
                <a:avLst/>
              </a:prstGeom>
              <a:blipFill>
                <a:blip r:embed="rId10"/>
                <a:stretch>
                  <a:fillRect l="-1285" b="-12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05D459E-D654-4989-A9FE-CF91F41B5364}"/>
                  </a:ext>
                </a:extLst>
              </p:cNvPr>
              <p:cNvSpPr txBox="1"/>
              <p:nvPr/>
            </p:nvSpPr>
            <p:spPr>
              <a:xfrm>
                <a:off x="1959188" y="24860130"/>
                <a:ext cx="8981576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Detect the synchronization quality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05D459E-D654-4989-A9FE-CF91F41B5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88" y="24860130"/>
                <a:ext cx="8981576" cy="661207"/>
              </a:xfrm>
              <a:prstGeom prst="rect">
                <a:avLst/>
              </a:prstGeom>
              <a:blipFill>
                <a:blip r:embed="rId11"/>
                <a:stretch>
                  <a:fillRect l="-1357" r="-1153" b="-24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A387A70-85EA-43BF-B6EC-26DC60B9868E}"/>
                  </a:ext>
                </a:extLst>
              </p:cNvPr>
              <p:cNvSpPr txBox="1"/>
              <p:nvPr/>
            </p:nvSpPr>
            <p:spPr>
              <a:xfrm>
                <a:off x="1638072" y="22108402"/>
                <a:ext cx="14960600" cy="130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spectra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altLang="zh-C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weak (a–c) and strong (e–f) nonlinearity.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phase diagram of synchronization quality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weak (d) and strong (h) nonlinearity.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A387A70-85EA-43BF-B6EC-26DC60B9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72" y="22108402"/>
                <a:ext cx="14960600" cy="1307537"/>
              </a:xfrm>
              <a:prstGeom prst="rect">
                <a:avLst/>
              </a:prstGeom>
              <a:blipFill>
                <a:blip r:embed="rId12"/>
                <a:stretch>
                  <a:fillRect l="-856" b="-12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本框 58">
            <a:extLst>
              <a:ext uri="{FF2B5EF4-FFF2-40B4-BE49-F238E27FC236}">
                <a16:creationId xmlns:a16="http://schemas.microsoft.com/office/drawing/2014/main" id="{BD51E9C3-2E88-47AA-BA18-A7EF14644A03}"/>
              </a:ext>
            </a:extLst>
          </p:cNvPr>
          <p:cNvSpPr txBox="1"/>
          <p:nvPr/>
        </p:nvSpPr>
        <p:spPr>
          <a:xfrm>
            <a:off x="5949275" y="17853620"/>
            <a:ext cx="3000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Lissajous patterns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94C6707-578D-4CCA-91D5-4590E4044B59}"/>
              </a:ext>
            </a:extLst>
          </p:cNvPr>
          <p:cNvCxnSpPr>
            <a:cxnSpLocks/>
          </p:cNvCxnSpPr>
          <p:nvPr/>
        </p:nvCxnSpPr>
        <p:spPr>
          <a:xfrm>
            <a:off x="4297185" y="13690600"/>
            <a:ext cx="102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27BB934F-CB55-4B2A-8FA9-125D7D424858}"/>
              </a:ext>
            </a:extLst>
          </p:cNvPr>
          <p:cNvSpPr txBox="1"/>
          <p:nvPr/>
        </p:nvSpPr>
        <p:spPr>
          <a:xfrm>
            <a:off x="3622996" y="13154689"/>
            <a:ext cx="2377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Sync. Window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D84A352-F127-4C1F-A03E-601AC8076AB8}"/>
              </a:ext>
            </a:extLst>
          </p:cNvPr>
          <p:cNvCxnSpPr>
            <a:cxnSpLocks/>
          </p:cNvCxnSpPr>
          <p:nvPr/>
        </p:nvCxnSpPr>
        <p:spPr>
          <a:xfrm flipV="1">
            <a:off x="9013757" y="13671745"/>
            <a:ext cx="230194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49A68B3B-C2DE-4F0F-8017-13917B6B614C}"/>
              </a:ext>
            </a:extLst>
          </p:cNvPr>
          <p:cNvCxnSpPr>
            <a:cxnSpLocks/>
          </p:cNvCxnSpPr>
          <p:nvPr/>
        </p:nvCxnSpPr>
        <p:spPr>
          <a:xfrm flipV="1">
            <a:off x="14812785" y="13671745"/>
            <a:ext cx="1481315" cy="61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2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3661</TotalTime>
  <Words>320</Words>
  <Application>Microsoft Office PowerPoint</Application>
  <PresentationFormat>自定义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wjj</dc:creator>
  <cp:lastModifiedBy>ziiiiy1@outlook.com</cp:lastModifiedBy>
  <cp:revision>244</cp:revision>
  <dcterms:created xsi:type="dcterms:W3CDTF">2023-02-10T07:23:14Z</dcterms:created>
  <dcterms:modified xsi:type="dcterms:W3CDTF">2026-05-24T14:34:18Z</dcterms:modified>
</cp:coreProperties>
</file>