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2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</p:sldMasterIdLst>
  <p:notesMasterIdLst>
    <p:notesMasterId r:id="rId3"/>
  </p:notesMasterIdLst>
  <p:sldIdLst>
    <p:sldId id="257" r:id="rId2"/>
  </p:sldIdLst>
  <p:sldSz cx="25199975" cy="35999738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77" userDrawn="1">
          <p15:clr>
            <a:srgbClr val="A4A3A4"/>
          </p15:clr>
        </p15:guide>
        <p15:guide id="2" pos="79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DAE"/>
    <a:srgbClr val="0000FF"/>
    <a:srgbClr val="F5AA2C"/>
    <a:srgbClr val="FFC26E"/>
    <a:srgbClr val="FE9956"/>
    <a:srgbClr val="FFB955"/>
    <a:srgbClr val="003153"/>
    <a:srgbClr val="F9CE9F"/>
    <a:srgbClr val="FBCEA0"/>
    <a:srgbClr val="4C0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1" autoAdjust="0"/>
    <p:restoredTop sz="94660"/>
  </p:normalViewPr>
  <p:slideViewPr>
    <p:cSldViewPr snapToGrid="0" showGuides="1">
      <p:cViewPr>
        <p:scale>
          <a:sx n="125" d="100"/>
          <a:sy n="125" d="100"/>
        </p:scale>
        <p:origin x="-6552" y="-17706"/>
      </p:cViewPr>
      <p:guideLst>
        <p:guide orient="horz" pos="11477"/>
        <p:guide pos="79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1pPr>
    <a:lvl2pPr marL="370025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2pPr>
    <a:lvl3pPr marL="740051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3pPr>
    <a:lvl4pPr marL="1110075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4pPr>
    <a:lvl5pPr marL="1480100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5pPr>
    <a:lvl6pPr marL="1850127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6pPr>
    <a:lvl7pPr marL="2220152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7pPr>
    <a:lvl8pPr marL="2590177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8pPr>
    <a:lvl9pPr marL="2960202" algn="l" defTabSz="740051" rtl="0" eaLnBrk="1" latinLnBrk="0" hangingPunct="1">
      <a:defRPr sz="97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349500" y="1143000"/>
            <a:ext cx="21590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9998" y="5891626"/>
            <a:ext cx="21419979" cy="12533242"/>
          </a:xfrm>
        </p:spPr>
        <p:txBody>
          <a:bodyPr anchor="b"/>
          <a:lstStyle>
            <a:lvl1pPr algn="ctr">
              <a:defRPr sz="165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9997" y="18908198"/>
            <a:ext cx="18899981" cy="8691601"/>
          </a:xfrm>
        </p:spPr>
        <p:txBody>
          <a:bodyPr/>
          <a:lstStyle>
            <a:lvl1pPr marL="0" indent="0" algn="ctr">
              <a:buNone/>
              <a:defRPr sz="6614"/>
            </a:lvl1pPr>
            <a:lvl2pPr marL="1259997" indent="0" algn="ctr">
              <a:buNone/>
              <a:defRPr sz="5512"/>
            </a:lvl2pPr>
            <a:lvl3pPr marL="2519995" indent="0" algn="ctr">
              <a:buNone/>
              <a:defRPr sz="4961"/>
            </a:lvl3pPr>
            <a:lvl4pPr marL="3779992" indent="0" algn="ctr">
              <a:buNone/>
              <a:defRPr sz="4409"/>
            </a:lvl4pPr>
            <a:lvl5pPr marL="5039990" indent="0" algn="ctr">
              <a:buNone/>
              <a:defRPr sz="4409"/>
            </a:lvl5pPr>
            <a:lvl6pPr marL="6299987" indent="0" algn="ctr">
              <a:buNone/>
              <a:defRPr sz="4409"/>
            </a:lvl6pPr>
            <a:lvl7pPr marL="7559985" indent="0" algn="ctr">
              <a:buNone/>
              <a:defRPr sz="4409"/>
            </a:lvl7pPr>
            <a:lvl8pPr marL="8819982" indent="0" algn="ctr">
              <a:buNone/>
              <a:defRPr sz="4409"/>
            </a:lvl8pPr>
            <a:lvl9pPr marL="10079980" indent="0" algn="ctr">
              <a:buNone/>
              <a:defRPr sz="440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2078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532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033733" y="1916653"/>
            <a:ext cx="5433745" cy="3050811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2500" y="1916653"/>
            <a:ext cx="15986234" cy="3050811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458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1257579" y="8164077"/>
            <a:ext cx="10816918" cy="2418985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4116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13126456" y="8164077"/>
            <a:ext cx="10804770" cy="2418985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4116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2026/5/24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57580" y="4063140"/>
            <a:ext cx="22681087" cy="2878214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477956" y="13039846"/>
            <a:ext cx="20255223" cy="5348225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15438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2477956" y="18690443"/>
            <a:ext cx="20255223" cy="247568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6174" spc="145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41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375" y="8974945"/>
            <a:ext cx="21734978" cy="14974888"/>
          </a:xfrm>
        </p:spPr>
        <p:txBody>
          <a:bodyPr anchor="b"/>
          <a:lstStyle>
            <a:lvl1pPr>
              <a:defRPr sz="16535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375" y="24091502"/>
            <a:ext cx="21734978" cy="7874940"/>
          </a:xfrm>
        </p:spPr>
        <p:txBody>
          <a:bodyPr/>
          <a:lstStyle>
            <a:lvl1pPr marL="0" indent="0">
              <a:buNone/>
              <a:defRPr sz="6614">
                <a:solidFill>
                  <a:schemeClr val="tx1"/>
                </a:solidFill>
              </a:defRPr>
            </a:lvl1pPr>
            <a:lvl2pPr marL="1259997" indent="0">
              <a:buNone/>
              <a:defRPr sz="5512">
                <a:solidFill>
                  <a:schemeClr val="tx1">
                    <a:tint val="75000"/>
                  </a:schemeClr>
                </a:solidFill>
              </a:defRPr>
            </a:lvl2pPr>
            <a:lvl3pPr marL="2519995" indent="0">
              <a:buNone/>
              <a:defRPr sz="4961">
                <a:solidFill>
                  <a:schemeClr val="tx1">
                    <a:tint val="75000"/>
                  </a:schemeClr>
                </a:solidFill>
              </a:defRPr>
            </a:lvl3pPr>
            <a:lvl4pPr marL="377999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4pPr>
            <a:lvl5pPr marL="503999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5pPr>
            <a:lvl6pPr marL="6299987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6pPr>
            <a:lvl7pPr marL="7559985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7pPr>
            <a:lvl8pPr marL="8819982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8pPr>
            <a:lvl9pPr marL="10079980" indent="0">
              <a:buNone/>
              <a:defRPr sz="440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08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2498" y="9583264"/>
            <a:ext cx="10709989" cy="228415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57488" y="9583264"/>
            <a:ext cx="10709989" cy="2284150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54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1" y="1916661"/>
            <a:ext cx="21734978" cy="695828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5783" y="8824938"/>
            <a:ext cx="10660769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5783" y="13149904"/>
            <a:ext cx="10660769" cy="193415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57489" y="8824938"/>
            <a:ext cx="10713272" cy="4324966"/>
          </a:xfrm>
        </p:spPr>
        <p:txBody>
          <a:bodyPr anchor="b"/>
          <a:lstStyle>
            <a:lvl1pPr marL="0" indent="0">
              <a:buNone/>
              <a:defRPr sz="6614" b="1"/>
            </a:lvl1pPr>
            <a:lvl2pPr marL="1259997" indent="0">
              <a:buNone/>
              <a:defRPr sz="5512" b="1"/>
            </a:lvl2pPr>
            <a:lvl3pPr marL="2519995" indent="0">
              <a:buNone/>
              <a:defRPr sz="4961" b="1"/>
            </a:lvl3pPr>
            <a:lvl4pPr marL="3779992" indent="0">
              <a:buNone/>
              <a:defRPr sz="4409" b="1"/>
            </a:lvl4pPr>
            <a:lvl5pPr marL="5039990" indent="0">
              <a:buNone/>
              <a:defRPr sz="4409" b="1"/>
            </a:lvl5pPr>
            <a:lvl6pPr marL="6299987" indent="0">
              <a:buNone/>
              <a:defRPr sz="4409" b="1"/>
            </a:lvl6pPr>
            <a:lvl7pPr marL="7559985" indent="0">
              <a:buNone/>
              <a:defRPr sz="4409" b="1"/>
            </a:lvl7pPr>
            <a:lvl8pPr marL="8819982" indent="0">
              <a:buNone/>
              <a:defRPr sz="4409" b="1"/>
            </a:lvl8pPr>
            <a:lvl9pPr marL="10079980" indent="0">
              <a:buNone/>
              <a:defRPr sz="440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57489" y="13149904"/>
            <a:ext cx="10713272" cy="1934152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210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71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004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3272" y="5183304"/>
            <a:ext cx="12757487" cy="25583147"/>
          </a:xfrm>
        </p:spPr>
        <p:txBody>
          <a:bodyPr/>
          <a:lstStyle>
            <a:lvl1pPr>
              <a:defRPr sz="8819"/>
            </a:lvl1pPr>
            <a:lvl2pPr>
              <a:defRPr sz="7717"/>
            </a:lvl2pPr>
            <a:lvl3pPr>
              <a:defRPr sz="6614"/>
            </a:lvl3pPr>
            <a:lvl4pPr>
              <a:defRPr sz="5512"/>
            </a:lvl4pPr>
            <a:lvl5pPr>
              <a:defRPr sz="5512"/>
            </a:lvl5pPr>
            <a:lvl6pPr>
              <a:defRPr sz="5512"/>
            </a:lvl6pPr>
            <a:lvl7pPr>
              <a:defRPr sz="5512"/>
            </a:lvl7pPr>
            <a:lvl8pPr>
              <a:defRPr sz="5512"/>
            </a:lvl8pPr>
            <a:lvl9pPr>
              <a:defRPr sz="5512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692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5780" y="2399982"/>
            <a:ext cx="8127648" cy="8399939"/>
          </a:xfrm>
        </p:spPr>
        <p:txBody>
          <a:bodyPr anchor="b"/>
          <a:lstStyle>
            <a:lvl1pPr>
              <a:defRPr sz="881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713272" y="5183304"/>
            <a:ext cx="12757487" cy="25583147"/>
          </a:xfrm>
        </p:spPr>
        <p:txBody>
          <a:bodyPr anchor="t"/>
          <a:lstStyle>
            <a:lvl1pPr marL="0" indent="0">
              <a:buNone/>
              <a:defRPr sz="8819"/>
            </a:lvl1pPr>
            <a:lvl2pPr marL="1259997" indent="0">
              <a:buNone/>
              <a:defRPr sz="7717"/>
            </a:lvl2pPr>
            <a:lvl3pPr marL="2519995" indent="0">
              <a:buNone/>
              <a:defRPr sz="6614"/>
            </a:lvl3pPr>
            <a:lvl4pPr marL="3779992" indent="0">
              <a:buNone/>
              <a:defRPr sz="5512"/>
            </a:lvl4pPr>
            <a:lvl5pPr marL="5039990" indent="0">
              <a:buNone/>
              <a:defRPr sz="5512"/>
            </a:lvl5pPr>
            <a:lvl6pPr marL="6299987" indent="0">
              <a:buNone/>
              <a:defRPr sz="5512"/>
            </a:lvl6pPr>
            <a:lvl7pPr marL="7559985" indent="0">
              <a:buNone/>
              <a:defRPr sz="5512"/>
            </a:lvl7pPr>
            <a:lvl8pPr marL="8819982" indent="0">
              <a:buNone/>
              <a:defRPr sz="5512"/>
            </a:lvl8pPr>
            <a:lvl9pPr marL="10079980" indent="0">
              <a:buNone/>
              <a:defRPr sz="5512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5780" y="10799922"/>
            <a:ext cx="8127648" cy="20008190"/>
          </a:xfrm>
        </p:spPr>
        <p:txBody>
          <a:bodyPr/>
          <a:lstStyle>
            <a:lvl1pPr marL="0" indent="0">
              <a:buNone/>
              <a:defRPr sz="4409"/>
            </a:lvl1pPr>
            <a:lvl2pPr marL="1259997" indent="0">
              <a:buNone/>
              <a:defRPr sz="3858"/>
            </a:lvl2pPr>
            <a:lvl3pPr marL="2519995" indent="0">
              <a:buNone/>
              <a:defRPr sz="3307"/>
            </a:lvl3pPr>
            <a:lvl4pPr marL="3779992" indent="0">
              <a:buNone/>
              <a:defRPr sz="2756"/>
            </a:lvl4pPr>
            <a:lvl5pPr marL="5039990" indent="0">
              <a:buNone/>
              <a:defRPr sz="2756"/>
            </a:lvl5pPr>
            <a:lvl6pPr marL="6299987" indent="0">
              <a:buNone/>
              <a:defRPr sz="2756"/>
            </a:lvl6pPr>
            <a:lvl7pPr marL="7559985" indent="0">
              <a:buNone/>
              <a:defRPr sz="2756"/>
            </a:lvl7pPr>
            <a:lvl8pPr marL="8819982" indent="0">
              <a:buNone/>
              <a:defRPr sz="2756"/>
            </a:lvl8pPr>
            <a:lvl9pPr marL="10079980" indent="0">
              <a:buNone/>
              <a:defRPr sz="275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2026/5/24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319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2499" y="1916661"/>
            <a:ext cx="21734978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2499" y="9583264"/>
            <a:ext cx="21734978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32498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2026/5/24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47492" y="33366432"/>
            <a:ext cx="850499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797483" y="33366432"/>
            <a:ext cx="5669994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900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56" r:id="rId12"/>
    <p:sldLayoutId id="2147483658" r:id="rId13"/>
    <p:sldLayoutId id="2147483659" r:id="rId14"/>
  </p:sldLayoutIdLst>
  <p:txStyles>
    <p:titleStyle>
      <a:lvl1pPr algn="l" defTabSz="2519995" rtl="0" eaLnBrk="1" latinLnBrk="0" hangingPunct="1">
        <a:lnSpc>
          <a:spcPct val="90000"/>
        </a:lnSpc>
        <a:spcBef>
          <a:spcPct val="0"/>
        </a:spcBef>
        <a:buNone/>
        <a:defRPr sz="121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9999" indent="-629999" algn="l" defTabSz="2519995" rtl="0" eaLnBrk="1" latinLnBrk="0" hangingPunct="1">
        <a:lnSpc>
          <a:spcPct val="90000"/>
        </a:lnSpc>
        <a:spcBef>
          <a:spcPts val="2756"/>
        </a:spcBef>
        <a:buFont typeface="Arial" panose="020B0604020202020204" pitchFamily="34" charset="0"/>
        <a:buChar char="•"/>
        <a:defRPr sz="7717" kern="1200">
          <a:solidFill>
            <a:schemeClr val="tx1"/>
          </a:solidFill>
          <a:latin typeface="+mn-lt"/>
          <a:ea typeface="+mn-ea"/>
          <a:cs typeface="+mn-cs"/>
        </a:defRPr>
      </a:lvl1pPr>
      <a:lvl2pPr marL="188999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2pPr>
      <a:lvl3pPr marL="314999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5512" kern="1200">
          <a:solidFill>
            <a:schemeClr val="tx1"/>
          </a:solidFill>
          <a:latin typeface="+mn-lt"/>
          <a:ea typeface="+mn-ea"/>
          <a:cs typeface="+mn-cs"/>
        </a:defRPr>
      </a:lvl3pPr>
      <a:lvl4pPr marL="440999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66998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929986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8189984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9449981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709979" indent="-629999" algn="l" defTabSz="251999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1pPr>
      <a:lvl2pPr marL="125999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2pPr>
      <a:lvl3pPr marL="251999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4pPr>
      <a:lvl5pPr marL="503999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5pPr>
      <a:lvl6pPr marL="6299987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6pPr>
      <a:lvl7pPr marL="7559985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7pPr>
      <a:lvl8pPr marL="8819982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8pPr>
      <a:lvl9pPr marL="10079980" algn="l" defTabSz="2519995" rtl="0" eaLnBrk="1" latinLnBrk="0" hangingPunct="1">
        <a:defRPr sz="49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tags" Target="../tags/tag41.xml"/><Relationship Id="rId21" Type="http://schemas.openxmlformats.org/officeDocument/2006/relationships/tags" Target="../tags/tag36.xml"/><Relationship Id="rId42" Type="http://schemas.openxmlformats.org/officeDocument/2006/relationships/tags" Target="../tags/tag57.xml"/><Relationship Id="rId47" Type="http://schemas.openxmlformats.org/officeDocument/2006/relationships/tags" Target="../tags/tag62.xml"/><Relationship Id="rId63" Type="http://schemas.openxmlformats.org/officeDocument/2006/relationships/image" Target="../media/image21.png"/><Relationship Id="rId68" Type="http://schemas.openxmlformats.org/officeDocument/2006/relationships/image" Target="../media/image26.png"/><Relationship Id="rId84" Type="http://schemas.openxmlformats.org/officeDocument/2006/relationships/image" Target="../media/image28.png"/><Relationship Id="rId89" Type="http://schemas.openxmlformats.org/officeDocument/2006/relationships/image" Target="../media/image33.png"/><Relationship Id="rId16" Type="http://schemas.openxmlformats.org/officeDocument/2006/relationships/tags" Target="../tags/tag31.xml"/><Relationship Id="rId11" Type="http://schemas.openxmlformats.org/officeDocument/2006/relationships/tags" Target="../tags/tag26.xml"/><Relationship Id="rId32" Type="http://schemas.openxmlformats.org/officeDocument/2006/relationships/tags" Target="../tags/tag47.xml"/><Relationship Id="rId37" Type="http://schemas.openxmlformats.org/officeDocument/2006/relationships/tags" Target="../tags/tag52.xml"/><Relationship Id="rId53" Type="http://schemas.openxmlformats.org/officeDocument/2006/relationships/image" Target="../media/image11.png"/><Relationship Id="rId58" Type="http://schemas.openxmlformats.org/officeDocument/2006/relationships/image" Target="../media/image16.png"/><Relationship Id="rId74" Type="http://schemas.openxmlformats.org/officeDocument/2006/relationships/image" Target="../media/image3.emf"/><Relationship Id="rId79" Type="http://schemas.openxmlformats.org/officeDocument/2006/relationships/image" Target="../media/image5.emf"/><Relationship Id="rId5" Type="http://schemas.openxmlformats.org/officeDocument/2006/relationships/tags" Target="../tags/tag20.xml"/><Relationship Id="rId90" Type="http://schemas.openxmlformats.org/officeDocument/2006/relationships/image" Target="../media/image34.png"/><Relationship Id="rId95" Type="http://schemas.openxmlformats.org/officeDocument/2006/relationships/image" Target="../media/image39.png"/><Relationship Id="rId22" Type="http://schemas.openxmlformats.org/officeDocument/2006/relationships/tags" Target="../tags/tag37.xml"/><Relationship Id="rId27" Type="http://schemas.openxmlformats.org/officeDocument/2006/relationships/tags" Target="../tags/tag42.xml"/><Relationship Id="rId43" Type="http://schemas.openxmlformats.org/officeDocument/2006/relationships/tags" Target="../tags/tag58.xml"/><Relationship Id="rId48" Type="http://schemas.openxmlformats.org/officeDocument/2006/relationships/slideLayout" Target="../slideLayouts/slideLayout1.xml"/><Relationship Id="rId64" Type="http://schemas.openxmlformats.org/officeDocument/2006/relationships/image" Target="../media/image22.png"/><Relationship Id="rId69" Type="http://schemas.openxmlformats.org/officeDocument/2006/relationships/oleObject" Target="../embeddings/oleObject1.bin"/><Relationship Id="rId80" Type="http://schemas.openxmlformats.org/officeDocument/2006/relationships/oleObject" Target="../embeddings/oleObject6.bin"/><Relationship Id="rId85" Type="http://schemas.openxmlformats.org/officeDocument/2006/relationships/image" Target="../media/image29.png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tags" Target="../tags/tag40.xml"/><Relationship Id="rId33" Type="http://schemas.openxmlformats.org/officeDocument/2006/relationships/tags" Target="../tags/tag48.xml"/><Relationship Id="rId38" Type="http://schemas.openxmlformats.org/officeDocument/2006/relationships/tags" Target="../tags/tag53.xml"/><Relationship Id="rId46" Type="http://schemas.openxmlformats.org/officeDocument/2006/relationships/tags" Target="../tags/tag61.xml"/><Relationship Id="rId59" Type="http://schemas.openxmlformats.org/officeDocument/2006/relationships/image" Target="../media/image17.png"/><Relationship Id="rId67" Type="http://schemas.openxmlformats.org/officeDocument/2006/relationships/image" Target="../media/image25.png"/><Relationship Id="rId20" Type="http://schemas.openxmlformats.org/officeDocument/2006/relationships/tags" Target="../tags/tag35.xml"/><Relationship Id="rId41" Type="http://schemas.openxmlformats.org/officeDocument/2006/relationships/tags" Target="../tags/tag56.xml"/><Relationship Id="rId54" Type="http://schemas.openxmlformats.org/officeDocument/2006/relationships/image" Target="../media/image12.png"/><Relationship Id="rId62" Type="http://schemas.openxmlformats.org/officeDocument/2006/relationships/image" Target="../media/image20.png"/><Relationship Id="rId70" Type="http://schemas.openxmlformats.org/officeDocument/2006/relationships/image" Target="../media/image1.emf"/><Relationship Id="rId75" Type="http://schemas.openxmlformats.org/officeDocument/2006/relationships/oleObject" Target="../embeddings/oleObject4.bin"/><Relationship Id="rId83" Type="http://schemas.openxmlformats.org/officeDocument/2006/relationships/image" Target="../media/image7.emf"/><Relationship Id="rId88" Type="http://schemas.openxmlformats.org/officeDocument/2006/relationships/image" Target="../media/image32.png"/><Relationship Id="rId91" Type="http://schemas.openxmlformats.org/officeDocument/2006/relationships/image" Target="../media/image35.png"/><Relationship Id="rId96" Type="http://schemas.openxmlformats.org/officeDocument/2006/relationships/image" Target="../media/image40.png"/><Relationship Id="rId1" Type="http://schemas.openxmlformats.org/officeDocument/2006/relationships/vmlDrawing" Target="../drawings/vmlDrawing1.vml"/><Relationship Id="rId6" Type="http://schemas.openxmlformats.org/officeDocument/2006/relationships/tags" Target="../tags/tag21.xml"/><Relationship Id="rId15" Type="http://schemas.openxmlformats.org/officeDocument/2006/relationships/tags" Target="../tags/tag30.xml"/><Relationship Id="rId23" Type="http://schemas.openxmlformats.org/officeDocument/2006/relationships/tags" Target="../tags/tag38.xml"/><Relationship Id="rId28" Type="http://schemas.openxmlformats.org/officeDocument/2006/relationships/tags" Target="../tags/tag43.xml"/><Relationship Id="rId36" Type="http://schemas.openxmlformats.org/officeDocument/2006/relationships/tags" Target="../tags/tag51.xml"/><Relationship Id="rId49" Type="http://schemas.openxmlformats.org/officeDocument/2006/relationships/notesSlide" Target="../notesSlides/notesSlide1.xml"/><Relationship Id="rId57" Type="http://schemas.openxmlformats.org/officeDocument/2006/relationships/image" Target="../media/image15.png"/><Relationship Id="rId10" Type="http://schemas.openxmlformats.org/officeDocument/2006/relationships/tags" Target="../tags/tag25.xml"/><Relationship Id="rId31" Type="http://schemas.openxmlformats.org/officeDocument/2006/relationships/tags" Target="../tags/tag46.xml"/><Relationship Id="rId44" Type="http://schemas.openxmlformats.org/officeDocument/2006/relationships/tags" Target="../tags/tag59.xml"/><Relationship Id="rId52" Type="http://schemas.openxmlformats.org/officeDocument/2006/relationships/image" Target="../media/image10.png"/><Relationship Id="rId60" Type="http://schemas.openxmlformats.org/officeDocument/2006/relationships/image" Target="../media/image18.png"/><Relationship Id="rId65" Type="http://schemas.openxmlformats.org/officeDocument/2006/relationships/image" Target="../media/image23.png"/><Relationship Id="rId73" Type="http://schemas.openxmlformats.org/officeDocument/2006/relationships/oleObject" Target="../embeddings/oleObject3.bin"/><Relationship Id="rId78" Type="http://schemas.openxmlformats.org/officeDocument/2006/relationships/oleObject" Target="../embeddings/oleObject5.bin"/><Relationship Id="rId81" Type="http://schemas.openxmlformats.org/officeDocument/2006/relationships/image" Target="../media/image6.emf"/><Relationship Id="rId86" Type="http://schemas.openxmlformats.org/officeDocument/2006/relationships/image" Target="../media/image30.png"/><Relationship Id="rId94" Type="http://schemas.openxmlformats.org/officeDocument/2006/relationships/image" Target="../media/image38.png"/><Relationship Id="rId99" Type="http://schemas.openxmlformats.org/officeDocument/2006/relationships/image" Target="../media/image43.png"/><Relationship Id="rId101" Type="http://schemas.openxmlformats.org/officeDocument/2006/relationships/image" Target="../media/image45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3" Type="http://schemas.openxmlformats.org/officeDocument/2006/relationships/tags" Target="../tags/tag28.xml"/><Relationship Id="rId18" Type="http://schemas.openxmlformats.org/officeDocument/2006/relationships/tags" Target="../tags/tag33.xml"/><Relationship Id="rId39" Type="http://schemas.openxmlformats.org/officeDocument/2006/relationships/tags" Target="../tags/tag54.xml"/><Relationship Id="rId34" Type="http://schemas.openxmlformats.org/officeDocument/2006/relationships/tags" Target="../tags/tag49.xml"/><Relationship Id="rId50" Type="http://schemas.openxmlformats.org/officeDocument/2006/relationships/image" Target="../media/image8.png"/><Relationship Id="rId55" Type="http://schemas.openxmlformats.org/officeDocument/2006/relationships/image" Target="../media/image13.png"/><Relationship Id="rId76" Type="http://schemas.openxmlformats.org/officeDocument/2006/relationships/image" Target="../media/image4.emf"/><Relationship Id="rId97" Type="http://schemas.openxmlformats.org/officeDocument/2006/relationships/image" Target="../media/image41.png"/><Relationship Id="rId7" Type="http://schemas.openxmlformats.org/officeDocument/2006/relationships/tags" Target="../tags/tag22.xml"/><Relationship Id="rId71" Type="http://schemas.openxmlformats.org/officeDocument/2006/relationships/oleObject" Target="../embeddings/oleObject2.bin"/><Relationship Id="rId92" Type="http://schemas.openxmlformats.org/officeDocument/2006/relationships/image" Target="../media/image36.png"/><Relationship Id="rId2" Type="http://schemas.openxmlformats.org/officeDocument/2006/relationships/tags" Target="../tags/tag17.xml"/><Relationship Id="rId29" Type="http://schemas.openxmlformats.org/officeDocument/2006/relationships/tags" Target="../tags/tag44.xml"/><Relationship Id="rId24" Type="http://schemas.openxmlformats.org/officeDocument/2006/relationships/tags" Target="../tags/tag39.xml"/><Relationship Id="rId40" Type="http://schemas.openxmlformats.org/officeDocument/2006/relationships/tags" Target="../tags/tag55.xml"/><Relationship Id="rId45" Type="http://schemas.openxmlformats.org/officeDocument/2006/relationships/tags" Target="../tags/tag60.xml"/><Relationship Id="rId66" Type="http://schemas.openxmlformats.org/officeDocument/2006/relationships/image" Target="../media/image24.png"/><Relationship Id="rId87" Type="http://schemas.openxmlformats.org/officeDocument/2006/relationships/image" Target="../media/image31.png"/><Relationship Id="rId61" Type="http://schemas.openxmlformats.org/officeDocument/2006/relationships/image" Target="../media/image19.png"/><Relationship Id="rId82" Type="http://schemas.openxmlformats.org/officeDocument/2006/relationships/oleObject" Target="../embeddings/oleObject7.bin"/><Relationship Id="rId19" Type="http://schemas.openxmlformats.org/officeDocument/2006/relationships/tags" Target="../tags/tag34.xml"/><Relationship Id="rId14" Type="http://schemas.openxmlformats.org/officeDocument/2006/relationships/tags" Target="../tags/tag29.xml"/><Relationship Id="rId30" Type="http://schemas.openxmlformats.org/officeDocument/2006/relationships/tags" Target="../tags/tag45.xml"/><Relationship Id="rId35" Type="http://schemas.openxmlformats.org/officeDocument/2006/relationships/tags" Target="../tags/tag50.xml"/><Relationship Id="rId56" Type="http://schemas.openxmlformats.org/officeDocument/2006/relationships/image" Target="../media/image14.svg"/><Relationship Id="rId77" Type="http://schemas.openxmlformats.org/officeDocument/2006/relationships/image" Target="../media/image27.png"/><Relationship Id="rId100" Type="http://schemas.openxmlformats.org/officeDocument/2006/relationships/image" Target="../media/image44.png"/><Relationship Id="rId8" Type="http://schemas.openxmlformats.org/officeDocument/2006/relationships/tags" Target="../tags/tag23.xml"/><Relationship Id="rId51" Type="http://schemas.openxmlformats.org/officeDocument/2006/relationships/image" Target="../media/image9.jpeg"/><Relationship Id="rId72" Type="http://schemas.openxmlformats.org/officeDocument/2006/relationships/image" Target="../media/image2.emf"/><Relationship Id="rId93" Type="http://schemas.openxmlformats.org/officeDocument/2006/relationships/image" Target="../media/image37.png"/><Relationship Id="rId98" Type="http://schemas.openxmlformats.org/officeDocument/2006/relationships/image" Target="../media/image42.png"/><Relationship Id="rId3" Type="http://schemas.openxmlformats.org/officeDocument/2006/relationships/tags" Target="../tags/tag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-1" y="0"/>
            <a:ext cx="25199975" cy="3599973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0" dirty="0"/>
          </a:p>
        </p:txBody>
      </p:sp>
      <p:sp>
        <p:nvSpPr>
          <p:cNvPr id="310" name="圆角矩形 309"/>
          <p:cNvSpPr/>
          <p:nvPr>
            <p:custDataLst>
              <p:tags r:id="rId4"/>
            </p:custDataLst>
          </p:nvPr>
        </p:nvSpPr>
        <p:spPr>
          <a:xfrm>
            <a:off x="408507" y="28843003"/>
            <a:ext cx="12031402" cy="6580475"/>
          </a:xfrm>
          <a:prstGeom prst="roundRect">
            <a:avLst>
              <a:gd name="adj" fmla="val 411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1298076" y="-75182"/>
            <a:ext cx="22599234" cy="52396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altLang="zh-CN" sz="4480" b="1" dirty="0">
              <a:solidFill>
                <a:schemeClr val="bg2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pPr algn="ctr">
              <a:lnSpc>
                <a:spcPct val="125000"/>
              </a:lnSpc>
            </a:pPr>
            <a:r>
              <a:rPr lang="en-US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Dynamic </a:t>
            </a:r>
            <a:r>
              <a:rPr lang="en-US" altLang="zh-CN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P</a:t>
            </a:r>
            <a:r>
              <a:rPr lang="en-US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roperties of </a:t>
            </a:r>
            <a:r>
              <a:rPr lang="en-US" altLang="zh-CN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E</a:t>
            </a:r>
            <a:r>
              <a:rPr lang="en-US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xchange Spirals in Fe/CoO </a:t>
            </a:r>
          </a:p>
          <a:p>
            <a:pPr algn="ctr">
              <a:lnSpc>
                <a:spcPct val="125000"/>
              </a:lnSpc>
            </a:pPr>
            <a:r>
              <a:rPr lang="en-US" altLang="zh-CN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Bilayer </a:t>
            </a:r>
            <a:r>
              <a:rPr lang="en-US" sz="5600" b="1" dirty="0">
                <a:solidFill>
                  <a:srgbClr val="FFFF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with Strong Interfacial Exchange Coupling</a:t>
            </a:r>
            <a:endParaRPr lang="en-US" altLang="zh-CN" sz="3360" b="1" u="sng" dirty="0"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pPr algn="ctr" fontAlgn="auto">
              <a:lnSpc>
                <a:spcPct val="60000"/>
              </a:lnSpc>
            </a:pPr>
            <a:r>
              <a:rPr lang="en-US" altLang="zh-CN" sz="3360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</a:t>
            </a:r>
          </a:p>
          <a:p>
            <a:pPr algn="ctr">
              <a:lnSpc>
                <a:spcPct val="80000"/>
              </a:lnSpc>
              <a:spcBef>
                <a:spcPts val="560"/>
              </a:spcBef>
              <a:spcAft>
                <a:spcPts val="2800"/>
              </a:spcAft>
            </a:pPr>
            <a:r>
              <a:rPr lang="en-US" altLang="zh-CN" sz="4480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Yuanfei Fan, </a:t>
            </a:r>
            <a:r>
              <a:rPr lang="en-US" altLang="zh-CN" sz="4480" dirty="0" err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Hongyue</a:t>
            </a:r>
            <a:r>
              <a:rPr lang="en-US" altLang="zh-CN" sz="4480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Xu, Tong Wu, </a:t>
            </a:r>
            <a:r>
              <a:rPr lang="en-US" altLang="zh-CN" sz="4480" dirty="0" err="1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Yizheng</a:t>
            </a:r>
            <a:r>
              <a:rPr lang="en-US" altLang="zh-CN" sz="4480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Wu*</a:t>
            </a:r>
          </a:p>
          <a:p>
            <a:pPr algn="ctr">
              <a:lnSpc>
                <a:spcPct val="80000"/>
              </a:lnSpc>
            </a:pPr>
            <a:r>
              <a:rPr lang="en-US" altLang="zh-CN" sz="3733" b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 </a:t>
            </a:r>
            <a:r>
              <a:rPr lang="en-US" altLang="zh-CN" sz="3733" i="1" dirty="0">
                <a:solidFill>
                  <a:schemeClr val="bg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Department of Physics, Fudan University, Shanghai, China</a:t>
            </a:r>
          </a:p>
          <a:p>
            <a:pPr algn="ctr"/>
            <a:endParaRPr lang="en-US" altLang="zh-CN" sz="448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endParaRPr lang="en-US" altLang="zh-CN" sz="4480" b="1" dirty="0">
              <a:solidFill>
                <a:schemeClr val="bg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309" name="圆角矩形 308"/>
          <p:cNvSpPr/>
          <p:nvPr>
            <p:custDataLst>
              <p:tags r:id="rId6"/>
            </p:custDataLst>
          </p:nvPr>
        </p:nvSpPr>
        <p:spPr>
          <a:xfrm>
            <a:off x="412867" y="27942017"/>
            <a:ext cx="12026656" cy="784149"/>
          </a:xfrm>
          <a:prstGeom prst="roundRect">
            <a:avLst>
              <a:gd name="adj" fmla="val 11994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spc="-93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Angular-dependent dynamic properties </a:t>
            </a:r>
            <a:endParaRPr lang="zh-CN" altLang="en-US" sz="3920" spc="-93" dirty="0"/>
          </a:p>
        </p:txBody>
      </p:sp>
      <p:sp>
        <p:nvSpPr>
          <p:cNvPr id="230" name="圆角矩形 229"/>
          <p:cNvSpPr/>
          <p:nvPr>
            <p:custDataLst>
              <p:tags r:id="rId7"/>
            </p:custDataLst>
          </p:nvPr>
        </p:nvSpPr>
        <p:spPr>
          <a:xfrm>
            <a:off x="12760300" y="21079597"/>
            <a:ext cx="12021902" cy="6147877"/>
          </a:xfrm>
          <a:prstGeom prst="roundRect">
            <a:avLst>
              <a:gd name="adj" fmla="val 20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232" name="圆角矩形 231"/>
          <p:cNvSpPr/>
          <p:nvPr>
            <p:custDataLst>
              <p:tags r:id="rId8"/>
            </p:custDataLst>
          </p:nvPr>
        </p:nvSpPr>
        <p:spPr>
          <a:xfrm>
            <a:off x="12755551" y="20183571"/>
            <a:ext cx="12026652" cy="787375"/>
          </a:xfrm>
          <a:prstGeom prst="round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Simulation of spin dynamics</a:t>
            </a:r>
          </a:p>
        </p:txBody>
      </p:sp>
      <p:sp>
        <p:nvSpPr>
          <p:cNvPr id="172" name="圆角矩形 171"/>
          <p:cNvSpPr/>
          <p:nvPr>
            <p:custDataLst>
              <p:tags r:id="rId9"/>
            </p:custDataLst>
          </p:nvPr>
        </p:nvSpPr>
        <p:spPr>
          <a:xfrm>
            <a:off x="412866" y="18339329"/>
            <a:ext cx="12026253" cy="9397034"/>
          </a:xfrm>
          <a:prstGeom prst="roundRect">
            <a:avLst>
              <a:gd name="adj" fmla="val 297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zh-CN" altLang="en-US" sz="1089"/>
          </a:p>
        </p:txBody>
      </p:sp>
      <p:sp>
        <p:nvSpPr>
          <p:cNvPr id="231" name="圆角矩形 230"/>
          <p:cNvSpPr/>
          <p:nvPr>
            <p:custDataLst>
              <p:tags r:id="rId10"/>
            </p:custDataLst>
          </p:nvPr>
        </p:nvSpPr>
        <p:spPr>
          <a:xfrm>
            <a:off x="412867" y="17449101"/>
            <a:ext cx="12021923" cy="786817"/>
          </a:xfrm>
          <a:prstGeom prst="roundRect">
            <a:avLst/>
          </a:prstGeom>
          <a:gradFill>
            <a:gsLst>
              <a:gs pos="99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In-plane FMR measurements</a:t>
            </a:r>
          </a:p>
        </p:txBody>
      </p:sp>
      <p:pic>
        <p:nvPicPr>
          <p:cNvPr id="2055" name="Picture 9" descr="fudan_red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50"/>
          <a:stretch>
            <a:fillRect/>
          </a:stretch>
        </p:blipFill>
        <p:spPr>
          <a:xfrm>
            <a:off x="1469060" y="926277"/>
            <a:ext cx="2767522" cy="27681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圆角矩形 233"/>
          <p:cNvSpPr/>
          <p:nvPr>
            <p:custDataLst>
              <p:tags r:id="rId12"/>
            </p:custDataLst>
          </p:nvPr>
        </p:nvSpPr>
        <p:spPr>
          <a:xfrm>
            <a:off x="12755549" y="33449553"/>
            <a:ext cx="12031402" cy="1973925"/>
          </a:xfrm>
          <a:prstGeom prst="roundRect">
            <a:avLst>
              <a:gd name="adj" fmla="val 8296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68" name="圆角矩形 232"/>
          <p:cNvSpPr/>
          <p:nvPr>
            <p:custDataLst>
              <p:tags r:id="rId13"/>
            </p:custDataLst>
          </p:nvPr>
        </p:nvSpPr>
        <p:spPr>
          <a:xfrm>
            <a:off x="12776293" y="32552500"/>
            <a:ext cx="12005909" cy="787375"/>
          </a:xfrm>
          <a:prstGeom prst="roundRect">
            <a:avLst/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</a:rPr>
              <a:t>Conclusion</a:t>
            </a:r>
          </a:p>
        </p:txBody>
      </p:sp>
      <p:sp>
        <p:nvSpPr>
          <p:cNvPr id="71" name="Text Box 173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921655" y="33427020"/>
            <a:ext cx="11614620" cy="189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15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5pPr>
            <a:lvl6pPr marL="25146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6pPr>
            <a:lvl7pPr marL="29718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7pPr>
            <a:lvl8pPr marL="34290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8pPr>
            <a:lvl9pPr marL="3886200" indent="-228600" defTabSz="4321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9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Calibri" panose="020F0502020204030204" charset="0"/>
              </a:defRPr>
            </a:lvl9pPr>
          </a:lstStyle>
          <a:p>
            <a:pPr marL="262764" indent="-262764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707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707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Exchange spirals </a:t>
            </a: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were studied by ferromagnetic resonance (</a:t>
            </a:r>
            <a:r>
              <a:rPr kumimoji="1" lang="en-US" altLang="zh-CN" sz="2707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FMR</a:t>
            </a: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).</a:t>
            </a:r>
          </a:p>
          <a:p>
            <a:pPr marL="262764" indent="-262764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 The structure of exchange spirals was confirmed by </a:t>
            </a:r>
            <a:r>
              <a:rPr kumimoji="1" lang="en-US" altLang="zh-CN" sz="2707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micromagnetic simulation and PNR</a:t>
            </a: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  <a:p>
            <a:pPr marL="262764" indent="-262764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kumimoji="1" lang="en-US" altLang="zh-CN" sz="2707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Spin-wave excitation modes </a:t>
            </a:r>
            <a:r>
              <a:rPr kumimoji="1" lang="en-US" altLang="zh-CN" sz="2707" dirty="0">
                <a:latin typeface="Times New Roman" panose="02020603050405020304" charset="0"/>
                <a:cs typeface="Times New Roman" panose="02020603050405020304" charset="0"/>
              </a:rPr>
              <a:t>of spirals with different structures were simulated.</a:t>
            </a:r>
          </a:p>
        </p:txBody>
      </p:sp>
      <p:pic>
        <p:nvPicPr>
          <p:cNvPr id="53" name="Picture 2" descr="E:\报告 &amp; 海报 专题\海报\2012 复旦物理年会\picture\图片7.jpg">
            <a:extLst>
              <a:ext uri="{FF2B5EF4-FFF2-40B4-BE49-F238E27FC236}">
                <a16:creationId xmlns:a16="http://schemas.microsoft.com/office/drawing/2014/main" id="{769761B0-652F-4418-BE48-4FC15C59D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4939" y="866292"/>
            <a:ext cx="3591614" cy="288808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圆角矩形 134">
            <a:extLst>
              <a:ext uri="{FF2B5EF4-FFF2-40B4-BE49-F238E27FC236}">
                <a16:creationId xmlns:a16="http://schemas.microsoft.com/office/drawing/2014/main" id="{D46A7CAF-0775-41F4-92B5-0F0038E024B4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412867" y="5184214"/>
            <a:ext cx="24369336" cy="784149"/>
          </a:xfrm>
          <a:prstGeom prst="roundRect">
            <a:avLst/>
          </a:prstGeom>
          <a:gradFill>
            <a:gsLst>
              <a:gs pos="99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Background &amp; Motivation</a:t>
            </a:r>
          </a:p>
        </p:txBody>
      </p:sp>
      <p:sp>
        <p:nvSpPr>
          <p:cNvPr id="56" name="圆角矩形 168">
            <a:extLst>
              <a:ext uri="{FF2B5EF4-FFF2-40B4-BE49-F238E27FC236}">
                <a16:creationId xmlns:a16="http://schemas.microsoft.com/office/drawing/2014/main" id="{EDA6A37B-D5AC-49F8-94D8-0A1E62E4B4E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413023" y="6107022"/>
            <a:ext cx="24373928" cy="6787510"/>
          </a:xfrm>
          <a:prstGeom prst="roundRect">
            <a:avLst>
              <a:gd name="adj" fmla="val 404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75" name="矩形 74"/>
          <p:cNvSpPr/>
          <p:nvPr>
            <p:custDataLst>
              <p:tags r:id="rId17"/>
            </p:custDataLst>
          </p:nvPr>
        </p:nvSpPr>
        <p:spPr>
          <a:xfrm>
            <a:off x="17058798" y="6190390"/>
            <a:ext cx="6302206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194" b="1" dirty="0">
                <a:solidFill>
                  <a:srgbClr val="FF0000"/>
                </a:solidFill>
                <a:latin typeface="Comic Sans MS" panose="030F0702030302020204" charset="0"/>
                <a:cs typeface="Times New Roman" panose="02020603050405020304" charset="0"/>
              </a:rPr>
              <a:t>Exchange spiral in FM/AFM</a:t>
            </a:r>
          </a:p>
        </p:txBody>
      </p:sp>
      <p:sp>
        <p:nvSpPr>
          <p:cNvPr id="41" name="矩形 40"/>
          <p:cNvSpPr/>
          <p:nvPr/>
        </p:nvSpPr>
        <p:spPr>
          <a:xfrm>
            <a:off x="757852" y="11651879"/>
            <a:ext cx="548855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A. Frisk,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et al. Phys. Rev. Applied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(2023) 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1B529C96-723B-421A-B274-2DB0158B13BB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548395" y="6190390"/>
            <a:ext cx="5825662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194" b="1" dirty="0">
                <a:solidFill>
                  <a:srgbClr val="FF0000"/>
                </a:solidFill>
                <a:latin typeface="Comic Sans MS" panose="030F0702030302020204" charset="0"/>
                <a:cs typeface="Times New Roman" panose="02020603050405020304" charset="0"/>
              </a:rPr>
              <a:t> Magnetic exchange spirals</a:t>
            </a:r>
            <a:endParaRPr lang="en-US" altLang="zh-CN" sz="3194" b="1" baseline="-25000" dirty="0">
              <a:solidFill>
                <a:srgbClr val="FF0000"/>
              </a:solidFill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768E411-27A4-4947-94A6-5F202229E3AF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6980816" y="6190390"/>
            <a:ext cx="7968230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3194" b="1" dirty="0">
                <a:solidFill>
                  <a:srgbClr val="FF0000"/>
                </a:solidFill>
                <a:latin typeface="Comic Sans MS" panose="030F0702030302020204" charset="0"/>
                <a:cs typeface="Times New Roman" panose="02020603050405020304" charset="0"/>
              </a:rPr>
              <a:t>Spin dynamics of exchange spirals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6111BD2D-3FA1-42A2-AC1A-7710BCC58512}"/>
              </a:ext>
            </a:extLst>
          </p:cNvPr>
          <p:cNvPicPr>
            <a:picLocks noChangeAspect="1"/>
          </p:cNvPicPr>
          <p:nvPr/>
        </p:nvPicPr>
        <p:blipFill rotWithShape="1">
          <a:blip r:embed="rId52"/>
          <a:srcRect l="27176"/>
          <a:stretch/>
        </p:blipFill>
        <p:spPr>
          <a:xfrm>
            <a:off x="758913" y="7853726"/>
            <a:ext cx="5486433" cy="349651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35EE9FBE-23A8-4D2A-B015-E7C6923FE781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r="77715"/>
          <a:stretch/>
        </p:blipFill>
        <p:spPr>
          <a:xfrm>
            <a:off x="6855979" y="7646016"/>
            <a:ext cx="1307666" cy="1875125"/>
          </a:xfrm>
          <a:prstGeom prst="rect">
            <a:avLst/>
          </a:prstGeom>
        </p:spPr>
      </p:pic>
      <p:sp>
        <p:nvSpPr>
          <p:cNvPr id="113" name="圆角矩形 168">
            <a:extLst>
              <a:ext uri="{FF2B5EF4-FFF2-40B4-BE49-F238E27FC236}">
                <a16:creationId xmlns:a16="http://schemas.microsoft.com/office/drawing/2014/main" id="{8C187832-A601-40C7-BF0C-941EC90C9902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413023" y="13996188"/>
            <a:ext cx="12026654" cy="3266300"/>
          </a:xfrm>
          <a:prstGeom prst="roundRect">
            <a:avLst>
              <a:gd name="adj" fmla="val 6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114" name="圆角矩形 134">
            <a:extLst>
              <a:ext uri="{FF2B5EF4-FFF2-40B4-BE49-F238E27FC236}">
                <a16:creationId xmlns:a16="http://schemas.microsoft.com/office/drawing/2014/main" id="{F445C8E6-A219-44B8-8A3C-F1DCB6D048B9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412466" y="13093486"/>
            <a:ext cx="12026653" cy="769572"/>
          </a:xfrm>
          <a:prstGeom prst="roundRect">
            <a:avLst/>
          </a:prstGeom>
          <a:gradFill>
            <a:gsLst>
              <a:gs pos="99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Experimental methods and theory</a:t>
            </a:r>
          </a:p>
        </p:txBody>
      </p:sp>
      <p:sp>
        <p:nvSpPr>
          <p:cNvPr id="125" name="矩形 124">
            <a:extLst>
              <a:ext uri="{FF2B5EF4-FFF2-40B4-BE49-F238E27FC236}">
                <a16:creationId xmlns:a16="http://schemas.microsoft.com/office/drawing/2014/main" id="{831B5A66-C8A5-41B3-8D96-55B45B31BADA}"/>
              </a:ext>
            </a:extLst>
          </p:cNvPr>
          <p:cNvSpPr/>
          <p:nvPr>
            <p:custDataLst>
              <p:tags r:id="rId22"/>
            </p:custDataLst>
          </p:nvPr>
        </p:nvSpPr>
        <p:spPr>
          <a:xfrm>
            <a:off x="8522557" y="14067917"/>
            <a:ext cx="3222713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Basic theory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94128B0A-8069-4D72-BC53-8FE2EAE06B76}"/>
              </a:ext>
            </a:extLst>
          </p:cNvPr>
          <p:cNvSpPr txBox="1"/>
          <p:nvPr/>
        </p:nvSpPr>
        <p:spPr>
          <a:xfrm>
            <a:off x="965803" y="34837720"/>
            <a:ext cx="10998492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987" dirty="0">
                <a:solidFill>
                  <a:srgbClr val="FF0000"/>
                </a:solidFill>
              </a:rPr>
              <a:t>Interfacial exchange coupling </a:t>
            </a:r>
            <a:r>
              <a:rPr lang="zh-CN" altLang="en-US" sz="2987" dirty="0">
                <a:solidFill>
                  <a:srgbClr val="FF0000"/>
                </a:solidFill>
              </a:rPr>
              <a:t>→ </a:t>
            </a:r>
            <a:r>
              <a:rPr lang="en-US" altLang="zh-CN" sz="2987" dirty="0">
                <a:solidFill>
                  <a:srgbClr val="FF0000"/>
                </a:solidFill>
              </a:rPr>
              <a:t>unique dynamic properties</a:t>
            </a:r>
            <a:endParaRPr lang="zh-CN" altLang="en-US" sz="2987" dirty="0">
              <a:solidFill>
                <a:srgbClr val="FF0000"/>
              </a:solidFill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55D3D55C-5E0E-4A6D-9BE9-944F21122B8B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6347514" y="28941502"/>
            <a:ext cx="5682587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Unidirectional asymmetry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C64CEB8E-C662-462D-A9C3-968D550BC0A9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13025513" y="21185593"/>
            <a:ext cx="11078663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Dynamic response of exchange spiral</a:t>
            </a:r>
            <a:endParaRPr lang="en-US" altLang="zh-CN" sz="336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142942CB-EECC-4C0E-9CEC-7DBC180DDF6D}"/>
              </a:ext>
            </a:extLst>
          </p:cNvPr>
          <p:cNvSpPr txBox="1"/>
          <p:nvPr/>
        </p:nvSpPr>
        <p:spPr>
          <a:xfrm>
            <a:off x="12834641" y="26632522"/>
            <a:ext cx="11755829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987" dirty="0">
                <a:solidFill>
                  <a:srgbClr val="FF0000"/>
                </a:solidFill>
              </a:rPr>
              <a:t>Non-uniform </a:t>
            </a:r>
            <a:r>
              <a:rPr lang="zh-CN" altLang="en-US" sz="2987" dirty="0">
                <a:solidFill>
                  <a:srgbClr val="FF0000"/>
                </a:solidFill>
              </a:rPr>
              <a:t>effective field </a:t>
            </a:r>
            <a:r>
              <a:rPr lang="en-US" altLang="zh-CN" sz="2987" dirty="0" err="1">
                <a:solidFill>
                  <a:srgbClr val="FF0000"/>
                </a:solidFill>
              </a:rPr>
              <a:t>H</a:t>
            </a:r>
            <a:r>
              <a:rPr lang="en-US" altLang="zh-CN" sz="2987" baseline="-25000" dirty="0" err="1">
                <a:solidFill>
                  <a:srgbClr val="FF0000"/>
                </a:solidFill>
              </a:rPr>
              <a:t>eff</a:t>
            </a:r>
            <a:r>
              <a:rPr lang="zh-CN" altLang="en-US" sz="2987" dirty="0">
                <a:solidFill>
                  <a:srgbClr val="FF0000"/>
                </a:solidFill>
              </a:rPr>
              <a:t> → </a:t>
            </a:r>
            <a:r>
              <a:rPr lang="en-US" altLang="zh-CN" sz="2987" dirty="0">
                <a:solidFill>
                  <a:srgbClr val="FF0000"/>
                </a:solidFill>
              </a:rPr>
              <a:t>Non-uniform precession dynamics</a:t>
            </a:r>
            <a:endParaRPr lang="zh-CN" altLang="en-US" sz="2987" dirty="0">
              <a:solidFill>
                <a:srgbClr val="FF0000"/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9C2A268B-699D-49D9-8123-5648438BA7AE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13025514" y="23951834"/>
            <a:ext cx="10987933" cy="4200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9193C78-2F76-44FB-B139-949649900E34}"/>
              </a:ext>
            </a:extLst>
          </p:cNvPr>
          <p:cNvSpPr txBox="1"/>
          <p:nvPr/>
        </p:nvSpPr>
        <p:spPr>
          <a:xfrm>
            <a:off x="21618328" y="9014849"/>
            <a:ext cx="2877682" cy="85129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200" dirty="0"/>
              <a:t>Exchange spirals</a:t>
            </a:r>
          </a:p>
          <a:p>
            <a:r>
              <a:rPr lang="en-US" altLang="zh-CN" sz="2200" dirty="0"/>
              <a:t> in Fe/</a:t>
            </a:r>
            <a:r>
              <a:rPr lang="en-US" altLang="zh-CN" sz="2200" dirty="0" err="1"/>
              <a:t>CoO</a:t>
            </a:r>
            <a:r>
              <a:rPr lang="en-US" altLang="zh-CN" sz="2200" dirty="0"/>
              <a:t> bilayer</a:t>
            </a:r>
            <a:endParaRPr lang="zh-CN" altLang="en-US" sz="2200" dirty="0"/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2F44BDDD-7B22-428E-BC00-9384B47B0167}"/>
              </a:ext>
            </a:extLst>
          </p:cNvPr>
          <p:cNvSpPr/>
          <p:nvPr>
            <p:custDataLst>
              <p:tags r:id="rId26"/>
            </p:custDataLst>
          </p:nvPr>
        </p:nvSpPr>
        <p:spPr>
          <a:xfrm>
            <a:off x="4181706" y="14067917"/>
            <a:ext cx="4495039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FMR measurement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A1A0823-93C8-4CCC-936B-FF6BC64D036F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580772" y="14657660"/>
            <a:ext cx="3632818" cy="2401022"/>
          </a:xfrm>
          <a:prstGeom prst="rect">
            <a:avLst/>
          </a:prstGeom>
        </p:spPr>
      </p:pic>
      <p:sp>
        <p:nvSpPr>
          <p:cNvPr id="89" name="文本框 88">
            <a:extLst>
              <a:ext uri="{FF2B5EF4-FFF2-40B4-BE49-F238E27FC236}">
                <a16:creationId xmlns:a16="http://schemas.microsoft.com/office/drawing/2014/main" id="{72DE663B-DD8F-411C-8E2E-5082FE335EF5}"/>
              </a:ext>
            </a:extLst>
          </p:cNvPr>
          <p:cNvSpPr txBox="1"/>
          <p:nvPr/>
        </p:nvSpPr>
        <p:spPr>
          <a:xfrm>
            <a:off x="21764297" y="7324304"/>
            <a:ext cx="2585745" cy="851297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interfacial exchange coupling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E4F586B7-10C3-4CFB-AF85-77210D4EAAE2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l="23538" r="32691"/>
          <a:stretch/>
        </p:blipFill>
        <p:spPr>
          <a:xfrm>
            <a:off x="7031003" y="9643153"/>
            <a:ext cx="2986822" cy="2180607"/>
          </a:xfrm>
          <a:prstGeom prst="rect">
            <a:avLst/>
          </a:prstGeom>
        </p:spPr>
      </p:pic>
      <p:sp>
        <p:nvSpPr>
          <p:cNvPr id="109" name="箭头: 下 108">
            <a:extLst>
              <a:ext uri="{FF2B5EF4-FFF2-40B4-BE49-F238E27FC236}">
                <a16:creationId xmlns:a16="http://schemas.microsoft.com/office/drawing/2014/main" id="{1571D80E-4701-4B98-865B-4D12ECC85BE6}"/>
              </a:ext>
            </a:extLst>
          </p:cNvPr>
          <p:cNvSpPr/>
          <p:nvPr/>
        </p:nvSpPr>
        <p:spPr>
          <a:xfrm>
            <a:off x="22936397" y="8320218"/>
            <a:ext cx="241545" cy="5500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75"/>
          </a:p>
        </p:txBody>
      </p:sp>
      <p:pic>
        <p:nvPicPr>
          <p:cNvPr id="115" name="图片 114">
            <a:extLst>
              <a:ext uri="{FF2B5EF4-FFF2-40B4-BE49-F238E27FC236}">
                <a16:creationId xmlns:a16="http://schemas.microsoft.com/office/drawing/2014/main" id="{02AD167A-6524-4DC3-BA42-0C5AA9298CA7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rcRect/>
          <a:stretch/>
        </p:blipFill>
        <p:spPr>
          <a:xfrm>
            <a:off x="4021663" y="14748412"/>
            <a:ext cx="4410632" cy="2308422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D874ED6A-4F99-4345-BBF7-28A4DA47EE68}"/>
              </a:ext>
            </a:extLst>
          </p:cNvPr>
          <p:cNvSpPr txBox="1"/>
          <p:nvPr/>
        </p:nvSpPr>
        <p:spPr>
          <a:xfrm>
            <a:off x="21932332" y="10680528"/>
            <a:ext cx="2249674" cy="1225868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200" dirty="0">
                <a:solidFill>
                  <a:srgbClr val="C00000"/>
                </a:solidFill>
              </a:rPr>
              <a:t>Spin dynamic properties in Fe/</a:t>
            </a:r>
            <a:r>
              <a:rPr lang="en-US" altLang="zh-CN" sz="2200" dirty="0" err="1">
                <a:solidFill>
                  <a:srgbClr val="C00000"/>
                </a:solidFill>
              </a:rPr>
              <a:t>CoO</a:t>
            </a:r>
            <a:r>
              <a:rPr lang="en-US" altLang="zh-CN" sz="2200" dirty="0">
                <a:solidFill>
                  <a:srgbClr val="C00000"/>
                </a:solidFill>
              </a:rPr>
              <a:t>?</a:t>
            </a:r>
            <a:endParaRPr lang="zh-CN" altLang="en-US" sz="2200" dirty="0">
              <a:solidFill>
                <a:srgbClr val="C00000"/>
              </a:solidFill>
            </a:endParaRPr>
          </a:p>
        </p:txBody>
      </p:sp>
      <p:sp>
        <p:nvSpPr>
          <p:cNvPr id="136" name="箭头: 下 135">
            <a:extLst>
              <a:ext uri="{FF2B5EF4-FFF2-40B4-BE49-F238E27FC236}">
                <a16:creationId xmlns:a16="http://schemas.microsoft.com/office/drawing/2014/main" id="{2DD01D4A-E7AA-4FD6-8278-A0B6CDC05469}"/>
              </a:ext>
            </a:extLst>
          </p:cNvPr>
          <p:cNvSpPr/>
          <p:nvPr/>
        </p:nvSpPr>
        <p:spPr>
          <a:xfrm>
            <a:off x="22936397" y="10010763"/>
            <a:ext cx="241545" cy="525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75"/>
          </a:p>
        </p:txBody>
      </p:sp>
      <p:sp>
        <p:nvSpPr>
          <p:cNvPr id="34" name="矩形 33"/>
          <p:cNvSpPr/>
          <p:nvPr>
            <p:custDataLst>
              <p:tags r:id="rId27"/>
            </p:custDataLst>
          </p:nvPr>
        </p:nvSpPr>
        <p:spPr>
          <a:xfrm>
            <a:off x="639335" y="18484264"/>
            <a:ext cx="2021597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300 K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pic>
        <p:nvPicPr>
          <p:cNvPr id="87" name="图片 86">
            <a:extLst>
              <a:ext uri="{FF2B5EF4-FFF2-40B4-BE49-F238E27FC236}">
                <a16:creationId xmlns:a16="http://schemas.microsoft.com/office/drawing/2014/main" id="{2344F1BD-2E05-48B5-8711-F2E36A5D159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431" y="24111910"/>
            <a:ext cx="3350091" cy="2518140"/>
          </a:xfrm>
          <a:prstGeom prst="rect">
            <a:avLst/>
          </a:prstGeom>
        </p:spPr>
      </p:pic>
      <p:pic>
        <p:nvPicPr>
          <p:cNvPr id="88" name="图片 87">
            <a:extLst>
              <a:ext uri="{FF2B5EF4-FFF2-40B4-BE49-F238E27FC236}">
                <a16:creationId xmlns:a16="http://schemas.microsoft.com/office/drawing/2014/main" id="{2EE1EA49-B33A-4CB4-ADB5-862871EA54D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9441" y="21442538"/>
            <a:ext cx="3360071" cy="2518191"/>
          </a:xfrm>
          <a:prstGeom prst="rect">
            <a:avLst/>
          </a:prstGeom>
        </p:spPr>
      </p:pic>
      <p:pic>
        <p:nvPicPr>
          <p:cNvPr id="106" name="图片 105">
            <a:extLst>
              <a:ext uri="{FF2B5EF4-FFF2-40B4-BE49-F238E27FC236}">
                <a16:creationId xmlns:a16="http://schemas.microsoft.com/office/drawing/2014/main" id="{6A9E961E-9721-483C-B06C-C7BC517FD639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310" y="21442538"/>
            <a:ext cx="3345486" cy="2514678"/>
          </a:xfrm>
          <a:prstGeom prst="rect">
            <a:avLst/>
          </a:prstGeom>
        </p:spPr>
      </p:pic>
      <p:sp>
        <p:nvSpPr>
          <p:cNvPr id="112" name="矩形 111">
            <a:extLst>
              <a:ext uri="{FF2B5EF4-FFF2-40B4-BE49-F238E27FC236}">
                <a16:creationId xmlns:a16="http://schemas.microsoft.com/office/drawing/2014/main" id="{8EB3DFFD-10EE-4870-B8B4-41E355577491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5481330" y="18484264"/>
            <a:ext cx="5416242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50 K after field cooling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CCAED1F4-D11B-4ABA-A5DA-4390D3974BC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7765" y="19340526"/>
            <a:ext cx="3177881" cy="1960041"/>
          </a:xfrm>
          <a:prstGeom prst="rect">
            <a:avLst/>
          </a:prstGeom>
        </p:spPr>
      </p:pic>
      <p:sp>
        <p:nvSpPr>
          <p:cNvPr id="79" name="文本框 78">
            <a:extLst>
              <a:ext uri="{FF2B5EF4-FFF2-40B4-BE49-F238E27FC236}">
                <a16:creationId xmlns:a16="http://schemas.microsoft.com/office/drawing/2014/main" id="{AFD69C31-0296-4611-A80B-273A74D5DB11}"/>
              </a:ext>
            </a:extLst>
          </p:cNvPr>
          <p:cNvSpPr txBox="1"/>
          <p:nvPr/>
        </p:nvSpPr>
        <p:spPr>
          <a:xfrm>
            <a:off x="1680418" y="25839519"/>
            <a:ext cx="1229226" cy="379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86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=0.4</a:t>
            </a:r>
            <a:r>
              <a:rPr lang="zh-CN" altLang="en-US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4" name="矩形 93">
            <a:extLst>
              <a:ext uri="{FF2B5EF4-FFF2-40B4-BE49-F238E27FC236}">
                <a16:creationId xmlns:a16="http://schemas.microsoft.com/office/drawing/2014/main" id="{E2486145-A12D-4688-A45E-A43417FAAB47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601722" y="21157102"/>
            <a:ext cx="3223546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Sweeping field</a:t>
            </a:r>
            <a:endParaRPr lang="en-US" altLang="zh-CN" sz="2240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E74063A1-2480-4D98-9A65-CED0A9279918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601722" y="23827013"/>
            <a:ext cx="3360071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Rotating field</a:t>
            </a:r>
            <a:endParaRPr lang="en-US" altLang="zh-CN" sz="2240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12C9DD2-4E97-49F8-9D9F-AF399D04D1D5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1791" y="19340526"/>
            <a:ext cx="3310526" cy="1960041"/>
          </a:xfrm>
          <a:prstGeom prst="rect">
            <a:avLst/>
          </a:prstGeom>
        </p:spPr>
      </p:pic>
      <p:pic>
        <p:nvPicPr>
          <p:cNvPr id="116" name="图片 115">
            <a:extLst>
              <a:ext uri="{FF2B5EF4-FFF2-40B4-BE49-F238E27FC236}">
                <a16:creationId xmlns:a16="http://schemas.microsoft.com/office/drawing/2014/main" id="{6ABC0171-1036-4F79-8F69-5268AD2B20F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154" y="21442538"/>
            <a:ext cx="3355100" cy="2520054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C443B2D4-E7EA-4434-BEDB-21663B8CA8B4}"/>
              </a:ext>
            </a:extLst>
          </p:cNvPr>
          <p:cNvSpPr txBox="1"/>
          <p:nvPr/>
        </p:nvSpPr>
        <p:spPr>
          <a:xfrm>
            <a:off x="8883323" y="25699883"/>
            <a:ext cx="1520955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24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24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224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=0.4</a:t>
            </a:r>
            <a:r>
              <a:rPr lang="zh-CN" altLang="en-US" sz="224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24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A8ED03C6-29F7-4350-9877-C96531A2AC4F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452163" y="18879295"/>
            <a:ext cx="3014627" cy="2218199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F0CA213F-7BAE-4C63-BA6E-BE58600889E0}"/>
              </a:ext>
            </a:extLst>
          </p:cNvPr>
          <p:cNvGrpSpPr/>
          <p:nvPr/>
        </p:nvGrpSpPr>
        <p:grpSpPr>
          <a:xfrm>
            <a:off x="5373745" y="24111910"/>
            <a:ext cx="3326616" cy="2509682"/>
            <a:chOff x="10958666" y="26230562"/>
            <a:chExt cx="4276988" cy="3226666"/>
          </a:xfrm>
        </p:grpSpPr>
        <p:pic>
          <p:nvPicPr>
            <p:cNvPr id="108" name="图片 107">
              <a:extLst>
                <a:ext uri="{FF2B5EF4-FFF2-40B4-BE49-F238E27FC236}">
                  <a16:creationId xmlns:a16="http://schemas.microsoft.com/office/drawing/2014/main" id="{C064CF76-CE1F-4F02-A0AE-C8CB99156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958666" y="26230562"/>
              <a:ext cx="4276988" cy="3226666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0032E8C3-26B6-4A7B-83BA-EBE5DCA9B863}"/>
                </a:ext>
              </a:extLst>
            </p:cNvPr>
            <p:cNvSpPr/>
            <p:nvPr/>
          </p:nvSpPr>
          <p:spPr>
            <a:xfrm>
              <a:off x="11910060" y="27120859"/>
              <a:ext cx="785115" cy="78242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33"/>
            </a:p>
          </p:txBody>
        </p:sp>
      </p:grpSp>
      <p:pic>
        <p:nvPicPr>
          <p:cNvPr id="118" name="图片 117">
            <a:extLst>
              <a:ext uri="{FF2B5EF4-FFF2-40B4-BE49-F238E27FC236}">
                <a16:creationId xmlns:a16="http://schemas.microsoft.com/office/drawing/2014/main" id="{E84BC82E-44CF-47A3-BCFF-2AD951204AFE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2883" y="24111910"/>
            <a:ext cx="3347643" cy="2520053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70A5B33-1993-43DB-B6DC-F34A5682901B}"/>
              </a:ext>
            </a:extLst>
          </p:cNvPr>
          <p:cNvSpPr txBox="1"/>
          <p:nvPr/>
        </p:nvSpPr>
        <p:spPr>
          <a:xfrm>
            <a:off x="5551537" y="18964315"/>
            <a:ext cx="2443990" cy="4035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288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r>
              <a:rPr lang="en-US" altLang="zh-CN" sz="2022" dirty="0"/>
              <a:t>H along x-axis</a:t>
            </a:r>
            <a:endParaRPr lang="zh-CN" altLang="en-US" sz="2022" dirty="0"/>
          </a:p>
        </p:txBody>
      </p:sp>
      <p:sp>
        <p:nvSpPr>
          <p:cNvPr id="137" name="文本框 136">
            <a:extLst>
              <a:ext uri="{FF2B5EF4-FFF2-40B4-BE49-F238E27FC236}">
                <a16:creationId xmlns:a16="http://schemas.microsoft.com/office/drawing/2014/main" id="{A3499780-9121-4DEB-BA7A-8C0716C0002C}"/>
              </a:ext>
            </a:extLst>
          </p:cNvPr>
          <p:cNvSpPr txBox="1"/>
          <p:nvPr/>
        </p:nvSpPr>
        <p:spPr>
          <a:xfrm>
            <a:off x="9036415" y="18964315"/>
            <a:ext cx="2343781" cy="4035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260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r>
              <a:rPr lang="en-US" altLang="zh-CN" sz="2022" dirty="0"/>
              <a:t>H </a:t>
            </a:r>
            <a:r>
              <a:rPr lang="en-US" altLang="zh-CN" sz="2022"/>
              <a:t>along y</a:t>
            </a:r>
            <a:r>
              <a:rPr lang="en-US" altLang="zh-CN" sz="2022" dirty="0"/>
              <a:t>-axis</a:t>
            </a:r>
            <a:endParaRPr lang="zh-CN" altLang="en-US" sz="2022" dirty="0"/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851EADF4-7C8E-4282-BD08-9EFF9D100837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7157583" y="21157102"/>
            <a:ext cx="3223546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Sweeping field</a:t>
            </a:r>
            <a:endParaRPr lang="en-US" altLang="zh-CN" sz="2240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174" name="矩形 173">
            <a:extLst>
              <a:ext uri="{FF2B5EF4-FFF2-40B4-BE49-F238E27FC236}">
                <a16:creationId xmlns:a16="http://schemas.microsoft.com/office/drawing/2014/main" id="{EC1D67CF-A292-448E-B4AE-F0A869238698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7089321" y="23827013"/>
            <a:ext cx="3360071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Rotating field</a:t>
            </a:r>
            <a:endParaRPr lang="en-US" altLang="zh-CN" sz="2240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175" name="文本框 174">
            <a:extLst>
              <a:ext uri="{FF2B5EF4-FFF2-40B4-BE49-F238E27FC236}">
                <a16:creationId xmlns:a16="http://schemas.microsoft.com/office/drawing/2014/main" id="{6C1105FE-054F-4BF6-B2A7-AD1BF283B02E}"/>
              </a:ext>
            </a:extLst>
          </p:cNvPr>
          <p:cNvSpPr txBox="1"/>
          <p:nvPr/>
        </p:nvSpPr>
        <p:spPr>
          <a:xfrm>
            <a:off x="5768117" y="25839519"/>
            <a:ext cx="1227913" cy="379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86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=0.3</a:t>
            </a:r>
            <a:r>
              <a:rPr lang="zh-CN" altLang="en-US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9E2A3C95-4FE7-4472-9C7F-55C75216B778}"/>
              </a:ext>
            </a:extLst>
          </p:cNvPr>
          <p:cNvSpPr txBox="1"/>
          <p:nvPr/>
        </p:nvSpPr>
        <p:spPr>
          <a:xfrm>
            <a:off x="9153867" y="25839519"/>
            <a:ext cx="1229226" cy="379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186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=0.4</a:t>
            </a:r>
            <a:r>
              <a:rPr lang="zh-CN" altLang="en-US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77" name="文本框 176">
            <a:extLst>
              <a:ext uri="{FF2B5EF4-FFF2-40B4-BE49-F238E27FC236}">
                <a16:creationId xmlns:a16="http://schemas.microsoft.com/office/drawing/2014/main" id="{3BA5D809-2544-419B-9F9B-6E828A4829F3}"/>
              </a:ext>
            </a:extLst>
          </p:cNvPr>
          <p:cNvSpPr txBox="1"/>
          <p:nvPr/>
        </p:nvSpPr>
        <p:spPr>
          <a:xfrm>
            <a:off x="6901586" y="6698057"/>
            <a:ext cx="3245656" cy="85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6" indent="-222256" algn="ctr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Canted standing spin-wave modes</a:t>
            </a: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B2E3C577-0563-4569-AF3D-95F14D11F066}"/>
              </a:ext>
            </a:extLst>
          </p:cNvPr>
          <p:cNvSpPr txBox="1"/>
          <p:nvPr/>
        </p:nvSpPr>
        <p:spPr>
          <a:xfrm>
            <a:off x="15959740" y="6758956"/>
            <a:ext cx="3039460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6" indent="-222256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Fe/</a:t>
            </a:r>
            <a:r>
              <a:rPr lang="en-US" altLang="zh-CN" sz="2400" b="1" dirty="0" err="1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bilayer</a:t>
            </a:r>
            <a:endParaRPr lang="zh-CN" altLang="en-US" sz="2400" b="1" dirty="0">
              <a:solidFill>
                <a:srgbClr val="134D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E3197ABA-64BD-4A0F-B97C-1217A1A1351D}"/>
              </a:ext>
            </a:extLst>
          </p:cNvPr>
          <p:cNvSpPr txBox="1"/>
          <p:nvPr/>
        </p:nvSpPr>
        <p:spPr>
          <a:xfrm>
            <a:off x="1682367" y="6947640"/>
            <a:ext cx="3639525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6" indent="-222256" algn="ctr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Hard/soft FM bilayers</a:t>
            </a:r>
            <a:endParaRPr lang="zh-CN" altLang="en-US" sz="2400" b="1" dirty="0">
              <a:solidFill>
                <a:srgbClr val="134D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29E89914-D5BD-495C-B5E4-74B59332A881}"/>
              </a:ext>
            </a:extLst>
          </p:cNvPr>
          <p:cNvSpPr txBox="1"/>
          <p:nvPr/>
        </p:nvSpPr>
        <p:spPr>
          <a:xfrm>
            <a:off x="764858" y="27136242"/>
            <a:ext cx="11400382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987" dirty="0">
                <a:solidFill>
                  <a:srgbClr val="FF0000"/>
                </a:solidFill>
              </a:rPr>
              <a:t>Spiral </a:t>
            </a:r>
            <a:r>
              <a:rPr lang="zh-CN" altLang="en-US" sz="2987" dirty="0">
                <a:solidFill>
                  <a:srgbClr val="FF0000"/>
                </a:solidFill>
              </a:rPr>
              <a:t>→ </a:t>
            </a:r>
            <a:r>
              <a:rPr lang="en-US" altLang="zh-CN" sz="2987" dirty="0">
                <a:solidFill>
                  <a:srgbClr val="FF0000"/>
                </a:solidFill>
              </a:rPr>
              <a:t>frequency dip / linewidth anomaly / asymmetric switching</a:t>
            </a:r>
            <a:endParaRPr lang="zh-CN" altLang="en-US" sz="2987" dirty="0">
              <a:solidFill>
                <a:srgbClr val="FF0000"/>
              </a:solidFill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A741BFC-88C9-49A7-AFAF-958CE802105D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17083252" y="21689004"/>
            <a:ext cx="6791046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Layer-resolved precession modes</a:t>
            </a: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96515D82-F290-4768-8A82-4599B21DD219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3994581" y="21689004"/>
            <a:ext cx="2679883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10" indent="-355610" algn="ctr">
              <a:buFont typeface="Wingdings" panose="05000000000000000000" pitchFamily="2" charset="2"/>
              <a:buChar char="ü"/>
            </a:pPr>
            <a:r>
              <a:rPr lang="en-US" altLang="zh-CN" sz="2240" dirty="0">
                <a:latin typeface="Comic Sans MS" panose="030F0702030302020204" charset="0"/>
                <a:cs typeface="Times New Roman" panose="02020603050405020304" charset="0"/>
              </a:rPr>
              <a:t> FMR spectrum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B1C51826-1914-40A9-963C-3F72D29E74C5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502928" y="14067917"/>
            <a:ext cx="3733654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RHEED pattern 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pic>
        <p:nvPicPr>
          <p:cNvPr id="107" name="图片 81">
            <a:extLst>
              <a:ext uri="{FF2B5EF4-FFF2-40B4-BE49-F238E27FC236}">
                <a16:creationId xmlns:a16="http://schemas.microsoft.com/office/drawing/2014/main" id="{EADA3EC1-6171-4921-A084-18B46944EE1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898" y="14839181"/>
            <a:ext cx="2875719" cy="2125915"/>
          </a:xfrm>
          <a:prstGeom prst="rect">
            <a:avLst/>
          </a:prstGeom>
        </p:spPr>
      </p:pic>
      <p:sp>
        <p:nvSpPr>
          <p:cNvPr id="110" name="圆角矩形 309">
            <a:extLst>
              <a:ext uri="{FF2B5EF4-FFF2-40B4-BE49-F238E27FC236}">
                <a16:creationId xmlns:a16="http://schemas.microsoft.com/office/drawing/2014/main" id="{B70FB5C3-9534-43BC-A714-BA289F45A75D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12755549" y="13997708"/>
            <a:ext cx="12031402" cy="6024616"/>
          </a:xfrm>
          <a:prstGeom prst="roundRect">
            <a:avLst>
              <a:gd name="adj" fmla="val 4113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111" name="圆角矩形 308">
            <a:extLst>
              <a:ext uri="{FF2B5EF4-FFF2-40B4-BE49-F238E27FC236}">
                <a16:creationId xmlns:a16="http://schemas.microsoft.com/office/drawing/2014/main" id="{1C3EBF0A-C2F0-4F65-A8C3-055F4C8E01CA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>
            <a:off x="12759910" y="13084503"/>
            <a:ext cx="12026656" cy="784149"/>
          </a:xfrm>
          <a:prstGeom prst="roundRect">
            <a:avLst>
              <a:gd name="adj" fmla="val 11994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920" b="1" spc="-93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Micromagnetic simulation of exchange spirals</a:t>
            </a:r>
            <a:endParaRPr lang="zh-CN" altLang="en-US" sz="3920" spc="-93" dirty="0"/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FD8E8A5D-08BC-4EDC-8A3F-A2CD4BD9469D}"/>
              </a:ext>
            </a:extLst>
          </p:cNvPr>
          <p:cNvSpPr txBox="1"/>
          <p:nvPr/>
        </p:nvSpPr>
        <p:spPr>
          <a:xfrm>
            <a:off x="13187743" y="19418718"/>
            <a:ext cx="11183008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987" dirty="0">
                <a:solidFill>
                  <a:srgbClr val="FF0000"/>
                </a:solidFill>
              </a:rPr>
              <a:t>Interfacial exchange coupling (anisotropic field) </a:t>
            </a:r>
            <a:r>
              <a:rPr lang="zh-CN" altLang="en-US" sz="2987" dirty="0">
                <a:solidFill>
                  <a:srgbClr val="FF0000"/>
                </a:solidFill>
              </a:rPr>
              <a:t>→ </a:t>
            </a:r>
            <a:r>
              <a:rPr lang="en-US" altLang="zh-CN" sz="2987" dirty="0">
                <a:solidFill>
                  <a:srgbClr val="FF0000"/>
                </a:solidFill>
              </a:rPr>
              <a:t>Exchange spiral</a:t>
            </a:r>
            <a:endParaRPr lang="zh-CN" altLang="en-US" sz="2987" dirty="0">
              <a:solidFill>
                <a:srgbClr val="FF0000"/>
              </a:solidFill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740EBF26-721A-423C-9474-D2AE9D447273}"/>
              </a:ext>
            </a:extLst>
          </p:cNvPr>
          <p:cNvSpPr/>
          <p:nvPr>
            <p:custDataLst>
              <p:tags r:id="rId38"/>
            </p:custDataLst>
          </p:nvPr>
        </p:nvSpPr>
        <p:spPr>
          <a:xfrm>
            <a:off x="12986378" y="14067917"/>
            <a:ext cx="11295487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Structure of exchange spirals under different </a:t>
            </a:r>
            <a:r>
              <a:rPr lang="en-US" altLang="zh-CN" sz="3194" b="1" dirty="0" err="1">
                <a:latin typeface="Comic Sans MS" panose="030F0702030302020204" charset="0"/>
                <a:cs typeface="Times New Roman" panose="02020603050405020304" charset="0"/>
              </a:rPr>
              <a:t>H</a:t>
            </a:r>
            <a:r>
              <a:rPr lang="en-US" altLang="zh-CN" sz="3194" b="1" baseline="-25000" dirty="0" err="1">
                <a:latin typeface="Comic Sans MS" panose="030F0702030302020204" charset="0"/>
                <a:cs typeface="Times New Roman" panose="02020603050405020304" charset="0"/>
              </a:rPr>
              <a:t>rot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0DC93D97-96EC-489E-9B15-0D6301A53256}"/>
              </a:ext>
            </a:extLst>
          </p:cNvPr>
          <p:cNvSpPr txBox="1"/>
          <p:nvPr/>
        </p:nvSpPr>
        <p:spPr>
          <a:xfrm>
            <a:off x="18506492" y="14649514"/>
            <a:ext cx="5731944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288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r>
              <a:rPr lang="en-US" altLang="zh-CN" sz="2240" dirty="0"/>
              <a:t>Layer-resolved magnetization profiles</a:t>
            </a:r>
            <a:endParaRPr lang="zh-CN" altLang="en-US" sz="2240" dirty="0"/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DDE6B79B-1B77-4C98-ADF7-C936CE8D4F50}"/>
              </a:ext>
            </a:extLst>
          </p:cNvPr>
          <p:cNvSpPr txBox="1"/>
          <p:nvPr/>
        </p:nvSpPr>
        <p:spPr>
          <a:xfrm>
            <a:off x="13363847" y="14649514"/>
            <a:ext cx="4355211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336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r>
              <a:rPr lang="en-US" altLang="zh-CN" sz="2240" dirty="0"/>
              <a:t>Simulation configuration</a:t>
            </a:r>
            <a:endParaRPr lang="zh-CN" altLang="en-US" sz="2240" dirty="0"/>
          </a:p>
        </p:txBody>
      </p:sp>
      <p:pic>
        <p:nvPicPr>
          <p:cNvPr id="129" name="图片 128">
            <a:extLst>
              <a:ext uri="{FF2B5EF4-FFF2-40B4-BE49-F238E27FC236}">
                <a16:creationId xmlns:a16="http://schemas.microsoft.com/office/drawing/2014/main" id="{0DF04062-BE2E-4C7F-A263-A9697AE44DB9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00820" y="15237682"/>
            <a:ext cx="5081264" cy="3955439"/>
          </a:xfrm>
          <a:prstGeom prst="rect">
            <a:avLst/>
          </a:prstGeom>
        </p:spPr>
      </p:pic>
      <p:pic>
        <p:nvPicPr>
          <p:cNvPr id="131" name="图片 130">
            <a:extLst>
              <a:ext uri="{FF2B5EF4-FFF2-40B4-BE49-F238E27FC236}">
                <a16:creationId xmlns:a16="http://schemas.microsoft.com/office/drawing/2014/main" id="{A31E77C1-8382-4850-880E-9CBC1E3893B7}"/>
              </a:ext>
            </a:extLst>
          </p:cNvPr>
          <p:cNvPicPr>
            <a:picLocks noChangeAspect="1"/>
          </p:cNvPicPr>
          <p:nvPr/>
        </p:nvPicPr>
        <p:blipFill rotWithShape="1">
          <a:blip r:embed="rId68"/>
          <a:srcRect t="88278"/>
          <a:stretch/>
        </p:blipFill>
        <p:spPr>
          <a:xfrm>
            <a:off x="18094539" y="18960505"/>
            <a:ext cx="6555851" cy="545602"/>
          </a:xfrm>
          <a:prstGeom prst="rect">
            <a:avLst/>
          </a:prstGeom>
        </p:spPr>
      </p:pic>
      <p:graphicFrame>
        <p:nvGraphicFramePr>
          <p:cNvPr id="134" name="对象 133">
            <a:extLst>
              <a:ext uri="{FF2B5EF4-FFF2-40B4-BE49-F238E27FC236}">
                <a16:creationId xmlns:a16="http://schemas.microsoft.com/office/drawing/2014/main" id="{5457B136-CDC1-4554-8C54-030C30B1F6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207586"/>
              </p:ext>
            </p:extLst>
          </p:nvPr>
        </p:nvGraphicFramePr>
        <p:xfrm>
          <a:off x="663700" y="29780366"/>
          <a:ext cx="3202267" cy="245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6" name="Graph" r:id="rId69" imgW="4440905" imgH="3402874" progId="Origin95.Graph">
                  <p:embed/>
                </p:oleObj>
              </mc:Choice>
              <mc:Fallback>
                <p:oleObj name="Graph" r:id="rId69" imgW="4440905" imgH="3402874" progId="Origin95.Graph">
                  <p:embed/>
                  <p:pic>
                    <p:nvPicPr>
                      <p:cNvPr id="7" name="对象 6">
                        <a:extLst>
                          <a:ext uri="{FF2B5EF4-FFF2-40B4-BE49-F238E27FC236}">
                            <a16:creationId xmlns:a16="http://schemas.microsoft.com/office/drawing/2014/main" id="{A7F4F6AA-A034-4653-9F90-D4A36D6B1F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0"/>
                      <a:stretch>
                        <a:fillRect/>
                      </a:stretch>
                    </p:blipFill>
                    <p:spPr>
                      <a:xfrm>
                        <a:off x="663700" y="29780366"/>
                        <a:ext cx="3202267" cy="2454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8" name="对象 137">
            <a:extLst>
              <a:ext uri="{FF2B5EF4-FFF2-40B4-BE49-F238E27FC236}">
                <a16:creationId xmlns:a16="http://schemas.microsoft.com/office/drawing/2014/main" id="{D18B8EF8-064B-4669-A0F5-03BA7F45A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678491"/>
              </p:ext>
            </p:extLst>
          </p:nvPr>
        </p:nvGraphicFramePr>
        <p:xfrm>
          <a:off x="3382958" y="29780366"/>
          <a:ext cx="3202267" cy="245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7" name="Graph" r:id="rId71" imgW="4440905" imgH="3402874" progId="Origin95.Graph">
                  <p:embed/>
                </p:oleObj>
              </mc:Choice>
              <mc:Fallback>
                <p:oleObj name="Graph" r:id="rId71" imgW="4440905" imgH="3402874" progId="Origin95.Graph">
                  <p:embed/>
                  <p:pic>
                    <p:nvPicPr>
                      <p:cNvPr id="21" name="对象 20">
                        <a:extLst>
                          <a:ext uri="{FF2B5EF4-FFF2-40B4-BE49-F238E27FC236}">
                            <a16:creationId xmlns:a16="http://schemas.microsoft.com/office/drawing/2014/main" id="{D3DD26FF-BBC8-4210-BBE0-54E893D531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2"/>
                      <a:stretch>
                        <a:fillRect/>
                      </a:stretch>
                    </p:blipFill>
                    <p:spPr>
                      <a:xfrm>
                        <a:off x="3382958" y="29780366"/>
                        <a:ext cx="3202267" cy="2454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对象 138">
            <a:extLst>
              <a:ext uri="{FF2B5EF4-FFF2-40B4-BE49-F238E27FC236}">
                <a16:creationId xmlns:a16="http://schemas.microsoft.com/office/drawing/2014/main" id="{BA2110D6-44F6-4365-A441-890E683C6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172421"/>
              </p:ext>
            </p:extLst>
          </p:nvPr>
        </p:nvGraphicFramePr>
        <p:xfrm>
          <a:off x="663700" y="31938985"/>
          <a:ext cx="3202267" cy="245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8" name="Graph" r:id="rId73" imgW="4440905" imgH="3402874" progId="Origin95.Graph">
                  <p:embed/>
                </p:oleObj>
              </mc:Choice>
              <mc:Fallback>
                <p:oleObj name="Graph" r:id="rId73" imgW="4440905" imgH="3402874" progId="Origin95.Graph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C9DCF998-A309-481D-90B2-18BB6E968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4"/>
                      <a:stretch>
                        <a:fillRect/>
                      </a:stretch>
                    </p:blipFill>
                    <p:spPr>
                      <a:xfrm>
                        <a:off x="663700" y="31938985"/>
                        <a:ext cx="3202267" cy="2454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对象 140">
            <a:extLst>
              <a:ext uri="{FF2B5EF4-FFF2-40B4-BE49-F238E27FC236}">
                <a16:creationId xmlns:a16="http://schemas.microsoft.com/office/drawing/2014/main" id="{201A8D52-81E0-4138-BAD0-598FF5E877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290433"/>
              </p:ext>
            </p:extLst>
          </p:nvPr>
        </p:nvGraphicFramePr>
        <p:xfrm>
          <a:off x="3382958" y="31938985"/>
          <a:ext cx="3202267" cy="2454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9" name="Graph" r:id="rId75" imgW="4440905" imgH="3402874" progId="Origin95.Graph">
                  <p:embed/>
                </p:oleObj>
              </mc:Choice>
              <mc:Fallback>
                <p:oleObj name="Graph" r:id="rId75" imgW="4440905" imgH="3402874" progId="Origin95.Graph">
                  <p:embed/>
                  <p:pic>
                    <p:nvPicPr>
                      <p:cNvPr id="12" name="对象 11">
                        <a:extLst>
                          <a:ext uri="{FF2B5EF4-FFF2-40B4-BE49-F238E27FC236}">
                            <a16:creationId xmlns:a16="http://schemas.microsoft.com/office/drawing/2014/main" id="{7EEDC47A-682E-46BD-81DE-2C446FBB89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3382958" y="31938985"/>
                        <a:ext cx="3202267" cy="2454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578A0642-5279-45D8-B671-D24C298886A3}"/>
                  </a:ext>
                </a:extLst>
              </p:cNvPr>
              <p:cNvSpPr txBox="1"/>
              <p:nvPr/>
            </p:nvSpPr>
            <p:spPr>
              <a:xfrm>
                <a:off x="443659" y="26660550"/>
                <a:ext cx="11974150" cy="52655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zh-CN" altLang="en-US" sz="140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CN" sz="1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zh-CN" altLang="en-US" sz="14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</m:sSub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sub>
                          </m:sSub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altLang="zh-CN" sz="1400" i="1" baseline="30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d>
                        <m:dPr>
                          <m:ctrlPr>
                            <a:rPr lang="en-US" altLang="zh-CN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sub>
                          </m:sSub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altLang="zh-CN" sz="1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altLang="zh-CN" sz="14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sub>
                          </m:sSub>
                          <m:func>
                            <m:funcPr>
                              <m:ctrlP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140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altLang="zh-CN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r>
                                    <a:rPr lang="en-US" altLang="zh-CN" sz="1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sz="1400" i="1">
                                          <a:latin typeface="Cambria Math" panose="02040503050406030204" pitchFamily="18" charset="0"/>
                                        </a:rPr>
                                        <m:t>𝜑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4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48" name="文本框 147">
                <a:extLst>
                  <a:ext uri="{FF2B5EF4-FFF2-40B4-BE49-F238E27FC236}">
                    <a16:creationId xmlns:a16="http://schemas.microsoft.com/office/drawing/2014/main" id="{578A0642-5279-45D8-B671-D24C29888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659" y="26660550"/>
                <a:ext cx="11974150" cy="526554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7" name="圆角矩形 168">
            <a:extLst>
              <a:ext uri="{FF2B5EF4-FFF2-40B4-BE49-F238E27FC236}">
                <a16:creationId xmlns:a16="http://schemas.microsoft.com/office/drawing/2014/main" id="{B9B00DF2-1464-490A-9941-B021639009BA}"/>
              </a:ext>
            </a:extLst>
          </p:cNvPr>
          <p:cNvSpPr/>
          <p:nvPr>
            <p:custDataLst>
              <p:tags r:id="rId39"/>
            </p:custDataLst>
          </p:nvPr>
        </p:nvSpPr>
        <p:spPr>
          <a:xfrm>
            <a:off x="12717824" y="28292556"/>
            <a:ext cx="12026652" cy="4096912"/>
          </a:xfrm>
          <a:prstGeom prst="roundRect">
            <a:avLst>
              <a:gd name="adj" fmla="val 6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89"/>
          </a:p>
        </p:txBody>
      </p:sp>
      <p:sp>
        <p:nvSpPr>
          <p:cNvPr id="158" name="圆角矩形 134">
            <a:extLst>
              <a:ext uri="{FF2B5EF4-FFF2-40B4-BE49-F238E27FC236}">
                <a16:creationId xmlns:a16="http://schemas.microsoft.com/office/drawing/2014/main" id="{0B41AA91-A6B6-4A89-B6BF-7F209ACCC87B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12717826" y="27397811"/>
            <a:ext cx="12026652" cy="769572"/>
          </a:xfrm>
          <a:prstGeom prst="roundRect">
            <a:avLst/>
          </a:prstGeom>
          <a:gradFill>
            <a:gsLst>
              <a:gs pos="99000">
                <a:schemeClr val="accent4">
                  <a:lumMod val="20000"/>
                  <a:lumOff val="80000"/>
                </a:schemeClr>
              </a:gs>
              <a:gs pos="10000">
                <a:srgbClr val="FFC2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zh-CN" sz="392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charset="0"/>
                <a:cs typeface="Comic Sans MS" panose="030F0702030302020204" charset="0"/>
                <a:sym typeface="+mn-ea"/>
              </a:rPr>
              <a:t>PNR characterization of exchange spirals</a:t>
            </a:r>
          </a:p>
        </p:txBody>
      </p:sp>
      <p:graphicFrame>
        <p:nvGraphicFramePr>
          <p:cNvPr id="164" name="对象 163">
            <a:extLst>
              <a:ext uri="{FF2B5EF4-FFF2-40B4-BE49-F238E27FC236}">
                <a16:creationId xmlns:a16="http://schemas.microsoft.com/office/drawing/2014/main" id="{744003DB-7C4A-4193-B4F1-771A8AE3D9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192460"/>
              </p:ext>
            </p:extLst>
          </p:nvPr>
        </p:nvGraphicFramePr>
        <p:xfrm>
          <a:off x="20609147" y="28733267"/>
          <a:ext cx="4226136" cy="3239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0" name="Graph" r:id="rId78" imgW="4440905" imgH="3402874" progId="Origin95.Graph">
                  <p:embed/>
                </p:oleObj>
              </mc:Choice>
              <mc:Fallback>
                <p:oleObj name="Graph" r:id="rId78" imgW="4440905" imgH="3402874" progId="Origin95.Graph">
                  <p:embed/>
                  <p:pic>
                    <p:nvPicPr>
                      <p:cNvPr id="18" name="对象 17">
                        <a:extLst>
                          <a:ext uri="{FF2B5EF4-FFF2-40B4-BE49-F238E27FC236}">
                            <a16:creationId xmlns:a16="http://schemas.microsoft.com/office/drawing/2014/main" id="{33CF747B-5981-47A7-864E-18FB57EAE8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9"/>
                      <a:stretch>
                        <a:fillRect/>
                      </a:stretch>
                    </p:blipFill>
                    <p:spPr>
                      <a:xfrm>
                        <a:off x="20609147" y="28733267"/>
                        <a:ext cx="4226136" cy="3239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5" name="对象 164">
            <a:extLst>
              <a:ext uri="{FF2B5EF4-FFF2-40B4-BE49-F238E27FC236}">
                <a16:creationId xmlns:a16="http://schemas.microsoft.com/office/drawing/2014/main" id="{1B2D705F-B96C-49B2-9495-CA83696964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9598568"/>
              </p:ext>
            </p:extLst>
          </p:nvPr>
        </p:nvGraphicFramePr>
        <p:xfrm>
          <a:off x="12935890" y="28741603"/>
          <a:ext cx="4378189" cy="3229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1" name="Graph" r:id="rId80" imgW="4440905" imgH="3402874" progId="Origin95.Graph">
                  <p:embed/>
                </p:oleObj>
              </mc:Choice>
              <mc:Fallback>
                <p:oleObj name="Graph" r:id="rId80" imgW="4440905" imgH="3402874" progId="Origin95.Graph">
                  <p:embed/>
                  <p:pic>
                    <p:nvPicPr>
                      <p:cNvPr id="5" name="对象 4">
                        <a:extLst>
                          <a:ext uri="{FF2B5EF4-FFF2-40B4-BE49-F238E27FC236}">
                            <a16:creationId xmlns:a16="http://schemas.microsoft.com/office/drawing/2014/main" id="{099F953F-9DF2-4444-9428-896CA57770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1"/>
                      <a:stretch>
                        <a:fillRect/>
                      </a:stretch>
                    </p:blipFill>
                    <p:spPr>
                      <a:xfrm>
                        <a:off x="12935890" y="28741603"/>
                        <a:ext cx="4378189" cy="3229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6" name="对象 165">
            <a:extLst>
              <a:ext uri="{FF2B5EF4-FFF2-40B4-BE49-F238E27FC236}">
                <a16:creationId xmlns:a16="http://schemas.microsoft.com/office/drawing/2014/main" id="{D88900F4-0989-44C7-8DC2-F9796CC945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14147"/>
              </p:ext>
            </p:extLst>
          </p:nvPr>
        </p:nvGraphicFramePr>
        <p:xfrm>
          <a:off x="16852613" y="28733211"/>
          <a:ext cx="4224376" cy="323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2" name="Graph" r:id="rId82" imgW="4440905" imgH="3402874" progId="Origin95.Graph">
                  <p:embed/>
                </p:oleObj>
              </mc:Choice>
              <mc:Fallback>
                <p:oleObj name="Graph" r:id="rId82" imgW="4440905" imgH="3402874" progId="Origin95.Graph">
                  <p:embed/>
                  <p:pic>
                    <p:nvPicPr>
                      <p:cNvPr id="11" name="对象 10">
                        <a:extLst>
                          <a:ext uri="{FF2B5EF4-FFF2-40B4-BE49-F238E27FC236}">
                            <a16:creationId xmlns:a16="http://schemas.microsoft.com/office/drawing/2014/main" id="{887C39AB-27DA-4AD3-926E-68A031E2E4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3"/>
                      <a:stretch>
                        <a:fillRect/>
                      </a:stretch>
                    </p:blipFill>
                    <p:spPr>
                      <a:xfrm>
                        <a:off x="16852613" y="28733211"/>
                        <a:ext cx="4224376" cy="3238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DC424919-7E26-409F-AC39-3141EF55D1C2}"/>
              </a:ext>
            </a:extLst>
          </p:cNvPr>
          <p:cNvPicPr>
            <a:picLocks noChangeAspect="1"/>
          </p:cNvPicPr>
          <p:nvPr/>
        </p:nvPicPr>
        <p:blipFill>
          <a:blip r:embed="rId84"/>
          <a:stretch>
            <a:fillRect/>
          </a:stretch>
        </p:blipFill>
        <p:spPr>
          <a:xfrm>
            <a:off x="18137798" y="15036629"/>
            <a:ext cx="6469332" cy="393812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1F5EA3-434A-4E9E-99B1-C876274D8CF0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14073630" y="22018153"/>
            <a:ext cx="3080210" cy="231668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C7631C-8CB1-44EA-8BD2-F763137DFE76}"/>
              </a:ext>
            </a:extLst>
      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7665489" y="22018153"/>
            <a:ext cx="3073685" cy="2316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FF73DE1-B92A-488F-9167-7C6B4AA35293}"/>
              </a:ext>
            </a:extLst>
          </p:cNvPr>
          <p:cNvPicPr>
            <a:picLocks noChangeAspect="1"/>
          </p:cNvPicPr>
          <p:nvPr/>
        </p:nvPicPr>
        <p:blipFill>
          <a:blip r:embed="rId87"/>
          <a:stretch>
            <a:fillRect/>
          </a:stretch>
        </p:blipFill>
        <p:spPr>
          <a:xfrm>
            <a:off x="20734584" y="22018153"/>
            <a:ext cx="3082368" cy="23166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4EB323-9B2E-432A-ABAA-A2E88C4A0BD0}"/>
              </a:ext>
            </a:extLst>
          </p:cNvPr>
          <p:cNvPicPr>
            <a:picLocks noChangeAspect="1"/>
          </p:cNvPicPr>
          <p:nvPr/>
        </p:nvPicPr>
        <p:blipFill>
          <a:blip r:embed="rId88"/>
          <a:stretch>
            <a:fillRect/>
          </a:stretch>
        </p:blipFill>
        <p:spPr>
          <a:xfrm>
            <a:off x="17657094" y="24336552"/>
            <a:ext cx="3082368" cy="2316684"/>
          </a:xfrm>
          <a:prstGeom prst="rect">
            <a:avLst/>
          </a:prstGeom>
        </p:spPr>
      </p:pic>
      <p:pic>
        <p:nvPicPr>
          <p:cNvPr id="168" name="图片 167">
            <a:extLst>
              <a:ext uri="{FF2B5EF4-FFF2-40B4-BE49-F238E27FC236}">
                <a16:creationId xmlns:a16="http://schemas.microsoft.com/office/drawing/2014/main" id="{4BE9D8E6-AB43-4A45-ADCC-5C7506F119B6}"/>
              </a:ext>
            </a:extLst>
      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4073629" y="24336552"/>
            <a:ext cx="3073685" cy="23166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87D122D-FC15-4203-9D19-4E17DA7FD6EA}"/>
              </a:ext>
            </a:extLst>
          </p:cNvPr>
          <p:cNvPicPr>
            <a:picLocks noChangeAspect="1"/>
          </p:cNvPicPr>
          <p:nvPr/>
        </p:nvPicPr>
        <p:blipFill>
          <a:blip r:embed="rId90"/>
          <a:stretch>
            <a:fillRect/>
          </a:stretch>
        </p:blipFill>
        <p:spPr>
          <a:xfrm>
            <a:off x="20730361" y="24336552"/>
            <a:ext cx="3086736" cy="23166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484D52A-DE5C-4BBB-82CA-89AAA978C854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33" y="29880441"/>
            <a:ext cx="2986729" cy="22400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7E33F5D-2664-4ABD-B82D-AA0AC756D52C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33" y="32129560"/>
            <a:ext cx="2986729" cy="2240047"/>
          </a:xfrm>
          <a:prstGeom prst="rect">
            <a:avLst/>
          </a:prstGeom>
        </p:spPr>
      </p:pic>
      <p:sp>
        <p:nvSpPr>
          <p:cNvPr id="201" name="矩形 200">
            <a:extLst>
              <a:ext uri="{FF2B5EF4-FFF2-40B4-BE49-F238E27FC236}">
                <a16:creationId xmlns:a16="http://schemas.microsoft.com/office/drawing/2014/main" id="{0E5C113F-5CCD-4F90-A73F-B921D81CA68A}"/>
              </a:ext>
            </a:extLst>
          </p:cNvPr>
          <p:cNvSpPr/>
          <p:nvPr/>
        </p:nvSpPr>
        <p:spPr>
          <a:xfrm>
            <a:off x="9559532" y="24651451"/>
            <a:ext cx="468598" cy="761490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02" name="矩形 201">
            <a:extLst>
              <a:ext uri="{FF2B5EF4-FFF2-40B4-BE49-F238E27FC236}">
                <a16:creationId xmlns:a16="http://schemas.microsoft.com/office/drawing/2014/main" id="{006AA7C5-5934-41EF-ACF1-B6E401BDA7D1}"/>
              </a:ext>
            </a:extLst>
          </p:cNvPr>
          <p:cNvSpPr/>
          <p:nvPr/>
        </p:nvSpPr>
        <p:spPr>
          <a:xfrm>
            <a:off x="4857159" y="32321950"/>
            <a:ext cx="369706" cy="1474893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05" name="矩形 204">
            <a:extLst>
              <a:ext uri="{FF2B5EF4-FFF2-40B4-BE49-F238E27FC236}">
                <a16:creationId xmlns:a16="http://schemas.microsoft.com/office/drawing/2014/main" id="{24F1EE1F-4968-40C6-AE3C-225879F44478}"/>
              </a:ext>
            </a:extLst>
          </p:cNvPr>
          <p:cNvSpPr/>
          <p:nvPr>
            <p:custDataLst>
              <p:tags r:id="rId41"/>
            </p:custDataLst>
          </p:nvPr>
        </p:nvSpPr>
        <p:spPr>
          <a:xfrm>
            <a:off x="9906763" y="25049936"/>
            <a:ext cx="19223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Non‑collinear spiral state</a:t>
            </a:r>
            <a:endParaRPr lang="en-US" altLang="zh-CN" sz="2100" b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CCFCDF69-E8FD-4DEF-A5AF-BFD53DF5A816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18" y="32129560"/>
            <a:ext cx="2986729" cy="224004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CBF46AD-FAD2-40AE-9683-15C128FDD88E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318" y="29880441"/>
            <a:ext cx="2986729" cy="2240047"/>
          </a:xfrm>
          <a:prstGeom prst="rect">
            <a:avLst/>
          </a:prstGeom>
        </p:spPr>
      </p:pic>
      <p:sp>
        <p:nvSpPr>
          <p:cNvPr id="207" name="矩形 206">
            <a:extLst>
              <a:ext uri="{FF2B5EF4-FFF2-40B4-BE49-F238E27FC236}">
                <a16:creationId xmlns:a16="http://schemas.microsoft.com/office/drawing/2014/main" id="{34678917-23DE-4465-9F24-BB8383635318}"/>
              </a:ext>
            </a:extLst>
          </p:cNvPr>
          <p:cNvSpPr/>
          <p:nvPr>
            <p:custDataLst>
              <p:tags r:id="rId42"/>
            </p:custDataLst>
          </p:nvPr>
        </p:nvSpPr>
        <p:spPr>
          <a:xfrm>
            <a:off x="601503" y="28941502"/>
            <a:ext cx="4829842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Anisotropic damping</a:t>
            </a:r>
            <a:endParaRPr lang="en-US" altLang="zh-CN" sz="3194" b="1" baseline="-25000" dirty="0">
              <a:latin typeface="Comic Sans MS" panose="030F0702030302020204" charset="0"/>
              <a:cs typeface="Times New Roman" panose="02020603050405020304" charset="0"/>
            </a:endParaRPr>
          </a:p>
        </p:txBody>
      </p:sp>
      <p:sp>
        <p:nvSpPr>
          <p:cNvPr id="208" name="箭头: 右 207">
            <a:extLst>
              <a:ext uri="{FF2B5EF4-FFF2-40B4-BE49-F238E27FC236}">
                <a16:creationId xmlns:a16="http://schemas.microsoft.com/office/drawing/2014/main" id="{467048E5-D71F-4E7F-A922-FFA69C6E1020}"/>
              </a:ext>
            </a:extLst>
          </p:cNvPr>
          <p:cNvSpPr/>
          <p:nvPr/>
        </p:nvSpPr>
        <p:spPr>
          <a:xfrm>
            <a:off x="10203250" y="31464833"/>
            <a:ext cx="1412756" cy="193419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09" name="箭头: 右 208">
            <a:extLst>
              <a:ext uri="{FF2B5EF4-FFF2-40B4-BE49-F238E27FC236}">
                <a16:creationId xmlns:a16="http://schemas.microsoft.com/office/drawing/2014/main" id="{703BED12-FFE1-4A54-9390-92E4FE645255}"/>
              </a:ext>
            </a:extLst>
          </p:cNvPr>
          <p:cNvSpPr/>
          <p:nvPr/>
        </p:nvSpPr>
        <p:spPr>
          <a:xfrm rot="10800000">
            <a:off x="10203250" y="33731825"/>
            <a:ext cx="1412756" cy="193419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10" name="箭头: 右 209">
            <a:extLst>
              <a:ext uri="{FF2B5EF4-FFF2-40B4-BE49-F238E27FC236}">
                <a16:creationId xmlns:a16="http://schemas.microsoft.com/office/drawing/2014/main" id="{782C3BA6-28D5-42DC-81B0-75C48A1CC3BF}"/>
              </a:ext>
            </a:extLst>
          </p:cNvPr>
          <p:cNvSpPr/>
          <p:nvPr/>
        </p:nvSpPr>
        <p:spPr>
          <a:xfrm>
            <a:off x="7343548" y="31464833"/>
            <a:ext cx="1412756" cy="193419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11" name="箭头: 右 210">
            <a:extLst>
              <a:ext uri="{FF2B5EF4-FFF2-40B4-BE49-F238E27FC236}">
                <a16:creationId xmlns:a16="http://schemas.microsoft.com/office/drawing/2014/main" id="{EDA3364D-E9D6-4555-9934-DEFA6D9D7C3D}"/>
              </a:ext>
            </a:extLst>
          </p:cNvPr>
          <p:cNvSpPr/>
          <p:nvPr/>
        </p:nvSpPr>
        <p:spPr>
          <a:xfrm rot="10800000">
            <a:off x="7343548" y="33731825"/>
            <a:ext cx="1412756" cy="193419"/>
          </a:xfrm>
          <a:prstGeom prst="rightArrow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60C3F49C-A466-47D6-A04D-F6804757E4F8}"/>
              </a:ext>
            </a:extLst>
          </p:cNvPr>
          <p:cNvSpPr/>
          <p:nvPr/>
        </p:nvSpPr>
        <p:spPr>
          <a:xfrm>
            <a:off x="10595381" y="30827468"/>
            <a:ext cx="672649" cy="4726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13" name="矩形 212">
            <a:extLst>
              <a:ext uri="{FF2B5EF4-FFF2-40B4-BE49-F238E27FC236}">
                <a16:creationId xmlns:a16="http://schemas.microsoft.com/office/drawing/2014/main" id="{6AE53838-61BC-4700-A9DC-A010977DF88A}"/>
              </a:ext>
            </a:extLst>
          </p:cNvPr>
          <p:cNvSpPr/>
          <p:nvPr/>
        </p:nvSpPr>
        <p:spPr>
          <a:xfrm>
            <a:off x="10595381" y="33113401"/>
            <a:ext cx="672649" cy="472607"/>
          </a:xfrm>
          <a:prstGeom prst="rect">
            <a:avLst/>
          </a:prstGeom>
          <a:noFill/>
          <a:ln w="381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/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D514E896-770D-4FDA-9968-00808429BC4F}"/>
              </a:ext>
            </a:extLst>
          </p:cNvPr>
          <p:cNvSpPr/>
          <p:nvPr>
            <p:custDataLst>
              <p:tags r:id="rId43"/>
            </p:custDataLst>
          </p:nvPr>
        </p:nvSpPr>
        <p:spPr>
          <a:xfrm>
            <a:off x="1616258" y="25036771"/>
            <a:ext cx="26856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Uniform precession  model</a:t>
            </a:r>
            <a:endParaRPr lang="en-US" altLang="zh-CN" sz="2100" b="1" baseline="-25000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9869FA64-AFA6-43CD-95F3-DDD8C0FAF093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t="16566" r="45917" b="32161"/>
          <a:stretch/>
        </p:blipFill>
        <p:spPr>
          <a:xfrm>
            <a:off x="4001394" y="32462025"/>
            <a:ext cx="830062" cy="18417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215" name="文本框 214">
            <a:extLst>
              <a:ext uri="{FF2B5EF4-FFF2-40B4-BE49-F238E27FC236}">
                <a16:creationId xmlns:a16="http://schemas.microsoft.com/office/drawing/2014/main" id="{5D17C263-E958-47BF-88DF-CEA0A32BF0EE}"/>
              </a:ext>
            </a:extLst>
          </p:cNvPr>
          <p:cNvSpPr txBox="1"/>
          <p:nvPr/>
        </p:nvSpPr>
        <p:spPr>
          <a:xfrm>
            <a:off x="2281757" y="34430267"/>
            <a:ext cx="2688955" cy="4274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l-GR" altLang="zh-CN" sz="2178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178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178" b="1" baseline="-25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Fe//</a:t>
            </a:r>
            <a:r>
              <a:rPr lang="en-US" altLang="zh-CN" sz="2178" b="1" baseline="-25000" dirty="0" err="1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US" altLang="zh-CN" sz="2178" b="1" baseline="-25000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178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≫ </a:t>
            </a:r>
            <a:r>
              <a:rPr lang="el-GR" altLang="zh-CN" sz="2178" b="1" dirty="0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178" b="1" dirty="0" err="1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178" b="1" baseline="-25000" dirty="0" err="1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Fe⟂CoO</a:t>
            </a:r>
            <a:endParaRPr lang="zh-CN" altLang="en-US" sz="2178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37E2C170-CD89-400D-B66E-DA8A63416CC9}"/>
              </a:ext>
            </a:extLst>
          </p:cNvPr>
          <p:cNvSpPr/>
          <p:nvPr>
            <p:custDataLst>
              <p:tags r:id="rId44"/>
            </p:custDataLst>
          </p:nvPr>
        </p:nvSpPr>
        <p:spPr>
          <a:xfrm>
            <a:off x="15407975" y="31845849"/>
            <a:ext cx="6645662" cy="552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98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 evidence of the interfacial spiral</a:t>
            </a:r>
            <a:endParaRPr lang="en-US" altLang="zh-CN" sz="2987" b="1" baseline="-2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1B261879-A1EF-49DF-A9CB-F4AC5A94B020}"/>
              </a:ext>
            </a:extLst>
          </p:cNvPr>
          <p:cNvSpPr txBox="1"/>
          <p:nvPr/>
        </p:nvSpPr>
        <p:spPr>
          <a:xfrm>
            <a:off x="5990987" y="29593277"/>
            <a:ext cx="3729058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288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pPr marL="0" indent="0">
              <a:buNone/>
            </a:pPr>
            <a:r>
              <a:rPr lang="en-US" altLang="zh-CN" sz="2240" dirty="0"/>
              <a:t>Asymmetric dissipation</a:t>
            </a:r>
            <a:endParaRPr lang="zh-CN" altLang="en-US" sz="2240" dirty="0"/>
          </a:p>
        </p:txBody>
      </p:sp>
      <p:sp>
        <p:nvSpPr>
          <p:cNvPr id="194" name="文本框 193">
            <a:extLst>
              <a:ext uri="{FF2B5EF4-FFF2-40B4-BE49-F238E27FC236}">
                <a16:creationId xmlns:a16="http://schemas.microsoft.com/office/drawing/2014/main" id="{216E809E-3840-40CF-B1B5-3C2BA2303698}"/>
              </a:ext>
            </a:extLst>
          </p:cNvPr>
          <p:cNvSpPr txBox="1"/>
          <p:nvPr/>
        </p:nvSpPr>
        <p:spPr>
          <a:xfrm>
            <a:off x="521338" y="29593277"/>
            <a:ext cx="534961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336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r>
              <a:rPr lang="en-US" altLang="zh-CN" sz="2240" dirty="0"/>
              <a:t>Anisotropic interfacial dissipation</a:t>
            </a:r>
            <a:endParaRPr lang="zh-CN" altLang="en-US" sz="2240" dirty="0"/>
          </a:p>
        </p:txBody>
      </p:sp>
      <p:sp>
        <p:nvSpPr>
          <p:cNvPr id="217" name="文本框 216">
            <a:extLst>
              <a:ext uri="{FF2B5EF4-FFF2-40B4-BE49-F238E27FC236}">
                <a16:creationId xmlns:a16="http://schemas.microsoft.com/office/drawing/2014/main" id="{5BA6FD46-9015-4204-9752-E1F1BC5057EC}"/>
              </a:ext>
            </a:extLst>
          </p:cNvPr>
          <p:cNvSpPr txBox="1"/>
          <p:nvPr/>
        </p:nvSpPr>
        <p:spPr>
          <a:xfrm>
            <a:off x="9450262" y="29593277"/>
            <a:ext cx="3158405" cy="4370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 algn="ctr">
              <a:buFont typeface="Wingdings" panose="05000000000000000000" pitchFamily="2" charset="2"/>
              <a:buChar char="ü"/>
              <a:defRPr sz="2880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pPr marL="0" indent="0">
              <a:buNone/>
            </a:pPr>
            <a:r>
              <a:rPr lang="en-US" altLang="zh-CN" sz="2240" dirty="0"/>
              <a:t>Chirality switching</a:t>
            </a:r>
            <a:endParaRPr lang="zh-CN" altLang="en-US" sz="2240" dirty="0"/>
          </a:p>
        </p:txBody>
      </p:sp>
      <p:sp>
        <p:nvSpPr>
          <p:cNvPr id="218" name="矩形 217">
            <a:extLst>
              <a:ext uri="{FF2B5EF4-FFF2-40B4-BE49-F238E27FC236}">
                <a16:creationId xmlns:a16="http://schemas.microsoft.com/office/drawing/2014/main" id="{A71A8A21-2890-47E6-848D-005030FEFD56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>
            <a:off x="10016171" y="32294030"/>
            <a:ext cx="19223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Non‑collinear spiral state</a:t>
            </a:r>
            <a:endParaRPr lang="en-US" altLang="zh-CN" sz="2100" b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文本框 218">
            <a:extLst>
              <a:ext uri="{FF2B5EF4-FFF2-40B4-BE49-F238E27FC236}">
                <a16:creationId xmlns:a16="http://schemas.microsoft.com/office/drawing/2014/main" id="{57FBA98F-6733-451E-B737-5FBF55F1B530}"/>
              </a:ext>
            </a:extLst>
          </p:cNvPr>
          <p:cNvSpPr txBox="1"/>
          <p:nvPr/>
        </p:nvSpPr>
        <p:spPr>
          <a:xfrm>
            <a:off x="7543896" y="30051674"/>
            <a:ext cx="1012060" cy="379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186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=2°</a:t>
            </a:r>
          </a:p>
        </p:txBody>
      </p:sp>
      <p:sp>
        <p:nvSpPr>
          <p:cNvPr id="220" name="文本框 219">
            <a:extLst>
              <a:ext uri="{FF2B5EF4-FFF2-40B4-BE49-F238E27FC236}">
                <a16:creationId xmlns:a16="http://schemas.microsoft.com/office/drawing/2014/main" id="{616364E6-154C-4A48-BD86-8E7E79192232}"/>
              </a:ext>
            </a:extLst>
          </p:cNvPr>
          <p:cNvSpPr txBox="1"/>
          <p:nvPr/>
        </p:nvSpPr>
        <p:spPr>
          <a:xfrm>
            <a:off x="10285781" y="30051674"/>
            <a:ext cx="1247694" cy="37965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67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1867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US" altLang="zh-CN" sz="1867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=15°</a:t>
            </a: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DAB1ECDC-BE6B-4110-A3C2-9A3710E32A21}"/>
              </a:ext>
            </a:extLst>
          </p:cNvPr>
          <p:cNvSpPr/>
          <p:nvPr>
            <p:custDataLst>
              <p:tags r:id="rId46"/>
            </p:custDataLst>
          </p:nvPr>
        </p:nvSpPr>
        <p:spPr>
          <a:xfrm>
            <a:off x="6814690" y="33381272"/>
            <a:ext cx="252257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1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r>
              <a:rPr lang="en-US" altLang="zh-CN" sz="21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spin disorder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D8B54906-7D70-4EC4-A971-543E84326907}"/>
              </a:ext>
            </a:extLst>
          </p:cNvPr>
          <p:cNvSpPr/>
          <p:nvPr/>
        </p:nvSpPr>
        <p:spPr>
          <a:xfrm>
            <a:off x="7304119" y="30471022"/>
            <a:ext cx="735383" cy="795285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B05E6D6E-70F6-4FF7-8C92-B77BD4E914E7}"/>
              </a:ext>
            </a:extLst>
          </p:cNvPr>
          <p:cNvSpPr/>
          <p:nvPr/>
        </p:nvSpPr>
        <p:spPr>
          <a:xfrm>
            <a:off x="8075370" y="32574198"/>
            <a:ext cx="735383" cy="795285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24" name="图片 223">
            <a:extLst>
              <a:ext uri="{FF2B5EF4-FFF2-40B4-BE49-F238E27FC236}">
                <a16:creationId xmlns:a16="http://schemas.microsoft.com/office/drawing/2014/main" id="{B176BFF0-2FED-46BB-9AD5-DED6DB6B7294}"/>
              </a:ext>
            </a:extLst>
          </p:cNvPr>
          <p:cNvPicPr>
            <a:picLocks noChangeAspect="1"/>
          </p:cNvPicPr>
          <p:nvPr/>
        </p:nvPicPr>
        <p:blipFill rotWithShape="1">
          <a:blip r:embed="rId95"/>
          <a:srcRect l="53405" t="1" b="-2"/>
          <a:stretch/>
        </p:blipFill>
        <p:spPr>
          <a:xfrm>
            <a:off x="4080064" y="32654962"/>
            <a:ext cx="715139" cy="3592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sp>
        <p:nvSpPr>
          <p:cNvPr id="135" name="文本框 134">
            <a:extLst>
              <a:ext uri="{FF2B5EF4-FFF2-40B4-BE49-F238E27FC236}">
                <a16:creationId xmlns:a16="http://schemas.microsoft.com/office/drawing/2014/main" id="{40C8A6DC-3A39-47D6-A483-5410AE796230}"/>
              </a:ext>
            </a:extLst>
          </p:cNvPr>
          <p:cNvSpPr txBox="1"/>
          <p:nvPr/>
        </p:nvSpPr>
        <p:spPr>
          <a:xfrm>
            <a:off x="672894" y="12271498"/>
            <a:ext cx="565847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331912" indent="-331912">
              <a:buFont typeface="Wingdings" panose="05000000000000000000" charset="0"/>
              <a:buChar char="Ø"/>
              <a:defRPr sz="3194" b="1">
                <a:latin typeface="Comic Sans MS" panose="030F0702030302020204" charset="0"/>
                <a:cs typeface="Times New Roman" panose="02020603050405020304" charset="0"/>
              </a:defRPr>
            </a:lvl1pPr>
          </a:lstStyle>
          <a:p>
            <a:pPr algn="ctr"/>
            <a:r>
              <a:rPr lang="en-US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Non‑collinear spin structure</a:t>
            </a:r>
            <a:endParaRPr lang="zh-CN" alt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文本框 142">
            <a:extLst>
              <a:ext uri="{FF2B5EF4-FFF2-40B4-BE49-F238E27FC236}">
                <a16:creationId xmlns:a16="http://schemas.microsoft.com/office/drawing/2014/main" id="{A143E2EE-0CF7-4EED-918B-0C74FC3F5E3A}"/>
              </a:ext>
            </a:extLst>
          </p:cNvPr>
          <p:cNvSpPr txBox="1"/>
          <p:nvPr/>
        </p:nvSpPr>
        <p:spPr>
          <a:xfrm>
            <a:off x="7482041" y="12271498"/>
            <a:ext cx="696578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331912" indent="-331912" algn="ctr">
              <a:buFont typeface="Wingdings" panose="05000000000000000000" charset="0"/>
              <a:buChar char="Ø"/>
              <a:defRPr sz="2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 Spiral dynamics in FM/FM systems</a:t>
            </a:r>
            <a:endParaRPr lang="zh-CN" altLang="en-US" dirty="0"/>
          </a:p>
        </p:txBody>
      </p:sp>
      <p:pic>
        <p:nvPicPr>
          <p:cNvPr id="144" name="图片 143">
            <a:extLst>
              <a:ext uri="{FF2B5EF4-FFF2-40B4-BE49-F238E27FC236}">
                <a16:creationId xmlns:a16="http://schemas.microsoft.com/office/drawing/2014/main" id="{D8ED1654-DBB3-4CF0-9A26-2748D6B3D992}"/>
              </a:ext>
            </a:extLst>
          </p:cNvPr>
          <p:cNvPicPr>
            <a:picLocks noChangeAspect="1"/>
          </p:cNvPicPr>
          <p:nvPr/>
        </p:nvPicPr>
        <p:blipFill rotWithShape="1">
          <a:blip r:embed="rId53"/>
          <a:srcRect l="66341"/>
          <a:stretch/>
        </p:blipFill>
        <p:spPr>
          <a:xfrm>
            <a:off x="8216652" y="7582271"/>
            <a:ext cx="2109378" cy="2002614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0AA05D0C-9E59-4077-9A29-DDB0FD8004D3}"/>
              </a:ext>
            </a:extLst>
          </p:cNvPr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13010127" y="9622363"/>
            <a:ext cx="2127490" cy="1963134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52B1157-6A4E-44B5-A9C8-18A8917C4478}"/>
              </a:ext>
            </a:extLst>
          </p:cNvPr>
          <p:cNvPicPr>
            <a:picLocks noChangeAspect="1"/>
          </p:cNvPicPr>
          <p:nvPr/>
        </p:nvPicPr>
        <p:blipFill>
          <a:blip r:embed="rId97"/>
          <a:stretch>
            <a:fillRect/>
          </a:stretch>
        </p:blipFill>
        <p:spPr>
          <a:xfrm>
            <a:off x="10902029" y="9446362"/>
            <a:ext cx="2198406" cy="238375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97C31719-D63C-45BA-8E3E-718BBFF7D824}"/>
              </a:ext>
            </a:extLst>
          </p:cNvPr>
          <p:cNvPicPr>
            <a:picLocks noChangeAspect="1"/>
          </p:cNvPicPr>
          <p:nvPr/>
        </p:nvPicPr>
        <p:blipFill rotWithShape="1">
          <a:blip r:embed="rId98"/>
          <a:srcRect l="3361"/>
          <a:stretch/>
        </p:blipFill>
        <p:spPr>
          <a:xfrm>
            <a:off x="11216704" y="7476320"/>
            <a:ext cx="3982733" cy="1901571"/>
          </a:xfrm>
          <a:prstGeom prst="rect">
            <a:avLst/>
          </a:prstGeom>
        </p:spPr>
      </p:pic>
      <p:sp>
        <p:nvSpPr>
          <p:cNvPr id="161" name="文本框 160">
            <a:extLst>
              <a:ext uri="{FF2B5EF4-FFF2-40B4-BE49-F238E27FC236}">
                <a16:creationId xmlns:a16="http://schemas.microsoft.com/office/drawing/2014/main" id="{2076639B-CFB9-49A1-8343-5AFFCBB33585}"/>
              </a:ext>
            </a:extLst>
          </p:cNvPr>
          <p:cNvSpPr txBox="1"/>
          <p:nvPr/>
        </p:nvSpPr>
        <p:spPr>
          <a:xfrm>
            <a:off x="11500913" y="6698057"/>
            <a:ext cx="3414315" cy="858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6" indent="-222256" algn="ctr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Nonreciprocal spin-wave propagation</a:t>
            </a: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D3A64CA1-38D7-44AD-9932-9E3CE963948F}"/>
              </a:ext>
            </a:extLst>
          </p:cNvPr>
          <p:cNvSpPr/>
          <p:nvPr/>
        </p:nvSpPr>
        <p:spPr>
          <a:xfrm>
            <a:off x="10463793" y="11840565"/>
            <a:ext cx="548855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M. X. Jiang,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et al. Phys. Rev. B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(2025) </a:t>
            </a:r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D7DFEFF0-4CB4-49CE-A5B8-DD190F11AC30}"/>
              </a:ext>
            </a:extLst>
          </p:cNvPr>
          <p:cNvSpPr txBox="1"/>
          <p:nvPr/>
        </p:nvSpPr>
        <p:spPr>
          <a:xfrm>
            <a:off x="16303037" y="12271498"/>
            <a:ext cx="7813728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331912" indent="-331912" algn="ctr">
              <a:buFont typeface="Wingdings" panose="05000000000000000000" charset="0"/>
              <a:buChar char="Ø"/>
              <a:defRPr sz="26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</a:rPr>
              <a:t> Unexplored spiral dynamics in FM/AFM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295C86CA-968C-47DE-AEB5-03AB1B55E5A9}"/>
              </a:ext>
            </a:extLst>
          </p:cNvPr>
          <p:cNvPicPr>
            <a:picLocks noChangeAspect="1"/>
          </p:cNvPicPr>
          <p:nvPr/>
        </p:nvPicPr>
        <p:blipFill>
          <a:blip r:embed="rId99"/>
          <a:stretch>
            <a:fillRect/>
          </a:stretch>
        </p:blipFill>
        <p:spPr>
          <a:xfrm>
            <a:off x="16124638" y="7254549"/>
            <a:ext cx="5164450" cy="1714250"/>
          </a:xfrm>
          <a:prstGeom prst="rect">
            <a:avLst/>
          </a:prstGeom>
        </p:spPr>
      </p:pic>
      <p:sp>
        <p:nvSpPr>
          <p:cNvPr id="169" name="矩形 168">
            <a:extLst>
              <a:ext uri="{FF2B5EF4-FFF2-40B4-BE49-F238E27FC236}">
                <a16:creationId xmlns:a16="http://schemas.microsoft.com/office/drawing/2014/main" id="{DF515037-4A99-4519-A9AB-7CA68042B774}"/>
              </a:ext>
            </a:extLst>
          </p:cNvPr>
          <p:cNvSpPr/>
          <p:nvPr/>
        </p:nvSpPr>
        <p:spPr>
          <a:xfrm>
            <a:off x="15962586" y="8891515"/>
            <a:ext cx="548855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Q. Li,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et al. Phys. Rev. B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(2017) 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323757A4-6BEC-4A30-8D13-74DD581014ED}"/>
              </a:ext>
            </a:extLst>
          </p:cNvPr>
          <p:cNvPicPr>
            <a:picLocks noChangeAspect="1"/>
          </p:cNvPicPr>
          <p:nvPr/>
        </p:nvPicPr>
        <p:blipFill>
          <a:blip r:embed="rId100"/>
          <a:stretch>
            <a:fillRect/>
          </a:stretch>
        </p:blipFill>
        <p:spPr>
          <a:xfrm>
            <a:off x="16076137" y="9765567"/>
            <a:ext cx="3289402" cy="2111611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934A54A-CB29-424D-BF1C-6A8655BB15F1}"/>
              </a:ext>
            </a:extLst>
          </p:cNvPr>
          <p:cNvPicPr>
            <a:picLocks noChangeAspect="1"/>
          </p:cNvPicPr>
          <p:nvPr/>
        </p:nvPicPr>
        <p:blipFill rotWithShape="1">
          <a:blip r:embed="rId101"/>
          <a:srcRect l="2488"/>
          <a:stretch/>
        </p:blipFill>
        <p:spPr>
          <a:xfrm>
            <a:off x="19348258" y="9762798"/>
            <a:ext cx="1885134" cy="2153957"/>
          </a:xfrm>
          <a:prstGeom prst="rect">
            <a:avLst/>
          </a:prstGeom>
        </p:spPr>
      </p:pic>
      <p:sp>
        <p:nvSpPr>
          <p:cNvPr id="171" name="矩形 170">
            <a:extLst>
              <a:ext uri="{FF2B5EF4-FFF2-40B4-BE49-F238E27FC236}">
                <a16:creationId xmlns:a16="http://schemas.microsoft.com/office/drawing/2014/main" id="{CB402BAD-3937-4011-B369-73AC11F1D1DC}"/>
              </a:ext>
            </a:extLst>
          </p:cNvPr>
          <p:cNvSpPr/>
          <p:nvPr/>
        </p:nvSpPr>
        <p:spPr>
          <a:xfrm>
            <a:off x="15962586" y="11840565"/>
            <a:ext cx="548855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M. Yang,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et al. Phys. Rev. B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(2020) </a:t>
            </a:r>
          </a:p>
        </p:txBody>
      </p:sp>
      <p:sp>
        <p:nvSpPr>
          <p:cNvPr id="57" name="矩形 56"/>
          <p:cNvSpPr/>
          <p:nvPr/>
        </p:nvSpPr>
        <p:spPr>
          <a:xfrm>
            <a:off x="5668633" y="11840565"/>
            <a:ext cx="5711563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M. </a:t>
            </a:r>
            <a:r>
              <a:rPr lang="en-US" altLang="zh-CN" dirty="0" err="1">
                <a:latin typeface="Times New Roman" panose="02020603050405020304" charset="0"/>
                <a:cs typeface="Times New Roman" panose="02020603050405020304" charset="0"/>
              </a:rPr>
              <a:t>Dabrowski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i="1" dirty="0">
                <a:latin typeface="Times New Roman" panose="02020603050405020304" charset="0"/>
                <a:cs typeface="Times New Roman" panose="02020603050405020304" charset="0"/>
              </a:rPr>
              <a:t>et al. New J. Phys. </a:t>
            </a: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(2021)</a:t>
            </a:r>
          </a:p>
        </p:txBody>
      </p:sp>
      <p:sp>
        <p:nvSpPr>
          <p:cNvPr id="178" name="文本框 177">
            <a:extLst>
              <a:ext uri="{FF2B5EF4-FFF2-40B4-BE49-F238E27FC236}">
                <a16:creationId xmlns:a16="http://schemas.microsoft.com/office/drawing/2014/main" id="{C08F289B-009E-4385-9B30-252B32D0C49B}"/>
              </a:ext>
            </a:extLst>
          </p:cNvPr>
          <p:cNvSpPr txBox="1"/>
          <p:nvPr/>
        </p:nvSpPr>
        <p:spPr>
          <a:xfrm>
            <a:off x="7037566" y="7726653"/>
            <a:ext cx="6026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</a:t>
            </a:r>
            <a:endParaRPr lang="zh-CN" altLang="en-US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1" name="文本框 180">
            <a:extLst>
              <a:ext uri="{FF2B5EF4-FFF2-40B4-BE49-F238E27FC236}">
                <a16:creationId xmlns:a16="http://schemas.microsoft.com/office/drawing/2014/main" id="{0194B0C4-BF3E-4A5C-BF54-FA24C80F1DA7}"/>
              </a:ext>
            </a:extLst>
          </p:cNvPr>
          <p:cNvSpPr txBox="1"/>
          <p:nvPr/>
        </p:nvSpPr>
        <p:spPr>
          <a:xfrm>
            <a:off x="6855979" y="9153105"/>
            <a:ext cx="959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[CO/Pt]</a:t>
            </a:r>
            <a:r>
              <a:rPr lang="en-US" altLang="zh-CN" sz="1200" b="1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zh-CN" altLang="en-US" sz="1200" b="1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文本框 184">
            <a:extLst>
              <a:ext uri="{FF2B5EF4-FFF2-40B4-BE49-F238E27FC236}">
                <a16:creationId xmlns:a16="http://schemas.microsoft.com/office/drawing/2014/main" id="{58BB390B-FE09-4C97-B3A5-E0863098776E}"/>
              </a:ext>
            </a:extLst>
          </p:cNvPr>
          <p:cNvSpPr txBox="1"/>
          <p:nvPr/>
        </p:nvSpPr>
        <p:spPr>
          <a:xfrm>
            <a:off x="15959740" y="9310588"/>
            <a:ext cx="5169281" cy="475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6" indent="-222256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Anisotropic damping in Fe/</a:t>
            </a:r>
            <a:r>
              <a:rPr lang="en-US" altLang="zh-CN" sz="2400" b="1" dirty="0" err="1">
                <a:solidFill>
                  <a:srgbClr val="134D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</a:t>
            </a:r>
            <a:endParaRPr lang="zh-CN" altLang="en-US" sz="2400" b="1" dirty="0">
              <a:solidFill>
                <a:srgbClr val="134DA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6" name="矩形 185">
            <a:extLst>
              <a:ext uri="{FF2B5EF4-FFF2-40B4-BE49-F238E27FC236}">
                <a16:creationId xmlns:a16="http://schemas.microsoft.com/office/drawing/2014/main" id="{F8A669DE-879E-46D2-8D4F-ACD7B53C8607}"/>
              </a:ext>
            </a:extLst>
          </p:cNvPr>
          <p:cNvSpPr/>
          <p:nvPr>
            <p:custDataLst>
              <p:tags r:id="rId47"/>
            </p:custDataLst>
          </p:nvPr>
        </p:nvSpPr>
        <p:spPr>
          <a:xfrm>
            <a:off x="12851050" y="28481173"/>
            <a:ext cx="10863936" cy="5838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31912" indent="-331912">
              <a:buFont typeface="Wingdings" panose="05000000000000000000" charset="0"/>
              <a:buChar char="Ø"/>
            </a:pPr>
            <a:r>
              <a:rPr lang="en-US" altLang="zh-CN" sz="3194" b="1" dirty="0">
                <a:latin typeface="Comic Sans MS" panose="030F0702030302020204" charset="0"/>
                <a:cs typeface="Times New Roman" panose="02020603050405020304" charset="0"/>
              </a:rPr>
              <a:t> Magnetization depth profiles (spiral vs. uniform)</a:t>
            </a:r>
            <a:endParaRPr lang="en-US" altLang="zh-CN" sz="3360" b="1" dirty="0">
              <a:latin typeface="Comic Sans MS" panose="030F0702030302020204" pitchFamily="66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7114685A-1373-45B4-93AC-7BB9DBCF844E}"/>
              </a:ext>
            </a:extLst>
          </p:cNvPr>
          <p:cNvSpPr txBox="1"/>
          <p:nvPr/>
        </p:nvSpPr>
        <p:spPr>
          <a:xfrm>
            <a:off x="8316045" y="34430267"/>
            <a:ext cx="2452546" cy="42748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178" b="1">
                <a:solidFill>
                  <a:srgbClr val="0F1115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Nonreciprocal </a:t>
            </a:r>
            <a:endParaRPr lang="zh-CN" altLang="en-US" dirty="0"/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2BD43CA7-7F3A-4C08-8326-B7E1A8B13D07}"/>
              </a:ext>
            </a:extLst>
          </p:cNvPr>
          <p:cNvSpPr/>
          <p:nvPr/>
        </p:nvSpPr>
        <p:spPr>
          <a:xfrm>
            <a:off x="22204787" y="30741353"/>
            <a:ext cx="1102888" cy="232996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33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0b3f32c9-7972-4b04-b56e-2b5fcec4d0e1"/>
  <p:tag name="COMMONDATA" val="eyJoZGlkIjoiN2ZkZTJjY2VhYTQwMzA0Y2NlODY5ZmMwNDdiYTYyNjc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9060,&quot;width&quot;:3779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UNIT_PLACING_PICTURE_USER_VIEWPORT" val="{&quot;height&quot;:4535.465883605401,&quot;width&quot;:4534.506821548764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22630</TotalTime>
  <Words>447</Words>
  <Application>Microsoft Office PowerPoint</Application>
  <PresentationFormat>自定义</PresentationFormat>
  <Paragraphs>80</Paragraphs>
  <Slides>1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主题​​</vt:lpstr>
      <vt:lpstr>Graph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yuanfei fan</dc:creator>
  <cp:lastModifiedBy>yuanfei fan</cp:lastModifiedBy>
  <cp:revision>946</cp:revision>
  <dcterms:created xsi:type="dcterms:W3CDTF">2019-06-19T02:08:00Z</dcterms:created>
  <dcterms:modified xsi:type="dcterms:W3CDTF">2026-05-24T13:41:31Z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9BCF707D46F4444B90818DE63BAA0AAC_13</vt:lpwstr>
  </property>
</Properties>
</file>