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8" r:id="rId2"/>
  </p:sldIdLst>
  <p:sldSz cx="28803600" cy="43205400"/>
  <p:notesSz cx="6858000" cy="9144000"/>
  <p:defaultTextStyle>
    <a:defPPr>
      <a:defRPr lang="zh-CN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2E5C98"/>
    <a:srgbClr val="4C7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0" autoAdjust="0"/>
  </p:normalViewPr>
  <p:slideViewPr>
    <p:cSldViewPr>
      <p:cViewPr>
        <p:scale>
          <a:sx n="50" d="100"/>
          <a:sy n="50" d="100"/>
        </p:scale>
        <p:origin x="267" y="-4434"/>
      </p:cViewPr>
      <p:guideLst>
        <p:guide orient="horz" pos="13608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4956F-093E-49F1-A993-3DC71CE0974C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1C587-85D0-4D04-BBBE-F035AB88C3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11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1C587-85D0-4D04-BBBE-F035AB88C3E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94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36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882610" y="1730222"/>
            <a:ext cx="6480810" cy="3686460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40180" y="1730222"/>
            <a:ext cx="18962370" cy="3686460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15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40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39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0180" y="10081263"/>
            <a:ext cx="12721590" cy="2851356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641830" y="10081263"/>
            <a:ext cx="12721590" cy="2851356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04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27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60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23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2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10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C6B3-4219-4FDC-9864-B4E86A3AB75F}" type="datetimeFigureOut">
              <a:rPr lang="zh-CN" altLang="en-US" smtClean="0"/>
              <a:pPr/>
              <a:t>2026/5/26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7777-9808-4283-9A6C-3A15CDEC6E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6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4" Type="http://schemas.openxmlformats.org/officeDocument/2006/relationships/image" Target="../media/image25.png"/><Relationship Id="rId55" Type="http://schemas.openxmlformats.org/officeDocument/2006/relationships/image" Target="../media/image35.png"/><Relationship Id="rId63" Type="http://schemas.openxmlformats.org/officeDocument/2006/relationships/image" Target="../media/image33.jpg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29" Type="http://schemas.openxmlformats.org/officeDocument/2006/relationships/image" Target="../media/image20.png"/><Relationship Id="rId62" Type="http://schemas.openxmlformats.org/officeDocument/2006/relationships/image" Target="../media/image32.png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8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57" Type="http://schemas.openxmlformats.org/officeDocument/2006/relationships/image" Target="../media/image36.png"/><Relationship Id="rId61" Type="http://schemas.openxmlformats.org/officeDocument/2006/relationships/image" Target="../media/image31.png"/><Relationship Id="rId10" Type="http://schemas.openxmlformats.org/officeDocument/2006/relationships/image" Target="../media/image4.svg"/><Relationship Id="rId19" Type="http://schemas.openxmlformats.org/officeDocument/2006/relationships/image" Target="../media/image13.png"/><Relationship Id="rId31" Type="http://schemas.openxmlformats.org/officeDocument/2006/relationships/image" Target="../media/image22.png"/><Relationship Id="rId60" Type="http://schemas.openxmlformats.org/officeDocument/2006/relationships/image" Target="../media/image30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50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6.png"/><Relationship Id="rId64" Type="http://schemas.openxmlformats.org/officeDocument/2006/relationships/image" Target="../media/image34.jpg"/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5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2127612F-0CC0-43AC-95F1-CCF13FAA7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914" y="40324780"/>
            <a:ext cx="3362025" cy="216981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F09F19B-E4D3-4732-80C9-D11D03F56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64" y="25189469"/>
            <a:ext cx="3638577" cy="8029634"/>
          </a:xfrm>
          <a:prstGeom prst="rect">
            <a:avLst/>
          </a:prstGeom>
        </p:spPr>
      </p:pic>
      <p:sp>
        <p:nvSpPr>
          <p:cNvPr id="189" name="圆角矩形 26">
            <a:extLst>
              <a:ext uri="{FF2B5EF4-FFF2-40B4-BE49-F238E27FC236}">
                <a16:creationId xmlns:a16="http://schemas.microsoft.com/office/drawing/2014/main" id="{B556A1F9-13A5-4FC5-B452-C95789049A17}"/>
              </a:ext>
            </a:extLst>
          </p:cNvPr>
          <p:cNvSpPr/>
          <p:nvPr/>
        </p:nvSpPr>
        <p:spPr bwMode="auto">
          <a:xfrm>
            <a:off x="253889" y="22151482"/>
            <a:ext cx="28420473" cy="12632027"/>
          </a:xfrm>
          <a:prstGeom prst="roundRect">
            <a:avLst>
              <a:gd name="adj" fmla="val 4809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7724" tIns="38862" rIns="77724" bIns="38862" anchor="ctr"/>
          <a:lstStyle/>
          <a:p>
            <a:pPr algn="ctr" eaLnBrk="1" hangingPunct="1">
              <a:defRPr/>
            </a:pPr>
            <a:r>
              <a:rPr lang="en-US" altLang="zh-CN" sz="4600" dirty="0">
                <a:solidFill>
                  <a:srgbClr val="3366FF"/>
                </a:solidFill>
                <a:ea typeface="宋体" charset="-122"/>
              </a:rPr>
              <a:t> </a:t>
            </a: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</p:txBody>
      </p:sp>
      <p:sp>
        <p:nvSpPr>
          <p:cNvPr id="188" name="圆角矩形 26">
            <a:extLst>
              <a:ext uri="{FF2B5EF4-FFF2-40B4-BE49-F238E27FC236}">
                <a16:creationId xmlns:a16="http://schemas.microsoft.com/office/drawing/2014/main" id="{7726F856-3880-4F95-8A78-A5CAD7563D09}"/>
              </a:ext>
            </a:extLst>
          </p:cNvPr>
          <p:cNvSpPr/>
          <p:nvPr/>
        </p:nvSpPr>
        <p:spPr bwMode="auto">
          <a:xfrm>
            <a:off x="234474" y="8008160"/>
            <a:ext cx="28420473" cy="13345325"/>
          </a:xfrm>
          <a:prstGeom prst="roundRect">
            <a:avLst>
              <a:gd name="adj" fmla="val 4809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7724" tIns="38862" rIns="77724" bIns="38862" anchor="ctr"/>
          <a:lstStyle/>
          <a:p>
            <a:pPr algn="ctr" eaLnBrk="1" hangingPunct="1">
              <a:defRPr/>
            </a:pPr>
            <a:r>
              <a:rPr lang="en-US" altLang="zh-CN" sz="4600" dirty="0">
                <a:solidFill>
                  <a:srgbClr val="3366FF"/>
                </a:solidFill>
                <a:ea typeface="宋体" charset="-122"/>
              </a:rPr>
              <a:t> </a:t>
            </a: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  <a:p>
            <a:pPr algn="ctr" eaLnBrk="1" hangingPunct="1">
              <a:defRPr/>
            </a:pPr>
            <a:endParaRPr lang="en-US" altLang="zh-CN" sz="8200" dirty="0">
              <a:solidFill>
                <a:srgbClr val="3366FF"/>
              </a:solidFill>
              <a:ea typeface="宋体" charset="-122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55E83419-AB1A-4F02-A110-5B7E6A9123DF}"/>
              </a:ext>
            </a:extLst>
          </p:cNvPr>
          <p:cNvGrpSpPr/>
          <p:nvPr/>
        </p:nvGrpSpPr>
        <p:grpSpPr>
          <a:xfrm>
            <a:off x="-26350" y="-66611"/>
            <a:ext cx="28796334" cy="4136046"/>
            <a:chOff x="-26350" y="-66611"/>
            <a:chExt cx="25200000" cy="3619501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20CD31B3-5F40-45C1-AC0E-865CCF91BCC8}"/>
                </a:ext>
              </a:extLst>
            </p:cNvPr>
            <p:cNvGrpSpPr/>
            <p:nvPr/>
          </p:nvGrpSpPr>
          <p:grpSpPr>
            <a:xfrm>
              <a:off x="3398" y="-66611"/>
              <a:ext cx="25165431" cy="3619501"/>
              <a:chOff x="3398" y="-66611"/>
              <a:chExt cx="25165431" cy="3619501"/>
            </a:xfrm>
          </p:grpSpPr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DE9EF9A7-EB66-4887-8B7D-69F4CA68D497}"/>
                  </a:ext>
                </a:extLst>
              </p:cNvPr>
              <p:cNvSpPr/>
              <p:nvPr/>
            </p:nvSpPr>
            <p:spPr>
              <a:xfrm>
                <a:off x="4777" y="-66611"/>
                <a:ext cx="25164052" cy="3570934"/>
              </a:xfrm>
              <a:prstGeom prst="rect">
                <a:avLst/>
              </a:prstGeom>
              <a:gradFill flip="none" rotWithShape="1">
                <a:gsLst>
                  <a:gs pos="79000">
                    <a:srgbClr val="5266AD"/>
                  </a:gs>
                  <a:gs pos="0">
                    <a:srgbClr val="2F459A"/>
                  </a:gs>
                  <a:gs pos="100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任意多边形: 形状 13">
                <a:extLst>
                  <a:ext uri="{FF2B5EF4-FFF2-40B4-BE49-F238E27FC236}">
                    <a16:creationId xmlns:a16="http://schemas.microsoft.com/office/drawing/2014/main" id="{B6A0EA52-B4F7-4A3F-9BFC-0913B50DD7C1}"/>
                  </a:ext>
                </a:extLst>
              </p:cNvPr>
              <p:cNvSpPr/>
              <p:nvPr/>
            </p:nvSpPr>
            <p:spPr>
              <a:xfrm>
                <a:off x="3398" y="2219389"/>
                <a:ext cx="25134305" cy="1333501"/>
              </a:xfrm>
              <a:custGeom>
                <a:avLst/>
                <a:gdLst>
                  <a:gd name="connsiteX0" fmla="*/ 97971 w 28934228"/>
                  <a:gd name="connsiteY0" fmla="*/ 3200400 h 3200400"/>
                  <a:gd name="connsiteX1" fmla="*/ 28934228 w 28934228"/>
                  <a:gd name="connsiteY1" fmla="*/ 3200400 h 3200400"/>
                  <a:gd name="connsiteX2" fmla="*/ 23905028 w 28934228"/>
                  <a:gd name="connsiteY2" fmla="*/ 0 h 3200400"/>
                  <a:gd name="connsiteX3" fmla="*/ 0 w 28934228"/>
                  <a:gd name="connsiteY3" fmla="*/ 3167743 h 32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34228" h="3200400">
                    <a:moveTo>
                      <a:pt x="97971" y="3200400"/>
                    </a:moveTo>
                    <a:lnTo>
                      <a:pt x="28934228" y="3200400"/>
                    </a:lnTo>
                    <a:lnTo>
                      <a:pt x="23905028" y="0"/>
                    </a:lnTo>
                    <a:lnTo>
                      <a:pt x="0" y="316774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8" name="任意多边形: 形状 14">
              <a:extLst>
                <a:ext uri="{FF2B5EF4-FFF2-40B4-BE49-F238E27FC236}">
                  <a16:creationId xmlns:a16="http://schemas.microsoft.com/office/drawing/2014/main" id="{6CD704E4-76D2-49C5-8BF9-642A4F6251A4}"/>
                </a:ext>
              </a:extLst>
            </p:cNvPr>
            <p:cNvSpPr/>
            <p:nvPr/>
          </p:nvSpPr>
          <p:spPr>
            <a:xfrm>
              <a:off x="-26350" y="56241"/>
              <a:ext cx="25200000" cy="3417377"/>
            </a:xfrm>
            <a:custGeom>
              <a:avLst/>
              <a:gdLst>
                <a:gd name="connsiteX0" fmla="*/ 97971 w 28934228"/>
                <a:gd name="connsiteY0" fmla="*/ 3200400 h 3200400"/>
                <a:gd name="connsiteX1" fmla="*/ 28934228 w 28934228"/>
                <a:gd name="connsiteY1" fmla="*/ 3200400 h 3200400"/>
                <a:gd name="connsiteX2" fmla="*/ 23905028 w 28934228"/>
                <a:gd name="connsiteY2" fmla="*/ 0 h 3200400"/>
                <a:gd name="connsiteX3" fmla="*/ 0 w 28934228"/>
                <a:gd name="connsiteY3" fmla="*/ 3167743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34228" h="3200400">
                  <a:moveTo>
                    <a:pt x="97971" y="3200400"/>
                  </a:moveTo>
                  <a:lnTo>
                    <a:pt x="28934228" y="3200400"/>
                  </a:lnTo>
                  <a:lnTo>
                    <a:pt x="23905028" y="0"/>
                  </a:lnTo>
                  <a:lnTo>
                    <a:pt x="0" y="3167743"/>
                  </a:lnTo>
                </a:path>
              </a:pathLst>
            </a:custGeom>
            <a:solidFill>
              <a:srgbClr val="2F459A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 Box 2053"/>
          <p:cNvSpPr txBox="1">
            <a:spLocks noChangeArrowheads="1"/>
          </p:cNvSpPr>
          <p:nvPr/>
        </p:nvSpPr>
        <p:spPr bwMode="auto">
          <a:xfrm>
            <a:off x="18995" y="4073613"/>
            <a:ext cx="28579763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11480" tIns="205740" rIns="411480" bIns="205740">
            <a:spAutoFit/>
          </a:bodyPr>
          <a:lstStyle>
            <a:lvl1pPr defTabSz="4114800">
              <a:defRPr sz="4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14800">
              <a:defRPr sz="4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14800">
              <a:defRPr sz="4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14800">
              <a:defRPr sz="4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14800">
              <a:defRPr sz="4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cryogen-free low temperature scanning tunneling microscope </a:t>
            </a:r>
          </a:p>
          <a:p>
            <a:pPr algn="ctr"/>
            <a:r>
              <a:rPr lang="en-US" altLang="zh-CN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an on-axis parabolic mirror in magnetic field</a:t>
            </a:r>
            <a:endParaRPr lang="zh-CN" altLang="en-US" sz="6600" b="1" baseline="-25000" dirty="0">
              <a:ln w="635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2684" y="22767019"/>
            <a:ext cx="19497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Cryogen-free STM with an on-axis parabolic mirror in magnetic field </a:t>
            </a:r>
            <a:endParaRPr lang="zh-CN" alt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30" descr="“STM 原子”的图片搜索结果"/>
          <p:cNvSpPr>
            <a:spLocks noChangeAspect="1" noChangeArrowheads="1"/>
          </p:cNvSpPr>
          <p:nvPr/>
        </p:nvSpPr>
        <p:spPr bwMode="auto">
          <a:xfrm>
            <a:off x="155575" y="688134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AutoShape 32" descr="“STM 原子”的图片搜索结果"/>
          <p:cNvSpPr>
            <a:spLocks noChangeAspect="1" noChangeArrowheads="1"/>
          </p:cNvSpPr>
          <p:nvPr/>
        </p:nvSpPr>
        <p:spPr bwMode="auto">
          <a:xfrm>
            <a:off x="155575" y="688134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48E7DCD7-52B8-4BBF-B958-FD714D7F0E49}"/>
              </a:ext>
            </a:extLst>
          </p:cNvPr>
          <p:cNvSpPr/>
          <p:nvPr/>
        </p:nvSpPr>
        <p:spPr>
          <a:xfrm>
            <a:off x="3086465" y="6403759"/>
            <a:ext cx="22156791" cy="632481"/>
          </a:xfrm>
          <a:prstGeom prst="rect">
            <a:avLst/>
          </a:prstGeom>
        </p:spPr>
        <p:txBody>
          <a:bodyPr wrap="square" lIns="77724" tIns="38862" rIns="77724" bIns="38862">
            <a:spAutoFit/>
          </a:bodyPr>
          <a:lstStyle/>
          <a:p>
            <a:pPr algn="ctr"/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Zerui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Yuhao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Rao,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Suyang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Zeyuan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Sun, Shiwei Wu</a:t>
            </a:r>
          </a:p>
        </p:txBody>
      </p:sp>
      <p:pic>
        <p:nvPicPr>
          <p:cNvPr id="146" name="图形 7">
            <a:extLst>
              <a:ext uri="{FF2B5EF4-FFF2-40B4-BE49-F238E27FC236}">
                <a16:creationId xmlns:a16="http://schemas.microsoft.com/office/drawing/2014/main" id="{DDFD88AB-BA6D-45D8-A5A6-2FAE48FC56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1073" y="89215"/>
            <a:ext cx="2745857" cy="2674405"/>
          </a:xfrm>
          <a:prstGeom prst="ellipse">
            <a:avLst/>
          </a:prstGeom>
        </p:spPr>
      </p:pic>
      <p:sp>
        <p:nvSpPr>
          <p:cNvPr id="147" name="矩形 146">
            <a:extLst>
              <a:ext uri="{FF2B5EF4-FFF2-40B4-BE49-F238E27FC236}">
                <a16:creationId xmlns:a16="http://schemas.microsoft.com/office/drawing/2014/main" id="{C32C4AF6-ABB3-40CF-B21C-2DBAEC404979}"/>
              </a:ext>
            </a:extLst>
          </p:cNvPr>
          <p:cNvSpPr/>
          <p:nvPr/>
        </p:nvSpPr>
        <p:spPr>
          <a:xfrm>
            <a:off x="3102376" y="295083"/>
            <a:ext cx="126468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</a:rPr>
              <a:t>复旦大学物理学系</a:t>
            </a: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B0889451-4E3E-45C4-9993-9F4724B89D79}"/>
              </a:ext>
            </a:extLst>
          </p:cNvPr>
          <p:cNvSpPr/>
          <p:nvPr/>
        </p:nvSpPr>
        <p:spPr>
          <a:xfrm>
            <a:off x="3159444" y="1324211"/>
            <a:ext cx="16504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physics, Fudan University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2C3812F6-7EA7-4335-9DB1-039169012069}"/>
              </a:ext>
            </a:extLst>
          </p:cNvPr>
          <p:cNvSpPr/>
          <p:nvPr/>
        </p:nvSpPr>
        <p:spPr>
          <a:xfrm>
            <a:off x="21101171" y="28167196"/>
            <a:ext cx="6986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STM induced luminescence on Au(111) surface with a Ag tip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71CE19-588D-4AC2-9A4C-DEFF4C212C17}"/>
              </a:ext>
            </a:extLst>
          </p:cNvPr>
          <p:cNvSpPr/>
          <p:nvPr/>
        </p:nvSpPr>
        <p:spPr>
          <a:xfrm>
            <a:off x="18703684" y="8226682"/>
            <a:ext cx="8416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Challenge for STM with Optics</a:t>
            </a:r>
          </a:p>
        </p:txBody>
      </p:sp>
      <p:pic>
        <p:nvPicPr>
          <p:cNvPr id="232" name="Picture 30" descr="C:\Users\idgnauh\Desktop\Optical STM Poster\Graph from 2013 Poster\STML.png">
            <a:extLst>
              <a:ext uri="{FF2B5EF4-FFF2-40B4-BE49-F238E27FC236}">
                <a16:creationId xmlns:a16="http://schemas.microsoft.com/office/drawing/2014/main" id="{C447A107-DB12-4B1E-8805-703D1903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81" y="10982025"/>
            <a:ext cx="3567884" cy="28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TextBox 29">
            <a:extLst>
              <a:ext uri="{FF2B5EF4-FFF2-40B4-BE49-F238E27FC236}">
                <a16:creationId xmlns:a16="http://schemas.microsoft.com/office/drawing/2014/main" id="{5C6DBC7E-D70D-4122-99E9-CFAC8EB08D01}"/>
              </a:ext>
            </a:extLst>
          </p:cNvPr>
          <p:cNvSpPr txBox="1"/>
          <p:nvPr/>
        </p:nvSpPr>
        <p:spPr>
          <a:xfrm>
            <a:off x="1633903" y="978593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STM induced Luminescence (STML)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TextBox 30">
            <a:extLst>
              <a:ext uri="{FF2B5EF4-FFF2-40B4-BE49-F238E27FC236}">
                <a16:creationId xmlns:a16="http://schemas.microsoft.com/office/drawing/2014/main" id="{A625D3F0-A2BF-40BD-A45B-5A06B1F0A66A}"/>
              </a:ext>
            </a:extLst>
          </p:cNvPr>
          <p:cNvSpPr txBox="1"/>
          <p:nvPr/>
        </p:nvSpPr>
        <p:spPr>
          <a:xfrm>
            <a:off x="8753487" y="9815182"/>
            <a:ext cx="3950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Tip Enhanced Optical Spectroscopy and Microscopy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TextBox 31">
            <a:extLst>
              <a:ext uri="{FF2B5EF4-FFF2-40B4-BE49-F238E27FC236}">
                <a16:creationId xmlns:a16="http://schemas.microsoft.com/office/drawing/2014/main" id="{D25DA4A5-E62B-4E79-95D5-8BCCAF1299CF}"/>
              </a:ext>
            </a:extLst>
          </p:cNvPr>
          <p:cNvSpPr txBox="1"/>
          <p:nvPr/>
        </p:nvSpPr>
        <p:spPr>
          <a:xfrm>
            <a:off x="5099850" y="9785939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Photo-induced </a:t>
            </a:r>
            <a:br>
              <a:rPr lang="en-US" altLang="zh-C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Process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6" name="Picture 29" descr="C:\Users\idgnauh\Desktop\Optical STM Poster\Graph from 2013 Poster\TERS.png">
            <a:extLst>
              <a:ext uri="{FF2B5EF4-FFF2-40B4-BE49-F238E27FC236}">
                <a16:creationId xmlns:a16="http://schemas.microsoft.com/office/drawing/2014/main" id="{93A35720-A6A0-472D-B6CD-21F2AE0A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35" y="11366408"/>
            <a:ext cx="3065979" cy="24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31" descr="C:\Users\idgnauh\Desktop\Optical STM Poster\Graph from 2013 Poster\STMwithLight.png">
            <a:extLst>
              <a:ext uri="{FF2B5EF4-FFF2-40B4-BE49-F238E27FC236}">
                <a16:creationId xmlns:a16="http://schemas.microsoft.com/office/drawing/2014/main" id="{CE1E7F77-8930-4F74-A807-5729DA39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54" y="11074768"/>
            <a:ext cx="3420585" cy="27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TextBox 51">
            <a:extLst>
              <a:ext uri="{FF2B5EF4-FFF2-40B4-BE49-F238E27FC236}">
                <a16:creationId xmlns:a16="http://schemas.microsoft.com/office/drawing/2014/main" id="{2FBC186D-D1F2-4966-9B70-1166A70997F3}"/>
              </a:ext>
            </a:extLst>
          </p:cNvPr>
          <p:cNvSpPr txBox="1"/>
          <p:nvPr/>
        </p:nvSpPr>
        <p:spPr>
          <a:xfrm>
            <a:off x="460375" y="8157976"/>
            <a:ext cx="16244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STM with Optics </a:t>
            </a:r>
          </a:p>
          <a:p>
            <a:pPr algn="ctr"/>
            <a:r>
              <a:rPr lang="en-US" altLang="zh-CN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Spatial, Spectral and Temporal resolution</a:t>
            </a:r>
          </a:p>
          <a:p>
            <a:pPr algn="ctr"/>
            <a:endParaRPr lang="en-US" altLang="zh-C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1" name="Picture 21" descr="C:\Users\idgnauh\Desktop\Optical STM Poster\Graph\STM with pump-probe.png">
            <a:extLst>
              <a:ext uri="{FF2B5EF4-FFF2-40B4-BE49-F238E27FC236}">
                <a16:creationId xmlns:a16="http://schemas.microsoft.com/office/drawing/2014/main" id="{83AD2F2D-D1FB-4C96-9959-B1AA8F7E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376" y="11074996"/>
            <a:ext cx="3419547" cy="27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" name="矩形 261">
            <a:extLst>
              <a:ext uri="{FF2B5EF4-FFF2-40B4-BE49-F238E27FC236}">
                <a16:creationId xmlns:a16="http://schemas.microsoft.com/office/drawing/2014/main" id="{CAB115E0-68F7-4894-8880-FC33C9628E63}"/>
              </a:ext>
            </a:extLst>
          </p:cNvPr>
          <p:cNvSpPr/>
          <p:nvPr/>
        </p:nvSpPr>
        <p:spPr>
          <a:xfrm>
            <a:off x="1109457" y="19476342"/>
            <a:ext cx="15380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</a:t>
            </a: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igh-quality photon maps with sub-molecular resolution are relatively rare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0" name="矩形 85">
            <a:extLst>
              <a:ext uri="{FF2B5EF4-FFF2-40B4-BE49-F238E27FC236}">
                <a16:creationId xmlns:a16="http://schemas.microsoft.com/office/drawing/2014/main" id="{0F455840-6DF3-4FAB-B626-A5DF0CFC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0193" y="7405055"/>
            <a:ext cx="9241178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000" b="1" dirty="0">
                <a:solidFill>
                  <a:srgbClr val="4D4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</a:p>
        </p:txBody>
      </p:sp>
      <p:pic>
        <p:nvPicPr>
          <p:cNvPr id="272" name="图片 271">
            <a:extLst>
              <a:ext uri="{FF2B5EF4-FFF2-40B4-BE49-F238E27FC236}">
                <a16:creationId xmlns:a16="http://schemas.microsoft.com/office/drawing/2014/main" id="{25AC310B-C8EB-4D4B-8A8E-B74F69B866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92484" y="13728992"/>
            <a:ext cx="2161787" cy="1674623"/>
          </a:xfrm>
          <a:prstGeom prst="rect">
            <a:avLst/>
          </a:prstGeom>
        </p:spPr>
      </p:pic>
      <p:pic>
        <p:nvPicPr>
          <p:cNvPr id="273" name="图片 272">
            <a:extLst>
              <a:ext uri="{FF2B5EF4-FFF2-40B4-BE49-F238E27FC236}">
                <a16:creationId xmlns:a16="http://schemas.microsoft.com/office/drawing/2014/main" id="{F5EE3C9F-DD9E-4966-B39F-CF3A7E834E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19631" y="13673633"/>
            <a:ext cx="1983449" cy="1783365"/>
          </a:xfrm>
          <a:prstGeom prst="rect">
            <a:avLst/>
          </a:prstGeom>
        </p:spPr>
      </p:pic>
      <p:pic>
        <p:nvPicPr>
          <p:cNvPr id="274" name="图片 273">
            <a:extLst>
              <a:ext uri="{FF2B5EF4-FFF2-40B4-BE49-F238E27FC236}">
                <a16:creationId xmlns:a16="http://schemas.microsoft.com/office/drawing/2014/main" id="{6C87392B-18FE-4350-A465-00E1E2ADB9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97658" y="13365703"/>
            <a:ext cx="2105241" cy="2240081"/>
          </a:xfrm>
          <a:prstGeom prst="rect">
            <a:avLst/>
          </a:prstGeom>
        </p:spPr>
      </p:pic>
      <p:pic>
        <p:nvPicPr>
          <p:cNvPr id="275" name="图片 274">
            <a:extLst>
              <a:ext uri="{FF2B5EF4-FFF2-40B4-BE49-F238E27FC236}">
                <a16:creationId xmlns:a16="http://schemas.microsoft.com/office/drawing/2014/main" id="{64313183-05E8-493B-8FA6-A478473168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779237" y="13623455"/>
            <a:ext cx="2305326" cy="1605029"/>
          </a:xfrm>
          <a:prstGeom prst="rect">
            <a:avLst/>
          </a:prstGeom>
        </p:spPr>
      </p:pic>
      <p:sp>
        <p:nvSpPr>
          <p:cNvPr id="277" name="圆角矩形 26">
            <a:extLst>
              <a:ext uri="{FF2B5EF4-FFF2-40B4-BE49-F238E27FC236}">
                <a16:creationId xmlns:a16="http://schemas.microsoft.com/office/drawing/2014/main" id="{4EE23CFA-F4F3-4442-8BDD-935483F7A001}"/>
              </a:ext>
            </a:extLst>
          </p:cNvPr>
          <p:cNvSpPr txBox="1">
            <a:spLocks/>
          </p:cNvSpPr>
          <p:nvPr/>
        </p:nvSpPr>
        <p:spPr bwMode="auto">
          <a:xfrm>
            <a:off x="25477326" y="13520556"/>
            <a:ext cx="2869958" cy="1895609"/>
          </a:xfrm>
          <a:prstGeom prst="roundRect">
            <a:avLst>
              <a:gd name="adj" fmla="val 3729"/>
            </a:avLst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7714" tIns="38857" rIns="77714" bIns="38857" rtlCol="0" anchor="ctr">
            <a:normAutofit/>
          </a:bodyPr>
          <a:lstStyle>
            <a:lvl1pPr algn="l" defTabSz="2519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126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zh-CN" sz="2800" dirty="0">
              <a:solidFill>
                <a:srgbClr val="3366FF"/>
              </a:solidFill>
              <a:ea typeface="宋体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F1C3FC1-B919-4A69-8503-251EDAD60B94}"/>
              </a:ext>
            </a:extLst>
          </p:cNvPr>
          <p:cNvGrpSpPr/>
          <p:nvPr/>
        </p:nvGrpSpPr>
        <p:grpSpPr>
          <a:xfrm>
            <a:off x="5581957" y="30487968"/>
            <a:ext cx="6564000" cy="3946266"/>
            <a:chOff x="18515973" y="23867684"/>
            <a:chExt cx="6564000" cy="3946266"/>
          </a:xfrm>
        </p:grpSpPr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85C9D03F-9260-4896-B3FB-CB8D577B9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5973" y="23867684"/>
              <a:ext cx="4586843" cy="3946266"/>
            </a:xfrm>
            <a:prstGeom prst="rect">
              <a:avLst/>
            </a:prstGeom>
          </p:spPr>
        </p:pic>
        <p:sp>
          <p:nvSpPr>
            <p:cNvPr id="293" name="文本框 292">
              <a:extLst>
                <a:ext uri="{FF2B5EF4-FFF2-40B4-BE49-F238E27FC236}">
                  <a16:creationId xmlns:a16="http://schemas.microsoft.com/office/drawing/2014/main" id="{506FDB00-4B06-465C-84D3-B5FA8910A9D7}"/>
                </a:ext>
              </a:extLst>
            </p:cNvPr>
            <p:cNvSpPr txBox="1"/>
            <p:nvPr/>
          </p:nvSpPr>
          <p:spPr>
            <a:xfrm>
              <a:off x="22993982" y="24925253"/>
              <a:ext cx="208599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On-axis parabolic </a:t>
              </a:r>
              <a:r>
                <a:rPr lang="en-US" altLang="zh-CN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mirror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NA</a:t>
              </a:r>
              <a:r>
                <a:rPr kumimoji="0" lang="en-US" altLang="zh-CN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~ </a:t>
              </a:r>
              <a:r>
                <a:rPr kumimoji="0" lang="en-US" altLang="zh-CN" sz="3200" b="1" i="1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0.82</a:t>
              </a:r>
              <a:endParaRPr kumimoji="0" lang="zh-CN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9" name="组合 298">
            <a:extLst>
              <a:ext uri="{FF2B5EF4-FFF2-40B4-BE49-F238E27FC236}">
                <a16:creationId xmlns:a16="http://schemas.microsoft.com/office/drawing/2014/main" id="{AC4B92F0-2A4E-48EA-8FAF-2B2D7E36E591}"/>
              </a:ext>
            </a:extLst>
          </p:cNvPr>
          <p:cNvGrpSpPr/>
          <p:nvPr/>
        </p:nvGrpSpPr>
        <p:grpSpPr>
          <a:xfrm>
            <a:off x="16665417" y="40488799"/>
            <a:ext cx="11933341" cy="2206256"/>
            <a:chOff x="14002176" y="33483921"/>
            <a:chExt cx="10886650" cy="2206256"/>
          </a:xfrm>
        </p:grpSpPr>
        <p:sp>
          <p:nvSpPr>
            <p:cNvPr id="300" name="圆角矩形 26">
              <a:extLst>
                <a:ext uri="{FF2B5EF4-FFF2-40B4-BE49-F238E27FC236}">
                  <a16:creationId xmlns:a16="http://schemas.microsoft.com/office/drawing/2014/main" id="{2C2E4EDF-E820-4A9F-A836-6AAFAF61553D}"/>
                </a:ext>
              </a:extLst>
            </p:cNvPr>
            <p:cNvSpPr/>
            <p:nvPr/>
          </p:nvSpPr>
          <p:spPr bwMode="auto">
            <a:xfrm>
              <a:off x="14002176" y="33483921"/>
              <a:ext cx="10886650" cy="2206256"/>
            </a:xfrm>
            <a:prstGeom prst="roundRect">
              <a:avLst>
                <a:gd name="adj" fmla="val 13500"/>
              </a:avLst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7724" tIns="38862" rIns="77724" bIns="38862" anchor="ctr"/>
            <a:lstStyle/>
            <a:p>
              <a:pPr algn="ctr" eaLnBrk="1" hangingPunct="1">
                <a:defRPr/>
              </a:pPr>
              <a:r>
                <a:rPr lang="en-US" altLang="zh-CN" sz="4600" dirty="0">
                  <a:solidFill>
                    <a:srgbClr val="3366FF"/>
                  </a:solidFill>
                  <a:ea typeface="宋体" charset="-122"/>
                </a:rPr>
                <a:t> </a:t>
              </a: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</p:txBody>
        </p:sp>
        <p:sp>
          <p:nvSpPr>
            <p:cNvPr id="302" name="矩形 301">
              <a:extLst>
                <a:ext uri="{FF2B5EF4-FFF2-40B4-BE49-F238E27FC236}">
                  <a16:creationId xmlns:a16="http://schemas.microsoft.com/office/drawing/2014/main" id="{4B367980-5CFE-470D-95D7-685F1880896B}"/>
                </a:ext>
              </a:extLst>
            </p:cNvPr>
            <p:cNvSpPr/>
            <p:nvPr/>
          </p:nvSpPr>
          <p:spPr>
            <a:xfrm>
              <a:off x="14434760" y="33552872"/>
              <a:ext cx="104130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Acknowledgments</a:t>
              </a:r>
              <a:endPara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instrumentation project was supported by the Natural Science Foundation of China</a:t>
              </a:r>
              <a:r>
                <a: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fr-FR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grant No. 12427807, PI: Prof. Shiwei Wu).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3" name="矩形 302">
            <a:extLst>
              <a:ext uri="{FF2B5EF4-FFF2-40B4-BE49-F238E27FC236}">
                <a16:creationId xmlns:a16="http://schemas.microsoft.com/office/drawing/2014/main" id="{985A65FD-567A-4F7F-BA7A-FA1F923002D4}"/>
              </a:ext>
            </a:extLst>
          </p:cNvPr>
          <p:cNvSpPr/>
          <p:nvPr/>
        </p:nvSpPr>
        <p:spPr>
          <a:xfrm>
            <a:off x="17620119" y="12547409"/>
            <a:ext cx="10583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Comparison of photon collection modes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矩形 306">
                <a:extLst>
                  <a:ext uri="{FF2B5EF4-FFF2-40B4-BE49-F238E27FC236}">
                    <a16:creationId xmlns:a16="http://schemas.microsoft.com/office/drawing/2014/main" id="{B9AB86DF-F67E-4ABB-9264-0E3543D1C154}"/>
                  </a:ext>
                </a:extLst>
              </p:cNvPr>
              <p:cNvSpPr/>
              <p:nvPr/>
            </p:nvSpPr>
            <p:spPr>
              <a:xfrm>
                <a:off x="17829203" y="10657148"/>
                <a:ext cx="5283322" cy="1890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Tunneling electrons: 1 </a:t>
                </a:r>
                <a:r>
                  <a:rPr lang="en-US" altLang="zh-CN" sz="2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1 × 10⁹ electron/s</a:t>
                </a:r>
              </a:p>
              <a:p>
                <a:pPr marL="285750" indent="-285750" defTabSz="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Extremely low quantum yield: </a:t>
                </a:r>
              </a:p>
              <a:p>
                <a:pPr defTabSz="457200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          10⁻⁵ ~ 10⁻³ photon/electron</a:t>
                </a:r>
              </a:p>
              <a:p>
                <a:pPr marL="285750" indent="-285750" defTabSz="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Photon generated: 1×10⁴ ~ 1×10⁶ photon/s</a:t>
                </a:r>
              </a:p>
            </p:txBody>
          </p:sp>
        </mc:Choice>
        <mc:Fallback xmlns="">
          <p:sp>
            <p:nvSpPr>
              <p:cNvPr id="307" name="矩形 306">
                <a:extLst>
                  <a:ext uri="{FF2B5EF4-FFF2-40B4-BE49-F238E27FC236}">
                    <a16:creationId xmlns:a16="http://schemas.microsoft.com/office/drawing/2014/main" id="{B9AB86DF-F67E-4ABB-9264-0E3543D1C1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203" y="10657148"/>
                <a:ext cx="5283322" cy="1890261"/>
              </a:xfrm>
              <a:prstGeom prst="rect">
                <a:avLst/>
              </a:prstGeom>
              <a:blipFill>
                <a:blip r:embed="rId22"/>
                <a:stretch>
                  <a:fillRect l="-1039" r="-231"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组合 37">
            <a:extLst>
              <a:ext uri="{FF2B5EF4-FFF2-40B4-BE49-F238E27FC236}">
                <a16:creationId xmlns:a16="http://schemas.microsoft.com/office/drawing/2014/main" id="{DFD96D67-DB11-4146-9104-8EFBB9698F9C}"/>
              </a:ext>
            </a:extLst>
          </p:cNvPr>
          <p:cNvGrpSpPr/>
          <p:nvPr/>
        </p:nvGrpSpPr>
        <p:grpSpPr>
          <a:xfrm>
            <a:off x="16705364" y="35296473"/>
            <a:ext cx="11911294" cy="5201424"/>
            <a:chOff x="441058" y="35615670"/>
            <a:chExt cx="11820656" cy="5567025"/>
          </a:xfrm>
        </p:grpSpPr>
        <p:sp>
          <p:nvSpPr>
            <p:cNvPr id="297" name="圆角矩形 26">
              <a:extLst>
                <a:ext uri="{FF2B5EF4-FFF2-40B4-BE49-F238E27FC236}">
                  <a16:creationId xmlns:a16="http://schemas.microsoft.com/office/drawing/2014/main" id="{B701F4AB-DE1C-4A27-BBBA-9A5F7B3CC172}"/>
                </a:ext>
              </a:extLst>
            </p:cNvPr>
            <p:cNvSpPr/>
            <p:nvPr/>
          </p:nvSpPr>
          <p:spPr bwMode="auto">
            <a:xfrm>
              <a:off x="441058" y="35632312"/>
              <a:ext cx="11820656" cy="5252138"/>
            </a:xfrm>
            <a:prstGeom prst="roundRect">
              <a:avLst>
                <a:gd name="adj" fmla="val 4941"/>
              </a:avLst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7724" tIns="38862" rIns="77724" bIns="38862" anchor="ctr"/>
            <a:lstStyle/>
            <a:p>
              <a:pPr algn="ctr" eaLnBrk="1" hangingPunct="1">
                <a:defRPr/>
              </a:pPr>
              <a:r>
                <a:rPr lang="en-US" altLang="zh-CN" sz="4600" dirty="0">
                  <a:solidFill>
                    <a:srgbClr val="3366FF"/>
                  </a:solidFill>
                  <a:ea typeface="宋体" charset="-122"/>
                </a:rPr>
                <a:t> </a:t>
              </a: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</p:txBody>
        </p:sp>
        <p:sp>
          <p:nvSpPr>
            <p:cNvPr id="308" name="TextBox 127">
              <a:extLst>
                <a:ext uri="{FF2B5EF4-FFF2-40B4-BE49-F238E27FC236}">
                  <a16:creationId xmlns:a16="http://schemas.microsoft.com/office/drawing/2014/main" id="{5B554C46-B5FA-4CEF-AB65-8C2BF53A09D4}"/>
                </a:ext>
              </a:extLst>
            </p:cNvPr>
            <p:cNvSpPr txBox="1"/>
            <p:nvPr/>
          </p:nvSpPr>
          <p:spPr>
            <a:xfrm>
              <a:off x="827378" y="35615670"/>
              <a:ext cx="11416571" cy="5567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Conclusion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altLang="zh-CN" sz="2800" dirty="0">
                  <a:latin typeface="Times New Roman" pitchFamily="18" charset="0"/>
                  <a:cs typeface="Times New Roman" pitchFamily="18" charset="0"/>
                </a:rPr>
                <a:t>STM combined with optics provides simultaneous access to atomic-scale topography, electronic structure, chemical fingerprints, and temporal dynamics. However, collection and excitation efficiency are the main instrumental challenges.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altLang="zh-CN" sz="2800" dirty="0">
                  <a:latin typeface="Times New Roman" pitchFamily="18" charset="0"/>
                  <a:cs typeface="Times New Roman" pitchFamily="18" charset="0"/>
                </a:rPr>
                <a:t>We have developed a cryogen-free low-temperature STM with an on-axis parabolic mirror (NA = 0.82) compatible with high magnetic fields (Z:3.5T). 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altLang="zh-CN" sz="2800" dirty="0">
                  <a:latin typeface="Times New Roman" pitchFamily="18" charset="0"/>
                  <a:cs typeface="Times New Roman" pitchFamily="18" charset="0"/>
                </a:rPr>
                <a:t>This system overcomes the critical photon collection bottleneck in STM-optics experiments and enables high-sensitivity luminescence and TERS measurements under extreme conditions.</a:t>
              </a:r>
            </a:p>
            <a:p>
              <a:pPr marL="342900" indent="-342900">
                <a:buFont typeface="Wingdings" pitchFamily="2" charset="2"/>
                <a:buChar char="Ø"/>
              </a:pPr>
              <a:endParaRPr lang="en-US" altLang="zh-C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6" name="矩形 85">
            <a:extLst>
              <a:ext uri="{FF2B5EF4-FFF2-40B4-BE49-F238E27FC236}">
                <a16:creationId xmlns:a16="http://schemas.microsoft.com/office/drawing/2014/main" id="{40CED95C-AA15-4F4E-9506-6118098B2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664" y="21633255"/>
            <a:ext cx="9840772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000" b="1" dirty="0">
                <a:solidFill>
                  <a:srgbClr val="4D43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home-built experimental setup</a:t>
            </a:r>
          </a:p>
        </p:txBody>
      </p:sp>
      <p:graphicFrame>
        <p:nvGraphicFramePr>
          <p:cNvPr id="88" name="表格 87">
            <a:extLst>
              <a:ext uri="{FF2B5EF4-FFF2-40B4-BE49-F238E27FC236}">
                <a16:creationId xmlns:a16="http://schemas.microsoft.com/office/drawing/2014/main" id="{41531CCB-B4CD-4FE9-8BB9-D71E885D1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27278"/>
              </p:ext>
            </p:extLst>
          </p:nvPr>
        </p:nvGraphicFramePr>
        <p:xfrm>
          <a:off x="17187061" y="15671989"/>
          <a:ext cx="11073218" cy="5414774"/>
        </p:xfrm>
        <a:graphic>
          <a:graphicData uri="http://schemas.openxmlformats.org/drawingml/2006/table">
            <a:tbl>
              <a:tblPr firstRow="1" bandRow="1"/>
              <a:tblGrid>
                <a:gridCol w="1463211">
                  <a:extLst>
                    <a:ext uri="{9D8B030D-6E8A-4147-A177-3AD203B41FA5}">
                      <a16:colId xmlns:a16="http://schemas.microsoft.com/office/drawing/2014/main" val="3345048058"/>
                    </a:ext>
                  </a:extLst>
                </a:gridCol>
                <a:gridCol w="2082824">
                  <a:extLst>
                    <a:ext uri="{9D8B030D-6E8A-4147-A177-3AD203B41FA5}">
                      <a16:colId xmlns:a16="http://schemas.microsoft.com/office/drawing/2014/main" val="1988753550"/>
                    </a:ext>
                  </a:extLst>
                </a:gridCol>
                <a:gridCol w="2057059">
                  <a:extLst>
                    <a:ext uri="{9D8B030D-6E8A-4147-A177-3AD203B41FA5}">
                      <a16:colId xmlns:a16="http://schemas.microsoft.com/office/drawing/2014/main" val="1584447534"/>
                    </a:ext>
                  </a:extLst>
                </a:gridCol>
                <a:gridCol w="2718257">
                  <a:extLst>
                    <a:ext uri="{9D8B030D-6E8A-4147-A177-3AD203B41FA5}">
                      <a16:colId xmlns:a16="http://schemas.microsoft.com/office/drawing/2014/main" val="224067815"/>
                    </a:ext>
                  </a:extLst>
                </a:gridCol>
                <a:gridCol w="2751867">
                  <a:extLst>
                    <a:ext uri="{9D8B030D-6E8A-4147-A177-3AD203B41FA5}">
                      <a16:colId xmlns:a16="http://schemas.microsoft.com/office/drawing/2014/main" val="134772160"/>
                    </a:ext>
                  </a:extLst>
                </a:gridCol>
              </a:tblGrid>
              <a:tr h="841846"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Fiber</a:t>
                      </a:r>
                      <a:endParaRPr lang="zh-CN" altLang="en-US" sz="2000" baseline="30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Lens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Off-axis parabolic mirror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On-axis parabolic mirror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51385"/>
                  </a:ext>
                </a:extLst>
              </a:tr>
              <a:tr h="563522"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Numerical aperture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0.85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99797"/>
                  </a:ext>
                </a:extLst>
              </a:tr>
              <a:tr h="656296"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Solid angle coverage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0.33 </a:t>
                      </a: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sr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0.82 </a:t>
                      </a: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sr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4.50 </a:t>
                      </a: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sr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4.21 </a:t>
                      </a:r>
                      <a:r>
                        <a:rPr lang="en-US" altLang="zh-CN" sz="20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sr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450441"/>
                  </a:ext>
                </a:extLst>
              </a:tr>
              <a:tr h="377972"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Collection efficiency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5.3%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13%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72%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057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4114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6172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82296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02870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23444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44018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16459200" algn="l" defTabSz="4114800" rtl="0" eaLnBrk="1" latinLnBrk="0" hangingPunct="1">
                        <a:defRPr sz="81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67%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409529"/>
                  </a:ext>
                </a:extLst>
              </a:tr>
              <a:tr h="6562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Focus laser spot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1.5 </a:t>
                      </a: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(112 </a:t>
                      </a: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0.91 </a:t>
                      </a: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(2 </a:t>
                      </a: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0.94 </a:t>
                      </a:r>
                      <a:r>
                        <a:rPr lang="en-US" altLang="zh-CN" sz="20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10945"/>
                  </a:ext>
                </a:extLst>
              </a:tr>
              <a:tr h="6562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Temperature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RT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 K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100 K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Cryogen-free 1.78 K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4770"/>
                  </a:ext>
                </a:extLst>
              </a:tr>
              <a:tr h="6562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Magnetic field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Z: 3.5T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26316"/>
                  </a:ext>
                </a:extLst>
              </a:tr>
              <a:tr h="6562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Reference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dirty="0" err="1">
                          <a:effectLst/>
                          <a:latin typeface="Times New Roman" panose="02020603050405020304" pitchFamily="18" charset="0"/>
                        </a:rPr>
                        <a:t>Ushioda</a:t>
                      </a:r>
                      <a:endParaRPr lang="en-US" altLang="zh-CN" sz="2000" b="0" i="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i="0" dirty="0">
                          <a:effectLst/>
                          <a:latin typeface="Times New Roman" panose="02020603050405020304" pitchFamily="18" charset="0"/>
                        </a:rPr>
                        <a:t>@RIKEN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Zhenchao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Dong @USTC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Zagonel</a:t>
                      </a:r>
                      <a:endParaRPr lang="en-US" altLang="zh-C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@UNIZAMP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This work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36125" marR="36125" marT="18062" marB="18062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268890"/>
                  </a:ext>
                </a:extLst>
              </a:tr>
            </a:tbl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FA406DB9-8B91-44BC-9506-B4D6B87AF603}"/>
              </a:ext>
            </a:extLst>
          </p:cNvPr>
          <p:cNvGrpSpPr/>
          <p:nvPr/>
        </p:nvGrpSpPr>
        <p:grpSpPr>
          <a:xfrm>
            <a:off x="5841446" y="23750843"/>
            <a:ext cx="6183208" cy="5438284"/>
            <a:chOff x="9657194" y="23486392"/>
            <a:chExt cx="5829965" cy="5127598"/>
          </a:xfrm>
        </p:grpSpPr>
        <p:pic>
          <p:nvPicPr>
            <p:cNvPr id="279" name="图片 278">
              <a:extLst>
                <a:ext uri="{FF2B5EF4-FFF2-40B4-BE49-F238E27FC236}">
                  <a16:creationId xmlns:a16="http://schemas.microsoft.com/office/drawing/2014/main" id="{CC756182-02A0-4CCE-9D36-82A6BF87F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7194" y="23950020"/>
              <a:ext cx="5829965" cy="4663970"/>
            </a:xfrm>
            <a:prstGeom prst="rect">
              <a:avLst/>
            </a:prstGeom>
          </p:spPr>
        </p:pic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98DA61C7-BEE0-4E7E-9A4B-A1F6B56AC6E9}"/>
                </a:ext>
              </a:extLst>
            </p:cNvPr>
            <p:cNvSpPr txBox="1"/>
            <p:nvPr/>
          </p:nvSpPr>
          <p:spPr>
            <a:xfrm>
              <a:off x="10076629" y="23486392"/>
              <a:ext cx="5299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Scanner with an UHV superconducting magnet</a:t>
              </a:r>
            </a:p>
          </p:txBody>
        </p:sp>
      </p:grpSp>
      <p:sp>
        <p:nvSpPr>
          <p:cNvPr id="92" name="TextBox 130">
            <a:extLst>
              <a:ext uri="{FF2B5EF4-FFF2-40B4-BE49-F238E27FC236}">
                <a16:creationId xmlns:a16="http://schemas.microsoft.com/office/drawing/2014/main" id="{EC8E0119-F406-4652-B644-E0B1C20D3D0F}"/>
              </a:ext>
            </a:extLst>
          </p:cNvPr>
          <p:cNvSpPr txBox="1"/>
          <p:nvPr/>
        </p:nvSpPr>
        <p:spPr>
          <a:xfrm>
            <a:off x="12530711" y="9788460"/>
            <a:ext cx="3950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STM with</a:t>
            </a:r>
          </a:p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Pump-Probe Technique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261A4FF-1C6E-4AC8-8532-31010155CDC9}"/>
              </a:ext>
            </a:extLst>
          </p:cNvPr>
          <p:cNvGrpSpPr/>
          <p:nvPr/>
        </p:nvGrpSpPr>
        <p:grpSpPr>
          <a:xfrm>
            <a:off x="1084981" y="14289089"/>
            <a:ext cx="3798447" cy="2574961"/>
            <a:chOff x="1287390" y="14155760"/>
            <a:chExt cx="4740591" cy="3213635"/>
          </a:xfrm>
        </p:grpSpPr>
        <p:grpSp>
          <p:nvGrpSpPr>
            <p:cNvPr id="241" name="组合 240">
              <a:extLst>
                <a:ext uri="{FF2B5EF4-FFF2-40B4-BE49-F238E27FC236}">
                  <a16:creationId xmlns:a16="http://schemas.microsoft.com/office/drawing/2014/main" id="{6BFA75BA-02CE-4FE3-B495-B097ABD147AD}"/>
                </a:ext>
              </a:extLst>
            </p:cNvPr>
            <p:cNvGrpSpPr/>
            <p:nvPr/>
          </p:nvGrpSpPr>
          <p:grpSpPr>
            <a:xfrm>
              <a:off x="1514436" y="14155760"/>
              <a:ext cx="4236940" cy="2847084"/>
              <a:chOff x="12058335" y="9394443"/>
              <a:chExt cx="4236940" cy="2847084"/>
            </a:xfrm>
          </p:grpSpPr>
          <p:grpSp>
            <p:nvGrpSpPr>
              <p:cNvPr id="242" name="组合 241">
                <a:extLst>
                  <a:ext uri="{FF2B5EF4-FFF2-40B4-BE49-F238E27FC236}">
                    <a16:creationId xmlns:a16="http://schemas.microsoft.com/office/drawing/2014/main" id="{56442632-97B1-4300-91AC-AE5433DFFD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601576" y="10065250"/>
                <a:ext cx="2907801" cy="2176277"/>
                <a:chOff x="12144375" y="16635413"/>
                <a:chExt cx="4543439" cy="3400433"/>
              </a:xfrm>
            </p:grpSpPr>
            <p:pic>
              <p:nvPicPr>
                <p:cNvPr id="244" name="Picture 26">
                  <a:extLst>
                    <a:ext uri="{FF2B5EF4-FFF2-40B4-BE49-F238E27FC236}">
                      <a16:creationId xmlns:a16="http://schemas.microsoft.com/office/drawing/2014/main" id="{F1F36ABC-7D04-4D85-9236-24552AACAB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12144375" y="16635413"/>
                  <a:ext cx="4514850" cy="2733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45" name="Picture 27">
                  <a:extLst>
                    <a:ext uri="{FF2B5EF4-FFF2-40B4-BE49-F238E27FC236}">
                      <a16:creationId xmlns:a16="http://schemas.microsoft.com/office/drawing/2014/main" id="{201537C2-483D-475C-9BCD-3E03423C4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12392041" y="19359572"/>
                  <a:ext cx="4295773" cy="676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6" name="矩形 245">
                  <a:extLst>
                    <a:ext uri="{FF2B5EF4-FFF2-40B4-BE49-F238E27FC236}">
                      <a16:creationId xmlns:a16="http://schemas.microsoft.com/office/drawing/2014/main" id="{21F1F502-BBCE-4503-9056-785CF8FBA513}"/>
                    </a:ext>
                  </a:extLst>
                </p:cNvPr>
                <p:cNvSpPr/>
                <p:nvPr/>
              </p:nvSpPr>
              <p:spPr>
                <a:xfrm>
                  <a:off x="12615850" y="19288134"/>
                  <a:ext cx="142876" cy="1428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3" name="TextBox 39">
                <a:extLst>
                  <a:ext uri="{FF2B5EF4-FFF2-40B4-BE49-F238E27FC236}">
                    <a16:creationId xmlns:a16="http://schemas.microsoft.com/office/drawing/2014/main" id="{98186058-835D-4634-BAC2-244F8CFB46D5}"/>
                  </a:ext>
                </a:extLst>
              </p:cNvPr>
              <p:cNvSpPr txBox="1"/>
              <p:nvPr/>
            </p:nvSpPr>
            <p:spPr>
              <a:xfrm>
                <a:off x="12058335" y="9394443"/>
                <a:ext cx="4236940" cy="499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STML of a Single Molecule</a:t>
                </a:r>
                <a:endParaRPr lang="zh-CN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F818BA4-F651-4DC1-8775-259F3C212E7D}"/>
                </a:ext>
              </a:extLst>
            </p:cNvPr>
            <p:cNvSpPr/>
            <p:nvPr/>
          </p:nvSpPr>
          <p:spPr>
            <a:xfrm>
              <a:off x="1287390" y="16985279"/>
              <a:ext cx="4740591" cy="384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2000" algn="ctr"/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X. H. </a:t>
              </a:r>
              <a:r>
                <a:rPr lang="en-US" altLang="zh-CN" sz="1400" dirty="0" err="1">
                  <a:latin typeface="Times New Roman" pitchFamily="18" charset="0"/>
                  <a:cs typeface="Times New Roman" pitchFamily="18" charset="0"/>
                </a:rPr>
                <a:t>Qiu</a:t>
              </a:r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, et al, </a:t>
              </a:r>
              <a:r>
                <a:rPr lang="en-US" altLang="zh-CN" sz="1400" i="1" dirty="0">
                  <a:latin typeface="Times New Roman" pitchFamily="18" charset="0"/>
                  <a:cs typeface="Times New Roman" pitchFamily="18" charset="0"/>
                </a:rPr>
                <a:t>Science</a:t>
              </a:r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299</a:t>
              </a:r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, 542 (2003).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9D31DFE-7CEE-4025-ACE2-0C755FB918E4}"/>
              </a:ext>
            </a:extLst>
          </p:cNvPr>
          <p:cNvGrpSpPr/>
          <p:nvPr/>
        </p:nvGrpSpPr>
        <p:grpSpPr>
          <a:xfrm>
            <a:off x="5124424" y="14144317"/>
            <a:ext cx="3960540" cy="4912954"/>
            <a:chOff x="5719998" y="14466524"/>
            <a:chExt cx="3960540" cy="4912954"/>
          </a:xfrm>
        </p:grpSpPr>
        <p:grpSp>
          <p:nvGrpSpPr>
            <p:cNvPr id="254" name="组合 253">
              <a:extLst>
                <a:ext uri="{FF2B5EF4-FFF2-40B4-BE49-F238E27FC236}">
                  <a16:creationId xmlns:a16="http://schemas.microsoft.com/office/drawing/2014/main" id="{85B4FB73-7E1F-44CB-B43C-71C39CF8D7BA}"/>
                </a:ext>
              </a:extLst>
            </p:cNvPr>
            <p:cNvGrpSpPr/>
            <p:nvPr/>
          </p:nvGrpSpPr>
          <p:grpSpPr>
            <a:xfrm>
              <a:off x="5784543" y="14466524"/>
              <a:ext cx="3678620" cy="4551046"/>
              <a:chOff x="16392170" y="9424232"/>
              <a:chExt cx="3678620" cy="4551046"/>
            </a:xfrm>
          </p:grpSpPr>
          <p:sp>
            <p:nvSpPr>
              <p:cNvPr id="255" name="TextBox 132">
                <a:extLst>
                  <a:ext uri="{FF2B5EF4-FFF2-40B4-BE49-F238E27FC236}">
                    <a16:creationId xmlns:a16="http://schemas.microsoft.com/office/drawing/2014/main" id="{7512DE18-396F-425A-A851-9E6E330A17FE}"/>
                  </a:ext>
                </a:extLst>
              </p:cNvPr>
              <p:cNvSpPr txBox="1"/>
              <p:nvPr/>
            </p:nvSpPr>
            <p:spPr>
              <a:xfrm>
                <a:off x="16492223" y="9424232"/>
                <a:ext cx="35785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Times New Roman" pitchFamily="18" charset="0"/>
                    <a:cs typeface="Times New Roman" pitchFamily="18" charset="0"/>
                  </a:rPr>
                  <a:t>Photo-induced Charge Transfer of a Single Molecule</a:t>
                </a:r>
                <a:endParaRPr lang="zh-CN" alt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6" name="组合 255">
                <a:extLst>
                  <a:ext uri="{FF2B5EF4-FFF2-40B4-BE49-F238E27FC236}">
                    <a16:creationId xmlns:a16="http://schemas.microsoft.com/office/drawing/2014/main" id="{6EE8BADF-564F-42D8-943C-917733B16DD2}"/>
                  </a:ext>
                </a:extLst>
              </p:cNvPr>
              <p:cNvGrpSpPr/>
              <p:nvPr/>
            </p:nvGrpSpPr>
            <p:grpSpPr>
              <a:xfrm>
                <a:off x="16392170" y="10315771"/>
                <a:ext cx="3526081" cy="1906803"/>
                <a:chOff x="18594796" y="9769969"/>
                <a:chExt cx="3526081" cy="1906803"/>
              </a:xfrm>
            </p:grpSpPr>
            <p:pic>
              <p:nvPicPr>
                <p:cNvPr id="258" name="Picture 3">
                  <a:extLst>
                    <a:ext uri="{FF2B5EF4-FFF2-40B4-BE49-F238E27FC236}">
                      <a16:creationId xmlns:a16="http://schemas.microsoft.com/office/drawing/2014/main" id="{809DC041-64BB-4187-840E-BBE800430C08}"/>
                    </a:ext>
                  </a:extLst>
                </p:cNvPr>
                <p:cNvPicPr>
                  <a:picLocks noChangeAspect="1" noChangeArrowheads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18594796" y="9769970"/>
                  <a:ext cx="1565121" cy="19068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59" name="Picture 6">
                  <a:extLst>
                    <a:ext uri="{FF2B5EF4-FFF2-40B4-BE49-F238E27FC236}">
                      <a16:creationId xmlns:a16="http://schemas.microsoft.com/office/drawing/2014/main" id="{2C3F4189-DF16-41FC-BAA0-F7971C4E41FD}"/>
                    </a:ext>
                  </a:extLst>
                </p:cNvPr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20814772" y="9769969"/>
                  <a:ext cx="1306105" cy="19068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60" name="Picture 7">
                  <a:extLst>
                    <a:ext uri="{FF2B5EF4-FFF2-40B4-BE49-F238E27FC236}">
                      <a16:creationId xmlns:a16="http://schemas.microsoft.com/office/drawing/2014/main" id="{D9001426-EF54-4C34-A933-4DD6A0D79DB2}"/>
                    </a:ext>
                  </a:extLst>
                </p:cNvPr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20197849" y="10776453"/>
                  <a:ext cx="629827" cy="196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257" name="Picture 2">
                <a:extLst>
                  <a:ext uri="{FF2B5EF4-FFF2-40B4-BE49-F238E27FC236}">
                    <a16:creationId xmlns:a16="http://schemas.microsoft.com/office/drawing/2014/main" id="{647E6303-7AFC-4484-A89D-AD2720C037DA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16736147" y="12583223"/>
                <a:ext cx="2997471" cy="1392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6388F76-6FE3-4590-8E1B-495AB9AA49D4}"/>
                </a:ext>
              </a:extLst>
            </p:cNvPr>
            <p:cNvSpPr/>
            <p:nvPr/>
          </p:nvSpPr>
          <p:spPr>
            <a:xfrm>
              <a:off x="5719998" y="19071701"/>
              <a:ext cx="39605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2000" algn="ctr"/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S. W. Wu, et al, </a:t>
              </a:r>
              <a:r>
                <a:rPr lang="en-US" altLang="zh-CN" sz="1400" i="1" dirty="0">
                  <a:latin typeface="Times New Roman" pitchFamily="18" charset="0"/>
                  <a:cs typeface="Times New Roman" pitchFamily="18" charset="0"/>
                </a:rPr>
                <a:t>Science</a:t>
              </a:r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312</a:t>
              </a:r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, 1362 (2006).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0EFE548-FA90-4398-82B7-1838446D1CDB}"/>
              </a:ext>
            </a:extLst>
          </p:cNvPr>
          <p:cNvGrpSpPr/>
          <p:nvPr/>
        </p:nvGrpSpPr>
        <p:grpSpPr>
          <a:xfrm>
            <a:off x="11906851" y="23988620"/>
            <a:ext cx="9073934" cy="10110944"/>
            <a:chOff x="221431" y="24217519"/>
            <a:chExt cx="9073934" cy="10110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81E256-5788-4E76-944F-45C51CF7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331475" y="24217519"/>
              <a:ext cx="6887246" cy="1011094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F2BF8232-8E6E-4EB4-82E1-AD90C0A44D92}"/>
                </a:ext>
              </a:extLst>
            </p:cNvPr>
            <p:cNvSpPr txBox="1"/>
            <p:nvPr/>
          </p:nvSpPr>
          <p:spPr>
            <a:xfrm>
              <a:off x="2265318" y="25517495"/>
              <a:ext cx="26977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Cryogen-free interface</a:t>
              </a: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A7E53427-4029-4FBA-9EF1-570253343707}"/>
                </a:ext>
              </a:extLst>
            </p:cNvPr>
            <p:cNvSpPr txBox="1"/>
            <p:nvPr/>
          </p:nvSpPr>
          <p:spPr>
            <a:xfrm>
              <a:off x="221431" y="31715119"/>
              <a:ext cx="19035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Active vibration isolation table</a:t>
              </a: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1F878DB5-BB61-402D-8EAD-44D9DDC55F44}"/>
                </a:ext>
              </a:extLst>
            </p:cNvPr>
            <p:cNvSpPr txBox="1"/>
            <p:nvPr/>
          </p:nvSpPr>
          <p:spPr>
            <a:xfrm>
              <a:off x="4183555" y="30980152"/>
              <a:ext cx="1148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Detector</a:t>
              </a: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B1CF442D-D79B-4385-BD21-5C672BEFA346}"/>
                </a:ext>
              </a:extLst>
            </p:cNvPr>
            <p:cNvSpPr txBox="1"/>
            <p:nvPr/>
          </p:nvSpPr>
          <p:spPr>
            <a:xfrm>
              <a:off x="6597625" y="26427811"/>
              <a:ext cx="26977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Preparation chamber</a:t>
              </a:r>
            </a:p>
            <a:p>
              <a:pPr lvl="0" algn="ctr" defTabSz="457200"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&amp;</a:t>
              </a:r>
            </a:p>
            <a:p>
              <a:pPr lvl="0" algn="ctr" defTabSz="457200">
                <a:defRPr/>
              </a:pP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Loadlock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chamber</a:t>
              </a: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DC941670-4959-4472-9C86-C367251AAC18}"/>
                </a:ext>
              </a:extLst>
            </p:cNvPr>
            <p:cNvSpPr txBox="1"/>
            <p:nvPr/>
          </p:nvSpPr>
          <p:spPr>
            <a:xfrm>
              <a:off x="872629" y="29951671"/>
              <a:ext cx="1538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Supporting</a:t>
              </a:r>
            </a:p>
            <a:p>
              <a:pPr lvl="0" algn="ctr" defTabSz="457200"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frame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E06FA1E-098F-456F-9F67-6E54342904D1}"/>
              </a:ext>
            </a:extLst>
          </p:cNvPr>
          <p:cNvGrpSpPr/>
          <p:nvPr/>
        </p:nvGrpSpPr>
        <p:grpSpPr>
          <a:xfrm>
            <a:off x="2798837" y="27476126"/>
            <a:ext cx="3817607" cy="4856258"/>
            <a:chOff x="17786176" y="25256163"/>
            <a:chExt cx="3264012" cy="4152048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A0CD3C7-6D21-4B2F-AA2D-48F67027ED71}"/>
                </a:ext>
              </a:extLst>
            </p:cNvPr>
            <p:cNvGrpSpPr/>
            <p:nvPr/>
          </p:nvGrpSpPr>
          <p:grpSpPr>
            <a:xfrm>
              <a:off x="18824182" y="25256163"/>
              <a:ext cx="2226006" cy="4152048"/>
              <a:chOff x="14845697" y="29556504"/>
              <a:chExt cx="2226006" cy="4152048"/>
            </a:xfrm>
          </p:grpSpPr>
          <p:sp>
            <p:nvSpPr>
              <p:cNvPr id="292" name="文本框 291">
                <a:extLst>
                  <a:ext uri="{FF2B5EF4-FFF2-40B4-BE49-F238E27FC236}">
                    <a16:creationId xmlns:a16="http://schemas.microsoft.com/office/drawing/2014/main" id="{7D1F89F8-A7DF-4B83-9D2F-5E076513B7F0}"/>
                  </a:ext>
                </a:extLst>
              </p:cNvPr>
              <p:cNvSpPr txBox="1"/>
              <p:nvPr/>
            </p:nvSpPr>
            <p:spPr>
              <a:xfrm>
                <a:off x="14956740" y="32245668"/>
                <a:ext cx="21149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Mirror XYZ motor</a:t>
                </a:r>
                <a:endParaRPr kumimoji="0" lang="zh-CN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文本框 133">
                <a:extLst>
                  <a:ext uri="{FF2B5EF4-FFF2-40B4-BE49-F238E27FC236}">
                    <a16:creationId xmlns:a16="http://schemas.microsoft.com/office/drawing/2014/main" id="{6C7708CD-F999-48ED-AB4F-83F4F71AE771}"/>
                  </a:ext>
                </a:extLst>
              </p:cNvPr>
              <p:cNvSpPr txBox="1"/>
              <p:nvPr/>
            </p:nvSpPr>
            <p:spPr>
              <a:xfrm>
                <a:off x="14915219" y="29556504"/>
                <a:ext cx="15340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Tip Z motor</a:t>
                </a:r>
                <a:endParaRPr kumimoji="0" lang="zh-CN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EB5CA19A-1098-4918-9239-343D2040CEA8}"/>
                  </a:ext>
                </a:extLst>
              </p:cNvPr>
              <p:cNvSpPr txBox="1"/>
              <p:nvPr/>
            </p:nvSpPr>
            <p:spPr>
              <a:xfrm>
                <a:off x="14845697" y="31084703"/>
                <a:ext cx="2066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Sample XY motor</a:t>
                </a:r>
                <a:endParaRPr kumimoji="0" lang="zh-CN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BF391197-3410-45F6-81A1-347DB8C5523E}"/>
                  </a:ext>
                </a:extLst>
              </p:cNvPr>
              <p:cNvSpPr txBox="1"/>
              <p:nvPr/>
            </p:nvSpPr>
            <p:spPr>
              <a:xfrm>
                <a:off x="14862105" y="33366462"/>
                <a:ext cx="2114963" cy="342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457200">
                  <a:defRPr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Damping frame</a:t>
                </a:r>
                <a:endParaRPr kumimoji="0" lang="zh-CN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94BD3049-C8DA-4894-A10A-6E8ABAB02D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71676" y="28145381"/>
              <a:ext cx="670589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406433A6-95BF-447D-B528-EEE212D029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86176" y="25423866"/>
              <a:ext cx="130115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>
              <a:extLst>
                <a:ext uri="{FF2B5EF4-FFF2-40B4-BE49-F238E27FC236}">
                  <a16:creationId xmlns:a16="http://schemas.microsoft.com/office/drawing/2014/main" id="{28600CB6-342D-4BF2-8213-6BD28CD962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86176" y="26958974"/>
              <a:ext cx="125488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>
              <a:extLst>
                <a:ext uri="{FF2B5EF4-FFF2-40B4-BE49-F238E27FC236}">
                  <a16:creationId xmlns:a16="http://schemas.microsoft.com/office/drawing/2014/main" id="{F07E3EAE-7727-4B88-AB1E-BCBA81B73F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51709" y="29255893"/>
              <a:ext cx="390556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45B889C-C4F1-48B4-9595-AF634F73692D}"/>
              </a:ext>
            </a:extLst>
          </p:cNvPr>
          <p:cNvGrpSpPr/>
          <p:nvPr/>
        </p:nvGrpSpPr>
        <p:grpSpPr>
          <a:xfrm>
            <a:off x="21433663" y="24471649"/>
            <a:ext cx="2956259" cy="2955823"/>
            <a:chOff x="38908642" y="25660136"/>
            <a:chExt cx="2721999" cy="2721598"/>
          </a:xfrm>
        </p:grpSpPr>
        <p:pic>
          <p:nvPicPr>
            <p:cNvPr id="140" name="图片 139">
              <a:extLst>
                <a:ext uri="{FF2B5EF4-FFF2-40B4-BE49-F238E27FC236}">
                  <a16:creationId xmlns:a16="http://schemas.microsoft.com/office/drawing/2014/main" id="{8FE1C0FB-8EBB-4C21-B84C-BC3FD09E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9001619" y="25660136"/>
              <a:ext cx="2520000" cy="2097237"/>
            </a:xfrm>
            <a:prstGeom prst="rect">
              <a:avLst/>
            </a:prstGeom>
          </p:spPr>
        </p:pic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07C7E3E8-5316-4D1C-8C6B-7AC0263BBDBC}"/>
                </a:ext>
              </a:extLst>
            </p:cNvPr>
            <p:cNvSpPr txBox="1"/>
            <p:nvPr/>
          </p:nvSpPr>
          <p:spPr>
            <a:xfrm>
              <a:off x="38908642" y="27843298"/>
              <a:ext cx="2721999" cy="538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Defocused Laser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B0229EF-BB55-47A2-ACAC-DD3DACF9B3E6}"/>
              </a:ext>
            </a:extLst>
          </p:cNvPr>
          <p:cNvGrpSpPr/>
          <p:nvPr/>
        </p:nvGrpSpPr>
        <p:grpSpPr>
          <a:xfrm>
            <a:off x="24832882" y="24480464"/>
            <a:ext cx="2736875" cy="2947003"/>
            <a:chOff x="39122134" y="28604494"/>
            <a:chExt cx="2520000" cy="2713478"/>
          </a:xfrm>
        </p:grpSpPr>
        <p:pic>
          <p:nvPicPr>
            <p:cNvPr id="152" name="图片 151">
              <a:extLst>
                <a:ext uri="{FF2B5EF4-FFF2-40B4-BE49-F238E27FC236}">
                  <a16:creationId xmlns:a16="http://schemas.microsoft.com/office/drawing/2014/main" id="{128D0380-7275-4913-9E31-108D48DC1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/>
            <a:srcRect l="7667" t="4282" r="9414" b="4222"/>
            <a:stretch/>
          </p:blipFill>
          <p:spPr>
            <a:xfrm>
              <a:off x="39122134" y="28604494"/>
              <a:ext cx="2520000" cy="2074091"/>
            </a:xfrm>
            <a:prstGeom prst="rect">
              <a:avLst/>
            </a:prstGeom>
          </p:spPr>
        </p:pic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F872EBDB-9CA8-4A1F-B543-221CBDD27BBB}"/>
                </a:ext>
              </a:extLst>
            </p:cNvPr>
            <p:cNvSpPr txBox="1"/>
            <p:nvPr/>
          </p:nvSpPr>
          <p:spPr>
            <a:xfrm>
              <a:off x="39303191" y="30779535"/>
              <a:ext cx="2239354" cy="538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Focused laser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BF9D6A8-5BC1-459A-B7C3-E14B0466551E}"/>
              </a:ext>
            </a:extLst>
          </p:cNvPr>
          <p:cNvGrpSpPr/>
          <p:nvPr/>
        </p:nvGrpSpPr>
        <p:grpSpPr>
          <a:xfrm>
            <a:off x="291309" y="35355312"/>
            <a:ext cx="15113738" cy="7296975"/>
            <a:chOff x="30159315" y="22219930"/>
            <a:chExt cx="15113738" cy="7296975"/>
          </a:xfrm>
        </p:grpSpPr>
        <p:sp>
          <p:nvSpPr>
            <p:cNvPr id="157" name="圆角矩形 26">
              <a:extLst>
                <a:ext uri="{FF2B5EF4-FFF2-40B4-BE49-F238E27FC236}">
                  <a16:creationId xmlns:a16="http://schemas.microsoft.com/office/drawing/2014/main" id="{56E62A03-2DE7-438B-9973-21CB2CAB32F6}"/>
                </a:ext>
              </a:extLst>
            </p:cNvPr>
            <p:cNvSpPr/>
            <p:nvPr/>
          </p:nvSpPr>
          <p:spPr bwMode="auto">
            <a:xfrm>
              <a:off x="30159315" y="22219930"/>
              <a:ext cx="15113738" cy="7296975"/>
            </a:xfrm>
            <a:prstGeom prst="roundRect">
              <a:avLst>
                <a:gd name="adj" fmla="val 4809"/>
              </a:avLst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7724" tIns="38862" rIns="77724" bIns="38862" anchor="ctr"/>
            <a:lstStyle/>
            <a:p>
              <a:pPr algn="ctr" eaLnBrk="1" hangingPunct="1">
                <a:defRPr/>
              </a:pPr>
              <a:r>
                <a:rPr lang="en-US" altLang="zh-CN" sz="4600" dirty="0">
                  <a:solidFill>
                    <a:srgbClr val="3366FF"/>
                  </a:solidFill>
                  <a:ea typeface="宋体" charset="-122"/>
                </a:rPr>
                <a:t> </a:t>
              </a: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  <a:p>
              <a:pPr algn="ctr" eaLnBrk="1" hangingPunct="1">
                <a:defRPr/>
              </a:pPr>
              <a:endParaRPr lang="en-US" altLang="zh-CN" sz="8200" dirty="0">
                <a:solidFill>
                  <a:srgbClr val="3366FF"/>
                </a:solidFill>
                <a:ea typeface="宋体" charset="-122"/>
              </a:endParaRPr>
            </a:p>
          </p:txBody>
        </p:sp>
        <p:pic>
          <p:nvPicPr>
            <p:cNvPr id="158" name="图片 157">
              <a:extLst>
                <a:ext uri="{FF2B5EF4-FFF2-40B4-BE49-F238E27FC236}">
                  <a16:creationId xmlns:a16="http://schemas.microsoft.com/office/drawing/2014/main" id="{5A5B1B17-4A26-47B5-BB4B-7AB79CE5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7289" y="23898590"/>
              <a:ext cx="2169818" cy="2169818"/>
            </a:xfrm>
            <a:prstGeom prst="rect">
              <a:avLst/>
            </a:prstGeom>
          </p:spPr>
        </p:pic>
        <p:pic>
          <p:nvPicPr>
            <p:cNvPr id="159" name="图片 158">
              <a:extLst>
                <a:ext uri="{FF2B5EF4-FFF2-40B4-BE49-F238E27FC236}">
                  <a16:creationId xmlns:a16="http://schemas.microsoft.com/office/drawing/2014/main" id="{A8DC79D2-08B2-4751-BB40-8893C9A1E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4661" y="23898591"/>
              <a:ext cx="2169818" cy="2169818"/>
            </a:xfrm>
            <a:prstGeom prst="rect">
              <a:avLst/>
            </a:prstGeom>
          </p:spPr>
        </p:pic>
        <p:sp>
          <p:nvSpPr>
            <p:cNvPr id="160" name="文本框 159">
              <a:extLst>
                <a:ext uri="{FF2B5EF4-FFF2-40B4-BE49-F238E27FC236}">
                  <a16:creationId xmlns:a16="http://schemas.microsoft.com/office/drawing/2014/main" id="{9DAA4D87-381B-46DB-A62F-66CC2483DE0F}"/>
                </a:ext>
              </a:extLst>
            </p:cNvPr>
            <p:cNvSpPr txBox="1"/>
            <p:nvPr/>
          </p:nvSpPr>
          <p:spPr>
            <a:xfrm>
              <a:off x="31652674" y="22809222"/>
              <a:ext cx="24245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Herringbone on Au (111)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文本框 160">
              <a:extLst>
                <a:ext uri="{FF2B5EF4-FFF2-40B4-BE49-F238E27FC236}">
                  <a16:creationId xmlns:a16="http://schemas.microsoft.com/office/drawing/2014/main" id="{657F8D9F-ECC0-4BB6-AF34-D103DAD0830A}"/>
                </a:ext>
              </a:extLst>
            </p:cNvPr>
            <p:cNvSpPr txBox="1"/>
            <p:nvPr/>
          </p:nvSpPr>
          <p:spPr>
            <a:xfrm>
              <a:off x="34870220" y="22821372"/>
              <a:ext cx="24245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 atoms on GaAs (110)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2" name="图片 161">
              <a:extLst>
                <a:ext uri="{FF2B5EF4-FFF2-40B4-BE49-F238E27FC236}">
                  <a16:creationId xmlns:a16="http://schemas.microsoft.com/office/drawing/2014/main" id="{1A0E30C3-1019-4695-8B8C-A2A25966D1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1" t="19018" r="6802" b="61883"/>
            <a:stretch/>
          </p:blipFill>
          <p:spPr>
            <a:xfrm>
              <a:off x="38879067" y="26521763"/>
              <a:ext cx="6011070" cy="2983324"/>
            </a:xfrm>
            <a:prstGeom prst="rect">
              <a:avLst/>
            </a:prstGeom>
          </p:spPr>
        </p:pic>
        <p:pic>
          <p:nvPicPr>
            <p:cNvPr id="163" name="图片 162">
              <a:extLst>
                <a:ext uri="{FF2B5EF4-FFF2-40B4-BE49-F238E27FC236}">
                  <a16:creationId xmlns:a16="http://schemas.microsoft.com/office/drawing/2014/main" id="{71DEA779-2F97-4AD9-AF34-6B70B341C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0" r="6802" b="82341"/>
            <a:stretch/>
          </p:blipFill>
          <p:spPr>
            <a:xfrm>
              <a:off x="39020659" y="23411207"/>
              <a:ext cx="5841131" cy="2743079"/>
            </a:xfrm>
            <a:prstGeom prst="rect">
              <a:avLst/>
            </a:prstGeom>
          </p:spPr>
        </p:pic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5619CFFE-C526-4A86-A174-05B4FA553821}"/>
                </a:ext>
              </a:extLst>
            </p:cNvPr>
            <p:cNvSpPr txBox="1"/>
            <p:nvPr/>
          </p:nvSpPr>
          <p:spPr>
            <a:xfrm>
              <a:off x="40301644" y="22852182"/>
              <a:ext cx="43544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STM current noise level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323DA8E4-0B8F-4E9D-8297-5FE8E2BAEF36}"/>
                </a:ext>
              </a:extLst>
            </p:cNvPr>
            <p:cNvSpPr txBox="1"/>
            <p:nvPr/>
          </p:nvSpPr>
          <p:spPr>
            <a:xfrm>
              <a:off x="40536117" y="26064350"/>
              <a:ext cx="3806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STM thermal drift</a:t>
              </a: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矩形 165">
                  <a:extLst>
                    <a:ext uri="{FF2B5EF4-FFF2-40B4-BE49-F238E27FC236}">
                      <a16:creationId xmlns:a16="http://schemas.microsoft.com/office/drawing/2014/main" id="{2741DBFF-DCF0-4053-B267-F0F88A27A9B3}"/>
                    </a:ext>
                  </a:extLst>
                </p:cNvPr>
                <p:cNvSpPr/>
                <p:nvPr/>
              </p:nvSpPr>
              <p:spPr>
                <a:xfrm>
                  <a:off x="41251555" y="26839250"/>
                  <a:ext cx="2829621" cy="6093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dirty="0"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~</a:t>
                  </a:r>
                  <a:r>
                    <a:rPr lang="en-US" altLang="zh-C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0.006 </a:t>
                  </a:r>
                  <a14:m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a14:m>
                  <a:r>
                    <a:rPr lang="en-US" altLang="zh-CN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/hr (Z)</a:t>
                  </a:r>
                  <a:endParaRPr lang="zh-CN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6" name="矩形 165">
                  <a:extLst>
                    <a:ext uri="{FF2B5EF4-FFF2-40B4-BE49-F238E27FC236}">
                      <a16:creationId xmlns:a16="http://schemas.microsoft.com/office/drawing/2014/main" id="{2741DBFF-DCF0-4053-B267-F0F88A27A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1555" y="26839250"/>
                  <a:ext cx="2829621" cy="609334"/>
                </a:xfrm>
                <a:prstGeom prst="rect">
                  <a:avLst/>
                </a:prstGeom>
                <a:blipFill>
                  <a:blip r:embed="rId55"/>
                  <a:stretch>
                    <a:fillRect l="-5376" t="-9091" r="-2151" b="-3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8" name="矩形 167">
            <a:extLst>
              <a:ext uri="{FF2B5EF4-FFF2-40B4-BE49-F238E27FC236}">
                <a16:creationId xmlns:a16="http://schemas.microsoft.com/office/drawing/2014/main" id="{EA37E331-C1D2-43B0-B554-98FF29758122}"/>
              </a:ext>
            </a:extLst>
          </p:cNvPr>
          <p:cNvSpPr/>
          <p:nvPr/>
        </p:nvSpPr>
        <p:spPr>
          <a:xfrm>
            <a:off x="1975327" y="39338529"/>
            <a:ext cx="51539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Cryogen-free low temperature</a:t>
            </a:r>
          </a:p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Unlimited holding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7CA087BA-20CC-4465-840A-2CCAE53EF612}"/>
                  </a:ext>
                </a:extLst>
              </p:cNvPr>
              <p:cNvSpPr/>
              <p:nvPr/>
            </p:nvSpPr>
            <p:spPr>
              <a:xfrm>
                <a:off x="23649063" y="10997857"/>
                <a:ext cx="4738370" cy="1064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 field</a:t>
                </a:r>
                <a:r>
                  <a:rPr lang="en-US" altLang="zh-CN" sz="2000" dirty="0">
                    <a:solidFill>
                      <a:prstClr val="black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rad>
                      </m:num>
                      <m:den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defTabSz="4572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TERS enhancement factor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∝ 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sz="2000" dirty="0">
                  <a:solidFill>
                    <a:prstClr val="black"/>
                  </a:solidFill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7CA087BA-20CC-4465-840A-2CCAE53EF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9063" y="10997857"/>
                <a:ext cx="4738370" cy="1064715"/>
              </a:xfrm>
              <a:prstGeom prst="rect">
                <a:avLst/>
              </a:prstGeom>
              <a:blipFill>
                <a:blip r:embed="rId57"/>
                <a:stretch>
                  <a:fillRect l="-1157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2AD5B18-5878-4DC3-96E2-6A3037E44B4A}"/>
              </a:ext>
            </a:extLst>
          </p:cNvPr>
          <p:cNvCxnSpPr>
            <a:cxnSpLocks/>
          </p:cNvCxnSpPr>
          <p:nvPr/>
        </p:nvCxnSpPr>
        <p:spPr>
          <a:xfrm flipH="1" flipV="1">
            <a:off x="12023295" y="24265238"/>
            <a:ext cx="2954570" cy="5062809"/>
          </a:xfrm>
          <a:prstGeom prst="line">
            <a:avLst/>
          </a:prstGeom>
          <a:ln w="19050">
            <a:solidFill>
              <a:srgbClr val="2E5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>
            <a:extLst>
              <a:ext uri="{FF2B5EF4-FFF2-40B4-BE49-F238E27FC236}">
                <a16:creationId xmlns:a16="http://schemas.microsoft.com/office/drawing/2014/main" id="{873C493A-839F-484A-8016-F12E994E7B37}"/>
              </a:ext>
            </a:extLst>
          </p:cNvPr>
          <p:cNvCxnSpPr>
            <a:cxnSpLocks/>
          </p:cNvCxnSpPr>
          <p:nvPr/>
        </p:nvCxnSpPr>
        <p:spPr>
          <a:xfrm flipH="1" flipV="1">
            <a:off x="12062213" y="29094062"/>
            <a:ext cx="2965364" cy="828124"/>
          </a:xfrm>
          <a:prstGeom prst="line">
            <a:avLst/>
          </a:prstGeom>
          <a:ln w="19050">
            <a:solidFill>
              <a:srgbClr val="2E5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>
            <a:extLst>
              <a:ext uri="{FF2B5EF4-FFF2-40B4-BE49-F238E27FC236}">
                <a16:creationId xmlns:a16="http://schemas.microsoft.com/office/drawing/2014/main" id="{55AB3BF4-5A61-4612-B3C3-D7DC8074F4A4}"/>
              </a:ext>
            </a:extLst>
          </p:cNvPr>
          <p:cNvCxnSpPr>
            <a:cxnSpLocks/>
          </p:cNvCxnSpPr>
          <p:nvPr/>
        </p:nvCxnSpPr>
        <p:spPr>
          <a:xfrm flipV="1">
            <a:off x="4384927" y="24721721"/>
            <a:ext cx="4339974" cy="410837"/>
          </a:xfrm>
          <a:prstGeom prst="line">
            <a:avLst/>
          </a:prstGeom>
          <a:ln w="19050">
            <a:solidFill>
              <a:srgbClr val="2E5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>
            <a:extLst>
              <a:ext uri="{FF2B5EF4-FFF2-40B4-BE49-F238E27FC236}">
                <a16:creationId xmlns:a16="http://schemas.microsoft.com/office/drawing/2014/main" id="{F5BE2998-FB2F-4B24-8ED9-76811781F610}"/>
              </a:ext>
            </a:extLst>
          </p:cNvPr>
          <p:cNvCxnSpPr>
            <a:cxnSpLocks/>
          </p:cNvCxnSpPr>
          <p:nvPr/>
        </p:nvCxnSpPr>
        <p:spPr>
          <a:xfrm flipV="1">
            <a:off x="5753513" y="28204505"/>
            <a:ext cx="2797436" cy="1837495"/>
          </a:xfrm>
          <a:prstGeom prst="line">
            <a:avLst/>
          </a:prstGeom>
          <a:ln w="19050">
            <a:solidFill>
              <a:srgbClr val="2E5C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36">
            <a:extLst>
              <a:ext uri="{FF2B5EF4-FFF2-40B4-BE49-F238E27FC236}">
                <a16:creationId xmlns:a16="http://schemas.microsoft.com/office/drawing/2014/main" id="{F88D300F-1A20-40E3-B4BA-48776914E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7009" y="9304203"/>
            <a:ext cx="4597402" cy="1200329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14377">
              <a:defRPr sz="3200">
                <a:ln w="0"/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collection efficiency </a:t>
            </a:r>
            <a:r>
              <a:rPr lang="en-US" altLang="zh-CN" sz="24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whether the signal can be detected!</a:t>
            </a:r>
            <a:endParaRPr kumimoji="0" lang="zh-CN" altLang="en-US" sz="2400" b="0" i="0" u="none" strike="noStrike" kern="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36">
            <a:extLst>
              <a:ext uri="{FF2B5EF4-FFF2-40B4-BE49-F238E27FC236}">
                <a16:creationId xmlns:a16="http://schemas.microsoft.com/office/drawing/2014/main" id="{3C308F85-9CBE-4892-9810-E566A55DB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9063" y="9309321"/>
            <a:ext cx="4021232" cy="1200329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914377">
              <a:defRPr sz="3200">
                <a:ln w="0"/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excitation field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signal enhancement!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3C43CB8-E0B5-4384-9E42-E8E92354532D}"/>
              </a:ext>
            </a:extLst>
          </p:cNvPr>
          <p:cNvSpPr/>
          <p:nvPr/>
        </p:nvSpPr>
        <p:spPr>
          <a:xfrm>
            <a:off x="5330369" y="35304333"/>
            <a:ext cx="50545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STM performance</a:t>
            </a: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46DF3CBC-BF1E-4EBD-88AE-54B5F95F46C8}"/>
              </a:ext>
            </a:extLst>
          </p:cNvPr>
          <p:cNvSpPr txBox="1"/>
          <p:nvPr/>
        </p:nvSpPr>
        <p:spPr>
          <a:xfrm>
            <a:off x="2469989" y="40557902"/>
            <a:ext cx="426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temperature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1.781 K ± 0.004 K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F9EF7FA-33BC-47E6-B843-4B0F0A1061D0}"/>
              </a:ext>
            </a:extLst>
          </p:cNvPr>
          <p:cNvGrpSpPr/>
          <p:nvPr/>
        </p:nvGrpSpPr>
        <p:grpSpPr>
          <a:xfrm>
            <a:off x="12682128" y="14134379"/>
            <a:ext cx="3860742" cy="4886522"/>
            <a:chOff x="12682128" y="14134379"/>
            <a:chExt cx="3860742" cy="4886522"/>
          </a:xfrm>
        </p:grpSpPr>
        <p:sp>
          <p:nvSpPr>
            <p:cNvPr id="231" name="TextBox 7">
              <a:extLst>
                <a:ext uri="{FF2B5EF4-FFF2-40B4-BE49-F238E27FC236}">
                  <a16:creationId xmlns:a16="http://schemas.microsoft.com/office/drawing/2014/main" id="{2580F567-1CD0-4EA1-9A7E-C5CE6D111B59}"/>
                </a:ext>
              </a:extLst>
            </p:cNvPr>
            <p:cNvSpPr txBox="1"/>
            <p:nvPr/>
          </p:nvSpPr>
          <p:spPr>
            <a:xfrm>
              <a:off x="12682128" y="14134379"/>
              <a:ext cx="3647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Times New Roman" pitchFamily="18" charset="0"/>
                  <a:cs typeface="Times New Roman" pitchFamily="18" charset="0"/>
                </a:rPr>
                <a:t>Space-time-resolved imaging of quantum coherent interference</a:t>
              </a:r>
              <a:endParaRPr lang="zh-CN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A9A11EC-A01A-405F-9026-21C1E46960FE}"/>
                </a:ext>
              </a:extLst>
            </p:cNvPr>
            <p:cNvSpPr/>
            <p:nvPr/>
          </p:nvSpPr>
          <p:spPr>
            <a:xfrm>
              <a:off x="12895230" y="18713124"/>
              <a:ext cx="36476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M. Garg, et al. </a:t>
              </a:r>
              <a:r>
                <a:rPr lang="en-US" altLang="zh-CN" sz="1400" i="1" dirty="0">
                  <a:latin typeface="Times New Roman" pitchFamily="18" charset="0"/>
                  <a:cs typeface="Times New Roman" pitchFamily="18" charset="0"/>
                </a:rPr>
                <a:t>Nat. Photon. </a:t>
              </a: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altLang="zh-CN" sz="1400" dirty="0">
                  <a:latin typeface="Times New Roman" pitchFamily="18" charset="0"/>
                  <a:cs typeface="Times New Roman" pitchFamily="18" charset="0"/>
                </a:rPr>
                <a:t>, 196–202 (2022).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B16970F-E020-4A03-8F20-2702784FE02F}"/>
              </a:ext>
            </a:extLst>
          </p:cNvPr>
          <p:cNvGrpSpPr/>
          <p:nvPr/>
        </p:nvGrpSpPr>
        <p:grpSpPr>
          <a:xfrm>
            <a:off x="13076518" y="15264833"/>
            <a:ext cx="3308426" cy="3484661"/>
            <a:chOff x="13104594" y="15261465"/>
            <a:chExt cx="3027971" cy="318926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8463C3C-2A50-4B07-AE95-E15D0B961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13135094" y="16628739"/>
              <a:ext cx="2997471" cy="1821993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C1258BF-EED4-4FA3-B56C-93FBE2F06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13138242" y="15261465"/>
              <a:ext cx="2822808" cy="1320454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084D37F-5AFD-4C72-A20B-6FD02680C03B}"/>
                </a:ext>
              </a:extLst>
            </p:cNvPr>
            <p:cNvSpPr/>
            <p:nvPr/>
          </p:nvSpPr>
          <p:spPr>
            <a:xfrm>
              <a:off x="13208771" y="15377747"/>
              <a:ext cx="222504" cy="17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29450EA1-3C18-4373-9652-FA8AFFC2108F}"/>
                </a:ext>
              </a:extLst>
            </p:cNvPr>
            <p:cNvSpPr/>
            <p:nvPr/>
          </p:nvSpPr>
          <p:spPr>
            <a:xfrm>
              <a:off x="14740656" y="15431504"/>
              <a:ext cx="173356" cy="125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6E4C9D20-D11C-4A86-9F9C-9691932F457C}"/>
                </a:ext>
              </a:extLst>
            </p:cNvPr>
            <p:cNvSpPr/>
            <p:nvPr/>
          </p:nvSpPr>
          <p:spPr>
            <a:xfrm>
              <a:off x="13104594" y="16818619"/>
              <a:ext cx="222504" cy="17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56744064-F0CA-4411-A968-7EE55F7E68EE}"/>
                </a:ext>
              </a:extLst>
            </p:cNvPr>
            <p:cNvSpPr/>
            <p:nvPr/>
          </p:nvSpPr>
          <p:spPr>
            <a:xfrm>
              <a:off x="14740655" y="16882632"/>
              <a:ext cx="173356" cy="160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AB5C67AF-B84E-46B3-A6CE-479922C5193C}"/>
                </a:ext>
              </a:extLst>
            </p:cNvPr>
            <p:cNvSpPr/>
            <p:nvPr/>
          </p:nvSpPr>
          <p:spPr>
            <a:xfrm>
              <a:off x="14747844" y="17711999"/>
              <a:ext cx="137435" cy="163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C5102C8-40DF-45C0-85C2-30F0E262DDE1}"/>
              </a:ext>
            </a:extLst>
          </p:cNvPr>
          <p:cNvGrpSpPr/>
          <p:nvPr/>
        </p:nvGrpSpPr>
        <p:grpSpPr>
          <a:xfrm>
            <a:off x="9024978" y="14150653"/>
            <a:ext cx="3672508" cy="4879896"/>
            <a:chOff x="9024978" y="14150653"/>
            <a:chExt cx="3672508" cy="487989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A1D408D-3D79-4424-81FC-738F7F0C68FD}"/>
                </a:ext>
              </a:extLst>
            </p:cNvPr>
            <p:cNvGrpSpPr/>
            <p:nvPr/>
          </p:nvGrpSpPr>
          <p:grpSpPr>
            <a:xfrm>
              <a:off x="9024978" y="14150653"/>
              <a:ext cx="3672508" cy="4879896"/>
              <a:chOff x="9676996" y="14523876"/>
              <a:chExt cx="3672508" cy="4879896"/>
            </a:xfrm>
          </p:grpSpPr>
          <p:grpSp>
            <p:nvGrpSpPr>
              <p:cNvPr id="238" name="组合 237">
                <a:extLst>
                  <a:ext uri="{FF2B5EF4-FFF2-40B4-BE49-F238E27FC236}">
                    <a16:creationId xmlns:a16="http://schemas.microsoft.com/office/drawing/2014/main" id="{7D81942C-1419-4EB9-B5E1-6BCA24BE7B59}"/>
                  </a:ext>
                </a:extLst>
              </p:cNvPr>
              <p:cNvGrpSpPr/>
              <p:nvPr/>
            </p:nvGrpSpPr>
            <p:grpSpPr>
              <a:xfrm>
                <a:off x="9762954" y="14523876"/>
                <a:ext cx="3391313" cy="4035678"/>
                <a:chOff x="20370581" y="9481584"/>
                <a:chExt cx="3391313" cy="4035678"/>
              </a:xfrm>
            </p:grpSpPr>
            <p:pic>
              <p:nvPicPr>
                <p:cNvPr id="239" name="Picture 24">
                  <a:extLst>
                    <a:ext uri="{FF2B5EF4-FFF2-40B4-BE49-F238E27FC236}">
                      <a16:creationId xmlns:a16="http://schemas.microsoft.com/office/drawing/2014/main" id="{DB5C58B4-2E0D-4565-A2ED-445E48FF845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0" cstate="print"/>
                <a:srcRect/>
                <a:stretch>
                  <a:fillRect/>
                </a:stretch>
              </p:blipFill>
              <p:spPr bwMode="auto">
                <a:xfrm>
                  <a:off x="20370581" y="10671867"/>
                  <a:ext cx="3391313" cy="28453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0" name="TextBox 36">
                  <a:extLst>
                    <a:ext uri="{FF2B5EF4-FFF2-40B4-BE49-F238E27FC236}">
                      <a16:creationId xmlns:a16="http://schemas.microsoft.com/office/drawing/2014/main" id="{DE465234-EF8F-45A9-A45D-8581E7E0F385}"/>
                    </a:ext>
                  </a:extLst>
                </p:cNvPr>
                <p:cNvSpPr txBox="1"/>
                <p:nvPr/>
              </p:nvSpPr>
              <p:spPr>
                <a:xfrm>
                  <a:off x="20822741" y="9481584"/>
                  <a:ext cx="253064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latin typeface="Times New Roman" pitchFamily="18" charset="0"/>
                      <a:cs typeface="Times New Roman" pitchFamily="18" charset="0"/>
                    </a:rPr>
                    <a:t>Raman Spectroscopy of a Single Molecule</a:t>
                  </a:r>
                  <a:endParaRPr lang="zh-CN" altLang="en-US" sz="2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2A6EA45-853B-440F-9A07-67D3E3581277}"/>
                  </a:ext>
                </a:extLst>
              </p:cNvPr>
              <p:cNvSpPr/>
              <p:nvPr/>
            </p:nvSpPr>
            <p:spPr>
              <a:xfrm>
                <a:off x="9676996" y="19095995"/>
                <a:ext cx="367250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2000" algn="ctr"/>
                <a:r>
                  <a:rPr lang="en-US" altLang="zh-CN" sz="1400" dirty="0">
                    <a:latin typeface="Times New Roman" pitchFamily="18" charset="0"/>
                    <a:cs typeface="Times New Roman" pitchFamily="18" charset="0"/>
                  </a:rPr>
                  <a:t>R. Zhang, et al, </a:t>
                </a:r>
                <a:r>
                  <a:rPr lang="en-US" altLang="zh-CN" sz="1400" i="1" dirty="0">
                    <a:latin typeface="Times New Roman" pitchFamily="18" charset="0"/>
                    <a:cs typeface="Times New Roman" pitchFamily="18" charset="0"/>
                  </a:rPr>
                  <a:t>Nature</a:t>
                </a:r>
                <a:r>
                  <a:rPr lang="en-US" altLang="zh-CN" sz="1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altLang="zh-CN" sz="1400" b="1" dirty="0">
                    <a:latin typeface="Times New Roman" pitchFamily="18" charset="0"/>
                    <a:cs typeface="Times New Roman" pitchFamily="18" charset="0"/>
                  </a:rPr>
                  <a:t>498</a:t>
                </a:r>
                <a:r>
                  <a:rPr lang="en-US" altLang="zh-CN" sz="1400" dirty="0">
                    <a:latin typeface="Times New Roman" pitchFamily="18" charset="0"/>
                    <a:cs typeface="Times New Roman" pitchFamily="18" charset="0"/>
                  </a:rPr>
                  <a:t>, 82 (2013).</a:t>
                </a:r>
              </a:p>
            </p:txBody>
          </p:sp>
        </p:grp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6F309BF2-906F-4F08-B99C-41282FFB2564}"/>
                </a:ext>
              </a:extLst>
            </p:cNvPr>
            <p:cNvSpPr/>
            <p:nvPr/>
          </p:nvSpPr>
          <p:spPr>
            <a:xfrm>
              <a:off x="9184317" y="15359107"/>
              <a:ext cx="222504" cy="17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00110667-0D77-4CC7-808C-55A3D05B2AAE}"/>
                </a:ext>
              </a:extLst>
            </p:cNvPr>
            <p:cNvSpPr/>
            <p:nvPr/>
          </p:nvSpPr>
          <p:spPr>
            <a:xfrm>
              <a:off x="9147059" y="16953257"/>
              <a:ext cx="214181" cy="225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8F86482-856C-4E33-8631-5146A93597E4}"/>
              </a:ext>
            </a:extLst>
          </p:cNvPr>
          <p:cNvGrpSpPr/>
          <p:nvPr/>
        </p:nvGrpSpPr>
        <p:grpSpPr>
          <a:xfrm>
            <a:off x="1235002" y="17214680"/>
            <a:ext cx="3599201" cy="1810727"/>
            <a:chOff x="1235002" y="17214680"/>
            <a:chExt cx="3599201" cy="181072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7D8E5B2-4A5C-4A85-8900-70EBCCFEA2F4}"/>
                </a:ext>
              </a:extLst>
            </p:cNvPr>
            <p:cNvGrpSpPr/>
            <p:nvPr/>
          </p:nvGrpSpPr>
          <p:grpSpPr>
            <a:xfrm>
              <a:off x="1290831" y="17281061"/>
              <a:ext cx="3543372" cy="1744346"/>
              <a:chOff x="1430558" y="17287438"/>
              <a:chExt cx="3543372" cy="1744346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77995422-DC4B-49DB-9BF3-687F68759538}"/>
                  </a:ext>
                </a:extLst>
              </p:cNvPr>
              <p:cNvSpPr/>
              <p:nvPr/>
            </p:nvSpPr>
            <p:spPr>
              <a:xfrm>
                <a:off x="1430558" y="18724007"/>
                <a:ext cx="354337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Times New Roman" pitchFamily="18" charset="0"/>
                    <a:cs typeface="Times New Roman" pitchFamily="18" charset="0"/>
                  </a:rPr>
                  <a:t>Y. Zhang, et al. </a:t>
                </a:r>
                <a:r>
                  <a:rPr lang="en-US" altLang="zh-CN" sz="1400" i="1" dirty="0">
                    <a:latin typeface="Times New Roman" pitchFamily="18" charset="0"/>
                    <a:cs typeface="Times New Roman" pitchFamily="18" charset="0"/>
                  </a:rPr>
                  <a:t>Nature</a:t>
                </a:r>
                <a:r>
                  <a:rPr lang="en-US" altLang="zh-CN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400" b="1" dirty="0">
                    <a:latin typeface="Times New Roman" pitchFamily="18" charset="0"/>
                    <a:cs typeface="Times New Roman" pitchFamily="18" charset="0"/>
                  </a:rPr>
                  <a:t>531</a:t>
                </a:r>
                <a:r>
                  <a:rPr lang="en-US" altLang="zh-CN" sz="1400" dirty="0">
                    <a:latin typeface="Times New Roman" pitchFamily="18" charset="0"/>
                    <a:cs typeface="Times New Roman" pitchFamily="18" charset="0"/>
                  </a:rPr>
                  <a:t>, 623–627 (2016).</a:t>
                </a:r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7CC623D4-B350-4994-91F0-7BE3AFA03C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85981" y="17287438"/>
                <a:ext cx="3232789" cy="1400681"/>
              </a:xfrm>
              <a:prstGeom prst="rect">
                <a:avLst/>
              </a:prstGeom>
            </p:spPr>
          </p:pic>
        </p:grp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5AE948D0-B11F-404A-99C3-CFADBBE48BA1}"/>
                </a:ext>
              </a:extLst>
            </p:cNvPr>
            <p:cNvSpPr/>
            <p:nvPr/>
          </p:nvSpPr>
          <p:spPr>
            <a:xfrm>
              <a:off x="1235002" y="17288389"/>
              <a:ext cx="222504" cy="17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0F05A36E-208F-4EA0-B9D7-48728379DB37}"/>
                </a:ext>
              </a:extLst>
            </p:cNvPr>
            <p:cNvSpPr/>
            <p:nvPr/>
          </p:nvSpPr>
          <p:spPr>
            <a:xfrm>
              <a:off x="3275683" y="17214680"/>
              <a:ext cx="222504" cy="17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1" name="文本框 170">
            <a:extLst>
              <a:ext uri="{FF2B5EF4-FFF2-40B4-BE49-F238E27FC236}">
                <a16:creationId xmlns:a16="http://schemas.microsoft.com/office/drawing/2014/main" id="{0F3CF164-9DD6-4CD0-BDD0-E3D2413BA3A0}"/>
              </a:ext>
            </a:extLst>
          </p:cNvPr>
          <p:cNvSpPr txBox="1"/>
          <p:nvPr/>
        </p:nvSpPr>
        <p:spPr>
          <a:xfrm>
            <a:off x="21170552" y="3002763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STML spectra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2" name="图片 171">
            <a:extLst>
              <a:ext uri="{FF2B5EF4-FFF2-40B4-BE49-F238E27FC236}">
                <a16:creationId xmlns:a16="http://schemas.microsoft.com/office/drawing/2014/main" id="{6B389775-C18A-4B53-8573-FF9AF10D36ED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456" y="30243660"/>
            <a:ext cx="5257294" cy="4032448"/>
          </a:xfrm>
          <a:prstGeom prst="rect">
            <a:avLst/>
          </a:prstGeom>
        </p:spPr>
      </p:pic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8FB0FD61-1247-41DA-8BC3-FDFA92C428B9}"/>
              </a:ext>
            </a:extLst>
          </p:cNvPr>
          <p:cNvGrpSpPr/>
          <p:nvPr/>
        </p:nvGrpSpPr>
        <p:grpSpPr>
          <a:xfrm>
            <a:off x="25121814" y="29379564"/>
            <a:ext cx="2457450" cy="5066538"/>
            <a:chOff x="6997827" y="1060323"/>
            <a:chExt cx="2457450" cy="5066538"/>
          </a:xfrm>
        </p:grpSpPr>
        <p:pic>
          <p:nvPicPr>
            <p:cNvPr id="209" name="图片 208">
              <a:extLst>
                <a:ext uri="{FF2B5EF4-FFF2-40B4-BE49-F238E27FC236}">
                  <a16:creationId xmlns:a16="http://schemas.microsoft.com/office/drawing/2014/main" id="{E6ABE208-95B3-4C26-94AA-00C4DAA19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827" y="3669411"/>
              <a:ext cx="2457450" cy="2457450"/>
            </a:xfrm>
            <a:prstGeom prst="rect">
              <a:avLst/>
            </a:prstGeom>
          </p:spPr>
        </p:pic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11A7BE49-CC68-496A-AC4A-AAF1445A495D}"/>
                </a:ext>
              </a:extLst>
            </p:cNvPr>
            <p:cNvGrpSpPr/>
            <p:nvPr/>
          </p:nvGrpSpPr>
          <p:grpSpPr>
            <a:xfrm>
              <a:off x="6997827" y="1060323"/>
              <a:ext cx="2457450" cy="4914563"/>
              <a:chOff x="6982587" y="1060323"/>
              <a:chExt cx="2457450" cy="4914563"/>
            </a:xfrm>
          </p:grpSpPr>
          <p:grpSp>
            <p:nvGrpSpPr>
              <p:cNvPr id="211" name="组合 210">
                <a:extLst>
                  <a:ext uri="{FF2B5EF4-FFF2-40B4-BE49-F238E27FC236}">
                    <a16:creationId xmlns:a16="http://schemas.microsoft.com/office/drawing/2014/main" id="{57E359E3-DC52-405C-BBA7-F331F08B4C9F}"/>
                  </a:ext>
                </a:extLst>
              </p:cNvPr>
              <p:cNvGrpSpPr/>
              <p:nvPr/>
            </p:nvGrpSpPr>
            <p:grpSpPr>
              <a:xfrm>
                <a:off x="8386539" y="5813722"/>
                <a:ext cx="811664" cy="161164"/>
                <a:chOff x="10809548" y="5733671"/>
                <a:chExt cx="811664" cy="161164"/>
              </a:xfrm>
            </p:grpSpPr>
            <p:cxnSp>
              <p:nvCxnSpPr>
                <p:cNvPr id="219" name="直接连接符 218">
                  <a:extLst>
                    <a:ext uri="{FF2B5EF4-FFF2-40B4-BE49-F238E27FC236}">
                      <a16:creationId xmlns:a16="http://schemas.microsoft.com/office/drawing/2014/main" id="{C758C8A3-83BC-46FC-84F1-A9F2916BD5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35509" y="5811245"/>
                  <a:ext cx="780366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>
                  <a:extLst>
                    <a:ext uri="{FF2B5EF4-FFF2-40B4-BE49-F238E27FC236}">
                      <a16:creationId xmlns:a16="http://schemas.microsoft.com/office/drawing/2014/main" id="{44B5CD22-3FD9-4A6F-BAE5-4B73B5756A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621212" y="5733671"/>
                  <a:ext cx="0" cy="15775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接连接符 220">
                  <a:extLst>
                    <a:ext uri="{FF2B5EF4-FFF2-40B4-BE49-F238E27FC236}">
                      <a16:creationId xmlns:a16="http://schemas.microsoft.com/office/drawing/2014/main" id="{3C429CC3-E66E-4A68-B0BA-BF0C9E5512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09548" y="5737079"/>
                  <a:ext cx="0" cy="15775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2" name="文本框 211">
                <a:extLst>
                  <a:ext uri="{FF2B5EF4-FFF2-40B4-BE49-F238E27FC236}">
                    <a16:creationId xmlns:a16="http://schemas.microsoft.com/office/drawing/2014/main" id="{1FB23F59-6613-4490-A5E0-D128A0E57507}"/>
                  </a:ext>
                </a:extLst>
              </p:cNvPr>
              <p:cNvSpPr txBox="1"/>
              <p:nvPr/>
            </p:nvSpPr>
            <p:spPr>
              <a:xfrm>
                <a:off x="8428934" y="5477990"/>
                <a:ext cx="797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nm</a:t>
                </a:r>
                <a:endParaRPr lang="zh-CN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13" name="图片 212">
                <a:extLst>
                  <a:ext uri="{FF2B5EF4-FFF2-40B4-BE49-F238E27FC236}">
                    <a16:creationId xmlns:a16="http://schemas.microsoft.com/office/drawing/2014/main" id="{06797DB1-6951-48AE-AF85-021D612E3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2587" y="1060323"/>
                <a:ext cx="2457450" cy="2457450"/>
              </a:xfrm>
              <a:prstGeom prst="rect">
                <a:avLst/>
              </a:prstGeom>
            </p:spPr>
          </p:pic>
          <p:grpSp>
            <p:nvGrpSpPr>
              <p:cNvPr id="214" name="组合 213">
                <a:extLst>
                  <a:ext uri="{FF2B5EF4-FFF2-40B4-BE49-F238E27FC236}">
                    <a16:creationId xmlns:a16="http://schemas.microsoft.com/office/drawing/2014/main" id="{2299302D-6E8A-486B-8CDC-284E17B8A029}"/>
                  </a:ext>
                </a:extLst>
              </p:cNvPr>
              <p:cNvGrpSpPr/>
              <p:nvPr/>
            </p:nvGrpSpPr>
            <p:grpSpPr>
              <a:xfrm>
                <a:off x="8386539" y="3198254"/>
                <a:ext cx="811664" cy="161164"/>
                <a:chOff x="10809548" y="5733671"/>
                <a:chExt cx="811664" cy="161164"/>
              </a:xfrm>
            </p:grpSpPr>
            <p:cxnSp>
              <p:nvCxnSpPr>
                <p:cNvPr id="216" name="直接连接符 215">
                  <a:extLst>
                    <a:ext uri="{FF2B5EF4-FFF2-40B4-BE49-F238E27FC236}">
                      <a16:creationId xmlns:a16="http://schemas.microsoft.com/office/drawing/2014/main" id="{CB17FAA1-50A8-420B-8A3F-9580C8D149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35509" y="5811245"/>
                  <a:ext cx="780366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连接符 216">
                  <a:extLst>
                    <a:ext uri="{FF2B5EF4-FFF2-40B4-BE49-F238E27FC236}">
                      <a16:creationId xmlns:a16="http://schemas.microsoft.com/office/drawing/2014/main" id="{3CA1AD62-2E81-400A-914E-DA5646DFF0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621212" y="5733671"/>
                  <a:ext cx="0" cy="15775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>
                  <a:extLst>
                    <a:ext uri="{FF2B5EF4-FFF2-40B4-BE49-F238E27FC236}">
                      <a16:creationId xmlns:a16="http://schemas.microsoft.com/office/drawing/2014/main" id="{42F1FABC-4FE8-49B0-A11E-69FDFF51A1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09548" y="5737079"/>
                  <a:ext cx="0" cy="15775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" name="文本框 214">
                <a:extLst>
                  <a:ext uri="{FF2B5EF4-FFF2-40B4-BE49-F238E27FC236}">
                    <a16:creationId xmlns:a16="http://schemas.microsoft.com/office/drawing/2014/main" id="{BED49FEB-8EBE-4F75-8C24-8907A9FE1543}"/>
                  </a:ext>
                </a:extLst>
              </p:cNvPr>
              <p:cNvSpPr txBox="1"/>
              <p:nvPr/>
            </p:nvSpPr>
            <p:spPr>
              <a:xfrm>
                <a:off x="8428934" y="2907158"/>
                <a:ext cx="797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nm</a:t>
                </a:r>
                <a:endParaRPr lang="zh-CN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3" name="矩形 172">
            <a:extLst>
              <a:ext uri="{FF2B5EF4-FFF2-40B4-BE49-F238E27FC236}">
                <a16:creationId xmlns:a16="http://schemas.microsoft.com/office/drawing/2014/main" id="{A141B166-04C0-4F58-9CCE-DD0320C065A8}"/>
              </a:ext>
            </a:extLst>
          </p:cNvPr>
          <p:cNvSpPr/>
          <p:nvPr/>
        </p:nvSpPr>
        <p:spPr>
          <a:xfrm>
            <a:off x="13104594" y="15257022"/>
            <a:ext cx="222504" cy="178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95E53072-841C-4D85-A482-029E5A79B8B8}"/>
              </a:ext>
            </a:extLst>
          </p:cNvPr>
          <p:cNvSpPr/>
          <p:nvPr/>
        </p:nvSpPr>
        <p:spPr>
          <a:xfrm>
            <a:off x="14734589" y="15257353"/>
            <a:ext cx="222504" cy="178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22287A55-8C09-4659-8C09-C56CFB1B25AF}"/>
              </a:ext>
            </a:extLst>
          </p:cNvPr>
          <p:cNvSpPr/>
          <p:nvPr/>
        </p:nvSpPr>
        <p:spPr>
          <a:xfrm>
            <a:off x="13064838" y="16803920"/>
            <a:ext cx="222504" cy="178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89DECE97-894E-4E76-A3E4-9B28AC7A7911}"/>
              </a:ext>
            </a:extLst>
          </p:cNvPr>
          <p:cNvSpPr/>
          <p:nvPr/>
        </p:nvSpPr>
        <p:spPr>
          <a:xfrm>
            <a:off x="14836065" y="16803920"/>
            <a:ext cx="222504" cy="178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F9234500-9F92-4E25-964F-D45FF2DD7E7D}"/>
              </a:ext>
            </a:extLst>
          </p:cNvPr>
          <p:cNvSpPr/>
          <p:nvPr/>
        </p:nvSpPr>
        <p:spPr>
          <a:xfrm>
            <a:off x="14831022" y="17720100"/>
            <a:ext cx="222504" cy="178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472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9726</TotalTime>
  <Words>587</Words>
  <Application>Microsoft Office PowerPoint</Application>
  <PresentationFormat>自定义</PresentationFormat>
  <Paragraphs>150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等线</vt:lpstr>
      <vt:lpstr>黑体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wuyizheng</dc:creator>
  <cp:lastModifiedBy>王泽睿</cp:lastModifiedBy>
  <cp:revision>367</cp:revision>
  <dcterms:created xsi:type="dcterms:W3CDTF">2015-05-21T09:42:29Z</dcterms:created>
  <dcterms:modified xsi:type="dcterms:W3CDTF">2026-05-26T05:57:52Z</dcterms:modified>
</cp:coreProperties>
</file>