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mov" ContentType="video/quicktime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media/image81.svg" ContentType="image/svg+xml"/>
  <Override PartName="/ppt/media/image83.svg" ContentType="image/svg+xml"/>
  <Override PartName="/ppt/media/image9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16604680" r:id="rId3"/>
    <p:sldId id="16604677" r:id="rId5"/>
    <p:sldId id="16604678" r:id="rId6"/>
    <p:sldId id="16604679" r:id="rId7"/>
    <p:sldId id="16604683" r:id="rId8"/>
    <p:sldId id="16604676" r:id="rId9"/>
    <p:sldId id="16604681" r:id="rId10"/>
    <p:sldId id="16604682" r:id="rId11"/>
    <p:sldId id="16604654" r:id="rId12"/>
    <p:sldId id="16604669" r:id="rId13"/>
    <p:sldId id="16604670" r:id="rId14"/>
    <p:sldId id="16604671" r:id="rId15"/>
    <p:sldId id="16604672" r:id="rId16"/>
    <p:sldId id="16604673" r:id="rId17"/>
    <p:sldId id="16604659" r:id="rId18"/>
    <p:sldId id="16604644" r:id="rId19"/>
    <p:sldId id="16604621" r:id="rId20"/>
    <p:sldId id="16604635" r:id="rId21"/>
    <p:sldId id="16604632" r:id="rId22"/>
    <p:sldId id="16604620" r:id="rId23"/>
    <p:sldId id="16604618" r:id="rId24"/>
    <p:sldId id="16604626" r:id="rId25"/>
    <p:sldId id="16604636" r:id="rId26"/>
    <p:sldId id="16604661" r:id="rId27"/>
    <p:sldId id="16604658" r:id="rId28"/>
    <p:sldId id="16604639" r:id="rId29"/>
    <p:sldId id="16604640" r:id="rId30"/>
    <p:sldId id="16604686" r:id="rId31"/>
    <p:sldId id="16604684" r:id="rId32"/>
    <p:sldId id="16604685" r:id="rId33"/>
    <p:sldId id="16604666" r:id="rId34"/>
    <p:sldId id="16604667" r:id="rId35"/>
    <p:sldId id="16604668" r:id="rId36"/>
    <p:sldId id="16604663" r:id="rId37"/>
  </p:sldIdLst>
  <p:sldSz cx="9144000" cy="5143500" type="screen16x9"/>
  <p:notesSz cx="6858000" cy="9144000"/>
  <p:defaultTextStyle>
    <a:defPPr>
      <a:defRPr lang="zh-CN"/>
    </a:defPPr>
    <a:lvl1pPr marL="0" lvl="0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838" userDrawn="1">
          <p15:clr>
            <a:srgbClr val="A4A3A4"/>
          </p15:clr>
        </p15:guide>
        <p15:guide id="2" orient="horz" pos="1170" userDrawn="1">
          <p15:clr>
            <a:srgbClr val="A4A3A4"/>
          </p15:clr>
        </p15:guide>
        <p15:guide id="3" pos="3288" userDrawn="1">
          <p15:clr>
            <a:srgbClr val="A4A3A4"/>
          </p15:clr>
        </p15:guide>
        <p15:guide id="4" pos="2449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rrik G" initials="JG" lastIdx="10" clrIdx="0"/>
  <p:cmAuthor id="2" name="sin wang" initials="sw" lastIdx="15" clrIdx="1"/>
  <p:cmAuthor id="3" name="YG" initials="Y" lastIdx="0" clrIdx="2"/>
  <p:cmAuthor id="4" name="未知用户93" initials="" lastIdx="0" clrIdx="3"/>
  <p:cmAuthor id="5" name="admin" initials="a" lastIdx="0" clrIdx="4"/>
  <p:cmAuthor id="6" name="未知用户90" initials="" lastIdx="0" clrIdx="5"/>
  <p:cmAuthor id="7" name="Wu Libo" initials="WL" lastIdx="0" clrIdx="6"/>
  <p:cmAuthor id="8" name="未知用户91" initials="" lastIdx="0" clrIdx="7"/>
  <p:cmAuthor id="9" name="henry" initials="h" lastIdx="0" clrIdx="8"/>
  <p:cmAuthor id="10" name="未知用户92" initials="" lastIdx="0" clrIdx="9"/>
  <p:cmAuthor id="11" name="Kai Zheng(Intern)" initials="KZ" lastIdx="0" clrIdx="10"/>
  <p:cmAuthor id="12" name="未知用户74" initials="" lastIdx="0" clrIdx="11"/>
  <p:cmAuthor id="13" name="hbguan" initials="h" lastIdx="0" clrIdx="12"/>
  <p:cmAuthor id="14" name="未知用户75" initials="" lastIdx="0" clrIdx="13"/>
  <p:cmAuthor id="15" name="mao qiqi" initials="mq" lastIdx="0" clrIdx="14"/>
  <p:cmAuthor id="16" name="未知用户76" initials="" lastIdx="0" clrIdx="15"/>
  <p:cmAuthor id="17" name="guest_0gwc72a" initials="g" lastIdx="0" clrIdx="16"/>
  <p:cmAuthor id="18" name="未知用户77" initials="" lastIdx="0" clrIdx="17"/>
  <p:cmAuthor id="19" name="MAJUAN" initials="M" lastIdx="0" clrIdx="18"/>
  <p:cmAuthor id="20" name="未知用户78" initials="" lastIdx="0" clrIdx="19"/>
  <p:cmAuthor id="21" name="彭 志艺" initials="彭" lastIdx="0" clrIdx="20"/>
  <p:cmAuthor id="22" name="未知用户79" initials="" lastIdx="0" clrIdx="21"/>
  <p:cmAuthor id="23" name="sun yin" initials="sy" lastIdx="0" clrIdx="22"/>
  <p:cmAuthor id="24" name="未知用户80" initials="" lastIdx="0" clrIdx="23"/>
  <p:cmAuthor id="25" name="Cheng" initials="C" lastIdx="0" clrIdx="24"/>
  <p:cmAuthor id="26" name="Harry xu" initials="" lastIdx="0" clrIdx="25"/>
  <p:cmAuthor id="27" name="zhouwd" initials="1" lastIdx="0" clrIdx="26"/>
  <p:cmAuthor id="28" name="未知用户27" initials="未" lastIdx="0" clrIdx="27"/>
  <p:cmAuthor id="29" name="马宝罗" initials="马" lastIdx="0" clrIdx="28"/>
  <p:cmAuthor id="30" name="未知用户35" initials="未" lastIdx="0" clrIdx="29"/>
  <p:cmAuthor id="31" name="10247586" initials="Nikodemus" lastIdx="0" clrIdx="30"/>
  <p:cmAuthor id="32" name="未知用户111" initials="未" lastIdx="0" clrIdx="31"/>
  <p:cmAuthor id="33" name="10247451" initials="1" lastIdx="0" clrIdx="32"/>
  <p:cmAuthor id="34" name="数据中心部" initials="数" lastIdx="0" clrIdx="33"/>
  <p:cmAuthor id="35" name="Carol Tang" initials="C" lastIdx="0" clrIdx="34"/>
  <p:cmAuthor id="36" name="00035181" initials="0" lastIdx="0" clrIdx="35"/>
  <p:cmAuthor id="37" name="chong yuqi" initials="cy" lastIdx="0" clrIdx="36"/>
  <p:cmAuthor id="38" name="Saku Uchikawa" initials="S" lastIdx="0" clrIdx="37"/>
  <p:cmAuthor id="39" name="Z1520" initials="Z" lastIdx="0" clrIdx="38"/>
  <p:cmAuthor id="40" name="10066351" initials="1" lastIdx="0" clrIdx="39"/>
  <p:cmAuthor id="41" name="蔡建楠" initials="caijianna" lastIdx="0" clrIdx="40"/>
  <p:cmAuthor id="42" name="赵诚荣10027092" initials="赵" lastIdx="0" clrIdx="41"/>
  <p:cmAuthor id="43" name="李蕾00009994" initials="李" lastIdx="0" clrIdx="42"/>
  <p:cmAuthor id="44" name="wyz" initials="w" lastIdx="0" clrIdx="43"/>
  <p:cmAuthor id="45" name="10270945" initials="1" lastIdx="0" clrIdx="44"/>
  <p:cmAuthor id="46" name="10295142" initials="1" lastIdx="0" clrIdx="45"/>
  <p:cmAuthor id="47" name="Hou Yingfeng" initials="H" lastIdx="0" clrIdx="46"/>
  <p:cmAuthor id="48" name="10092001" initials="1" lastIdx="0" clrIdx="47"/>
  <p:cmAuthor id="49" name="10056791" initials="ZTE" lastIdx="0" clrIdx="48"/>
  <p:cmAuthor id="50" name="Author" initials="A" lastIdx="0" clrIdx="49"/>
  <p:cmAuthor id="51" name="李楠10047711" initials="李楠10047711" lastIdx="0" clrIdx="50"/>
  <p:cmAuthor id="52" name="muchunbo" initials="m" lastIdx="0" clrIdx="51"/>
  <p:cmAuthor id="53" name="任军" initials="renj" lastIdx="0" clrIdx="52"/>
  <p:cmAuthor id="54" name="关全全10258021" initials="关全全10258021" lastIdx="0" clrIdx="53"/>
  <p:cmAuthor id="55" name="黄珂10009187" initials="黄珂10009187" lastIdx="0" clrIdx="54"/>
  <p:cmAuthor id="56" name="赵欣" initials="zx" lastIdx="0" clrIdx="55"/>
  <p:cmAuthor id="57" name="10209970" initials="1" lastIdx="0" clrIdx="56"/>
  <p:cmAuthor id="58" name="10133177" initials="1" lastIdx="0" clrIdx="57"/>
  <p:cmAuthor id="59" name="10072453" initials="1" lastIdx="0" clrIdx="58"/>
  <p:cmAuthor id="60" name="未知的使用者77" initials="" lastIdx="0" clrIdx="59"/>
  <p:cmAuthor id="61" name="未知的使用者92" initials="" lastIdx="0" clrIdx="60"/>
  <p:cmAuthor id="62" name="未知的使用者78" initials="" lastIdx="0" clrIdx="61"/>
  <p:cmAuthor id="63" name="10319231" initials="1" lastIdx="0" clrIdx="62"/>
  <p:cmAuthor id="64" name="未知的使用者79" initials="" lastIdx="0" clrIdx="63"/>
  <p:cmAuthor id="65" name="未知用户107" initials="" lastIdx="0" clrIdx="64"/>
  <p:cmAuthor id="66" name="未知的使用者80" initials="" lastIdx="0" clrIdx="65"/>
  <p:cmAuthor id="67" name="未知用户51" initials="" lastIdx="0" clrIdx="66"/>
  <p:cmAuthor id="68" name="未知的使用者82" initials="" lastIdx="0" clrIdx="67"/>
  <p:cmAuthor id="69" name="姜来" initials="姜" lastIdx="0" clrIdx="68"/>
  <p:cmAuthor id="70" name="沈霄雷" initials="沈" lastIdx="0" clrIdx="69"/>
  <p:cmAuthor id="71" name="未知的使用者83" initials="" lastIdx="0" clrIdx="70"/>
  <p:cmAuthor id="72" name="SF" initials="S" lastIdx="0" clrIdx="71"/>
  <p:cmAuthor id="73" name="未知的使用者118" initials="" lastIdx="0" clrIdx="72"/>
  <p:cmAuthor id="74" name="sammi" initials="s" lastIdx="0" clrIdx="73"/>
  <p:cmAuthor id="75" name="未知的使用者84" initials="" lastIdx="0" clrIdx="74"/>
  <p:cmAuthor id="76" name="zhangmh@httz.cc" initials="z" lastIdx="0" clrIdx="75"/>
  <p:cmAuthor id="77" name="未知的使用者70" initials="" lastIdx="0" clrIdx="76"/>
  <p:cmAuthor id="78" name="wang" initials="wang" lastIdx="0" clrIdx="77"/>
  <p:cmAuthor id="79" name="未知的使用者85" initials="" lastIdx="0" clrIdx="78"/>
  <p:cmAuthor id="80" name="Microsoft Office User" initials="MOU" lastIdx="0" clrIdx="79"/>
  <p:cmAuthor id="81" name="未知的使用者40" initials="" lastIdx="0" clrIdx="80"/>
  <p:cmAuthor id="82" name="sjzx" initials="s" lastIdx="0" clrIdx="81"/>
  <p:cmAuthor id="83" name="未知的使用者87" initials="" lastIdx="0" clrIdx="82"/>
  <p:cmAuthor id="84" name="yang.yuan" initials="y" lastIdx="0" clrIdx="83"/>
  <p:cmAuthor id="85" name="曾红" initials="" lastIdx="0" clrIdx="84"/>
  <p:cmAuthor id="86" name="王娟" initials="1" lastIdx="0" clrIdx="85"/>
  <p:cmAuthor id="87" name="未知的使用者90" initials="" lastIdx="0" clrIdx="86"/>
  <p:cmAuthor id="88" name="未知的使用者29" initials="" lastIdx="0" clrIdx="87"/>
  <p:cmAuthor id="89" name="WPS_1679281038" initials="W" lastIdx="0" clrIdx="88"/>
  <p:cmAuthor id="90" name="未知的使用者91" initials="" lastIdx="0" clrIdx="89"/>
  <p:cmAuthor id="91" name="未知的使用者98" initials="" lastIdx="0" clrIdx="90"/>
  <p:cmAuthor id="92" name="CHRISYU" initials="" lastIdx="0" clrIdx="91"/>
  <p:cmAuthor id="93" name="未知的使用者113" initials="" lastIdx="0" clrIdx="92"/>
  <p:cmAuthor id="94" name="liucunri" initials="" lastIdx="0" clrIdx="93"/>
  <p:cmAuthor id="95" name="未知用户9" initials="" lastIdx="0" clrIdx="94"/>
  <p:cmAuthor id="96" name="Unknown User48" initials="" lastIdx="0" clrIdx="95"/>
  <p:cmAuthor id="97" name="未知用户103" initials="" lastIdx="0" clrIdx="96"/>
  <p:cmAuthor id="98" name="Unknown User52" initials="" lastIdx="0" clrIdx="97"/>
  <p:cmAuthor id="99" name="未知的使用者42" initials="" lastIdx="0" clrIdx="98"/>
  <p:cmAuthor id="100" name="Unknown User50" initials="" lastIdx="0" clrIdx="99"/>
  <p:cmAuthor id="101" name="未知的使用者120" initials="" lastIdx="0" clrIdx="100"/>
  <p:cmAuthor id="102" name="px" initials="" lastIdx="0" clrIdx="101"/>
  <p:cmAuthor id="103" name="作者" initials="A" lastIdx="0" clrIdx="102"/>
  <p:cmAuthor id="104" name="elfinhsu" initials="" lastIdx="0" clrIdx="103"/>
  <p:cmAuthor id="105" name="微软用户" initials="" lastIdx="0" clrIdx="104"/>
  <p:cmAuthor id="106" name="未知的使用者73" initials="" lastIdx="0" clrIdx="105"/>
  <p:cmAuthor id="107" name="未知的使用者24" initials="" lastIdx="0" clrIdx="106"/>
  <p:cmAuthor id="108" name="未知用户16" initials="" lastIdx="0" clrIdx="107"/>
  <p:cmAuthor id="109" name="Mary Feil-Jacobs" initials="" lastIdx="0" clrIdx="108"/>
  <p:cmAuthor id="110" name="LiuHui" initials="" lastIdx="0" clrIdx="109"/>
  <p:cmAuthor id="111" name="未知的使用者45" initials="" lastIdx="0" clrIdx="110"/>
  <p:cmAuthor id="112" name="王鹏凯" initials="" lastIdx="0" clrIdx="111"/>
  <p:cmAuthor id="113" name="未知用户104" initials="" lastIdx="0" clrIdx="112"/>
  <p:cmAuthor id="114" name="未知用户5" initials="" lastIdx="0" clrIdx="113"/>
  <p:cmAuthor id="115" name="未知的使用者10" initials="" lastIdx="0" clrIdx="114"/>
  <p:cmAuthor id="116" name="未知的使用者93" initials="" lastIdx="0" clrIdx="115"/>
  <p:cmAuthor id="117" name="LeeElva" initials="" lastIdx="0" clrIdx="116"/>
  <p:cmAuthor id="118" name="未知用户99" initials="" lastIdx="0" clrIdx="117"/>
  <p:cmAuthor id="119" name="未知的使用者34" initials="" lastIdx="0" clrIdx="118"/>
  <p:cmAuthor id="120" name="未知的使用者115" initials="" lastIdx="0" clrIdx="119"/>
  <p:cmAuthor id="121" name="未知用户57" initials="" lastIdx="0" clrIdx="120"/>
  <p:cmAuthor id="122" name="lianghb" initials="" lastIdx="0" clrIdx="121"/>
  <p:cmAuthor id="123" name="未知用户17" initials="" lastIdx="0" clrIdx="122"/>
  <p:cmAuthor id="124" name="Deanna Schuler (Bookey Consulting)" initials="" lastIdx="0" clrIdx="123"/>
  <p:cmAuthor id="125" name="未知的使用者57" initials="" lastIdx="0" clrIdx="124"/>
  <p:cmAuthor id="126" name="未知的使用者16" initials="" lastIdx="0" clrIdx="125"/>
  <p:cmAuthor id="127" name="未知的使用者35" initials="" lastIdx="0" clrIdx="126"/>
  <p:cmAuthor id="128" name="未知用户102" initials="" lastIdx="0" clrIdx="127"/>
  <p:cmAuthor id="129" name="maxine" initials="" lastIdx="0" clrIdx="128"/>
  <p:cmAuthor id="130" name="未知的使用者121" initials="" lastIdx="0" clrIdx="129"/>
  <p:cmAuthor id="131" name="未知的使用者12" initials="" lastIdx="0" clrIdx="130"/>
  <p:cmAuthor id="132" name="周元元" initials="" lastIdx="0" clrIdx="131"/>
  <p:cmAuthor id="133" name="未知的使用者27" initials="" lastIdx="0" clrIdx="132"/>
  <p:cmAuthor id="134" name="未知的使用者30" initials="" lastIdx="0" clrIdx="133"/>
  <p:cmAuthor id="135" name="未知的使用者53" initials="" lastIdx="0" clrIdx="134"/>
  <p:cmAuthor id="136" name="未知用户58" initials="" lastIdx="0" clrIdx="135"/>
  <p:cmAuthor id="137" name="未知的使用者25" initials="" lastIdx="0" clrIdx="136"/>
  <p:cmAuthor id="138" name="liupeng" initials="" lastIdx="0" clrIdx="137"/>
  <p:cmAuthor id="139" name="未知用户24" initials="" lastIdx="0" clrIdx="138"/>
  <p:cmAuthor id="140" name="AbuSina" initials="" lastIdx="0" clrIdx="139"/>
  <p:cmAuthor id="141" name="hl sun" initials="" lastIdx="0" clrIdx="140"/>
  <p:cmAuthor id="142" name="未知的使用者94" initials="" lastIdx="0" clrIdx="141"/>
  <p:cmAuthor id="143" name="未知用户66" initials="" lastIdx="0" clrIdx="142"/>
  <p:cmAuthor id="144" name="未知用户19" initials="" lastIdx="0" clrIdx="143"/>
  <p:cmAuthor id="145" name="周宏達JerryChou" initials="" lastIdx="0" clrIdx="144"/>
  <p:cmAuthor id="146" name="未知用户7" initials="" lastIdx="0" clrIdx="145"/>
  <p:cmAuthor id="147" name="未知的使用者56" initials="" lastIdx="0" clrIdx="146"/>
  <p:cmAuthor id="148" name="未知的使用者119" initials="" lastIdx="0" clrIdx="147"/>
  <p:cmAuthor id="149" name="未知用户59" initials="" lastIdx="0" clrIdx="148"/>
  <p:cmAuthor id="150" name="未知的使用者22" initials="" lastIdx="0" clrIdx="149"/>
  <p:cmAuthor id="151" name="未知的使用者103" initials="" lastIdx="0" clrIdx="150"/>
  <p:cmAuthor id="152" name="Wenwen" initials="" lastIdx="0" clrIdx="151"/>
  <p:cmAuthor id="153" name="未知的使用者117" initials="" lastIdx="0" clrIdx="152"/>
  <p:cmAuthor id="154" name="未知的使用者33" initials="" lastIdx="0" clrIdx="153"/>
  <p:cmAuthor id="155" name="未知的使用者28" initials="" lastIdx="0" clrIdx="154"/>
  <p:cmAuthor id="156" name="未知用户67" initials="" lastIdx="0" clrIdx="155"/>
  <p:cmAuthor id="157" name="未知用户114" initials="" lastIdx="0" clrIdx="156"/>
  <p:cmAuthor id="158" name="未知用户18" initials="" lastIdx="0" clrIdx="157"/>
  <p:cmAuthor id="159" name="未知的使用者67" initials="" lastIdx="0" clrIdx="158"/>
  <p:cmAuthor id="160" name="未知的使用者46" initials="" lastIdx="0" clrIdx="159"/>
  <p:cmAuthor id="161" name="未知的使用者26" initials="" lastIdx="0" clrIdx="160"/>
  <p:cmAuthor id="162" name="未知的使用者43" initials="" lastIdx="0" clrIdx="161"/>
  <p:cmAuthor id="163" name="未知的使用者9" initials="" lastIdx="0" clrIdx="162"/>
  <p:cmAuthor id="164" name="未知用户62" initials="" lastIdx="0" clrIdx="163"/>
  <p:cmAuthor id="165" name="yuanzh" initials="" lastIdx="0" clrIdx="164"/>
  <p:cmAuthor id="166" name="不明使用者57" initials="" lastIdx="0" clrIdx="165"/>
  <p:cmAuthor id="167" name="未知用户108" initials="" lastIdx="0" clrIdx="166"/>
  <p:cmAuthor id="168" name="未知的使用者110" initials="" lastIdx="0" clrIdx="167"/>
  <p:cmAuthor id="169" name="linyd" initials="" lastIdx="0" clrIdx="168"/>
  <p:cmAuthor id="170" name="未知用户8" initials="" lastIdx="0" clrIdx="169"/>
  <p:cmAuthor id="171" name="未知的使用者31" initials="" lastIdx="0" clrIdx="170"/>
  <p:cmAuthor id="172" name="未知用户81" initials="" lastIdx="0" clrIdx="171"/>
  <p:cmAuthor id="173" name="未知用户115" initials="" lastIdx="0" clrIdx="172"/>
  <p:cmAuthor id="174" name="未知用户21" initials="" lastIdx="0" clrIdx="173"/>
  <p:cmAuthor id="175" name="未知的使用者68" initials="" lastIdx="0" clrIdx="174"/>
  <p:cmAuthor id="176" name="mm" initials="" lastIdx="0" clrIdx="175"/>
  <p:cmAuthor id="177" name="未知用户15" initials="" lastIdx="0" clrIdx="176"/>
  <p:cmAuthor id="178" name="朱晓瑜" initials="" lastIdx="0" clrIdx="177"/>
  <p:cmAuthor id="179" name="不明使用者20" initials="" lastIdx="0" clrIdx="178"/>
  <p:cmAuthor id="180" name="东方_b3dea543bad08e97" initials="authorId_278826930" lastIdx="0" clrIdx="179"/>
  <p:cmAuthor id="181" name="未知用户82" initials="" lastIdx="0" clrIdx="180"/>
  <p:cmAuthor id="182" name="wangchao" initials="w" lastIdx="0" clrIdx="181"/>
  <p:cmAuthor id="183" name="未知的使用者7" initials="" lastIdx="0" clrIdx="182"/>
  <p:cmAuthor id="184" name="Ella Dong" initials="ED" lastIdx="0" clrIdx="183"/>
  <p:cmAuthor id="185" name="未知用户6" initials="" lastIdx="0" clrIdx="184"/>
  <p:cmAuthor id="186" name="未知的使用者55" initials="" lastIdx="0" clrIdx="185"/>
  <p:cmAuthor id="187" name="未知的使用者111" initials="" lastIdx="0" clrIdx="186"/>
  <p:cmAuthor id="188" name="未知的使用者50" initials="" lastIdx="0" clrIdx="187"/>
  <p:cmAuthor id="189" name="未知的使用者11" initials="" lastIdx="0" clrIdx="188"/>
  <p:cmAuthor id="190" name="未知用户47" initials="" lastIdx="0" clrIdx="189"/>
  <p:cmAuthor id="191" name="小延魔法师" initials="小" lastIdx="0" clrIdx="190"/>
  <p:cmAuthor id="192" name="未知用户106" initials="未" lastIdx="0" clrIdx="191"/>
  <p:cmAuthor id="193" name="未知用户116" initials="" lastIdx="0" clrIdx="192"/>
  <p:cmAuthor id="194" name="未知的使用者150" initials="未" lastIdx="0" clrIdx="193"/>
  <p:cmAuthor id="195" name="未知的使用者69" initials="" lastIdx="0" clrIdx="194"/>
  <p:cmAuthor id="196" name="未知的使用者112" initials="" lastIdx="0" clrIdx="195"/>
  <p:cmAuthor id="197" name="Kevin Hu" initials="" lastIdx="0" clrIdx="196"/>
  <p:cmAuthor id="198" name="未知的使用者38" initials="" lastIdx="0" clrIdx="197"/>
  <p:cmAuthor id="199" name="唐可欣" initials="" lastIdx="0" clrIdx="198"/>
  <p:cmAuthor id="200" name="未知的使用者8" initials="" lastIdx="0" clrIdx="199"/>
  <p:cmAuthor id="201" name="不明使用者56" initials="" lastIdx="0" clrIdx="200"/>
  <p:cmAuthor id="202" name="P00035_jeremy" initials="" lastIdx="0" clrIdx="201"/>
  <p:cmAuthor id="203" name="Unknown User7" initials="" lastIdx="0" clrIdx="202"/>
  <p:cmAuthor id="204" name="muzi wei" initials="" lastIdx="0" clrIdx="203"/>
  <p:cmAuthor id="205" name="未知的使用者41" initials="" lastIdx="0" clrIdx="204"/>
  <p:cmAuthor id="206" name="未知的使用者13" initials="" lastIdx="0" clrIdx="205"/>
  <p:cmAuthor id="207" name="djj" initials="" lastIdx="0" clrIdx="206"/>
  <p:cmAuthor id="208" name="未知用户117" initials="" lastIdx="0" clrIdx="207"/>
  <p:cmAuthor id="209" name="未知用户13" initials="" lastIdx="0" clrIdx="208"/>
  <p:cmAuthor id="210" name="不明使用者21" initials="" lastIdx="0" clrIdx="209"/>
  <p:cmAuthor id="211" name="YUMINGNJ" initials="" lastIdx="0" clrIdx="210"/>
  <p:cmAuthor id="212" name="未知的使用者52" initials="" lastIdx="0" clrIdx="211"/>
  <p:cmAuthor id="213" name="未知用户109" initials="" lastIdx="0" clrIdx="212"/>
  <p:cmAuthor id="214" name="Unknown User117" initials="U" lastIdx="0" clrIdx="213"/>
  <p:cmAuthor id="215" name="thomas" initials="" lastIdx="0" clrIdx="214"/>
  <p:cmAuthor id="216" name="未知的使用者3" initials="" lastIdx="0" clrIdx="215"/>
  <p:cmAuthor id="217" name="未知用户14" initials="" lastIdx="0" clrIdx="216"/>
  <p:cmAuthor id="218" name="Unknown User65" initials="U" lastIdx="0" clrIdx="217"/>
  <p:cmAuthor id="219" name="未知用户98" initials="" lastIdx="0" clrIdx="218"/>
  <p:cmAuthor id="220" name="未知用户83" initials="" lastIdx="0" clrIdx="219"/>
  <p:cmAuthor id="221" name="未知用户61" initials="" lastIdx="0" clrIdx="220"/>
  <p:cmAuthor id="222" name="張秀娟" initials="" lastIdx="0" clrIdx="221"/>
  <p:cmAuthor id="223" name="Jason Wang" initials="" lastIdx="0" clrIdx="222"/>
  <p:cmAuthor id="224" name="不明使用者18" initials="" lastIdx="0" clrIdx="223"/>
  <p:cmAuthor id="225" name="未知用户28" initials="未" lastIdx="0" clrIdx="224"/>
  <p:cmAuthor id="226" name="未知的使用者72" initials="" lastIdx="0" clrIdx="225"/>
  <p:cmAuthor id="227" name="未知的使用者48" initials="" lastIdx="0" clrIdx="226"/>
  <p:cmAuthor id="228" name="未知的使用者104" initials="" lastIdx="0" clrIdx="227"/>
  <p:cmAuthor id="229" name="未知用户60" initials="" lastIdx="0" clrIdx="228"/>
  <p:cmAuthor id="230" name="未知的使用者39" initials="未" lastIdx="0" clrIdx="229"/>
  <p:cmAuthor id="231" name="Shawna Strickland" initials="" lastIdx="0" clrIdx="230"/>
  <p:cmAuthor id="232" name="未知的使用者36" initials="" lastIdx="0" clrIdx="231"/>
  <p:cmAuthor id="233" name="Daniel Wuu" initials="" lastIdx="0" clrIdx="232"/>
  <p:cmAuthor id="234" name="未知用户56" initials="" lastIdx="0" clrIdx="233"/>
  <p:cmAuthor id="235" name="未知的使用者14" initials="" lastIdx="0" clrIdx="234"/>
  <p:cmAuthor id="236" name="Ashley Eberenz" initials="" lastIdx="0" clrIdx="235"/>
  <p:cmAuthor id="237" name="不明使用者19" initials="" lastIdx="0" clrIdx="236"/>
  <p:cmAuthor id="238" name="qiantong" initials="" lastIdx="0" clrIdx="237"/>
  <p:cmAuthor id="239" name="未知的使用者74" initials="" lastIdx="0" clrIdx="238"/>
  <p:cmAuthor id="240" name="未知的使用者23" initials="" lastIdx="0" clrIdx="239"/>
  <p:cmAuthor id="241" name="未知的使用者1" initials="" lastIdx="0" clrIdx="240"/>
  <p:cmAuthor id="242" name="116304" initials="" lastIdx="0" clrIdx="241"/>
  <p:cmAuthor id="243" name="未知用户31" initials="未" lastIdx="0" clrIdx="242"/>
  <p:cmAuthor id="244" name="R affer" initials="" lastIdx="0" clrIdx="243"/>
  <p:cmAuthor id="245" name="qihua-DCMS" initials="" lastIdx="0" clrIdx="244"/>
  <p:cmAuthor id="246" name="未知用户55" initials="" lastIdx="0" clrIdx="245"/>
  <p:cmAuthor id="247" name="未知的使用者95" initials="" lastIdx="0" clrIdx="246"/>
  <p:cmAuthor id="248" name="未知的使用者32" initials="" lastIdx="0" clrIdx="247"/>
  <p:cmAuthor id="249" name="未知的使用者49" initials="" lastIdx="0" clrIdx="248"/>
  <p:cmAuthor id="250" name="Unknown User26" initials="U" lastIdx="0" clrIdx="249"/>
  <p:cmAuthor id="251" name="yuexuejun" initials="" lastIdx="0" clrIdx="250"/>
  <p:cmAuthor id="252" name="未知的使用者71" initials="" lastIdx="0" clrIdx="251"/>
  <p:cmAuthor id="253" name="未知的使用者105" initials="" lastIdx="0" clrIdx="252"/>
  <p:cmAuthor id="254" name="Unknown User70" initials="" lastIdx="0" clrIdx="253"/>
  <p:cmAuthor id="255" name="clinchen" initials="" lastIdx="0" clrIdx="254"/>
  <p:cmAuthor id="256" name="未知用户23" initials="" lastIdx="0" clrIdx="255"/>
  <p:cmAuthor id="257" name="hanjuncompany" initials="" lastIdx="0" clrIdx="256"/>
  <p:cmAuthor id="258" name="kathy chen" initials="" lastIdx="0" clrIdx="257"/>
  <p:cmAuthor id="259" name="黄晓平" initials="黄" lastIdx="0" clrIdx="258"/>
  <p:cmAuthor id="260" name="未知的使用者63" initials="" lastIdx="0" clrIdx="259"/>
  <p:cmAuthor id="261" name="Wangsisheng" initials="W" lastIdx="0" clrIdx="260"/>
  <p:cmAuthor id="262" name="未知的使用者64" initials="" lastIdx="0" clrIdx="261"/>
  <p:cmAuthor id="263" name="未知的使用者47" initials="" lastIdx="0" clrIdx="262"/>
  <p:cmAuthor id="264" name="未知的使用者60" initials="" lastIdx="0" clrIdx="263"/>
  <p:cmAuthor id="265" name="未知的使用者59" initials="" lastIdx="0" clrIdx="264"/>
  <p:cmAuthor id="266" name="未知的使用者54" initials="" lastIdx="0" clrIdx="265"/>
  <p:cmAuthor id="267" name="未知的使用者66" initials="" lastIdx="0" clrIdx="266"/>
  <p:cmAuthor id="268" name="未知的使用者65" initials="" lastIdx="0" clrIdx="267"/>
  <p:cmAuthor id="269" name="未知的使用者106" initials="" lastIdx="0" clrIdx="268"/>
  <p:cmAuthor id="270" name="未知的使用者107" initials="" lastIdx="0" clrIdx="269"/>
  <p:cmAuthor id="271" name="未知的使用者108" initials="" lastIdx="0" clrIdx="270"/>
  <p:cmAuthor id="272" name="未知的使用者86" initials="" lastIdx="0" clrIdx="271"/>
  <p:cmAuthor id="273" name="未知的使用者116" initials="" lastIdx="0" clrIdx="272"/>
  <p:cmAuthor id="274" name="未知的使用者44" initials="" lastIdx="0" clrIdx="273"/>
  <p:cmAuthor id="275" name="未知的使用者37" initials="" lastIdx="0" clrIdx="274"/>
  <p:cmAuthor id="276" name="未知的使用者126" initials="" lastIdx="0" clrIdx="275"/>
  <p:cmAuthor id="277" name="未知的使用者127" initials="" lastIdx="0" clrIdx="276"/>
  <p:cmAuthor id="278" name="未知的使用者128" initials="" lastIdx="0" clrIdx="277"/>
  <p:cmAuthor id="279" name="未知的使用者124" initials="" lastIdx="0" clrIdx="278"/>
  <p:cmAuthor id="280" name="未知的使用者125" initials="" lastIdx="0" clrIdx="279"/>
  <p:cmAuthor id="281" name="Sara Chen" initials="" lastIdx="0" clrIdx="280"/>
  <p:cmAuthor id="282" name="huang gerrard" initials="" lastIdx="0" clrIdx="281"/>
  <p:cmAuthor id="283" name="未知用户170" initials="" lastIdx="0" clrIdx="282"/>
  <p:cmAuthor id="284" name="未知用户171" initials="" lastIdx="0" clrIdx="283"/>
  <p:cmAuthor id="285" name="未知用户172" initials="" lastIdx="0" clrIdx="284"/>
  <p:cmAuthor id="286" name="未知用户173" initials="" lastIdx="0" clrIdx="285"/>
  <p:cmAuthor id="287" name="未知用户149" initials="" lastIdx="0" clrIdx="286"/>
  <p:cmAuthor id="288" name="未知用户150" initials="" lastIdx="0" clrIdx="287"/>
  <p:cmAuthor id="289" name="未知用户151" initials="" lastIdx="0" clrIdx="288"/>
  <p:cmAuthor id="290" name="未知用户152" initials="" lastIdx="0" clrIdx="289"/>
  <p:cmAuthor id="291" name="未知用户153" initials="" lastIdx="0" clrIdx="290"/>
  <p:cmAuthor id="292" name="未知用户154" initials="" lastIdx="0" clrIdx="291"/>
  <p:cmAuthor id="293" name="未知用户155" initials="" lastIdx="0" clrIdx="292"/>
  <p:cmAuthor id="294" name="未知用户41" initials="" lastIdx="0" clrIdx="293"/>
  <p:cmAuthor id="295" name="未知用户44" initials="" lastIdx="0" clrIdx="294"/>
  <p:cmAuthor id="296" name="未知用户45" initials="" lastIdx="0" clrIdx="295"/>
  <p:cmAuthor id="297" name="未知用户156" initials="" lastIdx="0" clrIdx="296"/>
  <p:cmAuthor id="298" name="未知用户64" initials="" lastIdx="0" clrIdx="297"/>
  <p:cmAuthor id="299" name="未知用户65" initials="" lastIdx="0" clrIdx="298"/>
  <p:cmAuthor id="300" name="未知用户68" initials="" lastIdx="0" clrIdx="299"/>
  <p:cmAuthor id="301" name="未知用户69" initials="" lastIdx="0" clrIdx="300"/>
  <p:cmAuthor id="302" name="未知用户70" initials="" lastIdx="0" clrIdx="301"/>
  <p:cmAuthor id="303" name="未知用户71" initials="" lastIdx="0" clrIdx="302"/>
  <p:cmAuthor id="304" name="未知用户72" initials="" lastIdx="0" clrIdx="303"/>
  <p:cmAuthor id="305" name="未知用户73" initials="" lastIdx="0" clrIdx="304"/>
  <p:cmAuthor id="306" name="未知用户49" initials="" lastIdx="0" clrIdx="305"/>
  <p:cmAuthor id="307" name="未知用户50" initials="" lastIdx="0" clrIdx="306"/>
  <p:cmAuthor id="308" name="未知用户52" initials="" lastIdx="0" clrIdx="307"/>
  <p:cmAuthor id="309" name="MA15" initials="" lastIdx="0" clrIdx="308"/>
  <p:cmAuthor id="310" name="未知用户53" initials="" lastIdx="0" clrIdx="309"/>
  <p:cmAuthor id="311" name="未知用户96" initials="" lastIdx="0" clrIdx="310"/>
  <p:cmAuthor id="312" name="未知用户48" initials="" lastIdx="0" clrIdx="311"/>
  <p:cmAuthor id="313" name="未知用户97" initials="" lastIdx="0" clrIdx="312"/>
  <p:cmAuthor id="314" name="未知用户40" initials="" lastIdx="0" clrIdx="313"/>
  <p:cmAuthor id="315" name="未知用户43" initials="" lastIdx="0" clrIdx="314"/>
  <p:cmAuthor id="316" name="未知用户100" initials="" lastIdx="0" clrIdx="315"/>
  <p:cmAuthor id="317" name="未知用户101" initials="" lastIdx="0" clrIdx="316"/>
  <p:cmAuthor id="318" name="未知用户26" initials="" lastIdx="0" clrIdx="317"/>
  <p:cmAuthor id="319" name="未知用户29" initials="" lastIdx="0" clrIdx="318"/>
  <p:cmAuthor id="320" name="未知用户32" initials="" lastIdx="0" clrIdx="319"/>
  <p:cmAuthor id="321" name="未知用户33" initials="" lastIdx="0" clrIdx="320"/>
  <p:cmAuthor id="322" name="未知用户34" initials="" lastIdx="0" clrIdx="321"/>
  <p:cmAuthor id="323" name="未知用户42" initials="" lastIdx="0" clrIdx="322"/>
  <p:cmAuthor id="324" name="未知的使用者109" initials="" lastIdx="0" clrIdx="323"/>
  <p:cmAuthor id="325" name="未知的使用者122" initials="" lastIdx="0" clrIdx="324"/>
  <p:cmAuthor id="326" name="未知的使用者123" initials="" lastIdx="0" clrIdx="325"/>
  <p:cmAuthor id="327" name="vip2174" initials="v" lastIdx="0" clrIdx="326"/>
  <p:cmAuthor id="328" name="周云华" initials="周云华" lastIdx="0" clrIdx="327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7EEE"/>
    <a:srgbClr val="0C47A1"/>
    <a:srgbClr val="1259D7"/>
    <a:srgbClr val="2096F3"/>
    <a:srgbClr val="1876D2"/>
    <a:srgbClr val="E1EAFF"/>
    <a:srgbClr val="8FADFF"/>
    <a:srgbClr val="4BCAC2"/>
    <a:srgbClr val="FEFEE4"/>
    <a:srgbClr val="EFED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267" autoAdjust="0"/>
    <p:restoredTop sz="79289"/>
  </p:normalViewPr>
  <p:slideViewPr>
    <p:cSldViewPr snapToGrid="0" showGuides="1">
      <p:cViewPr varScale="1">
        <p:scale>
          <a:sx n="169" d="100"/>
          <a:sy n="169" d="100"/>
        </p:scale>
        <p:origin x="444" y="92"/>
      </p:cViewPr>
      <p:guideLst>
        <p:guide orient="horz" pos="838"/>
        <p:guide orient="horz" pos="1170"/>
        <p:guide pos="3288"/>
        <p:guide pos="2449"/>
      </p:guideLst>
    </p:cSldViewPr>
  </p:slideViewPr>
  <p:notesTextViewPr>
    <p:cViewPr>
      <p:scale>
        <a:sx n="150" d="100"/>
        <a:sy n="150" d="100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1" Type="http://schemas.openxmlformats.org/officeDocument/2006/relationships/commentAuthors" Target="commentAuthors.xml"/><Relationship Id="rId4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39" Type="http://schemas.openxmlformats.org/officeDocument/2006/relationships/viewProps" Target="viewProps.xml"/><Relationship Id="rId38" Type="http://schemas.openxmlformats.org/officeDocument/2006/relationships/presProps" Target="presProps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2DED12-9BBD-43A8-BD23-7FD530C9C4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928FE4-54AF-4A52-BB13-C671EEDCF51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7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CN" altLang="en-US" dirty="0"/>
              <a:t>但这样经验性的规律只告诉了我们如何做，没有说明如何做好，从而会导致中美同样在</a:t>
            </a:r>
            <a:r>
              <a:rPr kumimoji="1" lang="en-US" altLang="zh-CN" dirty="0"/>
              <a:t>scaling </a:t>
            </a:r>
            <a:r>
              <a:rPr kumimoji="1" lang="zh-CN" altLang="en-US" dirty="0"/>
              <a:t>模型，大家的模型的性能（如果</a:t>
            </a:r>
            <a:r>
              <a:rPr kumimoji="1" lang="en-US" altLang="zh-CN" dirty="0"/>
              <a:t>loss</a:t>
            </a:r>
            <a:r>
              <a:rPr kumimoji="1" lang="zh-CN" altLang="en-US" dirty="0"/>
              <a:t>衡量）也会有和训数据、模型参数之间都成幂律关系，但大家的指数不一样，模型性能的斜率也不一样。</a:t>
            </a:r>
            <a:endParaRPr kumimoji="1" lang="zh-CN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20e9d087bf8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20e9d087bf8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/>
              <a:t>我们在今年</a:t>
            </a:r>
            <a:r>
              <a:rPr lang="en-US" altLang="zh-CN" dirty="0"/>
              <a:t>8</a:t>
            </a:r>
            <a:r>
              <a:rPr lang="zh-CN" altLang="en-US" dirty="0"/>
              <a:t>月份的时候观察到一个现象，很多模型在榜单上遥遥领先，但是到了实际场景，用户用得却不是很多，说明了榜单并不能反应用户的真实使用情况</a:t>
            </a:r>
            <a:endParaRPr lang="zh-CN" alt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zh-CN" alt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zh-CN" dirty="0">
              <a:effectLst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/>
          </a:p>
          <a:p>
            <a:r>
              <a:rPr lang="en-US" altLang="zh-CN"/>
              <a:t> </a:t>
            </a:r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用户只需</a:t>
            </a:r>
            <a:r>
              <a:rPr lang="zh-CN" altLang="en-US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上传论文</a:t>
            </a:r>
            <a:r>
              <a:rPr lang="en-GB" altLang="zh-CN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PDF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或</a:t>
            </a:r>
            <a:r>
              <a:rPr lang="zh-CN" altLang="en-US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提供论文链接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GB" altLang="zh-CN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Nex-N1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模型便能产出高质量的</a:t>
            </a:r>
            <a:r>
              <a:rPr lang="zh-CN" altLang="en-US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中英双语海报</a:t>
            </a:r>
            <a:endParaRPr lang="en-US" altLang="zh-CN" sz="12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借助</a:t>
            </a:r>
            <a:r>
              <a:rPr lang="en-GB" altLang="zh-CN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Nex-N1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模型构建的幻灯片制作智能体可自主完成</a:t>
            </a:r>
            <a:r>
              <a:rPr lang="zh-CN" altLang="en-US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画面设计、素材收集、页面制作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等任务</a:t>
            </a:r>
            <a:endParaRPr lang="en-US" altLang="zh-CN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基于</a:t>
            </a:r>
            <a:r>
              <a:rPr lang="en-GB" altLang="zh-CN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Nex-N1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模型和</a:t>
            </a:r>
            <a:r>
              <a:rPr lang="en-GB" altLang="zh-CN" sz="12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NexAU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框架开发的智能体能够完成</a:t>
            </a:r>
            <a:r>
              <a:rPr lang="zh-CN" altLang="en-US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页面布局规划、图片优化与排版设计</a:t>
            </a:r>
            <a:endParaRPr lang="en-US" altLang="zh-CN" sz="12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输出兼具高审美质感与实用性的图文网页，支持多元化的</a:t>
            </a:r>
            <a:r>
              <a:rPr lang="en-GB" altLang="zh-CN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UI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风格灵活切换</a:t>
            </a:r>
            <a:endParaRPr lang="en-US" altLang="zh-CN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联合</a:t>
            </a:r>
            <a:r>
              <a:rPr lang="zh-CN" altLang="en-US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跨赴科技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，打造</a:t>
            </a:r>
            <a:r>
              <a:rPr lang="zh-CN" altLang="en-US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低成本、高可用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的全栈小程序开发解决方案；</a:t>
            </a:r>
            <a:endParaRPr lang="en-US" altLang="zh-CN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altLang="zh-CN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Nex-N1</a:t>
            </a:r>
            <a:r>
              <a:rPr lang="zh-CN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模型精准适配小程序开发语法规则，同时支持相关素材的灵活检索调用</a:t>
            </a:r>
            <a:endParaRPr lang="en-US" altLang="zh-CN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当我们讨论如何训练更强的 </a:t>
            </a:r>
            <a:r>
              <a:rPr lang="en-US" altLang="zh-CN" dirty="0"/>
              <a:t>Agent </a:t>
            </a:r>
            <a:r>
              <a:rPr lang="zh-CN" altLang="en-US" dirty="0"/>
              <a:t>模型时，我们本质上是在讨论一个系统工程问题。
想要模型泛化能力强，就需要喂给它足够</a:t>
            </a:r>
            <a:r>
              <a:rPr lang="en-US" altLang="zh-CN" dirty="0"/>
              <a:t>Diverse</a:t>
            </a:r>
            <a:r>
              <a:rPr lang="zh-CN" altLang="en-US" dirty="0"/>
              <a:t>的环境和交互数据。但现实很残酷——看看 </a:t>
            </a:r>
            <a:r>
              <a:rPr lang="en-US" altLang="zh-CN" dirty="0" err="1"/>
              <a:t>OpenHands</a:t>
            </a:r>
            <a:r>
              <a:rPr lang="zh-CN" altLang="en-US" dirty="0"/>
              <a:t>、</a:t>
            </a:r>
            <a:r>
              <a:rPr lang="en-US" altLang="zh-CN" dirty="0" err="1"/>
              <a:t>DeerFlow</a:t>
            </a:r>
            <a:r>
              <a:rPr lang="en-US" altLang="zh-CN" dirty="0"/>
              <a:t> </a:t>
            </a:r>
            <a:r>
              <a:rPr lang="zh-CN" altLang="en-US" dirty="0"/>
              <a:t>甚至 </a:t>
            </a:r>
            <a:r>
              <a:rPr lang="en-US" altLang="zh-CN" dirty="0" err="1"/>
              <a:t>SmolAgents</a:t>
            </a:r>
            <a:r>
              <a:rPr lang="zh-CN" altLang="en-US" dirty="0"/>
              <a:t>，开发一个能稳定跑通特定环境的 </a:t>
            </a:r>
            <a:r>
              <a:rPr lang="en-US" altLang="zh-CN" dirty="0"/>
              <a:t>Agent</a:t>
            </a:r>
            <a:r>
              <a:rPr lang="zh-CN" altLang="en-US" dirty="0"/>
              <a:t>，往往需要写上千行代码。如果我们的训练集需要覆盖 </a:t>
            </a:r>
            <a:r>
              <a:rPr lang="en-US" altLang="zh-CN" dirty="0"/>
              <a:t>1 </a:t>
            </a:r>
            <a:r>
              <a:rPr lang="zh-CN" altLang="en-US" dirty="0"/>
              <a:t>万种场景，按照这种线性增长的工程量，我们的研发团队甚至在第一步就会被</a:t>
            </a:r>
            <a:r>
              <a:rPr lang="en-US" altLang="zh-CN" dirty="0"/>
              <a:t>Scale Wall </a:t>
            </a:r>
            <a:r>
              <a:rPr lang="zh-CN" altLang="en-US" dirty="0"/>
              <a:t>挡住。我们不能用堆人力的方式去换数据。
为了解决这个问题，我们构建了 </a:t>
            </a:r>
            <a:r>
              <a:rPr lang="en-US" altLang="zh-CN" dirty="0" err="1"/>
              <a:t>NexAU</a:t>
            </a:r>
            <a:r>
              <a:rPr lang="zh-CN" altLang="en-US" dirty="0"/>
              <a:t>。请大家不要把它看作是一个简单的 </a:t>
            </a:r>
            <a:r>
              <a:rPr lang="en-US" altLang="zh-CN" dirty="0"/>
              <a:t>SDK</a:t>
            </a:r>
            <a:r>
              <a:rPr lang="zh-CN" altLang="en-US" dirty="0"/>
              <a:t>，从系统设计的角度，它是一个 </a:t>
            </a:r>
            <a:r>
              <a:rPr lang="en-US" altLang="zh-CN" dirty="0"/>
              <a:t>Agent Operating System (</a:t>
            </a:r>
            <a:r>
              <a:rPr lang="zh-CN" altLang="en-US" dirty="0"/>
              <a:t>智能体操作系统</a:t>
            </a:r>
            <a:r>
              <a:rPr lang="en-US" altLang="zh-CN" dirty="0"/>
              <a:t>)</a:t>
            </a:r>
            <a:r>
              <a:rPr lang="zh-CN" altLang="en-US" dirty="0"/>
              <a:t>。大家看右边的架构图。</a:t>
            </a:r>
            <a:r>
              <a:rPr lang="en-US" altLang="zh-CN" dirty="0" err="1"/>
              <a:t>NexAU</a:t>
            </a:r>
            <a:r>
              <a:rPr lang="en-US" altLang="zh-CN" dirty="0"/>
              <a:t> </a:t>
            </a:r>
            <a:r>
              <a:rPr lang="zh-CN" altLang="en-US" dirty="0"/>
              <a:t>做了一个最关键的抽象：它将业务逻辑的定义与底层的执行运行时完全解耦。
- 递归原语 </a:t>
            </a:r>
            <a:r>
              <a:rPr lang="en-US" altLang="zh-CN" dirty="0"/>
              <a:t>(Recursion): </a:t>
            </a:r>
            <a:r>
              <a:rPr lang="zh-CN" altLang="en-US" dirty="0"/>
              <a:t>它内置了类似操作系统进程调度的 </a:t>
            </a:r>
            <a:r>
              <a:rPr lang="en-US" altLang="zh-CN" dirty="0"/>
              <a:t>Agentic Loop</a:t>
            </a:r>
            <a:r>
              <a:rPr lang="zh-CN" altLang="en-US" dirty="0"/>
              <a:t>。主智能体可以调用子智能体，子智能体内部又是一个完整的 </a:t>
            </a:r>
            <a:r>
              <a:rPr lang="en-US" altLang="zh-CN" dirty="0"/>
              <a:t>Loop</a:t>
            </a:r>
            <a:r>
              <a:rPr lang="zh-CN" altLang="en-US" dirty="0"/>
              <a:t>。这种分形结构让我们能用极简单的配置，组装出极复杂的行为逻辑。
- 声明式构建 </a:t>
            </a:r>
            <a:r>
              <a:rPr lang="en-US" altLang="zh-CN" dirty="0"/>
              <a:t>(Declarative): </a:t>
            </a:r>
            <a:r>
              <a:rPr lang="zh-CN" altLang="en-US" dirty="0"/>
              <a:t>在 </a:t>
            </a:r>
            <a:r>
              <a:rPr lang="en-US" altLang="zh-CN" dirty="0" err="1"/>
              <a:t>NexAU</a:t>
            </a:r>
            <a:r>
              <a:rPr lang="en-US" altLang="zh-CN" dirty="0"/>
              <a:t> </a:t>
            </a:r>
            <a:r>
              <a:rPr lang="zh-CN" altLang="en-US" dirty="0"/>
              <a:t>里，我们不再‘写’代码来造 </a:t>
            </a:r>
            <a:r>
              <a:rPr lang="en-US" altLang="zh-CN" dirty="0"/>
              <a:t>Agent</a:t>
            </a:r>
            <a:r>
              <a:rPr lang="zh-CN" altLang="en-US" dirty="0"/>
              <a:t>，我们是‘配’ </a:t>
            </a:r>
            <a:r>
              <a:rPr lang="en-US" altLang="zh-CN" dirty="0"/>
              <a:t>Agent</a:t>
            </a:r>
            <a:r>
              <a:rPr lang="zh-CN" altLang="en-US" dirty="0"/>
              <a:t>。所有的工具、</a:t>
            </a:r>
            <a:r>
              <a:rPr lang="en-US" altLang="zh-CN" dirty="0"/>
              <a:t>Skill</a:t>
            </a:r>
            <a:r>
              <a:rPr lang="zh-CN" altLang="en-US" dirty="0"/>
              <a:t>、甚至 </a:t>
            </a:r>
            <a:r>
              <a:rPr lang="en-US" altLang="zh-CN" dirty="0"/>
              <a:t>Sub</a:t>
            </a:r>
            <a:r>
              <a:rPr lang="zh-CN" altLang="en-US" dirty="0"/>
              <a:t>-</a:t>
            </a:r>
            <a:r>
              <a:rPr lang="en-US" altLang="zh-CN" dirty="0"/>
              <a:t>agents </a:t>
            </a:r>
            <a:r>
              <a:rPr lang="zh-CN" altLang="en-US" dirty="0"/>
              <a:t>都是动态注入的。
它把构建一个新 </a:t>
            </a:r>
            <a:r>
              <a:rPr lang="en-US" altLang="zh-CN" dirty="0"/>
              <a:t>Agent </a:t>
            </a:r>
            <a:r>
              <a:rPr lang="zh-CN" altLang="en-US" dirty="0"/>
              <a:t>的边际成本，我们现在可以快速实例化成千上万个各不相同的 </a:t>
            </a:r>
            <a:r>
              <a:rPr lang="en-US" altLang="zh-CN" dirty="0"/>
              <a:t>Agent</a:t>
            </a:r>
            <a:r>
              <a:rPr lang="zh-CN" altLang="en-US" dirty="0"/>
              <a:t>，让它们在各种环境里跑起来，源源不断地产生高质量的轨迹数据。这些数据，正是我们需要用来训练下一代 </a:t>
            </a:r>
            <a:r>
              <a:rPr lang="en-US" altLang="zh-CN" dirty="0"/>
              <a:t>Agentic Model </a:t>
            </a:r>
            <a:r>
              <a:rPr lang="zh-CN" altLang="en-US" dirty="0"/>
              <a:t>的核心燃料。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/>
              <a:t>框架设计：</a:t>
            </a:r>
            <a:r>
              <a:rPr lang="zh-CN" altLang="en-US" sz="1200" b="1" dirty="0">
                <a:solidFill>
                  <a:srgbClr val="1259D7"/>
                </a:solidFill>
              </a:rPr>
              <a:t>提供</a:t>
            </a:r>
            <a:r>
              <a:rPr lang="zh-CN" altLang="en-US" sz="1200" b="1" dirty="0">
                <a:solidFill>
                  <a:srgbClr val="C00000"/>
                </a:solidFill>
              </a:rPr>
              <a:t>端到端 </a:t>
            </a:r>
            <a:r>
              <a:rPr lang="en-GB" altLang="zh-CN" sz="1200" b="1" dirty="0">
                <a:solidFill>
                  <a:srgbClr val="C00000"/>
                </a:solidFill>
              </a:rPr>
              <a:t>Agentic </a:t>
            </a:r>
            <a:r>
              <a:rPr lang="zh-CN" altLang="en-US" sz="1200" b="1" dirty="0">
                <a:solidFill>
                  <a:srgbClr val="C00000"/>
                </a:solidFill>
              </a:rPr>
              <a:t>数据合成管线</a:t>
            </a:r>
            <a:r>
              <a:rPr lang="zh-CN" altLang="en-US" sz="1200" b="1" dirty="0">
                <a:solidFill>
                  <a:srgbClr val="1259D7"/>
                </a:solidFill>
              </a:rPr>
              <a:t>，利用 </a:t>
            </a:r>
            <a:r>
              <a:rPr lang="en-GB" altLang="zh-CN" sz="1200" b="1" dirty="0" err="1">
                <a:solidFill>
                  <a:srgbClr val="C00000"/>
                </a:solidFill>
              </a:rPr>
              <a:t>NexAU</a:t>
            </a:r>
            <a:r>
              <a:rPr lang="en-GB" altLang="zh-CN" sz="1200" b="1" dirty="0">
                <a:solidFill>
                  <a:srgbClr val="1259D7"/>
                </a:solidFill>
              </a:rPr>
              <a:t> </a:t>
            </a:r>
            <a:r>
              <a:rPr lang="zh-CN" altLang="en-US" sz="1200" b="1" dirty="0">
                <a:solidFill>
                  <a:srgbClr val="1259D7"/>
                </a:solidFill>
              </a:rPr>
              <a:t>灵活高效的智能体框架和 </a:t>
            </a:r>
            <a:r>
              <a:rPr lang="en-GB" altLang="zh-CN" sz="1200" b="1" dirty="0">
                <a:solidFill>
                  <a:srgbClr val="C00000"/>
                </a:solidFill>
              </a:rPr>
              <a:t>NexA4A</a:t>
            </a:r>
            <a:r>
              <a:rPr lang="en-GB" altLang="zh-CN" sz="1200" b="1" dirty="0">
                <a:solidFill>
                  <a:srgbClr val="1259D7"/>
                </a:solidFill>
              </a:rPr>
              <a:t> </a:t>
            </a:r>
            <a:r>
              <a:rPr lang="zh-CN" altLang="en-US" sz="1200" b="1" dirty="0">
                <a:solidFill>
                  <a:srgbClr val="1259D7"/>
                </a:solidFill>
              </a:rPr>
              <a:t>强大多样的智能体构造能力</a:t>
            </a:r>
            <a:endParaRPr lang="en-US" altLang="zh-CN" sz="1200" b="1" dirty="0">
              <a:solidFill>
                <a:srgbClr val="1259D7"/>
              </a:solidFill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altLang="zh-CN" dirty="0" err="1"/>
              <a:t>MetaGPT</a:t>
            </a:r>
            <a:r>
              <a:rPr lang="zh-CN" altLang="en-US" dirty="0"/>
              <a:t>是典型的“独特实现”，大量的</a:t>
            </a:r>
            <a:r>
              <a:rPr lang="en-GB" altLang="zh-CN" dirty="0"/>
              <a:t>python</a:t>
            </a:r>
            <a:r>
              <a:rPr lang="zh-CN" altLang="en-US" dirty="0"/>
              <a:t>代码、繁多的处理逻辑，与</a:t>
            </a:r>
            <a:r>
              <a:rPr lang="en-GB" altLang="zh-CN" dirty="0"/>
              <a:t>LLM</a:t>
            </a:r>
            <a:r>
              <a:rPr lang="zh-CN" altLang="en-US" dirty="0"/>
              <a:t>交互的部分只有组装</a:t>
            </a:r>
            <a:r>
              <a:rPr lang="en-GB" altLang="zh-CN" dirty="0"/>
              <a:t>messages</a:t>
            </a:r>
            <a:r>
              <a:rPr lang="zh-CN" altLang="en-US" dirty="0"/>
              <a:t>并返回</a:t>
            </a:r>
            <a:r>
              <a:rPr lang="en-GB" altLang="zh-CN" dirty="0" err="1"/>
              <a:t>json</a:t>
            </a:r>
            <a:r>
              <a:rPr lang="zh-CN" altLang="en-US" dirty="0"/>
              <a:t>格式的动作，其余部分是繁杂的解析、工具调用、记忆管理、</a:t>
            </a:r>
            <a:r>
              <a:rPr lang="en-GB" altLang="zh-CN" dirty="0" err="1"/>
              <a:t>todolist</a:t>
            </a:r>
            <a:r>
              <a:rPr lang="zh-CN" altLang="en-US" dirty="0"/>
              <a:t>管理、</a:t>
            </a:r>
            <a:r>
              <a:rPr lang="en-GB" altLang="zh-CN" dirty="0"/>
              <a:t>plan</a:t>
            </a:r>
            <a:r>
              <a:rPr lang="zh-CN" altLang="en-US" dirty="0"/>
              <a:t>管理等处理，我们的实现是将代码处理部分和</a:t>
            </a:r>
            <a:r>
              <a:rPr lang="en-GB" altLang="zh-CN" dirty="0"/>
              <a:t>LLM</a:t>
            </a:r>
            <a:r>
              <a:rPr lang="zh-CN" altLang="en-US" dirty="0"/>
              <a:t>推理部分分成</a:t>
            </a:r>
            <a:r>
              <a:rPr lang="en-GB" altLang="zh-CN" dirty="0"/>
              <a:t>Act</a:t>
            </a:r>
            <a:r>
              <a:rPr lang="zh-CN" altLang="en-US" dirty="0"/>
              <a:t>和</a:t>
            </a:r>
            <a:r>
              <a:rPr lang="en-GB" altLang="zh-CN" dirty="0"/>
              <a:t>Think</a:t>
            </a:r>
            <a:r>
              <a:rPr lang="zh-CN" altLang="en-US" dirty="0"/>
              <a:t>两部分，</a:t>
            </a:r>
            <a:r>
              <a:rPr lang="en-GB" altLang="zh-CN" dirty="0"/>
              <a:t>Act</a:t>
            </a:r>
            <a:r>
              <a:rPr lang="zh-CN" altLang="en-US" dirty="0"/>
              <a:t>持有所有执行原框架代码逻辑的工具，且可以组装</a:t>
            </a:r>
            <a:r>
              <a:rPr lang="en-GB" altLang="zh-CN" dirty="0"/>
              <a:t>prompt</a:t>
            </a:r>
            <a:r>
              <a:rPr lang="zh-CN" altLang="en-GB" dirty="0"/>
              <a:t>、</a:t>
            </a:r>
            <a:r>
              <a:rPr lang="zh-CN" altLang="en-US" dirty="0"/>
              <a:t>从记忆管理工具中获取记忆组装</a:t>
            </a:r>
            <a:r>
              <a:rPr lang="en-GB" altLang="zh-CN" dirty="0"/>
              <a:t>messages</a:t>
            </a:r>
            <a:r>
              <a:rPr lang="zh-CN" altLang="en-US" dirty="0"/>
              <a:t>注入到</a:t>
            </a:r>
            <a:r>
              <a:rPr lang="en-GB" altLang="zh-CN" dirty="0"/>
              <a:t>Think</a:t>
            </a:r>
            <a:r>
              <a:rPr lang="zh-CN" altLang="en-US" dirty="0"/>
              <a:t>的</a:t>
            </a:r>
            <a:r>
              <a:rPr lang="en-GB" altLang="zh-CN" dirty="0"/>
              <a:t>history</a:t>
            </a:r>
            <a:r>
              <a:rPr lang="zh-CN" altLang="en-US" dirty="0"/>
              <a:t>模拟原框架访问</a:t>
            </a:r>
            <a:r>
              <a:rPr lang="en-GB" altLang="zh-CN" dirty="0"/>
              <a:t>LLM</a:t>
            </a:r>
            <a:r>
              <a:rPr lang="zh-CN" altLang="en-US" dirty="0"/>
              <a:t>的形式，理论上以串行形式工作的任何多智能体框架都可以以这种“全局</a:t>
            </a:r>
            <a:r>
              <a:rPr lang="en-GB" altLang="zh-CN" dirty="0"/>
              <a:t>meta</a:t>
            </a:r>
            <a:r>
              <a:rPr lang="zh-CN" altLang="en-US" dirty="0"/>
              <a:t>控制工作流，</a:t>
            </a:r>
            <a:r>
              <a:rPr lang="en-GB" altLang="zh-CN" dirty="0"/>
              <a:t>agent</a:t>
            </a:r>
            <a:r>
              <a:rPr lang="zh-CN" altLang="en-US" dirty="0"/>
              <a:t>实现中的代码处理和</a:t>
            </a:r>
            <a:r>
              <a:rPr lang="en-GB" altLang="zh-CN" dirty="0"/>
              <a:t>LLM</a:t>
            </a:r>
            <a:r>
              <a:rPr lang="zh-CN" altLang="en-US" dirty="0"/>
              <a:t>交互拆成两个</a:t>
            </a:r>
            <a:r>
              <a:rPr lang="en-GB" altLang="zh-CN" dirty="0"/>
              <a:t>agent</a:t>
            </a:r>
            <a:r>
              <a:rPr lang="zh-CN" altLang="en-US" dirty="0"/>
              <a:t>实现”的方式模拟，这样就实现了将多种多智能体框架转换到</a:t>
            </a:r>
            <a:r>
              <a:rPr lang="en-GB" altLang="zh-CN" dirty="0" err="1"/>
              <a:t>NexAU</a:t>
            </a:r>
            <a:r>
              <a:rPr lang="zh-CN" altLang="en-US" dirty="0"/>
              <a:t>框架上运行。</a:t>
            </a:r>
            <a:endParaRPr lang="zh-CN" alt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altLang="zh-CN" dirty="0"/>
              <a:t>NexA4A</a:t>
            </a:r>
            <a:r>
              <a:rPr lang="zh-CN" altLang="en-US" dirty="0"/>
              <a:t>的两种自动构建模式分别是自上而下以“分析需求，构建标准工作流程”的方式，和自下而上以“提取元技能，将多个元技能组合成角色，最终形成一个具有全部综合能力的框架”。两种方式应对用户询问的两种风格，一是要求执行流程必须严格按一个工作流图进行，二是要求能够灵活应对不同的查询，不遵循固定工作流程。需要注意的是，</a:t>
            </a:r>
            <a:r>
              <a:rPr lang="en-GB" altLang="zh-CN" dirty="0" err="1"/>
              <a:t>FrameworkBuilder_ReAct</a:t>
            </a:r>
            <a:r>
              <a:rPr lang="zh-CN" altLang="en-US" dirty="0"/>
              <a:t>的模式保证了整个结构一定是有向无环图（</a:t>
            </a:r>
            <a:r>
              <a:rPr lang="en-GB" altLang="zh-CN" dirty="0"/>
              <a:t>DAG</a:t>
            </a:r>
            <a:r>
              <a:rPr lang="zh-CN" altLang="en-GB" dirty="0"/>
              <a:t>），</a:t>
            </a:r>
            <a:r>
              <a:rPr lang="zh-CN" altLang="en-US" dirty="0"/>
              <a:t>但</a:t>
            </a:r>
            <a:r>
              <a:rPr lang="en-GB" altLang="zh-CN" dirty="0" err="1"/>
              <a:t>FrameworkBuilder</a:t>
            </a:r>
            <a:r>
              <a:rPr lang="zh-CN" altLang="en-US" dirty="0"/>
              <a:t>需要自己思考设计工作流，在这里如果想要生成的工作流图的某个子图的拓扑结构是有环的，那么</a:t>
            </a:r>
            <a:r>
              <a:rPr lang="en-GB" altLang="zh-CN" dirty="0" err="1"/>
              <a:t>FrameworkBuilder</a:t>
            </a:r>
            <a:r>
              <a:rPr lang="zh-CN" altLang="en-US" dirty="0"/>
              <a:t>会自动添加</a:t>
            </a:r>
            <a:r>
              <a:rPr lang="en-GB" altLang="zh-CN" dirty="0"/>
              <a:t>scheduler</a:t>
            </a:r>
            <a:r>
              <a:rPr lang="zh-CN" altLang="en-GB" dirty="0"/>
              <a:t>，</a:t>
            </a:r>
            <a:r>
              <a:rPr lang="zh-CN" altLang="en-US" dirty="0"/>
              <a:t>该子图内所有</a:t>
            </a:r>
            <a:r>
              <a:rPr lang="en-GB" altLang="zh-CN" dirty="0"/>
              <a:t>agent</a:t>
            </a:r>
            <a:r>
              <a:rPr lang="zh-CN" altLang="en-US" dirty="0"/>
              <a:t>受</a:t>
            </a:r>
            <a:r>
              <a:rPr lang="en-GB" altLang="zh-CN" dirty="0"/>
              <a:t>scheduler</a:t>
            </a:r>
            <a:r>
              <a:rPr lang="zh-CN" altLang="en-US" dirty="0"/>
              <a:t>管理，</a:t>
            </a:r>
            <a:r>
              <a:rPr lang="en-GB" altLang="zh-CN" dirty="0"/>
              <a:t>scheduler</a:t>
            </a:r>
            <a:r>
              <a:rPr lang="zh-CN" altLang="en-US" dirty="0"/>
              <a:t>内类似一个状态机，会在</a:t>
            </a:r>
            <a:r>
              <a:rPr lang="en-GB" altLang="zh-CN" dirty="0"/>
              <a:t>prompt</a:t>
            </a:r>
            <a:r>
              <a:rPr lang="zh-CN" altLang="en-US" dirty="0"/>
              <a:t>中写明什么情况该调什么</a:t>
            </a:r>
            <a:r>
              <a:rPr lang="en-GB" altLang="zh-CN" dirty="0"/>
              <a:t>agent</a:t>
            </a:r>
            <a:r>
              <a:rPr lang="zh-CN" altLang="en-GB" dirty="0"/>
              <a:t>，</a:t>
            </a:r>
            <a:r>
              <a:rPr lang="zh-CN" altLang="en-US" dirty="0"/>
              <a:t>相当于模拟这个带环的工作流子图，最终保证</a:t>
            </a:r>
            <a:r>
              <a:rPr lang="en-GB" altLang="zh-CN" dirty="0"/>
              <a:t>agent</a:t>
            </a:r>
            <a:r>
              <a:rPr lang="zh-CN" altLang="en-US" dirty="0"/>
              <a:t>调用链不乱。另外针对上下文溢出问题，目前是通过多</a:t>
            </a:r>
            <a:r>
              <a:rPr lang="en-GB" altLang="zh-CN" dirty="0"/>
              <a:t>agent</a:t>
            </a:r>
            <a:r>
              <a:rPr lang="zh-CN" altLang="en-US" dirty="0"/>
              <a:t>结构组织，控制单个</a:t>
            </a:r>
            <a:r>
              <a:rPr lang="en-GB" altLang="zh-CN" dirty="0"/>
              <a:t>agent</a:t>
            </a:r>
            <a:r>
              <a:rPr lang="zh-CN" altLang="en-US" dirty="0"/>
              <a:t>粒度，在构建</a:t>
            </a:r>
            <a:r>
              <a:rPr lang="en-GB" altLang="zh-CN" dirty="0"/>
              <a:t>custom tool</a:t>
            </a:r>
            <a:r>
              <a:rPr lang="zh-CN" altLang="en-US" dirty="0"/>
              <a:t>的时候将返回结果的长度纳入考虑来尽量避免，但</a:t>
            </a:r>
            <a:r>
              <a:rPr lang="en-GB" altLang="zh-CN" dirty="0"/>
              <a:t>MCP</a:t>
            </a:r>
            <a:r>
              <a:rPr lang="zh-CN" altLang="en-US" dirty="0"/>
              <a:t>上的工具是没有经过这方面保护性设计的，在一些场景下频繁调用</a:t>
            </a:r>
            <a:r>
              <a:rPr lang="en-GB" altLang="zh-CN" dirty="0"/>
              <a:t>MCP</a:t>
            </a:r>
            <a:r>
              <a:rPr lang="zh-CN" altLang="en-US" dirty="0"/>
              <a:t>工具还是会容易导致上下文溢出，目前还没有加入更细致的上下文压缩、管理机制，这些是未来工作可以改进的方向。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zh-CN" sz="1200" b="1" dirty="0">
              <a:solidFill>
                <a:srgbClr val="1259D7"/>
              </a:solidFill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4500E-22FC-46D7-BFB4-1CB205C2D7E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我们和交通大学核聚变团队合作，在聚变领域正在探索仿星器</a:t>
            </a:r>
            <a:r>
              <a:rPr lang="zh-CN" altLang="zh-CN" dirty="0"/>
              <a:t>核聚变装置等离子体稳定性分析的高级计算机模拟软件</a:t>
            </a:r>
            <a:r>
              <a:rPr lang="en-US" altLang="zh-CN" dirty="0"/>
              <a:t>TERPSICHORE</a:t>
            </a:r>
            <a:r>
              <a:rPr lang="zh-CN" altLang="en-US" dirty="0"/>
              <a:t>的重构。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5CE259-D25D-D446-9F07-BCD386C4C825}" type="slidenum">
              <a:rPr kumimoji="1" lang="zh-CN" altLang="en-US" smtClean="0"/>
            </a:fld>
            <a:endParaRPr kumimoji="1" lang="zh-CN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2"/>
          <p:cNvSpPr>
            <a:spLocks noGrp="1"/>
          </p:cNvSpPr>
          <p:nvPr>
            <p:ph type="ctrTitle"/>
          </p:nvPr>
        </p:nvSpPr>
        <p:spPr>
          <a:xfrm>
            <a:off x="805272" y="195486"/>
            <a:ext cx="7533456" cy="648072"/>
          </a:xfrm>
          <a:prstGeom prst="rect">
            <a:avLst/>
          </a:prstGeom>
          <a:noFill/>
          <a:effectLst/>
        </p:spPr>
        <p:txBody>
          <a:bodyPr wrap="none" anchor="ctr">
            <a:noAutofit/>
          </a:bodyPr>
          <a:lstStyle>
            <a:lvl1pPr algn="ctr">
              <a:defRPr kumimoji="1" lang="zh-CN" altLang="en-US" sz="3000" b="1" spc="0" baseline="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HarmonyOS Sans SC" panose="00000500000000000000" charset="-122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 dirty="0"/>
          </a:p>
        </p:txBody>
      </p:sp>
    </p:spTree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1"/>
          <p:cNvSpPr>
            <a:spLocks noGrp="1"/>
          </p:cNvSpPr>
          <p:nvPr>
            <p:ph type="title" hasCustomPrompt="1"/>
          </p:nvPr>
        </p:nvSpPr>
        <p:spPr>
          <a:xfrm>
            <a:off x="162781" y="117196"/>
            <a:ext cx="7709767" cy="438591"/>
          </a:xfrm>
          <a:prstGeom prst="rect">
            <a:avLst/>
          </a:prstGeom>
        </p:spPr>
        <p:txBody>
          <a:bodyPr anchor="b"/>
          <a:lstStyle>
            <a:lvl1pPr algn="l">
              <a:defRPr sz="2280" b="1" i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fr-FR" dirty="0"/>
          </a:p>
        </p:txBody>
      </p:sp>
      <p:sp>
        <p:nvSpPr>
          <p:cNvPr id="2" name="矩形 1"/>
          <p:cNvSpPr/>
          <p:nvPr userDrawn="1"/>
        </p:nvSpPr>
        <p:spPr>
          <a:xfrm>
            <a:off x="1" y="142579"/>
            <a:ext cx="162780" cy="362472"/>
          </a:xfrm>
          <a:prstGeom prst="rect">
            <a:avLst/>
          </a:prstGeom>
          <a:solidFill>
            <a:srgbClr val="347CFE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/>
              <a:buNone/>
              <a:defRPr/>
            </a:pPr>
            <a:endParaRPr kumimoji="1" lang="zh-CN" altLang="en-US" sz="1425" b="0" i="0" u="none" strike="noStrike" kern="0" cap="none" spc="0" normalizeH="0" baseline="0" noProof="0" dirty="0">
              <a:ln>
                <a:noFill/>
              </a:ln>
              <a:solidFill>
                <a:srgbClr val="347CFE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Arial" panose="020B0604020202020204"/>
            </a:endParaRPr>
          </a:p>
        </p:txBody>
      </p:sp>
      <p:pic>
        <p:nvPicPr>
          <p:cNvPr id="6" name="图片 5" descr="卡通人物&#10;&#10;AI 生成的内容可能不正确。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>
          <a:xfrm>
            <a:off x="8283038" y="227603"/>
            <a:ext cx="582558" cy="195731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8586788" y="184131"/>
            <a:ext cx="557213" cy="26193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fld id="{6C3B42EE-51E3-48DE-B0BB-5B271E4C4257}" type="slidenum">
              <a:rPr lang="zh-CN" altLang="en-US" sz="1500" b="1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fld>
            <a:endParaRPr lang="zh-CN" altLang="en-US" sz="15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495887" y="127134"/>
            <a:ext cx="8143288" cy="375932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685800" rtl="0" eaLnBrk="1" latinLnBrk="0" hangingPunct="1">
              <a:lnSpc>
                <a:spcPct val="100000"/>
              </a:lnSpc>
              <a:defRPr lang="zh-CN" altLang="en-US" sz="2700" b="1" kern="12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cxnSp>
        <p:nvCxnSpPr>
          <p:cNvPr id="5" name="直线连接符 5"/>
          <p:cNvCxnSpPr/>
          <p:nvPr userDrawn="1"/>
        </p:nvCxnSpPr>
        <p:spPr>
          <a:xfrm>
            <a:off x="0" y="573528"/>
            <a:ext cx="9144000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标题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 userDrawn="1">
            <p:custDataLst>
              <p:tags r:id="rId2"/>
            </p:custDataLst>
          </p:nvPr>
        </p:nvSpPr>
        <p:spPr>
          <a:xfrm>
            <a:off x="221807" y="216235"/>
            <a:ext cx="67834" cy="431430"/>
          </a:xfrm>
          <a:prstGeom prst="rect">
            <a:avLst/>
          </a:prstGeom>
          <a:solidFill>
            <a:srgbClr val="1259D7"/>
          </a:solidFill>
          <a:ln w="12700" cap="flat">
            <a:noFill/>
            <a:prstDash val="solid"/>
            <a:miter lim="8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square" lIns="45719" tIns="45719" rIns="45719" bIns="45719" numCol="1" spcCol="38100" rtlCol="0" anchor="ctr" forceAA="0">
            <a:no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>
          <a:xfrm>
            <a:off x="406612" y="234259"/>
            <a:ext cx="6543461" cy="431430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lang="zh-CN" altLang="en-US" sz="2400">
                <a:solidFill>
                  <a:srgbClr val="1259D7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</a:defRPr>
            </a:lvl1pPr>
          </a:lstStyle>
          <a:p>
            <a:pPr lvl="0">
              <a:lnSpc>
                <a:spcPct val="100000"/>
              </a:lnSpc>
            </a:pPr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pic>
        <p:nvPicPr>
          <p:cNvPr id="3" name="图片 6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6839573" y="56833"/>
            <a:ext cx="2191385" cy="563880"/>
          </a:xfrm>
          <a:prstGeom prst="rect">
            <a:avLst/>
          </a:prstGeom>
        </p:spPr>
      </p:pic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5" name="Title 1"/>
          <p:cNvSpPr>
            <a:spLocks noGrp="1"/>
          </p:cNvSpPr>
          <p:nvPr>
            <p:ph type="ctrTitle"/>
          </p:nvPr>
        </p:nvSpPr>
        <p:spPr>
          <a:xfrm>
            <a:off x="1143035" y="841819"/>
            <a:ext cx="6858215" cy="17908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48586" name="Subtitle 2"/>
          <p:cNvSpPr>
            <a:spLocks noGrp="1"/>
          </p:cNvSpPr>
          <p:nvPr>
            <p:ph type="subTitle" idx="1"/>
          </p:nvPr>
        </p:nvSpPr>
        <p:spPr>
          <a:xfrm>
            <a:off x="1143035" y="2701679"/>
            <a:ext cx="6858215" cy="1241891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265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1048587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70" y="4767529"/>
            <a:ext cx="2057465" cy="273859"/>
          </a:xfrm>
        </p:spPr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104858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9045" y="4767529"/>
            <a:ext cx="3086197" cy="273859"/>
          </a:xfrm>
        </p:spPr>
        <p:txBody>
          <a:bodyPr/>
          <a:lstStyle/>
          <a:p>
            <a:endParaRPr lang="en-US"/>
          </a:p>
        </p:txBody>
      </p:sp>
      <p:sp>
        <p:nvSpPr>
          <p:cNvPr id="104858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8152" y="4767529"/>
            <a:ext cx="2057465" cy="273859"/>
          </a:xfrm>
        </p:spPr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5" name="Title 1"/>
          <p:cNvSpPr>
            <a:spLocks noGrp="1"/>
          </p:cNvSpPr>
          <p:nvPr>
            <p:ph type="title"/>
          </p:nvPr>
        </p:nvSpPr>
        <p:spPr>
          <a:xfrm>
            <a:off x="628670" y="273860"/>
            <a:ext cx="7886947" cy="99422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48656" name="Content Placeholder 2"/>
          <p:cNvSpPr>
            <a:spLocks noGrp="1"/>
          </p:cNvSpPr>
          <p:nvPr>
            <p:ph idx="1"/>
          </p:nvPr>
        </p:nvSpPr>
        <p:spPr>
          <a:xfrm>
            <a:off x="628670" y="1369295"/>
            <a:ext cx="7886947" cy="326368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1048657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70" y="4767529"/>
            <a:ext cx="2057465" cy="273859"/>
          </a:xfrm>
        </p:spPr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104865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9045" y="4767529"/>
            <a:ext cx="3086197" cy="273859"/>
          </a:xfrm>
        </p:spPr>
        <p:txBody>
          <a:bodyPr/>
          <a:lstStyle/>
          <a:p>
            <a:endParaRPr lang="en-US"/>
          </a:p>
        </p:txBody>
      </p:sp>
      <p:sp>
        <p:nvSpPr>
          <p:cNvPr id="104865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8152" y="4767529"/>
            <a:ext cx="2057465" cy="273859"/>
          </a:xfrm>
        </p:spPr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0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hdr="0" ftr="0" dt="0"/>
  <p:txStyles>
    <p:titleStyle>
      <a:lvl1pPr marL="0" lvl="0" indent="0" algn="ctr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7175" lvl="0" indent="-257175" algn="l" defTabSz="6858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57530" lvl="1" indent="-214630" algn="l" defTabSz="6858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857250" lvl="2" indent="-171450" algn="l" defTabSz="6858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200150" lvl="3" indent="-171450" algn="l" defTabSz="6858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543050" lvl="4" indent="-171450" algn="l" defTabSz="6858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885950" lvl="5" indent="-171450" algn="l" defTabSz="6858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228850" lvl="6" indent="-171450" algn="l" defTabSz="6858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71750" lvl="7" indent="-171450" algn="l" defTabSz="6858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14650" lvl="8" indent="-171450" algn="l" defTabSz="6858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342900" lvl="1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685800" lvl="2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028700" lvl="3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371600" lvl="4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1714500" lvl="5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057400" lvl="6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2400300" lvl="7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2743200" lvl="8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0.xml"/><Relationship Id="rId8" Type="http://schemas.openxmlformats.org/officeDocument/2006/relationships/tags" Target="../tags/tag9.xml"/><Relationship Id="rId7" Type="http://schemas.openxmlformats.org/officeDocument/2006/relationships/tags" Target="../tags/tag8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4" Type="http://schemas.openxmlformats.org/officeDocument/2006/relationships/tags" Target="../tags/tag5.xml"/><Relationship Id="rId3" Type="http://schemas.openxmlformats.org/officeDocument/2006/relationships/tags" Target="../tags/tag4.xml"/><Relationship Id="rId20" Type="http://schemas.openxmlformats.org/officeDocument/2006/relationships/notesSlide" Target="../notesSlides/notesSlide4.xml"/><Relationship Id="rId2" Type="http://schemas.openxmlformats.org/officeDocument/2006/relationships/tags" Target="../tags/tag3.xml"/><Relationship Id="rId19" Type="http://schemas.openxmlformats.org/officeDocument/2006/relationships/slideLayout" Target="../slideLayouts/slideLayout9.xml"/><Relationship Id="rId18" Type="http://schemas.openxmlformats.org/officeDocument/2006/relationships/tags" Target="../tags/tag19.xml"/><Relationship Id="rId17" Type="http://schemas.openxmlformats.org/officeDocument/2006/relationships/tags" Target="../tags/tag18.xml"/><Relationship Id="rId16" Type="http://schemas.openxmlformats.org/officeDocument/2006/relationships/tags" Target="../tags/tag17.xml"/><Relationship Id="rId15" Type="http://schemas.openxmlformats.org/officeDocument/2006/relationships/tags" Target="../tags/tag16.xml"/><Relationship Id="rId14" Type="http://schemas.openxmlformats.org/officeDocument/2006/relationships/tags" Target="../tags/tag15.xml"/><Relationship Id="rId13" Type="http://schemas.openxmlformats.org/officeDocument/2006/relationships/tags" Target="../tags/tag14.xml"/><Relationship Id="rId12" Type="http://schemas.openxmlformats.org/officeDocument/2006/relationships/tags" Target="../tags/tag13.xml"/><Relationship Id="rId11" Type="http://schemas.openxmlformats.org/officeDocument/2006/relationships/tags" Target="../tags/tag12.xml"/><Relationship Id="rId10" Type="http://schemas.openxmlformats.org/officeDocument/2006/relationships/tags" Target="../tags/tag11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20.xml"/><Relationship Id="rId1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9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image" Target="../media/image15.png"/><Relationship Id="rId8" Type="http://schemas.openxmlformats.org/officeDocument/2006/relationships/image" Target="../media/image14.png"/><Relationship Id="rId7" Type="http://schemas.openxmlformats.org/officeDocument/2006/relationships/image" Target="../media/image13.png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3" Type="http://schemas.openxmlformats.org/officeDocument/2006/relationships/image" Target="../media/image9.svg"/><Relationship Id="rId21" Type="http://schemas.openxmlformats.org/officeDocument/2006/relationships/notesSlide" Target="../notesSlides/notesSlide10.xml"/><Relationship Id="rId20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19" Type="http://schemas.openxmlformats.org/officeDocument/2006/relationships/image" Target="../media/image25.png"/><Relationship Id="rId18" Type="http://schemas.openxmlformats.org/officeDocument/2006/relationships/image" Target="../media/image24.png"/><Relationship Id="rId17" Type="http://schemas.openxmlformats.org/officeDocument/2006/relationships/image" Target="../media/image23.png"/><Relationship Id="rId16" Type="http://schemas.openxmlformats.org/officeDocument/2006/relationships/image" Target="../media/image22.png"/><Relationship Id="rId15" Type="http://schemas.openxmlformats.org/officeDocument/2006/relationships/image" Target="../media/image21.png"/><Relationship Id="rId14" Type="http://schemas.openxmlformats.org/officeDocument/2006/relationships/image" Target="../media/image20.png"/><Relationship Id="rId13" Type="http://schemas.openxmlformats.org/officeDocument/2006/relationships/image" Target="../media/image19.png"/><Relationship Id="rId12" Type="http://schemas.openxmlformats.org/officeDocument/2006/relationships/image" Target="../media/image18.png"/><Relationship Id="rId11" Type="http://schemas.openxmlformats.org/officeDocument/2006/relationships/image" Target="../media/image17.png"/><Relationship Id="rId10" Type="http://schemas.openxmlformats.org/officeDocument/2006/relationships/image" Target="../media/image16.png"/><Relationship Id="rId1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1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32.png"/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2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3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9.png"/><Relationship Id="rId1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0.png"/><Relationship Id="rId2" Type="http://schemas.microsoft.com/office/2007/relationships/media" Target="../media/media1.mov"/><Relationship Id="rId1" Type="http://schemas.openxmlformats.org/officeDocument/2006/relationships/video" Target="../media/media1.mov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4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42.jpeg"/><Relationship Id="rId1" Type="http://schemas.openxmlformats.org/officeDocument/2006/relationships/image" Target="../media/image41.jpeg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5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43.png"/><Relationship Id="rId2" Type="http://schemas.microsoft.com/office/2007/relationships/media" Target="../media/media2.mov"/><Relationship Id="rId1" Type="http://schemas.openxmlformats.org/officeDocument/2006/relationships/video" Target="../media/media2.mov"/></Relationships>
</file>

<file path=ppt/slides/_rels/slide1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6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44.png"/><Relationship Id="rId2" Type="http://schemas.microsoft.com/office/2007/relationships/media" Target="../media/media3.mov"/><Relationship Id="rId1" Type="http://schemas.openxmlformats.org/officeDocument/2006/relationships/video" Target="../media/media3.mov"/></Relationships>
</file>

<file path=ppt/slides/_rels/slide20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45.png"/><Relationship Id="rId2" Type="http://schemas.microsoft.com/office/2007/relationships/media" Target="../media/media4.mov"/><Relationship Id="rId1" Type="http://schemas.openxmlformats.org/officeDocument/2006/relationships/video" Target="../media/media4.mov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image" Target="../media/image48.png"/><Relationship Id="rId8" Type="http://schemas.microsoft.com/office/2007/relationships/media" Target="../media/media7.mp4"/><Relationship Id="rId7" Type="http://schemas.openxmlformats.org/officeDocument/2006/relationships/video" Target="../media/media7.mp4"/><Relationship Id="rId6" Type="http://schemas.openxmlformats.org/officeDocument/2006/relationships/image" Target="../media/image47.png"/><Relationship Id="rId5" Type="http://schemas.microsoft.com/office/2007/relationships/media" Target="../media/media6.mp4"/><Relationship Id="rId4" Type="http://schemas.openxmlformats.org/officeDocument/2006/relationships/video" Target="../media/media6.mp4"/><Relationship Id="rId3" Type="http://schemas.openxmlformats.org/officeDocument/2006/relationships/image" Target="../media/image46.png"/><Relationship Id="rId2" Type="http://schemas.microsoft.com/office/2007/relationships/media" Target="../media/media5.mp4"/><Relationship Id="rId11" Type="http://schemas.openxmlformats.org/officeDocument/2006/relationships/notesSlide" Target="../notesSlides/notesSlide18.xml"/><Relationship Id="rId10" Type="http://schemas.openxmlformats.org/officeDocument/2006/relationships/slideLayout" Target="../slideLayouts/slideLayout1.xml"/><Relationship Id="rId1" Type="http://schemas.openxmlformats.org/officeDocument/2006/relationships/video" Target="../media/media5.mp4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0.png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1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52.png"/><Relationship Id="rId1" Type="http://schemas.openxmlformats.org/officeDocument/2006/relationships/image" Target="../media/image51.png"/></Relationships>
</file>

<file path=ppt/slides/_rels/slide25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2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image" Target="../media/image5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7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/Relationships>
</file>

<file path=ppt/slides/_rels/slide31.xml.rels><?xml version="1.0" encoding="UTF-8" standalone="yes"?>
<Relationships xmlns="http://schemas.openxmlformats.org/package/2006/relationships"><Relationship Id="rId9" Type="http://schemas.openxmlformats.org/officeDocument/2006/relationships/image" Target="../media/image66.png"/><Relationship Id="rId8" Type="http://schemas.openxmlformats.org/officeDocument/2006/relationships/image" Target="../media/image65.png"/><Relationship Id="rId7" Type="http://schemas.openxmlformats.org/officeDocument/2006/relationships/image" Target="../media/image64.png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Relationship Id="rId3" Type="http://schemas.openxmlformats.org/officeDocument/2006/relationships/image" Target="../media/image60.png"/><Relationship Id="rId22" Type="http://schemas.openxmlformats.org/officeDocument/2006/relationships/notesSlide" Target="../notesSlides/notesSlide25.xml"/><Relationship Id="rId21" Type="http://schemas.openxmlformats.org/officeDocument/2006/relationships/slideLayout" Target="../slideLayouts/slideLayout7.xml"/><Relationship Id="rId20" Type="http://schemas.openxmlformats.org/officeDocument/2006/relationships/tags" Target="../tags/tag22.xml"/><Relationship Id="rId2" Type="http://schemas.microsoft.com/office/2007/relationships/hdphoto" Target="../media/image59.wdp"/><Relationship Id="rId19" Type="http://schemas.openxmlformats.org/officeDocument/2006/relationships/image" Target="../media/image76.png"/><Relationship Id="rId18" Type="http://schemas.openxmlformats.org/officeDocument/2006/relationships/image" Target="../media/image75.png"/><Relationship Id="rId17" Type="http://schemas.openxmlformats.org/officeDocument/2006/relationships/image" Target="../media/image74.png"/><Relationship Id="rId16" Type="http://schemas.openxmlformats.org/officeDocument/2006/relationships/image" Target="../media/image73.png"/><Relationship Id="rId15" Type="http://schemas.openxmlformats.org/officeDocument/2006/relationships/image" Target="../media/image72.png"/><Relationship Id="rId14" Type="http://schemas.openxmlformats.org/officeDocument/2006/relationships/image" Target="../media/image71.png"/><Relationship Id="rId13" Type="http://schemas.openxmlformats.org/officeDocument/2006/relationships/image" Target="../media/image70.png"/><Relationship Id="rId12" Type="http://schemas.openxmlformats.org/officeDocument/2006/relationships/image" Target="../media/image69.png"/><Relationship Id="rId11" Type="http://schemas.openxmlformats.org/officeDocument/2006/relationships/image" Target="../media/image68.png"/><Relationship Id="rId10" Type="http://schemas.openxmlformats.org/officeDocument/2006/relationships/image" Target="../media/image67.png"/><Relationship Id="rId1" Type="http://schemas.openxmlformats.org/officeDocument/2006/relationships/image" Target="../media/image5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image" Target="../media/image78.png"/><Relationship Id="rId1" Type="http://schemas.openxmlformats.org/officeDocument/2006/relationships/image" Target="../media/image77.png"/></Relationships>
</file>

<file path=ppt/slides/_rels/slide3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8.xml"/><Relationship Id="rId8" Type="http://schemas.openxmlformats.org/officeDocument/2006/relationships/image" Target="../media/image84.png"/><Relationship Id="rId7" Type="http://schemas.openxmlformats.org/officeDocument/2006/relationships/image" Target="../media/image83.svg"/><Relationship Id="rId6" Type="http://schemas.openxmlformats.org/officeDocument/2006/relationships/image" Target="../media/image82.png"/><Relationship Id="rId5" Type="http://schemas.openxmlformats.org/officeDocument/2006/relationships/tags" Target="../tags/tag24.xml"/><Relationship Id="rId4" Type="http://schemas.openxmlformats.org/officeDocument/2006/relationships/image" Target="../media/image81.svg"/><Relationship Id="rId3" Type="http://schemas.openxmlformats.org/officeDocument/2006/relationships/image" Target="../media/image80.png"/><Relationship Id="rId2" Type="http://schemas.openxmlformats.org/officeDocument/2006/relationships/tags" Target="../tags/tag23.xml"/><Relationship Id="rId10" Type="http://schemas.openxmlformats.org/officeDocument/2006/relationships/notesSlide" Target="../notesSlides/notesSlide26.xml"/><Relationship Id="rId1" Type="http://schemas.openxmlformats.org/officeDocument/2006/relationships/image" Target="../media/image79.png"/></Relationships>
</file>

<file path=ppt/slides/_rels/slide3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hyperlink" Target="https://huggingface.co/nex-agi" TargetMode="External"/><Relationship Id="rId3" Type="http://schemas.openxmlformats.org/officeDocument/2006/relationships/hyperlink" Target="https://github.com/nex-agi" TargetMode="External"/><Relationship Id="rId2" Type="http://schemas.openxmlformats.org/officeDocument/2006/relationships/hyperlink" Target="https://nex-agi.com/en/" TargetMode="External"/><Relationship Id="rId1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926595" y="1758828"/>
            <a:ext cx="7290810" cy="58356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kumimoji="1" lang="zh-CN" altLang="en-US" sz="3200" b="1" dirty="0">
                <a:latin typeface="+mn-lt"/>
                <a:ea typeface="微软雅黑" panose="020B0503020204020204" pitchFamily="34" charset="-122"/>
                <a:cs typeface="HarmonyOS Sans SC" panose="00000500000000000000" charset="-122"/>
              </a:rPr>
              <a:t>大语言模型与</a:t>
            </a:r>
            <a:r>
              <a:rPr kumimoji="1" lang="zh-CN" altLang="en-US" sz="3200" b="1" dirty="0">
                <a:latin typeface="+mn-lt"/>
                <a:ea typeface="微软雅黑" panose="020B0503020204020204" pitchFamily="34" charset="-122"/>
                <a:cs typeface="HarmonyOS Sans SC" panose="00000500000000000000" charset="-122"/>
              </a:rPr>
              <a:t>智能体</a:t>
            </a:r>
            <a:endParaRPr kumimoji="1" lang="zh-CN" altLang="en-US" sz="3200" b="1" dirty="0">
              <a:latin typeface="+mn-lt"/>
              <a:ea typeface="微软雅黑" panose="020B0503020204020204" pitchFamily="34" charset="-122"/>
              <a:cs typeface="HarmonyOS Sans SC" panose="00000500000000000000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978823" y="3003798"/>
            <a:ext cx="3186354" cy="133794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algn="ctr" eaLnBrk="1" hangingPunct="1">
              <a:lnSpc>
                <a:spcPct val="150000"/>
              </a:lnSpc>
              <a:defRPr/>
            </a:pPr>
            <a:r>
              <a:rPr kumimoji="1" lang="zh-CN" altLang="en-US" dirty="0">
                <a:latin typeface="+mj-ea"/>
                <a:ea typeface="+mj-ea"/>
                <a:cs typeface="HarmonyOS Sans SC Medium" panose="00000600000000000000" charset="-122"/>
              </a:rPr>
              <a:t>邱锡鹏</a:t>
            </a:r>
            <a:endParaRPr kumimoji="1" lang="en-US" altLang="zh-CN" dirty="0">
              <a:latin typeface="+mj-ea"/>
              <a:ea typeface="+mj-ea"/>
              <a:cs typeface="HarmonyOS Sans SC Medium" panose="00000600000000000000" charset="-122"/>
            </a:endParaRPr>
          </a:p>
          <a:p>
            <a:pPr algn="ctr" eaLnBrk="1" hangingPunct="1">
              <a:lnSpc>
                <a:spcPct val="150000"/>
              </a:lnSpc>
              <a:defRPr/>
            </a:pPr>
            <a:r>
              <a:rPr kumimoji="1" lang="zh-CN" altLang="en-US" dirty="0">
                <a:latin typeface="+mj-ea"/>
                <a:ea typeface="+mj-ea"/>
                <a:cs typeface="HarmonyOS Sans SC Medium" panose="00000600000000000000" charset="-122"/>
              </a:rPr>
              <a:t>复旦大学</a:t>
            </a:r>
            <a:r>
              <a:rPr kumimoji="1" lang="en-US" altLang="zh-CN" dirty="0">
                <a:latin typeface="+mj-ea"/>
                <a:ea typeface="+mj-ea"/>
                <a:cs typeface="HarmonyOS Sans SC Medium" panose="00000600000000000000" charset="-122"/>
              </a:rPr>
              <a:t> </a:t>
            </a:r>
            <a:r>
              <a:rPr kumimoji="1" lang="zh-CN" altLang="en-US" dirty="0">
                <a:latin typeface="+mj-ea"/>
                <a:ea typeface="+mj-ea"/>
                <a:cs typeface="HarmonyOS Sans SC Medium" panose="00000600000000000000" charset="-122"/>
              </a:rPr>
              <a:t>上海创智学院</a:t>
            </a:r>
            <a:endParaRPr kumimoji="1" lang="zh-CN" altLang="en-US" dirty="0">
              <a:latin typeface="+mj-ea"/>
              <a:ea typeface="+mj-ea"/>
              <a:cs typeface="HarmonyOS Sans SC Medium" panose="00000600000000000000" charset="-122"/>
            </a:endParaRPr>
          </a:p>
          <a:p>
            <a:pPr algn="ctr" eaLnBrk="1" hangingPunct="1">
              <a:lnSpc>
                <a:spcPct val="150000"/>
              </a:lnSpc>
              <a:defRPr/>
            </a:pPr>
            <a:fld id="{70266B91-B21F-4006-84AF-C987CACD876C}" type="datetime2">
              <a:rPr kumimoji="1" lang="zh-CN" altLang="en-US">
                <a:latin typeface="+mj-ea"/>
                <a:ea typeface="+mj-ea"/>
                <a:cs typeface="HarmonyOS Sans SC Medium" panose="00000600000000000000" charset="-122"/>
              </a:rPr>
            </a:fld>
            <a:endParaRPr kumimoji="1" lang="zh-CN" altLang="en-US" dirty="0">
              <a:latin typeface="+mj-ea"/>
              <a:ea typeface="+mj-ea"/>
              <a:cs typeface="HarmonyOS Sans SC Medium" panose="00000600000000000000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78381" y="219456"/>
            <a:ext cx="8387334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2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团队成果主线：大语言模型 → 多模态模型 → 智能体</a:t>
            </a:r>
            <a:endParaRPr lang="en-US" sz="2025" dirty="0"/>
          </a:p>
        </p:txBody>
      </p:sp>
      <p:sp>
        <p:nvSpPr>
          <p:cNvPr id="3" name="Text 1"/>
          <p:cNvSpPr/>
          <p:nvPr/>
        </p:nvSpPr>
        <p:spPr>
          <a:xfrm>
            <a:off x="378381" y="672084"/>
            <a:ext cx="8387334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1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一条能力主线：压缩知识 → 感知情境 → 自主行动　　三代模型：MOSS → MOSS 多模态 → NEX</a:t>
            </a:r>
            <a:endParaRPr lang="en-US" sz="1015" dirty="0"/>
          </a:p>
        </p:txBody>
      </p:sp>
      <p:sp>
        <p:nvSpPr>
          <p:cNvPr id="4" name="Shape 2"/>
          <p:cNvSpPr/>
          <p:nvPr/>
        </p:nvSpPr>
        <p:spPr>
          <a:xfrm>
            <a:off x="378381" y="1062990"/>
            <a:ext cx="2592324" cy="3031236"/>
          </a:xfrm>
          <a:prstGeom prst="roundRect">
            <a:avLst>
              <a:gd name="adj" fmla="val 1852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88900" dist="25400" dir="5400000" algn="bl" rotWithShape="0">
              <a:srgbClr val="94A3B8">
                <a:alpha val="2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549831" y="1241298"/>
            <a:ext cx="315468" cy="315468"/>
          </a:xfrm>
          <a:prstGeom prst="ellipse">
            <a:avLst/>
          </a:prstGeom>
          <a:solidFill>
            <a:srgbClr val="0EA5E9"/>
          </a:solidFill>
        </p:spPr>
      </p:sp>
      <p:sp>
        <p:nvSpPr>
          <p:cNvPr id="6" name="Text 4"/>
          <p:cNvSpPr/>
          <p:nvPr/>
        </p:nvSpPr>
        <p:spPr>
          <a:xfrm>
            <a:off x="549831" y="1241298"/>
            <a:ext cx="315468" cy="3154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75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</a:t>
            </a:r>
            <a:endParaRPr lang="en-US" sz="1275" dirty="0"/>
          </a:p>
        </p:txBody>
      </p:sp>
      <p:sp>
        <p:nvSpPr>
          <p:cNvPr id="7" name="Text 5"/>
          <p:cNvSpPr/>
          <p:nvPr/>
        </p:nvSpPr>
        <p:spPr>
          <a:xfrm>
            <a:off x="954453" y="1241298"/>
            <a:ext cx="1303020" cy="3154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65" b="1" dirty="0">
                <a:solidFill>
                  <a:srgbClr val="0EA5E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大语言模型</a:t>
            </a:r>
            <a:endParaRPr lang="en-US" sz="1165" dirty="0"/>
          </a:p>
        </p:txBody>
      </p:sp>
      <p:sp>
        <p:nvSpPr>
          <p:cNvPr id="8" name="Shape 6"/>
          <p:cNvSpPr/>
          <p:nvPr/>
        </p:nvSpPr>
        <p:spPr>
          <a:xfrm>
            <a:off x="2092881" y="1275588"/>
            <a:ext cx="726948" cy="246888"/>
          </a:xfrm>
          <a:prstGeom prst="roundRect">
            <a:avLst>
              <a:gd name="adj" fmla="val 50000"/>
            </a:avLst>
          </a:prstGeom>
          <a:solidFill>
            <a:srgbClr val="F1F5F9"/>
          </a:solidFill>
        </p:spPr>
      </p:sp>
      <p:sp>
        <p:nvSpPr>
          <p:cNvPr id="9" name="Text 7"/>
          <p:cNvSpPr/>
          <p:nvPr/>
        </p:nvSpPr>
        <p:spPr>
          <a:xfrm>
            <a:off x="2092881" y="1275588"/>
            <a:ext cx="726948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2023</a:t>
            </a:r>
            <a:endParaRPr lang="en-US" sz="790" dirty="0"/>
          </a:p>
        </p:txBody>
      </p:sp>
      <p:sp>
        <p:nvSpPr>
          <p:cNvPr id="10" name="Text 8"/>
          <p:cNvSpPr/>
          <p:nvPr/>
        </p:nvSpPr>
        <p:spPr>
          <a:xfrm>
            <a:off x="549831" y="1652778"/>
            <a:ext cx="2249424" cy="35661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2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MOSS</a:t>
            </a:r>
            <a:endParaRPr lang="en-US" sz="1725" dirty="0"/>
          </a:p>
        </p:txBody>
      </p:sp>
      <p:sp>
        <p:nvSpPr>
          <p:cNvPr id="11" name="Text 9"/>
          <p:cNvSpPr/>
          <p:nvPr/>
        </p:nvSpPr>
        <p:spPr>
          <a:xfrm>
            <a:off x="549831" y="2105406"/>
            <a:ext cx="2249424" cy="150876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152400" indent="-152400">
              <a:lnSpc>
                <a:spcPct val="112000"/>
              </a:lnSpc>
              <a:spcAft>
                <a:spcPts val="800"/>
              </a:spcAft>
              <a:buSzPct val="100000"/>
              <a:buChar char="•"/>
            </a:pPr>
            <a:r>
              <a:rPr lang="en-US" sz="90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国内首个公开测试的大语言模型，开源发布</a:t>
            </a:r>
            <a:endParaRPr lang="en-US" sz="900" dirty="0"/>
          </a:p>
          <a:p>
            <a:pPr marL="152400" indent="-152400">
              <a:lnSpc>
                <a:spcPct val="112000"/>
              </a:lnSpc>
              <a:spcAft>
                <a:spcPts val="800"/>
              </a:spcAft>
              <a:buSzPct val="100000"/>
              <a:buChar char="•"/>
            </a:pPr>
            <a:r>
              <a:rPr lang="en-US" sz="90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科技部《中国AI大模型地图研究报告》影响力居开源大模型第 2</a:t>
            </a:r>
            <a:endParaRPr lang="en-US" sz="900" dirty="0"/>
          </a:p>
          <a:p>
            <a:pPr marL="152400" indent="-152400">
              <a:lnSpc>
                <a:spcPct val="112000"/>
              </a:lnSpc>
              <a:buSzPct val="100000"/>
              <a:buChar char="•"/>
            </a:pPr>
            <a:r>
              <a:rPr lang="en-US" sz="90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沉淀数据、训练、对齐全链路的基座模型研发体系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549831" y="3641598"/>
            <a:ext cx="2249424" cy="301752"/>
          </a:xfrm>
          <a:prstGeom prst="roundRect">
            <a:avLst>
              <a:gd name="adj" fmla="val 22727"/>
            </a:avLst>
          </a:prstGeom>
          <a:solidFill>
            <a:srgbClr val="E0F2FE"/>
          </a:solidFill>
        </p:spPr>
      </p:sp>
      <p:sp>
        <p:nvSpPr>
          <p:cNvPr id="13" name="Text 11"/>
          <p:cNvSpPr/>
          <p:nvPr/>
        </p:nvSpPr>
        <p:spPr>
          <a:xfrm>
            <a:off x="549831" y="3641598"/>
            <a:ext cx="2249424" cy="30175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65" b="1" dirty="0">
                <a:solidFill>
                  <a:srgbClr val="0EA5E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语言智能 —— 压缩知识 · 理解生成</a:t>
            </a:r>
            <a:endParaRPr lang="en-US" sz="865" dirty="0"/>
          </a:p>
        </p:txBody>
      </p:sp>
      <p:sp>
        <p:nvSpPr>
          <p:cNvPr id="14" name="Shape 12"/>
          <p:cNvSpPr/>
          <p:nvPr/>
        </p:nvSpPr>
        <p:spPr>
          <a:xfrm>
            <a:off x="3011853" y="2448306"/>
            <a:ext cx="233172" cy="260604"/>
          </a:xfrm>
          <a:prstGeom prst="rightArrow">
            <a:avLst/>
          </a:prstGeom>
          <a:solidFill>
            <a:srgbClr val="94A3B8"/>
          </a:solidFill>
        </p:spPr>
      </p:sp>
      <p:sp>
        <p:nvSpPr>
          <p:cNvPr id="15" name="Shape 13"/>
          <p:cNvSpPr/>
          <p:nvPr/>
        </p:nvSpPr>
        <p:spPr>
          <a:xfrm>
            <a:off x="3275886" y="1062990"/>
            <a:ext cx="2592324" cy="3031236"/>
          </a:xfrm>
          <a:prstGeom prst="roundRect">
            <a:avLst>
              <a:gd name="adj" fmla="val 1852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88900" dist="25400" dir="5400000" algn="bl" rotWithShape="0">
              <a:srgbClr val="94A3B8">
                <a:alpha val="22000"/>
              </a:srgbClr>
            </a:outerShdw>
          </a:effectLst>
        </p:spPr>
      </p:sp>
      <p:sp>
        <p:nvSpPr>
          <p:cNvPr id="16" name="Shape 14"/>
          <p:cNvSpPr/>
          <p:nvPr/>
        </p:nvSpPr>
        <p:spPr>
          <a:xfrm>
            <a:off x="3447336" y="1241298"/>
            <a:ext cx="315468" cy="315468"/>
          </a:xfrm>
          <a:prstGeom prst="ellipse">
            <a:avLst/>
          </a:prstGeom>
          <a:solidFill>
            <a:srgbClr val="2563EB"/>
          </a:solidFill>
        </p:spPr>
      </p:sp>
      <p:sp>
        <p:nvSpPr>
          <p:cNvPr id="17" name="Text 15"/>
          <p:cNvSpPr/>
          <p:nvPr/>
        </p:nvSpPr>
        <p:spPr>
          <a:xfrm>
            <a:off x="3447336" y="1241298"/>
            <a:ext cx="315468" cy="3154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75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</a:t>
            </a:r>
            <a:endParaRPr lang="en-US" sz="1275" dirty="0"/>
          </a:p>
        </p:txBody>
      </p:sp>
      <p:sp>
        <p:nvSpPr>
          <p:cNvPr id="18" name="Text 16"/>
          <p:cNvSpPr/>
          <p:nvPr/>
        </p:nvSpPr>
        <p:spPr>
          <a:xfrm>
            <a:off x="3851958" y="1241298"/>
            <a:ext cx="1303020" cy="3154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6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多模态模型</a:t>
            </a:r>
            <a:endParaRPr lang="en-US" sz="1165" dirty="0"/>
          </a:p>
        </p:txBody>
      </p:sp>
      <p:sp>
        <p:nvSpPr>
          <p:cNvPr id="19" name="Shape 17"/>
          <p:cNvSpPr/>
          <p:nvPr/>
        </p:nvSpPr>
        <p:spPr>
          <a:xfrm>
            <a:off x="4990386" y="1275588"/>
            <a:ext cx="726948" cy="246888"/>
          </a:xfrm>
          <a:prstGeom prst="roundRect">
            <a:avLst>
              <a:gd name="adj" fmla="val 50000"/>
            </a:avLst>
          </a:prstGeom>
          <a:solidFill>
            <a:srgbClr val="F1F5F9"/>
          </a:solidFill>
        </p:spPr>
      </p:sp>
      <p:sp>
        <p:nvSpPr>
          <p:cNvPr id="20" name="Text 18"/>
          <p:cNvSpPr/>
          <p:nvPr/>
        </p:nvSpPr>
        <p:spPr>
          <a:xfrm>
            <a:off x="4990386" y="1275588"/>
            <a:ext cx="726948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2025–2026</a:t>
            </a:r>
            <a:endParaRPr lang="en-US" sz="790" dirty="0"/>
          </a:p>
        </p:txBody>
      </p:sp>
      <p:sp>
        <p:nvSpPr>
          <p:cNvPr id="21" name="Text 19"/>
          <p:cNvSpPr/>
          <p:nvPr/>
        </p:nvSpPr>
        <p:spPr>
          <a:xfrm>
            <a:off x="3447336" y="1652778"/>
            <a:ext cx="2249424" cy="35661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2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MOSS 多模态</a:t>
            </a:r>
            <a:endParaRPr lang="en-US" sz="1725" dirty="0"/>
          </a:p>
        </p:txBody>
      </p:sp>
      <p:sp>
        <p:nvSpPr>
          <p:cNvPr id="22" name="Text 20"/>
          <p:cNvSpPr/>
          <p:nvPr/>
        </p:nvSpPr>
        <p:spPr>
          <a:xfrm>
            <a:off x="3447336" y="2105406"/>
            <a:ext cx="2249424" cy="150876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152400" indent="-152400">
              <a:lnSpc>
                <a:spcPct val="112000"/>
              </a:lnSpc>
              <a:spcAft>
                <a:spcPts val="800"/>
              </a:spcAft>
              <a:buSzPct val="100000"/>
              <a:buChar char="•"/>
            </a:pPr>
            <a:r>
              <a:rPr lang="en-US" sz="90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覆盖语音生成、音频理解、视觉理解、视音频联合生成全栈</a:t>
            </a:r>
            <a:endParaRPr lang="en-US" sz="900" dirty="0"/>
          </a:p>
          <a:p>
            <a:pPr marL="152400" indent="-152400">
              <a:lnSpc>
                <a:spcPct val="112000"/>
              </a:lnSpc>
              <a:spcAft>
                <a:spcPts val="800"/>
              </a:spcAft>
              <a:buSzPct val="100000"/>
              <a:buChar char="•"/>
            </a:pPr>
            <a:r>
              <a:rPr lang="en-US" sz="90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12 个月 16 次开源发布：MOSS-TTS 家族、MOSS-Speech、MOSS-VL、MOSS-Audio、MOVA 等</a:t>
            </a:r>
            <a:endParaRPr lang="en-US" sz="900" dirty="0"/>
          </a:p>
          <a:p>
            <a:pPr marL="152400" indent="-152400">
              <a:lnSpc>
                <a:spcPct val="112000"/>
              </a:lnSpc>
              <a:buSzPct val="100000"/>
              <a:buChar char="•"/>
            </a:pPr>
            <a:r>
              <a:rPr lang="en-US" sz="90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GitHub Stars 11K+ · HuggingFace 下载 360 万+</a:t>
            </a:r>
            <a:endParaRPr lang="en-US" sz="900" dirty="0"/>
          </a:p>
        </p:txBody>
      </p:sp>
      <p:sp>
        <p:nvSpPr>
          <p:cNvPr id="23" name="Shape 21"/>
          <p:cNvSpPr/>
          <p:nvPr/>
        </p:nvSpPr>
        <p:spPr>
          <a:xfrm>
            <a:off x="3447336" y="3641598"/>
            <a:ext cx="2249424" cy="301752"/>
          </a:xfrm>
          <a:prstGeom prst="roundRect">
            <a:avLst>
              <a:gd name="adj" fmla="val 22727"/>
            </a:avLst>
          </a:prstGeom>
          <a:solidFill>
            <a:srgbClr val="DBEAFE"/>
          </a:solidFill>
        </p:spPr>
      </p:sp>
      <p:sp>
        <p:nvSpPr>
          <p:cNvPr id="24" name="Text 22"/>
          <p:cNvSpPr/>
          <p:nvPr/>
        </p:nvSpPr>
        <p:spPr>
          <a:xfrm>
            <a:off x="3409950" y="3641725"/>
            <a:ext cx="2360930" cy="301625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6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情境智能 —— 看得懂 · 听得清 · 说得自然</a:t>
            </a:r>
            <a:endParaRPr lang="en-US" sz="865" dirty="0"/>
          </a:p>
        </p:txBody>
      </p:sp>
      <p:sp>
        <p:nvSpPr>
          <p:cNvPr id="25" name="Shape 23"/>
          <p:cNvSpPr/>
          <p:nvPr/>
        </p:nvSpPr>
        <p:spPr>
          <a:xfrm>
            <a:off x="5909358" y="2448306"/>
            <a:ext cx="233172" cy="260604"/>
          </a:xfrm>
          <a:prstGeom prst="rightArrow">
            <a:avLst/>
          </a:prstGeom>
          <a:solidFill>
            <a:srgbClr val="94A3B8"/>
          </a:solidFill>
        </p:spPr>
      </p:sp>
      <p:sp>
        <p:nvSpPr>
          <p:cNvPr id="26" name="Shape 24"/>
          <p:cNvSpPr/>
          <p:nvPr/>
        </p:nvSpPr>
        <p:spPr>
          <a:xfrm>
            <a:off x="6173391" y="1062990"/>
            <a:ext cx="2592324" cy="3031236"/>
          </a:xfrm>
          <a:prstGeom prst="roundRect">
            <a:avLst>
              <a:gd name="adj" fmla="val 1852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88900" dist="25400" dir="5400000" algn="bl" rotWithShape="0">
              <a:srgbClr val="94A3B8">
                <a:alpha val="22000"/>
              </a:srgbClr>
            </a:outerShdw>
          </a:effectLst>
        </p:spPr>
      </p:sp>
      <p:sp>
        <p:nvSpPr>
          <p:cNvPr id="27" name="Shape 25"/>
          <p:cNvSpPr/>
          <p:nvPr/>
        </p:nvSpPr>
        <p:spPr>
          <a:xfrm>
            <a:off x="6344841" y="1241298"/>
            <a:ext cx="315468" cy="315468"/>
          </a:xfrm>
          <a:prstGeom prst="ellipse">
            <a:avLst/>
          </a:prstGeom>
          <a:solidFill>
            <a:srgbClr val="4F46E5"/>
          </a:solidFill>
        </p:spPr>
      </p:sp>
      <p:sp>
        <p:nvSpPr>
          <p:cNvPr id="28" name="Text 26"/>
          <p:cNvSpPr/>
          <p:nvPr/>
        </p:nvSpPr>
        <p:spPr>
          <a:xfrm>
            <a:off x="6344841" y="1241298"/>
            <a:ext cx="315468" cy="3154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75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3</a:t>
            </a:r>
            <a:endParaRPr lang="en-US" sz="1275" dirty="0"/>
          </a:p>
        </p:txBody>
      </p:sp>
      <p:sp>
        <p:nvSpPr>
          <p:cNvPr id="29" name="Text 27"/>
          <p:cNvSpPr/>
          <p:nvPr/>
        </p:nvSpPr>
        <p:spPr>
          <a:xfrm>
            <a:off x="6749463" y="1241298"/>
            <a:ext cx="1303020" cy="3154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65" b="1" dirty="0">
                <a:solidFill>
                  <a:srgbClr val="4F46E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智能体</a:t>
            </a:r>
            <a:endParaRPr lang="en-US" sz="1165" dirty="0"/>
          </a:p>
        </p:txBody>
      </p:sp>
      <p:sp>
        <p:nvSpPr>
          <p:cNvPr id="30" name="Shape 28"/>
          <p:cNvSpPr/>
          <p:nvPr/>
        </p:nvSpPr>
        <p:spPr>
          <a:xfrm>
            <a:off x="7887891" y="1275588"/>
            <a:ext cx="726948" cy="246888"/>
          </a:xfrm>
          <a:prstGeom prst="roundRect">
            <a:avLst>
              <a:gd name="adj" fmla="val 50000"/>
            </a:avLst>
          </a:prstGeom>
          <a:solidFill>
            <a:srgbClr val="F1F5F9"/>
          </a:solidFill>
        </p:spPr>
      </p:sp>
      <p:sp>
        <p:nvSpPr>
          <p:cNvPr id="31" name="Text 29"/>
          <p:cNvSpPr/>
          <p:nvPr/>
        </p:nvSpPr>
        <p:spPr>
          <a:xfrm>
            <a:off x="7887891" y="1275588"/>
            <a:ext cx="726948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2026</a:t>
            </a:r>
            <a:endParaRPr lang="en-US" sz="790" dirty="0"/>
          </a:p>
        </p:txBody>
      </p:sp>
      <p:sp>
        <p:nvSpPr>
          <p:cNvPr id="32" name="Text 30"/>
          <p:cNvSpPr/>
          <p:nvPr/>
        </p:nvSpPr>
        <p:spPr>
          <a:xfrm>
            <a:off x="6344841" y="1652778"/>
            <a:ext cx="2249424" cy="35661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2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NEX</a:t>
            </a:r>
            <a:endParaRPr lang="en-US" sz="1725" dirty="0"/>
          </a:p>
        </p:txBody>
      </p:sp>
      <p:sp>
        <p:nvSpPr>
          <p:cNvPr id="33" name="Text 31"/>
          <p:cNvSpPr/>
          <p:nvPr/>
        </p:nvSpPr>
        <p:spPr>
          <a:xfrm>
            <a:off x="6344841" y="2105406"/>
            <a:ext cx="2249424" cy="150876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152400" indent="-152400">
              <a:lnSpc>
                <a:spcPct val="112000"/>
              </a:lnSpc>
              <a:spcAft>
                <a:spcPts val="800"/>
              </a:spcAft>
              <a:buSzPct val="100000"/>
              <a:buChar char="•"/>
            </a:pPr>
            <a:r>
              <a:rPr lang="en-US" sz="90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Nex-N2 基座：旗舰 Pro 型号（397B-A17B）编程与长时任务优异，紧跟顶尖模型</a:t>
            </a:r>
            <a:endParaRPr lang="en-US" sz="900" dirty="0"/>
          </a:p>
          <a:p>
            <a:pPr marL="152400" indent="-152400">
              <a:lnSpc>
                <a:spcPct val="112000"/>
              </a:lnSpc>
              <a:spcAft>
                <a:spcPts val="800"/>
              </a:spcAft>
              <a:buSzPct val="100000"/>
              <a:buChar char="•"/>
            </a:pPr>
            <a:r>
              <a:rPr lang="en-US" sz="90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科研驾驶舱 SCION 服务 10+ 科学家团队、覆盖六大科学领域</a:t>
            </a:r>
            <a:endParaRPr lang="en-US" sz="900" dirty="0"/>
          </a:p>
          <a:p>
            <a:pPr marL="152400" indent="-152400">
              <a:lnSpc>
                <a:spcPct val="112000"/>
              </a:lnSpc>
              <a:buSzPct val="100000"/>
              <a:buChar char="•"/>
            </a:pPr>
            <a:r>
              <a:rPr lang="en-US" sz="90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从对话交互走向自主规划、工具调用与长时任务执行</a:t>
            </a:r>
            <a:endParaRPr lang="en-US" sz="900" dirty="0"/>
          </a:p>
        </p:txBody>
      </p:sp>
      <p:sp>
        <p:nvSpPr>
          <p:cNvPr id="34" name="Shape 32"/>
          <p:cNvSpPr/>
          <p:nvPr/>
        </p:nvSpPr>
        <p:spPr>
          <a:xfrm>
            <a:off x="6344841" y="3641598"/>
            <a:ext cx="2249424" cy="301752"/>
          </a:xfrm>
          <a:prstGeom prst="roundRect">
            <a:avLst>
              <a:gd name="adj" fmla="val 22727"/>
            </a:avLst>
          </a:prstGeom>
          <a:solidFill>
            <a:srgbClr val="E0E7FF"/>
          </a:solidFill>
        </p:spPr>
      </p:sp>
      <p:sp>
        <p:nvSpPr>
          <p:cNvPr id="35" name="Text 33"/>
          <p:cNvSpPr/>
          <p:nvPr/>
        </p:nvSpPr>
        <p:spPr>
          <a:xfrm>
            <a:off x="6344841" y="3641598"/>
            <a:ext cx="2249424" cy="30175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65" b="1" dirty="0">
                <a:solidFill>
                  <a:srgbClr val="4F46E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能动智能 —— 自主规划 · 行动闭环</a:t>
            </a:r>
            <a:endParaRPr lang="en-US" sz="865" dirty="0"/>
          </a:p>
        </p:txBody>
      </p:sp>
      <p:sp>
        <p:nvSpPr>
          <p:cNvPr id="36" name="Shape 34"/>
          <p:cNvSpPr/>
          <p:nvPr/>
        </p:nvSpPr>
        <p:spPr>
          <a:xfrm>
            <a:off x="378381" y="4306824"/>
            <a:ext cx="8387334" cy="630936"/>
          </a:xfrm>
          <a:prstGeom prst="roundRect">
            <a:avLst>
              <a:gd name="adj" fmla="val 10870"/>
            </a:avLst>
          </a:prstGeom>
          <a:solidFill>
            <a:srgbClr val="EFF6FF"/>
          </a:solidFill>
        </p:spPr>
      </p:sp>
      <p:sp>
        <p:nvSpPr>
          <p:cNvPr id="37" name="Text 35"/>
          <p:cNvSpPr/>
          <p:nvPr/>
        </p:nvSpPr>
        <p:spPr>
          <a:xfrm>
            <a:off x="378381" y="4375404"/>
            <a:ext cx="1677467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16 次</a:t>
            </a:r>
            <a:endParaRPr lang="en-US" sz="1500" dirty="0"/>
          </a:p>
        </p:txBody>
      </p:sp>
      <p:sp>
        <p:nvSpPr>
          <p:cNvPr id="38" name="Text 36"/>
          <p:cNvSpPr/>
          <p:nvPr/>
        </p:nvSpPr>
        <p:spPr>
          <a:xfrm>
            <a:off x="378381" y="4663440"/>
            <a:ext cx="1677467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模型开源发布 · 12 个月</a:t>
            </a:r>
            <a:endParaRPr lang="en-US" sz="790" dirty="0"/>
          </a:p>
        </p:txBody>
      </p:sp>
      <p:sp>
        <p:nvSpPr>
          <p:cNvPr id="39" name="Text 37"/>
          <p:cNvSpPr/>
          <p:nvPr/>
        </p:nvSpPr>
        <p:spPr>
          <a:xfrm>
            <a:off x="2055847" y="4375404"/>
            <a:ext cx="1677467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21K+</a:t>
            </a:r>
            <a:endParaRPr lang="en-US" sz="1500" dirty="0"/>
          </a:p>
        </p:txBody>
      </p:sp>
      <p:sp>
        <p:nvSpPr>
          <p:cNvPr id="40" name="Text 38"/>
          <p:cNvSpPr/>
          <p:nvPr/>
        </p:nvSpPr>
        <p:spPr>
          <a:xfrm>
            <a:off x="2055847" y="4663440"/>
            <a:ext cx="1677467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GitHub Stars 累积</a:t>
            </a:r>
            <a:endParaRPr lang="en-US" sz="790" dirty="0"/>
          </a:p>
        </p:txBody>
      </p:sp>
      <p:sp>
        <p:nvSpPr>
          <p:cNvPr id="41" name="Shape 39"/>
          <p:cNvSpPr/>
          <p:nvPr/>
        </p:nvSpPr>
        <p:spPr>
          <a:xfrm>
            <a:off x="2055847" y="4430268"/>
            <a:ext cx="0" cy="384048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</p:sp>
      <p:sp>
        <p:nvSpPr>
          <p:cNvPr id="42" name="Text 40"/>
          <p:cNvSpPr/>
          <p:nvPr/>
        </p:nvSpPr>
        <p:spPr>
          <a:xfrm>
            <a:off x="3733314" y="4375404"/>
            <a:ext cx="1677467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460 万+</a:t>
            </a:r>
            <a:endParaRPr lang="en-US" sz="1500" dirty="0"/>
          </a:p>
        </p:txBody>
      </p:sp>
      <p:sp>
        <p:nvSpPr>
          <p:cNvPr id="43" name="Text 41"/>
          <p:cNvSpPr/>
          <p:nvPr/>
        </p:nvSpPr>
        <p:spPr>
          <a:xfrm>
            <a:off x="3733314" y="4663440"/>
            <a:ext cx="1677467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HuggingFace 模型下载</a:t>
            </a:r>
            <a:endParaRPr lang="en-US" sz="790" dirty="0"/>
          </a:p>
        </p:txBody>
      </p:sp>
      <p:sp>
        <p:nvSpPr>
          <p:cNvPr id="44" name="Shape 42"/>
          <p:cNvSpPr/>
          <p:nvPr/>
        </p:nvSpPr>
        <p:spPr>
          <a:xfrm>
            <a:off x="3733314" y="4430268"/>
            <a:ext cx="0" cy="384048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</p:sp>
      <p:sp>
        <p:nvSpPr>
          <p:cNvPr id="45" name="Text 43"/>
          <p:cNvSpPr/>
          <p:nvPr/>
        </p:nvSpPr>
        <p:spPr>
          <a:xfrm>
            <a:off x="5410781" y="4375404"/>
            <a:ext cx="1677467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10+</a:t>
            </a:r>
            <a:endParaRPr lang="en-US" sz="1500" dirty="0"/>
          </a:p>
        </p:txBody>
      </p:sp>
      <p:sp>
        <p:nvSpPr>
          <p:cNvPr id="46" name="Text 44"/>
          <p:cNvSpPr/>
          <p:nvPr/>
        </p:nvSpPr>
        <p:spPr>
          <a:xfrm>
            <a:off x="5410781" y="4663440"/>
            <a:ext cx="1677467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服务科学家团队</a:t>
            </a:r>
            <a:endParaRPr lang="en-US" sz="790" dirty="0"/>
          </a:p>
        </p:txBody>
      </p:sp>
      <p:sp>
        <p:nvSpPr>
          <p:cNvPr id="47" name="Shape 45"/>
          <p:cNvSpPr/>
          <p:nvPr/>
        </p:nvSpPr>
        <p:spPr>
          <a:xfrm>
            <a:off x="5410781" y="4430268"/>
            <a:ext cx="0" cy="384048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</p:sp>
      <p:sp>
        <p:nvSpPr>
          <p:cNvPr id="48" name="Text 46"/>
          <p:cNvSpPr/>
          <p:nvPr/>
        </p:nvSpPr>
        <p:spPr>
          <a:xfrm>
            <a:off x="7088248" y="4375404"/>
            <a:ext cx="1677467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35 亿</a:t>
            </a:r>
            <a:endParaRPr lang="en-US" sz="1500" dirty="0"/>
          </a:p>
        </p:txBody>
      </p:sp>
      <p:sp>
        <p:nvSpPr>
          <p:cNvPr id="49" name="Text 47"/>
          <p:cNvSpPr/>
          <p:nvPr/>
        </p:nvSpPr>
        <p:spPr>
          <a:xfrm>
            <a:off x="7088248" y="4663440"/>
            <a:ext cx="1677467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孵化企业投后估值</a:t>
            </a:r>
            <a:endParaRPr lang="en-US" sz="790" dirty="0"/>
          </a:p>
        </p:txBody>
      </p:sp>
      <p:sp>
        <p:nvSpPr>
          <p:cNvPr id="50" name="Shape 48"/>
          <p:cNvSpPr/>
          <p:nvPr/>
        </p:nvSpPr>
        <p:spPr>
          <a:xfrm>
            <a:off x="7088248" y="4430268"/>
            <a:ext cx="0" cy="384048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78381" y="260604"/>
            <a:ext cx="288036" cy="288036"/>
          </a:xfrm>
          <a:prstGeom prst="ellipse">
            <a:avLst/>
          </a:prstGeom>
          <a:solidFill>
            <a:srgbClr val="2563EB"/>
          </a:solidFill>
        </p:spPr>
      </p:sp>
      <p:sp>
        <p:nvSpPr>
          <p:cNvPr id="3" name="Text 1"/>
          <p:cNvSpPr/>
          <p:nvPr/>
        </p:nvSpPr>
        <p:spPr>
          <a:xfrm>
            <a:off x="378381" y="260604"/>
            <a:ext cx="288036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762429" y="205740"/>
            <a:ext cx="5623560" cy="39776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7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多模态模型 · MOSS 系列：全栈开源，走向情境智能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378381" y="644652"/>
            <a:ext cx="8387334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4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在 MOSS 语言基座之上扩展视觉、听觉与语音能力 —— 看得懂、听得清、说得自然</a:t>
            </a:r>
            <a:endParaRPr lang="en-US" sz="940" dirty="0"/>
          </a:p>
        </p:txBody>
      </p:sp>
      <p:sp>
        <p:nvSpPr>
          <p:cNvPr id="6" name="Shape 4"/>
          <p:cNvSpPr/>
          <p:nvPr/>
        </p:nvSpPr>
        <p:spPr>
          <a:xfrm>
            <a:off x="6036231" y="301752"/>
            <a:ext cx="877824" cy="233172"/>
          </a:xfrm>
          <a:prstGeom prst="roundRect">
            <a:avLst>
              <a:gd name="adj" fmla="val 50000"/>
            </a:avLst>
          </a:prstGeom>
          <a:solidFill>
            <a:srgbClr val="F1F5F9"/>
          </a:solidFill>
        </p:spPr>
      </p:sp>
      <p:sp>
        <p:nvSpPr>
          <p:cNvPr id="7" name="Text 5"/>
          <p:cNvSpPr/>
          <p:nvPr/>
        </p:nvSpPr>
        <p:spPr>
          <a:xfrm>
            <a:off x="6036231" y="301752"/>
            <a:ext cx="877824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大语言模型</a:t>
            </a:r>
            <a:endParaRPr lang="en-US" sz="750" dirty="0"/>
          </a:p>
        </p:txBody>
      </p:sp>
      <p:sp>
        <p:nvSpPr>
          <p:cNvPr id="8" name="Text 6"/>
          <p:cNvSpPr/>
          <p:nvPr/>
        </p:nvSpPr>
        <p:spPr>
          <a:xfrm>
            <a:off x="6914055" y="301752"/>
            <a:ext cx="171450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25" dirty="0">
                <a:solidFill>
                  <a:srgbClr val="94A3B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→</a:t>
            </a:r>
            <a:endParaRPr lang="en-US" sz="825" dirty="0"/>
          </a:p>
        </p:txBody>
      </p:sp>
      <p:sp>
        <p:nvSpPr>
          <p:cNvPr id="9" name="Shape 7"/>
          <p:cNvSpPr/>
          <p:nvPr/>
        </p:nvSpPr>
        <p:spPr>
          <a:xfrm>
            <a:off x="7085505" y="301752"/>
            <a:ext cx="877824" cy="233172"/>
          </a:xfrm>
          <a:prstGeom prst="roundRect">
            <a:avLst>
              <a:gd name="adj" fmla="val 50000"/>
            </a:avLst>
          </a:prstGeom>
          <a:solidFill>
            <a:srgbClr val="2563EB"/>
          </a:solidFill>
        </p:spPr>
      </p:sp>
      <p:sp>
        <p:nvSpPr>
          <p:cNvPr id="10" name="Text 8"/>
          <p:cNvSpPr/>
          <p:nvPr/>
        </p:nvSpPr>
        <p:spPr>
          <a:xfrm>
            <a:off x="7085505" y="301752"/>
            <a:ext cx="877824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多模态模型</a:t>
            </a:r>
            <a:endParaRPr lang="en-US" sz="750" dirty="0"/>
          </a:p>
        </p:txBody>
      </p:sp>
      <p:sp>
        <p:nvSpPr>
          <p:cNvPr id="11" name="Text 9"/>
          <p:cNvSpPr/>
          <p:nvPr/>
        </p:nvSpPr>
        <p:spPr>
          <a:xfrm>
            <a:off x="7963329" y="301752"/>
            <a:ext cx="171450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25" dirty="0">
                <a:solidFill>
                  <a:srgbClr val="94A3B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→</a:t>
            </a:r>
            <a:endParaRPr lang="en-US" sz="825" dirty="0"/>
          </a:p>
        </p:txBody>
      </p:sp>
      <p:sp>
        <p:nvSpPr>
          <p:cNvPr id="12" name="Shape 10"/>
          <p:cNvSpPr/>
          <p:nvPr/>
        </p:nvSpPr>
        <p:spPr>
          <a:xfrm>
            <a:off x="8134779" y="301752"/>
            <a:ext cx="630936" cy="233172"/>
          </a:xfrm>
          <a:prstGeom prst="roundRect">
            <a:avLst>
              <a:gd name="adj" fmla="val 50000"/>
            </a:avLst>
          </a:prstGeom>
          <a:solidFill>
            <a:srgbClr val="F1F5F9"/>
          </a:solidFill>
        </p:spPr>
      </p:sp>
      <p:sp>
        <p:nvSpPr>
          <p:cNvPr id="13" name="Text 11"/>
          <p:cNvSpPr/>
          <p:nvPr/>
        </p:nvSpPr>
        <p:spPr>
          <a:xfrm>
            <a:off x="8134779" y="301752"/>
            <a:ext cx="630936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智能体</a:t>
            </a:r>
            <a:endParaRPr lang="en-US" sz="750" dirty="0"/>
          </a:p>
        </p:txBody>
      </p:sp>
      <p:sp>
        <p:nvSpPr>
          <p:cNvPr id="14" name="Text 12"/>
          <p:cNvSpPr/>
          <p:nvPr/>
        </p:nvSpPr>
        <p:spPr>
          <a:xfrm>
            <a:off x="378381" y="1001268"/>
            <a:ext cx="5020056" cy="26060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2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四条能力链 · 12 个月 16 次模型开源发布</a:t>
            </a:r>
            <a:endParaRPr lang="en-US" sz="1125" dirty="0"/>
          </a:p>
        </p:txBody>
      </p:sp>
      <p:sp>
        <p:nvSpPr>
          <p:cNvPr id="15" name="Shape 13"/>
          <p:cNvSpPr/>
          <p:nvPr/>
        </p:nvSpPr>
        <p:spPr>
          <a:xfrm>
            <a:off x="378381" y="1337310"/>
            <a:ext cx="5020056" cy="816102"/>
          </a:xfrm>
          <a:prstGeom prst="roundRect">
            <a:avLst>
              <a:gd name="adj" fmla="val 6723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529257" y="1553337"/>
            <a:ext cx="384048" cy="384048"/>
          </a:xfrm>
          <a:prstGeom prst="ellipse">
            <a:avLst/>
          </a:prstGeom>
          <a:solidFill>
            <a:srgbClr val="2563EB"/>
          </a:solidFill>
        </p:spPr>
      </p:sp>
      <p:sp>
        <p:nvSpPr>
          <p:cNvPr id="17" name="Text 15"/>
          <p:cNvSpPr/>
          <p:nvPr/>
        </p:nvSpPr>
        <p:spPr>
          <a:xfrm>
            <a:off x="529257" y="1553337"/>
            <a:ext cx="384048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视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1050465" y="1433322"/>
            <a:ext cx="4197096" cy="30175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1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视觉理解　</a:t>
            </a:r>
            <a:r>
              <a:rPr lang="en-US" sz="86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实时视频理解，细粒度时空感知</a:t>
            </a:r>
            <a:endParaRPr lang="en-US" sz="1015" dirty="0"/>
          </a:p>
        </p:txBody>
      </p:sp>
      <p:sp>
        <p:nvSpPr>
          <p:cNvPr id="19" name="Text 17"/>
          <p:cNvSpPr/>
          <p:nvPr/>
        </p:nvSpPr>
        <p:spPr>
          <a:xfrm>
            <a:off x="1050465" y="1748790"/>
            <a:ext cx="4197096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MOSS-VL 系列 · MOSS-Video-Preview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378381" y="2221992"/>
            <a:ext cx="5020056" cy="816102"/>
          </a:xfrm>
          <a:prstGeom prst="roundRect">
            <a:avLst>
              <a:gd name="adj" fmla="val 6723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529257" y="2438019"/>
            <a:ext cx="384048" cy="384048"/>
          </a:xfrm>
          <a:prstGeom prst="ellipse">
            <a:avLst/>
          </a:prstGeom>
          <a:solidFill>
            <a:srgbClr val="2563EB"/>
          </a:solidFill>
        </p:spPr>
      </p:sp>
      <p:sp>
        <p:nvSpPr>
          <p:cNvPr id="22" name="Text 20"/>
          <p:cNvSpPr/>
          <p:nvPr/>
        </p:nvSpPr>
        <p:spPr>
          <a:xfrm>
            <a:off x="529257" y="2438019"/>
            <a:ext cx="384048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听</a:t>
            </a:r>
            <a:endParaRPr lang="en-US" sz="1350" dirty="0"/>
          </a:p>
        </p:txBody>
      </p:sp>
      <p:sp>
        <p:nvSpPr>
          <p:cNvPr id="23" name="Text 21"/>
          <p:cNvSpPr/>
          <p:nvPr/>
        </p:nvSpPr>
        <p:spPr>
          <a:xfrm>
            <a:off x="1050465" y="2318004"/>
            <a:ext cx="4197096" cy="30175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1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音频理解　</a:t>
            </a:r>
            <a:r>
              <a:rPr lang="en-US" sz="86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统一音频理解；音乐理解客观指标业界开闭源全 SOTA</a:t>
            </a:r>
            <a:endParaRPr lang="en-US" sz="1015" dirty="0"/>
          </a:p>
        </p:txBody>
      </p:sp>
      <p:sp>
        <p:nvSpPr>
          <p:cNvPr id="24" name="Text 22"/>
          <p:cNvSpPr/>
          <p:nvPr/>
        </p:nvSpPr>
        <p:spPr>
          <a:xfrm>
            <a:off x="1050465" y="2633472"/>
            <a:ext cx="4197096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MOSS-Audio · MOSS-Music · MOSS-Audio-Tokenizer v2</a:t>
            </a:r>
            <a:endParaRPr lang="en-US" sz="900" dirty="0"/>
          </a:p>
        </p:txBody>
      </p:sp>
      <p:sp>
        <p:nvSpPr>
          <p:cNvPr id="25" name="Shape 23"/>
          <p:cNvSpPr/>
          <p:nvPr/>
        </p:nvSpPr>
        <p:spPr>
          <a:xfrm>
            <a:off x="378381" y="3106674"/>
            <a:ext cx="5020056" cy="816102"/>
          </a:xfrm>
          <a:prstGeom prst="roundRect">
            <a:avLst>
              <a:gd name="adj" fmla="val 6723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529257" y="3322701"/>
            <a:ext cx="384048" cy="384048"/>
          </a:xfrm>
          <a:prstGeom prst="ellipse">
            <a:avLst/>
          </a:prstGeom>
          <a:solidFill>
            <a:srgbClr val="2563EB"/>
          </a:solidFill>
        </p:spPr>
      </p:sp>
      <p:sp>
        <p:nvSpPr>
          <p:cNvPr id="27" name="Text 25"/>
          <p:cNvSpPr/>
          <p:nvPr/>
        </p:nvSpPr>
        <p:spPr>
          <a:xfrm>
            <a:off x="529257" y="3322701"/>
            <a:ext cx="384048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说</a:t>
            </a:r>
            <a:endParaRPr lang="en-US" sz="1350" dirty="0"/>
          </a:p>
        </p:txBody>
      </p:sp>
      <p:sp>
        <p:nvSpPr>
          <p:cNvPr id="28" name="Text 26"/>
          <p:cNvSpPr/>
          <p:nvPr/>
        </p:nvSpPr>
        <p:spPr>
          <a:xfrm>
            <a:off x="1050465" y="3202686"/>
            <a:ext cx="4197096" cy="30175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1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语音生成　</a:t>
            </a:r>
            <a:r>
              <a:rPr lang="en-US" sz="86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端到端语音对话；音色克隆开源 SOTA；100M 端侧实时 TTS</a:t>
            </a:r>
            <a:endParaRPr lang="en-US" sz="1015" dirty="0"/>
          </a:p>
        </p:txBody>
      </p:sp>
      <p:sp>
        <p:nvSpPr>
          <p:cNvPr id="29" name="Text 27"/>
          <p:cNvSpPr/>
          <p:nvPr/>
        </p:nvSpPr>
        <p:spPr>
          <a:xfrm>
            <a:off x="1050465" y="3518154"/>
            <a:ext cx="4197096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MOSS-TTS 家族 · MOSS-TTSD · MOSS-TTS-Nano · MOSS-Speech</a:t>
            </a:r>
            <a:endParaRPr lang="en-US" sz="900" dirty="0"/>
          </a:p>
        </p:txBody>
      </p:sp>
      <p:sp>
        <p:nvSpPr>
          <p:cNvPr id="30" name="Shape 28"/>
          <p:cNvSpPr/>
          <p:nvPr/>
        </p:nvSpPr>
        <p:spPr>
          <a:xfrm>
            <a:off x="378381" y="3991356"/>
            <a:ext cx="5020056" cy="816102"/>
          </a:xfrm>
          <a:prstGeom prst="roundRect">
            <a:avLst>
              <a:gd name="adj" fmla="val 6723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31" name="Shape 29"/>
          <p:cNvSpPr/>
          <p:nvPr/>
        </p:nvSpPr>
        <p:spPr>
          <a:xfrm>
            <a:off x="529257" y="4207383"/>
            <a:ext cx="384048" cy="384048"/>
          </a:xfrm>
          <a:prstGeom prst="ellipse">
            <a:avLst/>
          </a:prstGeom>
          <a:solidFill>
            <a:srgbClr val="2563EB"/>
          </a:solidFill>
        </p:spPr>
      </p:sp>
      <p:sp>
        <p:nvSpPr>
          <p:cNvPr id="32" name="Text 30"/>
          <p:cNvSpPr/>
          <p:nvPr/>
        </p:nvSpPr>
        <p:spPr>
          <a:xfrm>
            <a:off x="529257" y="4207383"/>
            <a:ext cx="384048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生</a:t>
            </a:r>
            <a:endParaRPr lang="en-US" sz="1350" dirty="0"/>
          </a:p>
        </p:txBody>
      </p:sp>
      <p:sp>
        <p:nvSpPr>
          <p:cNvPr id="33" name="Text 31"/>
          <p:cNvSpPr/>
          <p:nvPr/>
        </p:nvSpPr>
        <p:spPr>
          <a:xfrm>
            <a:off x="1050465" y="4087368"/>
            <a:ext cx="4197096" cy="30175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1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视音频生成　</a:t>
            </a:r>
            <a:r>
              <a:rPr lang="en-US" sz="86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同步视频-音频联合生成；Captioner 准确度超越 Gemini-2.5</a:t>
            </a:r>
            <a:endParaRPr lang="en-US" sz="1015" dirty="0"/>
          </a:p>
        </p:txBody>
      </p:sp>
      <p:sp>
        <p:nvSpPr>
          <p:cNvPr id="34" name="Text 32"/>
          <p:cNvSpPr/>
          <p:nvPr/>
        </p:nvSpPr>
        <p:spPr>
          <a:xfrm>
            <a:off x="1050465" y="4402836"/>
            <a:ext cx="4197096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MOVA · MOVA-Captioner</a:t>
            </a:r>
            <a:endParaRPr lang="en-US" sz="900" dirty="0"/>
          </a:p>
        </p:txBody>
      </p:sp>
      <p:sp>
        <p:nvSpPr>
          <p:cNvPr id="35" name="Shape 33"/>
          <p:cNvSpPr/>
          <p:nvPr/>
        </p:nvSpPr>
        <p:spPr>
          <a:xfrm>
            <a:off x="5590461" y="1001268"/>
            <a:ext cx="3175254" cy="884682"/>
          </a:xfrm>
          <a:prstGeom prst="roundRect">
            <a:avLst>
              <a:gd name="adj" fmla="val 5426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88900" dist="25400" dir="5400000" algn="bl" rotWithShape="0">
              <a:srgbClr val="94A3B8">
                <a:alpha val="22000"/>
              </a:srgbClr>
            </a:outerShdw>
          </a:effectLst>
        </p:spPr>
      </p:sp>
      <p:sp>
        <p:nvSpPr>
          <p:cNvPr id="36" name="Text 34"/>
          <p:cNvSpPr/>
          <p:nvPr/>
        </p:nvSpPr>
        <p:spPr>
          <a:xfrm>
            <a:off x="5727621" y="1069848"/>
            <a:ext cx="2900934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7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开源影响力</a:t>
            </a:r>
            <a:endParaRPr lang="en-US" sz="975" dirty="0"/>
          </a:p>
        </p:txBody>
      </p:sp>
      <p:sp>
        <p:nvSpPr>
          <p:cNvPr id="37" name="Text 35"/>
          <p:cNvSpPr/>
          <p:nvPr/>
        </p:nvSpPr>
        <p:spPr>
          <a:xfrm>
            <a:off x="5727621" y="1289304"/>
            <a:ext cx="2900934" cy="528066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81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GitHub Stars 11K+ · HuggingFace 下载 360 万+；HF 中国区开源热力榜第 7，超过智谱、阶跃、智源</a:t>
            </a:r>
            <a:endParaRPr lang="en-US" sz="810" dirty="0"/>
          </a:p>
        </p:txBody>
      </p:sp>
      <p:sp>
        <p:nvSpPr>
          <p:cNvPr id="38" name="Shape 36"/>
          <p:cNvSpPr/>
          <p:nvPr/>
        </p:nvSpPr>
        <p:spPr>
          <a:xfrm>
            <a:off x="5590461" y="1978533"/>
            <a:ext cx="3175254" cy="884682"/>
          </a:xfrm>
          <a:prstGeom prst="roundRect">
            <a:avLst>
              <a:gd name="adj" fmla="val 5426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88900" dist="25400" dir="5400000" algn="bl" rotWithShape="0">
              <a:srgbClr val="94A3B8">
                <a:alpha val="22000"/>
              </a:srgbClr>
            </a:outerShdw>
          </a:effectLst>
        </p:spPr>
      </p:sp>
      <p:sp>
        <p:nvSpPr>
          <p:cNvPr id="39" name="Text 37"/>
          <p:cNvSpPr/>
          <p:nvPr/>
        </p:nvSpPr>
        <p:spPr>
          <a:xfrm>
            <a:off x="5727621" y="2047113"/>
            <a:ext cx="2900934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7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反哺开源社区</a:t>
            </a:r>
            <a:endParaRPr lang="en-US" sz="975" dirty="0"/>
          </a:p>
        </p:txBody>
      </p:sp>
      <p:sp>
        <p:nvSpPr>
          <p:cNvPr id="40" name="Text 38"/>
          <p:cNvSpPr/>
          <p:nvPr/>
        </p:nvSpPr>
        <p:spPr>
          <a:xfrm>
            <a:off x="5727621" y="2266569"/>
            <a:ext cx="2900934" cy="528066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81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旗舰项目多次获 SGLang Day-0 支持（双塔 DiT、Dual Decoder）；Cross-Attention 架构合入 SGLang 主分支；TTS 模型合入 Apple MLX</a:t>
            </a:r>
            <a:endParaRPr lang="en-US" sz="810" dirty="0"/>
          </a:p>
        </p:txBody>
      </p:sp>
      <p:sp>
        <p:nvSpPr>
          <p:cNvPr id="41" name="Shape 39"/>
          <p:cNvSpPr/>
          <p:nvPr/>
        </p:nvSpPr>
        <p:spPr>
          <a:xfrm>
            <a:off x="5590461" y="2955798"/>
            <a:ext cx="3175254" cy="884682"/>
          </a:xfrm>
          <a:prstGeom prst="roundRect">
            <a:avLst>
              <a:gd name="adj" fmla="val 5426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88900" dist="25400" dir="5400000" algn="bl" rotWithShape="0">
              <a:srgbClr val="94A3B8">
                <a:alpha val="22000"/>
              </a:srgbClr>
            </a:outerShdw>
          </a:effectLst>
        </p:spPr>
      </p:sp>
      <p:sp>
        <p:nvSpPr>
          <p:cNvPr id="42" name="Text 40"/>
          <p:cNvSpPr/>
          <p:nvPr/>
        </p:nvSpPr>
        <p:spPr>
          <a:xfrm>
            <a:off x="5727621" y="3024378"/>
            <a:ext cx="2900934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7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国产算力适配</a:t>
            </a:r>
            <a:endParaRPr lang="en-US" sz="975" dirty="0"/>
          </a:p>
        </p:txBody>
      </p:sp>
      <p:sp>
        <p:nvSpPr>
          <p:cNvPr id="43" name="Text 41"/>
          <p:cNvSpPr/>
          <p:nvPr/>
        </p:nvSpPr>
        <p:spPr>
          <a:xfrm>
            <a:off x="5727621" y="3243834"/>
            <a:ext cx="2900934" cy="528066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81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壁仞、昇腾、PPU 多平台可训、可推、可用；部分模型完全使用国产算力训练；MOVA 支持昇腾推理与微调</a:t>
            </a:r>
            <a:endParaRPr lang="en-US" sz="810" dirty="0"/>
          </a:p>
        </p:txBody>
      </p:sp>
      <p:sp>
        <p:nvSpPr>
          <p:cNvPr id="44" name="Shape 42"/>
          <p:cNvSpPr/>
          <p:nvPr/>
        </p:nvSpPr>
        <p:spPr>
          <a:xfrm>
            <a:off x="5590461" y="3933063"/>
            <a:ext cx="3175254" cy="884682"/>
          </a:xfrm>
          <a:prstGeom prst="roundRect">
            <a:avLst>
              <a:gd name="adj" fmla="val 5426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88900" dist="25400" dir="5400000" algn="bl" rotWithShape="0">
              <a:srgbClr val="94A3B8">
                <a:alpha val="22000"/>
              </a:srgbClr>
            </a:outerShdw>
          </a:effectLst>
        </p:spPr>
      </p:sp>
      <p:sp>
        <p:nvSpPr>
          <p:cNvPr id="45" name="Text 43"/>
          <p:cNvSpPr/>
          <p:nvPr/>
        </p:nvSpPr>
        <p:spPr>
          <a:xfrm>
            <a:off x="5727621" y="4001643"/>
            <a:ext cx="2900934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7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产业化落地</a:t>
            </a:r>
            <a:endParaRPr lang="en-US" sz="975" dirty="0"/>
          </a:p>
        </p:txBody>
      </p:sp>
      <p:sp>
        <p:nvSpPr>
          <p:cNvPr id="46" name="Text 44"/>
          <p:cNvSpPr/>
          <p:nvPr/>
        </p:nvSpPr>
        <p:spPr>
          <a:xfrm>
            <a:off x="5727621" y="4221099"/>
            <a:ext cx="2900934" cy="528066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81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核心成果产业化孵化模思智能，已完成 Pre-A 轮融资，投后估值 35 亿元</a:t>
            </a:r>
            <a:endParaRPr lang="en-US" sz="8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78381" y="260604"/>
            <a:ext cx="288036" cy="288036"/>
          </a:xfrm>
          <a:prstGeom prst="ellipse">
            <a:avLst/>
          </a:prstGeom>
          <a:solidFill>
            <a:srgbClr val="4F46E5"/>
          </a:solidFill>
        </p:spPr>
      </p:sp>
      <p:sp>
        <p:nvSpPr>
          <p:cNvPr id="3" name="Text 1"/>
          <p:cNvSpPr/>
          <p:nvPr/>
        </p:nvSpPr>
        <p:spPr>
          <a:xfrm>
            <a:off x="378381" y="260604"/>
            <a:ext cx="288036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3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762429" y="205740"/>
            <a:ext cx="5623560" cy="39776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7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智能体 · NEX：思考，为行动而生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378381" y="644652"/>
            <a:ext cx="8387334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4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以多模态模型的感知与交互能力为基础，迈向自主规划、工具协同与长时任务执行</a:t>
            </a:r>
            <a:endParaRPr lang="en-US" sz="940" dirty="0"/>
          </a:p>
        </p:txBody>
      </p:sp>
      <p:sp>
        <p:nvSpPr>
          <p:cNvPr id="6" name="Shape 4"/>
          <p:cNvSpPr/>
          <p:nvPr/>
        </p:nvSpPr>
        <p:spPr>
          <a:xfrm>
            <a:off x="6036231" y="301752"/>
            <a:ext cx="877824" cy="233172"/>
          </a:xfrm>
          <a:prstGeom prst="roundRect">
            <a:avLst>
              <a:gd name="adj" fmla="val 50000"/>
            </a:avLst>
          </a:prstGeom>
          <a:solidFill>
            <a:srgbClr val="F1F5F9"/>
          </a:solidFill>
        </p:spPr>
      </p:sp>
      <p:sp>
        <p:nvSpPr>
          <p:cNvPr id="7" name="Text 5"/>
          <p:cNvSpPr/>
          <p:nvPr/>
        </p:nvSpPr>
        <p:spPr>
          <a:xfrm>
            <a:off x="6036231" y="301752"/>
            <a:ext cx="877824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大语言模型</a:t>
            </a:r>
            <a:endParaRPr lang="en-US" sz="750" dirty="0"/>
          </a:p>
        </p:txBody>
      </p:sp>
      <p:sp>
        <p:nvSpPr>
          <p:cNvPr id="8" name="Text 6"/>
          <p:cNvSpPr/>
          <p:nvPr/>
        </p:nvSpPr>
        <p:spPr>
          <a:xfrm>
            <a:off x="6914055" y="301752"/>
            <a:ext cx="171450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25" dirty="0">
                <a:solidFill>
                  <a:srgbClr val="94A3B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→</a:t>
            </a:r>
            <a:endParaRPr lang="en-US" sz="825" dirty="0"/>
          </a:p>
        </p:txBody>
      </p:sp>
      <p:sp>
        <p:nvSpPr>
          <p:cNvPr id="9" name="Shape 7"/>
          <p:cNvSpPr/>
          <p:nvPr/>
        </p:nvSpPr>
        <p:spPr>
          <a:xfrm>
            <a:off x="7085505" y="301752"/>
            <a:ext cx="877824" cy="233172"/>
          </a:xfrm>
          <a:prstGeom prst="roundRect">
            <a:avLst>
              <a:gd name="adj" fmla="val 50000"/>
            </a:avLst>
          </a:prstGeom>
          <a:solidFill>
            <a:srgbClr val="F1F5F9"/>
          </a:solidFill>
        </p:spPr>
      </p:sp>
      <p:sp>
        <p:nvSpPr>
          <p:cNvPr id="10" name="Text 8"/>
          <p:cNvSpPr/>
          <p:nvPr/>
        </p:nvSpPr>
        <p:spPr>
          <a:xfrm>
            <a:off x="7085505" y="301752"/>
            <a:ext cx="877824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多模态模型</a:t>
            </a:r>
            <a:endParaRPr lang="en-US" sz="750" dirty="0"/>
          </a:p>
        </p:txBody>
      </p:sp>
      <p:sp>
        <p:nvSpPr>
          <p:cNvPr id="11" name="Text 9"/>
          <p:cNvSpPr/>
          <p:nvPr/>
        </p:nvSpPr>
        <p:spPr>
          <a:xfrm>
            <a:off x="7963329" y="301752"/>
            <a:ext cx="171450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25" dirty="0">
                <a:solidFill>
                  <a:srgbClr val="94A3B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→</a:t>
            </a:r>
            <a:endParaRPr lang="en-US" sz="825" dirty="0"/>
          </a:p>
        </p:txBody>
      </p:sp>
      <p:sp>
        <p:nvSpPr>
          <p:cNvPr id="12" name="Shape 10"/>
          <p:cNvSpPr/>
          <p:nvPr/>
        </p:nvSpPr>
        <p:spPr>
          <a:xfrm>
            <a:off x="8134779" y="301752"/>
            <a:ext cx="630936" cy="233172"/>
          </a:xfrm>
          <a:prstGeom prst="roundRect">
            <a:avLst>
              <a:gd name="adj" fmla="val 50000"/>
            </a:avLst>
          </a:prstGeom>
          <a:solidFill>
            <a:srgbClr val="4F46E5"/>
          </a:solidFill>
        </p:spPr>
      </p:sp>
      <p:sp>
        <p:nvSpPr>
          <p:cNvPr id="13" name="Text 11"/>
          <p:cNvSpPr/>
          <p:nvPr/>
        </p:nvSpPr>
        <p:spPr>
          <a:xfrm>
            <a:off x="8134779" y="301752"/>
            <a:ext cx="630936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智能体</a:t>
            </a:r>
            <a:endParaRPr lang="en-US" sz="750" dirty="0"/>
          </a:p>
        </p:txBody>
      </p:sp>
      <p:sp>
        <p:nvSpPr>
          <p:cNvPr id="14" name="Shape 12"/>
          <p:cNvSpPr/>
          <p:nvPr/>
        </p:nvSpPr>
        <p:spPr>
          <a:xfrm>
            <a:off x="378381" y="987552"/>
            <a:ext cx="4114800" cy="1412748"/>
          </a:xfrm>
          <a:prstGeom prst="roundRect">
            <a:avLst>
              <a:gd name="adj" fmla="val 3398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88900" dist="25400" dir="5400000" algn="bl" rotWithShape="0">
              <a:srgbClr val="94A3B8">
                <a:alpha val="22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542973" y="1083564"/>
            <a:ext cx="3785616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90" b="1" dirty="0">
                <a:solidFill>
                  <a:srgbClr val="4F46E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Nex-N2 系列 —— 智能体基座模型</a:t>
            </a:r>
            <a:endParaRPr lang="en-US" sz="1090" dirty="0"/>
          </a:p>
        </p:txBody>
      </p:sp>
      <p:sp>
        <p:nvSpPr>
          <p:cNvPr id="16" name="Text 14"/>
          <p:cNvSpPr/>
          <p:nvPr/>
        </p:nvSpPr>
        <p:spPr>
          <a:xfrm>
            <a:off x="542973" y="1344168"/>
            <a:ext cx="3785616" cy="35661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397B</a:t>
            </a:r>
            <a:r>
              <a:rPr lang="en-US" sz="90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 Nex-N2-Pro 总参数 · A17B 激活</a:t>
            </a:r>
            <a:endParaRPr lang="en-US" sz="2100" dirty="0"/>
          </a:p>
        </p:txBody>
      </p:sp>
      <p:sp>
        <p:nvSpPr>
          <p:cNvPr id="17" name="Text 15"/>
          <p:cNvSpPr/>
          <p:nvPr/>
        </p:nvSpPr>
        <p:spPr>
          <a:xfrm>
            <a:off x="542973" y="1741932"/>
            <a:ext cx="3785616" cy="58978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152400" indent="-152400">
              <a:lnSpc>
                <a:spcPct val="110000"/>
              </a:lnSpc>
              <a:spcAft>
                <a:spcPts val="600"/>
              </a:spcAft>
              <a:buSzPct val="100000"/>
              <a:buChar char="•"/>
            </a:pPr>
            <a:r>
              <a:rPr lang="en-US" sz="865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Nex-N2-Pro 编程与长时任务表现优异，展现紧跟顶尖模型的强劲性能</a:t>
            </a:r>
            <a:endParaRPr lang="en-US" sz="865" dirty="0"/>
          </a:p>
          <a:p>
            <a:pPr marL="152400" indent="-152400">
              <a:lnSpc>
                <a:spcPct val="110000"/>
              </a:lnSpc>
              <a:buSzPct val="100000"/>
              <a:buChar char="•"/>
            </a:pPr>
            <a:r>
              <a:rPr lang="en-US" sz="865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面向复杂推理、多智能体编排与高级软件工程任务</a:t>
            </a:r>
            <a:endParaRPr lang="en-US" sz="865" dirty="0"/>
          </a:p>
        </p:txBody>
      </p:sp>
      <p:sp>
        <p:nvSpPr>
          <p:cNvPr id="18" name="Shape 16"/>
          <p:cNvSpPr/>
          <p:nvPr/>
        </p:nvSpPr>
        <p:spPr>
          <a:xfrm>
            <a:off x="4650915" y="987552"/>
            <a:ext cx="4114800" cy="1412748"/>
          </a:xfrm>
          <a:prstGeom prst="roundRect">
            <a:avLst>
              <a:gd name="adj" fmla="val 3398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88900" dist="25400" dir="5400000" algn="bl" rotWithShape="0">
              <a:srgbClr val="94A3B8">
                <a:alpha val="22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4815507" y="1083564"/>
            <a:ext cx="3785616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90" b="1" dirty="0">
                <a:solidFill>
                  <a:srgbClr val="4F46E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科研驾驶舱 SCION —— 面向科研全过程的能动型操作系统</a:t>
            </a:r>
            <a:endParaRPr lang="en-US" sz="1090" dirty="0"/>
          </a:p>
        </p:txBody>
      </p:sp>
      <p:sp>
        <p:nvSpPr>
          <p:cNvPr id="20" name="Text 18"/>
          <p:cNvSpPr/>
          <p:nvPr/>
        </p:nvSpPr>
        <p:spPr>
          <a:xfrm>
            <a:off x="4815507" y="1371600"/>
            <a:ext cx="3785616" cy="973836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152400" indent="-152400">
              <a:lnSpc>
                <a:spcPct val="110000"/>
              </a:lnSpc>
              <a:spcAft>
                <a:spcPts val="500"/>
              </a:spcAft>
              <a:buSzPct val="100000"/>
              <a:buChar char="•"/>
            </a:pPr>
            <a:r>
              <a:rPr lang="en-US" sz="865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NEX 为中枢大脑：规划 · 决策 · 反思 · 执行</a:t>
            </a:r>
            <a:endParaRPr lang="en-US" sz="865" dirty="0"/>
          </a:p>
          <a:p>
            <a:pPr marL="152400" indent="-152400">
              <a:lnSpc>
                <a:spcPct val="110000"/>
              </a:lnSpc>
              <a:spcAft>
                <a:spcPts val="500"/>
              </a:spcAft>
              <a:buSzPct val="100000"/>
              <a:buChar char="•"/>
            </a:pPr>
            <a:r>
              <a:rPr lang="en-US" sz="865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Meta-Harness 将驾驶舱适配到具体科学领域</a:t>
            </a:r>
            <a:endParaRPr lang="en-US" sz="865" dirty="0"/>
          </a:p>
          <a:p>
            <a:pPr marL="152400" indent="-152400">
              <a:lnSpc>
                <a:spcPct val="110000"/>
              </a:lnSpc>
              <a:spcAft>
                <a:spcPts val="500"/>
              </a:spcAft>
              <a:buSzPct val="100000"/>
              <a:buChar char="•"/>
            </a:pPr>
            <a:r>
              <a:rPr lang="en-US" sz="865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文献中台沉淀上千万篇科学文献，支撑 Idea 发现与判别</a:t>
            </a:r>
            <a:endParaRPr lang="en-US" sz="865" dirty="0"/>
          </a:p>
          <a:p>
            <a:pPr marL="152400" indent="-152400">
              <a:lnSpc>
                <a:spcPct val="110000"/>
              </a:lnSpc>
              <a:buSzPct val="100000"/>
              <a:buChar char="•"/>
            </a:pPr>
            <a:r>
              <a:rPr lang="en-US" sz="865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核心论文《AI can learn scientific taste》Twitter 10 万+ 浏览</a:t>
            </a:r>
            <a:endParaRPr lang="en-US" sz="865" dirty="0"/>
          </a:p>
        </p:txBody>
      </p:sp>
      <p:sp>
        <p:nvSpPr>
          <p:cNvPr id="21" name="Text 19"/>
          <p:cNvSpPr/>
          <p:nvPr/>
        </p:nvSpPr>
        <p:spPr>
          <a:xfrm>
            <a:off x="378381" y="2510028"/>
            <a:ext cx="8387334" cy="26060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2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已服务 10+ 科学家团队 —— 覆盖六大科学领域</a:t>
            </a:r>
            <a:endParaRPr lang="en-US" sz="1125" dirty="0"/>
          </a:p>
        </p:txBody>
      </p:sp>
      <p:sp>
        <p:nvSpPr>
          <p:cNvPr id="22" name="Shape 20"/>
          <p:cNvSpPr/>
          <p:nvPr>
            <p:custDataLst>
              <p:tags r:id="rId1"/>
            </p:custDataLst>
          </p:nvPr>
        </p:nvSpPr>
        <p:spPr>
          <a:xfrm>
            <a:off x="378381" y="2825496"/>
            <a:ext cx="2704338" cy="699516"/>
          </a:xfrm>
          <a:prstGeom prst="roundRect">
            <a:avLst>
              <a:gd name="adj" fmla="val 7843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23" name="Text 21"/>
          <p:cNvSpPr/>
          <p:nvPr>
            <p:custDataLst>
              <p:tags r:id="rId2"/>
            </p:custDataLst>
          </p:nvPr>
        </p:nvSpPr>
        <p:spPr>
          <a:xfrm>
            <a:off x="501825" y="2907792"/>
            <a:ext cx="2457450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有机化学 · 张万斌院士</a:t>
            </a:r>
            <a:endParaRPr lang="en-US" sz="900" dirty="0"/>
          </a:p>
        </p:txBody>
      </p:sp>
      <p:sp>
        <p:nvSpPr>
          <p:cNvPr id="24" name="Text 22"/>
          <p:cNvSpPr/>
          <p:nvPr>
            <p:custDataLst>
              <p:tags r:id="rId3"/>
            </p:custDataLst>
          </p:nvPr>
        </p:nvSpPr>
        <p:spPr>
          <a:xfrm>
            <a:off x="501825" y="3168396"/>
            <a:ext cx="245745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2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手性配体合成与设计</a:t>
            </a:r>
            <a:endParaRPr lang="en-US" sz="825" dirty="0"/>
          </a:p>
        </p:txBody>
      </p:sp>
      <p:sp>
        <p:nvSpPr>
          <p:cNvPr id="25" name="Shape 23"/>
          <p:cNvSpPr/>
          <p:nvPr>
            <p:custDataLst>
              <p:tags r:id="rId4"/>
            </p:custDataLst>
          </p:nvPr>
        </p:nvSpPr>
        <p:spPr>
          <a:xfrm>
            <a:off x="3219879" y="2825496"/>
            <a:ext cx="2704338" cy="699516"/>
          </a:xfrm>
          <a:prstGeom prst="roundRect">
            <a:avLst>
              <a:gd name="adj" fmla="val 7843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26" name="Text 24"/>
          <p:cNvSpPr/>
          <p:nvPr>
            <p:custDataLst>
              <p:tags r:id="rId5"/>
            </p:custDataLst>
          </p:nvPr>
        </p:nvSpPr>
        <p:spPr>
          <a:xfrm>
            <a:off x="3343323" y="2907792"/>
            <a:ext cx="2457450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凝聚态物理 · 龚新高院士、向红军教授</a:t>
            </a:r>
            <a:endParaRPr lang="en-US" sz="900" dirty="0"/>
          </a:p>
        </p:txBody>
      </p:sp>
      <p:sp>
        <p:nvSpPr>
          <p:cNvPr id="27" name="Text 25"/>
          <p:cNvSpPr/>
          <p:nvPr>
            <p:custDataLst>
              <p:tags r:id="rId6"/>
            </p:custDataLst>
          </p:nvPr>
        </p:nvSpPr>
        <p:spPr>
          <a:xfrm>
            <a:off x="3343323" y="3168396"/>
            <a:ext cx="245745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2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能带实验结果计算与参数搜索</a:t>
            </a:r>
            <a:endParaRPr lang="en-US" sz="825" dirty="0"/>
          </a:p>
        </p:txBody>
      </p:sp>
      <p:sp>
        <p:nvSpPr>
          <p:cNvPr id="28" name="Shape 26"/>
          <p:cNvSpPr/>
          <p:nvPr>
            <p:custDataLst>
              <p:tags r:id="rId7"/>
            </p:custDataLst>
          </p:nvPr>
        </p:nvSpPr>
        <p:spPr>
          <a:xfrm>
            <a:off x="6061377" y="2825496"/>
            <a:ext cx="2704338" cy="699516"/>
          </a:xfrm>
          <a:prstGeom prst="roundRect">
            <a:avLst>
              <a:gd name="adj" fmla="val 7843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29" name="Text 27"/>
          <p:cNvSpPr/>
          <p:nvPr>
            <p:custDataLst>
              <p:tags r:id="rId8"/>
            </p:custDataLst>
          </p:nvPr>
        </p:nvSpPr>
        <p:spPr>
          <a:xfrm>
            <a:off x="6184821" y="2907792"/>
            <a:ext cx="2457450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新能源 · 赵东元院士、晁栋梁教授</a:t>
            </a:r>
            <a:endParaRPr lang="en-US" sz="900" dirty="0"/>
          </a:p>
        </p:txBody>
      </p:sp>
      <p:sp>
        <p:nvSpPr>
          <p:cNvPr id="30" name="Text 28"/>
          <p:cNvSpPr/>
          <p:nvPr>
            <p:custDataLst>
              <p:tags r:id="rId9"/>
            </p:custDataLst>
          </p:nvPr>
        </p:nvSpPr>
        <p:spPr>
          <a:xfrm>
            <a:off x="6184821" y="3168396"/>
            <a:ext cx="245745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2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水系电池材料筛选与决策</a:t>
            </a:r>
            <a:endParaRPr lang="en-US" sz="825" dirty="0"/>
          </a:p>
        </p:txBody>
      </p:sp>
      <p:sp>
        <p:nvSpPr>
          <p:cNvPr id="31" name="Shape 29"/>
          <p:cNvSpPr/>
          <p:nvPr>
            <p:custDataLst>
              <p:tags r:id="rId10"/>
            </p:custDataLst>
          </p:nvPr>
        </p:nvSpPr>
        <p:spPr>
          <a:xfrm>
            <a:off x="378381" y="3634740"/>
            <a:ext cx="2704338" cy="699516"/>
          </a:xfrm>
          <a:prstGeom prst="roundRect">
            <a:avLst>
              <a:gd name="adj" fmla="val 7843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32" name="Text 30"/>
          <p:cNvSpPr/>
          <p:nvPr>
            <p:custDataLst>
              <p:tags r:id="rId11"/>
            </p:custDataLst>
          </p:nvPr>
        </p:nvSpPr>
        <p:spPr>
          <a:xfrm>
            <a:off x="501825" y="3717036"/>
            <a:ext cx="2457450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空天遥感 · 童小华院士、柳思聪教授</a:t>
            </a:r>
            <a:endParaRPr lang="en-US" sz="900" dirty="0"/>
          </a:p>
        </p:txBody>
      </p:sp>
      <p:sp>
        <p:nvSpPr>
          <p:cNvPr id="33" name="Text 31"/>
          <p:cNvSpPr/>
          <p:nvPr>
            <p:custDataLst>
              <p:tags r:id="rId12"/>
            </p:custDataLst>
          </p:nvPr>
        </p:nvSpPr>
        <p:spPr>
          <a:xfrm>
            <a:off x="501825" y="3977640"/>
            <a:ext cx="245745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2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月球阴影区水冰探测</a:t>
            </a:r>
            <a:endParaRPr lang="en-US" sz="825" dirty="0"/>
          </a:p>
        </p:txBody>
      </p:sp>
      <p:sp>
        <p:nvSpPr>
          <p:cNvPr id="34" name="Shape 32"/>
          <p:cNvSpPr/>
          <p:nvPr>
            <p:custDataLst>
              <p:tags r:id="rId13"/>
            </p:custDataLst>
          </p:nvPr>
        </p:nvSpPr>
        <p:spPr>
          <a:xfrm>
            <a:off x="3219879" y="3634740"/>
            <a:ext cx="2704338" cy="699516"/>
          </a:xfrm>
          <a:prstGeom prst="roundRect">
            <a:avLst>
              <a:gd name="adj" fmla="val 7843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35" name="Text 33"/>
          <p:cNvSpPr/>
          <p:nvPr>
            <p:custDataLst>
              <p:tags r:id="rId14"/>
            </p:custDataLst>
          </p:nvPr>
        </p:nvSpPr>
        <p:spPr>
          <a:xfrm>
            <a:off x="3343323" y="3717036"/>
            <a:ext cx="2457450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生物医药 · 应天雷老师</a:t>
            </a:r>
            <a:endParaRPr lang="en-US" sz="900" dirty="0"/>
          </a:p>
        </p:txBody>
      </p:sp>
      <p:sp>
        <p:nvSpPr>
          <p:cNvPr id="36" name="Text 34"/>
          <p:cNvSpPr/>
          <p:nvPr>
            <p:custDataLst>
              <p:tags r:id="rId15"/>
            </p:custDataLst>
          </p:nvPr>
        </p:nvSpPr>
        <p:spPr>
          <a:xfrm>
            <a:off x="3343323" y="3977640"/>
            <a:ext cx="245745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2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靶点特异性抗体改造 · 干湿实验闭环</a:t>
            </a:r>
            <a:endParaRPr lang="en-US" sz="825" dirty="0"/>
          </a:p>
        </p:txBody>
      </p:sp>
      <p:sp>
        <p:nvSpPr>
          <p:cNvPr id="37" name="Shape 35"/>
          <p:cNvSpPr/>
          <p:nvPr>
            <p:custDataLst>
              <p:tags r:id="rId16"/>
            </p:custDataLst>
          </p:nvPr>
        </p:nvSpPr>
        <p:spPr>
          <a:xfrm>
            <a:off x="6061377" y="3634740"/>
            <a:ext cx="2704338" cy="699516"/>
          </a:xfrm>
          <a:prstGeom prst="roundRect">
            <a:avLst>
              <a:gd name="adj" fmla="val 7843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38" name="Text 36"/>
          <p:cNvSpPr/>
          <p:nvPr>
            <p:custDataLst>
              <p:tags r:id="rId17"/>
            </p:custDataLst>
          </p:nvPr>
        </p:nvSpPr>
        <p:spPr>
          <a:xfrm>
            <a:off x="6184821" y="3717036"/>
            <a:ext cx="2457450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高能化学 · 朱通老师</a:t>
            </a:r>
            <a:endParaRPr lang="en-US" sz="900" dirty="0"/>
          </a:p>
        </p:txBody>
      </p:sp>
      <p:sp>
        <p:nvSpPr>
          <p:cNvPr id="39" name="Text 37"/>
          <p:cNvSpPr/>
          <p:nvPr>
            <p:custDataLst>
              <p:tags r:id="rId18"/>
            </p:custDataLst>
          </p:nvPr>
        </p:nvSpPr>
        <p:spPr>
          <a:xfrm>
            <a:off x="6184821" y="3977640"/>
            <a:ext cx="245745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2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分子多目标优化设计</a:t>
            </a:r>
            <a:endParaRPr lang="en-US" sz="825" dirty="0"/>
          </a:p>
        </p:txBody>
      </p:sp>
      <p:sp>
        <p:nvSpPr>
          <p:cNvPr id="40" name="Shape 38"/>
          <p:cNvSpPr/>
          <p:nvPr/>
        </p:nvSpPr>
        <p:spPr>
          <a:xfrm>
            <a:off x="378381" y="4539996"/>
            <a:ext cx="8387334" cy="356616"/>
          </a:xfrm>
          <a:prstGeom prst="roundRect">
            <a:avLst>
              <a:gd name="adj" fmla="val 19231"/>
            </a:avLst>
          </a:prstGeom>
          <a:solidFill>
            <a:srgbClr val="E0E7FF"/>
          </a:solidFill>
        </p:spPr>
      </p:sp>
      <p:sp>
        <p:nvSpPr>
          <p:cNvPr id="41" name="Text 39"/>
          <p:cNvSpPr/>
          <p:nvPr/>
        </p:nvSpPr>
        <p:spPr>
          <a:xfrm>
            <a:off x="515541" y="4539996"/>
            <a:ext cx="8113014" cy="35661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65" b="1" dirty="0">
                <a:solidFill>
                  <a:srgbClr val="4F46E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纵深应用：NEXMed 生物药自主进化研发（干湿闭环）　·　高价值领域数据挖掘（可溯源、可审计）　·　高能空天燃料添加剂自驱动研发</a:t>
            </a:r>
            <a:endParaRPr lang="en-US" sz="8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71600" y="871220"/>
            <a:ext cx="5588635" cy="3667760"/>
          </a:xfrm>
          <a:prstGeom prst="rect">
            <a:avLst/>
          </a:prstGeom>
        </p:spPr>
      </p:pic>
      <p:sp>
        <p:nvSpPr>
          <p:cNvPr id="19" name="文本框 18"/>
          <p:cNvSpPr txBox="1"/>
          <p:nvPr/>
        </p:nvSpPr>
        <p:spPr>
          <a:xfrm>
            <a:off x="1280160" y="4798695"/>
            <a:ext cx="6233160" cy="2927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kumimoji="1" lang="en-US" altLang="zh-CN" sz="1050" b="1" dirty="0">
                <a:solidFill>
                  <a:schemeClr val="bg2">
                    <a:lumMod val="7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https://www.nist.gov/news-events/news/2026/05/caisi-evaluation-deepseek-v4-pro</a:t>
            </a:r>
            <a:endParaRPr kumimoji="1" lang="en-US" altLang="zh-CN" sz="1050" b="1" dirty="0">
              <a:solidFill>
                <a:schemeClr val="bg2">
                  <a:lumMod val="75000"/>
                </a:schemeClr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049939" y="297021"/>
            <a:ext cx="4560094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如何高效训练性能斜率</a:t>
            </a:r>
            <a:r>
              <a:rPr kumimoji="1" lang="zh-CN" altLang="en-US" sz="20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最好</a:t>
            </a:r>
            <a:r>
              <a:rPr kumimoji="1"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的大模型？</a:t>
            </a:r>
            <a:endParaRPr kumimoji="1"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37034" y="4563904"/>
            <a:ext cx="2919413" cy="27622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kumimoji="1" lang="zh-CN" altLang="en-US" sz="900" dirty="0">
                <a:latin typeface="华文中宋" panose="02010600040101010101" pitchFamily="2" charset="-122"/>
                <a:ea typeface="华文中宋" panose="02010600040101010101" pitchFamily="2" charset="-122"/>
              </a:rPr>
              <a:t>图a:</a:t>
            </a:r>
            <a:r>
              <a:rPr kumimoji="1" lang="en-US" altLang="zh-CN" sz="900" dirty="0"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r>
              <a:rPr kumimoji="1" lang="zh-CN" altLang="en-US" sz="900" dirty="0">
                <a:latin typeface="华文中宋" panose="02010600040101010101" pitchFamily="2" charset="-122"/>
                <a:ea typeface="华文中宋" panose="02010600040101010101" pitchFamily="2" charset="-122"/>
              </a:rPr>
              <a:t>中美模型性能对比</a:t>
            </a:r>
            <a:r>
              <a:rPr kumimoji="1" lang="en-US" altLang="zh-CN" sz="900" dirty="0">
                <a:latin typeface="华文中宋" panose="02010600040101010101" pitchFamily="2" charset="-122"/>
                <a:ea typeface="华文中宋" panose="02010600040101010101" pitchFamily="2" charset="-122"/>
              </a:rPr>
              <a:t> (</a:t>
            </a:r>
            <a:r>
              <a:rPr kumimoji="1" lang="zh-CN" altLang="en-US" sz="900" dirty="0">
                <a:latin typeface="华文中宋" panose="02010600040101010101" pitchFamily="2" charset="-122"/>
                <a:ea typeface="华文中宋" panose="02010600040101010101" pitchFamily="2" charset="-122"/>
              </a:rPr>
              <a:t>截止</a:t>
            </a:r>
            <a:r>
              <a:rPr kumimoji="1" lang="en-US" altLang="zh-CN" sz="900" dirty="0">
                <a:latin typeface="华文中宋" panose="02010600040101010101" pitchFamily="2" charset="-122"/>
                <a:ea typeface="华文中宋" panose="02010600040101010101" pitchFamily="2" charset="-122"/>
              </a:rPr>
              <a:t> 2026.4)</a:t>
            </a:r>
            <a:endParaRPr kumimoji="1" lang="en-US" altLang="zh-CN" sz="900" dirty="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090228" y="3544871"/>
            <a:ext cx="6963544" cy="58477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kumimoji="1" lang="zh-CN" altLang="en-US" sz="3200" b="1" dirty="0">
                <a:latin typeface="+mn-lt"/>
                <a:ea typeface="微软雅黑" panose="020B0503020204020204" pitchFamily="34" charset="-122"/>
              </a:rPr>
              <a:t>下一代能动性模型体系与开源生态</a:t>
            </a:r>
            <a:endParaRPr kumimoji="1" lang="en-US" altLang="zh-CN" sz="3200" b="1" dirty="0">
              <a:latin typeface="+mn-lt"/>
              <a:ea typeface="微软雅黑" panose="020B0503020204020204" pitchFamily="34" charset="-122"/>
            </a:endParaRPr>
          </a:p>
        </p:txBody>
      </p:sp>
      <p:pic>
        <p:nvPicPr>
          <p:cNvPr id="5" name="Picture 3" descr="upload_post_object_v2_3889793487"/>
          <p:cNvPicPr>
            <a:picLocks noChangeAspect="1"/>
          </p:cNvPicPr>
          <p:nvPr/>
        </p:nvPicPr>
        <p:blipFill>
          <a:blip r:embed="rId1"/>
          <a:srcRect t="7558" b="12485"/>
          <a:stretch>
            <a:fillRect/>
          </a:stretch>
        </p:blipFill>
        <p:spPr>
          <a:xfrm>
            <a:off x="1" y="0"/>
            <a:ext cx="9143999" cy="318979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78381" y="205740"/>
            <a:ext cx="8387334" cy="39776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5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大语言模型智能体（LLM Agent）</a:t>
            </a:r>
            <a:endParaRPr lang="en-US" sz="1950" dirty="0"/>
          </a:p>
        </p:txBody>
      </p:sp>
      <p:sp>
        <p:nvSpPr>
          <p:cNvPr id="3" name="Text 1"/>
          <p:cNvSpPr/>
          <p:nvPr/>
        </p:nvSpPr>
        <p:spPr>
          <a:xfrm>
            <a:off x="378381" y="644652"/>
            <a:ext cx="8387334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7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会自己动手做事的 AI</a:t>
            </a:r>
            <a:r>
              <a:rPr lang="en-US" sz="97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：以大语言模型（LLM）为“大脑”，感知环境、制定计划、使用工具，根据反馈不断修正，直到完成任务。</a:t>
            </a:r>
            <a:endParaRPr lang="en-US" sz="975" dirty="0"/>
          </a:p>
        </p:txBody>
      </p:sp>
      <p:sp>
        <p:nvSpPr>
          <p:cNvPr id="4" name="Text 2"/>
          <p:cNvSpPr/>
          <p:nvPr/>
        </p:nvSpPr>
        <p:spPr>
          <a:xfrm>
            <a:off x="378381" y="973836"/>
            <a:ext cx="3120390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2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从“会说”到“会做”</a:t>
            </a:r>
            <a:endParaRPr lang="en-US" sz="1125" dirty="0"/>
          </a:p>
        </p:txBody>
      </p:sp>
      <p:sp>
        <p:nvSpPr>
          <p:cNvPr id="5" name="Shape 3"/>
          <p:cNvSpPr/>
          <p:nvPr/>
        </p:nvSpPr>
        <p:spPr>
          <a:xfrm>
            <a:off x="378381" y="1268730"/>
            <a:ext cx="1519047" cy="1508760"/>
          </a:xfrm>
          <a:prstGeom prst="roundRect">
            <a:avLst>
              <a:gd name="adj" fmla="val 3182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474393" y="1351026"/>
            <a:ext cx="1327023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1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聊天模型</a:t>
            </a:r>
            <a:endParaRPr lang="en-US" sz="1015" dirty="0"/>
          </a:p>
        </p:txBody>
      </p:sp>
      <p:sp>
        <p:nvSpPr>
          <p:cNvPr id="7" name="Text 5"/>
          <p:cNvSpPr/>
          <p:nvPr/>
        </p:nvSpPr>
        <p:spPr>
          <a:xfrm>
            <a:off x="474393" y="1570482"/>
            <a:ext cx="1327023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15" i="1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像一位“只出主意的顾问”</a:t>
            </a:r>
            <a:endParaRPr lang="en-US" sz="715" dirty="0"/>
          </a:p>
        </p:txBody>
      </p:sp>
      <p:sp>
        <p:nvSpPr>
          <p:cNvPr id="8" name="Text 6"/>
          <p:cNvSpPr/>
          <p:nvPr/>
        </p:nvSpPr>
        <p:spPr>
          <a:xfrm>
            <a:off x="474393" y="1831086"/>
            <a:ext cx="1340739" cy="86410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127000" indent="-127000">
              <a:lnSpc>
                <a:spcPct val="110000"/>
              </a:lnSpc>
              <a:spcAft>
                <a:spcPts val="600"/>
              </a:spcAft>
              <a:buSzPct val="100000"/>
              <a:buChar char="•"/>
            </a:pPr>
            <a:r>
              <a:rPr lang="en-US" sz="79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一问一答，给出文字建议</a:t>
            </a:r>
            <a:endParaRPr lang="en-US" sz="790" dirty="0"/>
          </a:p>
          <a:p>
            <a:pPr marL="127000" indent="-127000">
              <a:lnSpc>
                <a:spcPct val="110000"/>
              </a:lnSpc>
              <a:buSzPct val="100000"/>
              <a:buChar char="•"/>
            </a:pPr>
            <a:r>
              <a:rPr lang="en-US" sz="79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只动嘴：出主意、不动手</a:t>
            </a:r>
            <a:endParaRPr lang="en-US" sz="790" dirty="0"/>
          </a:p>
        </p:txBody>
      </p:sp>
      <p:sp>
        <p:nvSpPr>
          <p:cNvPr id="9" name="Shape 7"/>
          <p:cNvSpPr/>
          <p:nvPr/>
        </p:nvSpPr>
        <p:spPr>
          <a:xfrm>
            <a:off x="1979724" y="1268730"/>
            <a:ext cx="1519047" cy="1508760"/>
          </a:xfrm>
          <a:prstGeom prst="roundRect">
            <a:avLst>
              <a:gd name="adj" fmla="val 3182"/>
            </a:avLst>
          </a:prstGeom>
          <a:solidFill>
            <a:srgbClr val="EFF6FF"/>
          </a:solidFill>
          <a:ln w="19050">
            <a:solidFill>
              <a:srgbClr val="BFDBFE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075736" y="1351026"/>
            <a:ext cx="1327023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1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智能体</a:t>
            </a:r>
            <a:endParaRPr lang="en-US" sz="1015" dirty="0"/>
          </a:p>
        </p:txBody>
      </p:sp>
      <p:sp>
        <p:nvSpPr>
          <p:cNvPr id="11" name="Text 9"/>
          <p:cNvSpPr/>
          <p:nvPr/>
        </p:nvSpPr>
        <p:spPr>
          <a:xfrm>
            <a:off x="2075736" y="1570482"/>
            <a:ext cx="1327023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15" i="1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像一位“能把事办成的助理”</a:t>
            </a:r>
            <a:endParaRPr lang="en-US" sz="715" dirty="0"/>
          </a:p>
        </p:txBody>
      </p:sp>
      <p:sp>
        <p:nvSpPr>
          <p:cNvPr id="12" name="Text 10"/>
          <p:cNvSpPr/>
          <p:nvPr/>
        </p:nvSpPr>
        <p:spPr>
          <a:xfrm>
            <a:off x="2075736" y="1831086"/>
            <a:ext cx="1340739" cy="86410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127000" indent="-127000">
              <a:lnSpc>
                <a:spcPct val="110000"/>
              </a:lnSpc>
              <a:spcAft>
                <a:spcPts val="600"/>
              </a:spcAft>
              <a:buSzPct val="100000"/>
              <a:buChar char="•"/>
            </a:pPr>
            <a:r>
              <a:rPr lang="en-US" sz="79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接到目标，拆成步骤做完</a:t>
            </a:r>
            <a:endParaRPr lang="en-US" sz="790" dirty="0"/>
          </a:p>
          <a:p>
            <a:pPr marL="127000" indent="-127000">
              <a:lnSpc>
                <a:spcPct val="110000"/>
              </a:lnSpc>
              <a:buSzPct val="100000"/>
              <a:buChar char="•"/>
            </a:pPr>
            <a:r>
              <a:rPr lang="en-US" sz="79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动手：上网查、写代码、操作软件</a:t>
            </a:r>
            <a:endParaRPr lang="en-US" sz="790" dirty="0"/>
          </a:p>
        </p:txBody>
      </p:sp>
      <p:sp>
        <p:nvSpPr>
          <p:cNvPr id="13" name="Shape 11"/>
          <p:cNvSpPr/>
          <p:nvPr/>
        </p:nvSpPr>
        <p:spPr>
          <a:xfrm>
            <a:off x="378381" y="2880360"/>
            <a:ext cx="3120390" cy="994410"/>
          </a:xfrm>
          <a:prstGeom prst="roundRect">
            <a:avLst>
              <a:gd name="adj" fmla="val 4828"/>
            </a:avLst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88109" y="2962656"/>
            <a:ext cx="2900934" cy="82981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indent="0">
              <a:lnSpc>
                <a:spcPct val="112000"/>
              </a:lnSpc>
              <a:spcAft>
                <a:spcPts val="500"/>
              </a:spcAft>
              <a:buNone/>
            </a:pPr>
            <a:r>
              <a:rPr lang="en-US" sz="79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同一句话：“帮我订一张去北京的机票”</a:t>
            </a:r>
            <a:endParaRPr lang="en-US" sz="790" dirty="0"/>
          </a:p>
          <a:p>
            <a:pPr marL="0" indent="0">
              <a:lnSpc>
                <a:spcPct val="112000"/>
              </a:lnSpc>
              <a:spcAft>
                <a:spcPts val="400"/>
              </a:spcAft>
              <a:buNone/>
            </a:pPr>
            <a:r>
              <a:rPr lang="en-US" sz="79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顾问 → 告诉你订票的步骤</a:t>
            </a:r>
            <a:endParaRPr lang="en-US" sz="790" dirty="0"/>
          </a:p>
          <a:p>
            <a:pPr marL="0" indent="0">
              <a:lnSpc>
                <a:spcPct val="112000"/>
              </a:lnSpc>
              <a:buNone/>
            </a:pPr>
            <a:r>
              <a:rPr lang="en-US" sz="790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助理 → 查航班、比价、填好订单，付款前请你确认</a:t>
            </a:r>
            <a:endParaRPr lang="en-US" sz="790" dirty="0"/>
          </a:p>
        </p:txBody>
      </p:sp>
      <p:sp>
        <p:nvSpPr>
          <p:cNvPr id="15" name="Text 13"/>
          <p:cNvSpPr/>
          <p:nvPr/>
        </p:nvSpPr>
        <p:spPr>
          <a:xfrm>
            <a:off x="3670221" y="973836"/>
            <a:ext cx="5095494" cy="2468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25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智能体如何工作：感知 → 思考 → 行动 → 检查，循环直到完成</a:t>
            </a:r>
            <a:endParaRPr lang="en-US" sz="1125" dirty="0"/>
          </a:p>
        </p:txBody>
      </p:sp>
      <p:sp>
        <p:nvSpPr>
          <p:cNvPr id="16" name="Shape 14"/>
          <p:cNvSpPr/>
          <p:nvPr/>
        </p:nvSpPr>
        <p:spPr>
          <a:xfrm>
            <a:off x="4458891" y="1371600"/>
            <a:ext cx="1577340" cy="651510"/>
          </a:xfrm>
          <a:prstGeom prst="roundRect">
            <a:avLst>
              <a:gd name="adj" fmla="val 9474"/>
            </a:avLst>
          </a:prstGeom>
          <a:solidFill>
            <a:srgbClr val="FFFFFF"/>
          </a:solidFill>
          <a:ln w="15875">
            <a:solidFill>
              <a:srgbClr val="BFDBFE"/>
            </a:solidFill>
            <a:prstDash val="solid"/>
          </a:ln>
          <a:effectLst>
            <a:outerShdw blurRad="76200" dist="25400" dir="5400000" algn="bl" rotWithShape="0">
              <a:srgbClr val="94A3B8">
                <a:alpha val="20000"/>
              </a:srgbClr>
            </a:outerShdw>
          </a:effectLst>
        </p:spPr>
      </p:sp>
      <p:sp>
        <p:nvSpPr>
          <p:cNvPr id="17" name="Text 15"/>
          <p:cNvSpPr/>
          <p:nvPr/>
        </p:nvSpPr>
        <p:spPr>
          <a:xfrm>
            <a:off x="4568619" y="1433322"/>
            <a:ext cx="1357884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① 感知</a:t>
            </a:r>
            <a:r>
              <a:rPr lang="en-US" sz="750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　眼睛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4568619" y="1687068"/>
            <a:ext cx="1357884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看网页、读文件、看屏幕</a:t>
            </a:r>
            <a:endParaRPr lang="en-US" sz="790" dirty="0"/>
          </a:p>
        </p:txBody>
      </p:sp>
      <p:sp>
        <p:nvSpPr>
          <p:cNvPr id="19" name="Shape 17"/>
          <p:cNvSpPr/>
          <p:nvPr/>
        </p:nvSpPr>
        <p:spPr>
          <a:xfrm>
            <a:off x="7188375" y="1371600"/>
            <a:ext cx="1577340" cy="651510"/>
          </a:xfrm>
          <a:prstGeom prst="roundRect">
            <a:avLst>
              <a:gd name="adj" fmla="val 9474"/>
            </a:avLst>
          </a:prstGeom>
          <a:solidFill>
            <a:srgbClr val="2563EB"/>
          </a:solidFill>
          <a:ln w="15875">
            <a:solidFill>
              <a:srgbClr val="2563EB"/>
            </a:solidFill>
            <a:prstDash val="solid"/>
          </a:ln>
          <a:effectLst>
            <a:outerShdw blurRad="76200" dist="25400" dir="5400000" algn="bl" rotWithShape="0">
              <a:srgbClr val="94A3B8">
                <a:alpha val="20000"/>
              </a:srgbClr>
            </a:outerShdw>
          </a:effectLst>
        </p:spPr>
      </p:sp>
      <p:sp>
        <p:nvSpPr>
          <p:cNvPr id="20" name="Text 18"/>
          <p:cNvSpPr/>
          <p:nvPr/>
        </p:nvSpPr>
        <p:spPr>
          <a:xfrm>
            <a:off x="7298103" y="1433322"/>
            <a:ext cx="1357884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② 思考</a:t>
            </a:r>
            <a:r>
              <a:rPr lang="en-US" sz="750" dirty="0">
                <a:solidFill>
                  <a:srgbClr val="BFDBF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　大脑 = 大模型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7298103" y="1687068"/>
            <a:ext cx="1357884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90" dirty="0">
                <a:solidFill>
                  <a:srgbClr val="DBEAF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拆解任务，决定下一步</a:t>
            </a:r>
            <a:endParaRPr lang="en-US" sz="790" dirty="0"/>
          </a:p>
        </p:txBody>
      </p:sp>
      <p:sp>
        <p:nvSpPr>
          <p:cNvPr id="22" name="Shape 20"/>
          <p:cNvSpPr/>
          <p:nvPr/>
        </p:nvSpPr>
        <p:spPr>
          <a:xfrm>
            <a:off x="7188375" y="3051810"/>
            <a:ext cx="1577340" cy="651510"/>
          </a:xfrm>
          <a:prstGeom prst="roundRect">
            <a:avLst>
              <a:gd name="adj" fmla="val 9474"/>
            </a:avLst>
          </a:prstGeom>
          <a:solidFill>
            <a:srgbClr val="FFFFFF"/>
          </a:solidFill>
          <a:ln w="15875">
            <a:solidFill>
              <a:srgbClr val="BFDBFE"/>
            </a:solidFill>
            <a:prstDash val="solid"/>
          </a:ln>
          <a:effectLst>
            <a:outerShdw blurRad="76200" dist="25400" dir="5400000" algn="bl" rotWithShape="0">
              <a:srgbClr val="94A3B8">
                <a:alpha val="20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7298103" y="3113532"/>
            <a:ext cx="1357884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③ 行动</a:t>
            </a:r>
            <a:r>
              <a:rPr lang="en-US" sz="750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　双手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7298103" y="3367278"/>
            <a:ext cx="1357884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用工具：搜索、代码、软件</a:t>
            </a:r>
            <a:endParaRPr lang="en-US" sz="790" dirty="0"/>
          </a:p>
        </p:txBody>
      </p:sp>
      <p:sp>
        <p:nvSpPr>
          <p:cNvPr id="25" name="Shape 23"/>
          <p:cNvSpPr/>
          <p:nvPr/>
        </p:nvSpPr>
        <p:spPr>
          <a:xfrm>
            <a:off x="4458891" y="3051810"/>
            <a:ext cx="1577340" cy="651510"/>
          </a:xfrm>
          <a:prstGeom prst="roundRect">
            <a:avLst>
              <a:gd name="adj" fmla="val 9474"/>
            </a:avLst>
          </a:prstGeom>
          <a:solidFill>
            <a:srgbClr val="FFFFFF"/>
          </a:solidFill>
          <a:ln w="15875">
            <a:solidFill>
              <a:srgbClr val="BFDBFE"/>
            </a:solidFill>
            <a:prstDash val="solid"/>
          </a:ln>
          <a:effectLst>
            <a:outerShdw blurRad="76200" dist="25400" dir="5400000" algn="bl" rotWithShape="0">
              <a:srgbClr val="94A3B8">
                <a:alpha val="20000"/>
              </a:srgbClr>
            </a:outerShdw>
          </a:effectLst>
        </p:spPr>
      </p:sp>
      <p:sp>
        <p:nvSpPr>
          <p:cNvPr id="26" name="Text 24"/>
          <p:cNvSpPr/>
          <p:nvPr/>
        </p:nvSpPr>
        <p:spPr>
          <a:xfrm>
            <a:off x="4568619" y="3113532"/>
            <a:ext cx="1357884" cy="2331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④ 检查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4568619" y="3367278"/>
            <a:ext cx="1357884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9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结果对了吗？记入记忆</a:t>
            </a:r>
            <a:endParaRPr lang="en-US" sz="790" dirty="0"/>
          </a:p>
        </p:txBody>
      </p:sp>
      <p:sp>
        <p:nvSpPr>
          <p:cNvPr id="28" name="Shape 26"/>
          <p:cNvSpPr/>
          <p:nvPr/>
        </p:nvSpPr>
        <p:spPr>
          <a:xfrm>
            <a:off x="5830491" y="2208276"/>
            <a:ext cx="1577340" cy="685800"/>
          </a:xfrm>
          <a:prstGeom prst="ellipse">
            <a:avLst/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5830491" y="2304288"/>
            <a:ext cx="1577340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75" b="1" dirty="0">
                <a:solidFill>
                  <a:srgbClr val="B4530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记忆</a:t>
            </a:r>
            <a:r>
              <a:rPr lang="en-US" sz="750" dirty="0">
                <a:solidFill>
                  <a:srgbClr val="B4530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（备忘录）</a:t>
            </a:r>
            <a:endParaRPr lang="en-US" sz="975" dirty="0"/>
          </a:p>
        </p:txBody>
      </p:sp>
      <p:sp>
        <p:nvSpPr>
          <p:cNvPr id="30" name="Text 28"/>
          <p:cNvSpPr/>
          <p:nvPr/>
        </p:nvSpPr>
        <p:spPr>
          <a:xfrm>
            <a:off x="5830491" y="2523744"/>
            <a:ext cx="1577340" cy="1920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15" dirty="0">
                <a:solidFill>
                  <a:srgbClr val="B4530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记下计划、结果与经验</a:t>
            </a:r>
            <a:endParaRPr lang="en-US" sz="715" dirty="0"/>
          </a:p>
        </p:txBody>
      </p:sp>
      <p:sp>
        <p:nvSpPr>
          <p:cNvPr id="31" name="Shape 29"/>
          <p:cNvSpPr/>
          <p:nvPr/>
        </p:nvSpPr>
        <p:spPr>
          <a:xfrm flipV="1">
            <a:off x="7236381" y="2091690"/>
            <a:ext cx="480060" cy="219456"/>
          </a:xfrm>
          <a:prstGeom prst="line">
            <a:avLst/>
          </a:prstGeom>
          <a:noFill/>
          <a:ln w="12700">
            <a:solidFill>
              <a:srgbClr val="F59E0B"/>
            </a:solidFill>
            <a:prstDash val="dash"/>
          </a:ln>
        </p:spPr>
      </p:sp>
      <p:sp>
        <p:nvSpPr>
          <p:cNvPr id="32" name="Shape 30"/>
          <p:cNvSpPr/>
          <p:nvPr/>
        </p:nvSpPr>
        <p:spPr>
          <a:xfrm flipV="1">
            <a:off x="5590461" y="2825496"/>
            <a:ext cx="377190" cy="205740"/>
          </a:xfrm>
          <a:prstGeom prst="line">
            <a:avLst/>
          </a:prstGeom>
          <a:noFill/>
          <a:ln w="12700">
            <a:solidFill>
              <a:srgbClr val="F59E0B"/>
            </a:solidFill>
            <a:prstDash val="dash"/>
          </a:ln>
        </p:spPr>
      </p:sp>
      <p:sp>
        <p:nvSpPr>
          <p:cNvPr id="33" name="Shape 31"/>
          <p:cNvSpPr/>
          <p:nvPr/>
        </p:nvSpPr>
        <p:spPr>
          <a:xfrm>
            <a:off x="6118527" y="1697355"/>
            <a:ext cx="987552" cy="0"/>
          </a:xfrm>
          <a:prstGeom prst="line">
            <a:avLst/>
          </a:prstGeom>
          <a:noFill/>
          <a:ln w="28575">
            <a:solidFill>
              <a:srgbClr val="94A3B8"/>
            </a:solidFill>
            <a:prstDash val="solid"/>
            <a:tailEnd type="triangle"/>
          </a:ln>
        </p:spPr>
      </p:sp>
      <p:sp>
        <p:nvSpPr>
          <p:cNvPr id="34" name="Shape 32"/>
          <p:cNvSpPr/>
          <p:nvPr/>
        </p:nvSpPr>
        <p:spPr>
          <a:xfrm>
            <a:off x="7977045" y="2105406"/>
            <a:ext cx="0" cy="864108"/>
          </a:xfrm>
          <a:prstGeom prst="line">
            <a:avLst/>
          </a:prstGeom>
          <a:noFill/>
          <a:ln w="28575">
            <a:solidFill>
              <a:srgbClr val="94A3B8"/>
            </a:solidFill>
            <a:prstDash val="solid"/>
            <a:tailEnd type="triangle"/>
          </a:ln>
        </p:spPr>
      </p:sp>
      <p:sp>
        <p:nvSpPr>
          <p:cNvPr id="35" name="Shape 33"/>
          <p:cNvSpPr/>
          <p:nvPr/>
        </p:nvSpPr>
        <p:spPr>
          <a:xfrm>
            <a:off x="6118527" y="3377565"/>
            <a:ext cx="987552" cy="0"/>
          </a:xfrm>
          <a:prstGeom prst="line">
            <a:avLst/>
          </a:prstGeom>
          <a:noFill/>
          <a:ln w="28575">
            <a:solidFill>
              <a:srgbClr val="94A3B8"/>
            </a:solidFill>
            <a:prstDash val="solid"/>
            <a:headEnd type="triangle"/>
          </a:ln>
        </p:spPr>
      </p:sp>
      <p:sp>
        <p:nvSpPr>
          <p:cNvPr id="36" name="Shape 34"/>
          <p:cNvSpPr/>
          <p:nvPr/>
        </p:nvSpPr>
        <p:spPr>
          <a:xfrm>
            <a:off x="5247561" y="2105406"/>
            <a:ext cx="0" cy="864108"/>
          </a:xfrm>
          <a:prstGeom prst="line">
            <a:avLst/>
          </a:prstGeom>
          <a:noFill/>
          <a:ln w="28575">
            <a:solidFill>
              <a:srgbClr val="94A3B8"/>
            </a:solidFill>
            <a:prstDash val="solid"/>
            <a:headEnd type="triangle"/>
          </a:ln>
        </p:spPr>
      </p:sp>
      <p:sp>
        <p:nvSpPr>
          <p:cNvPr id="37" name="Text 35"/>
          <p:cNvSpPr/>
          <p:nvPr/>
        </p:nvSpPr>
        <p:spPr>
          <a:xfrm>
            <a:off x="3670221" y="2249424"/>
            <a:ext cx="1474470" cy="4800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lnSpc>
                <a:spcPct val="110000"/>
              </a:lnSpc>
              <a:buNone/>
            </a:pPr>
            <a:r>
              <a:rPr lang="en-US" sz="71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未完成，</a:t>
            </a:r>
            <a:endParaRPr lang="en-US" sz="715" dirty="0"/>
          </a:p>
          <a:p>
            <a:pPr marL="0" indent="0" algn="r">
              <a:lnSpc>
                <a:spcPct val="110000"/>
              </a:lnSpc>
              <a:buNone/>
            </a:pPr>
            <a:r>
              <a:rPr lang="en-US" sz="71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进入下一轮</a:t>
            </a:r>
            <a:endParaRPr lang="en-US" sz="715" dirty="0"/>
          </a:p>
        </p:txBody>
      </p:sp>
      <p:sp>
        <p:nvSpPr>
          <p:cNvPr id="38" name="Shape 36"/>
          <p:cNvSpPr/>
          <p:nvPr/>
        </p:nvSpPr>
        <p:spPr>
          <a:xfrm>
            <a:off x="3670221" y="1560195"/>
            <a:ext cx="617220" cy="274320"/>
          </a:xfrm>
          <a:prstGeom prst="roundRect">
            <a:avLst>
              <a:gd name="adj" fmla="val 50000"/>
            </a:avLst>
          </a:prstGeom>
          <a:solidFill>
            <a:srgbClr val="F1F5F9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3670221" y="1560195"/>
            <a:ext cx="61722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25" b="1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目标</a:t>
            </a:r>
            <a:endParaRPr lang="en-US" sz="825" dirty="0"/>
          </a:p>
        </p:txBody>
      </p:sp>
      <p:sp>
        <p:nvSpPr>
          <p:cNvPr id="40" name="Shape 38"/>
          <p:cNvSpPr/>
          <p:nvPr/>
        </p:nvSpPr>
        <p:spPr>
          <a:xfrm>
            <a:off x="4342305" y="1697355"/>
            <a:ext cx="61722" cy="0"/>
          </a:xfrm>
          <a:prstGeom prst="line">
            <a:avLst/>
          </a:prstGeom>
          <a:noFill/>
          <a:ln w="28575">
            <a:solidFill>
              <a:srgbClr val="94A3B8"/>
            </a:solidFill>
            <a:prstDash val="solid"/>
            <a:tailEnd type="triangle"/>
          </a:ln>
        </p:spPr>
      </p:sp>
      <p:sp>
        <p:nvSpPr>
          <p:cNvPr id="41" name="Shape 39"/>
          <p:cNvSpPr/>
          <p:nvPr/>
        </p:nvSpPr>
        <p:spPr>
          <a:xfrm>
            <a:off x="5247561" y="3758184"/>
            <a:ext cx="0" cy="109728"/>
          </a:xfrm>
          <a:prstGeom prst="line">
            <a:avLst/>
          </a:prstGeom>
          <a:noFill/>
          <a:ln w="28575">
            <a:solidFill>
              <a:srgbClr val="047857"/>
            </a:solidFill>
            <a:prstDash val="solid"/>
            <a:tailEnd type="triangle"/>
          </a:ln>
        </p:spPr>
      </p:sp>
      <p:sp>
        <p:nvSpPr>
          <p:cNvPr id="42" name="Text 40"/>
          <p:cNvSpPr/>
          <p:nvPr/>
        </p:nvSpPr>
        <p:spPr>
          <a:xfrm>
            <a:off x="5316141" y="3717036"/>
            <a:ext cx="514350" cy="1783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15" dirty="0">
                <a:solidFill>
                  <a:srgbClr val="04785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已完成</a:t>
            </a:r>
            <a:endParaRPr lang="en-US" sz="715" dirty="0"/>
          </a:p>
        </p:txBody>
      </p:sp>
      <p:sp>
        <p:nvSpPr>
          <p:cNvPr id="43" name="Shape 41"/>
          <p:cNvSpPr/>
          <p:nvPr/>
        </p:nvSpPr>
        <p:spPr>
          <a:xfrm>
            <a:off x="4561761" y="3909060"/>
            <a:ext cx="1371600" cy="260604"/>
          </a:xfrm>
          <a:prstGeom prst="roundRect">
            <a:avLst>
              <a:gd name="adj" fmla="val 50000"/>
            </a:avLst>
          </a:prstGeom>
          <a:solidFill>
            <a:srgbClr val="D1FAE5"/>
          </a:solidFill>
        </p:spPr>
      </p:sp>
      <p:sp>
        <p:nvSpPr>
          <p:cNvPr id="44" name="Text 42"/>
          <p:cNvSpPr/>
          <p:nvPr/>
        </p:nvSpPr>
        <p:spPr>
          <a:xfrm>
            <a:off x="4561761" y="3909060"/>
            <a:ext cx="1371600" cy="26060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90" b="1" dirty="0">
                <a:solidFill>
                  <a:srgbClr val="04785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任务完成 ✓ 交付结果</a:t>
            </a:r>
            <a:endParaRPr lang="en-US" sz="790" dirty="0"/>
          </a:p>
        </p:txBody>
      </p:sp>
      <p:sp>
        <p:nvSpPr>
          <p:cNvPr id="45" name="Shape 43"/>
          <p:cNvSpPr/>
          <p:nvPr/>
        </p:nvSpPr>
        <p:spPr>
          <a:xfrm>
            <a:off x="378381" y="4217670"/>
            <a:ext cx="8387334" cy="637794"/>
          </a:xfrm>
          <a:prstGeom prst="roundRect">
            <a:avLst>
              <a:gd name="adj" fmla="val 10753"/>
            </a:avLst>
          </a:prstGeom>
          <a:solidFill>
            <a:srgbClr val="EFF6FF"/>
          </a:solidFill>
        </p:spPr>
      </p:sp>
      <p:sp>
        <p:nvSpPr>
          <p:cNvPr id="46" name="Text 44"/>
          <p:cNvSpPr/>
          <p:nvPr/>
        </p:nvSpPr>
        <p:spPr>
          <a:xfrm>
            <a:off x="529257" y="4217670"/>
            <a:ext cx="925830" cy="63779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40" b="1" dirty="0">
                <a:solidFill>
                  <a:srgbClr val="0F172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已经能做什么</a:t>
            </a:r>
            <a:endParaRPr lang="en-US" sz="940" dirty="0"/>
          </a:p>
        </p:txBody>
      </p:sp>
      <p:sp>
        <p:nvSpPr>
          <p:cNvPr id="47" name="Shape 45"/>
          <p:cNvSpPr/>
          <p:nvPr/>
        </p:nvSpPr>
        <p:spPr>
          <a:xfrm>
            <a:off x="1557957" y="4327398"/>
            <a:ext cx="0" cy="418338"/>
          </a:xfrm>
          <a:prstGeom prst="line">
            <a:avLst/>
          </a:prstGeom>
          <a:noFill/>
          <a:ln w="12700">
            <a:solidFill>
              <a:srgbClr val="BFDBFE"/>
            </a:solidFill>
            <a:prstDash val="solid"/>
          </a:ln>
        </p:spPr>
      </p:sp>
      <p:sp>
        <p:nvSpPr>
          <p:cNvPr id="48" name="Text 46"/>
          <p:cNvSpPr/>
          <p:nvPr/>
        </p:nvSpPr>
        <p:spPr>
          <a:xfrm>
            <a:off x="1667685" y="4286250"/>
            <a:ext cx="1596200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6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编程助手</a:t>
            </a:r>
            <a:endParaRPr lang="en-US" sz="865" dirty="0"/>
          </a:p>
        </p:txBody>
      </p:sp>
      <p:sp>
        <p:nvSpPr>
          <p:cNvPr id="49" name="Text 47"/>
          <p:cNvSpPr/>
          <p:nvPr/>
        </p:nvSpPr>
        <p:spPr>
          <a:xfrm>
            <a:off x="1667685" y="4491990"/>
            <a:ext cx="1596200" cy="31546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715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自主写代码、定位并修复缺陷</a:t>
            </a:r>
            <a:endParaRPr lang="en-US" sz="715" dirty="0"/>
          </a:p>
        </p:txBody>
      </p:sp>
      <p:sp>
        <p:nvSpPr>
          <p:cNvPr id="50" name="Shape 48"/>
          <p:cNvSpPr/>
          <p:nvPr/>
        </p:nvSpPr>
        <p:spPr>
          <a:xfrm>
            <a:off x="3359896" y="4327398"/>
            <a:ext cx="0" cy="418338"/>
          </a:xfrm>
          <a:prstGeom prst="line">
            <a:avLst/>
          </a:prstGeom>
          <a:noFill/>
          <a:ln w="12700">
            <a:solidFill>
              <a:srgbClr val="BFDBFE"/>
            </a:solidFill>
            <a:prstDash val="solid"/>
          </a:ln>
        </p:spPr>
      </p:sp>
      <p:sp>
        <p:nvSpPr>
          <p:cNvPr id="51" name="Text 49"/>
          <p:cNvSpPr/>
          <p:nvPr/>
        </p:nvSpPr>
        <p:spPr>
          <a:xfrm>
            <a:off x="3469624" y="4286250"/>
            <a:ext cx="1596200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6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深度研究</a:t>
            </a:r>
            <a:endParaRPr lang="en-US" sz="865" dirty="0"/>
          </a:p>
        </p:txBody>
      </p:sp>
      <p:sp>
        <p:nvSpPr>
          <p:cNvPr id="52" name="Text 50"/>
          <p:cNvSpPr/>
          <p:nvPr/>
        </p:nvSpPr>
        <p:spPr>
          <a:xfrm>
            <a:off x="3469624" y="4491990"/>
            <a:ext cx="1596200" cy="31546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715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查上百个网页，写成带出处的报告</a:t>
            </a:r>
            <a:endParaRPr lang="en-US" sz="715" dirty="0"/>
          </a:p>
        </p:txBody>
      </p:sp>
      <p:sp>
        <p:nvSpPr>
          <p:cNvPr id="53" name="Shape 51"/>
          <p:cNvSpPr/>
          <p:nvPr/>
        </p:nvSpPr>
        <p:spPr>
          <a:xfrm>
            <a:off x="5161836" y="4327398"/>
            <a:ext cx="0" cy="418338"/>
          </a:xfrm>
          <a:prstGeom prst="line">
            <a:avLst/>
          </a:prstGeom>
          <a:noFill/>
          <a:ln w="12700">
            <a:solidFill>
              <a:srgbClr val="BFDBFE"/>
            </a:solidFill>
            <a:prstDash val="solid"/>
          </a:ln>
        </p:spPr>
      </p:sp>
      <p:sp>
        <p:nvSpPr>
          <p:cNvPr id="54" name="Text 52"/>
          <p:cNvSpPr/>
          <p:nvPr/>
        </p:nvSpPr>
        <p:spPr>
          <a:xfrm>
            <a:off x="5271564" y="4286250"/>
            <a:ext cx="1596200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6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电脑操作</a:t>
            </a:r>
            <a:endParaRPr lang="en-US" sz="865" dirty="0"/>
          </a:p>
        </p:txBody>
      </p:sp>
      <p:sp>
        <p:nvSpPr>
          <p:cNvPr id="55" name="Text 53"/>
          <p:cNvSpPr/>
          <p:nvPr/>
        </p:nvSpPr>
        <p:spPr>
          <a:xfrm>
            <a:off x="5271564" y="4491990"/>
            <a:ext cx="1596200" cy="31546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715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像人一样点击输入，操作网页与软件</a:t>
            </a:r>
            <a:endParaRPr lang="en-US" sz="715" dirty="0"/>
          </a:p>
        </p:txBody>
      </p:sp>
      <p:sp>
        <p:nvSpPr>
          <p:cNvPr id="56" name="Shape 54"/>
          <p:cNvSpPr/>
          <p:nvPr/>
        </p:nvSpPr>
        <p:spPr>
          <a:xfrm>
            <a:off x="6963775" y="4327398"/>
            <a:ext cx="0" cy="418338"/>
          </a:xfrm>
          <a:prstGeom prst="line">
            <a:avLst/>
          </a:prstGeom>
          <a:noFill/>
          <a:ln w="12700">
            <a:solidFill>
              <a:srgbClr val="BFDBFE"/>
            </a:solidFill>
            <a:prstDash val="solid"/>
          </a:ln>
        </p:spPr>
      </p:sp>
      <p:sp>
        <p:nvSpPr>
          <p:cNvPr id="57" name="Text 55"/>
          <p:cNvSpPr/>
          <p:nvPr/>
        </p:nvSpPr>
        <p:spPr>
          <a:xfrm>
            <a:off x="7073503" y="4286250"/>
            <a:ext cx="1596200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65" b="1" dirty="0">
                <a:solidFill>
                  <a:srgbClr val="2563E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科研助手</a:t>
            </a:r>
            <a:endParaRPr lang="en-US" sz="865" dirty="0"/>
          </a:p>
        </p:txBody>
      </p:sp>
      <p:sp>
        <p:nvSpPr>
          <p:cNvPr id="58" name="Text 56"/>
          <p:cNvSpPr/>
          <p:nvPr/>
        </p:nvSpPr>
        <p:spPr>
          <a:xfrm>
            <a:off x="7073503" y="4491990"/>
            <a:ext cx="1596200" cy="315468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715" dirty="0">
                <a:solidFill>
                  <a:srgbClr val="33415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在化学、材料等领域辅助实验与分析</a:t>
            </a:r>
            <a:endParaRPr lang="en-US" sz="715" dirty="0"/>
          </a:p>
        </p:txBody>
      </p:sp>
      <p:sp>
        <p:nvSpPr>
          <p:cNvPr id="59" name="Text 57"/>
          <p:cNvSpPr/>
          <p:nvPr/>
        </p:nvSpPr>
        <p:spPr>
          <a:xfrm>
            <a:off x="378381" y="4896612"/>
            <a:ext cx="8387334" cy="1783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1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※ 自主但可控：付款、发送、删除等关键操作，仍由人来确认</a:t>
            </a:r>
            <a:endParaRPr lang="en-US" sz="7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42900" y="342900"/>
            <a:ext cx="102870" cy="205740"/>
          </a:xfrm>
          <a:prstGeom prst="rect">
            <a:avLst/>
          </a:prstGeom>
          <a:solidFill>
            <a:srgbClr val="14B8A6"/>
          </a:solidFill>
        </p:spPr>
      </p:sp>
      <p:sp>
        <p:nvSpPr>
          <p:cNvPr id="3" name="Text 1"/>
          <p:cNvSpPr/>
          <p:nvPr/>
        </p:nvSpPr>
        <p:spPr>
          <a:xfrm>
            <a:off x="514350" y="342900"/>
            <a:ext cx="548640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25" b="1" kern="0" spc="400" dirty="0">
                <a:solidFill>
                  <a:srgbClr val="0B1E3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CH.1   概念框架</a:t>
            </a:r>
            <a:endParaRPr lang="en-US" sz="825" dirty="0"/>
          </a:p>
        </p:txBody>
      </p:sp>
      <p:sp>
        <p:nvSpPr>
          <p:cNvPr id="4" name="Text 2"/>
          <p:cNvSpPr/>
          <p:nvPr/>
        </p:nvSpPr>
        <p:spPr>
          <a:xfrm>
            <a:off x="342900" y="617220"/>
            <a:ext cx="8457971" cy="51435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0B1E3F"/>
                </a:solidFill>
                <a:latin typeface="Georgia" panose="02040502050405020303" pitchFamily="34" charset="0"/>
                <a:ea typeface="Georgia" panose="02040502050405020303" pitchFamily="34" charset="-122"/>
                <a:cs typeface="Georgia" panose="02040502050405020303" pitchFamily="34" charset="-120"/>
              </a:rPr>
              <a:t>Harness </a:t>
            </a:r>
            <a:r>
              <a:rPr lang="en-US" sz="2100" b="1" dirty="0" err="1">
                <a:solidFill>
                  <a:srgbClr val="0B1E3F"/>
                </a:solidFill>
                <a:latin typeface="Georgia" panose="02040502050405020303" pitchFamily="34" charset="0"/>
                <a:ea typeface="Georgia" panose="02040502050405020303" pitchFamily="34" charset="-122"/>
                <a:cs typeface="Georgia" panose="02040502050405020303" pitchFamily="34" charset="-120"/>
              </a:rPr>
              <a:t>四层模型</a:t>
            </a:r>
            <a:r>
              <a:rPr lang="en-US" sz="2100" b="1" dirty="0">
                <a:solidFill>
                  <a:srgbClr val="0B1E3F"/>
                </a:solidFill>
                <a:latin typeface="Georgia" panose="02040502050405020303" pitchFamily="34" charset="0"/>
                <a:ea typeface="Georgia" panose="02040502050405020303" pitchFamily="34" charset="-122"/>
                <a:cs typeface="Georgia" panose="02040502050405020303" pitchFamily="34" charset="-120"/>
              </a:rPr>
              <a:t> </a:t>
            </a:r>
            <a:endParaRPr lang="en-US" sz="2100" dirty="0"/>
          </a:p>
        </p:txBody>
      </p:sp>
      <p:sp>
        <p:nvSpPr>
          <p:cNvPr id="5" name="Shape 3"/>
          <p:cNvSpPr/>
          <p:nvPr/>
        </p:nvSpPr>
        <p:spPr>
          <a:xfrm>
            <a:off x="342900" y="1337310"/>
            <a:ext cx="123444" cy="768096"/>
          </a:xfrm>
          <a:prstGeom prst="rect">
            <a:avLst/>
          </a:prstGeom>
          <a:solidFill>
            <a:srgbClr val="F97066"/>
          </a:solidFill>
        </p:spPr>
      </p:sp>
      <p:sp>
        <p:nvSpPr>
          <p:cNvPr id="6" name="Shape 4"/>
          <p:cNvSpPr/>
          <p:nvPr/>
        </p:nvSpPr>
        <p:spPr>
          <a:xfrm>
            <a:off x="466344" y="1337310"/>
            <a:ext cx="8334527" cy="768096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651510" y="1405890"/>
            <a:ext cx="1097280" cy="30861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E3F"/>
                </a:solidFill>
                <a:latin typeface="Georgia" panose="02040502050405020303" pitchFamily="34" charset="0"/>
                <a:ea typeface="Georgia" panose="02040502050405020303" pitchFamily="34" charset="-122"/>
                <a:cs typeface="Georgia" panose="02040502050405020303" pitchFamily="34" charset="-120"/>
              </a:rPr>
              <a:t>进化层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651510" y="1714500"/>
            <a:ext cx="109728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25" i="1" kern="0" spc="300" dirty="0">
                <a:solidFill>
                  <a:srgbClr val="F9706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Evolution</a:t>
            </a:r>
            <a:endParaRPr lang="en-US" sz="825" dirty="0"/>
          </a:p>
        </p:txBody>
      </p:sp>
      <p:sp>
        <p:nvSpPr>
          <p:cNvPr id="9" name="Text 7"/>
          <p:cNvSpPr/>
          <p:nvPr/>
        </p:nvSpPr>
        <p:spPr>
          <a:xfrm>
            <a:off x="1920240" y="1337310"/>
            <a:ext cx="2606040" cy="76809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E293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反思机制、技能自改、参数搜索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4594860" y="1474470"/>
            <a:ext cx="0" cy="493776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732020" y="1405890"/>
            <a:ext cx="150876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75" kern="0" spc="200" dirty="0">
                <a:solidFill>
                  <a:srgbClr val="64748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本报告代表工作</a:t>
            </a:r>
            <a:endParaRPr lang="en-US" sz="675" dirty="0"/>
          </a:p>
        </p:txBody>
      </p:sp>
      <p:sp>
        <p:nvSpPr>
          <p:cNvPr id="12" name="Text 10"/>
          <p:cNvSpPr/>
          <p:nvPr/>
        </p:nvSpPr>
        <p:spPr>
          <a:xfrm>
            <a:off x="4732020" y="1611630"/>
            <a:ext cx="3771900" cy="4800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75" b="1" dirty="0">
                <a:solidFill>
                  <a:srgbClr val="F9706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Hermes Agent · GEPA (ICLR 2026 Oral)</a:t>
            </a:r>
            <a:endParaRPr lang="en-US" sz="975" dirty="0"/>
          </a:p>
        </p:txBody>
      </p:sp>
      <p:sp>
        <p:nvSpPr>
          <p:cNvPr id="13" name="Shape 11"/>
          <p:cNvSpPr/>
          <p:nvPr/>
        </p:nvSpPr>
        <p:spPr>
          <a:xfrm>
            <a:off x="342900" y="2187702"/>
            <a:ext cx="123444" cy="768096"/>
          </a:xfrm>
          <a:prstGeom prst="rect">
            <a:avLst/>
          </a:prstGeom>
          <a:solidFill>
            <a:srgbClr val="14B8A6"/>
          </a:solidFill>
        </p:spPr>
      </p:sp>
      <p:sp>
        <p:nvSpPr>
          <p:cNvPr id="14" name="Shape 12"/>
          <p:cNvSpPr/>
          <p:nvPr/>
        </p:nvSpPr>
        <p:spPr>
          <a:xfrm>
            <a:off x="466344" y="2187702"/>
            <a:ext cx="8334527" cy="768096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651510" y="2256282"/>
            <a:ext cx="1097280" cy="30861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zh-CN" altLang="en-US" sz="1500" b="1" dirty="0">
                <a:solidFill>
                  <a:srgbClr val="0B1E3F"/>
                </a:solidFill>
                <a:latin typeface="Georgia" panose="02040502050405020303" pitchFamily="34" charset="0"/>
                <a:ea typeface="Georgia" panose="02040502050405020303" pitchFamily="34" charset="-122"/>
                <a:cs typeface="Georgia" panose="02040502050405020303" pitchFamily="34" charset="-120"/>
              </a:rPr>
              <a:t>记忆</a:t>
            </a:r>
            <a:r>
              <a:rPr lang="en-US" sz="1500" b="1" dirty="0">
                <a:solidFill>
                  <a:srgbClr val="0B1E3F"/>
                </a:solidFill>
                <a:latin typeface="Georgia" panose="02040502050405020303" pitchFamily="34" charset="0"/>
                <a:ea typeface="Georgia" panose="02040502050405020303" pitchFamily="34" charset="-122"/>
                <a:cs typeface="Georgia" panose="02040502050405020303" pitchFamily="34" charset="-120"/>
              </a:rPr>
              <a:t>层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651510" y="2564892"/>
            <a:ext cx="109728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25" i="1" kern="0" spc="300" dirty="0">
                <a:solidFill>
                  <a:srgbClr val="14B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Memory</a:t>
            </a:r>
            <a:endParaRPr lang="en-US" sz="825" dirty="0"/>
          </a:p>
        </p:txBody>
      </p:sp>
      <p:sp>
        <p:nvSpPr>
          <p:cNvPr id="17" name="Text 15"/>
          <p:cNvSpPr/>
          <p:nvPr/>
        </p:nvSpPr>
        <p:spPr>
          <a:xfrm>
            <a:off x="1920240" y="2187702"/>
            <a:ext cx="2606040" cy="76809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E293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写入 / 遗忘 / 巩固 / 检索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4594860" y="2324862"/>
            <a:ext cx="0" cy="493776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4732020" y="2256282"/>
            <a:ext cx="150876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75" kern="0" spc="200" dirty="0">
                <a:solidFill>
                  <a:srgbClr val="64748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本报告代表工作</a:t>
            </a:r>
            <a:endParaRPr lang="en-US" sz="675" dirty="0"/>
          </a:p>
        </p:txBody>
      </p:sp>
      <p:sp>
        <p:nvSpPr>
          <p:cNvPr id="20" name="Text 18"/>
          <p:cNvSpPr/>
          <p:nvPr/>
        </p:nvSpPr>
        <p:spPr>
          <a:xfrm>
            <a:off x="4732020" y="2462022"/>
            <a:ext cx="3771900" cy="4800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75" b="1" dirty="0">
                <a:solidFill>
                  <a:srgbClr val="14B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MIRIX (LOCOMO SOTA 85.38%) · Memory-R1 · Mem0</a:t>
            </a:r>
            <a:endParaRPr lang="en-US" sz="975" dirty="0"/>
          </a:p>
        </p:txBody>
      </p:sp>
      <p:sp>
        <p:nvSpPr>
          <p:cNvPr id="21" name="Shape 19"/>
          <p:cNvSpPr/>
          <p:nvPr/>
        </p:nvSpPr>
        <p:spPr>
          <a:xfrm>
            <a:off x="342900" y="3038094"/>
            <a:ext cx="123444" cy="768096"/>
          </a:xfrm>
          <a:prstGeom prst="rect">
            <a:avLst/>
          </a:prstGeom>
          <a:solidFill>
            <a:srgbClr val="0B1E3F"/>
          </a:solidFill>
        </p:spPr>
      </p:sp>
      <p:sp>
        <p:nvSpPr>
          <p:cNvPr id="22" name="Shape 20"/>
          <p:cNvSpPr/>
          <p:nvPr/>
        </p:nvSpPr>
        <p:spPr>
          <a:xfrm>
            <a:off x="466344" y="3038094"/>
            <a:ext cx="8334527" cy="768096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651510" y="3106674"/>
            <a:ext cx="1097280" cy="30861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E3F"/>
                </a:solidFill>
                <a:latin typeface="Georgia" panose="02040502050405020303" pitchFamily="34" charset="0"/>
                <a:ea typeface="Georgia" panose="02040502050405020303" pitchFamily="34" charset="-122"/>
                <a:cs typeface="Georgia" panose="02040502050405020303" pitchFamily="34" charset="-120"/>
              </a:rPr>
              <a:t>运行层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651510" y="3415284"/>
            <a:ext cx="109728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25" i="1" kern="0" spc="300" dirty="0">
                <a:solidFill>
                  <a:srgbClr val="0B1E3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Runtime</a:t>
            </a:r>
            <a:endParaRPr lang="en-US" sz="825" dirty="0"/>
          </a:p>
        </p:txBody>
      </p:sp>
      <p:sp>
        <p:nvSpPr>
          <p:cNvPr id="25" name="Text 23"/>
          <p:cNvSpPr/>
          <p:nvPr/>
        </p:nvSpPr>
        <p:spPr>
          <a:xfrm>
            <a:off x="1920240" y="3038094"/>
            <a:ext cx="2606040" cy="76809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E293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上下文、工具、权限、调度、交互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4594860" y="3175254"/>
            <a:ext cx="0" cy="493776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4732020" y="3106674"/>
            <a:ext cx="150876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75" kern="0" spc="200" dirty="0">
                <a:solidFill>
                  <a:srgbClr val="64748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本报告代表工作</a:t>
            </a:r>
            <a:endParaRPr lang="en-US" sz="675" dirty="0"/>
          </a:p>
        </p:txBody>
      </p:sp>
      <p:sp>
        <p:nvSpPr>
          <p:cNvPr id="28" name="Text 26"/>
          <p:cNvSpPr/>
          <p:nvPr/>
        </p:nvSpPr>
        <p:spPr>
          <a:xfrm>
            <a:off x="4732020" y="3312414"/>
            <a:ext cx="3771900" cy="4800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75" b="1" dirty="0">
                <a:solidFill>
                  <a:srgbClr val="0B1E3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Claude Code (coding) · OpenClaw (ambient)</a:t>
            </a:r>
            <a:endParaRPr lang="en-US" sz="975" dirty="0"/>
          </a:p>
        </p:txBody>
      </p:sp>
      <p:sp>
        <p:nvSpPr>
          <p:cNvPr id="29" name="Shape 27"/>
          <p:cNvSpPr/>
          <p:nvPr/>
        </p:nvSpPr>
        <p:spPr>
          <a:xfrm>
            <a:off x="342900" y="3888486"/>
            <a:ext cx="123444" cy="768096"/>
          </a:xfrm>
          <a:prstGeom prst="rect">
            <a:avLst/>
          </a:prstGeom>
          <a:solidFill>
            <a:srgbClr val="1E3A6B"/>
          </a:solidFill>
        </p:spPr>
      </p:sp>
      <p:sp>
        <p:nvSpPr>
          <p:cNvPr id="30" name="Shape 28"/>
          <p:cNvSpPr/>
          <p:nvPr/>
        </p:nvSpPr>
        <p:spPr>
          <a:xfrm>
            <a:off x="466344" y="3888486"/>
            <a:ext cx="8334527" cy="768096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1" name="Text 29"/>
          <p:cNvSpPr/>
          <p:nvPr/>
        </p:nvSpPr>
        <p:spPr>
          <a:xfrm>
            <a:off x="651510" y="3957066"/>
            <a:ext cx="1097280" cy="30861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E3F"/>
                </a:solidFill>
                <a:latin typeface="Georgia" panose="02040502050405020303" pitchFamily="34" charset="0"/>
                <a:ea typeface="Georgia" panose="02040502050405020303" pitchFamily="34" charset="-122"/>
                <a:cs typeface="Georgia" panose="02040502050405020303" pitchFamily="34" charset="-120"/>
              </a:rPr>
              <a:t>模型层</a:t>
            </a:r>
            <a:endParaRPr lang="en-US" sz="1500" dirty="0"/>
          </a:p>
        </p:txBody>
      </p:sp>
      <p:sp>
        <p:nvSpPr>
          <p:cNvPr id="32" name="Text 30"/>
          <p:cNvSpPr/>
          <p:nvPr/>
        </p:nvSpPr>
        <p:spPr>
          <a:xfrm>
            <a:off x="651510" y="4265676"/>
            <a:ext cx="109728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25" i="1" kern="0" spc="300" dirty="0">
                <a:solidFill>
                  <a:srgbClr val="1E3A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Foundation</a:t>
            </a:r>
            <a:endParaRPr lang="en-US" sz="825" dirty="0"/>
          </a:p>
        </p:txBody>
      </p:sp>
      <p:sp>
        <p:nvSpPr>
          <p:cNvPr id="33" name="Text 31"/>
          <p:cNvSpPr/>
          <p:nvPr/>
        </p:nvSpPr>
        <p:spPr>
          <a:xfrm>
            <a:off x="1920240" y="3888486"/>
            <a:ext cx="2606040" cy="76809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E293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推理能力、工具使用、长程规划</a:t>
            </a:r>
            <a:endParaRPr lang="en-US" sz="900" dirty="0"/>
          </a:p>
        </p:txBody>
      </p:sp>
      <p:sp>
        <p:nvSpPr>
          <p:cNvPr id="34" name="Shape 32"/>
          <p:cNvSpPr/>
          <p:nvPr/>
        </p:nvSpPr>
        <p:spPr>
          <a:xfrm>
            <a:off x="4594860" y="4025646"/>
            <a:ext cx="0" cy="493776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4732020" y="3957066"/>
            <a:ext cx="150876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75" kern="0" spc="200" dirty="0">
                <a:solidFill>
                  <a:srgbClr val="64748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本报告代表工作</a:t>
            </a:r>
            <a:endParaRPr lang="en-US" sz="675" dirty="0"/>
          </a:p>
        </p:txBody>
      </p:sp>
      <p:sp>
        <p:nvSpPr>
          <p:cNvPr id="36" name="Text 34"/>
          <p:cNvSpPr/>
          <p:nvPr/>
        </p:nvSpPr>
        <p:spPr>
          <a:xfrm>
            <a:off x="4732020" y="4162806"/>
            <a:ext cx="3771900" cy="4800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75" b="1" dirty="0">
                <a:solidFill>
                  <a:srgbClr val="1E3A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Claude Opus 4.x · GPT-5 · Gemini 2.x</a:t>
            </a:r>
            <a:endParaRPr lang="en-US" sz="975" dirty="0"/>
          </a:p>
        </p:txBody>
      </p:sp>
      <p:sp>
        <p:nvSpPr>
          <p:cNvPr id="37" name="Text 35"/>
          <p:cNvSpPr/>
          <p:nvPr/>
        </p:nvSpPr>
        <p:spPr>
          <a:xfrm>
            <a:off x="342900" y="4457700"/>
            <a:ext cx="8457971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4748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↑ 越上层越「聪明」  ·  越下层越「基础」  ·  每一层都是上一层的支撑</a:t>
            </a:r>
            <a:endParaRPr lang="en-US" sz="900" dirty="0"/>
          </a:p>
        </p:txBody>
      </p:sp>
      <p:sp>
        <p:nvSpPr>
          <p:cNvPr id="38" name="Shape 36"/>
          <p:cNvSpPr/>
          <p:nvPr/>
        </p:nvSpPr>
        <p:spPr>
          <a:xfrm>
            <a:off x="342900" y="4800600"/>
            <a:ext cx="8457971" cy="0"/>
          </a:xfrm>
          <a:prstGeom prst="line">
            <a:avLst/>
          </a:prstGeom>
          <a:noFill/>
          <a:ln w="6350">
            <a:solidFill>
              <a:srgbClr val="CBD5E1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342900" y="4869180"/>
            <a:ext cx="685800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75" dirty="0">
                <a:solidFill>
                  <a:srgbClr val="64748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Agent Harness 前沿进展  ·  Claude Code · OpenClaw · Hermes · Memory</a:t>
            </a:r>
            <a:endParaRPr lang="en-US" sz="675" dirty="0"/>
          </a:p>
        </p:txBody>
      </p:sp>
      <p:sp>
        <p:nvSpPr>
          <p:cNvPr id="40" name="Text 38"/>
          <p:cNvSpPr/>
          <p:nvPr/>
        </p:nvSpPr>
        <p:spPr>
          <a:xfrm>
            <a:off x="8115071" y="4869180"/>
            <a:ext cx="685800" cy="2057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75" dirty="0">
                <a:solidFill>
                  <a:srgbClr val="64748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03</a:t>
            </a:r>
            <a:endParaRPr lang="en-US" sz="6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05272" y="51002"/>
            <a:ext cx="7533456" cy="648072"/>
          </a:xfrm>
        </p:spPr>
        <p:txBody>
          <a:bodyPr/>
          <a:lstStyle/>
          <a:p>
            <a:r>
              <a:rPr lang="zh-CN" altLang="en-US" dirty="0"/>
              <a:t>评测榜单与真实用户使用量不匹配</a:t>
            </a:r>
            <a:endParaRPr lang="zh-CN" altLang="en-US" dirty="0"/>
          </a:p>
        </p:txBody>
      </p:sp>
      <p:pic>
        <p:nvPicPr>
          <p:cNvPr id="5" name="图片 4" descr="upload_post_object_v2_2375553313"/>
          <p:cNvPicPr>
            <a:picLocks noChangeAspect="1"/>
          </p:cNvPicPr>
          <p:nvPr/>
        </p:nvPicPr>
        <p:blipFill>
          <a:blip r:embed="rId1"/>
          <a:srcRect b="35628"/>
          <a:stretch>
            <a:fillRect/>
          </a:stretch>
        </p:blipFill>
        <p:spPr>
          <a:xfrm>
            <a:off x="1226541" y="733799"/>
            <a:ext cx="3112802" cy="2962462"/>
          </a:xfrm>
          <a:prstGeom prst="rect">
            <a:avLst/>
          </a:prstGeom>
        </p:spPr>
      </p:pic>
      <p:pic>
        <p:nvPicPr>
          <p:cNvPr id="6" name="图片 5" descr="upload_post_object_v2_39034474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55" y="733799"/>
            <a:ext cx="3112802" cy="2962462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523623" y="3688622"/>
            <a:ext cx="2576346" cy="307777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en-US" altLang="zh-CN" sz="1400" dirty="0">
                <a:latin typeface="+mn-ea"/>
                <a:ea typeface="+mn-ea"/>
                <a:cs typeface="微软雅黑" panose="020B0503020204020204" pitchFamily="34" charset="-122"/>
              </a:rPr>
              <a:t>Claude</a:t>
            </a:r>
            <a:r>
              <a:rPr lang="zh-CN" altLang="en-US" sz="1400" dirty="0">
                <a:latin typeface="+mn-ea"/>
                <a:ea typeface="+mn-ea"/>
                <a:cs typeface="微软雅黑" panose="020B0503020204020204" pitchFamily="34" charset="-122"/>
              </a:rPr>
              <a:t>系列模型榜单评分不高</a:t>
            </a:r>
            <a:endParaRPr lang="zh-CN" altLang="en-US" sz="1400" dirty="0">
              <a:latin typeface="+mn-ea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97051" y="3688621"/>
            <a:ext cx="4284443" cy="307777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zh-CN" altLang="en-US" sz="1400" dirty="0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rPr>
              <a:t>但在</a:t>
            </a:r>
            <a:r>
              <a:rPr lang="en-US" altLang="zh-CN" sz="1400" dirty="0" err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rPr>
              <a:t>OpenRouter</a:t>
            </a:r>
            <a:r>
              <a:rPr lang="zh-CN" altLang="en-US" sz="1400" dirty="0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rPr>
              <a:t>这个转发平台上，使用量遥遥领先</a:t>
            </a:r>
            <a:endParaRPr lang="zh-CN" altLang="en-US" sz="1400" dirty="0">
              <a:solidFill>
                <a:schemeClr val="tx1"/>
              </a:solidFill>
              <a:latin typeface="+mn-ea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27772" y="4065845"/>
            <a:ext cx="84703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这种差异说明了</a:t>
            </a:r>
            <a:r>
              <a:rPr lang="zh-CN" altLang="en-US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两个问题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很多模型可能针对</a:t>
            </a:r>
            <a:r>
              <a:rPr lang="zh-CN" altLang="en-US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榜单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做了针对性训练，导致评测性能有一定的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in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-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domain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风险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大量的</a:t>
            </a:r>
            <a:r>
              <a:rPr lang="zh-CN" altLang="en-US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真实需求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并没有被覆盖到训练数据中，导致用户使用性能不佳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/>
        </p:nvSpPr>
        <p:spPr>
          <a:xfrm>
            <a:off x="8793" y="531200"/>
            <a:ext cx="9134003" cy="476057"/>
          </a:xfrm>
          <a:prstGeom prst="rect">
            <a:avLst/>
          </a:prstGeom>
        </p:spPr>
        <p:txBody>
          <a:bodyPr vert="horz" lIns="68544" tIns="34272" rIns="68544" bIns="34272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pPr algn="ctr"/>
            <a:r>
              <a:rPr lang="en-US" sz="2400" b="1" dirty="0" err="1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核心技术：Nex — 高活力开源能动模型体系</a:t>
            </a:r>
            <a:endParaRPr lang="en-US" sz="2400" b="1" dirty="0" err="1">
              <a:solidFill>
                <a:srgbClr val="004DBE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4" name="Picture 2" descr="上海创智学院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97" y="1498254"/>
            <a:ext cx="2256520" cy="1023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327813" y="2521598"/>
            <a:ext cx="2253663" cy="22263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7355" y="2573655"/>
            <a:ext cx="2051050" cy="252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50" b="1" dirty="0">
                <a:solidFill>
                  <a:srgbClr val="07496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</a:t>
            </a:r>
            <a:r>
              <a:rPr lang="zh-CN" altLang="en-US" sz="1050" b="1" dirty="0">
                <a:solidFill>
                  <a:srgbClr val="07496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：全新开源能动模型体系</a:t>
            </a:r>
            <a:endParaRPr lang="en-US" sz="1050" b="1" dirty="0">
              <a:solidFill>
                <a:srgbClr val="074967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27180" y="2774580"/>
            <a:ext cx="2193354" cy="4197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zh-CN" altLang="en-US" sz="900" dirty="0">
                <a:solidFill>
                  <a:srgbClr val="07496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能动性</a:t>
            </a:r>
            <a:r>
              <a:rPr lang="en-US" altLang="zh-CN" sz="900" dirty="0">
                <a:solidFill>
                  <a:srgbClr val="07496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SOTA</a:t>
            </a:r>
            <a:r>
              <a:rPr lang="zh-CN" altLang="en-US" sz="900" dirty="0">
                <a:solidFill>
                  <a:srgbClr val="07496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，对标</a:t>
            </a:r>
            <a:r>
              <a:rPr lang="en-US" altLang="zh-CN" sz="900" dirty="0">
                <a:solidFill>
                  <a:srgbClr val="07496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Claude</a:t>
            </a:r>
            <a:endParaRPr lang="en-US" altLang="zh-CN" sz="900" dirty="0">
              <a:solidFill>
                <a:srgbClr val="074967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285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zh-CN" altLang="en-US" sz="900" dirty="0">
                <a:solidFill>
                  <a:srgbClr val="07496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全面开源，从模型到数据到</a:t>
            </a:r>
            <a:r>
              <a:rPr lang="en-US" altLang="zh-CN" sz="900" dirty="0">
                <a:solidFill>
                  <a:srgbClr val="07496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Infra</a:t>
            </a:r>
            <a:endParaRPr lang="en-US" altLang="zh-CN" sz="900" dirty="0">
              <a:solidFill>
                <a:srgbClr val="074967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7813" y="1114170"/>
            <a:ext cx="2259694" cy="342811"/>
          </a:xfrm>
          <a:prstGeom prst="rect">
            <a:avLst/>
          </a:prstGeom>
          <a:solidFill>
            <a:srgbClr val="357CFF">
              <a:alpha val="10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</a:t>
            </a:r>
            <a:r>
              <a:rPr lang="zh-CN" altLang="en-US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模型体系</a:t>
            </a:r>
            <a:endParaRPr lang="en-US" altLang="en-US" sz="105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322557" y="1114170"/>
            <a:ext cx="2498709" cy="342811"/>
          </a:xfrm>
          <a:prstGeom prst="rect">
            <a:avLst/>
          </a:prstGeom>
          <a:solidFill>
            <a:srgbClr val="357CFF">
              <a:alpha val="10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</a:t>
            </a:r>
            <a:r>
              <a:rPr lang="zh-CN" altLang="en-US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en-US" altLang="zh-CN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 </a:t>
            </a:r>
            <a:r>
              <a:rPr lang="zh-CN" altLang="en-US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模型效果</a:t>
            </a:r>
            <a:endParaRPr lang="en-US" altLang="en-US" sz="105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680610" y="1682054"/>
            <a:ext cx="3515080" cy="28840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2713226" y="1408595"/>
            <a:ext cx="3419855" cy="1155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44" tIns="34272" rIns="68544" bIns="34272" numCol="1" anchor="ctr" anchorCtr="0" compatLnSpc="1">
            <a:no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>
              <a:spcBef>
                <a:spcPts val="400"/>
              </a:spcBef>
            </a:pPr>
            <a:r>
              <a:rPr lang="zh-CN" altLang="en-US" sz="900" b="1" dirty="0">
                <a:solidFill>
                  <a:srgbClr val="357C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动机</a:t>
            </a:r>
            <a:r>
              <a:rPr kumimoji="0" lang="zh-CN" altLang="en-US" sz="900" b="1" i="0" u="none" strike="noStrike" cap="none" normalizeH="0" baseline="0" dirty="0">
                <a:ln>
                  <a:noFill/>
                </a:ln>
                <a:solidFill>
                  <a:srgbClr val="357C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：中国需要一个自主</a:t>
            </a:r>
            <a:r>
              <a:rPr lang="zh-CN" altLang="en-US" sz="900" b="1" dirty="0">
                <a:solidFill>
                  <a:srgbClr val="357C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可控前沿能动</a:t>
            </a:r>
            <a:r>
              <a:rPr kumimoji="0" lang="zh-CN" altLang="en-US" sz="900" b="1" i="0" u="none" strike="noStrike" cap="none" normalizeH="0" baseline="0" dirty="0">
                <a:ln>
                  <a:noFill/>
                </a:ln>
                <a:solidFill>
                  <a:srgbClr val="357C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模型，来驱动</a:t>
            </a:r>
            <a:r>
              <a:rPr kumimoji="0" lang="en-US" altLang="zh-CN" sz="900" b="1" i="0" u="none" strike="noStrike" cap="none" normalizeH="0" baseline="0" dirty="0">
                <a:ln>
                  <a:noFill/>
                </a:ln>
                <a:solidFill>
                  <a:srgbClr val="357C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VIBE</a:t>
            </a:r>
            <a:r>
              <a:rPr kumimoji="0" lang="zh-CN" altLang="en-US" sz="900" b="1" i="0" u="none" strike="noStrike" cap="none" normalizeH="0" baseline="0" dirty="0">
                <a:ln>
                  <a:noFill/>
                </a:ln>
                <a:solidFill>
                  <a:srgbClr val="357CFF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时代</a:t>
            </a:r>
            <a:endParaRPr kumimoji="0" lang="en-US" altLang="en-US" sz="825" b="0" i="0" u="none" strike="noStrike" cap="none" normalizeH="0" baseline="0" dirty="0">
              <a:ln>
                <a:noFill/>
              </a:ln>
              <a:solidFill>
                <a:srgbClr val="357CFF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825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全面开源</a:t>
            </a:r>
            <a:r>
              <a:rPr kumimoji="0" lang="zh-CN" altLang="en-US" sz="825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</a:t>
            </a:r>
            <a:r>
              <a:rPr kumimoji="0" lang="zh-CN" altLang="en-US" sz="825" i="0" u="none" strike="noStrike" cap="none" normalizeH="0" baseline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中国需要一个前沿、自主可控的能动模型来推动</a:t>
            </a:r>
            <a:r>
              <a:rPr kumimoji="0" lang="en-US" altLang="zh-CN" sz="825" i="0" u="none" strike="noStrike" cap="none" normalizeH="0" baseline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AI</a:t>
            </a:r>
            <a:r>
              <a:rPr kumimoji="0" lang="zh-CN" altLang="en-US" sz="825" i="0" u="none" strike="noStrike" cap="none" normalizeH="0" baseline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革命，但目前站在最前沿的模型来自美国，而且是闭源模型</a:t>
            </a:r>
            <a:endParaRPr kumimoji="0" lang="en-US" altLang="en-US" sz="825" i="0" u="none" strike="noStrike" cap="none" normalizeH="0" baseline="0" dirty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171450" lvl="0" indent="-1714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kumimoji="0" lang="en-US" altLang="en-US" sz="825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真实评测</a:t>
            </a:r>
            <a:r>
              <a:rPr kumimoji="0" lang="zh-CN" altLang="en-US" sz="825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</a:t>
            </a:r>
            <a:r>
              <a:rPr lang="zh-TW" altLang="en-US" sz="825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能动模型必须在真实场景中表现良好，而不只是刷榜</a:t>
            </a:r>
            <a:r>
              <a:rPr lang="en-US" altLang="zh-TW" sz="825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benchmark hack</a:t>
            </a:r>
            <a:r>
              <a:rPr lang="zh-CN" altLang="en-US" sz="825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，而在真实场景中表现不佳</a:t>
            </a:r>
            <a:endParaRPr kumimoji="0" lang="en-US" altLang="en-US" sz="825" b="0" i="0" u="none" strike="noStrike" cap="none" normalizeH="0" baseline="0" dirty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171450" indent="-1714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kumimoji="0" lang="en-US" altLang="en-US" sz="825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闭环训练</a:t>
            </a:r>
            <a:r>
              <a:rPr kumimoji="0" lang="en-US" altLang="en-US" sz="825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</a:t>
            </a:r>
            <a:r>
              <a:rPr lang="zh-TW" altLang="en-US" sz="825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能动模型还需要深度融入企业和环境，进行本地部署和优化，因此开源模型在关键任务型企业应用中具有优势</a:t>
            </a:r>
            <a:endParaRPr lang="zh-TW" altLang="en-US" sz="825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2805573" y="2886278"/>
            <a:ext cx="3340817" cy="205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44" tIns="34272" rIns="68544" bIns="34272" numCol="1" anchor="ctr" anchorCtr="0" compatLnSpc="1"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>
              <a:spcBef>
                <a:spcPts val="400"/>
              </a:spcBef>
            </a:pPr>
            <a:r>
              <a:rPr lang="en-US" altLang="en-US" sz="900" b="1" dirty="0" err="1">
                <a:solidFill>
                  <a:srgbClr val="357C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生态驱动</a:t>
            </a:r>
            <a:r>
              <a:rPr lang="zh-CN" altLang="en-US" sz="900" b="1" dirty="0">
                <a:solidFill>
                  <a:srgbClr val="357C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，真实场景评测为核心，能动性模型发展的新模式</a:t>
            </a:r>
            <a:endParaRPr lang="zh-CN" altLang="en-US" sz="900" b="1" dirty="0">
              <a:solidFill>
                <a:srgbClr val="357C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716378" y="1114170"/>
            <a:ext cx="3511905" cy="342494"/>
          </a:xfrm>
          <a:prstGeom prst="rect">
            <a:avLst/>
          </a:prstGeom>
          <a:solidFill>
            <a:srgbClr val="357CFF">
              <a:alpha val="10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</a:t>
            </a:r>
            <a:r>
              <a:rPr lang="en-US" altLang="zh-CN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x </a:t>
            </a:r>
            <a:r>
              <a:rPr lang="zh-CN" altLang="en-US" sz="1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差异重点</a:t>
            </a:r>
            <a:endParaRPr lang="en-US" altLang="en-US" sz="105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5" name="Number1"/>
          <p:cNvSpPr/>
          <p:nvPr/>
        </p:nvSpPr>
        <p:spPr>
          <a:xfrm>
            <a:off x="3025543" y="3146745"/>
            <a:ext cx="715142" cy="196481"/>
          </a:xfrm>
          <a:prstGeom prst="rect">
            <a:avLst/>
          </a:prstGeom>
          <a:solidFill>
            <a:srgbClr val="1D78FC">
              <a:alpha val="80000"/>
            </a:srgbClr>
          </a:solidFill>
        </p:spPr>
        <p:txBody>
          <a:bodyPr wrap="square" lIns="0" tIns="0" rIns="0" bIns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25" b="1" dirty="0" err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Deepseek</a:t>
            </a:r>
            <a:endParaRPr lang="en-US" altLang="zh-CN" sz="825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6" name="Number1"/>
          <p:cNvSpPr/>
          <p:nvPr/>
        </p:nvSpPr>
        <p:spPr>
          <a:xfrm>
            <a:off x="3025543" y="3401631"/>
            <a:ext cx="715142" cy="196481"/>
          </a:xfrm>
          <a:prstGeom prst="rect">
            <a:avLst/>
          </a:prstGeom>
          <a:solidFill>
            <a:srgbClr val="1D78FC">
              <a:alpha val="80000"/>
            </a:srgbClr>
          </a:solidFill>
        </p:spPr>
        <p:txBody>
          <a:bodyPr wrap="square" lIns="0" tIns="0" rIns="0" bIns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Qwen</a:t>
            </a:r>
            <a:endParaRPr lang="en-US" altLang="zh-CN" sz="825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7" name="Number1"/>
          <p:cNvSpPr/>
          <p:nvPr/>
        </p:nvSpPr>
        <p:spPr>
          <a:xfrm>
            <a:off x="3022368" y="3655883"/>
            <a:ext cx="715776" cy="196481"/>
          </a:xfrm>
          <a:prstGeom prst="rect">
            <a:avLst/>
          </a:prstGeom>
          <a:solidFill>
            <a:srgbClr val="1D78FC">
              <a:alpha val="80000"/>
            </a:srgbClr>
          </a:solidFill>
        </p:spPr>
        <p:txBody>
          <a:bodyPr wrap="square" lIns="0" tIns="0" rIns="0" bIns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…</a:t>
            </a:r>
            <a:endParaRPr lang="en-US" altLang="zh-CN" sz="825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8" name="Number1"/>
          <p:cNvSpPr/>
          <p:nvPr/>
        </p:nvSpPr>
        <p:spPr>
          <a:xfrm>
            <a:off x="3022368" y="3905690"/>
            <a:ext cx="715776" cy="415182"/>
          </a:xfrm>
          <a:prstGeom prst="rect">
            <a:avLst/>
          </a:prstGeom>
          <a:solidFill>
            <a:srgbClr val="357CFF">
              <a:alpha val="70000"/>
            </a:srgbClr>
          </a:solidFill>
        </p:spPr>
        <p:txBody>
          <a:bodyPr wrap="square" lIns="0" tIns="0" rIns="0" bIns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 2.0</a:t>
            </a:r>
            <a:endParaRPr lang="en-US" altLang="zh-CN" sz="825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r>
              <a:rPr lang="zh-CN" altLang="en-US" sz="67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下一代能动基模</a:t>
            </a:r>
            <a:endParaRPr lang="en-US" altLang="zh-CN" sz="675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5" name="TextBox 84"/>
          <p:cNvSpPr txBox="1"/>
          <p:nvPr/>
        </p:nvSpPr>
        <p:spPr>
          <a:xfrm>
            <a:off x="2807795" y="4337060"/>
            <a:ext cx="1144925" cy="20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 err="1">
                <a:solidFill>
                  <a:srgbClr val="357CFF">
                    <a:alpha val="8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提升现有模型的能动性</a:t>
            </a:r>
            <a:endParaRPr lang="en-US" sz="750" b="1" dirty="0">
              <a:solidFill>
                <a:srgbClr val="357CFF">
                  <a:alpha val="80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6" name="Triangle 85"/>
          <p:cNvSpPr/>
          <p:nvPr/>
        </p:nvSpPr>
        <p:spPr>
          <a:xfrm rot="5400000">
            <a:off x="3404539" y="3529233"/>
            <a:ext cx="1133498" cy="392963"/>
          </a:xfrm>
          <a:prstGeom prst="triangl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8" name="Triangle 87"/>
          <p:cNvSpPr/>
          <p:nvPr/>
        </p:nvSpPr>
        <p:spPr>
          <a:xfrm rot="16200000">
            <a:off x="4393929" y="3529233"/>
            <a:ext cx="1134132" cy="392963"/>
          </a:xfrm>
          <a:prstGeom prst="triangl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7" name="Oval 86"/>
          <p:cNvSpPr/>
          <p:nvPr/>
        </p:nvSpPr>
        <p:spPr>
          <a:xfrm>
            <a:off x="3963194" y="3256889"/>
            <a:ext cx="1016688" cy="92209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79" name="Group 78"/>
          <p:cNvGrpSpPr>
            <a:grpSpLocks noChangeAspect="1"/>
          </p:cNvGrpSpPr>
          <p:nvPr/>
        </p:nvGrpSpPr>
        <p:grpSpPr>
          <a:xfrm rot="0">
            <a:off x="4041913" y="3368620"/>
            <a:ext cx="864010" cy="713872"/>
            <a:chOff x="-211173" y="2835240"/>
            <a:chExt cx="1852384" cy="1559522"/>
          </a:xfrm>
        </p:grpSpPr>
        <p:sp>
          <p:nvSpPr>
            <p:cNvPr id="80" name="椭圆 14"/>
            <p:cNvSpPr>
              <a:spLocks noChangeAspect="1"/>
            </p:cNvSpPr>
            <p:nvPr/>
          </p:nvSpPr>
          <p:spPr>
            <a:xfrm>
              <a:off x="91810" y="2995841"/>
              <a:ext cx="1237022" cy="1237026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7000">
                  <a:srgbClr val="007BFB"/>
                </a:gs>
                <a:gs pos="100000">
                  <a:srgbClr val="5D65FD">
                    <a:lumMod val="49450"/>
                    <a:lumOff val="50550"/>
                  </a:srgbClr>
                </a:gs>
              </a:gsLst>
              <a:lin ang="7800000" scaled="0"/>
              <a:tileRect/>
            </a:gra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marL="0" marR="0" lvl="0" indent="0" algn="ctr" defTabSz="931545" rtl="0" eaLnBrk="1" fontAlgn="auto" latinLnBrk="0" hangingPunct="1">
                <a:lnSpc>
                  <a:spcPct val="100000"/>
                </a:lnSpc>
                <a:spcBef>
                  <a:spcPts val="80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1" lang="en-US" altLang="zh-CN" sz="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grpSp>
          <p:nvGrpSpPr>
            <p:cNvPr id="81" name="Group 80"/>
            <p:cNvGrpSpPr/>
            <p:nvPr/>
          </p:nvGrpSpPr>
          <p:grpSpPr>
            <a:xfrm flipV="1">
              <a:off x="-211173" y="2835240"/>
              <a:ext cx="1852384" cy="1559522"/>
              <a:chOff x="5111875" y="3382830"/>
              <a:chExt cx="1852384" cy="1559522"/>
            </a:xfrm>
          </p:grpSpPr>
          <p:sp>
            <p:nvSpPr>
              <p:cNvPr id="82" name="Arc 33"/>
              <p:cNvSpPr/>
              <p:nvPr/>
            </p:nvSpPr>
            <p:spPr>
              <a:xfrm rot="1800000">
                <a:off x="5417670" y="3392176"/>
                <a:ext cx="1546589" cy="1466051"/>
              </a:xfrm>
              <a:prstGeom prst="arc">
                <a:avLst>
                  <a:gd name="adj1" fmla="val 16497785"/>
                  <a:gd name="adj2" fmla="val 1759530"/>
                </a:avLst>
              </a:prstGeom>
              <a:ln w="76200">
                <a:solidFill>
                  <a:schemeClr val="accent6">
                    <a:lumMod val="60000"/>
                    <a:lumOff val="40000"/>
                  </a:schemeClr>
                </a:solidFill>
                <a:headEnd type="triangl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79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</p:txBody>
          </p:sp>
          <p:sp>
            <p:nvSpPr>
              <p:cNvPr id="83" name="Arc 33"/>
              <p:cNvSpPr/>
              <p:nvPr/>
            </p:nvSpPr>
            <p:spPr>
              <a:xfrm rot="12600000">
                <a:off x="5111875" y="3382830"/>
                <a:ext cx="1556294" cy="1559522"/>
              </a:xfrm>
              <a:prstGeom prst="arc">
                <a:avLst>
                  <a:gd name="adj1" fmla="val 16497785"/>
                  <a:gd name="adj2" fmla="val 1759530"/>
                </a:avLst>
              </a:prstGeom>
              <a:ln w="76200">
                <a:solidFill>
                  <a:srgbClr val="007BFB"/>
                </a:solidFill>
                <a:headEnd type="triangl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79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</p:txBody>
          </p:sp>
        </p:grpSp>
      </p:grpSp>
      <p:pic>
        <p:nvPicPr>
          <p:cNvPr id="84" name="Graphic 83" descr="Head with gears with solid fill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87912" y="3533994"/>
            <a:ext cx="393598" cy="386297"/>
          </a:xfrm>
          <a:prstGeom prst="rect">
            <a:avLst/>
          </a:prstGeom>
        </p:spPr>
      </p:pic>
      <p:sp>
        <p:nvSpPr>
          <p:cNvPr id="89" name="Number1"/>
          <p:cNvSpPr/>
          <p:nvPr/>
        </p:nvSpPr>
        <p:spPr>
          <a:xfrm>
            <a:off x="5192868" y="3158807"/>
            <a:ext cx="828459" cy="374870"/>
          </a:xfrm>
          <a:prstGeom prst="rect">
            <a:avLst/>
          </a:prstGeom>
          <a:solidFill>
            <a:srgbClr val="357CFF">
              <a:alpha val="100000"/>
            </a:srgbClr>
          </a:solidFill>
        </p:spPr>
        <p:txBody>
          <a:bodyPr wrap="square" lIns="0" tIns="0" rIns="0" bIns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TaaS</a:t>
            </a:r>
            <a:endParaRPr lang="en-US" altLang="zh-CN" sz="825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r>
              <a:rPr lang="zh-CN" altLang="en-US" sz="67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端到端闭环训练</a:t>
            </a:r>
            <a:endParaRPr lang="en-US" altLang="zh-CN" sz="675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90" name="Number1"/>
          <p:cNvSpPr/>
          <p:nvPr/>
        </p:nvSpPr>
        <p:spPr>
          <a:xfrm>
            <a:off x="5191599" y="3596525"/>
            <a:ext cx="827825" cy="719903"/>
          </a:xfrm>
          <a:prstGeom prst="rect">
            <a:avLst/>
          </a:prstGeom>
          <a:solidFill>
            <a:srgbClr val="357CFF">
              <a:alpha val="100000"/>
            </a:srgbClr>
          </a:solidFill>
        </p:spPr>
        <p:txBody>
          <a:bodyPr wrap="square" lIns="0" tIns="0" rIns="0" bIns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</a:t>
            </a:r>
            <a:r>
              <a:rPr lang="zh-CN" altLang="en-US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en-US" altLang="zh-CN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Eval</a:t>
            </a:r>
            <a:endParaRPr lang="en-US" altLang="zh-CN" sz="825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r>
              <a:rPr lang="zh-CN" altLang="en-US" sz="67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真实场景评测指标</a:t>
            </a:r>
            <a:endParaRPr lang="en-US" altLang="zh-CN" sz="675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r>
              <a:rPr lang="en-US" altLang="zh-CN" sz="67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</a:t>
            </a:r>
            <a:r>
              <a:rPr lang="zh-CN" altLang="en-US" sz="67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en-US" altLang="zh-CN" sz="67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Arena</a:t>
            </a:r>
            <a:endParaRPr lang="en-US" altLang="zh-CN" sz="675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endParaRPr lang="en-US" altLang="zh-CN" sz="600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endParaRPr lang="en-US" altLang="zh-CN" sz="600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endParaRPr lang="en-US" altLang="zh-CN" sz="600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91" name="TextBox 90"/>
          <p:cNvSpPr txBox="1"/>
          <p:nvPr/>
        </p:nvSpPr>
        <p:spPr>
          <a:xfrm>
            <a:off x="3898440" y="4042497"/>
            <a:ext cx="1145559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357C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</a:t>
            </a:r>
            <a:endParaRPr lang="en-US" sz="750" b="1" dirty="0">
              <a:solidFill>
                <a:srgbClr val="357C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r>
              <a:rPr lang="en-US" sz="750" b="1" dirty="0" err="1">
                <a:solidFill>
                  <a:srgbClr val="357C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能动性训练实训场</a:t>
            </a:r>
            <a:endParaRPr lang="en-US" sz="750" b="1" dirty="0">
              <a:solidFill>
                <a:srgbClr val="357C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92" name="Rectangle 91"/>
          <p:cNvSpPr/>
          <p:nvPr/>
        </p:nvSpPr>
        <p:spPr>
          <a:xfrm>
            <a:off x="5268414" y="4042497"/>
            <a:ext cx="307577" cy="211718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600" b="1" dirty="0" err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奇绩</a:t>
            </a:r>
            <a:endParaRPr lang="en-US" sz="600" b="1" dirty="0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r>
              <a:rPr lang="en-US" sz="600" b="1" dirty="0" err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创业</a:t>
            </a:r>
            <a:endParaRPr lang="en-US" sz="600" b="1" dirty="0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93" name="Rectangle 92"/>
          <p:cNvSpPr/>
          <p:nvPr/>
        </p:nvSpPr>
        <p:spPr>
          <a:xfrm>
            <a:off x="5641696" y="4036466"/>
            <a:ext cx="310434" cy="2114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600" b="1" dirty="0" err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创智</a:t>
            </a:r>
            <a:endParaRPr lang="en-US" sz="600" b="1" dirty="0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r>
              <a:rPr lang="en-US" sz="600" b="1" dirty="0" err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研究</a:t>
            </a:r>
            <a:endParaRPr lang="en-US" sz="600" b="1" dirty="0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94" name="TextBox 93"/>
          <p:cNvSpPr txBox="1"/>
          <p:nvPr/>
        </p:nvSpPr>
        <p:spPr>
          <a:xfrm>
            <a:off x="4977024" y="4337060"/>
            <a:ext cx="1144289" cy="20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 err="1">
                <a:solidFill>
                  <a:srgbClr val="5B16EC">
                    <a:alpha val="8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生态驱动的评测体系</a:t>
            </a:r>
            <a:endParaRPr lang="en-US" sz="750" b="1" dirty="0">
              <a:solidFill>
                <a:srgbClr val="5B16EC">
                  <a:alpha val="80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95" name="Picture 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888" y="3148650"/>
            <a:ext cx="701492" cy="217431"/>
          </a:xfrm>
          <a:prstGeom prst="rect">
            <a:avLst/>
          </a:prstGeom>
        </p:spPr>
      </p:pic>
      <p:pic>
        <p:nvPicPr>
          <p:cNvPr id="18" name="图片 17" descr="upload_post_object_v2_30254189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557" y="3026291"/>
            <a:ext cx="2498709" cy="1418538"/>
          </a:xfrm>
          <a:prstGeom prst="rect">
            <a:avLst/>
          </a:prstGeom>
        </p:spPr>
      </p:pic>
      <p:sp>
        <p:nvSpPr>
          <p:cNvPr id="33" name="Rectangle 15"/>
          <p:cNvSpPr/>
          <p:nvPr/>
        </p:nvSpPr>
        <p:spPr>
          <a:xfrm>
            <a:off x="6322557" y="2564450"/>
            <a:ext cx="2498709" cy="4396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2" name="Rectangle 1"/>
          <p:cNvSpPr>
            <a:spLocks noChangeArrowheads="1"/>
          </p:cNvSpPr>
          <p:nvPr/>
        </p:nvSpPr>
        <p:spPr bwMode="auto">
          <a:xfrm>
            <a:off x="6309360" y="2564765"/>
            <a:ext cx="2564765" cy="439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44" tIns="34272" rIns="68544" bIns="34272" numCol="1" anchor="ctr" anchorCtr="0" compatLnSpc="1">
            <a:no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 indent="0">
              <a:spcBef>
                <a:spcPts val="400"/>
              </a:spcBef>
              <a:buNone/>
            </a:pPr>
            <a:r>
              <a:rPr lang="zh-TW" altLang="en-US" sz="75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Nex-N2-Pro 展现出了</a:t>
            </a:r>
            <a:r>
              <a:rPr lang="zh-TW" altLang="en-US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紧跟顶尖模型（GPT-5.5 和 Opus 4.7）的强劲性能</a:t>
            </a:r>
            <a:r>
              <a:rPr lang="zh-TW" altLang="en-US" sz="75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，在编程（如 Terminal-Bench 2.1 达 75.3）和长时任务（GDPval 达 1585）任务上表现优异。</a:t>
            </a:r>
            <a:endParaRPr lang="zh-TW" altLang="en-US" sz="75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41" name="Rectangle 15"/>
          <p:cNvSpPr/>
          <p:nvPr/>
        </p:nvSpPr>
        <p:spPr>
          <a:xfrm>
            <a:off x="6309225" y="1559824"/>
            <a:ext cx="2498709" cy="2659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9" name="Rectangle 1"/>
          <p:cNvSpPr>
            <a:spLocks noChangeArrowheads="1"/>
          </p:cNvSpPr>
          <p:nvPr/>
        </p:nvSpPr>
        <p:spPr bwMode="auto">
          <a:xfrm>
            <a:off x="6322557" y="1474560"/>
            <a:ext cx="2498709" cy="234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44" tIns="34272" rIns="68544" bIns="34272" numCol="1" anchor="ctr" anchorCtr="0" compatLnSpc="1">
            <a:no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 indent="0">
              <a:spcBef>
                <a:spcPts val="400"/>
              </a:spcBef>
              <a:buNone/>
            </a:pPr>
            <a:r>
              <a:rPr lang="zh-TW" altLang="en-US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零宣发</a:t>
            </a:r>
            <a:r>
              <a:rPr lang="zh-CN" altLang="en-US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</a:t>
            </a:r>
            <a:r>
              <a:rPr lang="en-US" altLang="zh-CN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Openrouter</a:t>
            </a:r>
            <a:r>
              <a:rPr lang="zh-CN" altLang="en-US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调用量第</a:t>
            </a:r>
            <a:r>
              <a:rPr lang="en-US" altLang="zh-CN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11</a:t>
            </a:r>
            <a:endParaRPr lang="zh-TW" altLang="en-US" sz="75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lvl="0" indent="0">
              <a:spcBef>
                <a:spcPts val="400"/>
              </a:spcBef>
              <a:buNone/>
            </a:pPr>
            <a:r>
              <a:rPr lang="zh-TW" altLang="en-US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trending</a:t>
            </a:r>
            <a:r>
              <a:rPr lang="zh-CN" altLang="en-US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榜单排名第一，超过</a:t>
            </a:r>
            <a:r>
              <a:rPr lang="en-US" altLang="zh-CN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Claude F</a:t>
            </a:r>
            <a:r>
              <a:rPr lang="zh-TW" altLang="en-US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abl</a:t>
            </a:r>
            <a:r>
              <a:rPr lang="en-US" altLang="zh-CN" sz="75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 5</a:t>
            </a:r>
            <a:endParaRPr lang="zh-TW" altLang="en-US" sz="750" b="1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47" name="组合 46"/>
          <p:cNvGrpSpPr/>
          <p:nvPr userDrawn="1"/>
        </p:nvGrpSpPr>
        <p:grpSpPr>
          <a:xfrm>
            <a:off x="329941" y="3222469"/>
            <a:ext cx="2271025" cy="1261130"/>
            <a:chOff x="1222" y="9858"/>
            <a:chExt cx="6713" cy="4814"/>
          </a:xfrm>
        </p:grpSpPr>
        <p:sp>
          <p:nvSpPr>
            <p:cNvPr id="48" name="矩形: 圆角 64"/>
            <p:cNvSpPr/>
            <p:nvPr/>
          </p:nvSpPr>
          <p:spPr>
            <a:xfrm>
              <a:off x="1241" y="12658"/>
              <a:ext cx="6695" cy="2015"/>
            </a:xfrm>
            <a:prstGeom prst="roundRect">
              <a:avLst>
                <a:gd name="adj" fmla="val 12033"/>
              </a:avLst>
            </a:prstGeom>
            <a:solidFill>
              <a:srgbClr val="EDEDED">
                <a:alpha val="100000"/>
              </a:srgbClr>
            </a:solidFill>
            <a:ln w="9525">
              <a:gradFill flip="none" rotWithShape="1"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84000">
                    <a:schemeClr val="accent1"/>
                  </a:gs>
                </a:gsLst>
                <a:lin ang="2700000" scaled="1"/>
                <a:tileRect/>
              </a:gradFill>
            </a:ln>
            <a:effectLst>
              <a:outerShdw blurRad="254000" dist="127000" dir="2700000" algn="ctr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rtlCol="0" anchor="ctr">
              <a:noAutofit/>
            </a:bodyPr>
            <a:lstStyle/>
            <a:p>
              <a:pPr algn="ctr"/>
              <a:endParaRPr lang="zh-CN" altLang="en-US" sz="900" spc="300" dirty="0">
                <a:solidFill>
                  <a:srgbClr val="17162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49" name="文本框 70"/>
            <p:cNvSpPr txBox="1"/>
            <p:nvPr/>
          </p:nvSpPr>
          <p:spPr>
            <a:xfrm>
              <a:off x="1432" y="12713"/>
              <a:ext cx="6363" cy="683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lvl="0" indent="0" algn="ctr">
                <a:lnSpc>
                  <a:spcPct val="100000"/>
                </a:lnSpc>
                <a:buClrTx/>
                <a:buSzTx/>
                <a:buNone/>
              </a:pPr>
              <a:r>
                <a:rPr lang="zh-CN" altLang="en-US" sz="900" b="1" dirty="0">
                  <a:solidFill>
                    <a:srgbClr val="1D78F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能动性的模型基础</a:t>
              </a:r>
              <a:endParaRPr sz="675" dirty="0">
                <a:solidFill>
                  <a:srgbClr val="1D78F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1464" y="13387"/>
              <a:ext cx="1447" cy="1090"/>
            </a:xfrm>
            <a:prstGeom prst="rect">
              <a:avLst/>
            </a:prstGeom>
            <a:solidFill>
              <a:srgbClr val="1D78FB">
                <a:alpha val="80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825" b="1" dirty="0" err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意图</a:t>
              </a:r>
              <a:endParaRPr lang="en-US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/>
              <a:r>
                <a:rPr lang="en-US" sz="825" b="1" dirty="0" err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理解</a:t>
              </a:r>
              <a:endParaRPr lang="en-US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51" name="Rectangle 50"/>
            <p:cNvSpPr/>
            <p:nvPr/>
          </p:nvSpPr>
          <p:spPr>
            <a:xfrm>
              <a:off x="3077" y="13387"/>
              <a:ext cx="1447" cy="1090"/>
            </a:xfrm>
            <a:prstGeom prst="rect">
              <a:avLst/>
            </a:prstGeom>
            <a:solidFill>
              <a:srgbClr val="1D78FB">
                <a:alpha val="80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825" b="1" dirty="0" err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目标</a:t>
              </a:r>
              <a:endParaRPr lang="en-US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/>
              <a:r>
                <a:rPr lang="en-US" sz="825" b="1" dirty="0" err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遵循</a:t>
              </a:r>
              <a:endParaRPr lang="en-US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52" name="Rectangle 51"/>
            <p:cNvSpPr/>
            <p:nvPr/>
          </p:nvSpPr>
          <p:spPr>
            <a:xfrm>
              <a:off x="4692" y="13387"/>
              <a:ext cx="1446" cy="1090"/>
            </a:xfrm>
            <a:prstGeom prst="rect">
              <a:avLst/>
            </a:prstGeom>
            <a:solidFill>
              <a:srgbClr val="1D78FB">
                <a:alpha val="80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825" b="1" dirty="0" err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规划</a:t>
              </a:r>
              <a:endParaRPr lang="en-US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/>
              <a:r>
                <a:rPr lang="en-US" sz="825" b="1" dirty="0" err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拆解</a:t>
              </a:r>
              <a:endParaRPr lang="en-US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53" name="Rectangle 52"/>
            <p:cNvSpPr/>
            <p:nvPr/>
          </p:nvSpPr>
          <p:spPr>
            <a:xfrm>
              <a:off x="6306" y="13387"/>
              <a:ext cx="1446" cy="1090"/>
            </a:xfrm>
            <a:prstGeom prst="rect">
              <a:avLst/>
            </a:prstGeom>
            <a:solidFill>
              <a:srgbClr val="1D78FB">
                <a:alpha val="80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825" b="1" dirty="0" err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交互</a:t>
              </a:r>
              <a:endParaRPr lang="en-US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/>
              <a:r>
                <a:rPr lang="en-US" sz="825" b="1" dirty="0" err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推理</a:t>
              </a:r>
              <a:endParaRPr lang="en-US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55" name="Rectangle 11"/>
            <p:cNvSpPr/>
            <p:nvPr/>
          </p:nvSpPr>
          <p:spPr>
            <a:xfrm>
              <a:off x="1241" y="11325"/>
              <a:ext cx="6695" cy="119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w="12700" cap="flat" cmpd="sng" algn="ctr">
              <a:solidFill>
                <a:srgbClr val="A6A6A6"/>
              </a:solidFill>
              <a:prstDash val="solid"/>
              <a:miter lim="800000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/>
            <a:lstStyle/>
            <a:p>
              <a:pPr algn="ctr"/>
              <a:endParaRPr lang="en-US" sz="82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57" name="Rectangle 11"/>
            <p:cNvSpPr/>
            <p:nvPr/>
          </p:nvSpPr>
          <p:spPr>
            <a:xfrm>
              <a:off x="2601" y="11413"/>
              <a:ext cx="3962" cy="341"/>
            </a:xfrm>
            <a:prstGeom prst="rect">
              <a:avLst/>
            </a:prstGeom>
            <a:noFill/>
            <a:ln w="12700" cmpd="sng">
              <a:noFill/>
              <a:prstDash val="solid"/>
              <a:miter lim="800000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/>
            <a:lstStyle/>
            <a:p>
              <a:pPr algn="ctr"/>
              <a:r>
                <a:rPr lang="en-US" sz="900" b="1" dirty="0">
                  <a:solidFill>
                    <a:srgbClr val="1D78F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成千上万个环境、工具</a:t>
              </a:r>
              <a:endParaRPr lang="en-US" sz="900" b="1" dirty="0">
                <a:solidFill>
                  <a:srgbClr val="1D78F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pic>
          <p:nvPicPr>
            <p:cNvPr id="59" name="图片 101" descr="upload_post_object_v2_31477614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629" y="11946"/>
              <a:ext cx="447" cy="387"/>
            </a:xfrm>
            <a:prstGeom prst="rect">
              <a:avLst/>
            </a:prstGeom>
          </p:spPr>
        </p:pic>
        <p:pic>
          <p:nvPicPr>
            <p:cNvPr id="60" name="图片 103" descr="upload_post_object_v2_936093933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207" y="11914"/>
              <a:ext cx="494" cy="450"/>
            </a:xfrm>
            <a:prstGeom prst="rect">
              <a:avLst/>
            </a:prstGeom>
          </p:spPr>
        </p:pic>
        <p:pic>
          <p:nvPicPr>
            <p:cNvPr id="61" name="图片 104" descr="upload_post_object_v2_266428845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034" y="11918"/>
              <a:ext cx="494" cy="441"/>
            </a:xfrm>
            <a:prstGeom prst="rect">
              <a:avLst/>
            </a:prstGeom>
          </p:spPr>
        </p:pic>
        <p:pic>
          <p:nvPicPr>
            <p:cNvPr id="62" name="图片 105" descr="upload_post_object_v2_2504033168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984" y="11970"/>
              <a:ext cx="493" cy="338"/>
            </a:xfrm>
            <a:prstGeom prst="rect">
              <a:avLst/>
            </a:prstGeom>
          </p:spPr>
        </p:pic>
        <p:pic>
          <p:nvPicPr>
            <p:cNvPr id="63" name="图片 106" descr="upload_post_object_v2_3722719407"/>
            <p:cNvPicPr>
              <a:picLocks noChangeAspect="1"/>
            </p:cNvPicPr>
            <p:nvPr/>
          </p:nvPicPr>
          <p:blipFill>
            <a:blip r:embed="rId10"/>
            <a:srcRect l="35966" t="15054" r="37048" b="19230"/>
            <a:stretch>
              <a:fillRect/>
            </a:stretch>
          </p:blipFill>
          <p:spPr>
            <a:xfrm>
              <a:off x="2408" y="11924"/>
              <a:ext cx="558" cy="430"/>
            </a:xfrm>
            <a:prstGeom prst="rect">
              <a:avLst/>
            </a:prstGeom>
          </p:spPr>
        </p:pic>
        <p:pic>
          <p:nvPicPr>
            <p:cNvPr id="64" name="图片 114" descr="upload_post_object_v2_2128615116"/>
            <p:cNvPicPr>
              <a:picLocks noChangeAspect="1"/>
            </p:cNvPicPr>
            <p:nvPr/>
          </p:nvPicPr>
          <p:blipFill>
            <a:blip r:embed="rId11"/>
            <a:srcRect l="21454" t="6410" r="21273" b="5929"/>
            <a:stretch>
              <a:fillRect/>
            </a:stretch>
          </p:blipFill>
          <p:spPr>
            <a:xfrm>
              <a:off x="3299" y="11952"/>
              <a:ext cx="574" cy="373"/>
            </a:xfrm>
            <a:prstGeom prst="rect">
              <a:avLst/>
            </a:prstGeom>
          </p:spPr>
        </p:pic>
        <p:sp>
          <p:nvSpPr>
            <p:cNvPr id="19" name="Rectangle 11"/>
            <p:cNvSpPr/>
            <p:nvPr/>
          </p:nvSpPr>
          <p:spPr>
            <a:xfrm>
              <a:off x="1222" y="9858"/>
              <a:ext cx="6695" cy="120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w="12700" cap="flat" cmpd="sng" algn="ctr">
              <a:solidFill>
                <a:srgbClr val="A6A6A6"/>
              </a:solidFill>
              <a:prstDash val="solid"/>
              <a:miter lim="800000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/>
            <a:lstStyle/>
            <a:p>
              <a:pPr algn="ctr"/>
              <a:endParaRPr lang="en-US" sz="55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20" name="Rectangle 11"/>
            <p:cNvSpPr/>
            <p:nvPr/>
          </p:nvSpPr>
          <p:spPr>
            <a:xfrm>
              <a:off x="2693" y="9953"/>
              <a:ext cx="4008" cy="416"/>
            </a:xfrm>
            <a:prstGeom prst="rect">
              <a:avLst/>
            </a:prstGeom>
            <a:noFill/>
            <a:ln w="12700" cmpd="sng">
              <a:noFill/>
              <a:prstDash val="solid"/>
              <a:miter lim="800000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/>
            <a:lstStyle/>
            <a:p>
              <a:pPr algn="ctr"/>
              <a:r>
                <a:rPr lang="en-US" sz="900" dirty="0">
                  <a:solidFill>
                    <a:srgbClr val="1D78F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数十个智能体框架</a:t>
              </a:r>
              <a:endParaRPr lang="en-US" sz="900" dirty="0">
                <a:solidFill>
                  <a:srgbClr val="1D78F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pic>
          <p:nvPicPr>
            <p:cNvPr id="26" name="图片 118" descr="upload_post_object_v2_457891725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434" y="10542"/>
              <a:ext cx="1085" cy="336"/>
            </a:xfrm>
            <a:prstGeom prst="rect">
              <a:avLst/>
            </a:prstGeom>
          </p:spPr>
        </p:pic>
        <p:pic>
          <p:nvPicPr>
            <p:cNvPr id="72" name="图片 119" descr="upload_post_object_v2_2727303629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2649" y="10542"/>
              <a:ext cx="1678" cy="326"/>
            </a:xfrm>
            <a:prstGeom prst="rect">
              <a:avLst/>
            </a:prstGeom>
          </p:spPr>
        </p:pic>
        <p:pic>
          <p:nvPicPr>
            <p:cNvPr id="73" name="图片 121" descr="upload_post_object_v2_2320785055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6091" y="10525"/>
              <a:ext cx="1676" cy="422"/>
            </a:xfrm>
            <a:prstGeom prst="rect">
              <a:avLst/>
            </a:prstGeom>
          </p:spPr>
        </p:pic>
        <p:pic>
          <p:nvPicPr>
            <p:cNvPr id="74" name="图片 122" descr="upload_post_object_v2_2189625569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4481" y="10525"/>
              <a:ext cx="1407" cy="418"/>
            </a:xfrm>
            <a:prstGeom prst="rect">
              <a:avLst/>
            </a:prstGeom>
          </p:spPr>
        </p:pic>
      </p:grpSp>
      <p:pic>
        <p:nvPicPr>
          <p:cNvPr id="67" name="图片 66" descr="upload_post_object_v2_20539752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65707" y="1728494"/>
            <a:ext cx="1209197" cy="827306"/>
          </a:xfrm>
          <a:prstGeom prst="rect">
            <a:avLst/>
          </a:prstGeom>
        </p:spPr>
      </p:pic>
      <p:pic>
        <p:nvPicPr>
          <p:cNvPr id="68" name="图片 67" descr="upload_post_object_v2_2044216435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354647" y="1733159"/>
            <a:ext cx="1146065" cy="822640"/>
          </a:xfrm>
          <a:prstGeom prst="rect">
            <a:avLst/>
          </a:prstGeom>
        </p:spPr>
      </p:pic>
      <p:pic>
        <p:nvPicPr>
          <p:cNvPr id="69" name="图片 68" descr="upload_post_object_v2_216763562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389099" y="1735325"/>
            <a:ext cx="333578" cy="296677"/>
          </a:xfrm>
          <a:prstGeom prst="rect">
            <a:avLst/>
          </a:prstGeom>
        </p:spPr>
      </p:pic>
      <p:pic>
        <p:nvPicPr>
          <p:cNvPr id="36" name="图片 35" descr="upload_post_object_v2_3575278882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722434" y="2545775"/>
            <a:ext cx="3440689" cy="308228"/>
          </a:xfrm>
          <a:prstGeom prst="rect">
            <a:avLst/>
          </a:prstGeom>
        </p:spPr>
      </p:pic>
      <p:sp>
        <p:nvSpPr>
          <p:cNvPr id="13" name="Slide Number Placeholder 7"/>
          <p:cNvSpPr txBox="1"/>
          <p:nvPr/>
        </p:nvSpPr>
        <p:spPr>
          <a:xfrm>
            <a:off x="6867918" y="4747991"/>
            <a:ext cx="2056329" cy="273701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p>
            <a:pPr algn="r"/>
            <a:fld id="{9A0DB2DC-4C9A-4742-B13C-FB6460FD3503}" type="slidenum">
              <a:rPr lang="en-US" altLang="zh-CN" sz="105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</a:fld>
            <a:endParaRPr lang="en-US" altLang="zh-CN" sz="1050" b="1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Title 1"/>
          <p:cNvSpPr>
            <a:spLocks noGrp="1"/>
          </p:cNvSpPr>
          <p:nvPr/>
        </p:nvSpPr>
        <p:spPr>
          <a:xfrm>
            <a:off x="8830" y="494841"/>
            <a:ext cx="9134003" cy="476276"/>
          </a:xfrm>
          <a:prstGeom prst="rect">
            <a:avLst/>
          </a:prstGeom>
        </p:spPr>
        <p:txBody>
          <a:bodyPr vert="horz" lIns="68544" tIns="34272" rIns="68544" bIns="34272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pPr algn="ctr"/>
            <a:r>
              <a:rPr lang="en-US" sz="2250" b="1" dirty="0" err="1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2250" b="1" dirty="0" err="1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通过</a:t>
            </a:r>
            <a:r>
              <a:rPr lang="en-US" altLang="zh-CN" sz="2250" b="1" dirty="0" err="1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RL</a:t>
            </a:r>
            <a:r>
              <a:rPr lang="zh-CN" altLang="en-US" sz="2250" b="1" dirty="0" err="1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持续逼近模型能力上限</a:t>
            </a:r>
            <a:endParaRPr lang="zh-CN" altLang="en-US" sz="2250" b="1" dirty="0" err="1">
              <a:solidFill>
                <a:srgbClr val="004DBE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14" name="组合 13"/>
          <p:cNvGrpSpPr/>
          <p:nvPr userDrawn="1"/>
        </p:nvGrpSpPr>
        <p:grpSpPr>
          <a:xfrm>
            <a:off x="4579878" y="1056859"/>
            <a:ext cx="3640928" cy="3313582"/>
            <a:chOff x="7601" y="2039"/>
            <a:chExt cx="6922" cy="8916"/>
          </a:xfrm>
        </p:grpSpPr>
        <p:pic>
          <p:nvPicPr>
            <p:cNvPr id="8" name="图片 7" descr="upload_post_object_v2_4188523396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7601" y="2039"/>
              <a:ext cx="6922" cy="4266"/>
            </a:xfrm>
            <a:prstGeom prst="rect">
              <a:avLst/>
            </a:prstGeom>
          </p:spPr>
        </p:pic>
        <p:pic>
          <p:nvPicPr>
            <p:cNvPr id="9" name="图片 8" descr="upload_post_object_v2_431409116"/>
            <p:cNvPicPr>
              <a:picLocks noChangeAspect="1"/>
            </p:cNvPicPr>
            <p:nvPr/>
          </p:nvPicPr>
          <p:blipFill>
            <a:blip r:embed="rId2"/>
            <a:srcRect l="51029" b="17109"/>
            <a:stretch>
              <a:fillRect/>
            </a:stretch>
          </p:blipFill>
          <p:spPr>
            <a:xfrm>
              <a:off x="7601" y="6305"/>
              <a:ext cx="6922" cy="4649"/>
            </a:xfrm>
            <a:prstGeom prst="rect">
              <a:avLst/>
            </a:prstGeom>
          </p:spPr>
        </p:pic>
      </p:grpSp>
      <p:pic>
        <p:nvPicPr>
          <p:cNvPr id="11" name="图片 10" descr="upload_post_object_v2_40421818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559" y="971134"/>
            <a:ext cx="3635862" cy="2997945"/>
          </a:xfrm>
          <a:prstGeom prst="rect">
            <a:avLst/>
          </a:prstGeom>
        </p:spPr>
      </p:pic>
      <p:sp>
        <p:nvSpPr>
          <p:cNvPr id="37" name="Rectangle 12"/>
          <p:cNvSpPr/>
          <p:nvPr/>
        </p:nvSpPr>
        <p:spPr>
          <a:xfrm>
            <a:off x="1845582" y="4388580"/>
            <a:ext cx="5460530" cy="400263"/>
          </a:xfrm>
          <a:prstGeom prst="rect">
            <a:avLst/>
          </a:prstGeom>
          <a:solidFill>
            <a:srgbClr val="9DC3E6">
              <a:alpha val="20000"/>
            </a:srgbClr>
          </a:solidFill>
          <a:ln w="15875" cmpd="sng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82288" y="4455888"/>
            <a:ext cx="8387118" cy="265679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lnSpc>
                <a:spcPct val="120000"/>
              </a:lnSpc>
            </a:pP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模型平均准确率和四次采样全对概率显著提升，</a:t>
            </a:r>
            <a:r>
              <a:rPr lang="zh-CN" altLang="en-US"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鲁棒性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得到加强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04168" y="1179558"/>
            <a:ext cx="4743802" cy="29624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/>
        </p:nvSpPr>
        <p:spPr>
          <a:xfrm>
            <a:off x="8792" y="421244"/>
            <a:ext cx="9134003" cy="476276"/>
          </a:xfrm>
          <a:prstGeom prst="rect">
            <a:avLst/>
          </a:prstGeom>
        </p:spPr>
        <p:txBody>
          <a:bodyPr vert="horz" lIns="68544" tIns="34272" rIns="68544" bIns="34272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pPr algn="ctr"/>
            <a:r>
              <a:rPr lang="en-US" sz="2400" b="1" dirty="0" err="1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核心技术：</a:t>
            </a:r>
            <a:r>
              <a:rPr lang="zh-CN" altLang="en-US" sz="2400" b="1" dirty="0" err="1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自适应、统一智能体思维</a:t>
            </a:r>
            <a:endParaRPr lang="zh-CN" altLang="en-US" sz="2400" b="1" dirty="0" err="1">
              <a:solidFill>
                <a:srgbClr val="004DBE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31" name="图片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1539" y="973871"/>
            <a:ext cx="3609035" cy="35233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848" y="834525"/>
            <a:ext cx="2708204" cy="2162247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456" y="2975822"/>
            <a:ext cx="2621232" cy="2132727"/>
          </a:xfrm>
          <a:prstGeom prst="rect">
            <a:avLst/>
          </a:prstGeom>
        </p:spPr>
      </p:pic>
      <p:sp>
        <p:nvSpPr>
          <p:cNvPr id="37" name="Rectangle 12"/>
          <p:cNvSpPr/>
          <p:nvPr/>
        </p:nvSpPr>
        <p:spPr>
          <a:xfrm>
            <a:off x="3576897" y="4326750"/>
            <a:ext cx="5460530" cy="400263"/>
          </a:xfrm>
          <a:prstGeom prst="rect">
            <a:avLst/>
          </a:prstGeom>
          <a:solidFill>
            <a:srgbClr val="9DC3E6">
              <a:alpha val="20000"/>
            </a:srgbClr>
          </a:solidFill>
          <a:ln w="15875" cmpd="sng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2104080" y="4403248"/>
            <a:ext cx="8387118" cy="265679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lnSpc>
                <a:spcPct val="120000"/>
              </a:lnSpc>
            </a:pPr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思维链集中在高不确定性与关键决策环节，在保持性能的同时，节省</a:t>
            </a:r>
            <a:r>
              <a:rPr lang="en-US" altLang="zh-CN" sz="1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20% token</a:t>
            </a:r>
            <a:endParaRPr lang="en-US" altLang="zh-CN" sz="1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/>
        </p:nvSpPr>
        <p:spPr>
          <a:xfrm>
            <a:off x="6401" y="506951"/>
            <a:ext cx="9136382" cy="476400"/>
          </a:xfrm>
          <a:prstGeom prst="rect">
            <a:avLst/>
          </a:prstGeom>
        </p:spPr>
        <p:txBody>
          <a:bodyPr vert="horz" lIns="68562" tIns="34281" rIns="68562" bIns="34281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pPr algn="ctr"/>
            <a:r>
              <a:rPr lang="en-US" sz="2400" b="1" dirty="0" err="1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Nex模型体系</a:t>
            </a:r>
            <a:r>
              <a:rPr lang="zh-CN" altLang="en-US" sz="2400" b="1" dirty="0" err="1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引起广泛讨论</a:t>
            </a:r>
            <a:endParaRPr lang="en-US" sz="2400" b="1" dirty="0">
              <a:solidFill>
                <a:srgbClr val="004DBE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3" name="Slide Number Placeholder 7"/>
          <p:cNvSpPr txBox="1"/>
          <p:nvPr/>
        </p:nvSpPr>
        <p:spPr>
          <a:xfrm>
            <a:off x="6847882" y="4730981"/>
            <a:ext cx="2056865" cy="27377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algn="r"/>
            <a:fld id="{9A0DB2DC-4C9A-4742-B13C-FB6460FD3503}" type="slidenum">
              <a:rPr lang="en-US" altLang="zh-CN" sz="105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</a:fld>
            <a:endParaRPr lang="en-US" altLang="zh-CN" sz="1050" b="1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 userDrawn="1"/>
        </p:nvGrpSpPr>
        <p:grpSpPr>
          <a:xfrm>
            <a:off x="537551" y="1172520"/>
            <a:ext cx="8064040" cy="3570469"/>
            <a:chOff x="454" y="1950"/>
            <a:chExt cx="18246" cy="7499"/>
          </a:xfrm>
        </p:grpSpPr>
        <p:grpSp>
          <p:nvGrpSpPr>
            <p:cNvPr id="45" name="组合 44"/>
            <p:cNvGrpSpPr/>
            <p:nvPr userDrawn="1"/>
          </p:nvGrpSpPr>
          <p:grpSpPr>
            <a:xfrm>
              <a:off x="454" y="1950"/>
              <a:ext cx="10741" cy="7481"/>
              <a:chOff x="667" y="1950"/>
              <a:chExt cx="11423" cy="7481"/>
            </a:xfrm>
          </p:grpSpPr>
          <p:pic>
            <p:nvPicPr>
              <p:cNvPr id="9" name="图片 8" descr="upload_post_object_v2_1555057905"/>
              <p:cNvPicPr>
                <a:picLocks noChangeAspect="1"/>
              </p:cNvPicPr>
              <p:nvPr/>
            </p:nvPicPr>
            <p:blipFill>
              <a:blip r:embed="rId1"/>
              <a:stretch>
                <a:fillRect/>
              </a:stretch>
            </p:blipFill>
            <p:spPr>
              <a:xfrm>
                <a:off x="667" y="1950"/>
                <a:ext cx="5195" cy="3599"/>
              </a:xfrm>
              <a:prstGeom prst="rect">
                <a:avLst/>
              </a:prstGeom>
            </p:spPr>
          </p:pic>
          <p:pic>
            <p:nvPicPr>
              <p:cNvPr id="19" name="图片 18" descr="upload_post_object_v2_841589819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68" y="5549"/>
                <a:ext cx="5195" cy="3882"/>
              </a:xfrm>
              <a:prstGeom prst="rect">
                <a:avLst/>
              </a:prstGeom>
            </p:spPr>
          </p:pic>
          <p:pic>
            <p:nvPicPr>
              <p:cNvPr id="20" name="图片 19" descr="upload_post_object_v2_2833066965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862" y="1950"/>
                <a:ext cx="6227" cy="7481"/>
              </a:xfrm>
              <a:prstGeom prst="rect">
                <a:avLst/>
              </a:prstGeom>
            </p:spPr>
          </p:pic>
        </p:grpSp>
        <p:pic>
          <p:nvPicPr>
            <p:cNvPr id="35" name="图片 34" descr="upload_post_object_v2_2809981712"/>
            <p:cNvPicPr>
              <a:picLocks noChangeAspect="1"/>
            </p:cNvPicPr>
            <p:nvPr/>
          </p:nvPicPr>
          <p:blipFill>
            <a:blip r:embed="rId4"/>
            <a:srcRect b="5507"/>
            <a:stretch>
              <a:fillRect/>
            </a:stretch>
          </p:blipFill>
          <p:spPr>
            <a:xfrm>
              <a:off x="11473" y="1950"/>
              <a:ext cx="3894" cy="4630"/>
            </a:xfrm>
            <a:prstGeom prst="rect">
              <a:avLst/>
            </a:prstGeom>
          </p:spPr>
        </p:pic>
        <p:pic>
          <p:nvPicPr>
            <p:cNvPr id="42" name="图片 41" descr="upload_post_object_v2_50536778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4657" y="1950"/>
              <a:ext cx="4043" cy="4630"/>
            </a:xfrm>
            <a:prstGeom prst="rect">
              <a:avLst/>
            </a:prstGeom>
          </p:spPr>
        </p:pic>
        <p:sp>
          <p:nvSpPr>
            <p:cNvPr id="43" name="Rectangle 8"/>
            <p:cNvSpPr/>
            <p:nvPr/>
          </p:nvSpPr>
          <p:spPr>
            <a:xfrm>
              <a:off x="2962" y="5369"/>
              <a:ext cx="6020" cy="2390"/>
            </a:xfrm>
            <a:prstGeom prst="rect">
              <a:avLst/>
            </a:prstGeom>
            <a:solidFill>
              <a:srgbClr val="DEEBF7">
                <a:alpha val="89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indent="0" algn="ctr">
                <a:lnSpc>
                  <a:spcPct val="150000"/>
                </a:lnSpc>
                <a:buNone/>
              </a:pPr>
              <a:r>
                <a:rPr lang="en-US" altLang="zh-CN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Nex</a:t>
              </a:r>
              <a:r>
                <a:rPr lang="zh-CN" altLang="en-US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-</a:t>
              </a:r>
              <a:r>
                <a:rPr lang="en-US" altLang="zh-CN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N2</a:t>
              </a:r>
              <a:r>
                <a:rPr lang="zh-CN" altLang="en-US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-</a:t>
              </a:r>
              <a:r>
                <a:rPr lang="en-US" altLang="zh-CN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Pro</a:t>
              </a:r>
              <a:r>
                <a:rPr lang="zh-CN" altLang="en-US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上线引起广泛讨论</a:t>
              </a:r>
              <a:endParaRPr lang="zh-CN" altLang="en-US" sz="105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indent="0" algn="just">
                <a:lnSpc>
                  <a:spcPct val="150000"/>
                </a:lnSpc>
                <a:buNone/>
              </a:pP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截止到</a:t>
              </a:r>
              <a:r>
                <a:rPr lang="en-US" altLang="zh-CN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6</a:t>
              </a: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月</a:t>
              </a:r>
              <a:r>
                <a:rPr lang="en-US" altLang="zh-CN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23</a:t>
              </a: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日，</a:t>
              </a:r>
              <a:r>
                <a:rPr lang="en-US" altLang="zh-CN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X </a:t>
              </a: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整体热度较高，代表性推文累计浏览量逾 </a:t>
              </a:r>
              <a:r>
                <a:rPr lang="en-US" altLang="zh-CN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200 </a:t>
              </a: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万次；单条最高 @</a:t>
              </a:r>
              <a:r>
                <a:rPr lang="en-US" altLang="zh-CN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NexEcosystem </a:t>
              </a: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官方发布推 </a:t>
              </a:r>
              <a:r>
                <a:rPr lang="en-US" altLang="zh-CN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89.7 </a:t>
              </a: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万</a:t>
              </a:r>
              <a:endParaRPr lang="zh-CN" altLang="en-US" sz="9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indent="0" algn="just">
                <a:lnSpc>
                  <a:spcPct val="150000"/>
                </a:lnSpc>
                <a:buNone/>
              </a:pPr>
              <a:endParaRPr lang="en-US" sz="9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54" name="Rectangle 8"/>
            <p:cNvSpPr/>
            <p:nvPr/>
          </p:nvSpPr>
          <p:spPr>
            <a:xfrm>
              <a:off x="11473" y="6819"/>
              <a:ext cx="7227" cy="2630"/>
            </a:xfrm>
            <a:prstGeom prst="rect">
              <a:avLst/>
            </a:prstGeom>
            <a:solidFill>
              <a:srgbClr val="DEEBF7">
                <a:alpha val="89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indent="0" algn="ctr">
                <a:lnSpc>
                  <a:spcPct val="150000"/>
                </a:lnSpc>
                <a:buNone/>
              </a:pPr>
              <a:endParaRPr lang="zh-CN" altLang="en-US" sz="105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indent="0" algn="ctr">
                <a:lnSpc>
                  <a:spcPct val="150000"/>
                </a:lnSpc>
                <a:buNone/>
              </a:pPr>
              <a:endParaRPr lang="zh-CN" altLang="en-US" sz="105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indent="0" algn="ctr">
                <a:lnSpc>
                  <a:spcPct val="150000"/>
                </a:lnSpc>
                <a:buNone/>
              </a:pPr>
              <a:r>
                <a:rPr lang="zh-CN" altLang="en-US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巴西模型套壳</a:t>
              </a:r>
              <a:r>
                <a:rPr lang="en-US" altLang="zh-CN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Nex</a:t>
              </a:r>
              <a:r>
                <a:rPr lang="zh-CN" altLang="en-US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-</a:t>
              </a:r>
              <a:r>
                <a:rPr lang="en-US" altLang="zh-CN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N2</a:t>
              </a:r>
              <a:r>
                <a:rPr lang="zh-CN" altLang="en-US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-</a:t>
              </a:r>
              <a:r>
                <a:rPr lang="en-US" altLang="zh-CN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Pro</a:t>
              </a:r>
              <a:r>
                <a:rPr lang="zh-CN" altLang="en-US" sz="1050" b="1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事件</a:t>
              </a:r>
              <a:endParaRPr lang="zh-CN" altLang="en-US" sz="105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indent="0" algn="just">
                <a:lnSpc>
                  <a:spcPct val="150000"/>
                </a:lnSpc>
                <a:buNone/>
              </a:pP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巴西里约市政府开源</a:t>
              </a:r>
              <a:r>
                <a:rPr lang="en-US" altLang="zh-CN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Rio 3.5</a:t>
              </a: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获多项</a:t>
              </a:r>
              <a:r>
                <a:rPr lang="en-US" altLang="zh-CN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SOTA</a:t>
              </a: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，单条推文一百多万阅读，被称为“南方国家之光”，最终确认为</a:t>
              </a:r>
              <a:r>
                <a:rPr lang="en-US" altLang="zh-CN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Nex N2 Pro </a:t>
              </a:r>
              <a:r>
                <a:rPr lang="zh-CN" altLang="en-US" sz="900" dirty="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套壳，团队致歉下架，潜在影响里约市长选举</a:t>
              </a:r>
              <a:endParaRPr lang="zh-CN" altLang="en-US" sz="9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indent="0" algn="just">
                <a:lnSpc>
                  <a:spcPct val="150000"/>
                </a:lnSpc>
                <a:buNone/>
              </a:pPr>
              <a:endParaRPr lang="zh-CN" altLang="en-US" sz="9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indent="0" algn="just">
                <a:lnSpc>
                  <a:spcPct val="150000"/>
                </a:lnSpc>
                <a:buNone/>
              </a:pPr>
              <a:endParaRPr lang="zh-CN" altLang="en-US" sz="9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indent="0" algn="just">
                <a:lnSpc>
                  <a:spcPct val="150000"/>
                </a:lnSpc>
                <a:buNone/>
              </a:pPr>
              <a:endParaRPr lang="en-US" sz="900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/>
        </p:nvSpPr>
        <p:spPr>
          <a:xfrm>
            <a:off x="6401" y="506951"/>
            <a:ext cx="9136382" cy="476400"/>
          </a:xfrm>
          <a:prstGeom prst="rect">
            <a:avLst/>
          </a:prstGeom>
        </p:spPr>
        <p:txBody>
          <a:bodyPr vert="horz" lIns="68562" tIns="34281" rIns="68562" bIns="34281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pPr algn="ctr"/>
            <a:r>
              <a:rPr lang="en-US" sz="2400" b="1" dirty="0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Nex-N2：</a:t>
            </a:r>
            <a:r>
              <a:rPr lang="zh-CN" altLang="en-US" sz="2400" b="1" dirty="0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性能第一梯队</a:t>
            </a:r>
            <a:r>
              <a:rPr lang="en-US" sz="2400" b="1" dirty="0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</a:t>
            </a:r>
            <a:r>
              <a:rPr lang="zh-CN" altLang="en-US" sz="2400" b="1" dirty="0">
                <a:solidFill>
                  <a:srgbClr val="004DB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海外开发者大量使用</a:t>
            </a:r>
            <a:endParaRPr lang="zh-CN" altLang="en-US" sz="2400" b="1" dirty="0">
              <a:solidFill>
                <a:srgbClr val="004DBE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" name="Text 4"/>
          <p:cNvSpPr/>
          <p:nvPr/>
        </p:nvSpPr>
        <p:spPr>
          <a:xfrm>
            <a:off x="3456861" y="1287780"/>
            <a:ext cx="6266021" cy="249079"/>
          </a:xfrm>
          <a:prstGeom prst="rect">
            <a:avLst/>
          </a:prstGeom>
          <a:noFill/>
        </p:spPr>
        <p:txBody>
          <a:bodyPr wrap="square" lIns="12696" tIns="12696" rIns="12696" bIns="12696" rtlCol="0" anchor="t"/>
          <a:p>
            <a:pPr marL="0" indent="0" algn="ctr">
              <a:lnSpc>
                <a:spcPct val="150000"/>
              </a:lnSpc>
              <a:buNone/>
            </a:pPr>
            <a:r>
              <a:rPr lang="en-US" sz="1200" dirty="0">
                <a:solidFill>
                  <a:srgbClr val="5A6B8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开源仅数日，即被海外开发者大规模接入生产工作流</a:t>
            </a:r>
            <a:r>
              <a:rPr lang="zh-CN" altLang="en-US" sz="1200" dirty="0">
                <a:solidFill>
                  <a:srgbClr val="5A6B8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，衍生模型百余个</a:t>
            </a:r>
            <a:endParaRPr lang="zh-CN" altLang="en-US" sz="1200" dirty="0">
              <a:solidFill>
                <a:srgbClr val="5A6B8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7" name="Text 6"/>
          <p:cNvSpPr/>
          <p:nvPr/>
        </p:nvSpPr>
        <p:spPr>
          <a:xfrm>
            <a:off x="299799" y="1397318"/>
            <a:ext cx="4220051" cy="196691"/>
          </a:xfrm>
          <a:prstGeom prst="rect">
            <a:avLst/>
          </a:prstGeom>
          <a:noFill/>
        </p:spPr>
        <p:txBody>
          <a:bodyPr wrap="square" lIns="12696" tIns="12696" rIns="12696" bIns="12696" rtlCol="0" anchor="t">
            <a:normAutofit/>
          </a:bodyPr>
          <a:p>
            <a:pPr marL="0" indent="0" algn="l">
              <a:buNone/>
            </a:pPr>
            <a:r>
              <a:rPr lang="en-US" sz="975" b="1" dirty="0">
                <a:solidFill>
                  <a:srgbClr val="1453E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OpenRouter 每日调用量（十亿 token）</a:t>
            </a:r>
            <a:endParaRPr lang="en-US" sz="975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2256" y="1840706"/>
            <a:ext cx="4311491" cy="2135029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799" y="1688306"/>
            <a:ext cx="4246721" cy="2458879"/>
          </a:xfrm>
          <a:prstGeom prst="rect">
            <a:avLst/>
          </a:prstGeom>
        </p:spPr>
      </p:pic>
      <p:sp>
        <p:nvSpPr>
          <p:cNvPr id="26" name="Text 4"/>
          <p:cNvSpPr/>
          <p:nvPr/>
        </p:nvSpPr>
        <p:spPr>
          <a:xfrm>
            <a:off x="-2059165" y="4241683"/>
            <a:ext cx="6266135" cy="248855"/>
          </a:xfrm>
          <a:prstGeom prst="rect">
            <a:avLst/>
          </a:prstGeom>
          <a:noFill/>
        </p:spPr>
        <p:txBody>
          <a:bodyPr wrap="square" lIns="12696" tIns="12696" rIns="12696" bIns="12696" rtlCol="0" anchor="t">
            <a:normAutofit fontScale="90000" lnSpcReduction="20000"/>
          </a:bodyPr>
          <a:p>
            <a:pPr marL="0" indent="0" algn="ctr">
              <a:lnSpc>
                <a:spcPct val="150000"/>
              </a:lnSpc>
              <a:buNone/>
            </a:pPr>
            <a:r>
              <a:rPr lang="en-US" sz="1200" dirty="0">
                <a:solidFill>
                  <a:srgbClr val="5A6B8C"/>
                </a:solidFill>
                <a:latin typeface="Noto Sans SC" panose="020B0200000000000000" pitchFamily="34" charset="-122"/>
                <a:ea typeface="Noto Sans SC" panose="020B0200000000000000" pitchFamily="34" charset="-122"/>
                <a:cs typeface="Noto Sans SC" panose="020B0200000000000000" pitchFamily="34" charset="-120"/>
                <a:sym typeface="+mn-ea"/>
              </a:rPr>
              <a:t>首周模型用量快速增长</a:t>
            </a:r>
            <a:endParaRPr lang="en-US" sz="1200" b="0" i="0" dirty="0">
              <a:solidFill>
                <a:srgbClr val="5A6B8C"/>
              </a:solidFill>
              <a:latin typeface="Noto Sans SC" panose="020B0200000000000000" pitchFamily="34" charset="-122"/>
              <a:ea typeface="Noto Sans SC" panose="020B0200000000000000" pitchFamily="34" charset="-122"/>
              <a:cs typeface="Noto Sans SC" panose="020B0200000000000000" pitchFamily="34" charset="-120"/>
            </a:endParaRPr>
          </a:p>
          <a:p>
            <a:pPr marL="0" indent="0" algn="ctr">
              <a:lnSpc>
                <a:spcPct val="150000"/>
              </a:lnSpc>
              <a:buNone/>
            </a:pPr>
            <a:endParaRPr lang="zh-CN" altLang="en-US" sz="1125" dirty="0">
              <a:solidFill>
                <a:srgbClr val="5A6B8C"/>
              </a:solidFill>
              <a:latin typeface="Noto Sans SC" panose="020B0200000000000000" pitchFamily="34" charset="-122"/>
              <a:ea typeface="宋体" panose="02010600030101010101" pitchFamily="2" charset="-122"/>
              <a:cs typeface="Noto Sans SC" panose="020B0200000000000000" pitchFamily="34" charset="-120"/>
            </a:endParaRPr>
          </a:p>
        </p:txBody>
      </p:sp>
      <p:sp>
        <p:nvSpPr>
          <p:cNvPr id="6" name="Shape 0"/>
          <p:cNvSpPr/>
          <p:nvPr/>
        </p:nvSpPr>
        <p:spPr>
          <a:xfrm>
            <a:off x="412563" y="309200"/>
            <a:ext cx="123412" cy="219399"/>
          </a:xfrm>
          <a:prstGeom prst="rect">
            <a:avLst/>
          </a:prstGeom>
          <a:solidFill>
            <a:srgbClr val="1E6FE8"/>
          </a:solidFill>
          <a:ln w="12700">
            <a:solidFill>
              <a:srgbClr val="1E6FE8"/>
            </a:solidFill>
            <a:prstDash val="solid"/>
          </a:ln>
        </p:spPr>
        <p:txBody>
          <a:bodyPr/>
          <a:p>
            <a:endParaRPr lang="zh-CN" altLang="en-US" sz="1350"/>
          </a:p>
        </p:txBody>
      </p:sp>
      <p:sp>
        <p:nvSpPr>
          <p:cNvPr id="38" name="Text 1"/>
          <p:cNvSpPr/>
          <p:nvPr/>
        </p:nvSpPr>
        <p:spPr>
          <a:xfrm>
            <a:off x="583968" y="288631"/>
            <a:ext cx="2545060" cy="260537"/>
          </a:xfrm>
          <a:prstGeom prst="rect">
            <a:avLst/>
          </a:prstGeom>
          <a:noFill/>
        </p:spPr>
        <p:txBody>
          <a:bodyPr wrap="square" lIns="0" tIns="0" rIns="0" bIns="0" rtlCol="0" anchor="ctr"/>
          <a:p>
            <a:r>
              <a:rPr lang="en-US" sz="900" b="1" dirty="0">
                <a:solidFill>
                  <a:srgbClr val="0B254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北坡 BP </a:t>
            </a:r>
            <a:r>
              <a:rPr lang="zh-CN" altLang="en-US" sz="900" b="1" dirty="0">
                <a:solidFill>
                  <a:srgbClr val="0B254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· 影响广泛</a:t>
            </a:r>
            <a:endParaRPr lang="zh-CN" altLang="en-US" sz="900" b="1" dirty="0">
              <a:solidFill>
                <a:srgbClr val="0B2545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23"/>
          <p:cNvSpPr txBox="1"/>
          <p:nvPr/>
        </p:nvSpPr>
        <p:spPr>
          <a:xfrm>
            <a:off x="804862" y="3547616"/>
            <a:ext cx="7534275" cy="58477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defRPr kumimoji="1" sz="3200" b="1">
                <a:latin typeface="+mn-lt"/>
                <a:ea typeface="微软雅黑" panose="020B0503020204020204" pitchFamily="34" charset="-122"/>
                <a:cs typeface="HarmonyOS Sans SC" panose="00000500000000000000" charset="-122"/>
              </a:defRPr>
            </a:lvl1pPr>
          </a:lstStyle>
          <a:p>
            <a:r>
              <a:rPr lang="zh-CN" altLang="en-US" dirty="0">
                <a:effectLst/>
              </a:rPr>
              <a:t>能力展示</a:t>
            </a:r>
            <a:endParaRPr lang="zh-CN" altLang="en-US" dirty="0">
              <a:effectLst/>
            </a:endParaRPr>
          </a:p>
        </p:txBody>
      </p:sp>
      <p:pic>
        <p:nvPicPr>
          <p:cNvPr id="4" name="Picture 3" descr="upload_post_object_v2_3889793487"/>
          <p:cNvPicPr>
            <a:picLocks noChangeAspect="1"/>
          </p:cNvPicPr>
          <p:nvPr/>
        </p:nvPicPr>
        <p:blipFill>
          <a:blip r:embed="rId1"/>
          <a:srcRect t="7558" b="12485"/>
          <a:stretch>
            <a:fillRect/>
          </a:stretch>
        </p:blipFill>
        <p:spPr>
          <a:xfrm>
            <a:off x="1" y="1"/>
            <a:ext cx="9143999" cy="319962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录屏2025-11-20 14.16.11.mo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557350" y="1714211"/>
            <a:ext cx="6029299" cy="3361126"/>
          </a:xfrm>
          <a:prstGeom prst="rect">
            <a:avLst/>
          </a:prstGeom>
        </p:spPr>
      </p:pic>
      <p:sp>
        <p:nvSpPr>
          <p:cNvPr id="3" name="标题 4"/>
          <p:cNvSpPr txBox="1"/>
          <p:nvPr/>
        </p:nvSpPr>
        <p:spPr>
          <a:xfrm>
            <a:off x="805272" y="195486"/>
            <a:ext cx="7533456" cy="648072"/>
          </a:xfrm>
          <a:prstGeom prst="rect">
            <a:avLst/>
          </a:prstGeom>
        </p:spPr>
        <p:txBody>
          <a:bodyPr/>
          <a:lstStyle>
            <a:lvl1pPr marL="0" lvl="0" indent="0" algn="ctr" defTabSz="6858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b="1" dirty="0"/>
              <a:t>3D</a:t>
            </a:r>
            <a:r>
              <a:rPr lang="zh-CN" altLang="en-US" b="1" dirty="0"/>
              <a:t>游戏</a:t>
            </a:r>
            <a:endParaRPr lang="zh-CN" altLang="en-US" b="1" dirty="0"/>
          </a:p>
        </p:txBody>
      </p:sp>
      <p:grpSp>
        <p:nvGrpSpPr>
          <p:cNvPr id="8" name="组合 7"/>
          <p:cNvGrpSpPr/>
          <p:nvPr/>
        </p:nvGrpSpPr>
        <p:grpSpPr>
          <a:xfrm>
            <a:off x="578733" y="774262"/>
            <a:ext cx="7986532" cy="866890"/>
            <a:chOff x="544010" y="799864"/>
            <a:chExt cx="7986532" cy="866890"/>
          </a:xfrm>
        </p:grpSpPr>
        <p:sp>
          <p:nvSpPr>
            <p:cNvPr id="6" name="矩形 5"/>
            <p:cNvSpPr/>
            <p:nvPr/>
          </p:nvSpPr>
          <p:spPr>
            <a:xfrm>
              <a:off x="544010" y="799864"/>
              <a:ext cx="7986532" cy="86689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587198" y="838198"/>
              <a:ext cx="7900156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Query :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构建一个</a:t>
              </a:r>
              <a:r>
                <a:rPr lang="en-US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r>
                <a:rPr lang="en-GB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海洋场景，展现狂野而迷人的大海，波浪闪烁着银色的光芒，场景中包含可互动的小船，能在海面上优雅地摇曳和航行，小船航行时会产生水波纹效果，能开火并发射烟花。</a:t>
              </a:r>
              <a:endParaRPr lang="zh-CN" alt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8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ctrTitle"/>
          </p:nvPr>
        </p:nvSpPr>
        <p:spPr>
          <a:xfrm>
            <a:off x="805272" y="195486"/>
            <a:ext cx="7533456" cy="648072"/>
          </a:xfrm>
        </p:spPr>
        <p:txBody>
          <a:bodyPr/>
          <a:lstStyle/>
          <a:p>
            <a:r>
              <a:rPr lang="zh-CN" altLang="en-US" dirty="0"/>
              <a:t>海报生成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1053294" y="845926"/>
            <a:ext cx="7037410" cy="417476"/>
            <a:chOff x="770549" y="871528"/>
            <a:chExt cx="7037409" cy="417476"/>
          </a:xfrm>
        </p:grpSpPr>
        <p:sp>
          <p:nvSpPr>
            <p:cNvPr id="4" name="矩形 3"/>
            <p:cNvSpPr/>
            <p:nvPr/>
          </p:nvSpPr>
          <p:spPr>
            <a:xfrm>
              <a:off x="770549" y="871528"/>
              <a:ext cx="7037409" cy="417476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770549" y="914915"/>
              <a:ext cx="5114536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Query  :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帮我从</a:t>
              </a:r>
              <a:r>
                <a:rPr lang="en-GB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uploads/2510.18927v1.pdf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生成一张海报。</a:t>
              </a:r>
              <a:endParaRPr lang="zh-CN" alt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1053295" y="1319489"/>
            <a:ext cx="7037409" cy="3824011"/>
            <a:chOff x="1188355" y="1051464"/>
            <a:chExt cx="6520546" cy="3896551"/>
          </a:xfrm>
        </p:grpSpPr>
        <p:pic>
          <p:nvPicPr>
            <p:cNvPr id="9" name="图片 8" descr="图形用户界面, 文本, 应用程序, 电子邮件&#10;&#10;描述已自动生成"/>
            <p:cNvPicPr>
              <a:picLocks noChangeAspect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8355" y="1051464"/>
              <a:ext cx="3136901" cy="3896550"/>
            </a:xfrm>
            <a:prstGeom prst="rect">
              <a:avLst/>
            </a:prstGeom>
          </p:spPr>
        </p:pic>
        <p:pic>
          <p:nvPicPr>
            <p:cNvPr id="10" name="图片 9" descr="图形用户界面, 应用程序&#10;&#10;描述已自动生成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72001" y="1051465"/>
              <a:ext cx="3136900" cy="389655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ctrTitle"/>
          </p:nvPr>
        </p:nvSpPr>
        <p:spPr>
          <a:xfrm>
            <a:off x="805272" y="195486"/>
            <a:ext cx="7533456" cy="648072"/>
          </a:xfrm>
        </p:spPr>
        <p:txBody>
          <a:bodyPr/>
          <a:lstStyle/>
          <a:p>
            <a:r>
              <a:rPr lang="zh-CN" altLang="en-US" dirty="0"/>
              <a:t>幻灯片制作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1290143" y="992210"/>
            <a:ext cx="6563711" cy="607925"/>
            <a:chOff x="852258" y="1282942"/>
            <a:chExt cx="2171700" cy="1710708"/>
          </a:xfrm>
        </p:grpSpPr>
        <p:sp>
          <p:nvSpPr>
            <p:cNvPr id="4" name="矩形 3"/>
            <p:cNvSpPr/>
            <p:nvPr/>
          </p:nvSpPr>
          <p:spPr>
            <a:xfrm>
              <a:off x="852258" y="1282942"/>
              <a:ext cx="2171700" cy="1710708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852258" y="1326396"/>
              <a:ext cx="2171700" cy="15589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Query :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请深度调研分析</a:t>
              </a:r>
              <a:r>
                <a:rPr lang="en-US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《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黑神话悟空</a:t>
              </a:r>
              <a:r>
                <a:rPr lang="en-US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》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的成功，包括研发、发布、评价等全方面，并制作一份幻灯片报告讲解。</a:t>
              </a:r>
              <a:endParaRPr lang="en-GB" altLang="zh-CN" sz="15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3" name="录屏2025-11-20 15.24.32.mo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415525" y="1748787"/>
            <a:ext cx="6312949" cy="33188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ctrTitle"/>
          </p:nvPr>
        </p:nvSpPr>
        <p:spPr>
          <a:xfrm>
            <a:off x="805272" y="195486"/>
            <a:ext cx="7533456" cy="648072"/>
          </a:xfrm>
        </p:spPr>
        <p:txBody>
          <a:bodyPr/>
          <a:lstStyle/>
          <a:p>
            <a:r>
              <a:rPr lang="zh-CN" altLang="en-US" dirty="0"/>
              <a:t>深度研究</a:t>
            </a:r>
            <a:endParaRPr lang="zh-CN" altLang="en-US" dirty="0"/>
          </a:p>
        </p:txBody>
      </p:sp>
      <p:grpSp>
        <p:nvGrpSpPr>
          <p:cNvPr id="6" name="组合 5"/>
          <p:cNvGrpSpPr/>
          <p:nvPr/>
        </p:nvGrpSpPr>
        <p:grpSpPr>
          <a:xfrm>
            <a:off x="852258" y="1282942"/>
            <a:ext cx="2171700" cy="2934995"/>
            <a:chOff x="852258" y="1282942"/>
            <a:chExt cx="2171700" cy="2934995"/>
          </a:xfrm>
        </p:grpSpPr>
        <p:sp>
          <p:nvSpPr>
            <p:cNvPr id="3" name="矩形 2"/>
            <p:cNvSpPr/>
            <p:nvPr/>
          </p:nvSpPr>
          <p:spPr>
            <a:xfrm>
              <a:off x="852258" y="1282942"/>
              <a:ext cx="2171700" cy="2934995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852258" y="1434694"/>
              <a:ext cx="2171700" cy="26314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Query : </a:t>
              </a:r>
              <a:endParaRPr lang="en-GB" altLang="zh-CN" sz="15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深度调研英伟达近</a:t>
              </a:r>
              <a:r>
                <a:rPr lang="en-US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10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年发展和今年近况，调研、分析、预测英伟达</a:t>
              </a:r>
              <a:r>
                <a:rPr lang="en-US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2025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年</a:t>
              </a:r>
              <a:r>
                <a:rPr lang="en-US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11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月</a:t>
              </a:r>
              <a:r>
                <a:rPr lang="en-US" altLang="zh-CN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18</a:t>
              </a:r>
              <a:r>
                <a:rPr lang="zh-CN" altLang="en-US" sz="15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号发布的财报，并根据预测的财报、和各个机构预测的财报情况判断发布当日英伟达股价的涨跌趋势，制作成一份图文并貌的调研报告。</a:t>
              </a:r>
              <a:endParaRPr lang="zh-CN" alt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7" name="录屏2025-11-20 15.51.43.mo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3535026" y="787839"/>
            <a:ext cx="4497647" cy="42287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5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ctrTitle"/>
          </p:nvPr>
        </p:nvSpPr>
        <p:spPr>
          <a:xfrm>
            <a:off x="805272" y="195486"/>
            <a:ext cx="7533456" cy="648072"/>
          </a:xfrm>
        </p:spPr>
        <p:txBody>
          <a:bodyPr/>
          <a:lstStyle/>
          <a:p>
            <a:r>
              <a:rPr lang="zh-CN" altLang="en-US" dirty="0"/>
              <a:t>网页制作</a:t>
            </a:r>
            <a:endParaRPr lang="zh-CN" altLang="en-US" dirty="0"/>
          </a:p>
        </p:txBody>
      </p:sp>
      <p:pic>
        <p:nvPicPr>
          <p:cNvPr id="2" name="录屏2025-11-20 15.29.37.mo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199797" y="851300"/>
            <a:ext cx="6744406" cy="40967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ctrTitle"/>
          </p:nvPr>
        </p:nvSpPr>
        <p:spPr>
          <a:xfrm>
            <a:off x="805272" y="195486"/>
            <a:ext cx="7533456" cy="648072"/>
          </a:xfrm>
        </p:spPr>
        <p:txBody>
          <a:bodyPr/>
          <a:lstStyle/>
          <a:p>
            <a:r>
              <a:rPr lang="zh-CN" altLang="en-US" dirty="0"/>
              <a:t>小程序生成</a:t>
            </a:r>
            <a:endParaRPr lang="zh-CN" altLang="en-US" dirty="0"/>
          </a:p>
        </p:txBody>
      </p:sp>
      <p:sp>
        <p:nvSpPr>
          <p:cNvPr id="15" name="文本框 14"/>
          <p:cNvSpPr txBox="1"/>
          <p:nvPr/>
        </p:nvSpPr>
        <p:spPr>
          <a:xfrm>
            <a:off x="1252652" y="4741057"/>
            <a:ext cx="685282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1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ScreenRecording_11-16-2025 12-09-54_1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038520" y="946807"/>
            <a:ext cx="1926853" cy="4001207"/>
          </a:xfrm>
          <a:prstGeom prst="rect">
            <a:avLst/>
          </a:prstGeom>
        </p:spPr>
      </p:pic>
      <p:pic>
        <p:nvPicPr>
          <p:cNvPr id="6" name="ScreenRecording_11-16-2025 12-46-25_1">
            <a:hlinkClick r:id="" action="ppaction://media"/>
          </p:cNvPr>
          <p:cNvPicPr/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78627" y="946806"/>
            <a:ext cx="1926853" cy="3955831"/>
          </a:xfrm>
          <a:prstGeom prst="rect">
            <a:avLst/>
          </a:prstGeom>
        </p:spPr>
      </p:pic>
      <p:pic>
        <p:nvPicPr>
          <p:cNvPr id="8" name="ScreenRecording_11-16-2025 12-24-55_1">
            <a:hlinkClick r:id="" action="ppaction://media"/>
          </p:cNvPr>
          <p:cNvPicPr/>
          <p:nvPr>
            <a:vide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608572" y="901431"/>
            <a:ext cx="1926852" cy="40012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4" dur="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5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>
                <p:cTn id="16" fill="hold" display="1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>
                <p:cTn id="17" fill="hold" display="1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805272" y="195486"/>
            <a:ext cx="7533456" cy="648072"/>
          </a:xfrm>
        </p:spPr>
        <p:txBody>
          <a:bodyPr/>
          <a:lstStyle/>
          <a:p>
            <a:r>
              <a:rPr lang="en-GB" altLang="zh-CN" dirty="0" err="1"/>
              <a:t>NexAU</a:t>
            </a:r>
            <a:r>
              <a:rPr lang="zh-CN" altLang="en-GB" dirty="0"/>
              <a:t>智能体</a:t>
            </a:r>
            <a:endParaRPr lang="zh-CN" altLang="en-US" dirty="0"/>
          </a:p>
        </p:txBody>
      </p:sp>
      <p:sp>
        <p:nvSpPr>
          <p:cNvPr id="3" name="文本框 2"/>
          <p:cNvSpPr txBox="1"/>
          <p:nvPr/>
        </p:nvSpPr>
        <p:spPr>
          <a:xfrm>
            <a:off x="157655" y="4879127"/>
            <a:ext cx="41410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https://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github.com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nex-agi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nexau</a:t>
            </a:r>
            <a:endParaRPr lang="en-US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107" y="1915167"/>
            <a:ext cx="3797536" cy="1821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" name="Straight Connector 2"/>
          <p:cNvCxnSpPr/>
          <p:nvPr/>
        </p:nvCxnSpPr>
        <p:spPr>
          <a:xfrm>
            <a:off x="4458506" y="908034"/>
            <a:ext cx="1" cy="3971091"/>
          </a:xfrm>
          <a:prstGeom prst="line">
            <a:avLst/>
          </a:prstGeom>
          <a:ln w="19050" cap="flat" cmpd="sng" algn="ctr">
            <a:solidFill>
              <a:srgbClr val="979797">
                <a:alpha val="100000"/>
              </a:srgbClr>
            </a:solidFill>
            <a:prstDash val="solid"/>
            <a:miter lim="800000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7" name="Text Box 13"/>
          <p:cNvSpPr txBox="1"/>
          <p:nvPr/>
        </p:nvSpPr>
        <p:spPr>
          <a:xfrm>
            <a:off x="4571999" y="852373"/>
            <a:ext cx="2723823" cy="369332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zh-CN" altLang="en-US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“定义”与“执行”解耦</a:t>
            </a:r>
            <a:endParaRPr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" name="Text Box 12"/>
          <p:cNvSpPr txBox="1"/>
          <p:nvPr/>
        </p:nvSpPr>
        <p:spPr>
          <a:xfrm>
            <a:off x="4458506" y="1241797"/>
            <a:ext cx="4879667" cy="873132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提供通用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Agent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抽象：让开发者专注在定义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Agent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的能力上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由框架提供可组合、可拓展的通用组件：Tools、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Sub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-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agents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、Skill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、记忆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9" name="Text Box 16"/>
          <p:cNvSpPr txBox="1"/>
          <p:nvPr/>
        </p:nvSpPr>
        <p:spPr>
          <a:xfrm>
            <a:off x="4354979" y="3732168"/>
            <a:ext cx="4879668" cy="645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ctr"/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支持子智能体的无限分形嵌套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类似 OS 的进程/子进程管理，实现任务的自主拆解与分发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" name="Text Box 17"/>
          <p:cNvSpPr txBox="1"/>
          <p:nvPr/>
        </p:nvSpPr>
        <p:spPr>
          <a:xfrm>
            <a:off x="4794427" y="4299942"/>
            <a:ext cx="4104299" cy="562176"/>
          </a:xfrm>
          <a:prstGeom prst="rect">
            <a:avLst/>
          </a:prstGeom>
          <a:solidFill>
            <a:srgbClr val="FFE699">
              <a:alpha val="100000"/>
            </a:srgbClr>
          </a:solidFill>
        </p:spPr>
        <p:txBody>
          <a:bodyPr wrap="square" rtlCol="0" anchor="t">
            <a:noAutofit/>
          </a:bodyPr>
          <a:lstStyle/>
          <a:p>
            <a:pPr algn="ctr"/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通过极低成本实例化海量异构 Agent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能够源源不断地生产高质量、多场景的交互轨迹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1" name="Text Box 3"/>
          <p:cNvSpPr txBox="1"/>
          <p:nvPr/>
        </p:nvSpPr>
        <p:spPr>
          <a:xfrm>
            <a:off x="278517" y="852373"/>
            <a:ext cx="1569660" cy="369332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规模化的挑战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aphicFrame>
        <p:nvGraphicFramePr>
          <p:cNvPr id="13" name="Table 6"/>
          <p:cNvGraphicFramePr/>
          <p:nvPr/>
        </p:nvGraphicFramePr>
        <p:xfrm>
          <a:off x="309959" y="1964188"/>
          <a:ext cx="3839940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79980"/>
                <a:gridCol w="1279980"/>
                <a:gridCol w="1279980"/>
              </a:tblGrid>
              <a:tr h="25964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项目</a:t>
                      </a:r>
                      <a:endParaRPr lang="zh-CN" altLang="en-US" sz="120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 dirty="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领域</a:t>
                      </a:r>
                      <a:endParaRPr lang="zh-CN" altLang="en-US" sz="1200" dirty="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代码量</a:t>
                      </a:r>
                      <a:endParaRPr lang="zh-CN" altLang="en-US" sz="120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</a:tr>
              <a:tr h="25964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 dirty="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Open</a:t>
                      </a:r>
                      <a:r>
                        <a:rPr lang="en-US" altLang="zh-CN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H</a:t>
                      </a:r>
                      <a:r>
                        <a:rPr lang="zh-CN" altLang="en-US" sz="1200" dirty="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ands </a:t>
                      </a:r>
                      <a:endParaRPr lang="zh-CN" altLang="en-US" sz="1200" dirty="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软件开发</a:t>
                      </a:r>
                      <a:endParaRPr lang="zh-CN" altLang="en-US" sz="120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～46000 行</a:t>
                      </a:r>
                      <a:endParaRPr lang="zh-CN" altLang="en-US" sz="120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</a:tr>
              <a:tr h="25964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DeerFlow </a:t>
                      </a:r>
                      <a:endParaRPr lang="zh-CN" altLang="en-US" sz="120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深度研究</a:t>
                      </a:r>
                      <a:endParaRPr lang="zh-CN" altLang="en-US" sz="120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～8000 行</a:t>
                      </a:r>
                      <a:endParaRPr lang="zh-CN" altLang="en-US" sz="120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</a:tr>
              <a:tr h="25964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 dirty="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SmolAgents</a:t>
                      </a:r>
                      <a:endParaRPr lang="zh-CN" altLang="en-US" sz="1200" dirty="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软件开发</a:t>
                      </a:r>
                      <a:endParaRPr lang="zh-CN" altLang="en-US" sz="120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200" dirty="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～</a:t>
                      </a:r>
                      <a:r>
                        <a:rPr lang="en-US" altLang="zh-CN" sz="1200" dirty="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8600 </a:t>
                      </a:r>
                      <a:r>
                        <a:rPr lang="zh-CN" altLang="en-US" sz="1200" dirty="0"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行</a:t>
                      </a:r>
                      <a:endParaRPr lang="zh-CN" altLang="en-US" sz="1200" dirty="0"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L>
                    <a:lnR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R>
                    <a:lnT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T>
                    <a:lnB w="12700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4" name="Text Box 7"/>
          <p:cNvSpPr txBox="1"/>
          <p:nvPr/>
        </p:nvSpPr>
        <p:spPr>
          <a:xfrm>
            <a:off x="1003054" y="3120420"/>
            <a:ext cx="2441694" cy="276999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单个 </a:t>
            </a:r>
            <a:r>
              <a:rPr lang="en-US" altLang="zh-CN" sz="12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Agent </a:t>
            </a:r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都需要极高的开发量</a:t>
            </a:r>
            <a:endParaRPr lang="zh-CN" altLang="en-US" sz="1200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" name="Text Box 8"/>
          <p:cNvSpPr txBox="1"/>
          <p:nvPr/>
        </p:nvSpPr>
        <p:spPr>
          <a:xfrm>
            <a:off x="-74308" y="3536878"/>
            <a:ext cx="4596418" cy="645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ctr"/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覆盖真实世界的 Corner Cases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/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需构建 10k+ 种不同配置的 Agent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" name="Text Box 9"/>
          <p:cNvSpPr txBox="1"/>
          <p:nvPr/>
        </p:nvSpPr>
        <p:spPr>
          <a:xfrm>
            <a:off x="53906" y="4299942"/>
            <a:ext cx="4339992" cy="343376"/>
          </a:xfrm>
          <a:prstGeom prst="rect">
            <a:avLst/>
          </a:prstGeom>
          <a:solidFill>
            <a:srgbClr val="FFE699">
              <a:alpha val="100000"/>
            </a:srgbClr>
          </a:solidFill>
        </p:spPr>
        <p:txBody>
          <a:bodyPr wrap="square" rtlCol="0" anchor="t">
            <a:noAutofit/>
          </a:bodyPr>
          <a:lstStyle/>
          <a:p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手动 Coding 的线性增长模式在系统层面是不可行的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368897" y="1303348"/>
            <a:ext cx="37100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训练通用</a:t>
            </a:r>
            <a:r>
              <a:rPr lang="en-US" altLang="zh-CN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Agentic</a:t>
            </a:r>
            <a:r>
              <a:rPr lang="zh-CN" altLang="en-US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en-US" altLang="zh-CN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Model 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需要海量、异构的环境来获取用于训练的轨迹数据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0" y="4863390"/>
            <a:ext cx="41410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https://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github.com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nex-agi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NexGAP</a:t>
            </a:r>
            <a:endParaRPr lang="en-GB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标题 3"/>
          <p:cNvSpPr txBox="1"/>
          <p:nvPr/>
        </p:nvSpPr>
        <p:spPr>
          <a:xfrm>
            <a:off x="-122904" y="97164"/>
            <a:ext cx="9389807" cy="648072"/>
          </a:xfrm>
          <a:prstGeom prst="rect">
            <a:avLst/>
          </a:prstGeom>
          <a:noFill/>
          <a:effectLst/>
        </p:spPr>
        <p:txBody>
          <a:bodyPr wrap="none" anchor="ctr">
            <a:noAutofit/>
          </a:bodyPr>
          <a:lstStyle>
            <a:lvl1pPr marL="0" lvl="0" indent="0" algn="ctr" defTabSz="6858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lang="zh-CN" altLang="en-US" sz="3000" b="1" i="0" u="none" kern="1200" spc="0" baseline="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HarmonyOS Sans SC" panose="00000500000000000000" charset="-122"/>
              </a:defRPr>
            </a:lvl1pPr>
          </a:lstStyle>
          <a:p>
            <a:r>
              <a:rPr lang="en-GB" altLang="zh-CN" dirty="0" err="1">
                <a:effectLst/>
              </a:rPr>
              <a:t>NexGAP</a:t>
            </a:r>
            <a:r>
              <a:rPr lang="zh-CN" altLang="en-GB" dirty="0">
                <a:effectLst/>
              </a:rPr>
              <a:t>：</a:t>
            </a:r>
            <a:r>
              <a:rPr lang="en-GB" altLang="zh-CN" dirty="0">
                <a:effectLst/>
              </a:rPr>
              <a:t>MCP</a:t>
            </a:r>
            <a:r>
              <a:rPr lang="zh-CN" altLang="en-US" dirty="0">
                <a:effectLst/>
              </a:rPr>
              <a:t>驱动的自动化智能体轨迹数据合成管线</a:t>
            </a:r>
            <a:endParaRPr lang="zh-CN" altLang="en-US" dirty="0"/>
          </a:p>
        </p:txBody>
      </p:sp>
      <p:pic>
        <p:nvPicPr>
          <p:cNvPr id="8" name="Picture 12" descr="upload_post_object_v2_107590700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36" y="1167646"/>
            <a:ext cx="8327922" cy="264846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184052" y="3754974"/>
            <a:ext cx="877589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1400" dirty="0">
                <a:effectLst/>
                <a:latin typeface="+mn-ea"/>
                <a:ea typeface="+mn-ea"/>
              </a:rPr>
              <a:t>Nex</a:t>
            </a:r>
            <a:r>
              <a:rPr lang="zh-CN" altLang="en-US" sz="1400" dirty="0">
                <a:effectLst/>
                <a:latin typeface="+mn-ea"/>
                <a:ea typeface="+mn-ea"/>
              </a:rPr>
              <a:t>的解决方法：精选专家框架统一到</a:t>
            </a:r>
            <a:r>
              <a:rPr lang="en-GB" altLang="zh-CN" sz="1400" dirty="0" err="1">
                <a:effectLst/>
                <a:latin typeface="+mn-ea"/>
                <a:ea typeface="+mn-ea"/>
              </a:rPr>
              <a:t>NexAU</a:t>
            </a:r>
            <a:r>
              <a:rPr lang="zh-CN" altLang="en-US" sz="1400" dirty="0">
                <a:effectLst/>
                <a:latin typeface="+mn-ea"/>
                <a:ea typeface="+mn-ea"/>
              </a:rPr>
              <a:t>框架</a:t>
            </a:r>
            <a:r>
              <a:rPr lang="en-US" altLang="zh-CN" sz="1400" dirty="0">
                <a:effectLst/>
                <a:latin typeface="+mn-ea"/>
                <a:ea typeface="+mn-ea"/>
              </a:rPr>
              <a:t>+</a:t>
            </a:r>
            <a:r>
              <a:rPr lang="en-GB" altLang="zh-CN" sz="1400" dirty="0">
                <a:effectLst/>
                <a:latin typeface="+mn-ea"/>
                <a:ea typeface="+mn-ea"/>
              </a:rPr>
              <a:t>NexA4A</a:t>
            </a:r>
            <a:r>
              <a:rPr lang="zh-CN" altLang="en-US" sz="1400" dirty="0">
                <a:effectLst/>
                <a:latin typeface="+mn-ea"/>
                <a:ea typeface="+mn-ea"/>
              </a:rPr>
              <a:t>自动化多智能体框架生成。</a:t>
            </a:r>
            <a:endParaRPr lang="zh-CN" altLang="en-US" sz="1400" dirty="0">
              <a:effectLst/>
              <a:latin typeface="+mn-ea"/>
              <a:ea typeface="+mn-ea"/>
            </a:endParaRPr>
          </a:p>
          <a:p>
            <a:r>
              <a:rPr lang="zh-CN" altLang="en-US" sz="1400" dirty="0">
                <a:effectLst/>
                <a:latin typeface="+mn-ea"/>
                <a:ea typeface="+mn-ea"/>
              </a:rPr>
              <a:t>双源数据：</a:t>
            </a:r>
            <a:endParaRPr lang="zh-CN" altLang="en-US" sz="1400" dirty="0">
              <a:effectLst/>
              <a:latin typeface="+mn-ea"/>
              <a:ea typeface="+mn-ea"/>
            </a:endParaRPr>
          </a:p>
          <a:p>
            <a:r>
              <a:rPr lang="en-US" altLang="zh-CN" sz="1400" dirty="0">
                <a:effectLst/>
                <a:latin typeface="+mn-ea"/>
                <a:ea typeface="+mn-ea"/>
              </a:rPr>
              <a:t>1. </a:t>
            </a:r>
            <a:r>
              <a:rPr lang="zh-CN" altLang="en-US" sz="1400" dirty="0">
                <a:effectLst/>
                <a:latin typeface="+mn-ea"/>
                <a:ea typeface="+mn-ea"/>
              </a:rPr>
              <a:t>选取专家框架将其转换成基于</a:t>
            </a:r>
            <a:r>
              <a:rPr lang="en-GB" altLang="zh-CN" sz="1400" dirty="0" err="1">
                <a:effectLst/>
                <a:latin typeface="+mn-ea"/>
                <a:ea typeface="+mn-ea"/>
              </a:rPr>
              <a:t>NexAU</a:t>
            </a:r>
            <a:r>
              <a:rPr lang="zh-CN" altLang="en-US" sz="1400" dirty="0">
                <a:effectLst/>
                <a:latin typeface="+mn-ea"/>
                <a:ea typeface="+mn-ea"/>
              </a:rPr>
              <a:t>框架运行的形式，便于批量并行处理；</a:t>
            </a:r>
            <a:endParaRPr lang="zh-CN" altLang="en-US" sz="1400" dirty="0">
              <a:effectLst/>
              <a:latin typeface="+mn-ea"/>
              <a:ea typeface="+mn-ea"/>
            </a:endParaRPr>
          </a:p>
          <a:p>
            <a:r>
              <a:rPr lang="en-US" altLang="zh-CN" sz="1400" dirty="0">
                <a:effectLst/>
                <a:latin typeface="+mn-ea"/>
                <a:ea typeface="+mn-ea"/>
              </a:rPr>
              <a:t>2. </a:t>
            </a:r>
            <a:r>
              <a:rPr lang="zh-CN" altLang="en-US" sz="1400" dirty="0">
                <a:effectLst/>
                <a:latin typeface="+mn-ea"/>
                <a:ea typeface="+mn-ea"/>
              </a:rPr>
              <a:t>将</a:t>
            </a:r>
            <a:r>
              <a:rPr lang="en-GB" altLang="zh-CN" sz="1400" dirty="0">
                <a:effectLst/>
                <a:latin typeface="+mn-ea"/>
                <a:ea typeface="+mn-ea"/>
              </a:rPr>
              <a:t>MCP</a:t>
            </a:r>
            <a:r>
              <a:rPr lang="zh-CN" altLang="en-US" sz="1400" dirty="0">
                <a:effectLst/>
                <a:latin typeface="+mn-ea"/>
                <a:ea typeface="+mn-ea"/>
              </a:rPr>
              <a:t>视为元技能，抽样具体应用领域，匹配合适的</a:t>
            </a:r>
            <a:r>
              <a:rPr lang="en-GB" altLang="zh-CN" sz="1400" dirty="0">
                <a:effectLst/>
                <a:latin typeface="+mn-ea"/>
                <a:ea typeface="+mn-ea"/>
              </a:rPr>
              <a:t>MCP</a:t>
            </a:r>
            <a:r>
              <a:rPr lang="zh-CN" altLang="en-GB" sz="1400" dirty="0">
                <a:effectLst/>
                <a:latin typeface="+mn-ea"/>
                <a:ea typeface="+mn-ea"/>
              </a:rPr>
              <a:t>，</a:t>
            </a:r>
            <a:r>
              <a:rPr lang="zh-CN" altLang="en-US" sz="1400" dirty="0">
                <a:effectLst/>
                <a:latin typeface="+mn-ea"/>
                <a:ea typeface="+mn-ea"/>
              </a:rPr>
              <a:t>利用</a:t>
            </a:r>
            <a:r>
              <a:rPr lang="en-GB" altLang="zh-CN" sz="1400" dirty="0">
                <a:effectLst/>
                <a:latin typeface="+mn-ea"/>
                <a:ea typeface="+mn-ea"/>
              </a:rPr>
              <a:t>NexA4A</a:t>
            </a:r>
            <a:r>
              <a:rPr lang="zh-CN" altLang="en-US" sz="1400" dirty="0">
                <a:effectLst/>
                <a:latin typeface="+mn-ea"/>
                <a:ea typeface="+mn-ea"/>
              </a:rPr>
              <a:t>自动生成单智能体</a:t>
            </a:r>
            <a:r>
              <a:rPr lang="en-US" altLang="zh-CN" sz="1400" dirty="0">
                <a:effectLst/>
                <a:latin typeface="+mn-ea"/>
                <a:ea typeface="+mn-ea"/>
              </a:rPr>
              <a:t>/</a:t>
            </a:r>
            <a:r>
              <a:rPr lang="zh-CN" altLang="en-US" sz="1400" dirty="0">
                <a:effectLst/>
                <a:latin typeface="+mn-ea"/>
                <a:ea typeface="+mn-ea"/>
              </a:rPr>
              <a:t>多智能体框架。</a:t>
            </a:r>
            <a:endParaRPr lang="zh-CN" altLang="en-US" sz="1400" dirty="0">
              <a:effectLst/>
              <a:latin typeface="+mn-ea"/>
              <a:ea typeface="+mn-ea"/>
            </a:endParaRPr>
          </a:p>
          <a:p>
            <a:r>
              <a:rPr lang="zh-CN" altLang="en-US" sz="1400" dirty="0">
                <a:effectLst/>
                <a:latin typeface="+mn-ea"/>
                <a:ea typeface="+mn-ea"/>
              </a:rPr>
              <a:t>最终轨迹数据是多样化的，经过筛选清洗后少量</a:t>
            </a:r>
            <a:r>
              <a:rPr lang="en-GB" altLang="zh-CN" sz="1400" dirty="0">
                <a:effectLst/>
                <a:latin typeface="+mn-ea"/>
                <a:ea typeface="+mn-ea"/>
              </a:rPr>
              <a:t>xml</a:t>
            </a:r>
            <a:r>
              <a:rPr lang="zh-CN" altLang="en-US" sz="1400" dirty="0">
                <a:effectLst/>
                <a:latin typeface="+mn-ea"/>
                <a:ea typeface="+mn-ea"/>
              </a:rPr>
              <a:t>错误被保留并标记，训练时跳过，只学习后续纠错的部分。</a:t>
            </a:r>
            <a:endParaRPr lang="zh-CN" altLang="en-US" sz="1400" dirty="0">
              <a:effectLst/>
              <a:latin typeface="+mn-ea"/>
              <a:ea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84052" y="745655"/>
            <a:ext cx="87758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关键问题：开源社区已经有大量人工设计的、优秀的智能体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多智能体框架，但是这些工作的底层实现不统一，环境不互通，部署难度和成本极大，难以进行大规模的多样化智能体轨迹数据收集。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0" y="4863390"/>
            <a:ext cx="41410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https://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github.com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nex-agi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NexGAP</a:t>
            </a:r>
            <a:endParaRPr lang="en-GB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标题 3"/>
          <p:cNvSpPr txBox="1"/>
          <p:nvPr/>
        </p:nvSpPr>
        <p:spPr>
          <a:xfrm>
            <a:off x="-122904" y="97164"/>
            <a:ext cx="9389807" cy="648072"/>
          </a:xfrm>
          <a:prstGeom prst="rect">
            <a:avLst/>
          </a:prstGeom>
          <a:noFill/>
          <a:effectLst/>
        </p:spPr>
        <p:txBody>
          <a:bodyPr wrap="none" anchor="ctr">
            <a:noAutofit/>
          </a:bodyPr>
          <a:lstStyle>
            <a:lvl1pPr marL="0" lvl="0" indent="0" algn="ctr" defTabSz="6858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lang="zh-CN" altLang="en-US" sz="3000" b="1" i="0" u="none" kern="1200" spc="0" baseline="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HarmonyOS Sans SC" panose="00000500000000000000" charset="-122"/>
              </a:defRPr>
            </a:lvl1pPr>
          </a:lstStyle>
          <a:p>
            <a:r>
              <a:rPr lang="en-GB" altLang="zh-CN" dirty="0" err="1">
                <a:effectLst/>
              </a:rPr>
              <a:t>NexGAP</a:t>
            </a:r>
            <a:r>
              <a:rPr lang="zh-CN" altLang="en-GB" dirty="0">
                <a:effectLst/>
              </a:rPr>
              <a:t>：</a:t>
            </a:r>
            <a:r>
              <a:rPr lang="en-GB" altLang="zh-CN" dirty="0">
                <a:effectLst/>
              </a:rPr>
              <a:t>MCP</a:t>
            </a:r>
            <a:r>
              <a:rPr lang="zh-CN" altLang="en-US" dirty="0">
                <a:effectLst/>
              </a:rPr>
              <a:t>驱动的自动化智能体轨迹数据合成管线</a:t>
            </a:r>
            <a:endParaRPr lang="zh-CN" altLang="en-US" dirty="0"/>
          </a:p>
        </p:txBody>
      </p:sp>
      <p:sp>
        <p:nvSpPr>
          <p:cNvPr id="12" name="文本框 11"/>
          <p:cNvSpPr txBox="1"/>
          <p:nvPr/>
        </p:nvSpPr>
        <p:spPr>
          <a:xfrm>
            <a:off x="278517" y="1177003"/>
            <a:ext cx="41410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Meta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控制全工作流，将</a:t>
            </a:r>
            <a:r>
              <a:rPr lang="en-GB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agent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拆成</a:t>
            </a:r>
            <a:r>
              <a:rPr lang="en-GB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Act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和</a:t>
            </a:r>
            <a:r>
              <a:rPr lang="en-GB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Think</a:t>
            </a:r>
            <a:r>
              <a:rPr lang="zh-CN" altLang="en-GB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分别完成原框架中代码处理部分和</a:t>
            </a:r>
            <a:r>
              <a:rPr lang="en-GB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LLM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交互部分，最终只需要取</a:t>
            </a:r>
            <a:r>
              <a:rPr lang="en-GB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Think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的轨迹即为</a:t>
            </a:r>
            <a:r>
              <a:rPr lang="en-GB" altLang="zh-CN" sz="1400" dirty="0" err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NexAU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框架下模拟的</a:t>
            </a:r>
            <a:r>
              <a:rPr lang="en-GB" altLang="zh-CN" sz="1400" dirty="0" err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MetaGPT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轨迹。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65" y="2101064"/>
            <a:ext cx="3149215" cy="283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7214" y="2101063"/>
            <a:ext cx="3479760" cy="283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4701778" y="1176770"/>
            <a:ext cx="42306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基于</a:t>
            </a:r>
            <a:r>
              <a:rPr lang="en-GB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LLM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的能力以</a:t>
            </a:r>
            <a:r>
              <a:rPr lang="en-GB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agent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形式自动生成配置和工具，最大的难点是生成随机性强，容易出现上下文溢出导致无法可靠运行。</a:t>
            </a:r>
            <a:r>
              <a:rPr lang="en-GB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NexA4A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采用两种模式自动构建框架。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Text Box 3"/>
          <p:cNvSpPr txBox="1"/>
          <p:nvPr/>
        </p:nvSpPr>
        <p:spPr>
          <a:xfrm>
            <a:off x="278517" y="852373"/>
            <a:ext cx="1951175" cy="369332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以</a:t>
            </a:r>
            <a:r>
              <a:rPr lang="en-GB" altLang="zh-CN" b="1" dirty="0" err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MetaGPT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为例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6" name="Text Box 3"/>
          <p:cNvSpPr txBox="1"/>
          <p:nvPr/>
        </p:nvSpPr>
        <p:spPr>
          <a:xfrm>
            <a:off x="4701778" y="852373"/>
            <a:ext cx="2754280" cy="369332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en-GB" altLang="zh-CN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NexA4A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实现：约束范式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141190" y="4812555"/>
            <a:ext cx="41410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https://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huggingface.co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/datasets/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nex-agi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/agent-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sft</a:t>
            </a:r>
            <a:endParaRPr lang="en-GB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标题 3"/>
          <p:cNvSpPr txBox="1"/>
          <p:nvPr/>
        </p:nvSpPr>
        <p:spPr>
          <a:xfrm>
            <a:off x="-122904" y="97164"/>
            <a:ext cx="9389807" cy="648072"/>
          </a:xfrm>
          <a:prstGeom prst="rect">
            <a:avLst/>
          </a:prstGeom>
          <a:noFill/>
          <a:effectLst/>
        </p:spPr>
        <p:txBody>
          <a:bodyPr wrap="none" anchor="ctr">
            <a:noAutofit/>
          </a:bodyPr>
          <a:lstStyle>
            <a:lvl1pPr marL="0" lvl="0" indent="0" algn="ctr" defTabSz="6858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lang="zh-CN" altLang="en-US" sz="3000" b="1" i="0" u="none" kern="1200" spc="0" baseline="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HarmonyOS Sans SC" panose="00000500000000000000" charset="-122"/>
              </a:defRPr>
            </a:lvl1pPr>
          </a:lstStyle>
          <a:p>
            <a:r>
              <a:rPr lang="en-GB" altLang="zh-CN" dirty="0">
                <a:effectLst/>
              </a:rPr>
              <a:t>Agentic </a:t>
            </a:r>
            <a:r>
              <a:rPr lang="zh-CN" altLang="en-US" dirty="0">
                <a:effectLst/>
              </a:rPr>
              <a:t>数据合成</a:t>
            </a:r>
            <a:endParaRPr lang="zh-CN" altLang="en-US" dirty="0"/>
          </a:p>
        </p:txBody>
      </p:sp>
      <p:sp>
        <p:nvSpPr>
          <p:cNvPr id="11" name="文本框 10"/>
          <p:cNvSpPr txBox="1"/>
          <p:nvPr/>
        </p:nvSpPr>
        <p:spPr>
          <a:xfrm>
            <a:off x="141190" y="3643004"/>
            <a:ext cx="886161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dirty="0">
                <a:effectLst/>
                <a:latin typeface="+mn-ea"/>
                <a:ea typeface="+mn-ea"/>
              </a:rPr>
              <a:t>基于指令蒸馏生成的数据存在固有瓶颈</a:t>
            </a:r>
            <a:r>
              <a:rPr lang="en-US" altLang="zh-CN" sz="1400" dirty="0">
                <a:effectLst/>
                <a:latin typeface="+mn-ea"/>
                <a:ea typeface="+mn-ea"/>
              </a:rPr>
              <a:t>——</a:t>
            </a:r>
            <a:r>
              <a:rPr lang="zh-CN" altLang="en-US" sz="1400" dirty="0">
                <a:effectLst/>
                <a:latin typeface="+mn-ea"/>
                <a:ea typeface="+mn-ea"/>
              </a:rPr>
              <a:t>无法突破模型自身的能力边界。为了进一步提升数据质量</a:t>
            </a:r>
            <a:r>
              <a:rPr lang="zh-CN" altLang="en-US" sz="1400" dirty="0">
                <a:latin typeface="+mn-ea"/>
                <a:ea typeface="+mn-ea"/>
              </a:rPr>
              <a:t>，</a:t>
            </a:r>
            <a:r>
              <a:rPr lang="zh-CN" altLang="en-US" sz="1400" dirty="0">
                <a:effectLst/>
                <a:latin typeface="+mn-ea"/>
                <a:ea typeface="+mn-ea"/>
              </a:rPr>
              <a:t>引入了两类工具</a:t>
            </a:r>
            <a:r>
              <a:rPr lang="zh-CN" altLang="en-US" sz="1400" dirty="0">
                <a:latin typeface="+mn-ea"/>
                <a:ea typeface="+mn-ea"/>
              </a:rPr>
              <a:t>：</a:t>
            </a:r>
            <a:endParaRPr lang="en-US" altLang="zh-CN" sz="1400" dirty="0">
              <a:effectLst/>
              <a:latin typeface="+mn-ea"/>
              <a:ea typeface="+mn-ea"/>
            </a:endParaRPr>
          </a:p>
          <a:p>
            <a:r>
              <a:rPr lang="en-US" altLang="zh-CN" sz="1400" dirty="0">
                <a:effectLst/>
                <a:latin typeface="+mn-ea"/>
                <a:ea typeface="+mn-ea"/>
              </a:rPr>
              <a:t>1.</a:t>
            </a:r>
            <a:r>
              <a:rPr lang="zh-CN" altLang="en-US" sz="1400" dirty="0">
                <a:effectLst/>
                <a:latin typeface="+mn-ea"/>
                <a:ea typeface="+mn-ea"/>
              </a:rPr>
              <a:t> 反馈验证工具</a:t>
            </a:r>
            <a:r>
              <a:rPr lang="zh-CN" altLang="en-US" sz="1400" dirty="0">
                <a:latin typeface="+mn-ea"/>
                <a:ea typeface="+mn-ea"/>
              </a:rPr>
              <a:t>：</a:t>
            </a:r>
            <a:r>
              <a:rPr lang="zh-CN" altLang="en-US" sz="1400" dirty="0">
                <a:effectLst/>
                <a:latin typeface="+mn-ea"/>
                <a:ea typeface="+mn-ea"/>
              </a:rPr>
              <a:t>通过视觉语言模型</a:t>
            </a:r>
            <a:r>
              <a:rPr lang="en-US" altLang="zh-CN" sz="1400" dirty="0">
                <a:effectLst/>
                <a:latin typeface="+mn-ea"/>
                <a:ea typeface="+mn-ea"/>
              </a:rPr>
              <a:t>(</a:t>
            </a:r>
            <a:r>
              <a:rPr lang="en-GB" altLang="zh-CN" sz="1400" dirty="0">
                <a:effectLst/>
                <a:latin typeface="+mn-ea"/>
                <a:ea typeface="+mn-ea"/>
              </a:rPr>
              <a:t>VLM)</a:t>
            </a:r>
            <a:r>
              <a:rPr lang="zh-CN" altLang="en-US" sz="1400" dirty="0">
                <a:effectLst/>
                <a:latin typeface="+mn-ea"/>
                <a:ea typeface="+mn-ea"/>
              </a:rPr>
              <a:t>和代码沙盒环境对生成内容做出评价</a:t>
            </a:r>
            <a:r>
              <a:rPr lang="zh-CN" altLang="en-US" sz="1400" dirty="0">
                <a:latin typeface="+mn-ea"/>
                <a:ea typeface="+mn-ea"/>
              </a:rPr>
              <a:t>，</a:t>
            </a:r>
            <a:r>
              <a:rPr lang="zh-CN" altLang="en-US" sz="1400" dirty="0">
                <a:effectLst/>
                <a:latin typeface="+mn-ea"/>
                <a:ea typeface="+mn-ea"/>
              </a:rPr>
              <a:t>指导模型纠正生成内容的正确性</a:t>
            </a:r>
            <a:r>
              <a:rPr lang="zh-CN" altLang="en-US" sz="1400" dirty="0">
                <a:latin typeface="+mn-ea"/>
                <a:ea typeface="+mn-ea"/>
              </a:rPr>
              <a:t>，</a:t>
            </a:r>
            <a:r>
              <a:rPr lang="zh-CN" altLang="en-US" sz="1400" dirty="0">
                <a:effectLst/>
                <a:latin typeface="+mn-ea"/>
                <a:ea typeface="+mn-ea"/>
              </a:rPr>
              <a:t>并提升美观性。</a:t>
            </a:r>
            <a:endParaRPr lang="zh-CN" altLang="en-US" sz="1400" dirty="0">
              <a:effectLst/>
              <a:latin typeface="+mn-ea"/>
              <a:ea typeface="+mn-ea"/>
            </a:endParaRPr>
          </a:p>
          <a:p>
            <a:r>
              <a:rPr lang="en-US" altLang="zh-CN" sz="1400" dirty="0">
                <a:effectLst/>
                <a:latin typeface="+mn-ea"/>
                <a:ea typeface="+mn-ea"/>
              </a:rPr>
              <a:t>2.</a:t>
            </a:r>
            <a:r>
              <a:rPr lang="zh-CN" altLang="en-US" sz="1400" dirty="0">
                <a:effectLst/>
                <a:latin typeface="+mn-ea"/>
                <a:ea typeface="+mn-ea"/>
              </a:rPr>
              <a:t> 知识增强工具</a:t>
            </a:r>
            <a:r>
              <a:rPr lang="zh-CN" altLang="en-US" sz="1400" dirty="0">
                <a:latin typeface="+mn-ea"/>
                <a:ea typeface="+mn-ea"/>
              </a:rPr>
              <a:t>：</a:t>
            </a:r>
            <a:r>
              <a:rPr lang="zh-CN" altLang="en-US" sz="1400" dirty="0">
                <a:effectLst/>
                <a:latin typeface="+mn-ea"/>
                <a:ea typeface="+mn-ea"/>
              </a:rPr>
              <a:t>通过网络搜索</a:t>
            </a:r>
            <a:r>
              <a:rPr lang="en-US" altLang="zh-CN" sz="1400" dirty="0">
                <a:effectLst/>
                <a:latin typeface="+mn-ea"/>
                <a:ea typeface="+mn-ea"/>
              </a:rPr>
              <a:t>(</a:t>
            </a:r>
            <a:r>
              <a:rPr lang="en-GB" altLang="zh-CN" sz="1400" dirty="0" err="1">
                <a:effectLst/>
                <a:latin typeface="+mn-ea"/>
                <a:ea typeface="+mn-ea"/>
              </a:rPr>
              <a:t>WebSearch</a:t>
            </a:r>
            <a:r>
              <a:rPr lang="en-GB" altLang="zh-CN" sz="1400" dirty="0">
                <a:effectLst/>
                <a:latin typeface="+mn-ea"/>
                <a:ea typeface="+mn-ea"/>
              </a:rPr>
              <a:t>)</a:t>
            </a:r>
            <a:r>
              <a:rPr lang="zh-CN" altLang="en-US" sz="1400" dirty="0">
                <a:effectLst/>
                <a:latin typeface="+mn-ea"/>
                <a:ea typeface="+mn-ea"/>
              </a:rPr>
              <a:t>，为模型注入最前沿的实时知识</a:t>
            </a:r>
            <a:r>
              <a:rPr lang="en-US" altLang="zh-CN" sz="1400" dirty="0">
                <a:effectLst/>
                <a:latin typeface="+mn-ea"/>
                <a:ea typeface="+mn-ea"/>
              </a:rPr>
              <a:t>,</a:t>
            </a:r>
            <a:r>
              <a:rPr lang="zh-CN" altLang="en-US" sz="1400" dirty="0">
                <a:effectLst/>
                <a:latin typeface="+mn-ea"/>
                <a:ea typeface="+mn-ea"/>
              </a:rPr>
              <a:t>突破模型知识边界和时效性限制。</a:t>
            </a:r>
            <a:endParaRPr lang="zh-CN" altLang="en-US" sz="1400" dirty="0">
              <a:effectLst/>
              <a:latin typeface="+mn-ea"/>
              <a:ea typeface="+mn-ea"/>
            </a:endParaRPr>
          </a:p>
        </p:txBody>
      </p:sp>
      <p:pic>
        <p:nvPicPr>
          <p:cNvPr id="4" name="图片 3" descr="upload_post_object_v2_2957334641"/>
          <p:cNvPicPr>
            <a:picLocks noChangeAspect="1"/>
          </p:cNvPicPr>
          <p:nvPr/>
        </p:nvPicPr>
        <p:blipFill>
          <a:blip r:embed="rId1"/>
          <a:srcRect r="36070" b="68175"/>
          <a:stretch>
            <a:fillRect/>
          </a:stretch>
        </p:blipFill>
        <p:spPr>
          <a:xfrm>
            <a:off x="455897" y="835476"/>
            <a:ext cx="3765309" cy="2219655"/>
          </a:xfrm>
          <a:prstGeom prst="rect">
            <a:avLst/>
          </a:prstGeom>
        </p:spPr>
      </p:pic>
      <p:cxnSp>
        <p:nvCxnSpPr>
          <p:cNvPr id="6" name="Straight Connector 2"/>
          <p:cNvCxnSpPr/>
          <p:nvPr/>
        </p:nvCxnSpPr>
        <p:spPr>
          <a:xfrm>
            <a:off x="4312482" y="754583"/>
            <a:ext cx="0" cy="2802869"/>
          </a:xfrm>
          <a:prstGeom prst="line">
            <a:avLst/>
          </a:prstGeom>
          <a:ln w="19050" cap="flat" cmpd="sng" algn="ctr">
            <a:solidFill>
              <a:srgbClr val="979797">
                <a:alpha val="100000"/>
              </a:srgbClr>
            </a:solidFill>
            <a:prstDash val="solid"/>
            <a:miter lim="800000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7" name="图片 6" descr="upload_post_object_v2_3463799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4542" y="1110281"/>
            <a:ext cx="1792553" cy="1862545"/>
          </a:xfrm>
          <a:prstGeom prst="rect">
            <a:avLst/>
          </a:prstGeom>
        </p:spPr>
      </p:pic>
      <p:pic>
        <p:nvPicPr>
          <p:cNvPr id="9" name="图片 8" descr="upload_post_object_v2_28692848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802" y="1232270"/>
            <a:ext cx="2437689" cy="1560121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584352" y="3082152"/>
            <a:ext cx="3416320" cy="307777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视觉反馈</a:t>
            </a:r>
            <a:r>
              <a:rPr lang="zh-CN" altLang="en-US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和沙盒环境提升生成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数据</a:t>
            </a:r>
            <a:r>
              <a:rPr lang="zh-CN" altLang="en-US" sz="1400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美观度</a:t>
            </a:r>
            <a:endParaRPr lang="zh-CN" altLang="en-US" sz="1400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419110" y="3082151"/>
            <a:ext cx="2698175" cy="307777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搜索增强教育场景的知识准确性</a:t>
            </a:r>
            <a:endParaRPr lang="zh-CN" altLang="en-US"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805272" y="195486"/>
            <a:ext cx="7533456" cy="648072"/>
          </a:xfrm>
        </p:spPr>
        <p:txBody>
          <a:bodyPr/>
          <a:lstStyle/>
          <a:p>
            <a:r>
              <a:rPr lang="zh-CN" altLang="en-US" dirty="0"/>
              <a:t>底层 </a:t>
            </a:r>
            <a:r>
              <a:rPr lang="en-GB" altLang="zh-CN" dirty="0"/>
              <a:t>Infra </a:t>
            </a:r>
            <a:r>
              <a:rPr lang="zh-CN" altLang="en-US" dirty="0"/>
              <a:t>全套支持</a:t>
            </a:r>
            <a:endParaRPr lang="zh-CN" altLang="en-US" dirty="0"/>
          </a:p>
        </p:txBody>
      </p:sp>
      <p:sp>
        <p:nvSpPr>
          <p:cNvPr id="3" name="标题 3"/>
          <p:cNvSpPr txBox="1"/>
          <p:nvPr/>
        </p:nvSpPr>
        <p:spPr>
          <a:xfrm>
            <a:off x="805272" y="663511"/>
            <a:ext cx="7533456" cy="648072"/>
          </a:xfrm>
          <a:prstGeom prst="rect">
            <a:avLst/>
          </a:prstGeom>
          <a:noFill/>
          <a:effectLst/>
        </p:spPr>
        <p:txBody>
          <a:bodyPr wrap="none" anchor="ctr">
            <a:noAutofit/>
          </a:bodyPr>
          <a:lstStyle>
            <a:lvl1pPr marL="0" lvl="0" indent="0" algn="ctr" defTabSz="6858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lang="zh-CN" altLang="en-US" sz="3000" b="1" i="0" u="none" kern="1200" spc="0" baseline="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HarmonyOS Sans SC" panose="00000500000000000000" charset="-122"/>
              </a:defRPr>
            </a:lvl1pPr>
          </a:lstStyle>
          <a:p>
            <a:r>
              <a:rPr lang="en-GB" altLang="zh-CN" sz="2400" b="1" dirty="0" err="1">
                <a:solidFill>
                  <a:srgbClr val="C00000"/>
                </a:solidFill>
                <a:latin typeface="+mn-ea"/>
                <a:ea typeface="+mn-ea"/>
              </a:rPr>
              <a:t>NexRL</a:t>
            </a:r>
            <a:endParaRPr lang="zh-CN" altLang="en-US" sz="2400" dirty="0">
              <a:latin typeface="+mn-ea"/>
              <a:ea typeface="+mn-ea"/>
            </a:endParaRPr>
          </a:p>
        </p:txBody>
      </p:sp>
      <p:pic>
        <p:nvPicPr>
          <p:cNvPr id="8" name="图片 7" descr="图片包含 图示&#10;&#10;描述已自动生成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2336" y="1668583"/>
            <a:ext cx="6479328" cy="269002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0" y="4863390"/>
            <a:ext cx="41410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https://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github.com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nex-agi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NexRL</a:t>
            </a:r>
            <a:endParaRPr lang="en-GB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05272" y="1231595"/>
            <a:ext cx="70886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altLang="zh-CN" sz="1600" dirty="0" err="1">
                <a:latin typeface="+mn-ea"/>
                <a:ea typeface="+mn-ea"/>
              </a:rPr>
              <a:t>NexRL</a:t>
            </a:r>
            <a:r>
              <a:rPr lang="zh-CN" altLang="en-US" sz="1600" dirty="0">
                <a:latin typeface="+mn-ea"/>
                <a:ea typeface="+mn-ea"/>
              </a:rPr>
              <a:t>以极致松耦合为设计理念，将</a:t>
            </a:r>
            <a:r>
              <a:rPr lang="en-GB" altLang="zh-CN" sz="1600" dirty="0">
                <a:latin typeface="+mn-ea"/>
                <a:ea typeface="+mn-ea"/>
              </a:rPr>
              <a:t>Rollout</a:t>
            </a:r>
            <a:r>
              <a:rPr lang="zh-CN" altLang="en-US" sz="1600" dirty="0">
                <a:latin typeface="+mn-ea"/>
                <a:ea typeface="+mn-ea"/>
              </a:rPr>
              <a:t>与</a:t>
            </a:r>
            <a:r>
              <a:rPr lang="en-GB" altLang="zh-CN" sz="1600" dirty="0">
                <a:latin typeface="+mn-ea"/>
                <a:ea typeface="+mn-ea"/>
              </a:rPr>
              <a:t>Training</a:t>
            </a:r>
            <a:r>
              <a:rPr lang="zh-CN" altLang="en-US" sz="1600" dirty="0">
                <a:latin typeface="+mn-ea"/>
                <a:ea typeface="+mn-ea"/>
              </a:rPr>
              <a:t>服务化解耦，借助标准化</a:t>
            </a:r>
            <a:r>
              <a:rPr lang="en-GB" altLang="zh-CN" sz="1600" dirty="0">
                <a:latin typeface="+mn-ea"/>
                <a:ea typeface="+mn-ea"/>
              </a:rPr>
              <a:t>API</a:t>
            </a:r>
            <a:r>
              <a:rPr lang="zh-CN" altLang="en-US" sz="1600" dirty="0">
                <a:latin typeface="+mn-ea"/>
                <a:ea typeface="+mn-ea"/>
              </a:rPr>
              <a:t>无缝兼容现有训推生态。</a:t>
            </a:r>
            <a:endParaRPr lang="en-US" altLang="zh-CN" sz="1600" dirty="0">
              <a:latin typeface="+mn-ea"/>
              <a:ea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027669" y="4278615"/>
            <a:ext cx="70886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zh-CN" sz="1600" dirty="0" err="1">
                <a:latin typeface="+mn-ea"/>
                <a:ea typeface="+mn-ea"/>
              </a:rPr>
              <a:t>NexRL</a:t>
            </a:r>
            <a:r>
              <a:rPr lang="zh-CN" altLang="en-US" sz="1600" dirty="0">
                <a:latin typeface="+mn-ea"/>
                <a:ea typeface="+mn-ea"/>
              </a:rPr>
              <a:t>框架内组件深度模块化设计，支持任意灵活替换，无需改动</a:t>
            </a:r>
            <a:r>
              <a:rPr lang="en-GB" altLang="zh-CN" sz="1600" dirty="0">
                <a:latin typeface="+mn-ea"/>
                <a:ea typeface="+mn-ea"/>
              </a:rPr>
              <a:t>Agent</a:t>
            </a:r>
            <a:r>
              <a:rPr lang="zh-CN" altLang="en-US" sz="1600" dirty="0">
                <a:latin typeface="+mn-ea"/>
                <a:ea typeface="+mn-ea"/>
              </a:rPr>
              <a:t>采样代码，即可适配多形态</a:t>
            </a:r>
            <a:r>
              <a:rPr lang="en-GB" altLang="zh-CN" sz="1600" dirty="0">
                <a:latin typeface="+mn-ea"/>
                <a:ea typeface="+mn-ea"/>
              </a:rPr>
              <a:t>Agent</a:t>
            </a:r>
            <a:r>
              <a:rPr lang="zh-CN" altLang="en-US" sz="1600" dirty="0">
                <a:latin typeface="+mn-ea"/>
                <a:ea typeface="+mn-ea"/>
              </a:rPr>
              <a:t>快速启动强化学习训练。</a:t>
            </a:r>
            <a:endParaRPr lang="en-US" altLang="zh-CN" sz="1600" dirty="0">
              <a:latin typeface="+mn-ea"/>
              <a:ea typeface="+mn-ea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805272" y="195486"/>
            <a:ext cx="7533456" cy="648072"/>
          </a:xfrm>
        </p:spPr>
        <p:txBody>
          <a:bodyPr/>
          <a:lstStyle/>
          <a:p>
            <a:r>
              <a:rPr lang="zh-CN" altLang="en-US" dirty="0"/>
              <a:t>底层 </a:t>
            </a:r>
            <a:r>
              <a:rPr lang="en-GB" altLang="zh-CN" dirty="0"/>
              <a:t>Infra </a:t>
            </a:r>
            <a:r>
              <a:rPr lang="zh-CN" altLang="en-US" dirty="0"/>
              <a:t>全套支持</a:t>
            </a:r>
            <a:endParaRPr lang="zh-CN" altLang="en-US" dirty="0"/>
          </a:p>
        </p:txBody>
      </p:sp>
      <p:sp>
        <p:nvSpPr>
          <p:cNvPr id="3" name="标题 3"/>
          <p:cNvSpPr txBox="1"/>
          <p:nvPr/>
        </p:nvSpPr>
        <p:spPr>
          <a:xfrm>
            <a:off x="805272" y="764558"/>
            <a:ext cx="7533456" cy="648072"/>
          </a:xfrm>
          <a:prstGeom prst="rect">
            <a:avLst/>
          </a:prstGeom>
          <a:noFill/>
          <a:effectLst/>
        </p:spPr>
        <p:txBody>
          <a:bodyPr wrap="none" anchor="ctr">
            <a:noAutofit/>
          </a:bodyPr>
          <a:lstStyle>
            <a:lvl1pPr marL="0" lvl="0" indent="0" algn="ctr" defTabSz="6858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lang="zh-CN" altLang="en-US" sz="3000" b="1" i="0" u="none" kern="1200" spc="0" baseline="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HarmonyOS Sans SC" panose="00000500000000000000" charset="-122"/>
              </a:defRPr>
            </a:lvl1pPr>
          </a:lstStyle>
          <a:p>
            <a:r>
              <a:rPr lang="en-GB" altLang="zh-CN" sz="2400" b="1" dirty="0">
                <a:solidFill>
                  <a:srgbClr val="C00000"/>
                </a:solidFill>
                <a:latin typeface="+mj-ea"/>
                <a:ea typeface="+mj-ea"/>
              </a:rPr>
              <a:t>EaaS</a:t>
            </a:r>
            <a:endParaRPr lang="zh-CN" altLang="en-US" sz="2400" dirty="0">
              <a:latin typeface="+mj-ea"/>
              <a:ea typeface="+mj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0" y="4863390"/>
            <a:ext cx="41410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https://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github.com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nex-agi</a:t>
            </a:r>
            <a:r>
              <a:rPr lang="en-GB" altLang="zh-CN" sz="10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altLang="zh-CN" sz="10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NexVenusCL</a:t>
            </a:r>
            <a:endParaRPr lang="en-GB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2913" y="1915060"/>
            <a:ext cx="6438169" cy="2368641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805269" y="1345988"/>
            <a:ext cx="75334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altLang="zh-CN" sz="1600" dirty="0">
                <a:latin typeface="+mn-ea"/>
                <a:ea typeface="+mn-ea"/>
              </a:rPr>
              <a:t>EaaS</a:t>
            </a:r>
            <a:r>
              <a:rPr lang="zh-CN" altLang="en-US" sz="1600" dirty="0">
                <a:latin typeface="+mn-ea"/>
                <a:ea typeface="+mn-ea"/>
              </a:rPr>
              <a:t>专为</a:t>
            </a:r>
            <a:r>
              <a:rPr lang="en-GB" altLang="zh-CN" sz="1600" dirty="0" err="1">
                <a:latin typeface="+mn-ea"/>
                <a:ea typeface="+mn-ea"/>
              </a:rPr>
              <a:t>MoE</a:t>
            </a:r>
            <a:r>
              <a:rPr lang="zh-CN" altLang="en-US" sz="1600" dirty="0">
                <a:latin typeface="+mn-ea"/>
                <a:ea typeface="+mn-ea"/>
              </a:rPr>
              <a:t>模型设计，将专家模块解耦为独立、无状态的服务，实现了细粒度的资源弹性扩展与高容错能力。</a:t>
            </a:r>
            <a:endParaRPr lang="en-US" altLang="zh-CN" sz="1600" dirty="0">
              <a:latin typeface="+mn-ea"/>
              <a:ea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86692" y="4281158"/>
            <a:ext cx="8170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zh-CN" sz="1600" dirty="0">
                <a:latin typeface="+mn-ea"/>
                <a:ea typeface="+mn-ea"/>
              </a:rPr>
              <a:t>EaaS</a:t>
            </a:r>
            <a:r>
              <a:rPr lang="zh-CN" altLang="en-US" sz="1600" dirty="0">
                <a:latin typeface="+mn-ea"/>
                <a:ea typeface="+mn-ea"/>
              </a:rPr>
              <a:t>核心通信组件</a:t>
            </a:r>
            <a:r>
              <a:rPr lang="en-GB" altLang="zh-CN" sz="1600" dirty="0" err="1">
                <a:latin typeface="+mn-ea"/>
                <a:ea typeface="+mn-ea"/>
              </a:rPr>
              <a:t>NexVenusCL</a:t>
            </a:r>
            <a:r>
              <a:rPr lang="zh-CN" altLang="en-GB" sz="1600" dirty="0">
                <a:latin typeface="+mn-ea"/>
                <a:ea typeface="+mn-ea"/>
              </a:rPr>
              <a:t>。</a:t>
            </a:r>
            <a:r>
              <a:rPr lang="zh-CN" altLang="en-US" sz="1600" dirty="0">
                <a:latin typeface="+mn-ea"/>
                <a:ea typeface="+mn-ea"/>
              </a:rPr>
              <a:t>基于</a:t>
            </a:r>
            <a:r>
              <a:rPr lang="en-GB" altLang="zh-CN" sz="1600" dirty="0">
                <a:latin typeface="+mn-ea"/>
                <a:ea typeface="+mn-ea"/>
              </a:rPr>
              <a:t>IBGDA</a:t>
            </a:r>
            <a:r>
              <a:rPr lang="zh-CN" altLang="en-US" sz="1600" dirty="0">
                <a:latin typeface="+mn-ea"/>
                <a:ea typeface="+mn-ea"/>
              </a:rPr>
              <a:t>技术构建的</a:t>
            </a:r>
            <a:r>
              <a:rPr lang="en-GB" altLang="zh-CN" sz="1600" dirty="0">
                <a:latin typeface="+mn-ea"/>
                <a:ea typeface="+mn-ea"/>
              </a:rPr>
              <a:t>GPU P2P</a:t>
            </a:r>
            <a:r>
              <a:rPr lang="zh-CN" altLang="en-US" sz="1600" dirty="0">
                <a:latin typeface="+mn-ea"/>
                <a:ea typeface="+mn-ea"/>
              </a:rPr>
              <a:t>通信库，支持通信与计算并行执行，具备低延迟、高灵活性的特点，可高效支撑跨</a:t>
            </a:r>
            <a:r>
              <a:rPr lang="en-GB" altLang="zh-CN" sz="1600" dirty="0">
                <a:latin typeface="+mn-ea"/>
                <a:ea typeface="+mn-ea"/>
              </a:rPr>
              <a:t>GPU</a:t>
            </a:r>
            <a:r>
              <a:rPr lang="zh-CN" altLang="en-US" sz="1600" dirty="0">
                <a:latin typeface="+mn-ea"/>
                <a:ea typeface="+mn-ea"/>
              </a:rPr>
              <a:t>的细粒度通信需求</a:t>
            </a:r>
            <a:r>
              <a:rPr lang="zh-CN" altLang="en-US" sz="1600" dirty="0">
                <a:latin typeface="-apple-system"/>
                <a:ea typeface="+mn-ea"/>
              </a:rPr>
              <a:t>。</a:t>
            </a:r>
            <a:endParaRPr lang="en-US" altLang="zh-CN" sz="1600" dirty="0">
              <a:effectLst/>
              <a:latin typeface="+mn-ea"/>
              <a:ea typeface="+mn-ea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23"/>
          <p:cNvSpPr txBox="1"/>
          <p:nvPr/>
        </p:nvSpPr>
        <p:spPr>
          <a:xfrm>
            <a:off x="804862" y="3547616"/>
            <a:ext cx="7534275" cy="58356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defRPr kumimoji="1" sz="3200" b="1">
                <a:latin typeface="+mn-lt"/>
                <a:ea typeface="微软雅黑" panose="020B0503020204020204" pitchFamily="34" charset="-122"/>
                <a:cs typeface="HarmonyOS Sans SC" panose="00000500000000000000" charset="-122"/>
              </a:defRPr>
            </a:lvl1pPr>
          </a:lstStyle>
          <a:p>
            <a:r>
              <a:rPr lang="zh-CN" altLang="en-US" dirty="0">
                <a:effectLst/>
              </a:rPr>
              <a:t>科研</a:t>
            </a:r>
            <a:r>
              <a:rPr lang="zh-CN" altLang="en-US" dirty="0">
                <a:effectLst/>
              </a:rPr>
              <a:t>驾驶舱</a:t>
            </a:r>
            <a:endParaRPr lang="zh-CN" altLang="en-US" dirty="0">
              <a:effectLst/>
            </a:endParaRPr>
          </a:p>
        </p:txBody>
      </p:sp>
      <p:pic>
        <p:nvPicPr>
          <p:cNvPr id="4" name="Picture 3" descr="upload_post_object_v2_3889793487"/>
          <p:cNvPicPr>
            <a:picLocks noChangeAspect="1"/>
          </p:cNvPicPr>
          <p:nvPr/>
        </p:nvPicPr>
        <p:blipFill>
          <a:blip r:embed="rId1"/>
          <a:srcRect t="7558" b="12485"/>
          <a:stretch>
            <a:fillRect/>
          </a:stretch>
        </p:blipFill>
        <p:spPr>
          <a:xfrm>
            <a:off x="1" y="1"/>
            <a:ext cx="9143999" cy="3199622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6"/>
          <p:cNvSpPr/>
          <p:nvPr/>
        </p:nvSpPr>
        <p:spPr>
          <a:xfrm>
            <a:off x="308610" y="4046220"/>
            <a:ext cx="1268730" cy="562356"/>
          </a:xfrm>
          <a:prstGeom prst="rect">
            <a:avLst/>
          </a:prstGeom>
          <a:solidFill>
            <a:srgbClr val="1E3A6B"/>
          </a:solidFill>
          <a:ln w="12700">
            <a:solidFill>
              <a:srgbClr val="1E3A6B"/>
            </a:solidFill>
            <a:prstDash val="solid"/>
          </a:ln>
        </p:spPr>
      </p:sp>
      <p:sp>
        <p:nvSpPr>
          <p:cNvPr id="20" name="Shape 7"/>
          <p:cNvSpPr/>
          <p:nvPr/>
        </p:nvSpPr>
        <p:spPr>
          <a:xfrm>
            <a:off x="308610" y="4046220"/>
            <a:ext cx="54864" cy="562356"/>
          </a:xfrm>
          <a:prstGeom prst="rect">
            <a:avLst/>
          </a:prstGeom>
          <a:solidFill>
            <a:srgbClr val="0B1E3F"/>
          </a:solidFill>
          <a:ln w="12700">
            <a:solidFill>
              <a:srgbClr val="0B1E3F"/>
            </a:solidFill>
            <a:prstDash val="solid"/>
          </a:ln>
        </p:spPr>
      </p:sp>
      <p:sp>
        <p:nvSpPr>
          <p:cNvPr id="22" name="Text 8"/>
          <p:cNvSpPr/>
          <p:nvPr/>
        </p:nvSpPr>
        <p:spPr>
          <a:xfrm>
            <a:off x="445770" y="4046220"/>
            <a:ext cx="1062990" cy="3092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基础设施</a:t>
            </a:r>
            <a:endParaRPr lang="en-US" sz="1200" dirty="0"/>
          </a:p>
        </p:txBody>
      </p:sp>
      <p:sp>
        <p:nvSpPr>
          <p:cNvPr id="24" name="Text 9"/>
          <p:cNvSpPr/>
          <p:nvPr/>
        </p:nvSpPr>
        <p:spPr>
          <a:xfrm>
            <a:off x="445770" y="4327398"/>
            <a:ext cx="1062990" cy="253061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750" i="1" dirty="0">
                <a:solidFill>
                  <a:srgbClr val="E6EEF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Infrastructure</a:t>
            </a:r>
            <a:endParaRPr lang="en-US" sz="750" dirty="0"/>
          </a:p>
        </p:txBody>
      </p:sp>
      <p:sp>
        <p:nvSpPr>
          <p:cNvPr id="26" name="Shape 10"/>
          <p:cNvSpPr/>
          <p:nvPr/>
        </p:nvSpPr>
        <p:spPr>
          <a:xfrm>
            <a:off x="1680210" y="4046220"/>
            <a:ext cx="6400571" cy="562356"/>
          </a:xfrm>
          <a:prstGeom prst="rect">
            <a:avLst/>
          </a:prstGeom>
          <a:solidFill>
            <a:srgbClr val="1E3A6B">
              <a:alpha val="35000"/>
            </a:srgbClr>
          </a:solidFill>
          <a:ln w="9525">
            <a:solidFill>
              <a:srgbClr val="1E3A6B"/>
            </a:solidFill>
            <a:prstDash val="solid"/>
          </a:ln>
        </p:spPr>
      </p:sp>
      <p:sp>
        <p:nvSpPr>
          <p:cNvPr id="28" name="Shape 11"/>
          <p:cNvSpPr/>
          <p:nvPr/>
        </p:nvSpPr>
        <p:spPr>
          <a:xfrm>
            <a:off x="1783080" y="4114800"/>
            <a:ext cx="201008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1E3A6B"/>
            </a:solidFill>
            <a:prstDash val="solid"/>
          </a:ln>
        </p:spPr>
      </p:sp>
      <p:sp>
        <p:nvSpPr>
          <p:cNvPr id="30" name="Text 12"/>
          <p:cNvSpPr/>
          <p:nvPr/>
        </p:nvSpPr>
        <p:spPr>
          <a:xfrm>
            <a:off x="1783080" y="4114800"/>
            <a:ext cx="201008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AI 基础架构</a:t>
            </a:r>
            <a:endParaRPr lang="en-US" sz="900" dirty="0"/>
          </a:p>
        </p:txBody>
      </p:sp>
      <p:sp>
        <p:nvSpPr>
          <p:cNvPr id="32" name="Shape 13"/>
          <p:cNvSpPr/>
          <p:nvPr/>
        </p:nvSpPr>
        <p:spPr>
          <a:xfrm>
            <a:off x="2733256" y="3977640"/>
            <a:ext cx="109728" cy="82296"/>
          </a:xfrm>
          <a:prstGeom prst="upArrow">
            <a:avLst/>
          </a:prstGeom>
          <a:solidFill>
            <a:srgbClr val="1E3A6B"/>
          </a:solidFill>
          <a:ln w="12700">
            <a:solidFill>
              <a:srgbClr val="1E3A6B"/>
            </a:solidFill>
            <a:prstDash val="solid"/>
          </a:ln>
        </p:spPr>
      </p:sp>
      <p:sp>
        <p:nvSpPr>
          <p:cNvPr id="34" name="Shape 14"/>
          <p:cNvSpPr/>
          <p:nvPr/>
        </p:nvSpPr>
        <p:spPr>
          <a:xfrm>
            <a:off x="3875456" y="4114800"/>
            <a:ext cx="201008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1E3A6B"/>
            </a:solidFill>
            <a:prstDash val="solid"/>
          </a:ln>
        </p:spPr>
      </p:sp>
      <p:sp>
        <p:nvSpPr>
          <p:cNvPr id="36" name="Text 15"/>
          <p:cNvSpPr/>
          <p:nvPr/>
        </p:nvSpPr>
        <p:spPr>
          <a:xfrm>
            <a:off x="3875456" y="4114800"/>
            <a:ext cx="201008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训练系统</a:t>
            </a:r>
            <a:endParaRPr lang="en-US" sz="900" dirty="0"/>
          </a:p>
        </p:txBody>
      </p:sp>
      <p:sp>
        <p:nvSpPr>
          <p:cNvPr id="38" name="Shape 16"/>
          <p:cNvSpPr/>
          <p:nvPr/>
        </p:nvSpPr>
        <p:spPr>
          <a:xfrm>
            <a:off x="4825632" y="3977640"/>
            <a:ext cx="109728" cy="82296"/>
          </a:xfrm>
          <a:prstGeom prst="upArrow">
            <a:avLst/>
          </a:prstGeom>
          <a:solidFill>
            <a:srgbClr val="1E3A6B"/>
          </a:solidFill>
          <a:ln w="12700">
            <a:solidFill>
              <a:srgbClr val="1E3A6B"/>
            </a:solidFill>
            <a:prstDash val="solid"/>
          </a:ln>
        </p:spPr>
      </p:sp>
      <p:sp>
        <p:nvSpPr>
          <p:cNvPr id="40" name="Shape 17"/>
          <p:cNvSpPr/>
          <p:nvPr/>
        </p:nvSpPr>
        <p:spPr>
          <a:xfrm>
            <a:off x="5967832" y="4114800"/>
            <a:ext cx="201008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1E3A6B"/>
            </a:solidFill>
            <a:prstDash val="solid"/>
          </a:ln>
        </p:spPr>
      </p:sp>
      <p:sp>
        <p:nvSpPr>
          <p:cNvPr id="42" name="Text 18"/>
          <p:cNvSpPr/>
          <p:nvPr/>
        </p:nvSpPr>
        <p:spPr>
          <a:xfrm>
            <a:off x="5967832" y="4114800"/>
            <a:ext cx="201008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推理系统</a:t>
            </a:r>
            <a:endParaRPr lang="en-US" sz="900" dirty="0"/>
          </a:p>
        </p:txBody>
      </p:sp>
      <p:sp>
        <p:nvSpPr>
          <p:cNvPr id="44" name="Shape 19"/>
          <p:cNvSpPr/>
          <p:nvPr/>
        </p:nvSpPr>
        <p:spPr>
          <a:xfrm>
            <a:off x="6918008" y="3977640"/>
            <a:ext cx="109728" cy="82296"/>
          </a:xfrm>
          <a:prstGeom prst="upArrow">
            <a:avLst/>
          </a:prstGeom>
          <a:solidFill>
            <a:srgbClr val="1E3A6B"/>
          </a:solidFill>
          <a:ln w="12700">
            <a:solidFill>
              <a:srgbClr val="1E3A6B"/>
            </a:solidFill>
            <a:prstDash val="solid"/>
          </a:ln>
        </p:spPr>
      </p:sp>
      <p:sp>
        <p:nvSpPr>
          <p:cNvPr id="46" name="Shape 20"/>
          <p:cNvSpPr/>
          <p:nvPr/>
        </p:nvSpPr>
        <p:spPr>
          <a:xfrm>
            <a:off x="308610" y="3429000"/>
            <a:ext cx="1268730" cy="562356"/>
          </a:xfrm>
          <a:prstGeom prst="rect">
            <a:avLst/>
          </a:prstGeom>
          <a:solidFill>
            <a:srgbClr val="3B6FA8"/>
          </a:solidFill>
          <a:ln w="12700">
            <a:solidFill>
              <a:srgbClr val="3B6FA8"/>
            </a:solidFill>
            <a:prstDash val="solid"/>
          </a:ln>
        </p:spPr>
      </p:sp>
      <p:sp>
        <p:nvSpPr>
          <p:cNvPr id="48" name="Shape 21"/>
          <p:cNvSpPr/>
          <p:nvPr/>
        </p:nvSpPr>
        <p:spPr>
          <a:xfrm>
            <a:off x="308610" y="3429000"/>
            <a:ext cx="54864" cy="562356"/>
          </a:xfrm>
          <a:prstGeom prst="rect">
            <a:avLst/>
          </a:prstGeom>
          <a:solidFill>
            <a:srgbClr val="0B1E3F"/>
          </a:solidFill>
          <a:ln w="12700">
            <a:solidFill>
              <a:srgbClr val="0B1E3F"/>
            </a:solidFill>
            <a:prstDash val="solid"/>
          </a:ln>
        </p:spPr>
      </p:sp>
      <p:sp>
        <p:nvSpPr>
          <p:cNvPr id="50" name="Text 22"/>
          <p:cNvSpPr/>
          <p:nvPr/>
        </p:nvSpPr>
        <p:spPr>
          <a:xfrm>
            <a:off x="445770" y="3429000"/>
            <a:ext cx="1062990" cy="3092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数据平台</a:t>
            </a:r>
            <a:endParaRPr lang="en-US" sz="1200" dirty="0"/>
          </a:p>
        </p:txBody>
      </p:sp>
      <p:sp>
        <p:nvSpPr>
          <p:cNvPr id="52" name="Text 23"/>
          <p:cNvSpPr/>
          <p:nvPr/>
        </p:nvSpPr>
        <p:spPr>
          <a:xfrm>
            <a:off x="445770" y="3710178"/>
            <a:ext cx="1062990" cy="253061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750" i="1" dirty="0">
                <a:solidFill>
                  <a:srgbClr val="E6EEF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Data Platform</a:t>
            </a:r>
            <a:endParaRPr lang="en-US" sz="750" dirty="0"/>
          </a:p>
        </p:txBody>
      </p:sp>
      <p:sp>
        <p:nvSpPr>
          <p:cNvPr id="54" name="Shape 24"/>
          <p:cNvSpPr/>
          <p:nvPr/>
        </p:nvSpPr>
        <p:spPr>
          <a:xfrm>
            <a:off x="1680210" y="3429000"/>
            <a:ext cx="6400571" cy="562356"/>
          </a:xfrm>
          <a:prstGeom prst="rect">
            <a:avLst/>
          </a:prstGeom>
          <a:solidFill>
            <a:srgbClr val="3B6FA8">
              <a:alpha val="35000"/>
            </a:srgbClr>
          </a:solidFill>
          <a:ln w="9525">
            <a:solidFill>
              <a:srgbClr val="3B6FA8"/>
            </a:solidFill>
            <a:prstDash val="solid"/>
          </a:ln>
        </p:spPr>
      </p:sp>
      <p:sp>
        <p:nvSpPr>
          <p:cNvPr id="56" name="Shape 25"/>
          <p:cNvSpPr/>
          <p:nvPr/>
        </p:nvSpPr>
        <p:spPr>
          <a:xfrm>
            <a:off x="1783080" y="3497580"/>
            <a:ext cx="1486986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3B6FA8"/>
            </a:solidFill>
            <a:prstDash val="solid"/>
          </a:ln>
        </p:spPr>
      </p:sp>
      <p:sp>
        <p:nvSpPr>
          <p:cNvPr id="58" name="Text 26"/>
          <p:cNvSpPr/>
          <p:nvPr/>
        </p:nvSpPr>
        <p:spPr>
          <a:xfrm>
            <a:off x="1783080" y="3497580"/>
            <a:ext cx="1486986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数据工程</a:t>
            </a:r>
            <a:endParaRPr lang="en-US" sz="900" dirty="0"/>
          </a:p>
        </p:txBody>
      </p:sp>
      <p:sp>
        <p:nvSpPr>
          <p:cNvPr id="60" name="Shape 27"/>
          <p:cNvSpPr/>
          <p:nvPr/>
        </p:nvSpPr>
        <p:spPr>
          <a:xfrm>
            <a:off x="2471709" y="3360420"/>
            <a:ext cx="109728" cy="82296"/>
          </a:xfrm>
          <a:prstGeom prst="upArrow">
            <a:avLst/>
          </a:prstGeom>
          <a:solidFill>
            <a:srgbClr val="3B6FA8"/>
          </a:solidFill>
          <a:ln w="12700">
            <a:solidFill>
              <a:srgbClr val="3B6FA8"/>
            </a:solidFill>
            <a:prstDash val="solid"/>
          </a:ln>
        </p:spPr>
      </p:sp>
      <p:sp>
        <p:nvSpPr>
          <p:cNvPr id="62" name="Shape 28"/>
          <p:cNvSpPr/>
          <p:nvPr/>
        </p:nvSpPr>
        <p:spPr>
          <a:xfrm>
            <a:off x="3352362" y="3497580"/>
            <a:ext cx="1486986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3B6FA8"/>
            </a:solidFill>
            <a:prstDash val="solid"/>
          </a:ln>
        </p:spPr>
      </p:sp>
      <p:sp>
        <p:nvSpPr>
          <p:cNvPr id="64" name="Text 29"/>
          <p:cNvSpPr/>
          <p:nvPr/>
        </p:nvSpPr>
        <p:spPr>
          <a:xfrm>
            <a:off x="3352362" y="3497580"/>
            <a:ext cx="1486986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数据工厂</a:t>
            </a:r>
            <a:endParaRPr lang="en-US" sz="900" dirty="0"/>
          </a:p>
        </p:txBody>
      </p:sp>
      <p:sp>
        <p:nvSpPr>
          <p:cNvPr id="66" name="Shape 30"/>
          <p:cNvSpPr/>
          <p:nvPr/>
        </p:nvSpPr>
        <p:spPr>
          <a:xfrm>
            <a:off x="4040991" y="3360420"/>
            <a:ext cx="109728" cy="82296"/>
          </a:xfrm>
          <a:prstGeom prst="upArrow">
            <a:avLst/>
          </a:prstGeom>
          <a:solidFill>
            <a:srgbClr val="3B6FA8"/>
          </a:solidFill>
          <a:ln w="12700">
            <a:solidFill>
              <a:srgbClr val="3B6FA8"/>
            </a:solidFill>
            <a:prstDash val="solid"/>
          </a:ln>
        </p:spPr>
      </p:sp>
      <p:sp>
        <p:nvSpPr>
          <p:cNvPr id="68" name="Shape 31"/>
          <p:cNvSpPr/>
          <p:nvPr/>
        </p:nvSpPr>
        <p:spPr>
          <a:xfrm>
            <a:off x="4921644" y="3497580"/>
            <a:ext cx="1486986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3B6FA8"/>
            </a:solidFill>
            <a:prstDash val="solid"/>
          </a:ln>
        </p:spPr>
      </p:sp>
      <p:sp>
        <p:nvSpPr>
          <p:cNvPr id="70" name="Text 32"/>
          <p:cNvSpPr/>
          <p:nvPr/>
        </p:nvSpPr>
        <p:spPr>
          <a:xfrm>
            <a:off x="4921644" y="3497580"/>
            <a:ext cx="1486986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数据标准</a:t>
            </a:r>
            <a:endParaRPr lang="en-US" sz="900" dirty="0"/>
          </a:p>
        </p:txBody>
      </p:sp>
      <p:sp>
        <p:nvSpPr>
          <p:cNvPr id="72" name="Shape 33"/>
          <p:cNvSpPr/>
          <p:nvPr/>
        </p:nvSpPr>
        <p:spPr>
          <a:xfrm>
            <a:off x="5610273" y="3360420"/>
            <a:ext cx="109728" cy="82296"/>
          </a:xfrm>
          <a:prstGeom prst="upArrow">
            <a:avLst/>
          </a:prstGeom>
          <a:solidFill>
            <a:srgbClr val="3B6FA8"/>
          </a:solidFill>
          <a:ln w="12700">
            <a:solidFill>
              <a:srgbClr val="3B6FA8"/>
            </a:solidFill>
            <a:prstDash val="solid"/>
          </a:ln>
        </p:spPr>
      </p:sp>
      <p:sp>
        <p:nvSpPr>
          <p:cNvPr id="74" name="Shape 34"/>
          <p:cNvSpPr/>
          <p:nvPr/>
        </p:nvSpPr>
        <p:spPr>
          <a:xfrm>
            <a:off x="6490925" y="3497580"/>
            <a:ext cx="1486986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3B6FA8"/>
            </a:solidFill>
            <a:prstDash val="solid"/>
          </a:ln>
        </p:spPr>
      </p:sp>
      <p:sp>
        <p:nvSpPr>
          <p:cNvPr id="76" name="Text 35"/>
          <p:cNvSpPr/>
          <p:nvPr/>
        </p:nvSpPr>
        <p:spPr>
          <a:xfrm>
            <a:off x="6490925" y="3497580"/>
            <a:ext cx="1486986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评测体系</a:t>
            </a:r>
            <a:endParaRPr lang="en-US" sz="900" dirty="0"/>
          </a:p>
        </p:txBody>
      </p:sp>
      <p:sp>
        <p:nvSpPr>
          <p:cNvPr id="78" name="Shape 36"/>
          <p:cNvSpPr/>
          <p:nvPr/>
        </p:nvSpPr>
        <p:spPr>
          <a:xfrm>
            <a:off x="7179554" y="3360420"/>
            <a:ext cx="109728" cy="82296"/>
          </a:xfrm>
          <a:prstGeom prst="upArrow">
            <a:avLst/>
          </a:prstGeom>
          <a:solidFill>
            <a:srgbClr val="3B6FA8"/>
          </a:solidFill>
          <a:ln w="12700">
            <a:solidFill>
              <a:srgbClr val="3B6FA8"/>
            </a:solidFill>
            <a:prstDash val="solid"/>
          </a:ln>
        </p:spPr>
      </p:sp>
      <p:sp>
        <p:nvSpPr>
          <p:cNvPr id="80" name="Shape 37"/>
          <p:cNvSpPr/>
          <p:nvPr/>
        </p:nvSpPr>
        <p:spPr>
          <a:xfrm>
            <a:off x="308610" y="2811780"/>
            <a:ext cx="1268730" cy="562356"/>
          </a:xfrm>
          <a:prstGeom prst="rect">
            <a:avLst/>
          </a:prstGeom>
          <a:solidFill>
            <a:srgbClr val="7FB0D3"/>
          </a:solidFill>
          <a:ln w="12700">
            <a:solidFill>
              <a:srgbClr val="7FB0D3"/>
            </a:solidFill>
            <a:prstDash val="solid"/>
          </a:ln>
        </p:spPr>
      </p:sp>
      <p:sp>
        <p:nvSpPr>
          <p:cNvPr id="82" name="Shape 38"/>
          <p:cNvSpPr/>
          <p:nvPr/>
        </p:nvSpPr>
        <p:spPr>
          <a:xfrm>
            <a:off x="308610" y="2811780"/>
            <a:ext cx="54864" cy="562356"/>
          </a:xfrm>
          <a:prstGeom prst="rect">
            <a:avLst/>
          </a:prstGeom>
          <a:solidFill>
            <a:srgbClr val="0B1E3F"/>
          </a:solidFill>
          <a:ln w="12700">
            <a:solidFill>
              <a:srgbClr val="0B1E3F"/>
            </a:solidFill>
            <a:prstDash val="solid"/>
          </a:ln>
        </p:spPr>
      </p:sp>
      <p:sp>
        <p:nvSpPr>
          <p:cNvPr id="84" name="Text 39"/>
          <p:cNvSpPr/>
          <p:nvPr/>
        </p:nvSpPr>
        <p:spPr>
          <a:xfrm>
            <a:off x="445770" y="2811780"/>
            <a:ext cx="1062990" cy="3092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训练即服务</a:t>
            </a:r>
            <a:endParaRPr lang="en-US" sz="1200" dirty="0"/>
          </a:p>
        </p:txBody>
      </p:sp>
      <p:sp>
        <p:nvSpPr>
          <p:cNvPr id="86" name="Text 40"/>
          <p:cNvSpPr/>
          <p:nvPr/>
        </p:nvSpPr>
        <p:spPr>
          <a:xfrm>
            <a:off x="445770" y="3092958"/>
            <a:ext cx="1062990" cy="253061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750" i="1" dirty="0">
                <a:solidFill>
                  <a:srgbClr val="E6EEF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Training-as-a-Service</a:t>
            </a:r>
            <a:endParaRPr lang="en-US" sz="750" dirty="0"/>
          </a:p>
        </p:txBody>
      </p:sp>
      <p:sp>
        <p:nvSpPr>
          <p:cNvPr id="88" name="Shape 41"/>
          <p:cNvSpPr/>
          <p:nvPr/>
        </p:nvSpPr>
        <p:spPr>
          <a:xfrm>
            <a:off x="1680210" y="2811780"/>
            <a:ext cx="6400571" cy="562356"/>
          </a:xfrm>
          <a:prstGeom prst="rect">
            <a:avLst/>
          </a:prstGeom>
          <a:solidFill>
            <a:srgbClr val="7FB0D3">
              <a:alpha val="35000"/>
            </a:srgbClr>
          </a:solidFill>
          <a:ln w="9525">
            <a:solidFill>
              <a:srgbClr val="7FB0D3"/>
            </a:solidFill>
            <a:prstDash val="solid"/>
          </a:ln>
        </p:spPr>
      </p:sp>
      <p:sp>
        <p:nvSpPr>
          <p:cNvPr id="90" name="Shape 42"/>
          <p:cNvSpPr/>
          <p:nvPr/>
        </p:nvSpPr>
        <p:spPr>
          <a:xfrm>
            <a:off x="1783080" y="2880360"/>
            <a:ext cx="201008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7FB0D3"/>
            </a:solidFill>
            <a:prstDash val="solid"/>
          </a:ln>
        </p:spPr>
      </p:sp>
      <p:sp>
        <p:nvSpPr>
          <p:cNvPr id="92" name="Text 43"/>
          <p:cNvSpPr/>
          <p:nvPr/>
        </p:nvSpPr>
        <p:spPr>
          <a:xfrm>
            <a:off x="1783080" y="2880360"/>
            <a:ext cx="201008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zh-CN" alt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自动任务调度</a:t>
            </a:r>
            <a:endParaRPr lang="en-US" sz="900" dirty="0"/>
          </a:p>
        </p:txBody>
      </p:sp>
      <p:sp>
        <p:nvSpPr>
          <p:cNvPr id="94" name="Shape 44"/>
          <p:cNvSpPr/>
          <p:nvPr/>
        </p:nvSpPr>
        <p:spPr>
          <a:xfrm>
            <a:off x="2733256" y="2743200"/>
            <a:ext cx="109728" cy="82296"/>
          </a:xfrm>
          <a:prstGeom prst="upArrow">
            <a:avLst/>
          </a:prstGeom>
          <a:solidFill>
            <a:srgbClr val="7FB0D3"/>
          </a:solidFill>
          <a:ln w="12700">
            <a:solidFill>
              <a:srgbClr val="7FB0D3"/>
            </a:solidFill>
            <a:prstDash val="solid"/>
          </a:ln>
        </p:spPr>
      </p:sp>
      <p:sp>
        <p:nvSpPr>
          <p:cNvPr id="96" name="Shape 45"/>
          <p:cNvSpPr/>
          <p:nvPr/>
        </p:nvSpPr>
        <p:spPr>
          <a:xfrm>
            <a:off x="3875456" y="2880360"/>
            <a:ext cx="201008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7FB0D3"/>
            </a:solidFill>
            <a:prstDash val="solid"/>
          </a:ln>
        </p:spPr>
      </p:sp>
      <p:sp>
        <p:nvSpPr>
          <p:cNvPr id="98" name="Text 46"/>
          <p:cNvSpPr/>
          <p:nvPr/>
        </p:nvSpPr>
        <p:spPr>
          <a:xfrm>
            <a:off x="3875456" y="2880360"/>
            <a:ext cx="201008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 err="1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自动化</a:t>
            </a:r>
            <a:r>
              <a:rPr lang="zh-CN" alt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模型训练</a:t>
            </a:r>
            <a:endParaRPr lang="en-US" sz="900" dirty="0"/>
          </a:p>
        </p:txBody>
      </p:sp>
      <p:sp>
        <p:nvSpPr>
          <p:cNvPr id="100" name="Shape 47"/>
          <p:cNvSpPr/>
          <p:nvPr/>
        </p:nvSpPr>
        <p:spPr>
          <a:xfrm>
            <a:off x="4825632" y="2743200"/>
            <a:ext cx="109728" cy="82296"/>
          </a:xfrm>
          <a:prstGeom prst="upArrow">
            <a:avLst/>
          </a:prstGeom>
          <a:solidFill>
            <a:srgbClr val="7FB0D3"/>
          </a:solidFill>
          <a:ln w="12700">
            <a:solidFill>
              <a:srgbClr val="7FB0D3"/>
            </a:solidFill>
            <a:prstDash val="solid"/>
          </a:ln>
        </p:spPr>
      </p:sp>
      <p:sp>
        <p:nvSpPr>
          <p:cNvPr id="102" name="Shape 48"/>
          <p:cNvSpPr/>
          <p:nvPr/>
        </p:nvSpPr>
        <p:spPr>
          <a:xfrm>
            <a:off x="5967832" y="2880360"/>
            <a:ext cx="201008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7FB0D3"/>
            </a:solidFill>
            <a:prstDash val="solid"/>
          </a:ln>
        </p:spPr>
      </p:sp>
      <p:sp>
        <p:nvSpPr>
          <p:cNvPr id="104" name="Text 49"/>
          <p:cNvSpPr/>
          <p:nvPr/>
        </p:nvSpPr>
        <p:spPr>
          <a:xfrm>
            <a:off x="5967832" y="2880360"/>
            <a:ext cx="201008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自动化实验室</a:t>
            </a:r>
            <a:endParaRPr lang="en-US" sz="900" dirty="0"/>
          </a:p>
        </p:txBody>
      </p:sp>
      <p:sp>
        <p:nvSpPr>
          <p:cNvPr id="106" name="Shape 50"/>
          <p:cNvSpPr/>
          <p:nvPr/>
        </p:nvSpPr>
        <p:spPr>
          <a:xfrm>
            <a:off x="6918008" y="2743200"/>
            <a:ext cx="109728" cy="82296"/>
          </a:xfrm>
          <a:prstGeom prst="upArrow">
            <a:avLst/>
          </a:prstGeom>
          <a:solidFill>
            <a:srgbClr val="7FB0D3"/>
          </a:solidFill>
          <a:ln w="12700">
            <a:solidFill>
              <a:srgbClr val="7FB0D3"/>
            </a:solidFill>
            <a:prstDash val="solid"/>
          </a:ln>
        </p:spPr>
      </p:sp>
      <p:sp>
        <p:nvSpPr>
          <p:cNvPr id="108" name="Shape 51"/>
          <p:cNvSpPr/>
          <p:nvPr/>
        </p:nvSpPr>
        <p:spPr>
          <a:xfrm>
            <a:off x="308610" y="2194560"/>
            <a:ext cx="1268730" cy="562356"/>
          </a:xfrm>
          <a:prstGeom prst="rect">
            <a:avLst/>
          </a:prstGeom>
          <a:solidFill>
            <a:srgbClr val="6DA39C"/>
          </a:solidFill>
          <a:ln w="12700">
            <a:solidFill>
              <a:srgbClr val="6DA39C"/>
            </a:solidFill>
            <a:prstDash val="solid"/>
          </a:ln>
        </p:spPr>
      </p:sp>
      <p:sp>
        <p:nvSpPr>
          <p:cNvPr id="110" name="Shape 52"/>
          <p:cNvSpPr/>
          <p:nvPr/>
        </p:nvSpPr>
        <p:spPr>
          <a:xfrm>
            <a:off x="308610" y="2194560"/>
            <a:ext cx="54864" cy="562356"/>
          </a:xfrm>
          <a:prstGeom prst="rect">
            <a:avLst/>
          </a:prstGeom>
          <a:solidFill>
            <a:srgbClr val="0B1E3F"/>
          </a:solidFill>
          <a:ln w="12700">
            <a:solidFill>
              <a:srgbClr val="0B1E3F"/>
            </a:solidFill>
            <a:prstDash val="solid"/>
          </a:ln>
        </p:spPr>
      </p:sp>
      <p:sp>
        <p:nvSpPr>
          <p:cNvPr id="112" name="Text 53"/>
          <p:cNvSpPr/>
          <p:nvPr/>
        </p:nvSpPr>
        <p:spPr>
          <a:xfrm>
            <a:off x="445770" y="2194560"/>
            <a:ext cx="1062990" cy="3092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科研驾驶舱</a:t>
            </a:r>
            <a:endParaRPr lang="en-US" sz="1200" dirty="0"/>
          </a:p>
        </p:txBody>
      </p:sp>
      <p:sp>
        <p:nvSpPr>
          <p:cNvPr id="114" name="Text 54"/>
          <p:cNvSpPr/>
          <p:nvPr/>
        </p:nvSpPr>
        <p:spPr>
          <a:xfrm>
            <a:off x="445770" y="2475738"/>
            <a:ext cx="1062990" cy="253061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750" i="1" dirty="0">
                <a:solidFill>
                  <a:srgbClr val="E6EEF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Research Harness</a:t>
            </a:r>
            <a:endParaRPr lang="en-US" sz="750" dirty="0"/>
          </a:p>
        </p:txBody>
      </p:sp>
      <p:sp>
        <p:nvSpPr>
          <p:cNvPr id="116" name="Shape 55"/>
          <p:cNvSpPr/>
          <p:nvPr/>
        </p:nvSpPr>
        <p:spPr>
          <a:xfrm>
            <a:off x="1680210" y="2194560"/>
            <a:ext cx="6400571" cy="562356"/>
          </a:xfrm>
          <a:prstGeom prst="rect">
            <a:avLst/>
          </a:prstGeom>
          <a:solidFill>
            <a:srgbClr val="6DA39C">
              <a:alpha val="35000"/>
            </a:srgbClr>
          </a:solidFill>
          <a:ln w="9525">
            <a:solidFill>
              <a:srgbClr val="6DA39C"/>
            </a:solidFill>
            <a:prstDash val="solid"/>
          </a:ln>
        </p:spPr>
      </p:sp>
      <p:sp>
        <p:nvSpPr>
          <p:cNvPr id="118" name="Shape 56"/>
          <p:cNvSpPr/>
          <p:nvPr/>
        </p:nvSpPr>
        <p:spPr>
          <a:xfrm>
            <a:off x="1783080" y="2263140"/>
            <a:ext cx="117313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6DA39C"/>
            </a:solidFill>
            <a:prstDash val="solid"/>
          </a:ln>
        </p:spPr>
      </p:sp>
      <p:sp>
        <p:nvSpPr>
          <p:cNvPr id="120" name="Text 57"/>
          <p:cNvSpPr/>
          <p:nvPr/>
        </p:nvSpPr>
        <p:spPr>
          <a:xfrm>
            <a:off x="1783080" y="2263140"/>
            <a:ext cx="117313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科研上下文</a:t>
            </a:r>
            <a:endParaRPr lang="en-US" sz="900" dirty="0"/>
          </a:p>
        </p:txBody>
      </p:sp>
      <p:sp>
        <p:nvSpPr>
          <p:cNvPr id="122" name="Shape 58"/>
          <p:cNvSpPr/>
          <p:nvPr/>
        </p:nvSpPr>
        <p:spPr>
          <a:xfrm>
            <a:off x="2314781" y="2125980"/>
            <a:ext cx="109728" cy="82296"/>
          </a:xfrm>
          <a:prstGeom prst="upArrow">
            <a:avLst/>
          </a:prstGeom>
          <a:solidFill>
            <a:srgbClr val="6DA39C"/>
          </a:solidFill>
          <a:ln w="12700">
            <a:solidFill>
              <a:srgbClr val="6DA39C"/>
            </a:solidFill>
            <a:prstDash val="solid"/>
          </a:ln>
        </p:spPr>
      </p:sp>
      <p:sp>
        <p:nvSpPr>
          <p:cNvPr id="124" name="Shape 59"/>
          <p:cNvSpPr/>
          <p:nvPr/>
        </p:nvSpPr>
        <p:spPr>
          <a:xfrm>
            <a:off x="3038506" y="2263140"/>
            <a:ext cx="117313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6DA39C"/>
            </a:solidFill>
            <a:prstDash val="solid"/>
          </a:ln>
        </p:spPr>
      </p:sp>
      <p:sp>
        <p:nvSpPr>
          <p:cNvPr id="126" name="Text 60"/>
          <p:cNvSpPr/>
          <p:nvPr/>
        </p:nvSpPr>
        <p:spPr>
          <a:xfrm>
            <a:off x="3038506" y="2263140"/>
            <a:ext cx="117313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规划</a:t>
            </a:r>
            <a:endParaRPr lang="en-US" sz="900" dirty="0"/>
          </a:p>
        </p:txBody>
      </p:sp>
      <p:sp>
        <p:nvSpPr>
          <p:cNvPr id="128" name="Shape 61"/>
          <p:cNvSpPr/>
          <p:nvPr/>
        </p:nvSpPr>
        <p:spPr>
          <a:xfrm>
            <a:off x="4293931" y="2263140"/>
            <a:ext cx="117313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6DA39C"/>
            </a:solidFill>
            <a:prstDash val="solid"/>
          </a:ln>
        </p:spPr>
      </p:sp>
      <p:sp>
        <p:nvSpPr>
          <p:cNvPr id="130" name="Text 62"/>
          <p:cNvSpPr/>
          <p:nvPr/>
        </p:nvSpPr>
        <p:spPr>
          <a:xfrm>
            <a:off x="4293931" y="2263140"/>
            <a:ext cx="117313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决策</a:t>
            </a:r>
            <a:endParaRPr lang="en-US" sz="900" dirty="0"/>
          </a:p>
        </p:txBody>
      </p:sp>
      <p:sp>
        <p:nvSpPr>
          <p:cNvPr id="132" name="Shape 63"/>
          <p:cNvSpPr/>
          <p:nvPr/>
        </p:nvSpPr>
        <p:spPr>
          <a:xfrm>
            <a:off x="4825632" y="2125980"/>
            <a:ext cx="109728" cy="82296"/>
          </a:xfrm>
          <a:prstGeom prst="upArrow">
            <a:avLst/>
          </a:prstGeom>
          <a:solidFill>
            <a:srgbClr val="6DA39C"/>
          </a:solidFill>
          <a:ln w="12700">
            <a:solidFill>
              <a:srgbClr val="6DA39C"/>
            </a:solidFill>
            <a:prstDash val="solid"/>
          </a:ln>
        </p:spPr>
      </p:sp>
      <p:sp>
        <p:nvSpPr>
          <p:cNvPr id="134" name="Shape 64"/>
          <p:cNvSpPr/>
          <p:nvPr/>
        </p:nvSpPr>
        <p:spPr>
          <a:xfrm>
            <a:off x="5549357" y="2263140"/>
            <a:ext cx="117313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6DA39C"/>
            </a:solidFill>
            <a:prstDash val="solid"/>
          </a:ln>
        </p:spPr>
      </p:sp>
      <p:sp>
        <p:nvSpPr>
          <p:cNvPr id="136" name="Text 65"/>
          <p:cNvSpPr/>
          <p:nvPr/>
        </p:nvSpPr>
        <p:spPr>
          <a:xfrm>
            <a:off x="5549357" y="2263140"/>
            <a:ext cx="117313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实验</a:t>
            </a:r>
            <a:endParaRPr lang="en-US" sz="900" dirty="0"/>
          </a:p>
        </p:txBody>
      </p:sp>
      <p:sp>
        <p:nvSpPr>
          <p:cNvPr id="138" name="Shape 66"/>
          <p:cNvSpPr/>
          <p:nvPr/>
        </p:nvSpPr>
        <p:spPr>
          <a:xfrm>
            <a:off x="6804782" y="2263140"/>
            <a:ext cx="1173130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6DA39C"/>
            </a:solidFill>
            <a:prstDash val="solid"/>
          </a:ln>
        </p:spPr>
      </p:sp>
      <p:sp>
        <p:nvSpPr>
          <p:cNvPr id="140" name="Text 67"/>
          <p:cNvSpPr/>
          <p:nvPr/>
        </p:nvSpPr>
        <p:spPr>
          <a:xfrm>
            <a:off x="6804782" y="2263140"/>
            <a:ext cx="1173130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多工具协同</a:t>
            </a:r>
            <a:endParaRPr lang="en-US" sz="900" dirty="0"/>
          </a:p>
        </p:txBody>
      </p:sp>
      <p:sp>
        <p:nvSpPr>
          <p:cNvPr id="142" name="Shape 68"/>
          <p:cNvSpPr/>
          <p:nvPr/>
        </p:nvSpPr>
        <p:spPr>
          <a:xfrm>
            <a:off x="7336483" y="2125980"/>
            <a:ext cx="109728" cy="82296"/>
          </a:xfrm>
          <a:prstGeom prst="upArrow">
            <a:avLst/>
          </a:prstGeom>
          <a:solidFill>
            <a:srgbClr val="6DA39C"/>
          </a:solidFill>
          <a:ln w="12700">
            <a:solidFill>
              <a:srgbClr val="6DA39C"/>
            </a:solidFill>
            <a:prstDash val="solid"/>
          </a:ln>
        </p:spPr>
      </p:sp>
      <p:sp>
        <p:nvSpPr>
          <p:cNvPr id="144" name="Shape 69"/>
          <p:cNvSpPr/>
          <p:nvPr/>
        </p:nvSpPr>
        <p:spPr>
          <a:xfrm>
            <a:off x="308610" y="1577340"/>
            <a:ext cx="1268730" cy="562356"/>
          </a:xfrm>
          <a:prstGeom prst="rect">
            <a:avLst/>
          </a:prstGeom>
          <a:solidFill>
            <a:srgbClr val="C9A85C"/>
          </a:solidFill>
          <a:ln w="12700">
            <a:solidFill>
              <a:srgbClr val="C9A85C"/>
            </a:solidFill>
            <a:prstDash val="solid"/>
          </a:ln>
        </p:spPr>
      </p:sp>
      <p:sp>
        <p:nvSpPr>
          <p:cNvPr id="146" name="Shape 70"/>
          <p:cNvSpPr/>
          <p:nvPr/>
        </p:nvSpPr>
        <p:spPr>
          <a:xfrm>
            <a:off x="308610" y="1577340"/>
            <a:ext cx="54864" cy="562356"/>
          </a:xfrm>
          <a:prstGeom prst="rect">
            <a:avLst/>
          </a:prstGeom>
          <a:solidFill>
            <a:srgbClr val="0B1E3F"/>
          </a:solidFill>
          <a:ln w="12700">
            <a:solidFill>
              <a:srgbClr val="0B1E3F"/>
            </a:solidFill>
            <a:prstDash val="solid"/>
          </a:ln>
        </p:spPr>
      </p:sp>
      <p:sp>
        <p:nvSpPr>
          <p:cNvPr id="148" name="Text 71"/>
          <p:cNvSpPr/>
          <p:nvPr/>
        </p:nvSpPr>
        <p:spPr>
          <a:xfrm>
            <a:off x="445770" y="1577340"/>
            <a:ext cx="1062990" cy="3092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科学领域</a:t>
            </a:r>
            <a:endParaRPr lang="en-US" sz="1200" dirty="0"/>
          </a:p>
        </p:txBody>
      </p:sp>
      <p:sp>
        <p:nvSpPr>
          <p:cNvPr id="150" name="Text 72"/>
          <p:cNvSpPr/>
          <p:nvPr/>
        </p:nvSpPr>
        <p:spPr>
          <a:xfrm>
            <a:off x="445770" y="1858518"/>
            <a:ext cx="1062990" cy="253061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750" i="1" dirty="0">
                <a:solidFill>
                  <a:srgbClr val="E6EEF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Science Domains</a:t>
            </a:r>
            <a:endParaRPr lang="en-US" sz="750" dirty="0"/>
          </a:p>
        </p:txBody>
      </p:sp>
      <p:sp>
        <p:nvSpPr>
          <p:cNvPr id="152" name="Shape 73"/>
          <p:cNvSpPr/>
          <p:nvPr/>
        </p:nvSpPr>
        <p:spPr>
          <a:xfrm>
            <a:off x="1680210" y="1577340"/>
            <a:ext cx="6400571" cy="562356"/>
          </a:xfrm>
          <a:prstGeom prst="rect">
            <a:avLst/>
          </a:prstGeom>
          <a:solidFill>
            <a:srgbClr val="C9A85C">
              <a:alpha val="35000"/>
            </a:srgbClr>
          </a:solidFill>
          <a:ln w="9525">
            <a:solidFill>
              <a:srgbClr val="C9A85C"/>
            </a:solidFill>
            <a:prstDash val="solid"/>
          </a:ln>
        </p:spPr>
      </p:sp>
      <p:sp>
        <p:nvSpPr>
          <p:cNvPr id="154" name="Shape 74"/>
          <p:cNvSpPr/>
          <p:nvPr/>
        </p:nvSpPr>
        <p:spPr>
          <a:xfrm>
            <a:off x="1783080" y="1645920"/>
            <a:ext cx="1486986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C9A85C"/>
            </a:solidFill>
            <a:prstDash val="solid"/>
          </a:ln>
        </p:spPr>
      </p:sp>
      <p:sp>
        <p:nvSpPr>
          <p:cNvPr id="156" name="Text 75"/>
          <p:cNvSpPr/>
          <p:nvPr/>
        </p:nvSpPr>
        <p:spPr>
          <a:xfrm>
            <a:off x="1783080" y="1645920"/>
            <a:ext cx="1486986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物质科学</a:t>
            </a:r>
            <a:endParaRPr lang="en-US" sz="900" dirty="0"/>
          </a:p>
        </p:txBody>
      </p:sp>
      <p:sp>
        <p:nvSpPr>
          <p:cNvPr id="158" name="Shape 76"/>
          <p:cNvSpPr/>
          <p:nvPr/>
        </p:nvSpPr>
        <p:spPr>
          <a:xfrm>
            <a:off x="3352362" y="1645920"/>
            <a:ext cx="1486986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C9A85C"/>
            </a:solidFill>
            <a:prstDash val="solid"/>
          </a:ln>
        </p:spPr>
      </p:sp>
      <p:sp>
        <p:nvSpPr>
          <p:cNvPr id="160" name="Text 77"/>
          <p:cNvSpPr/>
          <p:nvPr/>
        </p:nvSpPr>
        <p:spPr>
          <a:xfrm>
            <a:off x="3352362" y="1645920"/>
            <a:ext cx="1486986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能源</a:t>
            </a:r>
            <a:endParaRPr lang="en-US" sz="900" dirty="0"/>
          </a:p>
        </p:txBody>
      </p:sp>
      <p:sp>
        <p:nvSpPr>
          <p:cNvPr id="162" name="Shape 78"/>
          <p:cNvSpPr/>
          <p:nvPr/>
        </p:nvSpPr>
        <p:spPr>
          <a:xfrm>
            <a:off x="4921644" y="1645920"/>
            <a:ext cx="1486986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C9A85C"/>
            </a:solidFill>
            <a:prstDash val="solid"/>
          </a:ln>
        </p:spPr>
      </p:sp>
      <p:sp>
        <p:nvSpPr>
          <p:cNvPr id="164" name="Text 79"/>
          <p:cNvSpPr/>
          <p:nvPr/>
        </p:nvSpPr>
        <p:spPr>
          <a:xfrm>
            <a:off x="4921644" y="1645920"/>
            <a:ext cx="1486986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空天</a:t>
            </a:r>
            <a:endParaRPr lang="en-US" sz="900" dirty="0"/>
          </a:p>
        </p:txBody>
      </p:sp>
      <p:sp>
        <p:nvSpPr>
          <p:cNvPr id="166" name="Shape 80"/>
          <p:cNvSpPr/>
          <p:nvPr/>
        </p:nvSpPr>
        <p:spPr>
          <a:xfrm>
            <a:off x="6490925" y="1645920"/>
            <a:ext cx="1486986" cy="425196"/>
          </a:xfrm>
          <a:prstGeom prst="roundRect">
            <a:avLst>
              <a:gd name="adj" fmla="val 6452"/>
            </a:avLst>
          </a:prstGeom>
          <a:solidFill>
            <a:srgbClr val="FFFFFF"/>
          </a:solidFill>
          <a:ln w="12700">
            <a:solidFill>
              <a:srgbClr val="C9A85C"/>
            </a:solidFill>
            <a:prstDash val="solid"/>
          </a:ln>
        </p:spPr>
      </p:sp>
      <p:sp>
        <p:nvSpPr>
          <p:cNvPr id="168" name="Text 81"/>
          <p:cNvSpPr/>
          <p:nvPr/>
        </p:nvSpPr>
        <p:spPr>
          <a:xfrm>
            <a:off x="6490925" y="1645920"/>
            <a:ext cx="1486986" cy="4251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生命科学</a:t>
            </a:r>
            <a:endParaRPr lang="en-US" sz="900" dirty="0"/>
          </a:p>
        </p:txBody>
      </p:sp>
      <p:sp>
        <p:nvSpPr>
          <p:cNvPr id="170" name="Shape 86"/>
          <p:cNvSpPr/>
          <p:nvPr/>
        </p:nvSpPr>
        <p:spPr>
          <a:xfrm>
            <a:off x="8217941" y="1577340"/>
            <a:ext cx="617220" cy="3031236"/>
          </a:xfrm>
          <a:prstGeom prst="roundRect">
            <a:avLst>
              <a:gd name="adj" fmla="val 6667"/>
            </a:avLst>
          </a:prstGeom>
          <a:solidFill>
            <a:srgbClr val="FCE7E5"/>
          </a:solidFill>
          <a:ln w="12700">
            <a:solidFill>
              <a:srgbClr val="F97066"/>
            </a:solidFill>
            <a:prstDash val="solid"/>
          </a:ln>
        </p:spPr>
      </p:sp>
      <p:sp>
        <p:nvSpPr>
          <p:cNvPr id="172" name="Text 87"/>
          <p:cNvSpPr/>
          <p:nvPr/>
        </p:nvSpPr>
        <p:spPr>
          <a:xfrm>
            <a:off x="8217941" y="1645920"/>
            <a:ext cx="61722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75" b="1" kern="0" spc="300" dirty="0">
                <a:solidFill>
                  <a:srgbClr val="F9706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保障</a:t>
            </a:r>
            <a:endParaRPr lang="en-US" sz="975" dirty="0"/>
          </a:p>
        </p:txBody>
      </p:sp>
      <p:sp>
        <p:nvSpPr>
          <p:cNvPr id="174" name="Text 88"/>
          <p:cNvSpPr/>
          <p:nvPr/>
        </p:nvSpPr>
        <p:spPr>
          <a:xfrm>
            <a:off x="8217941" y="1988820"/>
            <a:ext cx="617220" cy="22082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F9706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AI</a:t>
            </a:r>
            <a:endParaRPr lang="en-US" sz="1200" dirty="0"/>
          </a:p>
          <a:p>
            <a:pPr marL="0" indent="0" algn="ctr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F9706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安</a:t>
            </a:r>
            <a:endParaRPr lang="en-US" sz="1200" dirty="0"/>
          </a:p>
          <a:p>
            <a:pPr marL="0" indent="0" algn="ctr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F9706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全</a:t>
            </a:r>
            <a:endParaRPr lang="en-US" sz="1200" dirty="0"/>
          </a:p>
          <a:p>
            <a:pPr marL="0" indent="0" algn="ctr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F9706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系</a:t>
            </a:r>
            <a:endParaRPr lang="en-US" sz="1200" dirty="0"/>
          </a:p>
          <a:p>
            <a:pPr marL="0" indent="0" algn="ctr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F9706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统</a:t>
            </a:r>
            <a:endParaRPr lang="en-US" sz="1200" dirty="0"/>
          </a:p>
        </p:txBody>
      </p:sp>
      <p:sp>
        <p:nvSpPr>
          <p:cNvPr id="176" name="Text 89"/>
          <p:cNvSpPr/>
          <p:nvPr/>
        </p:nvSpPr>
        <p:spPr>
          <a:xfrm>
            <a:off x="8217941" y="4299966"/>
            <a:ext cx="617220" cy="24003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F9706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贯穿全栈</a:t>
            </a:r>
            <a:endParaRPr lang="en-US" sz="750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114300"/>
            <a:ext cx="7886947" cy="526241"/>
          </a:xfrm>
        </p:spPr>
        <p:txBody>
          <a:bodyPr/>
          <a:lstStyle/>
          <a:p>
            <a:pPr algn="l"/>
            <a:r>
              <a:rPr lang="zh-CN" altLang="en-US" sz="1800" b="1" noProof="1">
                <a:latin typeface="微软雅黑" panose="020B0503020204020204" pitchFamily="34" charset="-122"/>
                <a:ea typeface="微软雅黑" panose="020B0503020204020204" pitchFamily="34" charset="-122"/>
              </a:rPr>
              <a:t>成果实现路径</a:t>
            </a:r>
            <a:endParaRPr lang="zh-CN" sz="1800" b="1" noProof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Shape 0"/>
          <p:cNvSpPr/>
          <p:nvPr/>
        </p:nvSpPr>
        <p:spPr>
          <a:xfrm>
            <a:off x="0" y="0"/>
            <a:ext cx="9143771" cy="102870"/>
          </a:xfrm>
          <a:prstGeom prst="rect">
            <a:avLst/>
          </a:prstGeom>
          <a:solidFill>
            <a:srgbClr val="1F3A8A"/>
          </a:solidFill>
          <a:ln w="12700">
            <a:solidFill>
              <a:srgbClr val="1F3A8A"/>
            </a:solidFill>
            <a:prstDash val="solid"/>
          </a:ln>
        </p:spPr>
      </p:sp>
      <p:sp>
        <p:nvSpPr>
          <p:cNvPr id="12" name="Text 3"/>
          <p:cNvSpPr/>
          <p:nvPr/>
        </p:nvSpPr>
        <p:spPr>
          <a:xfrm>
            <a:off x="308610" y="582930"/>
            <a:ext cx="8526551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1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五层全栈体系 · 从基础设施到科学领域</a:t>
            </a:r>
            <a:endParaRPr lang="en-US" sz="2100" dirty="0"/>
          </a:p>
        </p:txBody>
      </p:sp>
      <p:sp>
        <p:nvSpPr>
          <p:cNvPr id="14" name="Text 4"/>
          <p:cNvSpPr/>
          <p:nvPr/>
        </p:nvSpPr>
        <p:spPr>
          <a:xfrm>
            <a:off x="308610" y="1028700"/>
            <a:ext cx="8526551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25" i="1" dirty="0" err="1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方案规划：构建统一的科研智能底座与强大引擎</a:t>
            </a:r>
            <a:endParaRPr lang="en-US" sz="1125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0" y="0"/>
            <a:ext cx="9143771" cy="102870"/>
          </a:xfrm>
          <a:prstGeom prst="rect">
            <a:avLst/>
          </a:prstGeom>
          <a:solidFill>
            <a:srgbClr val="1F3A8A"/>
          </a:solidFill>
          <a:ln w="12700">
            <a:solidFill>
              <a:srgbClr val="1F3A8A"/>
            </a:solidFill>
            <a:prstDash val="solid"/>
          </a:ln>
        </p:spPr>
      </p:sp>
      <p:sp>
        <p:nvSpPr>
          <p:cNvPr id="9" name="Text 3"/>
          <p:cNvSpPr/>
          <p:nvPr/>
        </p:nvSpPr>
        <p:spPr>
          <a:xfrm>
            <a:off x="308610" y="582930"/>
            <a:ext cx="8526551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1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科研范式正在经历历史性变革</a:t>
            </a:r>
            <a:endParaRPr lang="en-US" sz="2100" dirty="0"/>
          </a:p>
        </p:txBody>
      </p:sp>
      <p:sp>
        <p:nvSpPr>
          <p:cNvPr id="11" name="Text 4"/>
          <p:cNvSpPr/>
          <p:nvPr/>
        </p:nvSpPr>
        <p:spPr>
          <a:xfrm>
            <a:off x="308610" y="1028700"/>
            <a:ext cx="8526551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25" i="1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从「以人和经验为中心的手工模式」迈向「以模型、系统与自动化为中心的智能化模式」</a:t>
            </a:r>
            <a:endParaRPr lang="en-US" sz="1125" dirty="0"/>
          </a:p>
        </p:txBody>
      </p:sp>
      <p:sp>
        <p:nvSpPr>
          <p:cNvPr id="17" name="Shape 6"/>
          <p:cNvSpPr/>
          <p:nvPr/>
        </p:nvSpPr>
        <p:spPr>
          <a:xfrm>
            <a:off x="308610" y="1543050"/>
            <a:ext cx="1639474" cy="685800"/>
          </a:xfrm>
          <a:prstGeom prst="roundRect">
            <a:avLst>
              <a:gd name="adj" fmla="val 8000"/>
            </a:avLst>
          </a:prstGeom>
          <a:solidFill>
            <a:srgbClr val="E8EEF8"/>
          </a:solidFill>
          <a:ln w="12700">
            <a:solidFill>
              <a:srgbClr val="D6E3F5"/>
            </a:solidFill>
            <a:prstDash val="solid"/>
          </a:ln>
        </p:spPr>
      </p:sp>
      <p:sp>
        <p:nvSpPr>
          <p:cNvPr id="21" name="Text 7"/>
          <p:cNvSpPr/>
          <p:nvPr/>
        </p:nvSpPr>
        <p:spPr>
          <a:xfrm>
            <a:off x="308610" y="1597914"/>
            <a:ext cx="1639474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实验范式</a:t>
            </a:r>
            <a:endParaRPr lang="en-US" sz="1200" dirty="0"/>
          </a:p>
        </p:txBody>
      </p:sp>
      <p:sp>
        <p:nvSpPr>
          <p:cNvPr id="25" name="Text 8"/>
          <p:cNvSpPr/>
          <p:nvPr/>
        </p:nvSpPr>
        <p:spPr>
          <a:xfrm>
            <a:off x="308610" y="1885950"/>
            <a:ext cx="1639474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观察 · 归纳</a:t>
            </a:r>
            <a:endParaRPr lang="en-US" sz="900" dirty="0"/>
          </a:p>
        </p:txBody>
      </p:sp>
      <p:sp>
        <p:nvSpPr>
          <p:cNvPr id="29" name="Shape 9"/>
          <p:cNvSpPr/>
          <p:nvPr/>
        </p:nvSpPr>
        <p:spPr>
          <a:xfrm>
            <a:off x="1951513" y="1831086"/>
            <a:ext cx="75438" cy="109728"/>
          </a:xfrm>
          <a:prstGeom prst="rightArrow">
            <a:avLst/>
          </a:prstGeom>
          <a:solidFill>
            <a:srgbClr val="5B657A"/>
          </a:solidFill>
          <a:ln w="12700">
            <a:solidFill>
              <a:srgbClr val="5B657A"/>
            </a:solidFill>
            <a:prstDash val="solid"/>
          </a:ln>
        </p:spPr>
      </p:sp>
      <p:sp>
        <p:nvSpPr>
          <p:cNvPr id="33" name="Shape 10"/>
          <p:cNvSpPr/>
          <p:nvPr/>
        </p:nvSpPr>
        <p:spPr>
          <a:xfrm>
            <a:off x="2030380" y="1543050"/>
            <a:ext cx="1639474" cy="685800"/>
          </a:xfrm>
          <a:prstGeom prst="roundRect">
            <a:avLst>
              <a:gd name="adj" fmla="val 8000"/>
            </a:avLst>
          </a:prstGeom>
          <a:solidFill>
            <a:srgbClr val="E8EEF8"/>
          </a:solidFill>
          <a:ln w="12700">
            <a:solidFill>
              <a:srgbClr val="D6E3F5"/>
            </a:solidFill>
            <a:prstDash val="solid"/>
          </a:ln>
        </p:spPr>
      </p:sp>
      <p:sp>
        <p:nvSpPr>
          <p:cNvPr id="37" name="Text 11"/>
          <p:cNvSpPr/>
          <p:nvPr/>
        </p:nvSpPr>
        <p:spPr>
          <a:xfrm>
            <a:off x="2030380" y="1597914"/>
            <a:ext cx="1639474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理论范式</a:t>
            </a:r>
            <a:endParaRPr lang="en-US" sz="1200" dirty="0"/>
          </a:p>
        </p:txBody>
      </p:sp>
      <p:sp>
        <p:nvSpPr>
          <p:cNvPr id="41" name="Text 12"/>
          <p:cNvSpPr/>
          <p:nvPr/>
        </p:nvSpPr>
        <p:spPr>
          <a:xfrm>
            <a:off x="2030380" y="1885950"/>
            <a:ext cx="1639474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推演 · 建模</a:t>
            </a:r>
            <a:endParaRPr lang="en-US" sz="900" dirty="0"/>
          </a:p>
        </p:txBody>
      </p:sp>
      <p:sp>
        <p:nvSpPr>
          <p:cNvPr id="45" name="Shape 13"/>
          <p:cNvSpPr/>
          <p:nvPr/>
        </p:nvSpPr>
        <p:spPr>
          <a:xfrm>
            <a:off x="3673282" y="1831086"/>
            <a:ext cx="75438" cy="109728"/>
          </a:xfrm>
          <a:prstGeom prst="rightArrow">
            <a:avLst/>
          </a:prstGeom>
          <a:solidFill>
            <a:srgbClr val="5B657A"/>
          </a:solidFill>
          <a:ln w="12700">
            <a:solidFill>
              <a:srgbClr val="5B657A"/>
            </a:solidFill>
            <a:prstDash val="solid"/>
          </a:ln>
        </p:spPr>
      </p:sp>
      <p:sp>
        <p:nvSpPr>
          <p:cNvPr id="49" name="Shape 14"/>
          <p:cNvSpPr/>
          <p:nvPr/>
        </p:nvSpPr>
        <p:spPr>
          <a:xfrm>
            <a:off x="3752149" y="1543050"/>
            <a:ext cx="1639474" cy="685800"/>
          </a:xfrm>
          <a:prstGeom prst="roundRect">
            <a:avLst>
              <a:gd name="adj" fmla="val 8000"/>
            </a:avLst>
          </a:prstGeom>
          <a:solidFill>
            <a:srgbClr val="E8EEF8"/>
          </a:solidFill>
          <a:ln w="12700">
            <a:solidFill>
              <a:srgbClr val="D6E3F5"/>
            </a:solidFill>
            <a:prstDash val="solid"/>
          </a:ln>
        </p:spPr>
      </p:sp>
      <p:sp>
        <p:nvSpPr>
          <p:cNvPr id="53" name="Text 15"/>
          <p:cNvSpPr/>
          <p:nvPr/>
        </p:nvSpPr>
        <p:spPr>
          <a:xfrm>
            <a:off x="3752149" y="1597914"/>
            <a:ext cx="1639474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计算范式</a:t>
            </a:r>
            <a:endParaRPr lang="en-US" sz="1200" dirty="0"/>
          </a:p>
        </p:txBody>
      </p:sp>
      <p:sp>
        <p:nvSpPr>
          <p:cNvPr id="57" name="Text 16"/>
          <p:cNvSpPr/>
          <p:nvPr/>
        </p:nvSpPr>
        <p:spPr>
          <a:xfrm>
            <a:off x="3752149" y="1885950"/>
            <a:ext cx="1639474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仿真 · 数值</a:t>
            </a:r>
            <a:endParaRPr lang="en-US" sz="900" dirty="0"/>
          </a:p>
        </p:txBody>
      </p:sp>
      <p:sp>
        <p:nvSpPr>
          <p:cNvPr id="61" name="Shape 17"/>
          <p:cNvSpPr/>
          <p:nvPr/>
        </p:nvSpPr>
        <p:spPr>
          <a:xfrm>
            <a:off x="5395052" y="1831086"/>
            <a:ext cx="75438" cy="109728"/>
          </a:xfrm>
          <a:prstGeom prst="rightArrow">
            <a:avLst/>
          </a:prstGeom>
          <a:solidFill>
            <a:srgbClr val="5B657A"/>
          </a:solidFill>
          <a:ln w="12700">
            <a:solidFill>
              <a:srgbClr val="5B657A"/>
            </a:solidFill>
            <a:prstDash val="solid"/>
          </a:ln>
        </p:spPr>
      </p:sp>
      <p:sp>
        <p:nvSpPr>
          <p:cNvPr id="65" name="Shape 18"/>
          <p:cNvSpPr/>
          <p:nvPr/>
        </p:nvSpPr>
        <p:spPr>
          <a:xfrm>
            <a:off x="5473919" y="1543050"/>
            <a:ext cx="1639474" cy="685800"/>
          </a:xfrm>
          <a:prstGeom prst="roundRect">
            <a:avLst>
              <a:gd name="adj" fmla="val 8000"/>
            </a:avLst>
          </a:prstGeom>
          <a:solidFill>
            <a:srgbClr val="E8EEF8"/>
          </a:solidFill>
          <a:ln w="12700">
            <a:solidFill>
              <a:srgbClr val="D6E3F5"/>
            </a:solidFill>
            <a:prstDash val="solid"/>
          </a:ln>
        </p:spPr>
      </p:sp>
      <p:sp>
        <p:nvSpPr>
          <p:cNvPr id="69" name="Text 19"/>
          <p:cNvSpPr/>
          <p:nvPr/>
        </p:nvSpPr>
        <p:spPr>
          <a:xfrm>
            <a:off x="5473919" y="1597914"/>
            <a:ext cx="1639474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数据范式</a:t>
            </a:r>
            <a:endParaRPr lang="en-US" sz="1200" dirty="0"/>
          </a:p>
        </p:txBody>
      </p:sp>
      <p:sp>
        <p:nvSpPr>
          <p:cNvPr id="73" name="Text 20"/>
          <p:cNvSpPr/>
          <p:nvPr/>
        </p:nvSpPr>
        <p:spPr>
          <a:xfrm>
            <a:off x="5473919" y="1885950"/>
            <a:ext cx="1639474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数据 · 挖掘</a:t>
            </a:r>
            <a:endParaRPr lang="en-US" sz="900" dirty="0"/>
          </a:p>
        </p:txBody>
      </p:sp>
      <p:sp>
        <p:nvSpPr>
          <p:cNvPr id="77" name="Shape 21"/>
          <p:cNvSpPr/>
          <p:nvPr/>
        </p:nvSpPr>
        <p:spPr>
          <a:xfrm>
            <a:off x="7116821" y="1831086"/>
            <a:ext cx="75438" cy="109728"/>
          </a:xfrm>
          <a:prstGeom prst="rightArrow">
            <a:avLst/>
          </a:prstGeom>
          <a:solidFill>
            <a:srgbClr val="5B657A"/>
          </a:solidFill>
          <a:ln w="12700">
            <a:solidFill>
              <a:srgbClr val="5B657A"/>
            </a:solidFill>
            <a:prstDash val="solid"/>
          </a:ln>
        </p:spPr>
      </p:sp>
      <p:sp>
        <p:nvSpPr>
          <p:cNvPr id="81" name="Shape 22"/>
          <p:cNvSpPr/>
          <p:nvPr/>
        </p:nvSpPr>
        <p:spPr>
          <a:xfrm>
            <a:off x="7195688" y="1543050"/>
            <a:ext cx="1639474" cy="685800"/>
          </a:xfrm>
          <a:prstGeom prst="roundRect">
            <a:avLst>
              <a:gd name="adj" fmla="val 8000"/>
            </a:avLst>
          </a:prstGeom>
          <a:solidFill>
            <a:srgbClr val="E8F0FF"/>
          </a:solidFill>
          <a:ln w="25400">
            <a:solidFill>
              <a:srgbClr val="2F6BFF"/>
            </a:solidFill>
            <a:prstDash val="solid"/>
          </a:ln>
        </p:spPr>
      </p:sp>
      <p:sp>
        <p:nvSpPr>
          <p:cNvPr id="85" name="Text 23"/>
          <p:cNvSpPr/>
          <p:nvPr/>
        </p:nvSpPr>
        <p:spPr>
          <a:xfrm>
            <a:off x="7195688" y="1597914"/>
            <a:ext cx="1639474" cy="2880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F6B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AI 能动范式</a:t>
            </a:r>
            <a:endParaRPr lang="en-US" sz="1200" dirty="0"/>
          </a:p>
        </p:txBody>
      </p:sp>
      <p:sp>
        <p:nvSpPr>
          <p:cNvPr id="89" name="Text 24"/>
          <p:cNvSpPr/>
          <p:nvPr/>
        </p:nvSpPr>
        <p:spPr>
          <a:xfrm>
            <a:off x="7195688" y="1885950"/>
            <a:ext cx="1639474" cy="2057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F6B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模型 · 系统 · 自动化</a:t>
            </a:r>
            <a:endParaRPr lang="en-US" sz="900" dirty="0"/>
          </a:p>
        </p:txBody>
      </p:sp>
      <p:sp>
        <p:nvSpPr>
          <p:cNvPr id="93" name="Shape 25"/>
          <p:cNvSpPr/>
          <p:nvPr/>
        </p:nvSpPr>
        <p:spPr>
          <a:xfrm>
            <a:off x="7775395" y="2091690"/>
            <a:ext cx="480060" cy="150876"/>
          </a:xfrm>
          <a:prstGeom prst="roundRect">
            <a:avLst>
              <a:gd name="adj" fmla="val 13636"/>
            </a:avLst>
          </a:prstGeom>
          <a:solidFill>
            <a:srgbClr val="2F6BFF"/>
          </a:solidFill>
          <a:ln w="12700">
            <a:solidFill>
              <a:srgbClr val="2F6BFF"/>
            </a:solidFill>
            <a:prstDash val="solid"/>
          </a:ln>
        </p:spPr>
      </p:sp>
      <p:sp>
        <p:nvSpPr>
          <p:cNvPr id="97" name="Text 26"/>
          <p:cNvSpPr/>
          <p:nvPr/>
        </p:nvSpPr>
        <p:spPr>
          <a:xfrm>
            <a:off x="7775395" y="2091690"/>
            <a:ext cx="480060" cy="1508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当前</a:t>
            </a:r>
            <a:endParaRPr lang="en-US" sz="750" dirty="0"/>
          </a:p>
        </p:txBody>
      </p:sp>
      <p:sp>
        <p:nvSpPr>
          <p:cNvPr id="101" name="Shape 27"/>
          <p:cNvSpPr/>
          <p:nvPr/>
        </p:nvSpPr>
        <p:spPr>
          <a:xfrm>
            <a:off x="308610" y="2400300"/>
            <a:ext cx="2741600" cy="126873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2700">
            <a:solidFill>
              <a:srgbClr val="2F6BFF"/>
            </a:solidFill>
            <a:prstDash val="solid"/>
          </a:ln>
        </p:spPr>
      </p:sp>
      <p:sp>
        <p:nvSpPr>
          <p:cNvPr id="105" name="Shape 28"/>
          <p:cNvSpPr/>
          <p:nvPr/>
        </p:nvSpPr>
        <p:spPr>
          <a:xfrm>
            <a:off x="308610" y="2400300"/>
            <a:ext cx="2741600" cy="54864"/>
          </a:xfrm>
          <a:prstGeom prst="rect">
            <a:avLst/>
          </a:prstGeom>
          <a:solidFill>
            <a:srgbClr val="2F6BFF"/>
          </a:solidFill>
          <a:ln w="12700">
            <a:solidFill>
              <a:srgbClr val="2F6BFF"/>
            </a:solidFill>
            <a:prstDash val="solid"/>
          </a:ln>
        </p:spPr>
      </p:sp>
      <p:sp>
        <p:nvSpPr>
          <p:cNvPr id="109" name="Text 29"/>
          <p:cNvSpPr/>
          <p:nvPr/>
        </p:nvSpPr>
        <p:spPr>
          <a:xfrm>
            <a:off x="445770" y="2537460"/>
            <a:ext cx="342900" cy="3429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2F6B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①</a:t>
            </a:r>
            <a:endParaRPr lang="en-US" sz="1650" dirty="0"/>
          </a:p>
        </p:txBody>
      </p:sp>
      <p:sp>
        <p:nvSpPr>
          <p:cNvPr id="113" name="Text 30"/>
          <p:cNvSpPr/>
          <p:nvPr/>
        </p:nvSpPr>
        <p:spPr>
          <a:xfrm>
            <a:off x="788670" y="2537460"/>
            <a:ext cx="2124380" cy="3429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问题提出</a:t>
            </a:r>
            <a:endParaRPr lang="en-US" sz="1500" dirty="0"/>
          </a:p>
        </p:txBody>
      </p:sp>
      <p:sp>
        <p:nvSpPr>
          <p:cNvPr id="117" name="Text 32"/>
          <p:cNvSpPr/>
          <p:nvPr/>
        </p:nvSpPr>
        <p:spPr>
          <a:xfrm>
            <a:off x="791093" y="2883129"/>
            <a:ext cx="1344295" cy="24193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0" indent="0">
              <a:buNone/>
            </a:pPr>
            <a:r>
              <a:rPr lang="en-US" sz="975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个体灵感 + 经验驱动</a:t>
            </a:r>
            <a:endParaRPr lang="en-US" sz="975" dirty="0"/>
          </a:p>
        </p:txBody>
      </p:sp>
      <p:sp>
        <p:nvSpPr>
          <p:cNvPr id="121" name="Shape 33"/>
          <p:cNvSpPr/>
          <p:nvPr/>
        </p:nvSpPr>
        <p:spPr>
          <a:xfrm>
            <a:off x="1274173" y="3120683"/>
            <a:ext cx="335445" cy="205740"/>
          </a:xfrm>
          <a:prstGeom prst="downArrow">
            <a:avLst/>
          </a:prstGeom>
          <a:solidFill>
            <a:srgbClr val="2F6BFF"/>
          </a:solidFill>
          <a:ln w="12700">
            <a:solidFill>
              <a:srgbClr val="2F6BFF"/>
            </a:solidFill>
            <a:prstDash val="solid"/>
          </a:ln>
        </p:spPr>
        <p:txBody>
          <a:bodyPr wrap="none">
            <a:normAutofit fontScale="47500" lnSpcReduction="20000"/>
          </a:bodyPr>
          <a:lstStyle/>
          <a:p>
            <a:endParaRPr lang="zh-CN" altLang="en-US" sz="100"/>
          </a:p>
        </p:txBody>
      </p:sp>
      <p:sp>
        <p:nvSpPr>
          <p:cNvPr id="125" name="Text 34"/>
          <p:cNvSpPr/>
          <p:nvPr/>
        </p:nvSpPr>
        <p:spPr>
          <a:xfrm>
            <a:off x="827893" y="3342563"/>
            <a:ext cx="1308291" cy="219291"/>
          </a:xfrm>
          <a:prstGeom prst="rect">
            <a:avLst/>
          </a:prstGeom>
          <a:noFill/>
        </p:spPr>
        <p:txBody>
          <a:bodyPr wrap="none" rtlCol="0" anchor="ctr">
            <a:normAutofit fontScale="70000"/>
          </a:bodyPr>
          <a:lstStyle/>
          <a:p>
            <a:pPr marL="0" indent="0">
              <a:buNone/>
            </a:pPr>
            <a:r>
              <a:rPr lang="en-US" sz="975" b="1" dirty="0">
                <a:solidFill>
                  <a:srgbClr val="2F6B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模型辅助 + 能动生成</a:t>
            </a:r>
            <a:endParaRPr lang="en-US" sz="975" dirty="0"/>
          </a:p>
        </p:txBody>
      </p:sp>
      <p:sp>
        <p:nvSpPr>
          <p:cNvPr id="129" name="Shape 35"/>
          <p:cNvSpPr/>
          <p:nvPr/>
        </p:nvSpPr>
        <p:spPr>
          <a:xfrm>
            <a:off x="3201086" y="2400300"/>
            <a:ext cx="2741600" cy="126873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2700">
            <a:solidFill>
              <a:srgbClr val="7B3FA8"/>
            </a:solidFill>
            <a:prstDash val="solid"/>
          </a:ln>
        </p:spPr>
      </p:sp>
      <p:sp>
        <p:nvSpPr>
          <p:cNvPr id="133" name="Shape 36"/>
          <p:cNvSpPr/>
          <p:nvPr/>
        </p:nvSpPr>
        <p:spPr>
          <a:xfrm>
            <a:off x="3201086" y="2400300"/>
            <a:ext cx="2741600" cy="54864"/>
          </a:xfrm>
          <a:prstGeom prst="rect">
            <a:avLst/>
          </a:prstGeom>
          <a:solidFill>
            <a:srgbClr val="7B3FA8"/>
          </a:solidFill>
          <a:ln w="12700">
            <a:solidFill>
              <a:srgbClr val="7B3FA8"/>
            </a:solidFill>
            <a:prstDash val="solid"/>
          </a:ln>
        </p:spPr>
      </p:sp>
      <p:sp>
        <p:nvSpPr>
          <p:cNvPr id="137" name="Text 37"/>
          <p:cNvSpPr/>
          <p:nvPr/>
        </p:nvSpPr>
        <p:spPr>
          <a:xfrm>
            <a:off x="3338246" y="2537460"/>
            <a:ext cx="342900" cy="3429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7B3FA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②</a:t>
            </a:r>
            <a:endParaRPr lang="en-US" sz="1650" dirty="0"/>
          </a:p>
        </p:txBody>
      </p:sp>
      <p:sp>
        <p:nvSpPr>
          <p:cNvPr id="141" name="Text 38"/>
          <p:cNvSpPr/>
          <p:nvPr/>
        </p:nvSpPr>
        <p:spPr>
          <a:xfrm>
            <a:off x="3681146" y="2537460"/>
            <a:ext cx="2124380" cy="3429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知识生成</a:t>
            </a:r>
            <a:endParaRPr lang="en-US" sz="1500" dirty="0"/>
          </a:p>
        </p:txBody>
      </p:sp>
      <p:sp>
        <p:nvSpPr>
          <p:cNvPr id="145" name="Text 40"/>
          <p:cNvSpPr/>
          <p:nvPr/>
        </p:nvSpPr>
        <p:spPr>
          <a:xfrm>
            <a:off x="3683569" y="2883129"/>
            <a:ext cx="1344295" cy="24193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0" indent="0">
              <a:buNone/>
            </a:pPr>
            <a:r>
              <a:rPr lang="en-US" sz="975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手工文献 + 实验分析</a:t>
            </a:r>
            <a:endParaRPr lang="en-US" sz="975" dirty="0"/>
          </a:p>
        </p:txBody>
      </p:sp>
      <p:sp>
        <p:nvSpPr>
          <p:cNvPr id="149" name="Shape 41"/>
          <p:cNvSpPr/>
          <p:nvPr/>
        </p:nvSpPr>
        <p:spPr>
          <a:xfrm>
            <a:off x="4166649" y="3120683"/>
            <a:ext cx="335445" cy="205740"/>
          </a:xfrm>
          <a:prstGeom prst="downArrow">
            <a:avLst/>
          </a:prstGeom>
          <a:solidFill>
            <a:srgbClr val="7B3FA8"/>
          </a:solidFill>
          <a:ln w="12700">
            <a:solidFill>
              <a:srgbClr val="7B3FA8"/>
            </a:solidFill>
            <a:prstDash val="solid"/>
          </a:ln>
        </p:spPr>
        <p:txBody>
          <a:bodyPr wrap="none">
            <a:normAutofit fontScale="47500" lnSpcReduction="20000"/>
          </a:bodyPr>
          <a:lstStyle/>
          <a:p>
            <a:endParaRPr lang="zh-CN" altLang="en-US" sz="100"/>
          </a:p>
        </p:txBody>
      </p:sp>
      <p:sp>
        <p:nvSpPr>
          <p:cNvPr id="153" name="Text 42"/>
          <p:cNvSpPr/>
          <p:nvPr/>
        </p:nvSpPr>
        <p:spPr>
          <a:xfrm>
            <a:off x="3720368" y="3342563"/>
            <a:ext cx="1319111" cy="219291"/>
          </a:xfrm>
          <a:prstGeom prst="rect">
            <a:avLst/>
          </a:prstGeom>
          <a:noFill/>
        </p:spPr>
        <p:txBody>
          <a:bodyPr wrap="none" rtlCol="0" anchor="ctr">
            <a:normAutofit fontScale="70000"/>
          </a:bodyPr>
          <a:lstStyle/>
          <a:p>
            <a:pPr marL="0" indent="0">
              <a:buNone/>
            </a:pPr>
            <a:r>
              <a:rPr lang="en-US" sz="975" b="1" dirty="0">
                <a:solidFill>
                  <a:srgbClr val="7B3FA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AI + 自动化协同闭环</a:t>
            </a:r>
            <a:endParaRPr lang="en-US" sz="975" dirty="0"/>
          </a:p>
        </p:txBody>
      </p:sp>
      <p:sp>
        <p:nvSpPr>
          <p:cNvPr id="157" name="Shape 43"/>
          <p:cNvSpPr/>
          <p:nvPr/>
        </p:nvSpPr>
        <p:spPr>
          <a:xfrm>
            <a:off x="6093562" y="2400300"/>
            <a:ext cx="2741600" cy="126873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2700">
            <a:solidFill>
              <a:srgbClr val="16A085"/>
            </a:solidFill>
            <a:prstDash val="solid"/>
          </a:ln>
        </p:spPr>
      </p:sp>
      <p:sp>
        <p:nvSpPr>
          <p:cNvPr id="161" name="Shape 44"/>
          <p:cNvSpPr/>
          <p:nvPr/>
        </p:nvSpPr>
        <p:spPr>
          <a:xfrm>
            <a:off x="6093562" y="2400300"/>
            <a:ext cx="2741600" cy="54864"/>
          </a:xfrm>
          <a:prstGeom prst="rect">
            <a:avLst/>
          </a:prstGeom>
          <a:solidFill>
            <a:srgbClr val="16A085"/>
          </a:solidFill>
          <a:ln w="12700">
            <a:solidFill>
              <a:srgbClr val="16A085"/>
            </a:solidFill>
            <a:prstDash val="solid"/>
          </a:ln>
        </p:spPr>
      </p:sp>
      <p:sp>
        <p:nvSpPr>
          <p:cNvPr id="165" name="Text 45"/>
          <p:cNvSpPr/>
          <p:nvPr/>
        </p:nvSpPr>
        <p:spPr>
          <a:xfrm>
            <a:off x="6230722" y="2537460"/>
            <a:ext cx="342900" cy="3429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6A08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③</a:t>
            </a:r>
            <a:endParaRPr lang="en-US" sz="1650" dirty="0"/>
          </a:p>
        </p:txBody>
      </p:sp>
      <p:sp>
        <p:nvSpPr>
          <p:cNvPr id="169" name="Text 46"/>
          <p:cNvSpPr/>
          <p:nvPr/>
        </p:nvSpPr>
        <p:spPr>
          <a:xfrm>
            <a:off x="6573622" y="2537460"/>
            <a:ext cx="2124380" cy="3429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111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协作组织</a:t>
            </a:r>
            <a:endParaRPr lang="en-US" sz="1500" dirty="0"/>
          </a:p>
        </p:txBody>
      </p:sp>
      <p:sp>
        <p:nvSpPr>
          <p:cNvPr id="173" name="Text 48"/>
          <p:cNvSpPr/>
          <p:nvPr/>
        </p:nvSpPr>
        <p:spPr>
          <a:xfrm>
            <a:off x="6576045" y="2883129"/>
            <a:ext cx="1530985" cy="24193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0" indent="0">
              <a:buNone/>
            </a:pPr>
            <a:r>
              <a:rPr lang="en-US" sz="975" dirty="0">
                <a:solidFill>
                  <a:srgbClr val="5B65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个体学者 · 个人英雄主义</a:t>
            </a:r>
            <a:endParaRPr lang="en-US" sz="975" dirty="0"/>
          </a:p>
        </p:txBody>
      </p:sp>
      <p:sp>
        <p:nvSpPr>
          <p:cNvPr id="177" name="Shape 49"/>
          <p:cNvSpPr/>
          <p:nvPr/>
        </p:nvSpPr>
        <p:spPr>
          <a:xfrm>
            <a:off x="7164866" y="3120683"/>
            <a:ext cx="335445" cy="205740"/>
          </a:xfrm>
          <a:prstGeom prst="downArrow">
            <a:avLst/>
          </a:prstGeom>
          <a:solidFill>
            <a:srgbClr val="16A085"/>
          </a:solidFill>
          <a:ln w="12700">
            <a:solidFill>
              <a:srgbClr val="16A085"/>
            </a:solidFill>
            <a:prstDash val="solid"/>
          </a:ln>
        </p:spPr>
        <p:txBody>
          <a:bodyPr wrap="none">
            <a:normAutofit fontScale="47500" lnSpcReduction="20000"/>
          </a:bodyPr>
          <a:lstStyle/>
          <a:p>
            <a:endParaRPr lang="zh-CN" altLang="en-US" sz="100"/>
          </a:p>
        </p:txBody>
      </p:sp>
      <p:sp>
        <p:nvSpPr>
          <p:cNvPr id="179" name="Text 50"/>
          <p:cNvSpPr/>
          <p:nvPr/>
        </p:nvSpPr>
        <p:spPr>
          <a:xfrm>
            <a:off x="6612845" y="3342563"/>
            <a:ext cx="1477808" cy="219291"/>
          </a:xfrm>
          <a:prstGeom prst="rect">
            <a:avLst/>
          </a:prstGeom>
          <a:noFill/>
        </p:spPr>
        <p:txBody>
          <a:bodyPr wrap="none" rtlCol="0" anchor="ctr">
            <a:normAutofit fontScale="70000"/>
          </a:bodyPr>
          <a:lstStyle/>
          <a:p>
            <a:pPr marL="0" indent="0">
              <a:buNone/>
            </a:pPr>
            <a:r>
              <a:rPr lang="en-US" sz="975" b="1" dirty="0">
                <a:solidFill>
                  <a:srgbClr val="16A08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模型 × 系统 × 工程团队</a:t>
            </a:r>
            <a:endParaRPr lang="en-US" sz="975" dirty="0"/>
          </a:p>
        </p:txBody>
      </p:sp>
      <p:sp>
        <p:nvSpPr>
          <p:cNvPr id="181" name="Shape 51"/>
          <p:cNvSpPr/>
          <p:nvPr/>
        </p:nvSpPr>
        <p:spPr>
          <a:xfrm>
            <a:off x="308610" y="3806190"/>
            <a:ext cx="8526551" cy="960120"/>
          </a:xfrm>
          <a:prstGeom prst="roundRect">
            <a:avLst>
              <a:gd name="adj" fmla="val 4286"/>
            </a:avLst>
          </a:prstGeom>
          <a:solidFill>
            <a:schemeClr val="bg1"/>
          </a:solidFill>
          <a:ln w="12700">
            <a:solidFill>
              <a:srgbClr val="1F3A8A"/>
            </a:solidFill>
            <a:prstDash val="solid"/>
          </a:ln>
        </p:spPr>
      </p:sp>
      <p:sp>
        <p:nvSpPr>
          <p:cNvPr id="183" name="Text 52"/>
          <p:cNvSpPr/>
          <p:nvPr/>
        </p:nvSpPr>
        <p:spPr>
          <a:xfrm>
            <a:off x="480060" y="3888486"/>
            <a:ext cx="1714500" cy="1920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25" b="1" kern="0" spc="3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全球信号</a:t>
            </a:r>
            <a:endParaRPr lang="en-US" sz="825" dirty="0"/>
          </a:p>
        </p:txBody>
      </p:sp>
      <p:sp>
        <p:nvSpPr>
          <p:cNvPr id="185" name="Text 53"/>
          <p:cNvSpPr/>
          <p:nvPr/>
        </p:nvSpPr>
        <p:spPr>
          <a:xfrm>
            <a:off x="480060" y="4080510"/>
            <a:ext cx="5006340" cy="24003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美国 </a:t>
            </a:r>
            <a:r>
              <a:rPr lang="en-US" sz="1050" b="1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Genesis Mission</a:t>
            </a:r>
            <a:r>
              <a:rPr lang="en-US" sz="975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 </a:t>
            </a:r>
            <a:r>
              <a:rPr lang="en-US" sz="975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(DOE 主导 · 2025.11 · 17 国家实验室 · </a:t>
            </a:r>
            <a:endParaRPr lang="en-US" sz="975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  <a:p>
            <a:pPr marL="0" indent="0">
              <a:buNone/>
            </a:pPr>
            <a:r>
              <a:rPr lang="en-US" sz="975" dirty="0" err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加速「假设</a:t>
            </a:r>
            <a:r>
              <a:rPr lang="en-US" sz="975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→ 实验 → 发现」周期)</a:t>
            </a:r>
            <a:endParaRPr lang="en-US" sz="1050" dirty="0"/>
          </a:p>
        </p:txBody>
      </p:sp>
      <p:sp>
        <p:nvSpPr>
          <p:cNvPr id="187" name="Text 54"/>
          <p:cNvSpPr/>
          <p:nvPr/>
        </p:nvSpPr>
        <p:spPr>
          <a:xfrm>
            <a:off x="480060" y="4320540"/>
            <a:ext cx="5006340" cy="24003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75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全球顶级科研机构全面 AI 化  ·  科研基础设施竞争成为国家级议题</a:t>
            </a:r>
            <a:endParaRPr lang="en-US" sz="975" dirty="0"/>
          </a:p>
        </p:txBody>
      </p:sp>
      <p:sp>
        <p:nvSpPr>
          <p:cNvPr id="189" name="Shape 55"/>
          <p:cNvSpPr/>
          <p:nvPr/>
        </p:nvSpPr>
        <p:spPr>
          <a:xfrm>
            <a:off x="5589270" y="3943350"/>
            <a:ext cx="0" cy="685800"/>
          </a:xfrm>
          <a:prstGeom prst="line">
            <a:avLst/>
          </a:prstGeom>
          <a:noFill/>
          <a:ln w="12700">
            <a:solidFill>
              <a:srgbClr val="2F6BFF">
                <a:alpha val="60000"/>
              </a:srgbClr>
            </a:solidFill>
            <a:prstDash val="solid"/>
          </a:ln>
        </p:spPr>
      </p:sp>
      <p:sp>
        <p:nvSpPr>
          <p:cNvPr id="191" name="Text 56"/>
          <p:cNvSpPr/>
          <p:nvPr/>
        </p:nvSpPr>
        <p:spPr>
          <a:xfrm>
            <a:off x="5726430" y="3888486"/>
            <a:ext cx="3005861" cy="1920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zh-CN" altLang="en-US" sz="825" b="1" kern="0" spc="3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创智方案</a:t>
            </a:r>
            <a:endParaRPr lang="en-US" sz="825" dirty="0"/>
          </a:p>
        </p:txBody>
      </p:sp>
      <p:sp>
        <p:nvSpPr>
          <p:cNvPr id="193" name="Text 57"/>
          <p:cNvSpPr/>
          <p:nvPr/>
        </p:nvSpPr>
        <p:spPr>
          <a:xfrm>
            <a:off x="5726430" y="4080510"/>
            <a:ext cx="3005861" cy="24003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75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智能新引擎</a:t>
            </a:r>
            <a:endParaRPr lang="en-US" sz="1275" dirty="0"/>
          </a:p>
        </p:txBody>
      </p:sp>
      <p:sp>
        <p:nvSpPr>
          <p:cNvPr id="195" name="Text 58"/>
          <p:cNvSpPr/>
          <p:nvPr/>
        </p:nvSpPr>
        <p:spPr>
          <a:xfrm>
            <a:off x="5726430" y="4320540"/>
            <a:ext cx="3005861" cy="24003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75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可执行的工程蓝图 · 五层架构 · 能动驱动</a:t>
            </a:r>
            <a:endParaRPr lang="en-US" sz="975" dirty="0"/>
          </a:p>
        </p:txBody>
      </p:sp>
    </p:spTree>
    <p:custDataLst>
      <p:tags r:id="rId1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78000" y="285516"/>
            <a:ext cx="7360691" cy="4800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endParaRPr lang="en-US" altLang="zh-CN" sz="1800" b="1" dirty="0"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7" name="Title 1"/>
          <p:cNvSpPr txBox="1"/>
          <p:nvPr/>
        </p:nvSpPr>
        <p:spPr>
          <a:xfrm>
            <a:off x="724615" y="4597051"/>
            <a:ext cx="7886947" cy="355025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zh-CN" altLang="en-US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面向科研全过程的能动型操作系统  </a:t>
            </a:r>
            <a:r>
              <a:rPr lang="en-US" altLang="zh-CN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  </a:t>
            </a:r>
            <a:r>
              <a:rPr lang="zh-CN" altLang="en-US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统一承接科研任务运行，组织模型、上下文与团队协作</a:t>
            </a:r>
            <a:endParaRPr lang="zh-CN" altLang="en-US" sz="18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31483" y="373856"/>
            <a:ext cx="5490210" cy="1066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00"/>
              <a:t>Scientific Collaborative Innovation with Agentic Organizational Nexus</a:t>
            </a:r>
            <a:endParaRPr lang="zh-CN" altLang="en-US" sz="100"/>
          </a:p>
        </p:txBody>
      </p:sp>
      <p:sp>
        <p:nvSpPr>
          <p:cNvPr id="95" name="Title 1"/>
          <p:cNvSpPr txBox="1"/>
          <p:nvPr/>
        </p:nvSpPr>
        <p:spPr>
          <a:xfrm>
            <a:off x="431483" y="171232"/>
            <a:ext cx="7886947" cy="355025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zh-CN" altLang="en-US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阶段性成果：科研驾驶舱（</a:t>
            </a:r>
            <a:r>
              <a:rPr lang="en-US" altLang="zh-CN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SCION</a:t>
            </a:r>
            <a:r>
              <a:rPr lang="zh-CN" altLang="en-US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en-US" sz="18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Shape 17"/>
          <p:cNvSpPr/>
          <p:nvPr/>
        </p:nvSpPr>
        <p:spPr>
          <a:xfrm>
            <a:off x="1810316" y="2010400"/>
            <a:ext cx="1619655" cy="1624984"/>
          </a:xfrm>
          <a:prstGeom prst="roundRect">
            <a:avLst>
              <a:gd name="adj" fmla="val 7500"/>
            </a:avLst>
          </a:prstGeom>
          <a:solidFill>
            <a:srgbClr val="F2F8FD"/>
          </a:solidFill>
          <a:ln w="19050">
            <a:solidFill>
              <a:srgbClr val="5B9BD5"/>
            </a:solidFill>
            <a:prstDash val="solid"/>
          </a:ln>
        </p:spPr>
        <p:txBody>
          <a:bodyPr/>
          <a:lstStyle/>
          <a:p>
            <a:endParaRPr lang="zh-CN" altLang="en-US" sz="825"/>
          </a:p>
        </p:txBody>
      </p:sp>
      <p:sp>
        <p:nvSpPr>
          <p:cNvPr id="5" name="Shape 10"/>
          <p:cNvSpPr/>
          <p:nvPr/>
        </p:nvSpPr>
        <p:spPr>
          <a:xfrm>
            <a:off x="1913155" y="2010400"/>
            <a:ext cx="1449687" cy="1570882"/>
          </a:xfrm>
          <a:prstGeom prst="ellipse">
            <a:avLst/>
          </a:prstGeom>
          <a:solidFill>
            <a:srgbClr val="FBE5D6">
              <a:alpha val="40000"/>
            </a:srgbClr>
          </a:solidFill>
          <a:ln w="12700">
            <a:solidFill>
              <a:srgbClr val="FBE5D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zh-CN" altLang="en-US" sz="825"/>
          </a:p>
        </p:txBody>
      </p:sp>
      <p:sp>
        <p:nvSpPr>
          <p:cNvPr id="6" name="Shape 11"/>
          <p:cNvSpPr/>
          <p:nvPr/>
        </p:nvSpPr>
        <p:spPr>
          <a:xfrm>
            <a:off x="2082786" y="2337467"/>
            <a:ext cx="1097061" cy="1155060"/>
          </a:xfrm>
          <a:prstGeom prst="roundRect">
            <a:avLst>
              <a:gd name="adj" fmla="val 4000"/>
            </a:avLst>
          </a:prstGeom>
          <a:solidFill>
            <a:srgbClr val="FDF2F2"/>
          </a:solidFill>
          <a:ln w="19050">
            <a:solidFill>
              <a:srgbClr val="C55A11"/>
            </a:solidFill>
            <a:prstDash val="solid"/>
          </a:ln>
          <a:effectLst>
            <a:outerShdw blurRad="228600" dist="63500" dir="5400000" algn="bl" rotWithShape="0">
              <a:srgbClr val="1E5BC6">
                <a:alpha val="35000"/>
              </a:srgbClr>
            </a:outerShdw>
          </a:effectLst>
        </p:spPr>
        <p:txBody>
          <a:bodyPr/>
          <a:lstStyle/>
          <a:p>
            <a:endParaRPr lang="en-US" sz="825"/>
          </a:p>
        </p:txBody>
      </p:sp>
      <p:sp>
        <p:nvSpPr>
          <p:cNvPr id="93" name="Text 13"/>
          <p:cNvSpPr/>
          <p:nvPr/>
        </p:nvSpPr>
        <p:spPr>
          <a:xfrm>
            <a:off x="2200273" y="2454777"/>
            <a:ext cx="861977" cy="15978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algn="ctr">
              <a:buClrTx/>
              <a:buSzTx/>
              <a:buFontTx/>
              <a:buNone/>
            </a:pPr>
            <a:r>
              <a:rPr lang="en-US" sz="750" b="1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中 枢 · 大 脑</a:t>
            </a:r>
            <a:endParaRPr lang="en-US" sz="750" b="1" dirty="0">
              <a:solidFill>
                <a:srgbClr val="4B556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  <p:pic>
        <p:nvPicPr>
          <p:cNvPr id="94" name="Image 0" descr="preencoded.png"/>
          <p:cNvPicPr>
            <a:picLocks noChangeAspect="1"/>
          </p:cNvPicPr>
          <p:nvPr/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artisticGlowEdges trans="0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02825" y="2646054"/>
            <a:ext cx="250757" cy="29569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 14"/>
          <p:cNvSpPr/>
          <p:nvPr/>
        </p:nvSpPr>
        <p:spPr>
          <a:xfrm>
            <a:off x="2079673" y="2969471"/>
            <a:ext cx="1097061" cy="25411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kern="0" spc="400" dirty="0">
                <a:solidFill>
                  <a:srgbClr val="1F4A9E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Arial Black" panose="020B0A04020102020204" pitchFamily="34" charset="0"/>
                <a:ea typeface="Arial Black" panose="020B0A04020102020204" pitchFamily="34" charset="-122"/>
                <a:cs typeface="Arial Black" panose="020B0A04020102020204" pitchFamily="34" charset="-120"/>
              </a:rPr>
              <a:t>NEX</a:t>
            </a:r>
            <a:endParaRPr lang="en-US" sz="1800" b="1" kern="0" spc="400" dirty="0">
              <a:solidFill>
                <a:srgbClr val="1F4A9E"/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Arial Black" panose="020B0A04020102020204" pitchFamily="34" charset="0"/>
              <a:ea typeface="Arial Black" panose="020B0A04020102020204" pitchFamily="34" charset="-122"/>
              <a:cs typeface="Arial Black" panose="020B0A04020102020204" pitchFamily="34" charset="-120"/>
            </a:endParaRPr>
          </a:p>
        </p:txBody>
      </p:sp>
      <p:sp>
        <p:nvSpPr>
          <p:cNvPr id="96" name="Text 15"/>
          <p:cNvSpPr/>
          <p:nvPr/>
        </p:nvSpPr>
        <p:spPr>
          <a:xfrm>
            <a:off x="2084363" y="3223534"/>
            <a:ext cx="1097061" cy="21208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algn="ctr">
              <a:buClrTx/>
              <a:buSzTx/>
              <a:buFontTx/>
              <a:buNone/>
            </a:pPr>
            <a:r>
              <a:rPr lang="en-US" sz="675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规划 · 决策 · 反思 · 执行</a:t>
            </a:r>
            <a:endParaRPr lang="en-US" sz="675" dirty="0">
              <a:solidFill>
                <a:srgbClr val="4B556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  <p:pic>
        <p:nvPicPr>
          <p:cNvPr id="97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2745" y="2103498"/>
            <a:ext cx="176313" cy="207911"/>
          </a:xfrm>
          <a:prstGeom prst="rect">
            <a:avLst/>
          </a:prstGeom>
        </p:spPr>
      </p:pic>
      <p:sp>
        <p:nvSpPr>
          <p:cNvPr id="98" name="Text 19"/>
          <p:cNvSpPr/>
          <p:nvPr/>
        </p:nvSpPr>
        <p:spPr>
          <a:xfrm>
            <a:off x="2251076" y="1997744"/>
            <a:ext cx="901157" cy="25411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90" b="1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Meta-Harness</a:t>
            </a:r>
            <a:endParaRPr lang="en-US" sz="790" dirty="0"/>
          </a:p>
        </p:txBody>
      </p:sp>
      <p:sp>
        <p:nvSpPr>
          <p:cNvPr id="99" name="Text 20"/>
          <p:cNvSpPr/>
          <p:nvPr/>
        </p:nvSpPr>
        <p:spPr>
          <a:xfrm>
            <a:off x="2176472" y="2202577"/>
            <a:ext cx="1000263" cy="27721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驾驶舱适配到具体科学领域</a:t>
            </a:r>
            <a:endParaRPr lang="en-US" sz="600" dirty="0"/>
          </a:p>
        </p:txBody>
      </p:sp>
      <p:sp>
        <p:nvSpPr>
          <p:cNvPr id="100" name="Shape 21"/>
          <p:cNvSpPr/>
          <p:nvPr/>
        </p:nvSpPr>
        <p:spPr>
          <a:xfrm flipV="1">
            <a:off x="1618814" y="3001975"/>
            <a:ext cx="439472" cy="166791"/>
          </a:xfrm>
          <a:prstGeom prst="line">
            <a:avLst/>
          </a:prstGeom>
          <a:noFill/>
          <a:ln w="22860">
            <a:solidFill>
              <a:srgbClr val="4BACC6"/>
            </a:solidFill>
            <a:prstDash val="dash"/>
          </a:ln>
        </p:spPr>
        <p:txBody>
          <a:bodyPr/>
          <a:lstStyle/>
          <a:p>
            <a:endParaRPr lang="zh-CN" altLang="en-US" sz="825"/>
          </a:p>
        </p:txBody>
      </p:sp>
      <p:sp>
        <p:nvSpPr>
          <p:cNvPr id="101" name="Shape 22"/>
          <p:cNvSpPr/>
          <p:nvPr/>
        </p:nvSpPr>
        <p:spPr>
          <a:xfrm>
            <a:off x="450591" y="2879417"/>
            <a:ext cx="1097061" cy="638817"/>
          </a:xfrm>
          <a:prstGeom prst="roundRect">
            <a:avLst>
              <a:gd name="adj" fmla="val 7500"/>
            </a:avLst>
          </a:prstGeom>
          <a:solidFill>
            <a:srgbClr val="EDF6FA"/>
          </a:solidFill>
          <a:ln w="19050">
            <a:solidFill>
              <a:srgbClr val="4BACC6"/>
            </a:solidFill>
            <a:prstDash val="solid"/>
          </a:ln>
        </p:spPr>
        <p:txBody>
          <a:bodyPr/>
          <a:lstStyle/>
          <a:p>
            <a:endParaRPr lang="zh-CN" altLang="en-US" sz="825"/>
          </a:p>
        </p:txBody>
      </p:sp>
      <p:pic>
        <p:nvPicPr>
          <p:cNvPr id="102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543" y="2994923"/>
            <a:ext cx="176313" cy="207911"/>
          </a:xfrm>
          <a:prstGeom prst="rect">
            <a:avLst/>
          </a:prstGeom>
        </p:spPr>
      </p:pic>
      <p:sp>
        <p:nvSpPr>
          <p:cNvPr id="103" name="Text 24"/>
          <p:cNvSpPr/>
          <p:nvPr/>
        </p:nvSpPr>
        <p:spPr>
          <a:xfrm>
            <a:off x="764037" y="2971821"/>
            <a:ext cx="705254" cy="25411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90" b="1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文献中台</a:t>
            </a:r>
            <a:endParaRPr lang="en-US" sz="790" dirty="0"/>
          </a:p>
        </p:txBody>
      </p:sp>
      <p:sp>
        <p:nvSpPr>
          <p:cNvPr id="104" name="Text 25"/>
          <p:cNvSpPr/>
          <p:nvPr/>
        </p:nvSpPr>
        <p:spPr>
          <a:xfrm>
            <a:off x="548543" y="3272138"/>
            <a:ext cx="959928" cy="16347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600" dirty="0" err="1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上千万篇科学文献沉淀</a:t>
            </a:r>
            <a:endParaRPr lang="en-US" sz="600" dirty="0"/>
          </a:p>
        </p:txBody>
      </p:sp>
      <p:sp>
        <p:nvSpPr>
          <p:cNvPr id="105" name="Shape 26"/>
          <p:cNvSpPr/>
          <p:nvPr/>
        </p:nvSpPr>
        <p:spPr>
          <a:xfrm>
            <a:off x="1573168" y="2319818"/>
            <a:ext cx="485117" cy="533075"/>
          </a:xfrm>
          <a:prstGeom prst="line">
            <a:avLst/>
          </a:prstGeom>
          <a:noFill/>
          <a:ln w="22860">
            <a:solidFill>
              <a:srgbClr val="9B59B6"/>
            </a:solidFill>
            <a:prstDash val="dash"/>
          </a:ln>
        </p:spPr>
        <p:txBody>
          <a:bodyPr/>
          <a:lstStyle/>
          <a:p>
            <a:endParaRPr lang="zh-CN" altLang="en-US" sz="825"/>
          </a:p>
        </p:txBody>
      </p:sp>
      <p:sp>
        <p:nvSpPr>
          <p:cNvPr id="106" name="Shape 27"/>
          <p:cNvSpPr/>
          <p:nvPr/>
        </p:nvSpPr>
        <p:spPr>
          <a:xfrm>
            <a:off x="427811" y="1704151"/>
            <a:ext cx="1097061" cy="1131637"/>
          </a:xfrm>
          <a:prstGeom prst="roundRect">
            <a:avLst>
              <a:gd name="adj" fmla="val 7500"/>
            </a:avLst>
          </a:prstGeom>
          <a:solidFill>
            <a:srgbClr val="F4EEF8"/>
          </a:solidFill>
          <a:ln w="19050">
            <a:solidFill>
              <a:srgbClr val="9B59B6"/>
            </a:solidFill>
            <a:prstDash val="solid"/>
          </a:ln>
        </p:spPr>
        <p:txBody>
          <a:bodyPr/>
          <a:lstStyle/>
          <a:p>
            <a:endParaRPr lang="zh-CN" altLang="en-US" sz="825"/>
          </a:p>
        </p:txBody>
      </p:sp>
      <p:pic>
        <p:nvPicPr>
          <p:cNvPr id="107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4360" y="1865731"/>
            <a:ext cx="176313" cy="207911"/>
          </a:xfrm>
          <a:prstGeom prst="rect">
            <a:avLst/>
          </a:prstGeom>
        </p:spPr>
      </p:pic>
      <p:sp>
        <p:nvSpPr>
          <p:cNvPr id="108" name="Text 29"/>
          <p:cNvSpPr/>
          <p:nvPr/>
        </p:nvSpPr>
        <p:spPr>
          <a:xfrm>
            <a:off x="739854" y="1842630"/>
            <a:ext cx="705253" cy="25411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90" b="1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Idea 发现与判别</a:t>
            </a:r>
            <a:endParaRPr lang="en-US" sz="790" dirty="0"/>
          </a:p>
        </p:txBody>
      </p:sp>
      <p:sp>
        <p:nvSpPr>
          <p:cNvPr id="109" name="Text 30"/>
          <p:cNvSpPr/>
          <p:nvPr/>
        </p:nvSpPr>
        <p:spPr>
          <a:xfrm>
            <a:off x="520007" y="2126582"/>
            <a:ext cx="959132" cy="17210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想法生成、筛选与初步判别</a:t>
            </a:r>
            <a:endParaRPr lang="en-US" sz="600" dirty="0"/>
          </a:p>
        </p:txBody>
      </p:sp>
      <p:sp>
        <p:nvSpPr>
          <p:cNvPr id="110" name="Idea Impact Separator"/>
          <p:cNvSpPr/>
          <p:nvPr/>
        </p:nvSpPr>
        <p:spPr>
          <a:xfrm>
            <a:off x="474828" y="2323712"/>
            <a:ext cx="999109" cy="5545"/>
          </a:xfrm>
          <a:prstGeom prst="rect">
            <a:avLst/>
          </a:prstGeom>
          <a:solidFill>
            <a:srgbClr val="9B59B6">
              <a:alpha val="50000"/>
            </a:srgbClr>
          </a:solidFill>
          <a:ln>
            <a:noFill/>
          </a:ln>
        </p:spPr>
        <p:txBody>
          <a:bodyPr/>
          <a:lstStyle/>
          <a:p>
            <a:endParaRPr lang="zh-CN" altLang="en-US" sz="825"/>
          </a:p>
        </p:txBody>
      </p:sp>
      <p:sp>
        <p:nvSpPr>
          <p:cNvPr id="111" name="Idea Impact Label"/>
          <p:cNvSpPr/>
          <p:nvPr/>
        </p:nvSpPr>
        <p:spPr>
          <a:xfrm>
            <a:off x="474828" y="2374535"/>
            <a:ext cx="999109" cy="9240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zh-CN" altLang="en-US" sz="375" b="1" dirty="0">
                <a:solidFill>
                  <a:srgbClr val="9B59B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核心论文</a:t>
            </a:r>
            <a:endParaRPr lang="en-US" sz="450" dirty="0"/>
          </a:p>
        </p:txBody>
      </p:sp>
      <p:sp>
        <p:nvSpPr>
          <p:cNvPr id="112" name="Idea Impact Paper"/>
          <p:cNvSpPr/>
          <p:nvPr/>
        </p:nvSpPr>
        <p:spPr>
          <a:xfrm>
            <a:off x="661684" y="2372869"/>
            <a:ext cx="999109" cy="14784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zh-CN" altLang="en-US" sz="375" b="1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《AI can learn scientific taste》</a:t>
            </a:r>
            <a:endParaRPr lang="en-US" sz="375" dirty="0"/>
          </a:p>
        </p:txBody>
      </p:sp>
      <p:sp>
        <p:nvSpPr>
          <p:cNvPr id="113" name="Idea Impact Stats"/>
          <p:cNvSpPr/>
          <p:nvPr/>
        </p:nvSpPr>
        <p:spPr>
          <a:xfrm>
            <a:off x="623972" y="2699183"/>
            <a:ext cx="513715" cy="81280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>
              <a:buNone/>
            </a:pPr>
            <a:r>
              <a:rPr lang="en-US" sz="525" dirty="0"/>
              <a:t>twitter 10w+ </a:t>
            </a:r>
            <a:r>
              <a:rPr lang="zh-CN" altLang="en-US" sz="525" dirty="0"/>
              <a:t>浏览</a:t>
            </a:r>
            <a:endParaRPr lang="zh-CN" altLang="en-US" sz="525" dirty="0"/>
          </a:p>
        </p:txBody>
      </p:sp>
      <p:sp>
        <p:nvSpPr>
          <p:cNvPr id="114" name="Shape 31"/>
          <p:cNvSpPr/>
          <p:nvPr/>
        </p:nvSpPr>
        <p:spPr>
          <a:xfrm flipV="1">
            <a:off x="1617237" y="3118550"/>
            <a:ext cx="420276" cy="740951"/>
          </a:xfrm>
          <a:prstGeom prst="line">
            <a:avLst/>
          </a:prstGeom>
          <a:noFill/>
          <a:ln w="22860">
            <a:solidFill>
              <a:srgbClr val="70AD47"/>
            </a:solidFill>
            <a:prstDash val="dash"/>
          </a:ln>
        </p:spPr>
        <p:txBody>
          <a:bodyPr/>
          <a:lstStyle/>
          <a:p>
            <a:endParaRPr lang="zh-CN" altLang="en-US" sz="825"/>
          </a:p>
        </p:txBody>
      </p:sp>
      <p:grpSp>
        <p:nvGrpSpPr>
          <p:cNvPr id="9" name="组合 8"/>
          <p:cNvGrpSpPr/>
          <p:nvPr/>
        </p:nvGrpSpPr>
        <p:grpSpPr>
          <a:xfrm>
            <a:off x="462345" y="3621732"/>
            <a:ext cx="1097061" cy="531875"/>
            <a:chOff x="5090452" y="3961833"/>
            <a:chExt cx="1462748" cy="985651"/>
          </a:xfrm>
        </p:grpSpPr>
        <p:sp>
          <p:nvSpPr>
            <p:cNvPr id="115" name="Shape 32"/>
            <p:cNvSpPr/>
            <p:nvPr/>
          </p:nvSpPr>
          <p:spPr>
            <a:xfrm>
              <a:off x="5090452" y="3961833"/>
              <a:ext cx="1462748" cy="985651"/>
            </a:xfrm>
            <a:prstGeom prst="roundRect">
              <a:avLst>
                <a:gd name="adj" fmla="val 7500"/>
              </a:avLst>
            </a:prstGeom>
            <a:solidFill>
              <a:srgbClr val="F1F8EC"/>
            </a:solidFill>
            <a:ln w="19050">
              <a:solidFill>
                <a:srgbClr val="70AD47"/>
              </a:solidFill>
              <a:prstDash val="solid"/>
            </a:ln>
          </p:spPr>
          <p:txBody>
            <a:bodyPr/>
            <a:lstStyle/>
            <a:p>
              <a:endParaRPr lang="zh-CN" altLang="en-US" sz="825"/>
            </a:p>
          </p:txBody>
        </p:sp>
        <p:pic>
          <p:nvPicPr>
            <p:cNvPr id="116" name="Image 4" descr="preencoded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221055" y="4177444"/>
              <a:ext cx="235084" cy="277214"/>
            </a:xfrm>
            <a:prstGeom prst="rect">
              <a:avLst/>
            </a:prstGeom>
          </p:spPr>
        </p:pic>
        <p:sp>
          <p:nvSpPr>
            <p:cNvPr id="117" name="Text 34"/>
            <p:cNvSpPr/>
            <p:nvPr/>
          </p:nvSpPr>
          <p:spPr>
            <a:xfrm>
              <a:off x="5508380" y="4146642"/>
              <a:ext cx="940338" cy="338818"/>
            </a:xfrm>
            <a:prstGeom prst="rect">
              <a:avLst/>
            </a:prstGeom>
            <a:noFill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790" b="1" dirty="0">
                  <a:solidFill>
                    <a:srgbClr val="1F293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0"/>
                </a:rPr>
                <a:t>科学任务执行</a:t>
              </a:r>
              <a:endParaRPr lang="en-US" sz="790" dirty="0"/>
            </a:p>
          </p:txBody>
        </p:sp>
        <p:sp>
          <p:nvSpPr>
            <p:cNvPr id="118" name="Text 35"/>
            <p:cNvSpPr/>
            <p:nvPr/>
          </p:nvSpPr>
          <p:spPr>
            <a:xfrm>
              <a:off x="5221055" y="4547064"/>
              <a:ext cx="1291804" cy="369619"/>
            </a:xfrm>
            <a:prstGeom prst="rect">
              <a:avLst/>
            </a:prstGeom>
            <a:noFill/>
          </p:spPr>
          <p:txBody>
            <a:bodyPr wrap="square" lIns="0" tIns="0" rIns="0" bIns="0" rtlCol="0" anchor="t"/>
            <a:lstStyle/>
            <a:p>
              <a:pPr marL="0" indent="0">
                <a:buNone/>
              </a:pPr>
              <a:r>
                <a:rPr lang="en-US" sz="600" dirty="0">
                  <a:solidFill>
                    <a:srgbClr val="4B556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0"/>
                </a:rPr>
                <a:t>湿/干实验自动化执行与跟踪</a:t>
              </a:r>
              <a:endParaRPr lang="en-US" sz="600" dirty="0"/>
            </a:p>
          </p:txBody>
        </p:sp>
      </p:grpSp>
      <p:sp>
        <p:nvSpPr>
          <p:cNvPr id="119" name="Plan Connector"/>
          <p:cNvSpPr/>
          <p:nvPr/>
        </p:nvSpPr>
        <p:spPr>
          <a:xfrm flipV="1">
            <a:off x="2534770" y="3531082"/>
            <a:ext cx="10085" cy="451125"/>
          </a:xfrm>
          <a:prstGeom prst="line">
            <a:avLst/>
          </a:prstGeom>
          <a:noFill/>
          <a:ln w="22860">
            <a:solidFill>
              <a:srgbClr val="D17B2E"/>
            </a:solidFill>
            <a:prstDash val="dash"/>
          </a:ln>
        </p:spPr>
        <p:txBody>
          <a:bodyPr/>
          <a:lstStyle/>
          <a:p>
            <a:endParaRPr lang="zh-CN" altLang="en-US" sz="825"/>
          </a:p>
        </p:txBody>
      </p:sp>
      <p:grpSp>
        <p:nvGrpSpPr>
          <p:cNvPr id="10" name="组合 9"/>
          <p:cNvGrpSpPr/>
          <p:nvPr/>
        </p:nvGrpSpPr>
        <p:grpSpPr>
          <a:xfrm>
            <a:off x="2037513" y="4046067"/>
            <a:ext cx="1097061" cy="551230"/>
            <a:chOff x="5088885" y="2483356"/>
            <a:chExt cx="1462748" cy="985651"/>
          </a:xfrm>
        </p:grpSpPr>
        <p:sp>
          <p:nvSpPr>
            <p:cNvPr id="120" name="Plan Card BG"/>
            <p:cNvSpPr/>
            <p:nvPr/>
          </p:nvSpPr>
          <p:spPr>
            <a:xfrm>
              <a:off x="5088885" y="2483356"/>
              <a:ext cx="1462748" cy="985651"/>
            </a:xfrm>
            <a:prstGeom prst="roundRect">
              <a:avLst>
                <a:gd name="adj" fmla="val 7500"/>
              </a:avLst>
            </a:prstGeom>
            <a:solidFill>
              <a:srgbClr val="FDF1E6"/>
            </a:solidFill>
            <a:ln w="19050">
              <a:solidFill>
                <a:srgbClr val="D17B2E"/>
              </a:solidFill>
              <a:prstDash val="solid"/>
            </a:ln>
          </p:spPr>
          <p:txBody>
            <a:bodyPr/>
            <a:lstStyle/>
            <a:p>
              <a:endParaRPr lang="zh-CN" altLang="en-US" sz="825"/>
            </a:p>
          </p:txBody>
        </p:sp>
        <p:sp>
          <p:nvSpPr>
            <p:cNvPr id="121" name="Plan Icon Clipboard"/>
            <p:cNvSpPr/>
            <p:nvPr/>
          </p:nvSpPr>
          <p:spPr>
            <a:xfrm>
              <a:off x="5219488" y="2729769"/>
              <a:ext cx="235084" cy="246413"/>
            </a:xfrm>
            <a:prstGeom prst="roundRect">
              <a:avLst>
                <a:gd name="adj" fmla="val 12000"/>
              </a:avLst>
            </a:prstGeom>
            <a:solidFill>
              <a:srgbClr val="D17B2E"/>
            </a:solidFill>
            <a:ln>
              <a:noFill/>
            </a:ln>
          </p:spPr>
          <p:txBody>
            <a:bodyPr/>
            <a:lstStyle/>
            <a:p>
              <a:endParaRPr lang="zh-CN" altLang="en-US" sz="825"/>
            </a:p>
          </p:txBody>
        </p:sp>
        <p:sp>
          <p:nvSpPr>
            <p:cNvPr id="122" name="Plan Icon Clip"/>
            <p:cNvSpPr/>
            <p:nvPr/>
          </p:nvSpPr>
          <p:spPr>
            <a:xfrm>
              <a:off x="5287401" y="2698967"/>
              <a:ext cx="99258" cy="55443"/>
            </a:xfrm>
            <a:prstGeom prst="roundRect">
              <a:avLst>
                <a:gd name="adj" fmla="val 25000"/>
              </a:avLst>
            </a:prstGeom>
            <a:solidFill>
              <a:srgbClr val="D17B2E"/>
            </a:solidFill>
            <a:ln>
              <a:noFill/>
            </a:ln>
          </p:spPr>
          <p:txBody>
            <a:bodyPr/>
            <a:lstStyle/>
            <a:p>
              <a:endParaRPr lang="zh-CN" altLang="en-US" sz="825"/>
            </a:p>
          </p:txBody>
        </p:sp>
        <p:sp>
          <p:nvSpPr>
            <p:cNvPr id="123" name="Plan Icon Line 503"/>
            <p:cNvSpPr/>
            <p:nvPr/>
          </p:nvSpPr>
          <p:spPr>
            <a:xfrm>
              <a:off x="5271729" y="2809853"/>
              <a:ext cx="130602" cy="246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zh-CN" altLang="en-US" sz="825"/>
            </a:p>
          </p:txBody>
        </p:sp>
        <p:sp>
          <p:nvSpPr>
            <p:cNvPr id="124" name="Plan Icon Line 504"/>
            <p:cNvSpPr/>
            <p:nvPr/>
          </p:nvSpPr>
          <p:spPr>
            <a:xfrm>
              <a:off x="5271729" y="2859136"/>
              <a:ext cx="104482" cy="246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zh-CN" altLang="en-US" sz="825"/>
            </a:p>
          </p:txBody>
        </p:sp>
        <p:sp>
          <p:nvSpPr>
            <p:cNvPr id="125" name="Plan Icon Line 505"/>
            <p:cNvSpPr/>
            <p:nvPr/>
          </p:nvSpPr>
          <p:spPr>
            <a:xfrm>
              <a:off x="5271729" y="2908418"/>
              <a:ext cx="114930" cy="246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zh-CN" altLang="en-US" sz="825"/>
            </a:p>
          </p:txBody>
        </p:sp>
        <p:sp>
          <p:nvSpPr>
            <p:cNvPr id="126" name="Plan Title"/>
            <p:cNvSpPr/>
            <p:nvPr/>
          </p:nvSpPr>
          <p:spPr>
            <a:xfrm>
              <a:off x="5506813" y="2668166"/>
              <a:ext cx="940338" cy="338818"/>
            </a:xfrm>
            <a:prstGeom prst="rect">
              <a:avLst/>
            </a:prstGeom>
            <a:noFill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zh-CN" altLang="en-US" sz="790" b="1" dirty="0">
                  <a:solidFill>
                    <a:srgbClr val="1F293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0"/>
                </a:rPr>
                <a:t>科学任务规划</a:t>
              </a:r>
              <a:endParaRPr lang="en-US" sz="790" dirty="0"/>
            </a:p>
          </p:txBody>
        </p:sp>
        <p:sp>
          <p:nvSpPr>
            <p:cNvPr id="127" name="Plan Description"/>
            <p:cNvSpPr/>
            <p:nvPr/>
          </p:nvSpPr>
          <p:spPr>
            <a:xfrm>
              <a:off x="5214264" y="3043945"/>
              <a:ext cx="1201543" cy="369619"/>
            </a:xfrm>
            <a:prstGeom prst="rect">
              <a:avLst/>
            </a:prstGeom>
            <a:noFill/>
          </p:spPr>
          <p:txBody>
            <a:bodyPr wrap="square" lIns="0" tIns="0" rIns="0" bIns="0" rtlCol="0" anchor="t"/>
            <a:lstStyle/>
            <a:p>
              <a:pPr marL="0" indent="0">
                <a:buNone/>
              </a:pPr>
              <a:r>
                <a:rPr lang="zh-CN" altLang="en-US" sz="600" dirty="0">
                  <a:solidFill>
                    <a:srgbClr val="4B556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0"/>
                </a:rPr>
                <a:t>任务拆解与执行路径规划</a:t>
              </a:r>
              <a:endParaRPr lang="en-US" sz="600" dirty="0"/>
            </a:p>
          </p:txBody>
        </p:sp>
      </p:grpSp>
      <p:pic>
        <p:nvPicPr>
          <p:cNvPr id="128" name="图片 12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53" y="2462139"/>
            <a:ext cx="759127" cy="197002"/>
          </a:xfrm>
          <a:prstGeom prst="rect">
            <a:avLst/>
          </a:prstGeom>
        </p:spPr>
      </p:pic>
      <p:sp>
        <p:nvSpPr>
          <p:cNvPr id="140" name="Shape 36"/>
          <p:cNvSpPr/>
          <p:nvPr/>
        </p:nvSpPr>
        <p:spPr>
          <a:xfrm>
            <a:off x="811530" y="1001078"/>
            <a:ext cx="7658100" cy="377190"/>
          </a:xfrm>
          <a:prstGeom prst="roundRect">
            <a:avLst>
              <a:gd name="adj" fmla="val 14545"/>
            </a:avLst>
          </a:prstGeom>
          <a:solidFill>
            <a:srgbClr val="1E5BC6"/>
          </a:solidFill>
          <a:ln w="12700">
            <a:solidFill>
              <a:srgbClr val="1E5BC6"/>
            </a:solidFill>
            <a:prstDash val="solid"/>
          </a:ln>
        </p:spPr>
        <p:txBody>
          <a:bodyPr anchor="ctr" anchorCtr="0"/>
          <a:lstStyle/>
          <a:p>
            <a:pPr algn="ctr"/>
            <a:r>
              <a:rPr lang="zh-CN" altLang="en-US" sz="100" b="1" dirty="0">
                <a:solidFill>
                  <a:schemeClr val="bg1"/>
                </a:solidFill>
              </a:rPr>
              <a:t>基于Nex构建科研驾驶舱，已服务</a:t>
            </a:r>
            <a:r>
              <a:rPr lang="en-US" altLang="zh-CN" sz="100" b="1" dirty="0">
                <a:solidFill>
                  <a:schemeClr val="bg1"/>
                </a:solidFill>
              </a:rPr>
              <a:t>10+</a:t>
            </a:r>
            <a:r>
              <a:rPr lang="zh-CN" altLang="en-US" sz="100" b="1" dirty="0">
                <a:solidFill>
                  <a:schemeClr val="bg1"/>
                </a:solidFill>
              </a:rPr>
              <a:t>科学家团队</a:t>
            </a:r>
            <a:endParaRPr lang="zh-CN" altLang="en-US" sz="100" b="1" dirty="0">
              <a:solidFill>
                <a:schemeClr val="bg1"/>
              </a:solidFill>
            </a:endParaRPr>
          </a:p>
        </p:txBody>
      </p:sp>
      <p:sp>
        <p:nvSpPr>
          <p:cNvPr id="11" name="Shape 2"/>
          <p:cNvSpPr/>
          <p:nvPr/>
        </p:nvSpPr>
        <p:spPr>
          <a:xfrm>
            <a:off x="3559735" y="1634604"/>
            <a:ext cx="2550596" cy="680522"/>
          </a:xfrm>
          <a:prstGeom prst="roundRect">
            <a:avLst>
              <a:gd name="adj" fmla="val 5854"/>
            </a:avLst>
          </a:prstGeom>
          <a:solidFill>
            <a:srgbClr val="FDF2F2"/>
          </a:solidFill>
          <a:ln w="19050">
            <a:solidFill>
              <a:srgbClr val="ED7D7D"/>
            </a:solidFill>
            <a:prstDash val="solid"/>
          </a:ln>
        </p:spPr>
      </p:sp>
      <p:sp>
        <p:nvSpPr>
          <p:cNvPr id="12" name="Shape 4"/>
          <p:cNvSpPr/>
          <p:nvPr/>
        </p:nvSpPr>
        <p:spPr>
          <a:xfrm>
            <a:off x="3698977" y="1719083"/>
            <a:ext cx="278483" cy="281595"/>
          </a:xfrm>
          <a:prstGeom prst="ellipse">
            <a:avLst/>
          </a:prstGeom>
          <a:solidFill>
            <a:srgbClr val="FFFFFF"/>
          </a:solidFill>
          <a:ln w="19050">
            <a:solidFill>
              <a:srgbClr val="ED7D7D"/>
            </a:solidFill>
            <a:prstDash val="solid"/>
          </a:ln>
        </p:spPr>
      </p:sp>
      <p:pic>
        <p:nvPicPr>
          <p:cNvPr id="13" name="Image 0" descr="preencoded.png"/>
          <p:cNvPicPr>
            <a:picLocks noChangeAspect="1"/>
          </p:cNvPicPr>
          <p:nvPr/>
        </p:nvPicPr>
        <p:blipFill>
          <a:blip r:embed="rId8">
            <a:duotone>
              <a:srgbClr val="ED7D7D"/>
              <a:prstClr val="white"/>
            </a:duotone>
          </a:blip>
          <a:stretch>
            <a:fillRect/>
          </a:stretch>
        </p:blipFill>
        <p:spPr>
          <a:xfrm>
            <a:off x="3754673" y="1775402"/>
            <a:ext cx="167090" cy="168957"/>
          </a:xfrm>
          <a:prstGeom prst="rect">
            <a:avLst/>
          </a:prstGeom>
        </p:spPr>
      </p:pic>
      <p:sp>
        <p:nvSpPr>
          <p:cNvPr id="14" name="Text 5"/>
          <p:cNvSpPr/>
          <p:nvPr/>
        </p:nvSpPr>
        <p:spPr>
          <a:xfrm>
            <a:off x="4070288" y="1695617"/>
            <a:ext cx="2111834" cy="1877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有机化学</a:t>
            </a:r>
            <a:endParaRPr lang="en-US" sz="900" dirty="0"/>
          </a:p>
        </p:txBody>
      </p:sp>
      <p:sp>
        <p:nvSpPr>
          <p:cNvPr id="15" name="Text 6"/>
          <p:cNvSpPr/>
          <p:nvPr/>
        </p:nvSpPr>
        <p:spPr>
          <a:xfrm>
            <a:off x="4070288" y="1869266"/>
            <a:ext cx="2111834" cy="13141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与 </a:t>
            </a:r>
            <a:r>
              <a:rPr lang="en-US" sz="600" b="1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张万斌院士</a:t>
            </a: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合作</a:t>
            </a:r>
            <a:endParaRPr lang="en-US" sz="600" dirty="0"/>
          </a:p>
        </p:txBody>
      </p:sp>
      <p:sp>
        <p:nvSpPr>
          <p:cNvPr id="16" name="Shape 7"/>
          <p:cNvSpPr/>
          <p:nvPr/>
        </p:nvSpPr>
        <p:spPr>
          <a:xfrm>
            <a:off x="3698977" y="2033531"/>
            <a:ext cx="2483145" cy="4694"/>
          </a:xfrm>
          <a:prstGeom prst="rect">
            <a:avLst/>
          </a:prstGeom>
          <a:solidFill>
            <a:srgbClr val="ED7D7D">
              <a:alpha val="40000"/>
            </a:srgbClr>
          </a:solidFill>
          <a:ln w="12700">
            <a:solidFill>
              <a:srgbClr val="ED7D7D">
                <a:alpha val="0"/>
              </a:srgbClr>
            </a:solidFill>
            <a:prstDash val="solid"/>
          </a:ln>
        </p:spPr>
      </p:sp>
      <p:sp>
        <p:nvSpPr>
          <p:cNvPr id="17" name="Text 8"/>
          <p:cNvSpPr/>
          <p:nvPr/>
        </p:nvSpPr>
        <p:spPr>
          <a:xfrm>
            <a:off x="3698977" y="2056997"/>
            <a:ext cx="2483145" cy="12202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5" b="1" kern="0" spc="2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任务   </a:t>
            </a:r>
            <a:r>
              <a:rPr 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手性配体合成与设计</a:t>
            </a:r>
            <a:endParaRPr lang="en-US" sz="525" dirty="0"/>
          </a:p>
        </p:txBody>
      </p:sp>
      <p:sp>
        <p:nvSpPr>
          <p:cNvPr id="18" name="Text 9"/>
          <p:cNvSpPr/>
          <p:nvPr/>
        </p:nvSpPr>
        <p:spPr>
          <a:xfrm>
            <a:off x="3698977" y="2179021"/>
            <a:ext cx="2483145" cy="14079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525" b="1" kern="0" spc="20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成果   </a:t>
            </a:r>
            <a:r>
              <a:rPr 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构建化学反应表征与路径分析智能体，加速合成路线设计。</a:t>
            </a:r>
            <a:endParaRPr lang="en-US" sz="525" dirty="0"/>
          </a:p>
        </p:txBody>
      </p:sp>
      <p:sp>
        <p:nvSpPr>
          <p:cNvPr id="19" name="Shape 10"/>
          <p:cNvSpPr/>
          <p:nvPr/>
        </p:nvSpPr>
        <p:spPr>
          <a:xfrm>
            <a:off x="6196481" y="1634604"/>
            <a:ext cx="2550596" cy="680522"/>
          </a:xfrm>
          <a:prstGeom prst="roundRect">
            <a:avLst>
              <a:gd name="adj" fmla="val 5854"/>
            </a:avLst>
          </a:prstGeom>
          <a:solidFill>
            <a:srgbClr val="F2F8FD"/>
          </a:solidFill>
          <a:ln w="19050">
            <a:solidFill>
              <a:srgbClr val="5B9BD5"/>
            </a:solidFill>
            <a:prstDash val="solid"/>
          </a:ln>
        </p:spPr>
      </p:sp>
      <p:sp>
        <p:nvSpPr>
          <p:cNvPr id="20" name="Shape 12"/>
          <p:cNvSpPr/>
          <p:nvPr/>
        </p:nvSpPr>
        <p:spPr>
          <a:xfrm>
            <a:off x="6335723" y="1719083"/>
            <a:ext cx="278483" cy="281595"/>
          </a:xfrm>
          <a:prstGeom prst="ellipse">
            <a:avLst/>
          </a:prstGeom>
          <a:solidFill>
            <a:srgbClr val="FFFFFF"/>
          </a:solidFill>
          <a:ln w="19050">
            <a:solidFill>
              <a:srgbClr val="5B9BD5"/>
            </a:solidFill>
            <a:prstDash val="solid"/>
          </a:ln>
        </p:spPr>
      </p:sp>
      <p:pic>
        <p:nvPicPr>
          <p:cNvPr id="21" name="Image 1" descr="preencoded.png"/>
          <p:cNvPicPr>
            <a:picLocks noChangeAspect="1"/>
          </p:cNvPicPr>
          <p:nvPr/>
        </p:nvPicPr>
        <p:blipFill>
          <a:blip r:embed="rId9">
            <a:duotone>
              <a:srgbClr val="5B9BD5"/>
              <a:prstClr val="white"/>
            </a:duotone>
          </a:blip>
          <a:stretch>
            <a:fillRect/>
          </a:stretch>
        </p:blipFill>
        <p:spPr>
          <a:xfrm>
            <a:off x="6396577" y="1775402"/>
            <a:ext cx="167090" cy="168957"/>
          </a:xfrm>
          <a:prstGeom prst="rect">
            <a:avLst/>
          </a:prstGeom>
        </p:spPr>
      </p:pic>
      <p:sp>
        <p:nvSpPr>
          <p:cNvPr id="22" name="Text 13"/>
          <p:cNvSpPr/>
          <p:nvPr/>
        </p:nvSpPr>
        <p:spPr>
          <a:xfrm>
            <a:off x="6707034" y="1695617"/>
            <a:ext cx="2111834" cy="1877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zh-CN" altLang="en-US" sz="900" b="1" dirty="0">
                <a:solidFill>
                  <a:srgbClr val="1E5BC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凝聚态物理</a:t>
            </a:r>
            <a:endParaRPr lang="zh-CN" altLang="en-US" sz="900" b="1" dirty="0">
              <a:solidFill>
                <a:srgbClr val="1E5BC6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  <p:sp>
        <p:nvSpPr>
          <p:cNvPr id="23" name="Text 14"/>
          <p:cNvSpPr/>
          <p:nvPr/>
        </p:nvSpPr>
        <p:spPr>
          <a:xfrm>
            <a:off x="6707034" y="1869266"/>
            <a:ext cx="2111834" cy="13141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与 </a:t>
            </a:r>
            <a:r>
              <a:rPr lang="en-US" sz="600" b="1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龚新高院士、向红军教授</a:t>
            </a: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合作</a:t>
            </a:r>
            <a:endParaRPr lang="en-US" sz="600" dirty="0"/>
          </a:p>
        </p:txBody>
      </p:sp>
      <p:sp>
        <p:nvSpPr>
          <p:cNvPr id="24" name="Shape 15"/>
          <p:cNvSpPr/>
          <p:nvPr/>
        </p:nvSpPr>
        <p:spPr>
          <a:xfrm>
            <a:off x="6335723" y="2033531"/>
            <a:ext cx="2483145" cy="4694"/>
          </a:xfrm>
          <a:prstGeom prst="rect">
            <a:avLst/>
          </a:prstGeom>
          <a:solidFill>
            <a:srgbClr val="5B9BD5">
              <a:alpha val="40000"/>
            </a:srgbClr>
          </a:solidFill>
          <a:ln w="12700">
            <a:solidFill>
              <a:srgbClr val="5B9BD5">
                <a:alpha val="0"/>
              </a:srgbClr>
            </a:solidFill>
            <a:prstDash val="solid"/>
          </a:ln>
        </p:spPr>
      </p:sp>
      <p:sp>
        <p:nvSpPr>
          <p:cNvPr id="25" name="Text 16"/>
          <p:cNvSpPr/>
          <p:nvPr/>
        </p:nvSpPr>
        <p:spPr>
          <a:xfrm>
            <a:off x="6335723" y="2056997"/>
            <a:ext cx="2483145" cy="12202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algn="l">
              <a:buClrTx/>
              <a:buSzTx/>
              <a:buFontTx/>
              <a:buNone/>
            </a:pPr>
            <a:r>
              <a:rPr lang="en-US" sz="525" b="1" kern="0" spc="200" dirty="0">
                <a:solidFill>
                  <a:srgbClr val="1E5BC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任务   </a:t>
            </a:r>
            <a:r>
              <a:rPr lang="zh-CN" alt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能带实验结果计算与参数搜索</a:t>
            </a:r>
            <a:endParaRPr lang="zh-CN" altLang="en-US" sz="600" dirty="0">
              <a:solidFill>
                <a:srgbClr val="1F2937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  <p:sp>
        <p:nvSpPr>
          <p:cNvPr id="26" name="Text 17"/>
          <p:cNvSpPr/>
          <p:nvPr/>
        </p:nvSpPr>
        <p:spPr>
          <a:xfrm>
            <a:off x="6335723" y="2179021"/>
            <a:ext cx="2483145" cy="14079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525" b="1" kern="0" spc="200" dirty="0">
                <a:solidFill>
                  <a:srgbClr val="1E5BC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成果   </a:t>
            </a:r>
            <a:r>
              <a:rPr lang="zh-CN" alt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形成持续迭代的自主优化流程，支持实验结果反向校准。</a:t>
            </a:r>
            <a:endParaRPr lang="zh-CN" altLang="en-US" sz="600" dirty="0">
              <a:solidFill>
                <a:srgbClr val="1F2937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  <p:sp>
        <p:nvSpPr>
          <p:cNvPr id="27" name="Shape 18"/>
          <p:cNvSpPr/>
          <p:nvPr/>
        </p:nvSpPr>
        <p:spPr>
          <a:xfrm>
            <a:off x="3559735" y="3178980"/>
            <a:ext cx="2550596" cy="680522"/>
          </a:xfrm>
          <a:prstGeom prst="roundRect">
            <a:avLst>
              <a:gd name="adj" fmla="val 5854"/>
            </a:avLst>
          </a:prstGeom>
          <a:solidFill>
            <a:srgbClr val="F1F8EC"/>
          </a:solidFill>
          <a:ln w="19050">
            <a:solidFill>
              <a:srgbClr val="70AD47"/>
            </a:solidFill>
            <a:prstDash val="solid"/>
          </a:ln>
        </p:spPr>
      </p:sp>
      <p:sp>
        <p:nvSpPr>
          <p:cNvPr id="28" name="Shape 20"/>
          <p:cNvSpPr/>
          <p:nvPr/>
        </p:nvSpPr>
        <p:spPr>
          <a:xfrm>
            <a:off x="3698977" y="3263459"/>
            <a:ext cx="278483" cy="281595"/>
          </a:xfrm>
          <a:prstGeom prst="ellipse">
            <a:avLst/>
          </a:prstGeom>
          <a:solidFill>
            <a:srgbClr val="FFFFFF"/>
          </a:solidFill>
          <a:ln w="19050">
            <a:solidFill>
              <a:srgbClr val="70AD47"/>
            </a:solidFill>
            <a:prstDash val="solid"/>
          </a:ln>
        </p:spPr>
      </p:sp>
      <p:pic>
        <p:nvPicPr>
          <p:cNvPr id="29" name="Image 2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54673" y="3319778"/>
            <a:ext cx="167090" cy="168957"/>
          </a:xfrm>
          <a:prstGeom prst="rect">
            <a:avLst/>
          </a:prstGeom>
        </p:spPr>
      </p:pic>
      <p:sp>
        <p:nvSpPr>
          <p:cNvPr id="30" name="Text 21"/>
          <p:cNvSpPr/>
          <p:nvPr/>
        </p:nvSpPr>
        <p:spPr>
          <a:xfrm>
            <a:off x="4070288" y="3239992"/>
            <a:ext cx="2111834" cy="1877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zh-CN" altLang="en-US" sz="900" b="1" dirty="0">
                <a:solidFill>
                  <a:srgbClr val="54823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生物医药</a:t>
            </a:r>
            <a:endParaRPr lang="zh-CN" altLang="en-US" sz="900" b="1" dirty="0">
              <a:solidFill>
                <a:srgbClr val="548235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  <p:sp>
        <p:nvSpPr>
          <p:cNvPr id="31" name="Text 22"/>
          <p:cNvSpPr/>
          <p:nvPr/>
        </p:nvSpPr>
        <p:spPr>
          <a:xfrm>
            <a:off x="4070288" y="3413642"/>
            <a:ext cx="2111834" cy="13141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与 </a:t>
            </a:r>
            <a:r>
              <a:rPr lang="en-US" sz="600" b="1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应天雷老师</a:t>
            </a: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合作</a:t>
            </a:r>
            <a:endParaRPr lang="en-US" sz="600" dirty="0"/>
          </a:p>
        </p:txBody>
      </p:sp>
      <p:sp>
        <p:nvSpPr>
          <p:cNvPr id="32" name="Shape 23"/>
          <p:cNvSpPr/>
          <p:nvPr/>
        </p:nvSpPr>
        <p:spPr>
          <a:xfrm>
            <a:off x="3698977" y="3577906"/>
            <a:ext cx="2483145" cy="4694"/>
          </a:xfrm>
          <a:prstGeom prst="rect">
            <a:avLst/>
          </a:prstGeom>
          <a:solidFill>
            <a:srgbClr val="70AD47">
              <a:alpha val="40000"/>
            </a:srgbClr>
          </a:solidFill>
          <a:ln w="12700">
            <a:solidFill>
              <a:srgbClr val="70AD47">
                <a:alpha val="0"/>
              </a:srgbClr>
            </a:solidFill>
            <a:prstDash val="solid"/>
          </a:ln>
        </p:spPr>
      </p:sp>
      <p:sp>
        <p:nvSpPr>
          <p:cNvPr id="33" name="Text 24"/>
          <p:cNvSpPr/>
          <p:nvPr/>
        </p:nvSpPr>
        <p:spPr>
          <a:xfrm>
            <a:off x="3698977" y="3601373"/>
            <a:ext cx="2483145" cy="12202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5" b="1" kern="0" spc="200" dirty="0">
                <a:solidFill>
                  <a:srgbClr val="54823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任务   </a:t>
            </a:r>
            <a:r>
              <a:rPr 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靶点特异性抗体改造任务</a:t>
            </a:r>
            <a:endParaRPr lang="en-US" sz="525" dirty="0"/>
          </a:p>
        </p:txBody>
      </p:sp>
      <p:sp>
        <p:nvSpPr>
          <p:cNvPr id="34" name="Text 25"/>
          <p:cNvSpPr/>
          <p:nvPr/>
        </p:nvSpPr>
        <p:spPr>
          <a:xfrm>
            <a:off x="3698977" y="3723397"/>
            <a:ext cx="2483145" cy="14079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525" b="1" kern="0" spc="200" dirty="0">
                <a:solidFill>
                  <a:srgbClr val="54823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成果   </a:t>
            </a:r>
            <a:r>
              <a:rPr 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打通干湿实验闭环，提升实验轮次之间的迭代效率。</a:t>
            </a:r>
            <a:endParaRPr lang="en-US" sz="525" dirty="0"/>
          </a:p>
        </p:txBody>
      </p:sp>
      <p:sp>
        <p:nvSpPr>
          <p:cNvPr id="35" name="Shape 26"/>
          <p:cNvSpPr/>
          <p:nvPr/>
        </p:nvSpPr>
        <p:spPr>
          <a:xfrm>
            <a:off x="6196481" y="3178980"/>
            <a:ext cx="2550596" cy="680522"/>
          </a:xfrm>
          <a:prstGeom prst="roundRect">
            <a:avLst>
              <a:gd name="adj" fmla="val 5854"/>
            </a:avLst>
          </a:prstGeom>
          <a:solidFill>
            <a:srgbClr val="FDF2EA"/>
          </a:solidFill>
          <a:ln w="19050">
            <a:solidFill>
              <a:srgbClr val="ED7D31"/>
            </a:solidFill>
            <a:prstDash val="solid"/>
          </a:ln>
        </p:spPr>
      </p:sp>
      <p:sp>
        <p:nvSpPr>
          <p:cNvPr id="36" name="Shape 28"/>
          <p:cNvSpPr/>
          <p:nvPr/>
        </p:nvSpPr>
        <p:spPr>
          <a:xfrm>
            <a:off x="6335723" y="3263459"/>
            <a:ext cx="278483" cy="281595"/>
          </a:xfrm>
          <a:prstGeom prst="ellipse">
            <a:avLst/>
          </a:prstGeom>
          <a:solidFill>
            <a:srgbClr val="FFFFFF"/>
          </a:solidFill>
          <a:ln w="19050">
            <a:solidFill>
              <a:srgbClr val="ED7D31"/>
            </a:solidFill>
            <a:prstDash val="solid"/>
          </a:ln>
        </p:spPr>
      </p:sp>
      <p:pic>
        <p:nvPicPr>
          <p:cNvPr id="37" name="Image 3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91419" y="3319778"/>
            <a:ext cx="167090" cy="168957"/>
          </a:xfrm>
          <a:prstGeom prst="rect">
            <a:avLst/>
          </a:prstGeom>
        </p:spPr>
      </p:pic>
      <p:sp>
        <p:nvSpPr>
          <p:cNvPr id="38" name="Text 29"/>
          <p:cNvSpPr/>
          <p:nvPr/>
        </p:nvSpPr>
        <p:spPr>
          <a:xfrm>
            <a:off x="6707034" y="3239992"/>
            <a:ext cx="2111834" cy="1877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zh-CN" altLang="en-US" sz="900" b="1" dirty="0">
                <a:solidFill>
                  <a:srgbClr val="ED7D31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高能化学</a:t>
            </a:r>
            <a:endParaRPr lang="zh-CN" altLang="en-US" sz="900" b="1" dirty="0">
              <a:solidFill>
                <a:srgbClr val="ED7D31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  <p:sp>
        <p:nvSpPr>
          <p:cNvPr id="39" name="Text 30"/>
          <p:cNvSpPr/>
          <p:nvPr/>
        </p:nvSpPr>
        <p:spPr>
          <a:xfrm>
            <a:off x="6707034" y="3413642"/>
            <a:ext cx="2111834" cy="13141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与 </a:t>
            </a:r>
            <a:r>
              <a:rPr lang="en-US" sz="600" b="1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朱通老师</a:t>
            </a: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合作</a:t>
            </a:r>
            <a:endParaRPr lang="en-US" sz="600" dirty="0"/>
          </a:p>
        </p:txBody>
      </p:sp>
      <p:sp>
        <p:nvSpPr>
          <p:cNvPr id="40" name="Shape 31"/>
          <p:cNvSpPr/>
          <p:nvPr/>
        </p:nvSpPr>
        <p:spPr>
          <a:xfrm>
            <a:off x="6335723" y="3577906"/>
            <a:ext cx="2483145" cy="4694"/>
          </a:xfrm>
          <a:prstGeom prst="rect">
            <a:avLst/>
          </a:prstGeom>
          <a:solidFill>
            <a:srgbClr val="ED7D31">
              <a:alpha val="40000"/>
            </a:srgbClr>
          </a:solidFill>
          <a:ln w="12700">
            <a:solidFill>
              <a:srgbClr val="ED7D31">
                <a:alpha val="0"/>
              </a:srgbClr>
            </a:solidFill>
            <a:prstDash val="solid"/>
          </a:ln>
        </p:spPr>
      </p:sp>
      <p:sp>
        <p:nvSpPr>
          <p:cNvPr id="41" name="Text 32"/>
          <p:cNvSpPr/>
          <p:nvPr/>
        </p:nvSpPr>
        <p:spPr>
          <a:xfrm>
            <a:off x="6335723" y="3601373"/>
            <a:ext cx="2483145" cy="12202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5" b="1" kern="0" spc="200" dirty="0">
                <a:solidFill>
                  <a:srgbClr val="C55A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任务   </a:t>
            </a:r>
            <a:r>
              <a:rPr 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分子多目标优化设计</a:t>
            </a:r>
            <a:endParaRPr lang="en-US" sz="525" dirty="0"/>
          </a:p>
        </p:txBody>
      </p:sp>
      <p:sp>
        <p:nvSpPr>
          <p:cNvPr id="42" name="Text 33"/>
          <p:cNvSpPr/>
          <p:nvPr/>
        </p:nvSpPr>
        <p:spPr>
          <a:xfrm>
            <a:off x="6335723" y="3723397"/>
            <a:ext cx="2483145" cy="14079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525" b="1" kern="0" spc="200" dirty="0">
                <a:solidFill>
                  <a:srgbClr val="C55A1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成果   </a:t>
            </a:r>
            <a:r>
              <a:rPr 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在多目标约束下持续生成并优化候选分子，提高探索效率。</a:t>
            </a:r>
            <a:endParaRPr lang="en-US" sz="525" dirty="0"/>
          </a:p>
        </p:txBody>
      </p:sp>
      <p:sp>
        <p:nvSpPr>
          <p:cNvPr id="43" name="Empty Card 4"/>
          <p:cNvSpPr/>
          <p:nvPr/>
        </p:nvSpPr>
        <p:spPr>
          <a:xfrm>
            <a:off x="3559735" y="2399155"/>
            <a:ext cx="2550596" cy="680522"/>
          </a:xfrm>
          <a:prstGeom prst="roundRect">
            <a:avLst>
              <a:gd name="adj" fmla="val 5854"/>
            </a:avLst>
          </a:prstGeom>
          <a:solidFill>
            <a:srgbClr val="F5F3FF"/>
          </a:solidFill>
          <a:ln w="19050">
            <a:solidFill>
              <a:srgbClr val="A78BFA"/>
            </a:solidFill>
            <a:prstDash val="solid"/>
          </a:ln>
        </p:spPr>
      </p:sp>
      <p:sp>
        <p:nvSpPr>
          <p:cNvPr id="44" name="Empty Card 5"/>
          <p:cNvSpPr/>
          <p:nvPr/>
        </p:nvSpPr>
        <p:spPr>
          <a:xfrm>
            <a:off x="6196481" y="2399155"/>
            <a:ext cx="2550596" cy="680522"/>
          </a:xfrm>
          <a:prstGeom prst="roundRect">
            <a:avLst>
              <a:gd name="adj" fmla="val 5854"/>
            </a:avLst>
          </a:prstGeom>
          <a:solidFill>
            <a:srgbClr val="F0FDFA"/>
          </a:solidFill>
          <a:ln w="19050">
            <a:solidFill>
              <a:srgbClr val="5EEAD4"/>
            </a:solidFill>
            <a:prstDash val="solid"/>
          </a:ln>
        </p:spPr>
      </p:sp>
      <p:sp>
        <p:nvSpPr>
          <p:cNvPr id="45" name="Shape 34"/>
          <p:cNvSpPr/>
          <p:nvPr/>
        </p:nvSpPr>
        <p:spPr>
          <a:xfrm>
            <a:off x="3559736" y="3936722"/>
            <a:ext cx="5227919" cy="428735"/>
          </a:xfrm>
          <a:prstGeom prst="roundRect">
            <a:avLst>
              <a:gd name="adj" fmla="val 11111"/>
            </a:avLst>
          </a:prstGeom>
          <a:solidFill>
            <a:srgbClr val="F4EEF8"/>
          </a:solidFill>
          <a:ln w="19050">
            <a:solidFill>
              <a:srgbClr val="9B59B6"/>
            </a:solidFill>
            <a:prstDash val="solid"/>
          </a:ln>
        </p:spPr>
      </p:sp>
      <p:sp>
        <p:nvSpPr>
          <p:cNvPr id="46" name="Shape 35"/>
          <p:cNvSpPr/>
          <p:nvPr/>
        </p:nvSpPr>
        <p:spPr>
          <a:xfrm>
            <a:off x="3661846" y="3986748"/>
            <a:ext cx="464139" cy="150184"/>
          </a:xfrm>
          <a:prstGeom prst="roundRect">
            <a:avLst>
              <a:gd name="adj" fmla="val 15625"/>
            </a:avLst>
          </a:prstGeom>
          <a:solidFill>
            <a:srgbClr val="FFFFFF"/>
          </a:solidFill>
          <a:ln w="15240">
            <a:solidFill>
              <a:srgbClr val="7030A0"/>
            </a:solidFill>
            <a:prstDash val="solid"/>
          </a:ln>
        </p:spPr>
      </p:sp>
      <p:sp>
        <p:nvSpPr>
          <p:cNvPr id="47" name="Text 36"/>
          <p:cNvSpPr/>
          <p:nvPr/>
        </p:nvSpPr>
        <p:spPr>
          <a:xfrm>
            <a:off x="3661846" y="3986748"/>
            <a:ext cx="464139" cy="15018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25" b="1" dirty="0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更多合作</a:t>
            </a:r>
            <a:endParaRPr lang="en-US" sz="525" dirty="0"/>
          </a:p>
        </p:txBody>
      </p:sp>
      <p:pic>
        <p:nvPicPr>
          <p:cNvPr id="49" name="Image 4" descr="/home/claude/logo_fudan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98147" y="4129865"/>
            <a:ext cx="194939" cy="197117"/>
          </a:xfrm>
          <a:prstGeom prst="rect">
            <a:avLst/>
          </a:prstGeom>
        </p:spPr>
      </p:pic>
      <p:pic>
        <p:nvPicPr>
          <p:cNvPr id="50" name="Image 5" descr="/home/claude/logo_sjtu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25155" y="4129865"/>
            <a:ext cx="194939" cy="197117"/>
          </a:xfrm>
          <a:prstGeom prst="rect">
            <a:avLst/>
          </a:prstGeom>
        </p:spPr>
      </p:pic>
      <p:pic>
        <p:nvPicPr>
          <p:cNvPr id="51" name="Image 6" descr="/home/claude/logo_tongji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052163" y="4129865"/>
            <a:ext cx="194939" cy="197117"/>
          </a:xfrm>
          <a:prstGeom prst="rect">
            <a:avLst/>
          </a:prstGeom>
        </p:spPr>
      </p:pic>
      <p:pic>
        <p:nvPicPr>
          <p:cNvPr id="52" name="Image 7" descr="/home/claude/logo_ecnu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479171" y="4129865"/>
            <a:ext cx="194939" cy="197117"/>
          </a:xfrm>
          <a:prstGeom prst="rect">
            <a:avLst/>
          </a:prstGeom>
        </p:spPr>
      </p:pic>
      <p:pic>
        <p:nvPicPr>
          <p:cNvPr id="48" name="Image 8" descr="/home/claude/logo_ecust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906179" y="4129865"/>
            <a:ext cx="194939" cy="197117"/>
          </a:xfrm>
          <a:prstGeom prst="rect">
            <a:avLst/>
          </a:prstGeom>
        </p:spPr>
      </p:pic>
      <p:pic>
        <p:nvPicPr>
          <p:cNvPr id="55" name="Image 9" descr="/home/claude/logo_dhu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333187" y="4129865"/>
            <a:ext cx="194939" cy="197117"/>
          </a:xfrm>
          <a:prstGeom prst="rect">
            <a:avLst/>
          </a:prstGeom>
        </p:spPr>
      </p:pic>
      <p:sp>
        <p:nvSpPr>
          <p:cNvPr id="90" name="Shape 4"/>
          <p:cNvSpPr/>
          <p:nvPr/>
        </p:nvSpPr>
        <p:spPr>
          <a:xfrm>
            <a:off x="3694335" y="2464795"/>
            <a:ext cx="278483" cy="281595"/>
          </a:xfrm>
          <a:prstGeom prst="ellipse">
            <a:avLst/>
          </a:prstGeom>
          <a:solidFill>
            <a:srgbClr val="FFFFFF"/>
          </a:solidFill>
          <a:ln w="19050">
            <a:solidFill>
              <a:srgbClr val="A78BFA"/>
            </a:solidFill>
            <a:prstDash val="solid"/>
          </a:ln>
        </p:spPr>
      </p:sp>
      <p:sp>
        <p:nvSpPr>
          <p:cNvPr id="91" name="Text 5"/>
          <p:cNvSpPr/>
          <p:nvPr/>
        </p:nvSpPr>
        <p:spPr>
          <a:xfrm>
            <a:off x="4065647" y="2441329"/>
            <a:ext cx="2111834" cy="1877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zh-CN" altLang="en-US" sz="900" b="1" dirty="0">
                <a:solidFill>
                  <a:srgbClr val="A78BF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新能源</a:t>
            </a:r>
            <a:endParaRPr lang="en-US" sz="900" dirty="0">
              <a:solidFill>
                <a:srgbClr val="A78BFA"/>
              </a:solidFill>
            </a:endParaRPr>
          </a:p>
        </p:txBody>
      </p:sp>
      <p:sp>
        <p:nvSpPr>
          <p:cNvPr id="92" name="Text 6"/>
          <p:cNvSpPr/>
          <p:nvPr/>
        </p:nvSpPr>
        <p:spPr>
          <a:xfrm>
            <a:off x="4065647" y="2614979"/>
            <a:ext cx="2111834" cy="13141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与 </a:t>
            </a:r>
            <a:r>
              <a:rPr lang="en-US" sz="600" b="1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赵东元院士、晁栋梁教授</a:t>
            </a: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合作</a:t>
            </a:r>
            <a:endParaRPr lang="en-US" sz="600" dirty="0"/>
          </a:p>
        </p:txBody>
      </p:sp>
      <p:sp>
        <p:nvSpPr>
          <p:cNvPr id="141" name="Shape 7"/>
          <p:cNvSpPr/>
          <p:nvPr/>
        </p:nvSpPr>
        <p:spPr>
          <a:xfrm>
            <a:off x="3694335" y="2779243"/>
            <a:ext cx="2483145" cy="4694"/>
          </a:xfrm>
          <a:prstGeom prst="rect">
            <a:avLst/>
          </a:prstGeom>
          <a:solidFill>
            <a:srgbClr val="A78BFA">
              <a:alpha val="40000"/>
            </a:srgbClr>
          </a:solidFill>
          <a:ln w="12700">
            <a:solidFill>
              <a:srgbClr val="A78BFA">
                <a:alpha val="0"/>
              </a:srgbClr>
            </a:solidFill>
            <a:prstDash val="solid"/>
          </a:ln>
        </p:spPr>
      </p:sp>
      <p:sp>
        <p:nvSpPr>
          <p:cNvPr id="143" name="Text 8"/>
          <p:cNvSpPr/>
          <p:nvPr/>
        </p:nvSpPr>
        <p:spPr>
          <a:xfrm>
            <a:off x="3694335" y="2802710"/>
            <a:ext cx="2483145" cy="12202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5" b="1" kern="0" spc="200" dirty="0" err="1">
                <a:solidFill>
                  <a:srgbClr val="6D28D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任务</a:t>
            </a:r>
            <a:r>
              <a:rPr lang="en-US" sz="525" b="1" kern="0" spc="200" dirty="0">
                <a:solidFill>
                  <a:srgbClr val="6D28D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  </a:t>
            </a:r>
            <a:r>
              <a:rPr lang="zh-CN" alt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水系电池材料筛选</a:t>
            </a:r>
            <a:endParaRPr lang="en-US" sz="525" dirty="0"/>
          </a:p>
        </p:txBody>
      </p:sp>
      <p:sp>
        <p:nvSpPr>
          <p:cNvPr id="144" name="Text 9"/>
          <p:cNvSpPr/>
          <p:nvPr/>
        </p:nvSpPr>
        <p:spPr>
          <a:xfrm>
            <a:off x="3694335" y="2924734"/>
            <a:ext cx="2483145" cy="14079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525" b="1" kern="0" spc="200" dirty="0" err="1">
                <a:solidFill>
                  <a:srgbClr val="6D28D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成果</a:t>
            </a:r>
            <a:r>
              <a:rPr lang="en-US" sz="525" b="1" kern="0" spc="200" dirty="0">
                <a:solidFill>
                  <a:srgbClr val="6D28D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  </a:t>
            </a:r>
            <a:r>
              <a:rPr lang="zh-CN" altLang="en-US" sz="525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围绕候选正负极电解液等材料，优化选材方案，支撑高效筛选与决策。</a:t>
            </a:r>
            <a:endParaRPr lang="en-US" sz="525" dirty="0"/>
          </a:p>
        </p:txBody>
      </p:sp>
      <p:sp>
        <p:nvSpPr>
          <p:cNvPr id="145" name="Shape 4"/>
          <p:cNvSpPr/>
          <p:nvPr/>
        </p:nvSpPr>
        <p:spPr>
          <a:xfrm>
            <a:off x="6326440" y="2462384"/>
            <a:ext cx="278483" cy="281595"/>
          </a:xfrm>
          <a:prstGeom prst="ellipse">
            <a:avLst/>
          </a:prstGeom>
          <a:solidFill>
            <a:srgbClr val="FFFFFF"/>
          </a:solidFill>
          <a:ln w="19050">
            <a:solidFill>
              <a:srgbClr val="5EEAD4"/>
            </a:solidFill>
            <a:prstDash val="solid"/>
          </a:ln>
        </p:spPr>
      </p:sp>
      <p:sp>
        <p:nvSpPr>
          <p:cNvPr id="146" name="Text 5"/>
          <p:cNvSpPr/>
          <p:nvPr/>
        </p:nvSpPr>
        <p:spPr>
          <a:xfrm>
            <a:off x="6697751" y="2438917"/>
            <a:ext cx="2111834" cy="1877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zh-CN" altLang="en-US" sz="900" b="1" dirty="0">
                <a:solidFill>
                  <a:srgbClr val="5EEAD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空天遥感</a:t>
            </a:r>
            <a:endParaRPr lang="en-US" sz="900" dirty="0">
              <a:solidFill>
                <a:srgbClr val="5EEAD4"/>
              </a:solidFill>
            </a:endParaRPr>
          </a:p>
        </p:txBody>
      </p:sp>
      <p:sp>
        <p:nvSpPr>
          <p:cNvPr id="147" name="Text 6"/>
          <p:cNvSpPr/>
          <p:nvPr/>
        </p:nvSpPr>
        <p:spPr>
          <a:xfrm>
            <a:off x="6697751" y="2612567"/>
            <a:ext cx="2111834" cy="13141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与 </a:t>
            </a:r>
            <a:r>
              <a:rPr lang="en-US" sz="600" b="1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童小华院士、柳思聪教授</a:t>
            </a:r>
            <a:r>
              <a:rPr lang="en-US" sz="600" dirty="0">
                <a:solidFill>
                  <a:srgbClr val="4B55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合作</a:t>
            </a:r>
            <a:endParaRPr lang="en-US" sz="600" dirty="0"/>
          </a:p>
        </p:txBody>
      </p:sp>
      <p:sp>
        <p:nvSpPr>
          <p:cNvPr id="148" name="Shape 7"/>
          <p:cNvSpPr/>
          <p:nvPr/>
        </p:nvSpPr>
        <p:spPr>
          <a:xfrm>
            <a:off x="6326440" y="2776831"/>
            <a:ext cx="2483145" cy="4694"/>
          </a:xfrm>
          <a:prstGeom prst="rect">
            <a:avLst/>
          </a:prstGeom>
          <a:solidFill>
            <a:srgbClr val="5EEAD4">
              <a:alpha val="40000"/>
            </a:srgbClr>
          </a:solidFill>
          <a:ln w="12700">
            <a:solidFill>
              <a:srgbClr val="5EEAD4">
                <a:alpha val="0"/>
              </a:srgbClr>
            </a:solidFill>
            <a:prstDash val="solid"/>
          </a:ln>
        </p:spPr>
      </p:sp>
      <p:sp>
        <p:nvSpPr>
          <p:cNvPr id="149" name="Text 8"/>
          <p:cNvSpPr/>
          <p:nvPr/>
        </p:nvSpPr>
        <p:spPr>
          <a:xfrm>
            <a:off x="6326440" y="2800298"/>
            <a:ext cx="2483145" cy="12202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5" b="1" kern="0" spc="200" dirty="0" err="1">
                <a:solidFill>
                  <a:srgbClr val="0D948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任务</a:t>
            </a:r>
            <a:r>
              <a:rPr lang="en-US" sz="525" b="1" kern="0" spc="200" dirty="0">
                <a:solidFill>
                  <a:srgbClr val="0D948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  </a:t>
            </a:r>
            <a:r>
              <a:rPr lang="zh-CN" alt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月球阴影区域水冰探测</a:t>
            </a:r>
            <a:endParaRPr lang="en-US" sz="525" dirty="0"/>
          </a:p>
        </p:txBody>
      </p:sp>
      <p:sp>
        <p:nvSpPr>
          <p:cNvPr id="150" name="Text 9"/>
          <p:cNvSpPr/>
          <p:nvPr/>
        </p:nvSpPr>
        <p:spPr>
          <a:xfrm>
            <a:off x="6326440" y="2922322"/>
            <a:ext cx="2483145" cy="14079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525" b="1" kern="0" spc="200" dirty="0" err="1">
                <a:solidFill>
                  <a:srgbClr val="0D948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成果</a:t>
            </a:r>
            <a:r>
              <a:rPr lang="en-US" sz="525" b="1" kern="0" spc="200" dirty="0">
                <a:solidFill>
                  <a:srgbClr val="0D948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  </a:t>
            </a:r>
            <a:r>
              <a:rPr lang="zh-CN" altLang="en-US" sz="600" dirty="0">
                <a:solidFill>
                  <a:srgbClr val="1F293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构建大批量符合AI输入要求的数据，支撑混合模型综合进化。</a:t>
            </a:r>
            <a:endParaRPr lang="zh-CN" altLang="en-US" sz="600" dirty="0">
              <a:solidFill>
                <a:srgbClr val="1F2937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  <p:pic>
        <p:nvPicPr>
          <p:cNvPr id="151" name="图片 150"/>
          <p:cNvPicPr>
            <a:picLocks noChangeAspect="1"/>
          </p:cNvPicPr>
          <p:nvPr/>
        </p:nvPicPr>
        <p:blipFill>
          <a:blip r:embed="rId18">
            <a:duotone>
              <a:srgbClr val="A78BFA"/>
              <a:prstClr val="white"/>
            </a:duotone>
          </a:blip>
          <a:stretch>
            <a:fillRect/>
          </a:stretch>
        </p:blipFill>
        <p:spPr>
          <a:xfrm>
            <a:off x="3754673" y="2523526"/>
            <a:ext cx="167606" cy="169478"/>
          </a:xfrm>
          <a:prstGeom prst="rect">
            <a:avLst/>
          </a:prstGeom>
        </p:spPr>
      </p:pic>
      <p:pic>
        <p:nvPicPr>
          <p:cNvPr id="152" name="图片 151"/>
          <p:cNvPicPr>
            <a:picLocks noChangeAspect="1"/>
          </p:cNvPicPr>
          <p:nvPr/>
        </p:nvPicPr>
        <p:blipFill>
          <a:blip r:embed="rId19">
            <a:duotone>
              <a:srgbClr val="5EEAD4"/>
              <a:prstClr val="white"/>
            </a:duotone>
          </a:blip>
          <a:stretch>
            <a:fillRect/>
          </a:stretch>
        </p:blipFill>
        <p:spPr>
          <a:xfrm>
            <a:off x="6353192" y="2486306"/>
            <a:ext cx="224979" cy="227492"/>
          </a:xfrm>
          <a:prstGeom prst="rect">
            <a:avLst/>
          </a:prstGeom>
        </p:spPr>
      </p:pic>
    </p:spTree>
    <p:custDataLst>
      <p:tags r:id="rId20"/>
    </p:custData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Rounded Rectangle 14"/>
          <p:cNvSpPr/>
          <p:nvPr/>
        </p:nvSpPr>
        <p:spPr>
          <a:xfrm>
            <a:off x="4829175" y="1648352"/>
            <a:ext cx="3800475" cy="3260356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>
            <a:noFill/>
          </a:ln>
          <a:effectLst>
            <a:outerShdw blurRad="50800" dist="25400" dir="5400000" rotWithShape="0">
              <a:srgbClr val="000000">
                <a:alpha val="1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00"/>
          </a:p>
        </p:txBody>
      </p:sp>
      <p:grpSp>
        <p:nvGrpSpPr>
          <p:cNvPr id="98" name="组合 97"/>
          <p:cNvGrpSpPr/>
          <p:nvPr/>
        </p:nvGrpSpPr>
        <p:grpSpPr>
          <a:xfrm>
            <a:off x="422910" y="2857501"/>
            <a:ext cx="4011930" cy="2082693"/>
            <a:chOff x="563880" y="2962811"/>
            <a:chExt cx="5349240" cy="3637119"/>
          </a:xfrm>
        </p:grpSpPr>
        <p:sp>
          <p:nvSpPr>
            <p:cNvPr id="17" name="Rounded Rectangle 2"/>
            <p:cNvSpPr/>
            <p:nvPr/>
          </p:nvSpPr>
          <p:spPr>
            <a:xfrm>
              <a:off x="609600" y="2962811"/>
              <a:ext cx="5303520" cy="1606451"/>
            </a:xfrm>
            <a:prstGeom prst="roundRect">
              <a:avLst>
                <a:gd name="adj" fmla="val 5000"/>
              </a:avLst>
            </a:prstGeom>
            <a:solidFill>
              <a:srgbClr val="FFFFFF"/>
            </a:solidFill>
            <a:ln>
              <a:noFill/>
            </a:ln>
            <a:effectLst>
              <a:outerShdw blurRad="50800" dist="25400" dir="5400000" rotWithShape="0">
                <a:srgbClr val="000000">
                  <a:alpha val="1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100"/>
            </a:p>
          </p:txBody>
        </p:sp>
        <p:sp>
          <p:nvSpPr>
            <p:cNvPr id="19" name="TextBox 3"/>
            <p:cNvSpPr txBox="1"/>
            <p:nvPr/>
          </p:nvSpPr>
          <p:spPr>
            <a:xfrm>
              <a:off x="838200" y="3099971"/>
              <a:ext cx="2743200" cy="48127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/>
              <a:r>
                <a:rPr lang="en-US" altLang="zh-CN" sz="1200" b="1" dirty="0">
                  <a:solidFill>
                    <a:srgbClr val="0891B2"/>
                  </a:solidFill>
                  <a:latin typeface="微软雅黑" panose="020B0503020204020204" pitchFamily="34" charset="-122"/>
                </a:rPr>
                <a:t>SCION-</a:t>
              </a:r>
              <a:r>
                <a:rPr lang="en-US" sz="1200" b="1" dirty="0" err="1">
                  <a:solidFill>
                    <a:srgbClr val="0891B2"/>
                  </a:solidFill>
                  <a:latin typeface="微软雅黑" panose="020B0503020204020204" pitchFamily="34" charset="-122"/>
                </a:rPr>
                <a:t>IdeaMaker</a:t>
              </a:r>
              <a:endParaRPr sz="1200" b="1" dirty="0">
                <a:solidFill>
                  <a:srgbClr val="0891B2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21" name="TextBox 4"/>
            <p:cNvSpPr txBox="1"/>
            <p:nvPr/>
          </p:nvSpPr>
          <p:spPr>
            <a:xfrm>
              <a:off x="838200" y="3420011"/>
              <a:ext cx="2743200" cy="3814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/>
              <a:r>
                <a:rPr lang="en-US" altLang="zh-CN" sz="825" dirty="0">
                  <a:solidFill>
                    <a:srgbClr val="64748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Idea </a:t>
              </a:r>
              <a:r>
                <a:rPr lang="zh-CN" altLang="en-US" sz="825" dirty="0">
                  <a:solidFill>
                    <a:srgbClr val="64748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生成</a:t>
              </a:r>
              <a:endParaRPr sz="825" b="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3" name="TextBox 5"/>
            <p:cNvSpPr txBox="1"/>
            <p:nvPr/>
          </p:nvSpPr>
          <p:spPr>
            <a:xfrm>
              <a:off x="3810000" y="3054251"/>
              <a:ext cx="1828800" cy="7640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2250" b="1" dirty="0">
                  <a:solidFill>
                    <a:srgbClr val="0891B2"/>
                  </a:solidFill>
                  <a:latin typeface="微软雅黑" panose="020B0503020204020204" pitchFamily="34" charset="-122"/>
                </a:rPr>
                <a:t>Top1</a:t>
              </a:r>
              <a:endParaRPr sz="2250" b="1" dirty="0">
                <a:solidFill>
                  <a:srgbClr val="0891B2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25" name="TextBox 6"/>
            <p:cNvSpPr txBox="1"/>
            <p:nvPr/>
          </p:nvSpPr>
          <p:spPr>
            <a:xfrm>
              <a:off x="2749606" y="3295679"/>
              <a:ext cx="1828800" cy="3415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675" b="0" dirty="0">
                  <a:solidFill>
                    <a:srgbClr val="64748B"/>
                  </a:solidFill>
                  <a:latin typeface="微软雅黑" panose="020B0503020204020204" pitchFamily="34" charset="-122"/>
                </a:rPr>
                <a:t>Idea novelty</a:t>
              </a:r>
              <a:endParaRPr sz="675" b="0" dirty="0">
                <a:solidFill>
                  <a:srgbClr val="64748B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27" name="TextBox 7"/>
            <p:cNvSpPr txBox="1"/>
            <p:nvPr/>
          </p:nvSpPr>
          <p:spPr>
            <a:xfrm>
              <a:off x="818105" y="3847001"/>
              <a:ext cx="4846320" cy="64318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90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AI</a:t>
              </a:r>
              <a:r>
                <a:rPr lang="zh-CN" altLang="en-US" sz="90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自进化架构超过</a:t>
              </a:r>
              <a:r>
                <a:rPr lang="en-US" altLang="zh-CN" sz="900" dirty="0" err="1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AutoResearchClaw</a:t>
              </a:r>
              <a:r>
                <a:rPr lang="en-US" altLang="zh-CN" sz="90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, </a:t>
              </a:r>
              <a:r>
                <a:rPr lang="en-US" altLang="zh-CN" sz="900" dirty="0" err="1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ScienceClaw</a:t>
              </a:r>
              <a:r>
                <a:rPr lang="en-US" altLang="zh-CN" sz="90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, AI-Scientist v2, ARIS</a:t>
              </a:r>
              <a:r>
                <a:rPr lang="zh-CN" altLang="en-US" sz="90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等智能体架构</a:t>
              </a:r>
              <a:endParaRPr lang="zh-CN" altLang="en-US" sz="900" dirty="0">
                <a:solidFill>
                  <a:srgbClr val="1E293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Rounded Rectangle 8"/>
            <p:cNvSpPr/>
            <p:nvPr/>
          </p:nvSpPr>
          <p:spPr>
            <a:xfrm>
              <a:off x="563880" y="4879118"/>
              <a:ext cx="5303520" cy="1665826"/>
            </a:xfrm>
            <a:prstGeom prst="roundRect">
              <a:avLst>
                <a:gd name="adj" fmla="val 5000"/>
              </a:avLst>
            </a:prstGeom>
            <a:solidFill>
              <a:srgbClr val="FFFFFF"/>
            </a:solidFill>
            <a:ln>
              <a:noFill/>
            </a:ln>
            <a:effectLst>
              <a:outerShdw blurRad="50800" dist="25400" dir="5400000" rotWithShape="0">
                <a:srgbClr val="000000">
                  <a:alpha val="1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100"/>
            </a:p>
          </p:txBody>
        </p:sp>
        <p:sp>
          <p:nvSpPr>
            <p:cNvPr id="31" name="TextBox 9"/>
            <p:cNvSpPr txBox="1"/>
            <p:nvPr/>
          </p:nvSpPr>
          <p:spPr>
            <a:xfrm>
              <a:off x="792480" y="5016279"/>
              <a:ext cx="2743200" cy="48127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/>
              <a:r>
                <a:rPr lang="zh-CN" altLang="en-US" sz="1200" b="1" dirty="0">
                  <a:solidFill>
                    <a:srgbClr val="0D9488"/>
                  </a:solidFill>
                  <a:latin typeface="微软雅黑" panose="020B0503020204020204" pitchFamily="34" charset="-122"/>
                </a:rPr>
                <a:t>能带图计算 </a:t>
              </a:r>
              <a:r>
                <a:rPr lang="en-US" altLang="zh-CN" sz="1200" b="1" dirty="0">
                  <a:solidFill>
                    <a:srgbClr val="0D9488"/>
                  </a:solidFill>
                  <a:latin typeface="微软雅黑" panose="020B0503020204020204" pitchFamily="34" charset="-122"/>
                </a:rPr>
                <a:t>MCP </a:t>
              </a:r>
              <a:r>
                <a:rPr lang="zh-CN" altLang="en-US" sz="1200" b="1" dirty="0">
                  <a:solidFill>
                    <a:srgbClr val="0D9488"/>
                  </a:solidFill>
                  <a:latin typeface="微软雅黑" panose="020B0503020204020204" pitchFamily="34" charset="-122"/>
                </a:rPr>
                <a:t>已上线</a:t>
              </a:r>
              <a:endParaRPr lang="zh-CN" altLang="en-US" sz="1200" b="1" dirty="0">
                <a:solidFill>
                  <a:srgbClr val="0D9488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33" name="TextBox 10"/>
            <p:cNvSpPr txBox="1"/>
            <p:nvPr/>
          </p:nvSpPr>
          <p:spPr>
            <a:xfrm>
              <a:off x="792480" y="5336319"/>
              <a:ext cx="2743200" cy="3814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/>
              <a:r>
                <a:rPr lang="zh-CN" altLang="en-US" sz="825" b="0" dirty="0">
                  <a:solidFill>
                    <a:srgbClr val="64748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科学计算</a:t>
              </a:r>
              <a:endParaRPr sz="825" b="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5" name="TextBox 11"/>
            <p:cNvSpPr txBox="1"/>
            <p:nvPr/>
          </p:nvSpPr>
          <p:spPr>
            <a:xfrm>
              <a:off x="3764280" y="4970559"/>
              <a:ext cx="1828800" cy="7640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2250" b="1" dirty="0">
                  <a:solidFill>
                    <a:srgbClr val="0D9488"/>
                  </a:solidFill>
                  <a:latin typeface="微软雅黑" panose="020B0503020204020204" pitchFamily="34" charset="-122"/>
                </a:rPr>
                <a:t>36K+</a:t>
              </a:r>
              <a:endParaRPr sz="2250" b="1" dirty="0">
                <a:solidFill>
                  <a:srgbClr val="0D9488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37" name="TextBox 12"/>
            <p:cNvSpPr txBox="1"/>
            <p:nvPr/>
          </p:nvSpPr>
          <p:spPr>
            <a:xfrm>
              <a:off x="2654074" y="5158539"/>
              <a:ext cx="1828800" cy="3415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zh-CN" altLang="en-US" sz="675" dirty="0">
                  <a:solidFill>
                    <a:srgbClr val="64748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累计调用</a:t>
              </a:r>
              <a:endParaRPr sz="675" b="0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9" name="TextBox 13"/>
            <p:cNvSpPr txBox="1"/>
            <p:nvPr/>
          </p:nvSpPr>
          <p:spPr>
            <a:xfrm>
              <a:off x="792480" y="5715000"/>
              <a:ext cx="4846320" cy="8849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/>
              <a:r>
                <a:rPr lang="zh-CN" altLang="en-US" sz="900" b="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支持 </a:t>
              </a:r>
              <a:r>
                <a:rPr lang="en-US" altLang="zh-CN" sz="900" b="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VASP / CIF </a:t>
              </a:r>
              <a:r>
                <a:rPr lang="zh-CN" altLang="en-US" sz="900" b="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输入   </a:t>
              </a:r>
              <a:r>
                <a:rPr lang="en-US" altLang="zh-CN" sz="900" b="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·   </a:t>
              </a:r>
              <a:r>
                <a:rPr lang="zh-CN" altLang="en-US" sz="900" b="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开放调用</a:t>
              </a:r>
              <a:endParaRPr lang="en-US" altLang="zh-CN" sz="900" b="0" dirty="0">
                <a:solidFill>
                  <a:srgbClr val="1E293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l"/>
              <a:r>
                <a:rPr lang="en-US" altLang="zh-CN" sz="900" b="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hamgnn-mcp.sci-ai.cn</a:t>
              </a:r>
              <a:endParaRPr lang="en-US" altLang="zh-CN" sz="900" b="0" dirty="0">
                <a:solidFill>
                  <a:srgbClr val="1E293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l"/>
              <a:endParaRPr lang="en-US" altLang="zh-CN" sz="900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447506" y="1878611"/>
            <a:ext cx="3977640" cy="861938"/>
            <a:chOff x="609600" y="1219200"/>
            <a:chExt cx="5303520" cy="1606451"/>
          </a:xfrm>
        </p:grpSpPr>
        <p:sp>
          <p:nvSpPr>
            <p:cNvPr id="41" name="Rounded Rectangle 14"/>
            <p:cNvSpPr/>
            <p:nvPr/>
          </p:nvSpPr>
          <p:spPr>
            <a:xfrm>
              <a:off x="609600" y="1219200"/>
              <a:ext cx="5303520" cy="1606451"/>
            </a:xfrm>
            <a:prstGeom prst="roundRect">
              <a:avLst>
                <a:gd name="adj" fmla="val 5000"/>
              </a:avLst>
            </a:prstGeom>
            <a:solidFill>
              <a:srgbClr val="FFFFFF"/>
            </a:solidFill>
            <a:ln>
              <a:noFill/>
            </a:ln>
            <a:effectLst>
              <a:outerShdw blurRad="50800" dist="25400" dir="5400000" rotWithShape="0">
                <a:srgbClr val="000000">
                  <a:alpha val="1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sz="100"/>
            </a:p>
          </p:txBody>
        </p:sp>
        <p:sp>
          <p:nvSpPr>
            <p:cNvPr id="43" name="TextBox 15"/>
            <p:cNvSpPr txBox="1"/>
            <p:nvPr/>
          </p:nvSpPr>
          <p:spPr>
            <a:xfrm>
              <a:off x="838200" y="1356360"/>
              <a:ext cx="2743200" cy="51363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/>
              <a:r>
                <a:rPr lang="en-US" altLang="zh-CN" sz="1200" b="1" dirty="0">
                  <a:solidFill>
                    <a:srgbClr val="6D28D9"/>
                  </a:solidFill>
                  <a:latin typeface="微软雅黑" panose="020B0503020204020204" pitchFamily="34" charset="-122"/>
                </a:rPr>
                <a:t>SCION</a:t>
              </a:r>
              <a:r>
                <a:rPr lang="zh-CN" altLang="en-US" sz="1200" b="1" dirty="0">
                  <a:solidFill>
                    <a:srgbClr val="6D28D9"/>
                  </a:solidFill>
                  <a:latin typeface="微软雅黑" panose="020B0503020204020204" pitchFamily="34" charset="-122"/>
                </a:rPr>
                <a:t>科学智能体</a:t>
              </a:r>
              <a:endParaRPr sz="1200" b="1" dirty="0">
                <a:solidFill>
                  <a:srgbClr val="6D28D9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45" name="TextBox 16"/>
            <p:cNvSpPr txBox="1"/>
            <p:nvPr/>
          </p:nvSpPr>
          <p:spPr>
            <a:xfrm>
              <a:off x="838200" y="1676400"/>
              <a:ext cx="2743200" cy="4071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/>
              <a:r>
                <a:rPr lang="zh-CN" altLang="en-US" sz="825" b="0" dirty="0">
                  <a:solidFill>
                    <a:srgbClr val="64748B"/>
                  </a:solidFill>
                  <a:latin typeface="微软雅黑" panose="020B0503020204020204" pitchFamily="34" charset="-122"/>
                </a:rPr>
                <a:t>领域适配</a:t>
              </a:r>
              <a:endParaRPr sz="825" b="0" dirty="0">
                <a:solidFill>
                  <a:srgbClr val="64748B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47" name="TextBox 17"/>
            <p:cNvSpPr txBox="1"/>
            <p:nvPr/>
          </p:nvSpPr>
          <p:spPr>
            <a:xfrm>
              <a:off x="3810000" y="1310640"/>
              <a:ext cx="1828800" cy="81542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2250" b="1" dirty="0">
                  <a:solidFill>
                    <a:srgbClr val="6D28D9"/>
                  </a:solidFill>
                  <a:latin typeface="微软雅黑" panose="020B0503020204020204" pitchFamily="34" charset="-122"/>
                </a:rPr>
                <a:t>Top1</a:t>
              </a:r>
              <a:endParaRPr sz="2250" b="1" dirty="0">
                <a:solidFill>
                  <a:srgbClr val="6D28D9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49" name="TextBox 18"/>
            <p:cNvSpPr txBox="1"/>
            <p:nvPr/>
          </p:nvSpPr>
          <p:spPr>
            <a:xfrm>
              <a:off x="2841653" y="1587639"/>
              <a:ext cx="1828800" cy="36451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zh-CN" altLang="en-US" sz="675" dirty="0">
                  <a:solidFill>
                    <a:srgbClr val="64748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智能体领域知识横评</a:t>
              </a:r>
              <a:endParaRPr sz="675" dirty="0">
                <a:solidFill>
                  <a:srgbClr val="64748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1" name="TextBox 19"/>
            <p:cNvSpPr txBox="1"/>
            <p:nvPr/>
          </p:nvSpPr>
          <p:spPr>
            <a:xfrm>
              <a:off x="855846" y="2060060"/>
              <a:ext cx="4846320" cy="68642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/>
              <a:r>
                <a:rPr lang="en-US" altLang="zh-CN" sz="900" b="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AI</a:t>
              </a:r>
              <a:r>
                <a:rPr lang="zh-CN" altLang="en-US" sz="90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自进化架构超过</a:t>
              </a:r>
              <a:r>
                <a:rPr lang="en-US" altLang="zh-CN" sz="900" dirty="0" err="1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AutoResearchClaw</a:t>
              </a:r>
              <a:r>
                <a:rPr lang="en-US" altLang="zh-CN" sz="90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, </a:t>
              </a:r>
              <a:r>
                <a:rPr lang="en-US" altLang="zh-CN" sz="900" dirty="0" err="1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ScienceClaw</a:t>
              </a:r>
              <a:r>
                <a:rPr lang="en-US" altLang="zh-CN" sz="90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, AI-Scientistv2, ARIS</a:t>
              </a:r>
              <a:r>
                <a:rPr lang="zh-CN" altLang="en-US" sz="900" dirty="0">
                  <a:solidFill>
                    <a:srgbClr val="1E293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等智能体架构</a:t>
              </a:r>
              <a:endParaRPr sz="900" b="0" dirty="0">
                <a:solidFill>
                  <a:srgbClr val="1E293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89" name="图片 8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9175" y="3221629"/>
            <a:ext cx="3600450" cy="1526920"/>
          </a:xfrm>
          <a:prstGeom prst="rect">
            <a:avLst/>
          </a:prstGeom>
        </p:spPr>
      </p:pic>
      <p:grpSp>
        <p:nvGrpSpPr>
          <p:cNvPr id="97" name="组合 96"/>
          <p:cNvGrpSpPr/>
          <p:nvPr/>
        </p:nvGrpSpPr>
        <p:grpSpPr>
          <a:xfrm>
            <a:off x="4891130" y="2057400"/>
            <a:ext cx="3476541" cy="1228529"/>
            <a:chOff x="6584872" y="1219200"/>
            <a:chExt cx="4635388" cy="2027982"/>
          </a:xfrm>
        </p:grpSpPr>
        <p:pic>
          <p:nvPicPr>
            <p:cNvPr id="93" name="图片 9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584872" y="1219200"/>
              <a:ext cx="4635388" cy="2027982"/>
            </a:xfrm>
            <a:prstGeom prst="rect">
              <a:avLst/>
            </a:prstGeom>
          </p:spPr>
        </p:pic>
        <p:sp>
          <p:nvSpPr>
            <p:cNvPr id="96" name="矩形 95"/>
            <p:cNvSpPr/>
            <p:nvPr/>
          </p:nvSpPr>
          <p:spPr>
            <a:xfrm>
              <a:off x="7696200" y="2209800"/>
              <a:ext cx="152400" cy="76200"/>
            </a:xfrm>
            <a:prstGeom prst="rect">
              <a:avLst/>
            </a:prstGeom>
            <a:solidFill>
              <a:srgbClr val="F7F9FB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0"/>
            </a:p>
          </p:txBody>
        </p:sp>
      </p:grpSp>
      <p:sp>
        <p:nvSpPr>
          <p:cNvPr id="104" name="TextBox 15"/>
          <p:cNvSpPr txBox="1"/>
          <p:nvPr/>
        </p:nvSpPr>
        <p:spPr>
          <a:xfrm>
            <a:off x="4865521" y="1771650"/>
            <a:ext cx="2057400" cy="2755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zh-CN" altLang="en-US" sz="1200" b="1" dirty="0">
                <a:solidFill>
                  <a:srgbClr val="6D28D9"/>
                </a:solidFill>
                <a:latin typeface="微软雅黑" panose="020B0503020204020204" pitchFamily="34" charset="-122"/>
              </a:rPr>
              <a:t>自进化历程及最终结果</a:t>
            </a:r>
            <a:endParaRPr sz="1200" b="1" dirty="0">
              <a:solidFill>
                <a:srgbClr val="6D28D9"/>
              </a:solidFill>
              <a:latin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31483" y="373856"/>
            <a:ext cx="5490210" cy="1066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00"/>
              <a:t>Scientific Collaborative Innovation with Agentic Organizational Nexus</a:t>
            </a:r>
            <a:endParaRPr lang="zh-CN" altLang="en-US" sz="100"/>
          </a:p>
        </p:txBody>
      </p:sp>
      <p:sp>
        <p:nvSpPr>
          <p:cNvPr id="3" name="Title 1"/>
          <p:cNvSpPr txBox="1"/>
          <p:nvPr/>
        </p:nvSpPr>
        <p:spPr>
          <a:xfrm>
            <a:off x="431483" y="171232"/>
            <a:ext cx="7886947" cy="355025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zh-CN" altLang="en-US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阶段性成果：科研驾驶舱（</a:t>
            </a:r>
            <a:r>
              <a:rPr lang="en-US" altLang="zh-CN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SCION</a:t>
            </a:r>
            <a:r>
              <a:rPr lang="zh-CN" altLang="en-US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en-US" sz="18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Shape 36"/>
          <p:cNvSpPr/>
          <p:nvPr/>
        </p:nvSpPr>
        <p:spPr>
          <a:xfrm>
            <a:off x="811530" y="1001078"/>
            <a:ext cx="7658100" cy="377190"/>
          </a:xfrm>
          <a:prstGeom prst="roundRect">
            <a:avLst>
              <a:gd name="adj" fmla="val 14545"/>
            </a:avLst>
          </a:prstGeom>
          <a:solidFill>
            <a:srgbClr val="1E5BC6"/>
          </a:solidFill>
          <a:ln w="12700">
            <a:solidFill>
              <a:srgbClr val="1E5BC6"/>
            </a:solidFill>
            <a:prstDash val="solid"/>
          </a:ln>
        </p:spPr>
        <p:txBody>
          <a:bodyPr anchor="ctr" anchorCtr="0"/>
          <a:lstStyle/>
          <a:p>
            <a:pPr algn="ctr"/>
            <a:r>
              <a:rPr lang="zh-CN" altLang="en-US" sz="100" b="1" dirty="0">
                <a:solidFill>
                  <a:schemeClr val="bg1"/>
                </a:solidFill>
              </a:rPr>
              <a:t>通过自进化架构，在领域科学知识以及</a:t>
            </a:r>
            <a:r>
              <a:rPr lang="en-US" altLang="zh-CN" sz="100" b="1" dirty="0">
                <a:solidFill>
                  <a:schemeClr val="bg1"/>
                </a:solidFill>
              </a:rPr>
              <a:t>Idea</a:t>
            </a:r>
            <a:r>
              <a:rPr lang="zh-CN" altLang="en-US" sz="100" b="1" dirty="0">
                <a:solidFill>
                  <a:schemeClr val="bg1"/>
                </a:solidFill>
              </a:rPr>
              <a:t>生成上效果领先。附属工具影响力高。</a:t>
            </a:r>
            <a:endParaRPr lang="zh-CN" altLang="en-US" sz="1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431483" y="373856"/>
            <a:ext cx="5490210" cy="1066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00"/>
              <a:t>Scientific Collaborative Innovation with Agentic Organizational Nexus</a:t>
            </a:r>
            <a:endParaRPr lang="zh-CN" altLang="en-US" sz="100"/>
          </a:p>
        </p:txBody>
      </p:sp>
      <p:sp>
        <p:nvSpPr>
          <p:cNvPr id="3" name="Title 1"/>
          <p:cNvSpPr txBox="1"/>
          <p:nvPr/>
        </p:nvSpPr>
        <p:spPr>
          <a:xfrm>
            <a:off x="431483" y="171232"/>
            <a:ext cx="7886947" cy="355025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zh-CN" altLang="en-US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阶段性成果：科研驾驶舱（</a:t>
            </a:r>
            <a:r>
              <a:rPr lang="en-US" altLang="zh-CN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SCION</a:t>
            </a:r>
            <a:r>
              <a:rPr lang="zh-CN" altLang="en-US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en-US" sz="18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Shape 36"/>
          <p:cNvSpPr/>
          <p:nvPr/>
        </p:nvSpPr>
        <p:spPr>
          <a:xfrm>
            <a:off x="811530" y="1001078"/>
            <a:ext cx="7658100" cy="377190"/>
          </a:xfrm>
          <a:prstGeom prst="roundRect">
            <a:avLst>
              <a:gd name="adj" fmla="val 14545"/>
            </a:avLst>
          </a:prstGeom>
          <a:solidFill>
            <a:srgbClr val="1E5BC6"/>
          </a:solidFill>
          <a:ln w="12700">
            <a:solidFill>
              <a:srgbClr val="1E5BC6"/>
            </a:solidFill>
            <a:prstDash val="solid"/>
          </a:ln>
        </p:spPr>
        <p:txBody>
          <a:bodyPr anchor="ctr" anchorCtr="0"/>
          <a:lstStyle/>
          <a:p>
            <a:pPr algn="ctr"/>
            <a:r>
              <a:rPr lang="zh-CN" altLang="en-US" sz="100" b="1" dirty="0">
                <a:solidFill>
                  <a:schemeClr val="bg1"/>
                </a:solidFill>
              </a:rPr>
              <a:t>在核聚变领域的初步探索：</a:t>
            </a:r>
            <a:r>
              <a:rPr lang="en-US" altLang="zh-CN" sz="100" b="1" dirty="0">
                <a:solidFill>
                  <a:schemeClr val="bg1"/>
                </a:solidFill>
              </a:rPr>
              <a:t>TERPSICHORE</a:t>
            </a:r>
            <a:r>
              <a:rPr lang="zh-CN" altLang="en-US" sz="100" b="1" dirty="0">
                <a:solidFill>
                  <a:schemeClr val="bg1"/>
                </a:solidFill>
              </a:rPr>
              <a:t>软件的开源重构</a:t>
            </a:r>
            <a:endParaRPr lang="zh-CN" altLang="en-US" sz="100" b="1" dirty="0">
              <a:solidFill>
                <a:schemeClr val="bg1"/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" y="1657350"/>
            <a:ext cx="8125046" cy="2369055"/>
          </a:xfrm>
          <a:prstGeom prst="rect">
            <a:avLst/>
          </a:prstGeom>
        </p:spPr>
      </p:pic>
      <p:sp>
        <p:nvSpPr>
          <p:cNvPr id="9" name="圆角矩形 13"/>
          <p:cNvSpPr/>
          <p:nvPr/>
        </p:nvSpPr>
        <p:spPr>
          <a:xfrm>
            <a:off x="1387732" y="1524383"/>
            <a:ext cx="6172200" cy="2618040"/>
          </a:xfrm>
          <a:prstGeom prst="roundRect">
            <a:avLst/>
          </a:prstGeom>
          <a:ln>
            <a:solidFill>
              <a:schemeClr val="accent6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sz="100"/>
          </a:p>
        </p:txBody>
      </p:sp>
      <p:sp>
        <p:nvSpPr>
          <p:cNvPr id="11" name="文本框 10"/>
          <p:cNvSpPr txBox="1"/>
          <p:nvPr/>
        </p:nvSpPr>
        <p:spPr>
          <a:xfrm>
            <a:off x="1646799" y="1533524"/>
            <a:ext cx="5745847" cy="2305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zh-CN" altLang="en-US" sz="12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软件</a:t>
            </a:r>
            <a:r>
              <a:rPr lang="en-US" altLang="zh-CN" sz="12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Harness</a:t>
            </a:r>
            <a:r>
              <a:rPr lang="zh-CN" altLang="en-US" sz="12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空间</a:t>
            </a:r>
            <a:endParaRPr lang="en-US" altLang="zh-CN" sz="12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圆角矩形 13"/>
          <p:cNvSpPr/>
          <p:nvPr/>
        </p:nvSpPr>
        <p:spPr>
          <a:xfrm>
            <a:off x="7591611" y="1524383"/>
            <a:ext cx="990635" cy="2618040"/>
          </a:xfrm>
          <a:prstGeom prst="roundRect">
            <a:avLst/>
          </a:prstGeom>
          <a:ln>
            <a:solidFill>
              <a:schemeClr val="accent6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sz="100"/>
          </a:p>
        </p:txBody>
      </p:sp>
      <p:sp>
        <p:nvSpPr>
          <p:cNvPr id="15" name="文本框 14"/>
          <p:cNvSpPr txBox="1"/>
          <p:nvPr/>
        </p:nvSpPr>
        <p:spPr>
          <a:xfrm>
            <a:off x="7674232" y="1533525"/>
            <a:ext cx="861113" cy="2305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zh-CN" altLang="en-US" sz="12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验证器</a:t>
            </a:r>
            <a:endParaRPr lang="en-US" altLang="zh-CN" sz="12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箭头: 圆角右 15"/>
          <p:cNvSpPr/>
          <p:nvPr/>
        </p:nvSpPr>
        <p:spPr>
          <a:xfrm rot="10800000">
            <a:off x="7681917" y="4281210"/>
            <a:ext cx="457200" cy="457200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0">
              <a:solidFill>
                <a:schemeClr val="tx1"/>
              </a:solidFill>
            </a:endParaRPr>
          </a:p>
        </p:txBody>
      </p:sp>
      <p:sp>
        <p:nvSpPr>
          <p:cNvPr id="20" name="圆角矩形 13"/>
          <p:cNvSpPr/>
          <p:nvPr/>
        </p:nvSpPr>
        <p:spPr>
          <a:xfrm>
            <a:off x="1387733" y="4454273"/>
            <a:ext cx="6115050" cy="579401"/>
          </a:xfrm>
          <a:prstGeom prst="roundRect">
            <a:avLst/>
          </a:prstGeom>
          <a:ln>
            <a:solidFill>
              <a:schemeClr val="accent6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 sz="100"/>
          </a:p>
        </p:txBody>
      </p:sp>
      <p:grpSp>
        <p:nvGrpSpPr>
          <p:cNvPr id="22" name="组合 21"/>
          <p:cNvGrpSpPr/>
          <p:nvPr/>
        </p:nvGrpSpPr>
        <p:grpSpPr>
          <a:xfrm>
            <a:off x="2857500" y="4528310"/>
            <a:ext cx="1363028" cy="424339"/>
            <a:chOff x="9605010" y="3926840"/>
            <a:chExt cx="1817370" cy="565785"/>
          </a:xfrm>
        </p:grpSpPr>
        <p:sp>
          <p:nvSpPr>
            <p:cNvPr id="24" name="圆角矩形 8"/>
            <p:cNvSpPr/>
            <p:nvPr/>
          </p:nvSpPr>
          <p:spPr>
            <a:xfrm>
              <a:off x="9605010" y="3926840"/>
              <a:ext cx="1817370" cy="565785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  <a:alpha val="20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/>
            <a:p>
              <a:pPr lvl="0" algn="ctr">
                <a:buClrTx/>
                <a:buSzTx/>
                <a:buFontTx/>
              </a:pPr>
              <a:endParaRPr lang="zh-CN" altLang="en-US" sz="100">
                <a:sym typeface="+mn-ea"/>
              </a:endParaRPr>
            </a:p>
          </p:txBody>
        </p:sp>
        <p:pic>
          <p:nvPicPr>
            <p:cNvPr id="26" name="图片 30" descr="循环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761855" y="4025900"/>
              <a:ext cx="367665" cy="367665"/>
            </a:xfrm>
            <a:prstGeom prst="rect">
              <a:avLst/>
            </a:prstGeom>
          </p:spPr>
        </p:pic>
        <p:sp>
          <p:nvSpPr>
            <p:cNvPr id="28" name="文本框 27"/>
            <p:cNvSpPr txBox="1"/>
            <p:nvPr/>
          </p:nvSpPr>
          <p:spPr>
            <a:xfrm>
              <a:off x="9909810" y="4039494"/>
              <a:ext cx="1377950" cy="354071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zh-CN" altLang="en-US" sz="1050" b="1" dirty="0">
                  <a:solidFill>
                    <a:schemeClr val="accent3">
                      <a:lumMod val="5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历史轨迹</a:t>
              </a:r>
              <a:endParaRPr lang="en-US" altLang="zh-CN" sz="1050" b="1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4366145" y="4528310"/>
            <a:ext cx="1363028" cy="424339"/>
            <a:chOff x="9605010" y="3926840"/>
            <a:chExt cx="1817370" cy="565785"/>
          </a:xfrm>
        </p:grpSpPr>
        <p:sp>
          <p:nvSpPr>
            <p:cNvPr id="48" name="圆角矩形 8"/>
            <p:cNvSpPr/>
            <p:nvPr/>
          </p:nvSpPr>
          <p:spPr>
            <a:xfrm>
              <a:off x="9605010" y="3926840"/>
              <a:ext cx="1817370" cy="565785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  <a:alpha val="20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/>
            <a:p>
              <a:pPr lvl="0" algn="ctr">
                <a:buClrTx/>
                <a:buSzTx/>
                <a:buFontTx/>
              </a:pPr>
              <a:endParaRPr lang="zh-CN" altLang="en-US" sz="100">
                <a:sym typeface="+mn-ea"/>
              </a:endParaRPr>
            </a:p>
          </p:txBody>
        </p:sp>
        <p:sp>
          <p:nvSpPr>
            <p:cNvPr id="52" name="文本框 51"/>
            <p:cNvSpPr txBox="1"/>
            <p:nvPr/>
          </p:nvSpPr>
          <p:spPr>
            <a:xfrm>
              <a:off x="9909810" y="4039494"/>
              <a:ext cx="1377950" cy="354071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zh-CN" altLang="en-US" sz="1050" b="1" dirty="0">
                  <a:solidFill>
                    <a:schemeClr val="accent3">
                      <a:lumMod val="5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实验结果</a:t>
              </a:r>
              <a:endParaRPr lang="en-US" altLang="zh-CN" sz="1050" b="1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54" name="图片 27" descr="清单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456394" y="4593745"/>
            <a:ext cx="276701" cy="276701"/>
          </a:xfrm>
          <a:prstGeom prst="rect">
            <a:avLst/>
          </a:prstGeom>
        </p:spPr>
      </p:pic>
      <p:grpSp>
        <p:nvGrpSpPr>
          <p:cNvPr id="55" name="组合 54"/>
          <p:cNvGrpSpPr/>
          <p:nvPr/>
        </p:nvGrpSpPr>
        <p:grpSpPr>
          <a:xfrm>
            <a:off x="5930265" y="4528309"/>
            <a:ext cx="1363028" cy="424339"/>
            <a:chOff x="9605010" y="3926840"/>
            <a:chExt cx="1817370" cy="565785"/>
          </a:xfrm>
        </p:grpSpPr>
        <p:sp>
          <p:nvSpPr>
            <p:cNvPr id="56" name="圆角矩形 8"/>
            <p:cNvSpPr/>
            <p:nvPr/>
          </p:nvSpPr>
          <p:spPr>
            <a:xfrm>
              <a:off x="9605010" y="3926840"/>
              <a:ext cx="1817370" cy="565785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  <a:alpha val="20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/>
            <a:p>
              <a:pPr lvl="0" algn="ctr">
                <a:buClrTx/>
                <a:buSzTx/>
                <a:buFontTx/>
              </a:pPr>
              <a:endParaRPr lang="zh-CN" altLang="en-US" sz="100">
                <a:sym typeface="+mn-ea"/>
              </a:endParaRPr>
            </a:p>
          </p:txBody>
        </p:sp>
        <p:sp>
          <p:nvSpPr>
            <p:cNvPr id="58" name="文本框 57"/>
            <p:cNvSpPr txBox="1"/>
            <p:nvPr/>
          </p:nvSpPr>
          <p:spPr>
            <a:xfrm>
              <a:off x="9909810" y="4039494"/>
              <a:ext cx="1377950" cy="354071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zh-CN" altLang="en-US" sz="1050" b="1" dirty="0">
                  <a:solidFill>
                    <a:schemeClr val="accent3">
                      <a:lumMod val="5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意见提出</a:t>
              </a:r>
              <a:endParaRPr lang="en-US" altLang="zh-CN" sz="1050" b="1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60" name="图片 59"/>
          <p:cNvPicPr>
            <a:picLocks noChangeAspect="1"/>
          </p:cNvPicPr>
          <p:nvPr/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057900" y="4581269"/>
            <a:ext cx="311813" cy="311813"/>
          </a:xfrm>
          <a:prstGeom prst="rect">
            <a:avLst/>
          </a:prstGeom>
        </p:spPr>
      </p:pic>
      <p:sp>
        <p:nvSpPr>
          <p:cNvPr id="62" name="文本框 61"/>
          <p:cNvSpPr txBox="1"/>
          <p:nvPr/>
        </p:nvSpPr>
        <p:spPr>
          <a:xfrm>
            <a:off x="1252570" y="4601158"/>
            <a:ext cx="1769713" cy="2305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12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SCION</a:t>
            </a:r>
            <a:r>
              <a:rPr lang="zh-CN" altLang="en-US" sz="12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智能体集合</a:t>
            </a:r>
            <a:endParaRPr lang="en-US" altLang="zh-CN" sz="12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3" name="箭头: 上 62"/>
          <p:cNvSpPr/>
          <p:nvPr/>
        </p:nvSpPr>
        <p:spPr>
          <a:xfrm>
            <a:off x="4251844" y="4190801"/>
            <a:ext cx="228601" cy="229372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pload_post_object_v2_3889793487"/>
          <p:cNvPicPr>
            <a:picLocks noChangeAspect="1"/>
          </p:cNvPicPr>
          <p:nvPr/>
        </p:nvPicPr>
        <p:blipFill>
          <a:blip r:embed="rId1"/>
          <a:srcRect t="7558" b="12485"/>
          <a:stretch>
            <a:fillRect/>
          </a:stretch>
        </p:blipFill>
        <p:spPr>
          <a:xfrm>
            <a:off x="9100" y="0"/>
            <a:ext cx="9143999" cy="3199622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82672" y="3683759"/>
            <a:ext cx="504922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/>
              <a:t>Nex-AGI </a:t>
            </a:r>
            <a:endParaRPr lang="en-US" altLang="zh-CN" dirty="0"/>
          </a:p>
          <a:p>
            <a:r>
              <a:rPr lang="en-US" altLang="zh-CN" b="1" dirty="0"/>
              <a:t>Homepage</a:t>
            </a:r>
            <a:r>
              <a:rPr lang="en-US" altLang="zh-CN" dirty="0"/>
              <a:t>: </a:t>
            </a:r>
            <a:r>
              <a:rPr lang="en-US" altLang="zh-CN" dirty="0">
                <a:hlinkClick r:id="rId2"/>
              </a:rPr>
              <a:t>https://nex-agi.com/en/</a:t>
            </a:r>
            <a:endParaRPr lang="en-US" altLang="zh-CN" dirty="0"/>
          </a:p>
          <a:p>
            <a:r>
              <a:rPr lang="en-US" altLang="zh-CN" b="1" dirty="0"/>
              <a:t>Github</a:t>
            </a:r>
            <a:r>
              <a:rPr lang="en-US" altLang="zh-CN" dirty="0"/>
              <a:t>: </a:t>
            </a:r>
            <a:r>
              <a:rPr lang="en-US" altLang="zh-CN" dirty="0">
                <a:hlinkClick r:id="rId3"/>
              </a:rPr>
              <a:t>https://github.com/nex-agi</a:t>
            </a:r>
            <a:endParaRPr lang="en-US" altLang="zh-CN" dirty="0"/>
          </a:p>
          <a:p>
            <a:r>
              <a:rPr lang="en-US" altLang="zh-CN" b="1" dirty="0" err="1"/>
              <a:t>HuggingFace</a:t>
            </a:r>
            <a:r>
              <a:rPr lang="en-US" altLang="zh-CN" dirty="0"/>
              <a:t>: </a:t>
            </a:r>
            <a:r>
              <a:rPr lang="en-US" altLang="zh-CN" dirty="0">
                <a:hlinkClick r:id="rId4"/>
              </a:rPr>
              <a:t>https://huggingface.co/nex-agi</a:t>
            </a:r>
            <a:endParaRPr lang="en-US" altLang="zh-CN" dirty="0"/>
          </a:p>
        </p:txBody>
      </p:sp>
      <p:pic>
        <p:nvPicPr>
          <p:cNvPr id="7" name="图片 6" descr="QR 代码&#10;&#10;AI 生成的内容可能不正确。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38" y="3229993"/>
            <a:ext cx="1497998" cy="1485917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6347767" y="4746281"/>
            <a:ext cx="199285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US" altLang="zh-CN" dirty="0"/>
              <a:t>Nex-AGI</a:t>
            </a:r>
            <a:r>
              <a:rPr lang="zh-CN" altLang="en-US" dirty="0"/>
              <a:t>交流社区</a:t>
            </a:r>
            <a:endParaRPr lang="zh-CN" altLang="en-US" dirty="0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3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4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5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6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7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8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9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10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11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12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13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14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15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16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17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18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19.xml><?xml version="1.0" encoding="utf-8"?>
<p:tagLst xmlns:p="http://schemas.openxmlformats.org/presentationml/2006/main">
  <p:tag name="KSO_WM_DIAGRAM_VIRTUALLY_FRAME" val="{&quot;height&quot;:118.8,&quot;left&quot;:29.79375,&quot;top&quot;:222.48000000000002,&quot;width&quot;:660.4200000000001}"/>
</p:tagLst>
</file>

<file path=ppt/tags/tag20.xml><?xml version="1.0" encoding="utf-8"?>
<p:tagLst xmlns:p="http://schemas.openxmlformats.org/presentationml/2006/main">
  <p:tag name="KSO_WM_AICARD_INVALID" val="Invalid"/>
</p:tagLst>
</file>

<file path=ppt/tags/tag21.xml><?xml version="1.0" encoding="utf-8"?>
<p:tagLst xmlns:p="http://schemas.openxmlformats.org/presentationml/2006/main">
  <p:tag name="KSO_WM_AICARD_INVALID" val="Invalid"/>
</p:tagLst>
</file>

<file path=ppt/tags/tag2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3.xml><?xml version="1.0" encoding="utf-8"?>
<p:tagLst xmlns:p="http://schemas.openxmlformats.org/presentationml/2006/main">
  <p:tag name="KSO_DOCER_RESOURCE_TRACE_INFO" val="{&quot;id&quot;:&quot;50062410&quot;,&quot;origin&quot;:0,&quot;type&quot;:&quot;icons&quot;,&quot;user&quot;:&quot;501444157&quot;}"/>
</p:tagLst>
</file>

<file path=ppt/tags/tag24.xml><?xml version="1.0" encoding="utf-8"?>
<p:tagLst xmlns:p="http://schemas.openxmlformats.org/presentationml/2006/main">
  <p:tag name="KSO_DOCER_RESOURCE_TRACE_INFO" val="{&quot;id&quot;:&quot;50039175&quot;,&quot;origin&quot;:0,&quot;type&quot;:&quot;icons&quot;,&quot;user&quot;:&quot;501444157&quot;}"/>
</p:tagLst>
</file>

<file path=ppt/theme/theme1.xml><?xml version="1.0" encoding="utf-8"?>
<a:theme xmlns:a="http://schemas.openxmlformats.org/drawingml/2006/main" name="大模型深度推理-邱锡鹏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自定义 1">
      <a:majorFont>
        <a:latin typeface="Cambria"/>
        <a:ea typeface="微软雅黑"/>
        <a:cs typeface=""/>
      </a:majorFont>
      <a:minorFont>
        <a:latin typeface="Cambria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7989</Words>
  <Application>WPS 演示</Application>
  <PresentationFormat>全屏显示(16:9)</PresentationFormat>
  <Paragraphs>865</Paragraphs>
  <Slides>34</Slides>
  <Notes>18</Notes>
  <HiddenSlides>0</HiddenSlides>
  <MMClips>7</MMClips>
  <ScaleCrop>false</ScaleCrop>
  <HeadingPairs>
    <vt:vector size="6" baseType="variant">
      <vt:variant>
        <vt:lpstr>已用的字体</vt:lpstr>
      </vt:variant>
      <vt:variant>
        <vt:i4>30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34</vt:i4>
      </vt:variant>
    </vt:vector>
  </HeadingPairs>
  <TitlesOfParts>
    <vt:vector size="65" baseType="lpstr">
      <vt:lpstr>Arial</vt:lpstr>
      <vt:lpstr>宋体</vt:lpstr>
      <vt:lpstr>Wingdings</vt:lpstr>
      <vt:lpstr>微软雅黑</vt:lpstr>
      <vt:lpstr>HarmonyOS Sans SC</vt:lpstr>
      <vt:lpstr>Arial</vt:lpstr>
      <vt:lpstr>Times New Roman</vt:lpstr>
      <vt:lpstr>Calibri</vt:lpstr>
      <vt:lpstr>Century Gothic</vt:lpstr>
      <vt:lpstr>HarmonyOS Sans SC Medium</vt:lpstr>
      <vt:lpstr>微软雅黑</vt:lpstr>
      <vt:lpstr>华文中宋</vt:lpstr>
      <vt:lpstr>Calibri</vt:lpstr>
      <vt:lpstr>Calibri</vt:lpstr>
      <vt:lpstr>Calibri</vt:lpstr>
      <vt:lpstr>Georgia</vt:lpstr>
      <vt:lpstr>Georgia</vt:lpstr>
      <vt:lpstr>Georgia</vt:lpstr>
      <vt:lpstr>Microsoft JhengHei UI</vt:lpstr>
      <vt:lpstr>Cambria</vt:lpstr>
      <vt:lpstr>Arial Unicode MS</vt:lpstr>
      <vt:lpstr>等线</vt:lpstr>
      <vt:lpstr>Noto Sans SC</vt:lpstr>
      <vt:lpstr>Noto Sans SC</vt:lpstr>
      <vt:lpstr>-apple-system</vt:lpstr>
      <vt:lpstr>Segoe Print</vt:lpstr>
      <vt:lpstr>Arial Black</vt:lpstr>
      <vt:lpstr>Arial Black</vt:lpstr>
      <vt:lpstr>Arial Black</vt:lpstr>
      <vt:lpstr>PingFang SC Semibold</vt:lpstr>
      <vt:lpstr>大模型深度推理-邱锡鹏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评测榜单与真实用户使用量不匹配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海报生成</vt:lpstr>
      <vt:lpstr>幻灯片制作</vt:lpstr>
      <vt:lpstr>深度研究</vt:lpstr>
      <vt:lpstr>网页制作</vt:lpstr>
      <vt:lpstr>小程序生成</vt:lpstr>
      <vt:lpstr>NexAU智能体</vt:lpstr>
      <vt:lpstr>PowerPoint 演示文稿</vt:lpstr>
      <vt:lpstr>PowerPoint 演示文稿</vt:lpstr>
      <vt:lpstr>PowerPoint 演示文稿</vt:lpstr>
      <vt:lpstr>底层 Infra 全套支持</vt:lpstr>
      <vt:lpstr>底层 Infra 全套支持</vt:lpstr>
      <vt:lpstr>PowerPoint 演示文稿</vt:lpstr>
      <vt:lpstr>成果实现路径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Zhen Yin</dc:creator>
  <cp:lastModifiedBy>邱锡鹏</cp:lastModifiedBy>
  <cp:revision>695</cp:revision>
  <dcterms:created xsi:type="dcterms:W3CDTF">2025-01-03T09:11:00Z</dcterms:created>
  <dcterms:modified xsi:type="dcterms:W3CDTF">2026-07-04T07:37:01Z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1FBBE53C4AF246B6AE4DD7A7028265F2_12</vt:lpwstr>
  </property>
  <property fmtid="{D5CDD505-2E9C-101B-9397-08002B2CF9AE}" pid="3" name="KSOProductBuildVer">
    <vt:lpwstr>2052-12.1.0.26895</vt:lpwstr>
  </property>
</Properties>
</file>