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8" r:id="rId3"/>
    <p:sldId id="265" r:id="rId4"/>
    <p:sldId id="296" r:id="rId5"/>
    <p:sldId id="300" r:id="rId6"/>
    <p:sldId id="262" r:id="rId7"/>
    <p:sldId id="302" r:id="rId8"/>
    <p:sldId id="298" r:id="rId9"/>
    <p:sldId id="301" r:id="rId10"/>
    <p:sldId id="267" r:id="rId11"/>
    <p:sldId id="297" r:id="rId12"/>
    <p:sldId id="299" r:id="rId13"/>
    <p:sldId id="277" r:id="rId14"/>
    <p:sldId id="278" r:id="rId15"/>
    <p:sldId id="288" r:id="rId16"/>
    <p:sldId id="307" r:id="rId17"/>
    <p:sldId id="305" r:id="rId18"/>
    <p:sldId id="283" r:id="rId19"/>
    <p:sldId id="303" r:id="rId20"/>
    <p:sldId id="280" r:id="rId21"/>
    <p:sldId id="284" r:id="rId22"/>
    <p:sldId id="291" r:id="rId23"/>
    <p:sldId id="268" r:id="rId24"/>
    <p:sldId id="270" r:id="rId25"/>
    <p:sldId id="275" r:id="rId26"/>
    <p:sldId id="292" r:id="rId27"/>
    <p:sldId id="260" r:id="rId28"/>
    <p:sldId id="257" r:id="rId29"/>
    <p:sldId id="281" r:id="rId30"/>
    <p:sldId id="26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C9D1DC"/>
    <a:srgbClr val="AF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D836-B2B0-4501-8D59-839CE5888729}" type="datetimeFigureOut">
              <a:rPr lang="zh-CN" altLang="en-US" smtClean="0"/>
              <a:t>2026/7/4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1225-2D67-4A16-B4E2-B33F45F60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2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C3B7D-E49F-399A-1A72-651288B62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529606-18BF-4AE0-E38D-43B054A8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07C81-3FD1-A9B4-B4C4-A279AFB1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9A278A-4B51-5689-AD08-1F3BD10C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C7D5A-CAF1-512D-C1A8-363DB073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8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CE0A7-7684-7C70-40EA-6CFDF298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FA58F1-39B2-9418-49D6-8798FE7A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C66DB5-EF9E-D9F9-DF40-CA499E49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3D11B9-6024-ECEA-30A5-768BC4E8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AD1B7B-D48B-F464-A2C0-49A6842B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1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C83C8E-E5DC-0A00-D657-D0EE2AFF1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7BFA11-6307-3B47-FF5A-46E999F8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F31A2-D5B0-B6AF-393B-73BC6659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89DB2-D035-1341-C500-F84683C2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D26D5-D07B-FEAD-8EB6-D40343B6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92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CF975-FCAF-DAD2-3A9A-0A4FF50B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C70627-FDF2-2580-D800-4764A3E5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8D39CE-D78E-4258-A729-82CD0B45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5D3336-9A2A-D534-831A-5354714E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4ED820-6202-CFE4-956E-752D7A56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3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95E5F-89C7-7A12-9475-5132E780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FE183-7C49-B233-96EF-E54CF4F1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6B8883-38BD-66EA-CB22-5704249A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C6AF87-5D18-AC2B-8BFF-F58AEF26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D06659-AF3D-F63A-D654-4BCAF4FF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93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7A45E-8BE9-4B8B-3EA1-13998492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141C88-E9B8-8C6C-FCF3-9B87B31BF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51A013-5E3C-C39B-DEFD-AF0A26CD7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064CB7-68F3-8FA1-E061-368AA7C5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AF020-C87F-06AB-C62A-0EE6EB35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716D2-50AA-E537-C63D-941ED377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4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732C2-C3B7-FD8B-4948-2DEDA93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ECA9CF-6720-FA94-C2CA-2F7819DA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0A27C9-D74A-21AE-AFCA-78C8EA7BA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E1245D-2981-9444-1914-682FCDBFB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DC3440-E16D-AD27-B9E9-58D2302C9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7C9A6B-C464-FFD8-CA7D-32395A29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38805D-A0E4-369C-EA26-92556741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AFC4BF-610A-231A-06FE-6848CA25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8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977AC-D1DF-3BB0-E9F5-68CB79BB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1F9AEE-AF67-A1A9-8E74-E117C4FA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1EE7DE-D49E-A1CF-C690-1360AC80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BC8F1D-22A7-7959-46E1-FA88328B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068F70-C72A-794F-0835-1BD869BD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DA2755-8884-90E9-6316-C92E497A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E5B704-6971-F041-6869-1F9C9CC1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7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EFE58-8E30-43A8-E1BF-D46D096D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68EB8-A8D4-D30E-96D7-A3762CCC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AF5C71-32D4-0FCB-2E0D-D9CDD0B09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C0CBF7-E47C-7B6B-B7EC-83ADE5E5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828281-22B7-94BF-5135-871F1752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D8B37D-E25B-1AD0-5B12-880421CB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2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E895C-E58B-DDF6-02B5-77BFC64D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EE9543-EDAE-7F82-67A8-EDF9EE930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D864C-C4BA-1B00-05B2-5DFDE6B0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197997-FA52-A231-BF8C-2F116DB8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6A3834-4B6D-31B2-4C1D-3A15FAE1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5407E9-FFF0-ACED-CE27-E03BF4A6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88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C7F3FD-2D73-9C3D-7895-924A501D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B6CD3D-ACEE-D7B4-C512-CBEC45F6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4CD79B-0CDC-58F0-B4ED-3E281715D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6B987-0C87-D99F-4EED-BFDFCF032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2EFB4-6118-13A9-D44E-B0F23B3A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344FDE-6632-4530-9323-0FA6DD0882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like@ihep.ac.c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hep.com.cn/fop/EN/10.15302/frontphys.2026.096401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rxiv.org/abs/2605.014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0/epjc/s10052-020-7792-2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doi.org/10.1016/j.physrep.2025.08.00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list.ihep.ac.cn/mailman/listinfo/drsai" TargetMode="External"/><Relationship Id="rId2" Type="http://schemas.openxmlformats.org/officeDocument/2006/relationships/hyperlink" Target="mailto:drsai@maillist.ihep.ac.c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604.2254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5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4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603.14553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arxiv.org/pdf/2604.1318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603.20179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arxiv.org/pdf/2603.2247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291157/contributions/588960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604.225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0A37E-39D3-3C06-A861-A19806A4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3C2830-D27A-B1D7-D155-0B908584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5F3F4F2-B5D8-BD94-7B07-43ADE98BE314}"/>
              </a:ext>
            </a:extLst>
          </p:cNvPr>
          <p:cNvSpPr txBox="1">
            <a:spLocks/>
          </p:cNvSpPr>
          <p:nvPr/>
        </p:nvSpPr>
        <p:spPr>
          <a:xfrm>
            <a:off x="1898740" y="891330"/>
            <a:ext cx="873907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b="1" dirty="0" err="1">
                <a:solidFill>
                  <a:srgbClr val="000080"/>
                </a:solidFill>
              </a:rPr>
              <a:t>DrSai</a:t>
            </a:r>
            <a:r>
              <a:rPr lang="en-US" altLang="zh-CN" b="1" dirty="0">
                <a:solidFill>
                  <a:srgbClr val="000080"/>
                </a:solidFill>
              </a:rPr>
              <a:t>: AI Agents for BESIII Analysis and Beyond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03C3212A-3962-EA6F-DE95-370CBA23501C}"/>
              </a:ext>
            </a:extLst>
          </p:cNvPr>
          <p:cNvSpPr txBox="1">
            <a:spLocks/>
          </p:cNvSpPr>
          <p:nvPr/>
        </p:nvSpPr>
        <p:spPr>
          <a:xfrm>
            <a:off x="2156071" y="4427753"/>
            <a:ext cx="7879855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/>
              <a:t>Ke</a:t>
            </a:r>
            <a:r>
              <a:rPr lang="zh-CN" altLang="en-US" sz="2400" dirty="0"/>
              <a:t> </a:t>
            </a:r>
            <a:r>
              <a:rPr lang="en-US" altLang="zh-CN" sz="2400" dirty="0"/>
              <a:t>Li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>
                <a:hlinkClick r:id="rId2"/>
              </a:rPr>
              <a:t>like@ihep.ac.cn</a:t>
            </a:r>
            <a:r>
              <a:rPr lang="en-US" altLang="zh-CN" sz="2400" dirty="0"/>
              <a:t>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47E9FDE-A575-332E-52BF-EC23E05B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2" y="443991"/>
            <a:ext cx="4708833" cy="894678"/>
          </a:xfrm>
          <a:prstGeom prst="rect">
            <a:avLst/>
          </a:prstGeom>
        </p:spPr>
      </p:pic>
      <p:sp>
        <p:nvSpPr>
          <p:cNvPr id="3" name="日期占位符 3">
            <a:extLst>
              <a:ext uri="{FF2B5EF4-FFF2-40B4-BE49-F238E27FC236}">
                <a16:creationId xmlns:a16="http://schemas.microsoft.com/office/drawing/2014/main" id="{CBDCABA9-C295-3BDD-C76A-CD1167CB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235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1B2CC-0F0A-E0A9-8859-034E78B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V2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168A99-3583-B8F7-77F4-78EA6F128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407"/>
                <a:ext cx="10515600" cy="4679556"/>
              </a:xfrm>
            </p:spPr>
            <p:txBody>
              <a:bodyPr/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altLang="zh-CN" sz="2000" dirty="0"/>
                  <a:t>The whole system was </a:t>
                </a:r>
                <a:r>
                  <a:rPr lang="en-US" altLang="zh-CN" sz="2000" b="1" dirty="0">
                    <a:solidFill>
                      <a:srgbClr val="000080"/>
                    </a:solidFill>
                  </a:rPr>
                  <a:t>validated by re-measuring </a:t>
                </a:r>
                <a:r>
                  <a:rPr lang="en-US" altLang="zh-CN" sz="2000" dirty="0"/>
                  <a:t>known branching fractions (BFs</a:t>
                </a:r>
                <a:r>
                  <a:rPr lang="zh-CN" altLang="en-US" sz="2000" dirty="0"/>
                  <a:t>） </a:t>
                </a:r>
                <a:r>
                  <a:rPr lang="en-US" altLang="zh-CN" sz="2000" dirty="0"/>
                  <a:t>of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/>
                  <a:t> decays !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168A99-3583-B8F7-77F4-78EA6F128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407"/>
                <a:ext cx="10515600" cy="4679556"/>
              </a:xfrm>
              <a:blipFill>
                <a:blip r:embed="rId2"/>
                <a:stretch>
                  <a:fillRect l="-522" t="-1434" r="-2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921765-44CB-5A46-F25E-B9759E36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4B6EEF-3808-17BF-3B30-9E0D2890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94CC5-947F-F7F0-BD4C-026ED504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810B24-151D-FEF3-9950-E8526467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48" y="2345293"/>
            <a:ext cx="5550864" cy="3524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A3441F-51C3-B99A-1625-9DA47495B3FE}"/>
                  </a:ext>
                </a:extLst>
              </p:cNvPr>
              <p:cNvSpPr txBox="1"/>
              <p:nvPr/>
            </p:nvSpPr>
            <p:spPr>
              <a:xfrm>
                <a:off x="367388" y="2139709"/>
                <a:ext cx="5728611" cy="379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Built a sample using MC with all known decays</a:t>
                </a:r>
              </a:p>
              <a:p>
                <a:pPr marL="742950" lvl="1" indent="-28575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3686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process to measure the BFs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/>
                  <a:t>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DrSai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V2 performed the whole analysis</a:t>
                </a:r>
              </a:p>
              <a:p>
                <a:pPr marL="1200150" lvl="2" indent="-28575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From simulation to preliminary systematics study</a:t>
                </a:r>
              </a:p>
              <a:p>
                <a:pPr marL="742950" lvl="1" indent="-28575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All the measured BFs showed </a:t>
                </a:r>
                <a:r>
                  <a:rPr lang="en-US" altLang="zh-CN" sz="2000" b="1" dirty="0">
                    <a:solidFill>
                      <a:srgbClr val="080893">
                        <a:alpha val="10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good consistency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with injected values</a:t>
                </a:r>
              </a:p>
              <a:p>
                <a:pPr marL="742950" lvl="1" indent="-285750">
                  <a:lnSpc>
                    <a:spcPct val="110000"/>
                  </a:lnSpc>
                  <a:buFont typeface="Arial" charset="0"/>
                  <a:buChar char="•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First full chain validation of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DrSai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on a realistic physics analysis pipeline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A3441F-51C3-B99A-1625-9DA47495B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8" y="2139709"/>
                <a:ext cx="5728611" cy="3792833"/>
              </a:xfrm>
              <a:prstGeom prst="rect">
                <a:avLst/>
              </a:prstGeom>
              <a:blipFill>
                <a:blip r:embed="rId4"/>
                <a:stretch>
                  <a:fillRect t="-643" r="-1915" b="-1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9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ACB14-1F90-3D7C-CA52-EB18267C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45389" cy="1325563"/>
          </a:xfrm>
        </p:spPr>
        <p:txBody>
          <a:bodyPr/>
          <a:lstStyle/>
          <a:p>
            <a:r>
              <a:rPr lang="en-US" altLang="zh-CN" dirty="0"/>
              <a:t>Identified Core Challenges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B3BCCF-0BDA-7703-D4BB-C0F793E9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27285A-B9AE-99D1-DBEA-6BF50862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24E446-15F9-C9BF-2352-ACECC34F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D23A144-DC31-2942-1B21-4FFF937E1344}"/>
              </a:ext>
            </a:extLst>
          </p:cNvPr>
          <p:cNvSpPr/>
          <p:nvPr/>
        </p:nvSpPr>
        <p:spPr>
          <a:xfrm>
            <a:off x="523718" y="1458434"/>
            <a:ext cx="5400000" cy="2448000"/>
          </a:xfrm>
          <a:prstGeom prst="roundRect">
            <a:avLst>
              <a:gd name="adj" fmla="val 790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899D15-F69C-0D8A-1B76-04550B90BBB0}"/>
              </a:ext>
            </a:extLst>
          </p:cNvPr>
          <p:cNvSpPr txBox="1"/>
          <p:nvPr/>
        </p:nvSpPr>
        <p:spPr>
          <a:xfrm>
            <a:off x="652539" y="1652278"/>
            <a:ext cx="366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Knowledge &amp; Self-Evolution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06703B-5F1C-202F-D4E2-A2A4F16D717B}"/>
              </a:ext>
            </a:extLst>
          </p:cNvPr>
          <p:cNvSpPr txBox="1"/>
          <p:nvPr/>
        </p:nvSpPr>
        <p:spPr>
          <a:xfrm>
            <a:off x="652537" y="2599331"/>
            <a:ext cx="372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5ACC60-9159-146B-0BD5-C2CFE2B171B8}"/>
              </a:ext>
            </a:extLst>
          </p:cNvPr>
          <p:cNvSpPr txBox="1"/>
          <p:nvPr/>
        </p:nvSpPr>
        <p:spPr>
          <a:xfrm>
            <a:off x="652537" y="2021610"/>
            <a:ext cx="527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Often unstructured (experience, intuition). How to make it computable, reasonable, and continuously growing?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27238D-3D62-0752-89B7-3780026E6AC1}"/>
              </a:ext>
            </a:extLst>
          </p:cNvPr>
          <p:cNvSpPr txBox="1"/>
          <p:nvPr/>
        </p:nvSpPr>
        <p:spPr>
          <a:xfrm>
            <a:off x="652536" y="2942335"/>
            <a:ext cx="527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Domain-Specific-Language (DSL) represent analysis with an on-the-fly extraction and iterative refinement from expert feedback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F187351-6201-F113-E636-980A4D17CCCA}"/>
              </a:ext>
            </a:extLst>
          </p:cNvPr>
          <p:cNvSpPr/>
          <p:nvPr/>
        </p:nvSpPr>
        <p:spPr>
          <a:xfrm>
            <a:off x="6268282" y="1458434"/>
            <a:ext cx="5400000" cy="2448000"/>
          </a:xfrm>
          <a:prstGeom prst="roundRect">
            <a:avLst>
              <a:gd name="adj" fmla="val 790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2B100B-CDD8-19FA-C83B-F2A0A51D3E66}"/>
              </a:ext>
            </a:extLst>
          </p:cNvPr>
          <p:cNvSpPr txBox="1"/>
          <p:nvPr/>
        </p:nvSpPr>
        <p:spPr>
          <a:xfrm>
            <a:off x="6397101" y="1645224"/>
            <a:ext cx="366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Reasoning &amp; Task planning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98E562-8BEF-A9D0-6B84-0DFEF9DD472A}"/>
              </a:ext>
            </a:extLst>
          </p:cNvPr>
          <p:cNvSpPr txBox="1"/>
          <p:nvPr/>
        </p:nvSpPr>
        <p:spPr>
          <a:xfrm>
            <a:off x="6397099" y="2592277"/>
            <a:ext cx="372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38003F-EF38-7435-BE74-8510ACC629E9}"/>
              </a:ext>
            </a:extLst>
          </p:cNvPr>
          <p:cNvSpPr txBox="1"/>
          <p:nvPr/>
        </p:nvSpPr>
        <p:spPr>
          <a:xfrm>
            <a:off x="6397099" y="2014556"/>
            <a:ext cx="527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High level goals need complex and hallucinations-free decomposition + environment-aware reflections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B6F7982-E629-99AE-A09B-75A07208E779}"/>
              </a:ext>
            </a:extLst>
          </p:cNvPr>
          <p:cNvSpPr txBox="1"/>
          <p:nvPr/>
        </p:nvSpPr>
        <p:spPr>
          <a:xfrm>
            <a:off x="6397098" y="2946137"/>
            <a:ext cx="514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Expert guides the system to orchestrate workflows for multiple analyses  → distills into Skills → next workflow iteratively refined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EE7545C-203E-3025-6961-4384D9D05CF6}"/>
              </a:ext>
            </a:extLst>
          </p:cNvPr>
          <p:cNvSpPr/>
          <p:nvPr/>
        </p:nvSpPr>
        <p:spPr>
          <a:xfrm>
            <a:off x="523718" y="3981722"/>
            <a:ext cx="5400000" cy="2448000"/>
          </a:xfrm>
          <a:prstGeom prst="roundRect">
            <a:avLst>
              <a:gd name="adj" fmla="val 790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839910-56A5-EEB1-117B-26EA6083552B}"/>
              </a:ext>
            </a:extLst>
          </p:cNvPr>
          <p:cNvSpPr txBox="1"/>
          <p:nvPr/>
        </p:nvSpPr>
        <p:spPr>
          <a:xfrm>
            <a:off x="652539" y="4100278"/>
            <a:ext cx="366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Tools/codes &amp; Execution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EC17424-4332-14BA-DAC8-3110B6C7E728}"/>
              </a:ext>
            </a:extLst>
          </p:cNvPr>
          <p:cNvSpPr txBox="1"/>
          <p:nvPr/>
        </p:nvSpPr>
        <p:spPr>
          <a:xfrm>
            <a:off x="652537" y="5047331"/>
            <a:ext cx="372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13C9B9-C2D1-DD2A-3EF7-E0D6919D8545}"/>
              </a:ext>
            </a:extLst>
          </p:cNvPr>
          <p:cNvSpPr txBox="1"/>
          <p:nvPr/>
        </p:nvSpPr>
        <p:spPr>
          <a:xfrm>
            <a:off x="652537" y="4469610"/>
            <a:ext cx="527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Complex software system, and must align with physics goals,  as well as auto-checking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7CB5931-F749-538C-C066-8BD6F4D58272}"/>
              </a:ext>
            </a:extLst>
          </p:cNvPr>
          <p:cNvSpPr txBox="1"/>
          <p:nvPr/>
        </p:nvSpPr>
        <p:spPr>
          <a:xfrm>
            <a:off x="652536" y="5390335"/>
            <a:ext cx="527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Error‑Aware </a:t>
            </a:r>
            <a:r>
              <a:rPr lang="en-US" altLang="zh-CN" sz="1600" b="1" dirty="0" err="1"/>
              <a:t>GraphRAG</a:t>
            </a:r>
            <a:r>
              <a:rPr lang="en-US" altLang="zh-CN" sz="1600" b="1" dirty="0"/>
              <a:t> – stores long connections.</a:t>
            </a:r>
          </a:p>
          <a:p>
            <a:r>
              <a:rPr lang="en-US" altLang="zh-CN" sz="1600" b="1" dirty="0"/>
              <a:t>DSL/Skill align with code blocks or tools, enabling multiple checkpoints (e.g., injection tests).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1C9CEA0-FB15-5F96-97AF-38AA274C9F8D}"/>
              </a:ext>
            </a:extLst>
          </p:cNvPr>
          <p:cNvSpPr/>
          <p:nvPr/>
        </p:nvSpPr>
        <p:spPr>
          <a:xfrm>
            <a:off x="6268282" y="3981722"/>
            <a:ext cx="5400000" cy="2448000"/>
          </a:xfrm>
          <a:prstGeom prst="roundRect">
            <a:avLst>
              <a:gd name="adj" fmla="val 790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1282E42-9AC2-0BBF-CB05-8E90F6291215}"/>
              </a:ext>
            </a:extLst>
          </p:cNvPr>
          <p:cNvSpPr txBox="1"/>
          <p:nvPr/>
        </p:nvSpPr>
        <p:spPr>
          <a:xfrm>
            <a:off x="6397101" y="4093224"/>
            <a:ext cx="366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Infrastructures &amp; Safety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A48C80F-90B2-B3A6-CD91-080E9A530050}"/>
              </a:ext>
            </a:extLst>
          </p:cNvPr>
          <p:cNvSpPr txBox="1"/>
          <p:nvPr/>
        </p:nvSpPr>
        <p:spPr>
          <a:xfrm>
            <a:off x="6397099" y="5040277"/>
            <a:ext cx="372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9071B1E-1DC6-2CAD-B62B-6B87FFD33A90}"/>
              </a:ext>
            </a:extLst>
          </p:cNvPr>
          <p:cNvSpPr txBox="1"/>
          <p:nvPr/>
        </p:nvSpPr>
        <p:spPr>
          <a:xfrm>
            <a:off x="6397099" y="4462556"/>
            <a:ext cx="527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Scaling bottlenecks (GPU costs) vs. data privacy and autonomous safety risks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553D4BD-56C3-268E-C7F7-4523277DB398}"/>
              </a:ext>
            </a:extLst>
          </p:cNvPr>
          <p:cNvSpPr txBox="1"/>
          <p:nvPr/>
        </p:nvSpPr>
        <p:spPr>
          <a:xfrm>
            <a:off x="6397098" y="5383281"/>
            <a:ext cx="527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Local deployment of open-source LLM (DeepSeek) at IHEP + Cloud support.</a:t>
            </a:r>
          </a:p>
          <a:p>
            <a:r>
              <a:rPr lang="en-US" altLang="zh-CN" sz="1600" b="1" dirty="0"/>
              <a:t>Only allow predefined operations. </a:t>
            </a:r>
          </a:p>
        </p:txBody>
      </p:sp>
    </p:spTree>
    <p:extLst>
      <p:ext uri="{BB962C8B-B14F-4D97-AF65-F5344CB8AC3E}">
        <p14:creationId xmlns:p14="http://schemas.microsoft.com/office/powerpoint/2010/main" val="270188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C8E1A-DFEE-2AE4-0BF4-00807B5C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V3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BFDE14-50C3-BC1C-9006-38ECD454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4329"/>
            <a:ext cx="6339215" cy="46023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With </a:t>
            </a:r>
            <a:r>
              <a:rPr lang="en-US" altLang="zh-CN" sz="2000" dirty="0" err="1"/>
              <a:t>DrSai</a:t>
            </a:r>
            <a:r>
              <a:rPr lang="en-US" altLang="zh-CN" sz="2000" dirty="0"/>
              <a:t> V2, we have </a:t>
            </a:r>
            <a:r>
              <a:rPr lang="en-US" altLang="zh-CN" sz="2000" dirty="0">
                <a:solidFill>
                  <a:srgbClr val="000080"/>
                </a:solidFill>
              </a:rPr>
              <a:t>identified four core challenges and developed corresponding solutions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Major updates 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 err="1"/>
              <a:t>AutoGen</a:t>
            </a:r>
            <a:r>
              <a:rPr lang="en-US" altLang="zh-CN" sz="1800" dirty="0"/>
              <a:t>-based framework -&gt; Claude Code agent runtime</a:t>
            </a:r>
          </a:p>
          <a:p>
            <a:pPr lvl="2">
              <a:lnSpc>
                <a:spcPct val="120000"/>
              </a:lnSpc>
            </a:pPr>
            <a:r>
              <a:rPr lang="en-US" altLang="zh-CN" sz="1600" dirty="0"/>
              <a:t>Also  DeepSeek-TUI, Cline, etc.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000080"/>
                </a:solidFill>
              </a:rPr>
              <a:t>A set of analysis Skills </a:t>
            </a:r>
            <a:r>
              <a:rPr lang="en-US" altLang="zh-CN" sz="1800" dirty="0"/>
              <a:t>– built and refined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000080"/>
                </a:solidFill>
              </a:rPr>
              <a:t>Hundreds of DSLs </a:t>
            </a:r>
            <a:r>
              <a:rPr lang="en-US" altLang="zh-CN" sz="1800" dirty="0"/>
              <a:t>extracted from published papers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000080"/>
                </a:solidFill>
              </a:rPr>
              <a:t>Error‑aware </a:t>
            </a:r>
            <a:r>
              <a:rPr lang="en-US" altLang="zh-CN" sz="1800" dirty="0" err="1">
                <a:solidFill>
                  <a:srgbClr val="000080"/>
                </a:solidFill>
              </a:rPr>
              <a:t>GraphRAG</a:t>
            </a:r>
            <a:r>
              <a:rPr lang="en-US" altLang="zh-CN" sz="1800" dirty="0">
                <a:solidFill>
                  <a:srgbClr val="000080"/>
                </a:solidFill>
              </a:rPr>
              <a:t> </a:t>
            </a:r>
            <a:r>
              <a:rPr lang="en-US" altLang="zh-CN" sz="1800" dirty="0"/>
              <a:t>for code generation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000080"/>
                </a:solidFill>
              </a:rPr>
              <a:t>Agentic RAG </a:t>
            </a:r>
            <a:r>
              <a:rPr lang="en-US" altLang="zh-CN" sz="1800" dirty="0"/>
              <a:t>for internal notes of previous analyses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DEC95D-FEBC-DA06-3A92-9AC2E8C6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F6124-BAEC-6BEF-90CE-4209EF93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D18E5-6C0D-C990-F4E6-5C570570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1" name="内容占位符 35">
            <a:extLst>
              <a:ext uri="{FF2B5EF4-FFF2-40B4-BE49-F238E27FC236}">
                <a16:creationId xmlns:a16="http://schemas.microsoft.com/office/drawing/2014/main" id="{CD2A8E0E-7C86-4C03-6EAE-2AB1AEC4E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690" y="1713186"/>
            <a:ext cx="5351299" cy="37833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5F0D992-D109-3E2A-C1B9-CCAACD9B6048}"/>
              </a:ext>
            </a:extLst>
          </p:cNvPr>
          <p:cNvSpPr txBox="1"/>
          <p:nvPr/>
        </p:nvSpPr>
        <p:spPr>
          <a:xfrm>
            <a:off x="7859985" y="5653871"/>
            <a:ext cx="3600450" cy="450850"/>
          </a:xfrm>
          <a:prstGeom prst="rect">
            <a:avLst/>
          </a:prstGeom>
          <a:ln w="6350">
            <a:prstDash val="solid"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Front. Phys., 2026, 21(9): 096401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48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746230" cy="1325563"/>
          </a:xfrm>
        </p:spPr>
        <p:txBody>
          <a:bodyPr>
            <a:normAutofit/>
          </a:bodyPr>
          <a:lstStyle/>
          <a:p>
            <a:r>
              <a:rPr lang="en-US" dirty="0"/>
              <a:t>Analysis representation: </a:t>
            </a:r>
            <a:r>
              <a:rPr lang="en-US" altLang="zh-CN" dirty="0" err="1"/>
              <a:t>HepScript</a:t>
            </a:r>
            <a:r>
              <a:rPr lang="en-US" altLang="zh-CN" dirty="0"/>
              <a:t> (a DSL)</a:t>
            </a:r>
            <a:endParaRPr dirty="0"/>
          </a:p>
        </p:txBody>
      </p:sp>
      <p:sp>
        <p:nvSpPr>
          <p:cNvPr id="207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/>
          </a:p>
        </p:txBody>
      </p:sp>
      <p:sp>
        <p:nvSpPr>
          <p:cNvPr id="208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  <a:endParaRPr/>
          </a:p>
        </p:txBody>
      </p:sp>
      <p:sp>
        <p:nvSpPr>
          <p:cNvPr id="209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/>
              <a:t>13</a:t>
            </a:fld>
            <a:endParaRPr lang="zh-CN"/>
          </a:p>
        </p:txBody>
      </p:sp>
      <p:sp>
        <p:nvSpPr>
          <p:cNvPr id="210" name="文本框 209"/>
          <p:cNvSpPr txBox="1"/>
          <p:nvPr/>
        </p:nvSpPr>
        <p:spPr>
          <a:xfrm>
            <a:off x="545356" y="1540634"/>
            <a:ext cx="5674970" cy="3298147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Represent BESIII analysis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Pseudocode in Ruby/YAML format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Bridges high-level intent with code/tools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Defines a constrained action space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majority are mapped into code blocks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Only a small part need conversion by LLM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Scalable: </a:t>
            </a:r>
            <a:r>
              <a:rPr lang="en-US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automatically extracted from published paper or generated on-the-fly for new analysis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D37FC1-B076-7166-5F30-6A0EC8013D0B}"/>
              </a:ext>
            </a:extLst>
          </p:cNvPr>
          <p:cNvSpPr txBox="1"/>
          <p:nvPr/>
        </p:nvSpPr>
        <p:spPr>
          <a:xfrm>
            <a:off x="8610600" y="5788189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2"/>
              </a:rPr>
              <a:t>2605.01423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8D665C-154A-6381-ED96-14FFB967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34" y="1737174"/>
            <a:ext cx="5364260" cy="37398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04462B-101E-5B42-FBDB-A1463C5B11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205"/>
          <a:stretch>
            <a:fillRect/>
          </a:stretch>
        </p:blipFill>
        <p:spPr>
          <a:xfrm>
            <a:off x="309906" y="5238507"/>
            <a:ext cx="6207928" cy="4943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AAA2C2A-C65B-DE0C-0C53-CA1469323D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8475"/>
          <a:stretch>
            <a:fillRect/>
          </a:stretch>
        </p:blipFill>
        <p:spPr>
          <a:xfrm>
            <a:off x="309906" y="4927883"/>
            <a:ext cx="6207928" cy="334702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147E8D5-54C8-7EFA-73B0-B83E105204B7}"/>
              </a:ext>
            </a:extLst>
          </p:cNvPr>
          <p:cNvSpPr/>
          <p:nvPr/>
        </p:nvSpPr>
        <p:spPr>
          <a:xfrm>
            <a:off x="5354053" y="5238509"/>
            <a:ext cx="866273" cy="4943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02E5A5-9A05-AD7D-5790-65080B7A1F1D}"/>
              </a:ext>
            </a:extLst>
          </p:cNvPr>
          <p:cNvSpPr txBox="1"/>
          <p:nvPr/>
        </p:nvSpPr>
        <p:spPr>
          <a:xfrm>
            <a:off x="4273739" y="5734319"/>
            <a:ext cx="35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accuracy for generation of analysis algorithms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5AF5A530-15A9-3FCF-F6B3-B6AF032C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80" y="1771124"/>
            <a:ext cx="6158920" cy="44183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HepScript</a:t>
            </a:r>
            <a:r>
              <a:rPr lang="en-US" dirty="0"/>
              <a:t>-driven analysis reproduction</a:t>
            </a:r>
            <a:endParaRPr dirty="0"/>
          </a:p>
        </p:txBody>
      </p:sp>
      <p:sp>
        <p:nvSpPr>
          <p:cNvPr id="3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/>
          </a:p>
        </p:txBody>
      </p:sp>
      <p:sp>
        <p:nvSpPr>
          <p:cNvPr id="4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  <a:endParaRPr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/>
              <a:t>14</a:t>
            </a:fld>
            <a:endParaRPr lang="zh-CN"/>
          </a:p>
        </p:txBody>
      </p:sp>
      <p:sp>
        <p:nvSpPr>
          <p:cNvPr id="7" name="矩形 6"/>
          <p:cNvSpPr/>
          <p:nvPr/>
        </p:nvSpPr>
        <p:spPr>
          <a:xfrm>
            <a:off x="5427785" y="1418493"/>
            <a:ext cx="6705600" cy="2637691"/>
          </a:xfrm>
          <a:prstGeom prst="rect">
            <a:avLst/>
          </a:prstGeom>
          <a:noFill/>
          <a:ln w="28575">
            <a:solidFill>
              <a:srgbClr val="080893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7959969" y="1465263"/>
            <a:ext cx="1873250" cy="450850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/>
              <a:t>From publication</a:t>
            </a:r>
            <a:endParaRPr/>
          </a:p>
        </p:txBody>
      </p:sp>
      <p:sp>
        <p:nvSpPr>
          <p:cNvPr id="9" name="矩形 8"/>
          <p:cNvSpPr/>
          <p:nvPr/>
        </p:nvSpPr>
        <p:spPr>
          <a:xfrm>
            <a:off x="5427785" y="4083784"/>
            <a:ext cx="6705600" cy="2637691"/>
          </a:xfrm>
          <a:prstGeom prst="rect">
            <a:avLst/>
          </a:prstGeom>
          <a:noFill/>
          <a:ln w="28575">
            <a:solidFill>
              <a:schemeClr val="accent3">
                <a:alpha val="100000"/>
              </a:scheme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7646819" y="6025433"/>
            <a:ext cx="3140603" cy="646331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 dirty="0"/>
              <a:t>Re-produced using </a:t>
            </a:r>
            <a:r>
              <a:rPr lang="en-US" dirty="0" err="1"/>
              <a:t>H</a:t>
            </a:r>
            <a:r>
              <a:rPr lang="en-US" altLang="zh-CN" dirty="0" err="1"/>
              <a:t>epScript</a:t>
            </a:r>
            <a:endParaRPr lang="en-US" altLang="zh-CN" dirty="0"/>
          </a:p>
          <a:p>
            <a:r>
              <a:rPr lang="en-US" altLang="zh-CN" dirty="0"/>
              <a:t>Only for technical validation</a:t>
            </a:r>
            <a:endParaRPr dirty="0"/>
          </a:p>
        </p:txBody>
      </p:sp>
      <p:sp>
        <p:nvSpPr>
          <p:cNvPr id="11" name="文本框 10"/>
          <p:cNvSpPr txBox="1"/>
          <p:nvPr/>
        </p:nvSpPr>
        <p:spPr>
          <a:xfrm>
            <a:off x="222250" y="1430221"/>
            <a:ext cx="5359400" cy="5013232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Necessary for real-world complex analysis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showcase: re-produce the previous analysis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>
              <a:lnSpc>
                <a:spcPct val="120000"/>
              </a:lnSpc>
              <a:buNone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>
              <a:lnSpc>
                <a:spcPct val="120000"/>
              </a:lnSpc>
              <a:buNone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>
              <a:lnSpc>
                <a:spcPct val="120000"/>
              </a:lnSpc>
              <a:buNone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>
              <a:lnSpc>
                <a:spcPct val="120000"/>
              </a:lnSpc>
              <a:buNone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0">
              <a:lnSpc>
                <a:spcPct val="120000"/>
              </a:lnSpc>
              <a:buNone/>
            </a:pP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Used in the </a:t>
            </a:r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DrSai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V3 for intent understanding, information completion,  and code generation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292274" y="2717667"/>
            <a:ext cx="1459523" cy="861644"/>
          </a:xfrm>
          <a:prstGeom prst="roundRect">
            <a:avLst/>
          </a:prstGeom>
          <a:solidFill>
            <a:schemeClr val="bg2">
              <a:lumMod val="40000"/>
              <a:lumOff val="60000"/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r>
              <a:rPr lang="en-US" dirty="0"/>
              <a:t>Published paper</a:t>
            </a:r>
            <a:endParaRPr dirty="0"/>
          </a:p>
        </p:txBody>
      </p:sp>
      <p:sp>
        <p:nvSpPr>
          <p:cNvPr id="13" name="矩形: 圆角 12"/>
          <p:cNvSpPr/>
          <p:nvPr/>
        </p:nvSpPr>
        <p:spPr>
          <a:xfrm>
            <a:off x="2246254" y="2717667"/>
            <a:ext cx="1293312" cy="861644"/>
          </a:xfrm>
          <a:prstGeom prst="roundRect">
            <a:avLst/>
          </a:prstGeom>
          <a:solidFill>
            <a:schemeClr val="bg2">
              <a:lumMod val="40000"/>
              <a:lumOff val="60000"/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r>
              <a:rPr lang="en-US" dirty="0" err="1"/>
              <a:t>HepScript</a:t>
            </a:r>
            <a:endParaRPr dirty="0"/>
          </a:p>
        </p:txBody>
      </p:sp>
      <p:sp>
        <p:nvSpPr>
          <p:cNvPr id="14" name="箭头: 右 13"/>
          <p:cNvSpPr/>
          <p:nvPr/>
        </p:nvSpPr>
        <p:spPr>
          <a:xfrm>
            <a:off x="1810092" y="2972643"/>
            <a:ext cx="398584" cy="351692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矩形: 圆角 14"/>
          <p:cNvSpPr/>
          <p:nvPr/>
        </p:nvSpPr>
        <p:spPr>
          <a:xfrm>
            <a:off x="4025031" y="2717667"/>
            <a:ext cx="1178167" cy="861644"/>
          </a:xfrm>
          <a:prstGeom prst="roundRect">
            <a:avLst/>
          </a:prstGeom>
          <a:solidFill>
            <a:schemeClr val="bg2">
              <a:lumMod val="40000"/>
              <a:lumOff val="60000"/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r>
              <a:rPr lang="en-US" dirty="0"/>
              <a:t>Configs/ software</a:t>
            </a:r>
            <a:endParaRPr dirty="0"/>
          </a:p>
        </p:txBody>
      </p:sp>
      <p:sp>
        <p:nvSpPr>
          <p:cNvPr id="16" name="箭头: 右 15"/>
          <p:cNvSpPr/>
          <p:nvPr/>
        </p:nvSpPr>
        <p:spPr>
          <a:xfrm>
            <a:off x="3548118" y="2972643"/>
            <a:ext cx="398584" cy="351692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1731241" y="3233481"/>
            <a:ext cx="628650" cy="450850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 dirty="0"/>
              <a:t>LLM</a:t>
            </a:r>
            <a:endParaRPr dirty="0"/>
          </a:p>
        </p:txBody>
      </p:sp>
      <p:sp>
        <p:nvSpPr>
          <p:cNvPr id="18" name="文本框 17"/>
          <p:cNvSpPr txBox="1"/>
          <p:nvPr/>
        </p:nvSpPr>
        <p:spPr>
          <a:xfrm>
            <a:off x="3482315" y="3233481"/>
            <a:ext cx="628650" cy="450850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 dirty="0"/>
              <a:t>LLM</a:t>
            </a:r>
            <a:endParaRPr dirty="0"/>
          </a:p>
        </p:txBody>
      </p:sp>
      <p:sp>
        <p:nvSpPr>
          <p:cNvPr id="19" name="矩形: 圆角 18"/>
          <p:cNvSpPr/>
          <p:nvPr/>
        </p:nvSpPr>
        <p:spPr>
          <a:xfrm>
            <a:off x="292274" y="4234096"/>
            <a:ext cx="4835767" cy="861644"/>
          </a:xfrm>
          <a:prstGeom prst="roundRect">
            <a:avLst/>
          </a:prstGeom>
          <a:solidFill>
            <a:schemeClr val="bg2">
              <a:lumMod val="40000"/>
              <a:lumOff val="60000"/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r>
              <a:rPr lang="en-US" dirty="0"/>
              <a:t>Analysis pipeline: simulation, reconstruction, selection, statistical analysis</a:t>
            </a:r>
            <a:endParaRPr dirty="0"/>
          </a:p>
        </p:txBody>
      </p:sp>
      <p:sp>
        <p:nvSpPr>
          <p:cNvPr id="20" name="箭头: 下 19"/>
          <p:cNvSpPr/>
          <p:nvPr/>
        </p:nvSpPr>
        <p:spPr>
          <a:xfrm>
            <a:off x="4444130" y="3689828"/>
            <a:ext cx="339969" cy="433752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箭头: 右 20"/>
          <p:cNvSpPr/>
          <p:nvPr/>
        </p:nvSpPr>
        <p:spPr>
          <a:xfrm>
            <a:off x="5215967" y="4573197"/>
            <a:ext cx="703384" cy="351692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3947887" y="3717097"/>
            <a:ext cx="628650" cy="450850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 dirty="0"/>
              <a:t>LLM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Domain code/script generation</a:t>
            </a:r>
            <a:endParaRPr dirty="0"/>
          </a:p>
        </p:txBody>
      </p:sp>
      <p:sp>
        <p:nvSpPr>
          <p:cNvPr id="26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dirty="0"/>
          </a:p>
        </p:txBody>
      </p:sp>
      <p:sp>
        <p:nvSpPr>
          <p:cNvPr id="27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  <a:endParaRPr dirty="0"/>
          </a:p>
        </p:txBody>
      </p:sp>
      <p:sp>
        <p:nvSpPr>
          <p:cNvPr id="28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/>
              <a:t>15</a:t>
            </a:fld>
            <a:endParaRPr lang="zh-CN"/>
          </a:p>
        </p:txBody>
      </p:sp>
      <p:pic>
        <p:nvPicPr>
          <p:cNvPr id="29" name="内容占位符 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500" y="2515868"/>
            <a:ext cx="5473386" cy="245032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62219" y="1516063"/>
            <a:ext cx="6452192" cy="4052969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Complex code dependencies at HEP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LLMs struggle to reason over large-scale, intricate dependency correctly and efficiently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 start with open-source software - ROOT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Massive interconnections -&gt; a large graph</a:t>
            </a:r>
          </a:p>
          <a:p>
            <a:pPr marL="1200150" lvl="2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Nodes :  class, package, etc.</a:t>
            </a:r>
          </a:p>
          <a:p>
            <a:pPr marL="1200150" lvl="2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Edges 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contains, extends, depends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Obvious improvement on accuracy 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Further improvement from </a:t>
            </a:r>
            <a:r>
              <a:rPr 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Error-Aware RAG</a:t>
            </a:r>
          </a:p>
          <a:p>
            <a:pPr marL="1200150" lvl="2" indent="-285750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First find the related </a:t>
            </a:r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subGraph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then feed LLM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method can be easily applied to HEP software development 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51C76A-449B-26B5-0A8A-2E5D1C755B5D}"/>
              </a:ext>
            </a:extLst>
          </p:cNvPr>
          <p:cNvSpPr txBox="1"/>
          <p:nvPr/>
        </p:nvSpPr>
        <p:spPr>
          <a:xfrm>
            <a:off x="7304858" y="3059669"/>
            <a:ext cx="173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Graph for whole ROOT source code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E1B398-53A0-BE99-B74B-F5C733594A78}"/>
              </a:ext>
            </a:extLst>
          </p:cNvPr>
          <p:cNvSpPr txBox="1"/>
          <p:nvPr/>
        </p:nvSpPr>
        <p:spPr>
          <a:xfrm>
            <a:off x="8912143" y="3152001"/>
            <a:ext cx="1736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Zoom in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910B44-5D46-F324-6A5A-AC3EDF85BAFF}"/>
              </a:ext>
            </a:extLst>
          </p:cNvPr>
          <p:cNvSpPr txBox="1"/>
          <p:nvPr/>
        </p:nvSpPr>
        <p:spPr>
          <a:xfrm>
            <a:off x="7957126" y="5172203"/>
            <a:ext cx="4050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Github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Repo: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https://github.com/yues36067-cmd/ROOTER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0671-913E-CD08-C818-961A5D3AB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4CE5478-DE77-39B7-B48B-9FCA99785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32" y="1516063"/>
            <a:ext cx="7310149" cy="4551602"/>
          </a:xfrm>
          <a:prstGeom prst="rect">
            <a:avLst/>
          </a:prstGeom>
        </p:spPr>
      </p:pic>
      <p:sp>
        <p:nvSpPr>
          <p:cNvPr id="25" name="标题 1">
            <a:extLst>
              <a:ext uri="{FF2B5EF4-FFF2-40B4-BE49-F238E27FC236}">
                <a16:creationId xmlns:a16="http://schemas.microsoft.com/office/drawing/2014/main" id="{DA7D1F49-5831-9F10-1062-C0133B23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Agentic generation</a:t>
            </a:r>
            <a:endParaRPr dirty="0"/>
          </a:p>
        </p:txBody>
      </p:sp>
      <p:sp>
        <p:nvSpPr>
          <p:cNvPr id="26" name="日期占位符 3">
            <a:extLst>
              <a:ext uri="{FF2B5EF4-FFF2-40B4-BE49-F238E27FC236}">
                <a16:creationId xmlns:a16="http://schemas.microsoft.com/office/drawing/2014/main" id="{AF2621DF-4378-1C5B-ACE2-68245CD7EF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dirty="0"/>
          </a:p>
        </p:txBody>
      </p:sp>
      <p:sp>
        <p:nvSpPr>
          <p:cNvPr id="27" name="页脚占位符 4">
            <a:extLst>
              <a:ext uri="{FF2B5EF4-FFF2-40B4-BE49-F238E27FC236}">
                <a16:creationId xmlns:a16="http://schemas.microsoft.com/office/drawing/2014/main" id="{68922841-387F-7B23-3C46-235E1DAC3A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  <a:endParaRPr dirty="0"/>
          </a:p>
        </p:txBody>
      </p:sp>
      <p:sp>
        <p:nvSpPr>
          <p:cNvPr id="28" name="灯片编号占位符 5">
            <a:extLst>
              <a:ext uri="{FF2B5EF4-FFF2-40B4-BE49-F238E27FC236}">
                <a16:creationId xmlns:a16="http://schemas.microsoft.com/office/drawing/2014/main" id="{A521549B-C114-A573-C0AB-E9E70B984E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/>
              <a:t>16</a:t>
            </a:fld>
            <a:endParaRPr lang="zh-CN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2328685-9594-72EC-6092-A762EDC8F6DA}"/>
              </a:ext>
            </a:extLst>
          </p:cNvPr>
          <p:cNvSpPr txBox="1"/>
          <p:nvPr/>
        </p:nvSpPr>
        <p:spPr>
          <a:xfrm>
            <a:off x="728869" y="1820863"/>
            <a:ext cx="4651513" cy="3734356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Overall Workflow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Intent understanding &amp; semantic conversion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Similar‑example retrieval from tutorials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Intent‑driven dependency extraction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Code execution with error handling</a:t>
            </a:r>
          </a:p>
        </p:txBody>
      </p:sp>
    </p:spTree>
    <p:extLst>
      <p:ext uri="{BB962C8B-B14F-4D97-AF65-F5344CB8AC3E}">
        <p14:creationId xmlns:p14="http://schemas.microsoft.com/office/powerpoint/2010/main" val="82399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7EAD5-2D75-490B-A58F-4A6BF976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>
            <a:extLst>
              <a:ext uri="{FF2B5EF4-FFF2-40B4-BE49-F238E27FC236}">
                <a16:creationId xmlns:a16="http://schemas.microsoft.com/office/drawing/2014/main" id="{D4683A4B-FD29-AD2A-4142-5EABB68C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Domain code/script generation</a:t>
            </a:r>
            <a:endParaRPr dirty="0"/>
          </a:p>
        </p:txBody>
      </p:sp>
      <p:sp>
        <p:nvSpPr>
          <p:cNvPr id="26" name="日期占位符 3">
            <a:extLst>
              <a:ext uri="{FF2B5EF4-FFF2-40B4-BE49-F238E27FC236}">
                <a16:creationId xmlns:a16="http://schemas.microsoft.com/office/drawing/2014/main" id="{27EE22AA-4DFF-28F0-A714-09FEE483C7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dirty="0"/>
          </a:p>
        </p:txBody>
      </p:sp>
      <p:sp>
        <p:nvSpPr>
          <p:cNvPr id="27" name="页脚占位符 4">
            <a:extLst>
              <a:ext uri="{FF2B5EF4-FFF2-40B4-BE49-F238E27FC236}">
                <a16:creationId xmlns:a16="http://schemas.microsoft.com/office/drawing/2014/main" id="{E47004C3-7D15-9CA6-7806-E5C61C5E29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  <a:endParaRPr dirty="0"/>
          </a:p>
        </p:txBody>
      </p:sp>
      <p:sp>
        <p:nvSpPr>
          <p:cNvPr id="28" name="灯片编号占位符 5">
            <a:extLst>
              <a:ext uri="{FF2B5EF4-FFF2-40B4-BE49-F238E27FC236}">
                <a16:creationId xmlns:a16="http://schemas.microsoft.com/office/drawing/2014/main" id="{79EC0680-9267-EBDD-BDE0-B334F750D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/>
              <a:t>17</a:t>
            </a:fld>
            <a:endParaRPr lang="zh-CN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8AD5F42-11EF-D0B8-4728-EF712C9FF3F0}"/>
              </a:ext>
            </a:extLst>
          </p:cNvPr>
          <p:cNvSpPr txBox="1"/>
          <p:nvPr/>
        </p:nvSpPr>
        <p:spPr>
          <a:xfrm>
            <a:off x="562219" y="1794355"/>
            <a:ext cx="6452192" cy="2978764"/>
          </a:xfrm>
          <a:prstGeom prst="rect">
            <a:avLst/>
          </a:prstGeom>
          <a:ln w="12700">
            <a:prstDash val="solid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benchmarks and evaluation methods have been developed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Good improvement on accuracy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LLM: </a:t>
            </a:r>
            <a:r>
              <a:rPr lang="en-US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deepseek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V4 pro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Testing </a:t>
            </a:r>
            <a:r>
              <a:rPr lang="en-US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claude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code with opus4.8/fable5</a:t>
            </a:r>
          </a:p>
          <a:p>
            <a:pPr marL="285750" lvl="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Integrated to </a:t>
            </a:r>
            <a:r>
              <a:rPr lang="en-US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DrSai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works well </a:t>
            </a:r>
          </a:p>
          <a:p>
            <a:pPr marL="285750" lvl="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On-going: Agent with </a:t>
            </a:r>
            <a:r>
              <a:rPr lang="en-US" sz="2000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Skills + RAG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41C264-738B-358D-2675-6A37BC9C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392" y="1343858"/>
            <a:ext cx="3828703" cy="28937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9A570-4251-775D-D21F-96FF74DE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302" y="4237645"/>
            <a:ext cx="5428318" cy="23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FFD4F-4DDD-9E29-775E-AF6BF888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altLang="zh-CN" dirty="0"/>
              <a:t>Query system with Agentic RAG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74B8B-0943-F892-120A-E59D9DDB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034"/>
            <a:ext cx="10515600" cy="1231982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/>
              <a:t>Multiple sources: </a:t>
            </a:r>
            <a:r>
              <a:rPr lang="en-US" altLang="zh-CN" sz="1800" dirty="0">
                <a:solidFill>
                  <a:srgbClr val="000080"/>
                </a:solidFill>
              </a:rPr>
              <a:t>internal notes, websites, talks</a:t>
            </a:r>
            <a:r>
              <a:rPr lang="en-US" altLang="zh-CN" sz="1800" dirty="0"/>
              <a:t>, etc. </a:t>
            </a:r>
          </a:p>
          <a:p>
            <a:pPr lvl="1"/>
            <a:r>
              <a:rPr lang="en-US" altLang="zh-CN" sz="1600" dirty="0"/>
              <a:t>Multi-modal parsing via Miner-U; Embedding model using Bge-M3</a:t>
            </a:r>
          </a:p>
          <a:p>
            <a:r>
              <a:rPr lang="en-US" altLang="zh-CN" sz="1800" dirty="0"/>
              <a:t>Previous analyses at BESIII are chunked by analysis steps and sub-steps</a:t>
            </a:r>
          </a:p>
          <a:p>
            <a:pPr lvl="1"/>
            <a:r>
              <a:rPr lang="en-US" altLang="zh-CN" sz="1600" dirty="0"/>
              <a:t> Object selection, optimization, signal extraction, systematic uncertainty, etc.</a:t>
            </a:r>
            <a:endParaRPr lang="zh-CN" altLang="en-US" sz="1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767920-EAC7-FDE3-B564-0386A3CA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E6E991-2713-4DD6-E293-81068368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C04154-A36F-1DE4-372F-D15BD162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522D0DC8-7195-5118-6157-2838AB3550FF}"/>
              </a:ext>
            </a:extLst>
          </p:cNvPr>
          <p:cNvSpPr txBox="1">
            <a:spLocks/>
          </p:cNvSpPr>
          <p:nvPr/>
        </p:nvSpPr>
        <p:spPr>
          <a:xfrm>
            <a:off x="838199" y="2814597"/>
            <a:ext cx="5965000" cy="383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80"/>
                </a:solidFill>
              </a:rPr>
              <a:t>Metadata</a:t>
            </a:r>
            <a:r>
              <a:rPr lang="en-US" altLang="zh-CN" sz="1800" dirty="0"/>
              <a:t> are defined for each analysis</a:t>
            </a:r>
          </a:p>
          <a:p>
            <a:pPr lvl="1"/>
            <a:r>
              <a:rPr lang="en-US" altLang="zh-CN" sz="1600" dirty="0"/>
              <a:t>Goal, dataset, observables, etc. </a:t>
            </a:r>
          </a:p>
          <a:p>
            <a:r>
              <a:rPr lang="en-US" altLang="zh-CN" sz="1800" dirty="0"/>
              <a:t>Agentic retrieval with Skills </a:t>
            </a:r>
          </a:p>
          <a:p>
            <a:pPr lvl="1"/>
            <a:r>
              <a:rPr lang="en-US" altLang="zh-CN" sz="1600" dirty="0"/>
              <a:t>Hybrid: </a:t>
            </a:r>
            <a:r>
              <a:rPr lang="en-US" altLang="zh-CN" sz="1600" dirty="0">
                <a:solidFill>
                  <a:srgbClr val="000080"/>
                </a:solidFill>
              </a:rPr>
              <a:t>Grep + RAG (dense and sparse channels)</a:t>
            </a:r>
          </a:p>
          <a:p>
            <a:pPr lvl="2"/>
            <a:r>
              <a:rPr lang="en-US" altLang="zh-CN" sz="1600" dirty="0"/>
              <a:t>Routed by LLM</a:t>
            </a:r>
          </a:p>
          <a:p>
            <a:r>
              <a:rPr lang="en-US" altLang="zh-CN" sz="1800" dirty="0"/>
              <a:t>User can ask the previous analysis details</a:t>
            </a:r>
          </a:p>
          <a:p>
            <a:pPr lvl="1"/>
            <a:r>
              <a:rPr lang="en-US" altLang="zh-CN" sz="1600" dirty="0"/>
              <a:t>How to deal with xxx systematics ? </a:t>
            </a:r>
          </a:p>
          <a:p>
            <a:pPr lvl="1"/>
            <a:r>
              <a:rPr lang="en-US" altLang="zh-CN" sz="1600" dirty="0"/>
              <a:t>How to suppress xxx background ?</a:t>
            </a:r>
          </a:p>
          <a:p>
            <a:pPr lvl="1"/>
            <a:r>
              <a:rPr lang="en-US" altLang="zh-CN" sz="1600" dirty="0"/>
              <a:t>Etc. </a:t>
            </a:r>
          </a:p>
          <a:p>
            <a:r>
              <a:rPr lang="en-US" altLang="zh-CN" sz="1800" dirty="0">
                <a:solidFill>
                  <a:srgbClr val="000080"/>
                </a:solidFill>
              </a:rPr>
              <a:t>The system will be used to provide suggestions for new analysis</a:t>
            </a:r>
          </a:p>
          <a:p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C93AB9-EE89-2ABB-DD17-4530A402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008751"/>
            <a:ext cx="4322789" cy="33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18FA1-9C07-518B-CACB-5B40AE4F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recording for </a:t>
            </a:r>
            <a:r>
              <a:rPr lang="en-US" altLang="zh-CN" dirty="0" err="1"/>
              <a:t>Zc</a:t>
            </a:r>
            <a:r>
              <a:rPr lang="en-US" altLang="zh-CN" dirty="0"/>
              <a:t>(3900) re-discovery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4C339-68C4-A8DA-D2B8-1BA3389E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C36F93-9757-6881-0E36-1D7159CC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A27EA3-8E06-D56B-40F4-C6945B5C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3" name="cef4b1bf9009c7432d56781891239b29">
            <a:hlinkClick r:id="" action="ppaction://media"/>
            <a:extLst>
              <a:ext uri="{FF2B5EF4-FFF2-40B4-BE49-F238E27FC236}">
                <a16:creationId xmlns:a16="http://schemas.microsoft.com/office/drawing/2014/main" id="{B6B7D87E-D443-2CE2-6BB2-9FF011D50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5918" y="1500894"/>
            <a:ext cx="8929574" cy="4855456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31B0D7F7-C3AE-A373-61CC-7F48EF7E22A7}"/>
              </a:ext>
            </a:extLst>
          </p:cNvPr>
          <p:cNvSpPr/>
          <p:nvPr/>
        </p:nvSpPr>
        <p:spPr>
          <a:xfrm>
            <a:off x="578050" y="5328846"/>
            <a:ext cx="1690091" cy="410308"/>
          </a:xfrm>
          <a:prstGeom prst="roundRect">
            <a:avLst/>
          </a:prstGeom>
          <a:solidFill>
            <a:srgbClr val="D6FF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Skills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B0E914E-E352-D7E3-D825-3A0C93078B6F}"/>
              </a:ext>
            </a:extLst>
          </p:cNvPr>
          <p:cNvSpPr/>
          <p:nvPr/>
        </p:nvSpPr>
        <p:spPr>
          <a:xfrm>
            <a:off x="578049" y="5820389"/>
            <a:ext cx="1690092" cy="410308"/>
          </a:xfrm>
          <a:prstGeom prst="roundRect">
            <a:avLst/>
          </a:prstGeom>
          <a:solidFill>
            <a:srgbClr val="FDE8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Input/Output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A66857A-3B25-D6E3-6B34-0C79A7AF9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6" y="1331709"/>
            <a:ext cx="2241630" cy="39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54DEF7-A54F-001E-3BBD-B3788722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626" y="1951766"/>
            <a:ext cx="6075948" cy="42056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0080"/>
                </a:solidFill>
              </a:rPr>
              <a:t>Goal-driven AI Scientists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The </a:t>
            </a:r>
            <a:r>
              <a:rPr lang="en-US" altLang="zh-CN" sz="2400" dirty="0" err="1"/>
              <a:t>DrSai</a:t>
            </a:r>
            <a:r>
              <a:rPr lang="en-US" altLang="zh-CN" sz="2400" dirty="0"/>
              <a:t> project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IHEP AI infrastructure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Status and plan</a:t>
            </a:r>
          </a:p>
          <a:p>
            <a:pPr>
              <a:lnSpc>
                <a:spcPct val="120000"/>
              </a:lnSpc>
            </a:pPr>
            <a:r>
              <a:rPr lang="en-US" altLang="zh-CN" sz="2400" dirty="0"/>
              <a:t>Summary and outlook</a:t>
            </a:r>
            <a:endParaRPr lang="zh-CN" altLang="en-US" sz="2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8C4D287-419E-0AC0-2926-EAA911E2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33F6ED-5330-73CC-B9A7-7AFC809D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6D93BD-4962-ED25-3EE2-D91697F7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409AD0-25CF-BD1D-F9D7-365BA80B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0E529A4-A0C2-9039-511F-012A3677D850}"/>
              </a:ext>
            </a:extLst>
          </p:cNvPr>
          <p:cNvSpPr txBox="1"/>
          <p:nvPr/>
        </p:nvSpPr>
        <p:spPr>
          <a:xfrm>
            <a:off x="7537052" y="149010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Agent  </a:t>
            </a:r>
            <a:endParaRPr lang="zh-CN" altLang="en-US" sz="2400" dirty="0">
              <a:solidFill>
                <a:srgbClr val="000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3217683-0507-6325-BCEA-A3AE7C3D68B2}"/>
              </a:ext>
            </a:extLst>
          </p:cNvPr>
          <p:cNvSpPr/>
          <p:nvPr/>
        </p:nvSpPr>
        <p:spPr>
          <a:xfrm>
            <a:off x="6367015" y="2086541"/>
            <a:ext cx="3912937" cy="3262354"/>
          </a:xfrm>
          <a:prstGeom prst="roundRect">
            <a:avLst>
              <a:gd name="adj" fmla="val 7324"/>
            </a:avLst>
          </a:prstGeom>
          <a:noFill/>
          <a:ln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0B9151-D9DF-9C4D-CC7B-2C7F683B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213" y="3025195"/>
            <a:ext cx="1292299" cy="1418238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9247FF6-6DE1-F718-3372-9149CA6AEA78}"/>
              </a:ext>
            </a:extLst>
          </p:cNvPr>
          <p:cNvSpPr/>
          <p:nvPr/>
        </p:nvSpPr>
        <p:spPr>
          <a:xfrm>
            <a:off x="8117611" y="2389126"/>
            <a:ext cx="1840831" cy="2514600"/>
          </a:xfrm>
          <a:prstGeom prst="roundRect">
            <a:avLst>
              <a:gd name="adj" fmla="val 424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2C25FEB-49B4-1198-7122-EB52A9DC496C}"/>
              </a:ext>
            </a:extLst>
          </p:cNvPr>
          <p:cNvSpPr/>
          <p:nvPr/>
        </p:nvSpPr>
        <p:spPr>
          <a:xfrm>
            <a:off x="8430431" y="2593663"/>
            <a:ext cx="1407695" cy="46923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形 22" descr="工具 轮廓">
            <a:extLst>
              <a:ext uri="{FF2B5EF4-FFF2-40B4-BE49-F238E27FC236}">
                <a16:creationId xmlns:a16="http://schemas.microsoft.com/office/drawing/2014/main" id="{5753757F-D367-7028-215F-4F41B555BD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8619" y="2646254"/>
            <a:ext cx="332419" cy="33241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B5C2924-E4A4-41EC-F332-E3E9B154D649}"/>
              </a:ext>
            </a:extLst>
          </p:cNvPr>
          <p:cNvSpPr txBox="1"/>
          <p:nvPr/>
        </p:nvSpPr>
        <p:spPr>
          <a:xfrm>
            <a:off x="8812502" y="2643613"/>
            <a:ext cx="687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Tools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2C29916-EFBB-D914-F076-406A1787185B}"/>
              </a:ext>
            </a:extLst>
          </p:cNvPr>
          <p:cNvSpPr/>
          <p:nvPr/>
        </p:nvSpPr>
        <p:spPr>
          <a:xfrm>
            <a:off x="8430432" y="3157201"/>
            <a:ext cx="1407694" cy="46923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4C885EA7-1901-1E37-32BD-353907CB3A07}"/>
              </a:ext>
            </a:extLst>
          </p:cNvPr>
          <p:cNvSpPr/>
          <p:nvPr/>
        </p:nvSpPr>
        <p:spPr>
          <a:xfrm>
            <a:off x="8436446" y="3737457"/>
            <a:ext cx="1401679" cy="46923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4BB8AF4-086E-ECAF-439C-E625646D58B8}"/>
              </a:ext>
            </a:extLst>
          </p:cNvPr>
          <p:cNvSpPr/>
          <p:nvPr/>
        </p:nvSpPr>
        <p:spPr>
          <a:xfrm>
            <a:off x="8430431" y="4314680"/>
            <a:ext cx="1401679" cy="46923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形 30" descr="文档 轮廓">
            <a:extLst>
              <a:ext uri="{FF2B5EF4-FFF2-40B4-BE49-F238E27FC236}">
                <a16:creationId xmlns:a16="http://schemas.microsoft.com/office/drawing/2014/main" id="{CBDEDF12-EAAE-3422-72D9-2F84E88067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8458" y="3204096"/>
            <a:ext cx="388185" cy="38818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1152ACA-F789-9F3C-9F40-7E40851C4FC4}"/>
              </a:ext>
            </a:extLst>
          </p:cNvPr>
          <p:cNvSpPr txBox="1"/>
          <p:nvPr/>
        </p:nvSpPr>
        <p:spPr>
          <a:xfrm>
            <a:off x="8724291" y="3204096"/>
            <a:ext cx="1020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Memory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用路劲指引两个插针 轮廓">
            <a:extLst>
              <a:ext uri="{FF2B5EF4-FFF2-40B4-BE49-F238E27FC236}">
                <a16:creationId xmlns:a16="http://schemas.microsoft.com/office/drawing/2014/main" id="{D66725CF-8723-D219-C823-10E8EF4529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0648" y="3781615"/>
            <a:ext cx="400216" cy="40021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92332F26-4733-1B1F-6858-543232534F11}"/>
              </a:ext>
            </a:extLst>
          </p:cNvPr>
          <p:cNvSpPr txBox="1"/>
          <p:nvPr/>
        </p:nvSpPr>
        <p:spPr>
          <a:xfrm>
            <a:off x="8797333" y="3787630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Skills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形 36" descr="混在一起的剪贴板 轮廓">
            <a:extLst>
              <a:ext uri="{FF2B5EF4-FFF2-40B4-BE49-F238E27FC236}">
                <a16:creationId xmlns:a16="http://schemas.microsoft.com/office/drawing/2014/main" id="{47BF39CE-0018-94FE-5526-253F118EF9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0341" y="4314680"/>
            <a:ext cx="420604" cy="42060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087BA05E-A739-B70F-D44E-E509043D2B06}"/>
              </a:ext>
            </a:extLst>
          </p:cNvPr>
          <p:cNvSpPr txBox="1"/>
          <p:nvPr/>
        </p:nvSpPr>
        <p:spPr>
          <a:xfrm>
            <a:off x="8786974" y="4336238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Rules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箭头: 左右 38">
            <a:extLst>
              <a:ext uri="{FF2B5EF4-FFF2-40B4-BE49-F238E27FC236}">
                <a16:creationId xmlns:a16="http://schemas.microsoft.com/office/drawing/2014/main" id="{B2F0B656-3E37-C059-A9DB-9F0B899BFBF3}"/>
              </a:ext>
            </a:extLst>
          </p:cNvPr>
          <p:cNvSpPr/>
          <p:nvPr/>
        </p:nvSpPr>
        <p:spPr>
          <a:xfrm>
            <a:off x="7733512" y="3592281"/>
            <a:ext cx="384099" cy="1940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94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Analysis using </a:t>
            </a:r>
            <a:r>
              <a:rPr lang="en-US" dirty="0" err="1"/>
              <a:t>DrSai</a:t>
            </a:r>
            <a:r>
              <a:rPr lang="en-US" dirty="0"/>
              <a:t> at BESIII</a:t>
            </a:r>
            <a:endParaRPr dirty="0"/>
          </a:p>
        </p:txBody>
      </p:sp>
      <p:sp>
        <p:nvSpPr>
          <p:cNvPr id="43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dirty="0"/>
          </a:p>
        </p:txBody>
      </p:sp>
      <p:sp>
        <p:nvSpPr>
          <p:cNvPr id="44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  <a:endParaRPr dirty="0"/>
          </a:p>
        </p:txBody>
      </p:sp>
      <p:sp>
        <p:nvSpPr>
          <p:cNvPr id="45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/>
              <a:t>20</a:t>
            </a:fld>
            <a:endParaRPr 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B77804F-A52E-591D-926D-4A4BC5EB580A}"/>
                  </a:ext>
                </a:extLst>
              </p:cNvPr>
              <p:cNvSpPr txBox="1"/>
              <p:nvPr/>
            </p:nvSpPr>
            <p:spPr>
              <a:xfrm>
                <a:off x="605554" y="1507924"/>
                <a:ext cx="6932916" cy="4573175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800" dirty="0" err="1">
                    <a:latin typeface="Microsoft YaHei"/>
                    <a:ea typeface="Microsoft YaHei"/>
                  </a:rPr>
                  <a:t>DrSai</a:t>
                </a:r>
                <a:r>
                  <a:rPr lang="en-US" sz="1800" dirty="0">
                    <a:latin typeface="Microsoft YaHei"/>
                    <a:ea typeface="Microsoft YaHei"/>
                  </a:rPr>
                  <a:t> V3: </a:t>
                </a:r>
                <a:r>
                  <a:rPr lang="en-US" sz="1800" b="1" dirty="0">
                    <a:solidFill>
                      <a:srgbClr val="000080"/>
                    </a:solidFill>
                    <a:latin typeface="Microsoft YaHei"/>
                    <a:ea typeface="Microsoft YaHei"/>
                  </a:rPr>
                  <a:t>ready for BESIII </a:t>
                </a:r>
                <a:r>
                  <a:rPr lang="en-US" b="1" dirty="0">
                    <a:solidFill>
                      <a:srgbClr val="000080"/>
                    </a:solidFill>
                    <a:latin typeface="Microsoft YaHei"/>
                    <a:ea typeface="Microsoft YaHei"/>
                  </a:rPr>
                  <a:t>physics analysis</a:t>
                </a:r>
                <a:r>
                  <a:rPr lang="en-US" sz="1800" b="1" dirty="0">
                    <a:solidFill>
                      <a:srgbClr val="000080"/>
                    </a:solidFill>
                    <a:latin typeface="Microsoft YaHei"/>
                    <a:ea typeface="Microsoft YaHei"/>
                  </a:rPr>
                  <a:t> !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altLang="zh-CN" sz="1600" b="1" dirty="0">
                    <a:solidFill>
                      <a:srgbClr val="000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Vibe research – no coding needed now</a:t>
                </a:r>
              </a:p>
              <a:p>
                <a:pPr marL="285750" lvl="0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b="1" dirty="0">
                    <a:solidFill>
                      <a:srgbClr val="080893">
                        <a:alpha val="100000"/>
                      </a:srgbClr>
                    </a:solidFill>
                    <a:latin typeface="Microsoft YaHei"/>
                    <a:ea typeface="Microsoft YaHei"/>
                  </a:rPr>
                  <a:t>Now analyzing real data at BESIII</a:t>
                </a:r>
                <a:r>
                  <a:rPr lang="en-US" sz="1800" b="1" dirty="0">
                    <a:solidFill>
                      <a:srgbClr val="080893">
                        <a:alpha val="100000"/>
                      </a:srgbClr>
                    </a:solidFill>
                    <a:latin typeface="Microsoft YaHei"/>
                    <a:ea typeface="Microsoft YaHei"/>
                  </a:rPr>
                  <a:t>: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dirty="0">
                    <a:solidFill>
                      <a:srgbClr val="080893">
                        <a:alpha val="100000"/>
                      </a:srgbClr>
                    </a:solidFill>
                    <a:latin typeface="Microsoft YaHei"/>
                    <a:ea typeface="Microsoft YaHei"/>
                  </a:rPr>
                  <a:t>Measure all the hadronic cross section exclusively below 2 GeV, </a:t>
                </a:r>
                <a:r>
                  <a:rPr lang="en-US" sz="1600" dirty="0">
                    <a:solidFill>
                      <a:srgbClr val="C00000"/>
                    </a:solidFill>
                    <a:latin typeface="Microsoft YaHei"/>
                    <a:ea typeface="Microsoft YaHei"/>
                  </a:rPr>
                  <a:t>a painful analysis for human thus long delayed</a:t>
                </a:r>
              </a:p>
              <a:p>
                <a:pPr marL="1200150" lvl="2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altLang="zh-CN" sz="1600" dirty="0">
                    <a:latin typeface="Microsoft YaHei"/>
                    <a:ea typeface="Microsoft YaHei"/>
                  </a:rPr>
                  <a:t>A key input for HVP in muon g-2 calculation</a:t>
                </a:r>
              </a:p>
              <a:p>
                <a:pPr marL="1657350" lvl="3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dirty="0">
                    <a:latin typeface="Microsoft YaHei"/>
                    <a:ea typeface="Microsoft YaHei"/>
                  </a:rPr>
                  <a:t>Dispersive evaluation differ from LQCD</a:t>
                </a:r>
              </a:p>
              <a:p>
                <a:pPr marL="1200150" lvl="2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dirty="0">
                    <a:latin typeface="Microsoft YaHei"/>
                    <a:ea typeface="Microsoft YaHei"/>
                  </a:rPr>
                  <a:t>Experimental measurements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Microsoft YaHei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Microsoft YaHei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Microsoft YaHe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Microsoft YaHei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Microsoft YaHei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Microsoft YaHei"/>
                          </a:rPr>
                          <m:t>−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Microsoft YaHei"/>
                      </a:rPr>
                      <m:t>→</m:t>
                    </m:r>
                  </m:oMath>
                </a14:m>
                <a:r>
                  <a:rPr lang="en-US" sz="1600" dirty="0">
                    <a:latin typeface="Microsoft YaHei"/>
                    <a:ea typeface="Microsoft YaHei"/>
                  </a:rPr>
                  <a:t>hadrons are particularly important.</a:t>
                </a:r>
              </a:p>
              <a:p>
                <a:pPr marL="742950" lvl="1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b="1" dirty="0">
                    <a:solidFill>
                      <a:srgbClr val="000080"/>
                    </a:solidFill>
                    <a:latin typeface="Microsoft YaHei"/>
                    <a:ea typeface="Microsoft YaHei"/>
                  </a:rPr>
                  <a:t>Starting from 1.9 GeV:</a:t>
                </a:r>
              </a:p>
              <a:p>
                <a:pPr marL="1200150" lvl="2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dirty="0">
                    <a:latin typeface="Microsoft YaHei"/>
                    <a:ea typeface="Microsoft YaHei"/>
                  </a:rPr>
                  <a:t>Experts steer the setup and input essential parameters, e.g. generators </a:t>
                </a:r>
              </a:p>
              <a:p>
                <a:pPr marL="1200150" lvl="2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dirty="0" err="1">
                    <a:solidFill>
                      <a:srgbClr val="080893">
                        <a:alpha val="100000"/>
                      </a:srgbClr>
                    </a:solidFill>
                    <a:latin typeface="Microsoft YaHei"/>
                    <a:ea typeface="Microsoft YaHei"/>
                  </a:rPr>
                  <a:t>DrSai</a:t>
                </a:r>
                <a:r>
                  <a:rPr lang="en-US" sz="1600" dirty="0">
                    <a:solidFill>
                      <a:srgbClr val="080893">
                        <a:alpha val="100000"/>
                      </a:srgbClr>
                    </a:solidFill>
                    <a:latin typeface="Microsoft YaHei"/>
                    <a:ea typeface="Microsoft YaHei"/>
                  </a:rPr>
                  <a:t> design, execute and verify the entire analysis </a:t>
                </a:r>
                <a:r>
                  <a:rPr lang="en-US" sz="1600" dirty="0">
                    <a:latin typeface="Microsoft YaHei"/>
                    <a:ea typeface="Microsoft YaHei"/>
                  </a:rPr>
                  <a:t>under expert supervision</a:t>
                </a:r>
              </a:p>
              <a:p>
                <a:pPr marL="1200150" lvl="2" indent="-285750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1600" dirty="0">
                    <a:latin typeface="Microsoft YaHei"/>
                    <a:ea typeface="Microsoft YaHei"/>
                  </a:rPr>
                  <a:t>Experts will </a:t>
                </a:r>
                <a:r>
                  <a:rPr lang="en-US" sz="1600" b="1" dirty="0">
                    <a:solidFill>
                      <a:srgbClr val="000080"/>
                    </a:solidFill>
                    <a:latin typeface="Microsoft YaHei"/>
                    <a:ea typeface="Microsoft YaHei"/>
                  </a:rPr>
                  <a:t>cross-check</a:t>
                </a:r>
                <a:r>
                  <a:rPr lang="en-US" sz="1600" dirty="0">
                    <a:solidFill>
                      <a:srgbClr val="000080"/>
                    </a:solidFill>
                    <a:latin typeface="Microsoft YaHei"/>
                    <a:ea typeface="Microsoft YaHei"/>
                  </a:rPr>
                  <a:t> </a:t>
                </a:r>
                <a:r>
                  <a:rPr lang="en-US" sz="1600" dirty="0">
                    <a:latin typeface="Microsoft YaHei"/>
                    <a:ea typeface="Microsoft YaHei"/>
                  </a:rPr>
                  <a:t>all the measurements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B77804F-A52E-591D-926D-4A4BC5EB5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54" y="1507924"/>
                <a:ext cx="6932916" cy="4573175"/>
              </a:xfrm>
              <a:prstGeom prst="rect">
                <a:avLst/>
              </a:prstGeom>
              <a:blipFill>
                <a:blip r:embed="rId2"/>
                <a:stretch>
                  <a:fillRect l="-527" b="-666"/>
                </a:stretch>
              </a:blipFill>
              <a:ln w="12700"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8950456-B92E-D187-ABAA-3B5BEE84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75" y="1459612"/>
            <a:ext cx="4114800" cy="23804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AD5208-3F10-3762-48A7-E389903F2844}"/>
              </a:ext>
            </a:extLst>
          </p:cNvPr>
          <p:cNvSpPr txBox="1"/>
          <p:nvPr/>
        </p:nvSpPr>
        <p:spPr>
          <a:xfrm>
            <a:off x="7392974" y="278266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hlinkClick r:id="rId4"/>
              </a:rPr>
              <a:t>Physics Reports </a:t>
            </a:r>
          </a:p>
          <a:p>
            <a:r>
              <a:rPr lang="en-US" altLang="zh-CN" sz="1200" dirty="0">
                <a:hlinkClick r:id="rId4"/>
              </a:rPr>
              <a:t>1143 (2025) 1-158</a:t>
            </a:r>
            <a:endParaRPr lang="zh-CN" altLang="en-US" sz="1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7B20B70-4C9C-2906-D59D-319575FA5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471" y="3840075"/>
            <a:ext cx="3752421" cy="26988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59B4317-4087-8DC7-723F-84A575672C50}"/>
              </a:ext>
            </a:extLst>
          </p:cNvPr>
          <p:cNvSpPr txBox="1"/>
          <p:nvPr/>
        </p:nvSpPr>
        <p:spPr>
          <a:xfrm>
            <a:off x="7918117" y="6260862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1200" dirty="0">
                <a:hlinkClick r:id="rId6"/>
              </a:rPr>
              <a:t>Eur. Phys. J. C 80, 241 (2020)</a:t>
            </a:r>
            <a:endParaRPr lang="zh-CN" altLang="en-US" sz="12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4BCA21D-09AE-E8F1-1148-FF40719E35AE}"/>
              </a:ext>
            </a:extLst>
          </p:cNvPr>
          <p:cNvSpPr/>
          <p:nvPr/>
        </p:nvSpPr>
        <p:spPr>
          <a:xfrm>
            <a:off x="8830849" y="4824074"/>
            <a:ext cx="325677" cy="989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7CF0BC8-F417-FB7F-667F-17927067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50" y="1748611"/>
            <a:ext cx="5603000" cy="10681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671BF8-E545-7609-DB41-6D616B22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06" y="3231531"/>
            <a:ext cx="5108391" cy="294543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B0A3543-EAF7-7BF8-CE37-2E174433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 Infrastructure at IHEP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421F1F-3FDD-2D96-66FF-4A409A02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967"/>
            <a:ext cx="6351740" cy="474899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New dedicated AI platform: 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>
                <a:solidFill>
                  <a:srgbClr val="000080"/>
                </a:solidFill>
              </a:rPr>
              <a:t>2240 CPU cores, 40 GPU, 48 DCU, 16 NPU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More (2X) are coming 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LLMs access and deployment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Unified API via Distributed Deployment Framework</a:t>
            </a:r>
          </a:p>
          <a:p>
            <a:pPr lvl="1">
              <a:lnSpc>
                <a:spcPct val="120000"/>
              </a:lnSpc>
            </a:pPr>
            <a:r>
              <a:rPr lang="en-US" altLang="zh-CN" sz="1800" b="1" dirty="0">
                <a:solidFill>
                  <a:srgbClr val="000080"/>
                </a:solidFill>
              </a:rPr>
              <a:t>Hybrid solution: </a:t>
            </a:r>
            <a:r>
              <a:rPr lang="en-US" altLang="zh-CN" sz="1800" dirty="0"/>
              <a:t>local deployment + commercial cloud 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/>
              <a:t>Open-source LLMs (e.g. DeepSeek) 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/>
              <a:t>High concurrency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/>
              <a:t>Ensure data security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Closed-source LLMs accessible </a:t>
            </a:r>
            <a:r>
              <a:rPr lang="en-US" altLang="zh-CN" sz="1800" dirty="0">
                <a:solidFill>
                  <a:srgbClr val="000080"/>
                </a:solidFill>
              </a:rPr>
              <a:t>via API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Cache-hit techniques reduce the cost to 2-10%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D45B34-D640-36D8-E8F0-56AD0C5F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44F716-6CDC-E6DC-B690-B835CCF1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A4CC84-D63C-2F24-A3B2-86242DCB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43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DA471-A7D6-432A-D13C-6BF3A699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Collaboration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0073F1-3E32-5CD3-7DD0-A4AA9CC1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020"/>
            <a:ext cx="9420616" cy="4427943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err="1"/>
              <a:t>DrSai</a:t>
            </a:r>
            <a:r>
              <a:rPr lang="en-US" altLang="zh-CN" sz="2000" dirty="0"/>
              <a:t> is already yielding physics results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>
                <a:latin typeface="Microsoft YaHei"/>
                <a:ea typeface="Microsoft YaHei"/>
              </a:rPr>
              <a:t>Physicists interact with </a:t>
            </a:r>
            <a:r>
              <a:rPr lang="en-US" altLang="zh-CN" sz="1800" dirty="0" err="1">
                <a:latin typeface="Microsoft YaHei"/>
                <a:ea typeface="Microsoft YaHei"/>
              </a:rPr>
              <a:t>DrSai</a:t>
            </a:r>
            <a:r>
              <a:rPr lang="en-US" altLang="zh-CN" sz="1800" dirty="0">
                <a:latin typeface="Microsoft YaHei"/>
                <a:ea typeface="Microsoft YaHei"/>
              </a:rPr>
              <a:t> using natural language, only a few times with </a:t>
            </a:r>
            <a:r>
              <a:rPr lang="en-US" altLang="zh-CN" sz="1800" b="1" dirty="0">
                <a:solidFill>
                  <a:srgbClr val="000080"/>
                </a:solidFill>
                <a:latin typeface="Microsoft YaHei"/>
                <a:ea typeface="Microsoft YaHei"/>
              </a:rPr>
              <a:t>zero coding!</a:t>
            </a:r>
            <a:endParaRPr lang="en-US" altLang="zh-CN" sz="1800" b="1" dirty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/>
              <a:t>Now extending to other experiments: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Jiangmen</a:t>
            </a:r>
            <a:r>
              <a:rPr lang="zh-CN" altLang="en-US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Underground</a:t>
            </a:r>
            <a:r>
              <a:rPr lang="zh-CN" altLang="en-US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Neutrino</a:t>
            </a:r>
            <a:r>
              <a:rPr lang="zh-CN" altLang="en-US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observatory</a:t>
            </a:r>
            <a:r>
              <a:rPr lang="zh-CN" altLang="en-US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(JUNO)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Large High Altitude Air Shower Observatory (LHAASO)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Neutron/Light source, etc.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2000" dirty="0"/>
              <a:t>We are forming a </a:t>
            </a:r>
            <a:r>
              <a:rPr lang="en-US" altLang="zh-CN" sz="2000" dirty="0" err="1"/>
              <a:t>DrSai</a:t>
            </a:r>
            <a:r>
              <a:rPr lang="en-US" altLang="zh-CN" sz="2000" dirty="0"/>
              <a:t> collaboration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/>
              <a:t>Solving Agentic AI challenges together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Shared AI infrastructure &amp; computing resources in collaboration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altLang="zh-CN" sz="1800" dirty="0">
                <a:cs typeface="Times New Roman" panose="02020603050405020304" pitchFamily="18" charset="0"/>
              </a:rPr>
              <a:t>Please subscribe: </a:t>
            </a:r>
            <a:r>
              <a:rPr lang="en-US" altLang="zh-CN" sz="1800" dirty="0">
                <a:hlinkClick r:id="rId2"/>
              </a:rPr>
              <a:t>drsai@maillist.ihep.ac.cn</a:t>
            </a:r>
            <a:r>
              <a:rPr lang="en-US" altLang="zh-CN" sz="1800" dirty="0"/>
              <a:t> </a:t>
            </a:r>
            <a:r>
              <a:rPr lang="en-US" altLang="zh-CN" sz="1800" dirty="0">
                <a:hlinkClick r:id="rId3"/>
              </a:rPr>
              <a:t>(link)</a:t>
            </a:r>
            <a:endParaRPr lang="en-US" altLang="zh-CN" sz="1800" dirty="0"/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US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455282-E2ED-994A-06F5-CF1CF92E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2BA11F-3722-30D3-78B5-222BDB41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D05443-63FF-45D7-5F1D-04A3987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96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1A4A9-61DE-4787-E083-81FBD484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49ADA7-F584-47CB-7BA9-1377BBFA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378226"/>
            <a:ext cx="11357113" cy="47987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err="1"/>
              <a:t>DrSai</a:t>
            </a:r>
            <a:r>
              <a:rPr lang="en-US" altLang="zh-CN" sz="2000" dirty="0"/>
              <a:t>: an agent-based system advancing HEP experiment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Project launched at June 2023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Major challenges identified → multiple solutions proposed &amp; developed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Current approach: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/>
              <a:t>Industrial coding agent + LLM 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/>
              <a:t>Skills + DSL + RAG : encode expertise, analysis representation, and technical memory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0080"/>
                </a:solidFill>
              </a:rPr>
              <a:t>AI partner is being realized today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First physics results expected by the </a:t>
            </a:r>
            <a:r>
              <a:rPr lang="en-US" altLang="zh-CN" sz="1800" b="1" dirty="0">
                <a:solidFill>
                  <a:srgbClr val="000080"/>
                </a:solidFill>
              </a:rPr>
              <a:t>end of 2026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Many challenges remain towards AI scientist – but we are actively solving them 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How to add physics knowledge/rule/check in a reasonable approach?</a:t>
            </a:r>
          </a:p>
          <a:p>
            <a:pPr lvl="1">
              <a:lnSpc>
                <a:spcPct val="120000"/>
              </a:lnSpc>
            </a:pPr>
            <a:r>
              <a:rPr lang="en-US" altLang="zh-CN" sz="1800" dirty="0"/>
              <a:t>As AI evolves rapidly, we are adapting our strategy accordingly</a:t>
            </a:r>
          </a:p>
          <a:p>
            <a:pPr>
              <a:lnSpc>
                <a:spcPct val="120000"/>
              </a:lnSpc>
            </a:pPr>
            <a:endParaRPr lang="en-US" altLang="zh-CN" sz="2000" dirty="0"/>
          </a:p>
          <a:p>
            <a:pPr>
              <a:lnSpc>
                <a:spcPct val="120000"/>
              </a:lnSpc>
            </a:pPr>
            <a:endParaRPr lang="en-US" altLang="zh-CN" sz="2000" dirty="0"/>
          </a:p>
          <a:p>
            <a:pPr>
              <a:lnSpc>
                <a:spcPct val="120000"/>
              </a:lnSpc>
            </a:pPr>
            <a:endParaRPr lang="en-US" altLang="zh-CN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A1F8EE-2C8C-410F-3894-54BAC7C2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2BD90E-F4A4-A3EB-249E-7A485C06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FA53CD-53FE-727F-DCC1-04A4A72F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AEC13F-D8D5-EABA-2C92-DD37697B40B3}"/>
              </a:ext>
            </a:extLst>
          </p:cNvPr>
          <p:cNvSpPr txBox="1"/>
          <p:nvPr/>
        </p:nvSpPr>
        <p:spPr>
          <a:xfrm>
            <a:off x="3306871" y="5844174"/>
            <a:ext cx="505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attention !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127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0637A-2FF6-32D7-8943-12FD2366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Back-up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0A24C-9C6C-8616-62E9-CBE38E6B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D8EF03-E3A1-F7D4-515D-64B4C472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3012CC-CD45-C3C9-DD34-3D2C12A8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27DCF5-E1F6-637C-7BA9-E00DD81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10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F0D96-E8E6-99B3-CA2F-9BF61FDF9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BE84E-62E5-1487-78B1-2135FA5E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– development roadmap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533C7A-7B2B-9D94-3F9D-B75DEE64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CE2F4-2BB6-9B57-617E-F9BCB9A5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AC4693-A942-4E38-BD94-29B090DC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8AAAA7-9CDD-66B9-9D71-8A6F94FFD2BA}"/>
              </a:ext>
            </a:extLst>
          </p:cNvPr>
          <p:cNvSpPr txBox="1"/>
          <p:nvPr/>
        </p:nvSpPr>
        <p:spPr>
          <a:xfrm>
            <a:off x="688217" y="1592714"/>
            <a:ext cx="10152847" cy="513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2023.06: Working group launched (~20 people) 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2024.06: V1,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Feasibility tested and verified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Setup the system, all tools integrated 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b="1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2025.06: V2, </a:t>
            </a:r>
            <a:r>
              <a:rPr lang="en-US" altLang="zh-CN" sz="20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prototype was conducted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Capable of very simple analysis with fixed workflow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Validated by performing re-measurements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2026.06: V3,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under internal testing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Knowledge extracted into DSLs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Expertise distilled into Skills</a:t>
            </a:r>
          </a:p>
          <a:p>
            <a:pPr marL="742950" lvl="1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Analyzing real data now, expect to have the </a:t>
            </a:r>
            <a:r>
              <a:rPr lang="en-US" altLang="zh-CN" sz="2000" b="1" dirty="0" err="1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first“AI-driven”experimental</a:t>
            </a:r>
            <a:r>
              <a:rPr lang="en-US" altLang="zh-CN" sz="2000" b="1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results by end of 2026 !</a:t>
            </a:r>
          </a:p>
          <a:p>
            <a:pPr marL="285750" lvl="0" indent="-285750">
              <a:lnSpc>
                <a:spcPct val="130000"/>
              </a:lnSpc>
              <a:buFont typeface="Arial" charset="0"/>
              <a:buChar char="•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6C335F-9B65-2230-5997-6F46E8F58518}"/>
              </a:ext>
            </a:extLst>
          </p:cNvPr>
          <p:cNvSpPr txBox="1"/>
          <p:nvPr/>
        </p:nvSpPr>
        <p:spPr>
          <a:xfrm>
            <a:off x="8153400" y="628384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2"/>
              </a:rPr>
              <a:t>2604.22541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178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6495-3BC0-57CD-5DBB-EDAB0BC3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B00DA7C-512F-0CED-0240-55BFBA711E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08695" y="3926827"/>
            <a:ext cx="3828703" cy="28937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F07A777-D630-73C9-8329-81DF596C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Error-Aware Retrieval and Skills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76ED9-3423-B2B5-676B-DFC2B8E152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61962F-1BA3-A643-338A-5D3B58D695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 Agentic Era of Nuclear Physics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195B9-94D6-53ED-80AC-2C8DED388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 lang="en-US" altLang="zh-CN" smtClean="0"/>
              <a:t>26</a:t>
            </a:fld>
            <a:endParaRPr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3AA45E5-D9AC-1E73-3E43-1822ADE50E28}"/>
              </a:ext>
            </a:extLst>
          </p:cNvPr>
          <p:cNvGrpSpPr/>
          <p:nvPr/>
        </p:nvGrpSpPr>
        <p:grpSpPr>
          <a:xfrm>
            <a:off x="5409403" y="1395183"/>
            <a:ext cx="6603965" cy="2531644"/>
            <a:chOff x="56" y="1668"/>
            <a:chExt cx="9374" cy="3502"/>
          </a:xfrm>
        </p:grpSpPr>
        <p:pic>
          <p:nvPicPr>
            <p:cNvPr id="9" name="图片 8" descr="/Users/sunyue/Library/Containers/com.kingsoft.wpsoffice.mac/Data/tmp/picturecompress_20260415203016/output_1.pngoutput_1">
              <a:extLst>
                <a:ext uri="{FF2B5EF4-FFF2-40B4-BE49-F238E27FC236}">
                  <a16:creationId xmlns:a16="http://schemas.microsoft.com/office/drawing/2014/main" id="{1F91EC44-ABD6-9D5B-A14A-09C4674F95C8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/>
            <a:srcRect t="17142" r="106" b="25071"/>
            <a:stretch>
              <a:fillRect/>
            </a:stretch>
          </p:blipFill>
          <p:spPr>
            <a:xfrm>
              <a:off x="56" y="2122"/>
              <a:ext cx="9374" cy="3049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6E32BC0-41A2-58A5-1424-73DF08CACBD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0" y="1668"/>
              <a:ext cx="8855" cy="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503050405090304" charset="0"/>
                  <a:ea typeface="华文楷体" panose="02010600040101010101" charset="-122"/>
                  <a:cs typeface="+mn-cs"/>
                </a:rPr>
                <a:t>Error 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503050405090304" charset="0"/>
                  <a:ea typeface="华文楷体" panose="02010600040101010101" charset="-122"/>
                  <a:cs typeface="+mn-cs"/>
                </a:rPr>
                <a:t>Aware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503050405090304" charset="0"/>
                  <a:ea typeface="华文楷体" panose="02010600040101010101" charset="-122"/>
                  <a:cs typeface="+mn-cs"/>
                </a:rPr>
                <a:t> Retrieval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64E0AA0-F9A5-BFBC-F43F-766514F63096}"/>
              </a:ext>
            </a:extLst>
          </p:cNvPr>
          <p:cNvGrpSpPr/>
          <p:nvPr/>
        </p:nvGrpSpPr>
        <p:grpSpPr>
          <a:xfrm>
            <a:off x="1487868" y="3825234"/>
            <a:ext cx="4394030" cy="2636723"/>
            <a:chOff x="1008" y="2232"/>
            <a:chExt cx="5011" cy="5695"/>
          </a:xfrm>
        </p:grpSpPr>
        <p:sp>
          <p:nvSpPr>
            <p:cNvPr id="12" name="Shape 2">
              <a:extLst>
                <a:ext uri="{FF2B5EF4-FFF2-40B4-BE49-F238E27FC236}">
                  <a16:creationId xmlns:a16="http://schemas.microsoft.com/office/drawing/2014/main" id="{769F044C-C39C-833E-4E99-B43AE474EE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08" y="7315"/>
              <a:ext cx="4406" cy="518"/>
            </a:xfrm>
            <a:prstGeom prst="roundRect">
              <a:avLst>
                <a:gd name="adj" fmla="val 17647"/>
              </a:avLst>
            </a:prstGeom>
            <a:solidFill>
              <a:srgbClr val="16A34A"/>
            </a:solidFill>
            <a:ln w="12700">
              <a:solidFill>
                <a:srgbClr val="16A34A"/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3">
              <a:extLst>
                <a:ext uri="{FF2B5EF4-FFF2-40B4-BE49-F238E27FC236}">
                  <a16:creationId xmlns:a16="http://schemas.microsoft.com/office/drawing/2014/main" id="{7184A0BF-4EBD-E5D7-57FA-B4D324BC8C5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123" y="7221"/>
              <a:ext cx="3924" cy="7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+4.99 avg score</a:t>
              </a:r>
              <a:endParaRPr lang="en-US" sz="1300" dirty="0"/>
            </a:p>
          </p:txBody>
        </p:sp>
        <p:sp>
          <p:nvSpPr>
            <p:cNvPr id="14" name="Text 7">
              <a:extLst>
                <a:ext uri="{FF2B5EF4-FFF2-40B4-BE49-F238E27FC236}">
                  <a16:creationId xmlns:a16="http://schemas.microsoft.com/office/drawing/2014/main" id="{417FB58A-D8D3-051D-0E69-B51B18F550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08" y="2232"/>
              <a:ext cx="3600" cy="4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0000" lnSpcReduction="20000"/>
            </a:bodyPr>
            <a:lstStyle/>
            <a:p>
              <a:pPr marL="0" indent="0" algn="l">
                <a:buNone/>
              </a:pPr>
              <a:r>
                <a:rPr lang="en-US" sz="1700" b="1" dirty="0">
                  <a:solidFill>
                    <a:srgbClr val="14213D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Average Score</a:t>
              </a:r>
              <a:endParaRPr lang="en-US" sz="1700" dirty="0"/>
            </a:p>
          </p:txBody>
        </p:sp>
        <p:sp>
          <p:nvSpPr>
            <p:cNvPr id="15" name="Text 8">
              <a:extLst>
                <a:ext uri="{FF2B5EF4-FFF2-40B4-BE49-F238E27FC236}">
                  <a16:creationId xmlns:a16="http://schemas.microsoft.com/office/drawing/2014/main" id="{C3BF84BB-DCC3-2D02-1C1A-3E6CE28C0A3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23" y="2966"/>
              <a:ext cx="1800" cy="3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0000" lnSpcReduction="20000"/>
            </a:bodyPr>
            <a:lstStyle/>
            <a:p>
              <a:pPr marL="0" indent="0" algn="l">
                <a:buNone/>
              </a:pPr>
              <a:r>
                <a:rPr lang="en-US" sz="1250" dirty="0">
                  <a:solidFill>
                    <a:srgbClr val="64748B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w/o ROOT Skills</a:t>
              </a:r>
              <a:endParaRPr lang="en-US" sz="1250" dirty="0"/>
            </a:p>
          </p:txBody>
        </p:sp>
        <p:sp>
          <p:nvSpPr>
            <p:cNvPr id="16" name="Text 9">
              <a:extLst>
                <a:ext uri="{FF2B5EF4-FFF2-40B4-BE49-F238E27FC236}">
                  <a16:creationId xmlns:a16="http://schemas.microsoft.com/office/drawing/2014/main" id="{2CDA3D20-7EE3-643B-7A8F-8320CED070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48" y="2707"/>
              <a:ext cx="1584" cy="6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7500" lnSpcReduction="20000"/>
            </a:bodyPr>
            <a:lstStyle/>
            <a:p>
              <a:pPr marL="0" indent="0" algn="r">
                <a:buNone/>
              </a:pPr>
              <a:r>
                <a:rPr lang="en-US" sz="2500" b="1" dirty="0">
                  <a:solidFill>
                    <a:srgbClr val="14213D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86.24</a:t>
              </a:r>
              <a:endParaRPr lang="en-US" sz="2500" dirty="0"/>
            </a:p>
          </p:txBody>
        </p:sp>
        <p:sp>
          <p:nvSpPr>
            <p:cNvPr id="17" name="Shape 10">
              <a:extLst>
                <a:ext uri="{FF2B5EF4-FFF2-40B4-BE49-F238E27FC236}">
                  <a16:creationId xmlns:a16="http://schemas.microsoft.com/office/drawing/2014/main" id="{78D61A34-58E7-BEBC-F8F4-69C3C9B6678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23" y="3427"/>
              <a:ext cx="4824" cy="288"/>
            </a:xfrm>
            <a:prstGeom prst="rect">
              <a:avLst/>
            </a:prstGeom>
            <a:solidFill>
              <a:srgbClr val="E5EAF2"/>
            </a:solidFill>
            <a:ln w="12700">
              <a:solidFill>
                <a:srgbClr val="333333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Shape 11">
              <a:extLst>
                <a:ext uri="{FF2B5EF4-FFF2-40B4-BE49-F238E27FC236}">
                  <a16:creationId xmlns:a16="http://schemas.microsoft.com/office/drawing/2014/main" id="{23932247-48B6-0D84-A777-AA753285D7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23" y="3427"/>
              <a:ext cx="4162" cy="288"/>
            </a:xfrm>
            <a:prstGeom prst="rect">
              <a:avLst/>
            </a:prstGeom>
            <a:solidFill>
              <a:srgbClr val="64748B"/>
            </a:solidFill>
            <a:ln w="12700">
              <a:solidFill>
                <a:srgbClr val="333333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Text 12">
              <a:extLst>
                <a:ext uri="{FF2B5EF4-FFF2-40B4-BE49-F238E27FC236}">
                  <a16:creationId xmlns:a16="http://schemas.microsoft.com/office/drawing/2014/main" id="{5F01138A-E2E2-B500-09E5-BAF2855494E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23" y="4118"/>
              <a:ext cx="2232" cy="31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0000" lnSpcReduction="20000"/>
            </a:bodyPr>
            <a:lstStyle/>
            <a:p>
              <a:pPr marL="0" indent="0" algn="l">
                <a:buNone/>
              </a:pPr>
              <a:r>
                <a:rPr lang="en-US" altLang="zh-CN" sz="1250" dirty="0">
                  <a:solidFill>
                    <a:srgbClr val="64748B"/>
                  </a:solidFill>
                  <a:latin typeface="Aptos" pitchFamily="34" charset="0"/>
                </a:rPr>
                <a:t>w/ ROOT Skills</a:t>
              </a:r>
              <a:endParaRPr lang="en-US" sz="1250" dirty="0"/>
            </a:p>
          </p:txBody>
        </p:sp>
        <p:sp>
          <p:nvSpPr>
            <p:cNvPr id="20" name="Text 13">
              <a:extLst>
                <a:ext uri="{FF2B5EF4-FFF2-40B4-BE49-F238E27FC236}">
                  <a16:creationId xmlns:a16="http://schemas.microsoft.com/office/drawing/2014/main" id="{99C31CD1-6AAE-BE39-CBAB-7735AB89EF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48" y="3859"/>
              <a:ext cx="1584" cy="6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7500" lnSpcReduction="20000"/>
            </a:bodyPr>
            <a:lstStyle/>
            <a:p>
              <a:pPr marL="0" indent="0" algn="r">
                <a:buNone/>
              </a:pPr>
              <a:r>
                <a:rPr lang="en-US" sz="2500" b="1" dirty="0">
                  <a:solidFill>
                    <a:srgbClr val="16A34A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91.23</a:t>
              </a:r>
              <a:endParaRPr lang="en-US" sz="2500" dirty="0"/>
            </a:p>
          </p:txBody>
        </p:sp>
        <p:sp>
          <p:nvSpPr>
            <p:cNvPr id="21" name="Shape 14">
              <a:extLst>
                <a:ext uri="{FF2B5EF4-FFF2-40B4-BE49-F238E27FC236}">
                  <a16:creationId xmlns:a16="http://schemas.microsoft.com/office/drawing/2014/main" id="{2E96A6CE-D385-9400-EFA7-2739F29FB31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23" y="4579"/>
              <a:ext cx="4824" cy="288"/>
            </a:xfrm>
            <a:prstGeom prst="rect">
              <a:avLst/>
            </a:prstGeom>
            <a:solidFill>
              <a:srgbClr val="E5EAF2"/>
            </a:solidFill>
            <a:ln w="12700">
              <a:solidFill>
                <a:srgbClr val="333333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15">
              <a:extLst>
                <a:ext uri="{FF2B5EF4-FFF2-40B4-BE49-F238E27FC236}">
                  <a16:creationId xmlns:a16="http://schemas.microsoft.com/office/drawing/2014/main" id="{0C5A80CA-949F-61C5-30D3-AA09B58FD55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23" y="4579"/>
              <a:ext cx="4406" cy="288"/>
            </a:xfrm>
            <a:prstGeom prst="rect">
              <a:avLst/>
            </a:prstGeom>
            <a:solidFill>
              <a:srgbClr val="16A34A"/>
            </a:solidFill>
            <a:ln w="12700">
              <a:solidFill>
                <a:srgbClr val="333333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xt 16">
              <a:extLst>
                <a:ext uri="{FF2B5EF4-FFF2-40B4-BE49-F238E27FC236}">
                  <a16:creationId xmlns:a16="http://schemas.microsoft.com/office/drawing/2014/main" id="{3E377F59-E5B1-9A67-A474-7CEED14DA9A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23" y="5213"/>
              <a:ext cx="4896" cy="5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l">
                <a:buNone/>
              </a:pPr>
              <a:r>
                <a:rPr lang="en-US" sz="1250" dirty="0">
                  <a:solidFill>
                    <a:srgbClr val="64748B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Files evaluated: 50 base, 47 skill-version outputs.</a:t>
              </a:r>
              <a:endParaRPr lang="en-US" sz="1250" dirty="0"/>
            </a:p>
          </p:txBody>
        </p:sp>
        <p:sp>
          <p:nvSpPr>
            <p:cNvPr id="24" name="Text 17">
              <a:extLst>
                <a:ext uri="{FF2B5EF4-FFF2-40B4-BE49-F238E27FC236}">
                  <a16:creationId xmlns:a16="http://schemas.microsoft.com/office/drawing/2014/main" id="{8453870D-F0B4-F96D-86DC-A389EF3C518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23" y="6077"/>
              <a:ext cx="2304" cy="3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0000" lnSpcReduction="20000"/>
            </a:bodyPr>
            <a:lstStyle/>
            <a:p>
              <a:pPr marL="0" indent="0" algn="l">
                <a:buNone/>
              </a:pPr>
              <a:r>
                <a:rPr lang="en-US" sz="1350" b="1" dirty="0">
                  <a:solidFill>
                    <a:srgbClr val="14213D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Language uplift</a:t>
              </a:r>
              <a:endParaRPr lang="en-US" sz="1350" dirty="0"/>
            </a:p>
          </p:txBody>
        </p:sp>
        <p:sp>
          <p:nvSpPr>
            <p:cNvPr id="25" name="Text 18">
              <a:extLst>
                <a:ext uri="{FF2B5EF4-FFF2-40B4-BE49-F238E27FC236}">
                  <a16:creationId xmlns:a16="http://schemas.microsoft.com/office/drawing/2014/main" id="{AA476B98-9AA3-698C-AE8A-C4FC80AEADB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23" y="6538"/>
              <a:ext cx="2160" cy="4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marL="0" indent="0" algn="l">
                <a:buNone/>
              </a:pPr>
              <a:r>
                <a:rPr lang="en-US" sz="1700" b="1" dirty="0">
                  <a:solidFill>
                    <a:srgbClr val="16A34A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C  +6.57</a:t>
              </a:r>
              <a:endParaRPr lang="en-US" sz="1700" dirty="0"/>
            </a:p>
          </p:txBody>
        </p:sp>
        <p:sp>
          <p:nvSpPr>
            <p:cNvPr id="26" name="Text 19">
              <a:extLst>
                <a:ext uri="{FF2B5EF4-FFF2-40B4-BE49-F238E27FC236}">
                  <a16:creationId xmlns:a16="http://schemas.microsoft.com/office/drawing/2014/main" id="{ACD92C99-E756-1EE3-1EBF-88AF7AA727C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384" y="6538"/>
              <a:ext cx="2520" cy="4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marL="0" indent="0" algn="l">
                <a:buNone/>
              </a:pPr>
              <a:r>
                <a:rPr lang="en-US" sz="1700" b="1" dirty="0">
                  <a:solidFill>
                    <a:srgbClr val="16A34A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Python  +3.20</a:t>
              </a:r>
              <a:endParaRPr lang="en-US" sz="1700" dirty="0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BB74548-B8E2-19FC-7F23-E308F7737EC5}"/>
              </a:ext>
            </a:extLst>
          </p:cNvPr>
          <p:cNvSpPr txBox="1"/>
          <p:nvPr/>
        </p:nvSpPr>
        <p:spPr>
          <a:xfrm>
            <a:off x="437298" y="1412767"/>
            <a:ext cx="5165137" cy="239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Another retrieval by identifying the sources of errors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 the accuracy obviously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Further improvement by introducing a set of Skills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Two benchmarks and evaluation methods are provided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AE2E4A-F9CA-7664-BFCD-F7FBC3752916}"/>
              </a:ext>
            </a:extLst>
          </p:cNvPr>
          <p:cNvSpPr txBox="1"/>
          <p:nvPr/>
        </p:nvSpPr>
        <p:spPr>
          <a:xfrm>
            <a:off x="1818190" y="6419675"/>
            <a:ext cx="3721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https://github.com/yues36067-cmd/ROOTER.git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035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6E32C7-2B49-CA7C-EF4E-C81B837C5C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32" y="1266005"/>
            <a:ext cx="5130053" cy="23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D7E818F-D484-A0AC-2E0C-B6B1A146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 scientists: Goal-driven autonomy 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AF1C63-D2C6-D77D-B19F-229B3162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B61A18-ED36-F00A-0FF6-8D6FDF3F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8EE96B-59EA-4B63-3778-557D80A1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013233-34D5-BF7C-E5A6-046BDCF3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55" y="3766494"/>
            <a:ext cx="6308099" cy="23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F77556C-21C8-EE42-58F1-30F279A735A8}"/>
              </a:ext>
            </a:extLst>
          </p:cNvPr>
          <p:cNvSpPr txBox="1"/>
          <p:nvPr/>
        </p:nvSpPr>
        <p:spPr>
          <a:xfrm>
            <a:off x="550127" y="1638396"/>
            <a:ext cx="5255343" cy="405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 AI system with structured knowledge representation and autonomous research capabilities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 perform the full research loop and continue revolution: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 → Design → Execute → Analyze → Generate new knowledge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 distinction from AI Partner: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Partner: relies on human commands and operate through “vibe research”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Scientist: human only need to sets high‑level goals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8EE7E53-C7F3-E0A7-2403-812EB4D8910F}"/>
              </a:ext>
            </a:extLst>
          </p:cNvPr>
          <p:cNvSpPr/>
          <p:nvPr/>
        </p:nvSpPr>
        <p:spPr>
          <a:xfrm>
            <a:off x="745957" y="4273287"/>
            <a:ext cx="5592589" cy="70986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D13052-CA0E-EA76-C842-E89538CBB79B}"/>
              </a:ext>
            </a:extLst>
          </p:cNvPr>
          <p:cNvSpPr txBox="1"/>
          <p:nvPr/>
        </p:nvSpPr>
        <p:spPr>
          <a:xfrm>
            <a:off x="5317619" y="3696725"/>
            <a:ext cx="136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Already </a:t>
            </a: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completed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72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47FC3-90C9-6D52-D337-C24A8597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Millestone</a:t>
            </a:r>
            <a:r>
              <a:rPr lang="en-US" altLang="zh-CN" dirty="0"/>
              <a:t> developments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89F213-81EB-2AA5-0FD4-B868EFF4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A5B13B-C88B-7A1D-4F37-D520D665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A5BDD7-A753-C156-94E3-54584AC0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14E9DE-085F-3F3A-9AA6-D63A8D4CEF14}"/>
              </a:ext>
            </a:extLst>
          </p:cNvPr>
          <p:cNvSpPr/>
          <p:nvPr/>
        </p:nvSpPr>
        <p:spPr>
          <a:xfrm>
            <a:off x="988124" y="2081463"/>
            <a:ext cx="8361948" cy="914400"/>
          </a:xfrm>
          <a:prstGeom prst="roundRect">
            <a:avLst/>
          </a:prstGeom>
          <a:noFill/>
          <a:ln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Setup the system, standardize and integrate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the tools, including BESIII Offline Software System(BOSS) and 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HTCondor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54B623F-4907-3175-B3FC-69410FC75933}"/>
              </a:ext>
            </a:extLst>
          </p:cNvPr>
          <p:cNvSpPr/>
          <p:nvPr/>
        </p:nvSpPr>
        <p:spPr>
          <a:xfrm>
            <a:off x="988124" y="3304506"/>
            <a:ext cx="8361948" cy="914400"/>
          </a:xfrm>
          <a:prstGeom prst="roundRect">
            <a:avLst/>
          </a:prstGeom>
          <a:noFill/>
          <a:ln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Represent the knowledges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how to used tools and analysis procedures into a DSL, automatically extracted from published papers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A41E282-DCF8-6738-5EC3-F399A54D1E30}"/>
              </a:ext>
            </a:extLst>
          </p:cNvPr>
          <p:cNvSpPr/>
          <p:nvPr/>
        </p:nvSpPr>
        <p:spPr>
          <a:xfrm>
            <a:off x="988124" y="4527549"/>
            <a:ext cx="8361948" cy="914400"/>
          </a:xfrm>
          <a:prstGeom prst="roundRect">
            <a:avLst/>
          </a:prstGeom>
          <a:noFill/>
          <a:ln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Distill human expertise into Skills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how to perform analysis, including workflow definition and tests (i.e. input/output test)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E842FCF-E76E-8D08-CA03-788D02C5023A}"/>
              </a:ext>
            </a:extLst>
          </p:cNvPr>
          <p:cNvSpPr/>
          <p:nvPr/>
        </p:nvSpPr>
        <p:spPr>
          <a:xfrm>
            <a:off x="9911221" y="2081463"/>
            <a:ext cx="1693681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 at 2024.06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9CC8B21-45AE-7F48-1290-9F7E5A1F4D82}"/>
              </a:ext>
            </a:extLst>
          </p:cNvPr>
          <p:cNvSpPr/>
          <p:nvPr/>
        </p:nvSpPr>
        <p:spPr>
          <a:xfrm>
            <a:off x="9911221" y="3304506"/>
            <a:ext cx="1693681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 at 2025.06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89F04B4-6955-732C-338E-25144AD30A34}"/>
              </a:ext>
            </a:extLst>
          </p:cNvPr>
          <p:cNvSpPr/>
          <p:nvPr/>
        </p:nvSpPr>
        <p:spPr>
          <a:xfrm>
            <a:off x="9911220" y="4527549"/>
            <a:ext cx="1693681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Done at 2026.05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88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02F1-01FB-7932-C0DF-93621344D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36D63-2997-6968-3DA1-7F5906A5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Demonstration of </a:t>
            </a:r>
            <a:r>
              <a:rPr lang="en-US" altLang="zh-CN" dirty="0" err="1"/>
              <a:t>DrSai</a:t>
            </a:r>
            <a:r>
              <a:rPr lang="en-US" altLang="zh-CN" dirty="0"/>
              <a:t> V2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C89B03-1B76-293D-5894-350B1AAB2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07"/>
            <a:ext cx="10515600" cy="4679556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Performance study and error analysis were conducted using LLMs at 2025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sz="1800" dirty="0"/>
              <a:t>Tool call was the bottlenecks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We are finalizing the </a:t>
            </a:r>
            <a:r>
              <a:rPr lang="en-US" altLang="zh-CN" sz="2000" dirty="0" err="1"/>
              <a:t>DrSai</a:t>
            </a:r>
            <a:r>
              <a:rPr lang="en-US" altLang="zh-CN" sz="2000" dirty="0"/>
              <a:t> V3 now, and will make a more comprehensive study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47AADD-72A7-06FC-D07E-AA13FE69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B07626-5EFF-830E-0F9D-43A6D0F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074BC-1F00-B451-2394-E1D37F7C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201" name="图片 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9" y="2819716"/>
            <a:ext cx="5138140" cy="3571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9D7083-76F0-383A-CFD7-B9D3456E5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31" y="2822970"/>
            <a:ext cx="6641024" cy="35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F1A246-53B9-2343-AF8D-5B979201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Towards Agentic AI for HEP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D4A556-6422-5847-2CCC-1C59C7AA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7297BA-EF1E-F3E5-0C85-AF044B84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A7365F-3F9D-EB3A-413C-AAC17341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FCCD41A7-85DB-A4CC-84FD-8BAEEA00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12" y="5683986"/>
            <a:ext cx="4698263" cy="54322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Traditional HEP analysis</a:t>
            </a:r>
            <a:endParaRPr lang="zh-CN" altLang="en-US" dirty="0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D9266206-BEB0-FC07-979B-42A6AA653CD4}"/>
              </a:ext>
            </a:extLst>
          </p:cNvPr>
          <p:cNvSpPr/>
          <p:nvPr/>
        </p:nvSpPr>
        <p:spPr>
          <a:xfrm>
            <a:off x="1011671" y="5312198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Generator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654D9B2-E360-D93B-B2E3-41ACF542D2C4}"/>
              </a:ext>
            </a:extLst>
          </p:cNvPr>
          <p:cNvSpPr/>
          <p:nvPr/>
        </p:nvSpPr>
        <p:spPr>
          <a:xfrm>
            <a:off x="2951145" y="5312198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Simulation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D9A02699-96C7-BCDF-A988-51B5B2B151AE}"/>
              </a:ext>
            </a:extLst>
          </p:cNvPr>
          <p:cNvSpPr/>
          <p:nvPr/>
        </p:nvSpPr>
        <p:spPr>
          <a:xfrm>
            <a:off x="4890619" y="4882689"/>
            <a:ext cx="1878421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Reconstruction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CA46813-4348-0236-9416-3F141760D4C2}"/>
              </a:ext>
            </a:extLst>
          </p:cNvPr>
          <p:cNvSpPr/>
          <p:nvPr/>
        </p:nvSpPr>
        <p:spPr>
          <a:xfrm>
            <a:off x="7327328" y="4882689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Selections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29005EBE-277B-95C4-28EE-A197BA60C7BD}"/>
              </a:ext>
            </a:extLst>
          </p:cNvPr>
          <p:cNvSpPr/>
          <p:nvPr/>
        </p:nvSpPr>
        <p:spPr>
          <a:xfrm>
            <a:off x="9266802" y="4882689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Statistical analysis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545121E9-8BC6-0215-F3D8-7FD5A44883A8}"/>
              </a:ext>
            </a:extLst>
          </p:cNvPr>
          <p:cNvSpPr/>
          <p:nvPr/>
        </p:nvSpPr>
        <p:spPr>
          <a:xfrm>
            <a:off x="1011671" y="4567405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Detector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9BF794CB-B816-A27E-745D-8563E3067A55}"/>
              </a:ext>
            </a:extLst>
          </p:cNvPr>
          <p:cNvSpPr/>
          <p:nvPr/>
        </p:nvSpPr>
        <p:spPr>
          <a:xfrm>
            <a:off x="2951145" y="4567405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DAQ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0A456C68-9BEF-CDA8-3EEC-8AEC57D8524D}"/>
              </a:ext>
            </a:extLst>
          </p:cNvPr>
          <p:cNvSpPr/>
          <p:nvPr/>
        </p:nvSpPr>
        <p:spPr>
          <a:xfrm>
            <a:off x="2548800" y="5079757"/>
            <a:ext cx="265089" cy="304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CF0922F7-F633-00F3-615D-04EED91381E2}"/>
              </a:ext>
            </a:extLst>
          </p:cNvPr>
          <p:cNvSpPr/>
          <p:nvPr/>
        </p:nvSpPr>
        <p:spPr>
          <a:xfrm>
            <a:off x="4463742" y="5079757"/>
            <a:ext cx="265089" cy="304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D8B16E6B-92A8-76DA-9CBF-60F0A3C5DC09}"/>
              </a:ext>
            </a:extLst>
          </p:cNvPr>
          <p:cNvSpPr/>
          <p:nvPr/>
        </p:nvSpPr>
        <p:spPr>
          <a:xfrm>
            <a:off x="6887506" y="5044315"/>
            <a:ext cx="265089" cy="304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F0388ECA-FDCB-5A90-B7AD-6AFBE9288E6F}"/>
              </a:ext>
            </a:extLst>
          </p:cNvPr>
          <p:cNvSpPr/>
          <p:nvPr/>
        </p:nvSpPr>
        <p:spPr>
          <a:xfrm>
            <a:off x="8837950" y="5024822"/>
            <a:ext cx="265089" cy="304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注: 线形 51">
            <a:extLst>
              <a:ext uri="{FF2B5EF4-FFF2-40B4-BE49-F238E27FC236}">
                <a16:creationId xmlns:a16="http://schemas.microsoft.com/office/drawing/2014/main" id="{C2D3D7CE-3AEE-1116-4F9D-3190BA0A27C6}"/>
              </a:ext>
            </a:extLst>
          </p:cNvPr>
          <p:cNvSpPr/>
          <p:nvPr/>
        </p:nvSpPr>
        <p:spPr>
          <a:xfrm>
            <a:off x="658764" y="4437832"/>
            <a:ext cx="10342129" cy="1969335"/>
          </a:xfrm>
          <a:prstGeom prst="borderCallout1">
            <a:avLst>
              <a:gd name="adj1" fmla="val -82739"/>
              <a:gd name="adj2" fmla="val 8458"/>
              <a:gd name="adj3" fmla="val -552"/>
              <a:gd name="adj4" fmla="val 843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形 53" descr="用户 轮廓">
            <a:extLst>
              <a:ext uri="{FF2B5EF4-FFF2-40B4-BE49-F238E27FC236}">
                <a16:creationId xmlns:a16="http://schemas.microsoft.com/office/drawing/2014/main" id="{AB6F63E5-007D-62AA-5A67-8DEA752D1D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862" y="1837210"/>
            <a:ext cx="914400" cy="914400"/>
          </a:xfrm>
          <a:prstGeom prst="rect">
            <a:avLst/>
          </a:prstGeom>
        </p:spPr>
      </p:pic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DCEBDBDA-1A5F-D53C-C312-5287E0E7E423}"/>
              </a:ext>
            </a:extLst>
          </p:cNvPr>
          <p:cNvSpPr/>
          <p:nvPr/>
        </p:nvSpPr>
        <p:spPr>
          <a:xfrm>
            <a:off x="599662" y="2192966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N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4D985E2B-CF4E-9DDD-9C57-83D4C1A7A3A3}"/>
              </a:ext>
            </a:extLst>
          </p:cNvPr>
          <p:cNvSpPr/>
          <p:nvPr/>
        </p:nvSpPr>
        <p:spPr>
          <a:xfrm>
            <a:off x="2970864" y="1469254"/>
            <a:ext cx="8704302" cy="2109861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000080"/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E8B8EC61-0FF5-23DA-CD5B-3D9B8AB2150D}"/>
              </a:ext>
            </a:extLst>
          </p:cNvPr>
          <p:cNvCxnSpPr>
            <a:cxnSpLocks/>
          </p:cNvCxnSpPr>
          <p:nvPr/>
        </p:nvCxnSpPr>
        <p:spPr>
          <a:xfrm flipV="1">
            <a:off x="1971262" y="1507608"/>
            <a:ext cx="1148085" cy="668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072F601-F5F6-E9C5-2DD0-B0206243F727}"/>
              </a:ext>
            </a:extLst>
          </p:cNvPr>
          <p:cNvCxnSpPr>
            <a:cxnSpLocks/>
          </p:cNvCxnSpPr>
          <p:nvPr/>
        </p:nvCxnSpPr>
        <p:spPr>
          <a:xfrm>
            <a:off x="1998086" y="2794817"/>
            <a:ext cx="1046541" cy="687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F81A6447-CAE3-DBEE-3473-C1271E9296CE}"/>
              </a:ext>
            </a:extLst>
          </p:cNvPr>
          <p:cNvSpPr/>
          <p:nvPr/>
        </p:nvSpPr>
        <p:spPr>
          <a:xfrm>
            <a:off x="3495789" y="1597954"/>
            <a:ext cx="1526493" cy="425157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N.1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047B0E56-5C06-DD84-6D24-E08CF378E388}"/>
              </a:ext>
            </a:extLst>
          </p:cNvPr>
          <p:cNvSpPr/>
          <p:nvPr/>
        </p:nvSpPr>
        <p:spPr>
          <a:xfrm>
            <a:off x="3495789" y="2978482"/>
            <a:ext cx="1526493" cy="425157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</a:t>
            </a:r>
            <a:r>
              <a:rPr lang="en-US" altLang="zh-CN" b="1" dirty="0" err="1">
                <a:solidFill>
                  <a:srgbClr val="000080"/>
                </a:solidFill>
              </a:rPr>
              <a:t>N.n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C26299AD-5E4F-5C08-64CF-BE4F7E50325D}"/>
              </a:ext>
            </a:extLst>
          </p:cNvPr>
          <p:cNvSpPr/>
          <p:nvPr/>
        </p:nvSpPr>
        <p:spPr>
          <a:xfrm>
            <a:off x="3485162" y="2123745"/>
            <a:ext cx="1526493" cy="425157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N.2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62" name="箭头: 下弧形 61">
            <a:extLst>
              <a:ext uri="{FF2B5EF4-FFF2-40B4-BE49-F238E27FC236}">
                <a16:creationId xmlns:a16="http://schemas.microsoft.com/office/drawing/2014/main" id="{E70B9816-8C83-FC1D-899D-F5177ABC46AE}"/>
              </a:ext>
            </a:extLst>
          </p:cNvPr>
          <p:cNvSpPr/>
          <p:nvPr/>
        </p:nvSpPr>
        <p:spPr>
          <a:xfrm rot="16200000">
            <a:off x="4976946" y="1889803"/>
            <a:ext cx="553856" cy="203125"/>
          </a:xfrm>
          <a:prstGeom prst="curvedUp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箭头: 下弧形 62">
            <a:extLst>
              <a:ext uri="{FF2B5EF4-FFF2-40B4-BE49-F238E27FC236}">
                <a16:creationId xmlns:a16="http://schemas.microsoft.com/office/drawing/2014/main" id="{8C7C6CB1-F70F-0478-7861-4A552BC33E39}"/>
              </a:ext>
            </a:extLst>
          </p:cNvPr>
          <p:cNvSpPr/>
          <p:nvPr/>
        </p:nvSpPr>
        <p:spPr>
          <a:xfrm rot="16200000">
            <a:off x="4765866" y="2722767"/>
            <a:ext cx="976017" cy="203126"/>
          </a:xfrm>
          <a:prstGeom prst="curvedUp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箭头: 下弧形 63">
            <a:extLst>
              <a:ext uri="{FF2B5EF4-FFF2-40B4-BE49-F238E27FC236}">
                <a16:creationId xmlns:a16="http://schemas.microsoft.com/office/drawing/2014/main" id="{DB5873F8-B99D-2CDF-F966-D3832E4824C7}"/>
              </a:ext>
            </a:extLst>
          </p:cNvPr>
          <p:cNvSpPr/>
          <p:nvPr/>
        </p:nvSpPr>
        <p:spPr>
          <a:xfrm rot="16200000">
            <a:off x="4926428" y="2320927"/>
            <a:ext cx="1464027" cy="391249"/>
          </a:xfrm>
          <a:prstGeom prst="curvedUpArrow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734AB12-07D3-750C-5980-E6F06F618F27}"/>
              </a:ext>
            </a:extLst>
          </p:cNvPr>
          <p:cNvSpPr txBox="1"/>
          <p:nvPr/>
        </p:nvSpPr>
        <p:spPr>
          <a:xfrm>
            <a:off x="7672492" y="1570912"/>
            <a:ext cx="334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is the purpose?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are the input/output?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Setup tools or make a new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Monitoring &amp;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next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Etc.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C703608-E092-A4C5-FA54-A77B6467D3B3}"/>
              </a:ext>
            </a:extLst>
          </p:cNvPr>
          <p:cNvSpPr txBox="1"/>
          <p:nvPr/>
        </p:nvSpPr>
        <p:spPr>
          <a:xfrm>
            <a:off x="4091329" y="2123530"/>
            <a:ext cx="308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F8EE2C1-3B52-EFD9-1455-059DAAE13812}"/>
              </a:ext>
            </a:extLst>
          </p:cNvPr>
          <p:cNvSpPr txBox="1"/>
          <p:nvPr/>
        </p:nvSpPr>
        <p:spPr>
          <a:xfrm>
            <a:off x="4094359" y="2211268"/>
            <a:ext cx="308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77C16D7-D561-0730-7ED0-6CFF53AD81D2}"/>
              </a:ext>
            </a:extLst>
          </p:cNvPr>
          <p:cNvSpPr txBox="1"/>
          <p:nvPr/>
        </p:nvSpPr>
        <p:spPr>
          <a:xfrm>
            <a:off x="4093952" y="2294410"/>
            <a:ext cx="308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B4646D3-20AD-841F-A205-AE3208BE098E}"/>
              </a:ext>
            </a:extLst>
          </p:cNvPr>
          <p:cNvSpPr txBox="1"/>
          <p:nvPr/>
        </p:nvSpPr>
        <p:spPr>
          <a:xfrm>
            <a:off x="6076296" y="2785313"/>
            <a:ext cx="137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Driven by </a:t>
            </a: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图形 69" descr="问号 纯色填充">
            <a:extLst>
              <a:ext uri="{FF2B5EF4-FFF2-40B4-BE49-F238E27FC236}">
                <a16:creationId xmlns:a16="http://schemas.microsoft.com/office/drawing/2014/main" id="{28943233-B0EC-9660-F3B6-39D43550E4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998" y="1769211"/>
            <a:ext cx="407325" cy="407325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DA71C8FF-AD1F-8629-FC2D-5FDA775B4459}"/>
              </a:ext>
            </a:extLst>
          </p:cNvPr>
          <p:cNvSpPr txBox="1"/>
          <p:nvPr/>
        </p:nvSpPr>
        <p:spPr>
          <a:xfrm>
            <a:off x="7829724" y="2831944"/>
            <a:ext cx="346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 many complex and empirical knowledge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891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11C18-CB79-B744-9CD0-B08F87A8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 infrastructures at IHEP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95A92A-5F94-66E9-0E4E-7F420818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618E2-B3D6-F240-463F-C5FB9A40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8537D8-5A76-FC85-35A9-0C6A2A4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45B3C9-282D-8991-FBE0-00B1747C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5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99D43-E172-066B-1F14-F509D9F32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7689D-5C0F-31E8-5261-BB673230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Towards Agentic AI for HEP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56754B-644B-A393-C2BD-70D41396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2C5F0-3F9B-47E4-E3AF-FDEE7022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8360A-1193-F555-A08B-64FFB8C7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形 7" descr="用户 轮廓">
            <a:extLst>
              <a:ext uri="{FF2B5EF4-FFF2-40B4-BE49-F238E27FC236}">
                <a16:creationId xmlns:a16="http://schemas.microsoft.com/office/drawing/2014/main" id="{1106DA8A-136B-A023-C440-575E8E54FC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7862" y="1837210"/>
            <a:ext cx="914400" cy="9144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AC617E8-B4D9-4AE3-5A4A-C0C549CFE94F}"/>
              </a:ext>
            </a:extLst>
          </p:cNvPr>
          <p:cNvSpPr/>
          <p:nvPr/>
        </p:nvSpPr>
        <p:spPr>
          <a:xfrm>
            <a:off x="599662" y="2192966"/>
            <a:ext cx="1381186" cy="630568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N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93CC277-E650-E36A-C9D1-E85F32A4179D}"/>
              </a:ext>
            </a:extLst>
          </p:cNvPr>
          <p:cNvSpPr/>
          <p:nvPr/>
        </p:nvSpPr>
        <p:spPr>
          <a:xfrm>
            <a:off x="2970864" y="1469254"/>
            <a:ext cx="8704302" cy="2109861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000080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5F60AA1-2585-B4F1-424D-88600A1FF8FE}"/>
              </a:ext>
            </a:extLst>
          </p:cNvPr>
          <p:cNvCxnSpPr>
            <a:cxnSpLocks/>
          </p:cNvCxnSpPr>
          <p:nvPr/>
        </p:nvCxnSpPr>
        <p:spPr>
          <a:xfrm flipV="1">
            <a:off x="1971262" y="1507608"/>
            <a:ext cx="1148085" cy="668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85BD273-4A8C-C6AA-2134-8897EE86F9BD}"/>
              </a:ext>
            </a:extLst>
          </p:cNvPr>
          <p:cNvCxnSpPr>
            <a:cxnSpLocks/>
          </p:cNvCxnSpPr>
          <p:nvPr/>
        </p:nvCxnSpPr>
        <p:spPr>
          <a:xfrm>
            <a:off x="1998086" y="2794817"/>
            <a:ext cx="1046541" cy="687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26B99FF8-9CE8-096D-E31D-7EEF62F35AB7}"/>
              </a:ext>
            </a:extLst>
          </p:cNvPr>
          <p:cNvSpPr/>
          <p:nvPr/>
        </p:nvSpPr>
        <p:spPr>
          <a:xfrm>
            <a:off x="3495789" y="1597954"/>
            <a:ext cx="1526493" cy="425157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N.1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97B05D7-51B5-0A1B-96F6-CAC685A515D5}"/>
              </a:ext>
            </a:extLst>
          </p:cNvPr>
          <p:cNvSpPr/>
          <p:nvPr/>
        </p:nvSpPr>
        <p:spPr>
          <a:xfrm>
            <a:off x="3495789" y="2978482"/>
            <a:ext cx="1526493" cy="425157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</a:t>
            </a:r>
            <a:r>
              <a:rPr lang="en-US" altLang="zh-CN" b="1" dirty="0" err="1">
                <a:solidFill>
                  <a:srgbClr val="000080"/>
                </a:solidFill>
              </a:rPr>
              <a:t>N.n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B950506-CDA0-60CB-E26C-421048AB00C4}"/>
              </a:ext>
            </a:extLst>
          </p:cNvPr>
          <p:cNvSpPr/>
          <p:nvPr/>
        </p:nvSpPr>
        <p:spPr>
          <a:xfrm>
            <a:off x="3485162" y="2123745"/>
            <a:ext cx="1526493" cy="425157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0080"/>
                </a:solidFill>
              </a:rPr>
              <a:t>Step N.2</a:t>
            </a:r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36" name="箭头: 下弧形 35">
            <a:extLst>
              <a:ext uri="{FF2B5EF4-FFF2-40B4-BE49-F238E27FC236}">
                <a16:creationId xmlns:a16="http://schemas.microsoft.com/office/drawing/2014/main" id="{CB8A1CF1-0790-53C9-8E79-453EE4E1CA5F}"/>
              </a:ext>
            </a:extLst>
          </p:cNvPr>
          <p:cNvSpPr/>
          <p:nvPr/>
        </p:nvSpPr>
        <p:spPr>
          <a:xfrm rot="16200000">
            <a:off x="4976946" y="1889803"/>
            <a:ext cx="553856" cy="20312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箭头: 下弧形 36">
            <a:extLst>
              <a:ext uri="{FF2B5EF4-FFF2-40B4-BE49-F238E27FC236}">
                <a16:creationId xmlns:a16="http://schemas.microsoft.com/office/drawing/2014/main" id="{AF6F86B5-3AC2-A005-72BD-8EC24A9FFA0C}"/>
              </a:ext>
            </a:extLst>
          </p:cNvPr>
          <p:cNvSpPr/>
          <p:nvPr/>
        </p:nvSpPr>
        <p:spPr>
          <a:xfrm rot="16200000">
            <a:off x="4765866" y="2722767"/>
            <a:ext cx="976017" cy="20312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箭头: 下弧形 37">
            <a:extLst>
              <a:ext uri="{FF2B5EF4-FFF2-40B4-BE49-F238E27FC236}">
                <a16:creationId xmlns:a16="http://schemas.microsoft.com/office/drawing/2014/main" id="{A79674F2-5B92-8541-886E-0980784B561C}"/>
              </a:ext>
            </a:extLst>
          </p:cNvPr>
          <p:cNvSpPr/>
          <p:nvPr/>
        </p:nvSpPr>
        <p:spPr>
          <a:xfrm rot="16200000">
            <a:off x="4926428" y="2320927"/>
            <a:ext cx="1464027" cy="39124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9770765-F20B-366B-FCCE-D1B27D7526BC}"/>
              </a:ext>
            </a:extLst>
          </p:cNvPr>
          <p:cNvSpPr txBox="1"/>
          <p:nvPr/>
        </p:nvSpPr>
        <p:spPr>
          <a:xfrm>
            <a:off x="7672492" y="1570912"/>
            <a:ext cx="334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is the purpose?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are the input/output?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Setup tools or make a new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Monitoring &amp;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next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Etc.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652F7E5-D96E-03E6-9FA7-C6869429D940}"/>
              </a:ext>
            </a:extLst>
          </p:cNvPr>
          <p:cNvSpPr txBox="1"/>
          <p:nvPr/>
        </p:nvSpPr>
        <p:spPr>
          <a:xfrm>
            <a:off x="4091329" y="2123530"/>
            <a:ext cx="308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8EF6076-FA9E-8031-06E7-285AC6F8087E}"/>
              </a:ext>
            </a:extLst>
          </p:cNvPr>
          <p:cNvSpPr txBox="1"/>
          <p:nvPr/>
        </p:nvSpPr>
        <p:spPr>
          <a:xfrm>
            <a:off x="4094359" y="2211268"/>
            <a:ext cx="308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C8F30AD-0E54-A9B3-B081-8761B86DE21B}"/>
              </a:ext>
            </a:extLst>
          </p:cNvPr>
          <p:cNvSpPr txBox="1"/>
          <p:nvPr/>
        </p:nvSpPr>
        <p:spPr>
          <a:xfrm>
            <a:off x="4093952" y="2294410"/>
            <a:ext cx="308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.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81456AB-5B10-A18F-91D2-2EB370365A20}"/>
              </a:ext>
            </a:extLst>
          </p:cNvPr>
          <p:cNvSpPr txBox="1"/>
          <p:nvPr/>
        </p:nvSpPr>
        <p:spPr>
          <a:xfrm>
            <a:off x="6076296" y="2785313"/>
            <a:ext cx="137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Driven by </a:t>
            </a: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形 45" descr="问号 纯色填充">
            <a:extLst>
              <a:ext uri="{FF2B5EF4-FFF2-40B4-BE49-F238E27FC236}">
                <a16:creationId xmlns:a16="http://schemas.microsoft.com/office/drawing/2014/main" id="{12AE0136-4EC7-79D1-4E69-A88F66ABE9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998" y="1769211"/>
            <a:ext cx="407325" cy="4073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0FE3C4-F59B-4AEF-E617-57DAF39413CE}"/>
              </a:ext>
            </a:extLst>
          </p:cNvPr>
          <p:cNvSpPr txBox="1"/>
          <p:nvPr/>
        </p:nvSpPr>
        <p:spPr>
          <a:xfrm>
            <a:off x="7829724" y="2831944"/>
            <a:ext cx="346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 many complex and empirical knowledge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9AEE170-10C1-F405-5D26-D3FFB17819E8}"/>
              </a:ext>
            </a:extLst>
          </p:cNvPr>
          <p:cNvSpPr txBox="1"/>
          <p:nvPr/>
        </p:nvSpPr>
        <p:spPr>
          <a:xfrm>
            <a:off x="838201" y="3778905"/>
            <a:ext cx="10515599" cy="2577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Expertise is often unstructured, though some can be represented by natural language.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Today, we can leverage LLMs to build an AI partner for scientists.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AI partner designs and conducts the entire workflow based on human commands and feedback.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the future, with a well-defined representation of knowledge, we can further develop an 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scientist.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Humans would only need to propose a goal — and leave everything else to the AI.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2749B25-9A89-048C-A0AA-8804F96E41CE}"/>
              </a:ext>
            </a:extLst>
          </p:cNvPr>
          <p:cNvSpPr/>
          <p:nvPr/>
        </p:nvSpPr>
        <p:spPr>
          <a:xfrm>
            <a:off x="1224409" y="4550183"/>
            <a:ext cx="9390582" cy="70986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85D901-9480-CC06-83B7-100507DC06B5}"/>
              </a:ext>
            </a:extLst>
          </p:cNvPr>
          <p:cNvSpPr txBox="1"/>
          <p:nvPr/>
        </p:nvSpPr>
        <p:spPr>
          <a:xfrm>
            <a:off x="10593663" y="4585669"/>
            <a:ext cx="152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Already </a:t>
            </a: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completed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33A23-DF26-1622-7DD9-B5199C4C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HEP specific agents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1EF17D-DFA4-3E49-06E7-37D82149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776"/>
            <a:ext cx="10515600" cy="493409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Industrial AI is moving fast and works well</a:t>
            </a:r>
          </a:p>
          <a:p>
            <a:r>
              <a:rPr lang="en-US" altLang="zh-CN" sz="2000" dirty="0"/>
              <a:t>Why we still need agents for HEP ?</a:t>
            </a:r>
          </a:p>
          <a:p>
            <a:pPr lvl="1"/>
            <a:r>
              <a:rPr lang="en-US" altLang="zh-CN" sz="1800" dirty="0"/>
              <a:t>Analysis knowledge and data are internal to the collaboration</a:t>
            </a:r>
          </a:p>
          <a:p>
            <a:pPr lvl="1"/>
            <a:r>
              <a:rPr lang="en-US" altLang="zh-CN" sz="1800" dirty="0"/>
              <a:t>Workflow orchestration &amp; validation require domain experts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BE50BA-E108-EF85-DAB9-530E6443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13FC1-7094-69B8-C95B-D0B22B9F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CDA7C-6A38-05AC-1ED9-0DE27BB8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905767C-F9C8-4742-803E-5267D8A2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69" y="3128229"/>
            <a:ext cx="4103948" cy="1602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3B61E6-4DFF-9E96-8BAD-21DC6260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82" y="3229515"/>
            <a:ext cx="3644200" cy="9803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792CA45-F194-B737-42F4-D0564F443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14" y="4895007"/>
            <a:ext cx="4319084" cy="13255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C0EA10-2F7D-A915-17EB-99E2BE394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162" y="4549922"/>
            <a:ext cx="4523134" cy="16029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C0BCDF7-C7C0-A358-E567-E0B9BAB231FC}"/>
              </a:ext>
            </a:extLst>
          </p:cNvPr>
          <p:cNvSpPr txBox="1"/>
          <p:nvPr/>
        </p:nvSpPr>
        <p:spPr>
          <a:xfrm>
            <a:off x="3800658" y="4273119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6"/>
              </a:rPr>
              <a:t>2603.20179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57B25C-B67E-3CF9-399B-E0BA9CBAA19B}"/>
              </a:ext>
            </a:extLst>
          </p:cNvPr>
          <p:cNvSpPr txBox="1"/>
          <p:nvPr/>
        </p:nvSpPr>
        <p:spPr>
          <a:xfrm>
            <a:off x="8610600" y="4139507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7"/>
              </a:rPr>
              <a:t>2604.13180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4E0EBB-E5B9-FD2D-8FD8-11FB2D581322}"/>
              </a:ext>
            </a:extLst>
          </p:cNvPr>
          <p:cNvSpPr txBox="1"/>
          <p:nvPr/>
        </p:nvSpPr>
        <p:spPr>
          <a:xfrm>
            <a:off x="3800657" y="6152825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8"/>
              </a:rPr>
              <a:t>2603.14553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6AA29D-52C7-9AD7-B4E5-836A189F173E}"/>
              </a:ext>
            </a:extLst>
          </p:cNvPr>
          <p:cNvSpPr txBox="1"/>
          <p:nvPr/>
        </p:nvSpPr>
        <p:spPr>
          <a:xfrm>
            <a:off x="8610600" y="6108902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9"/>
              </a:rPr>
              <a:t>2603.22471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945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95CA2-E05B-B3CC-CB32-57A0E1A5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DrSai</a:t>
            </a:r>
            <a:r>
              <a:rPr lang="en-US" altLang="zh-CN" dirty="0"/>
              <a:t> project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B4D38B-A4CB-3131-BD6D-FB35A5E8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1E6C9-B70F-4B5D-EE8B-870B6B2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4F956-54C0-02F0-92DC-FDFBAFEC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76" name="文本框 175"/>
          <p:cNvSpPr txBox="1"/>
          <p:nvPr/>
        </p:nvSpPr>
        <p:spPr>
          <a:xfrm>
            <a:off x="1550659" y="1399481"/>
            <a:ext cx="9660679" cy="707886"/>
          </a:xfrm>
          <a:prstGeom prst="rect">
            <a:avLst/>
          </a:prstGeom>
          <a:ln w="12700">
            <a:prstDash val="solid"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Purpose: Pioneering autonomous physics discovery at </a:t>
            </a:r>
            <a:r>
              <a:rPr lang="en-US" sz="2000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 (and beyond)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through Agentic AI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2904481" y="4808229"/>
            <a:ext cx="1056700" cy="461665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DrSai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8" name="图形 177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15435" y="4945105"/>
            <a:ext cx="273050" cy="136525"/>
          </a:xfrm>
          <a:prstGeom prst="rect">
            <a:avLst/>
          </a:prstGeom>
        </p:spPr>
      </p:pic>
      <p:sp>
        <p:nvSpPr>
          <p:cNvPr id="179" name="文本框 178"/>
          <p:cNvSpPr txBox="1"/>
          <p:nvPr/>
        </p:nvSpPr>
        <p:spPr>
          <a:xfrm>
            <a:off x="4798702" y="4782536"/>
            <a:ext cx="4866845" cy="461665"/>
          </a:xfrm>
          <a:prstGeom prst="rect">
            <a:avLst/>
          </a:prstGeom>
          <a:ln w="12700">
            <a:prstDash val="solid"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Tools + Knowledge + Strategy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A3C0F5D-FD93-5BEF-F839-31F77E819BA9}"/>
              </a:ext>
            </a:extLst>
          </p:cNvPr>
          <p:cNvSpPr/>
          <p:nvPr/>
        </p:nvSpPr>
        <p:spPr>
          <a:xfrm>
            <a:off x="3671311" y="5979554"/>
            <a:ext cx="4849378" cy="461665"/>
          </a:xfrm>
          <a:prstGeom prst="roundRect">
            <a:avLst>
              <a:gd name="adj" fmla="val 790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LLMs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CA469DDF-97DB-EBE6-6EB9-CD3FD06E8BC4}"/>
              </a:ext>
            </a:extLst>
          </p:cNvPr>
          <p:cNvSpPr/>
          <p:nvPr/>
        </p:nvSpPr>
        <p:spPr>
          <a:xfrm>
            <a:off x="4863548" y="5458519"/>
            <a:ext cx="2464904" cy="45784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C718F0E-D5F6-EA9D-991B-6A4FE1285600}"/>
              </a:ext>
            </a:extLst>
          </p:cNvPr>
          <p:cNvSpPr/>
          <p:nvPr/>
        </p:nvSpPr>
        <p:spPr>
          <a:xfrm>
            <a:off x="1743849" y="4718538"/>
            <a:ext cx="8704302" cy="641049"/>
          </a:xfrm>
          <a:prstGeom prst="roundRect">
            <a:avLst/>
          </a:prstGeom>
          <a:noFill/>
          <a:ln w="25400">
            <a:solidFill>
              <a:srgbClr val="000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00008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9EB3C94-70D9-1CD4-45DF-FADF9CEB04BF}"/>
              </a:ext>
            </a:extLst>
          </p:cNvPr>
          <p:cNvSpPr/>
          <p:nvPr/>
        </p:nvSpPr>
        <p:spPr>
          <a:xfrm>
            <a:off x="1550658" y="2333933"/>
            <a:ext cx="4320000" cy="1980000"/>
          </a:xfrm>
          <a:prstGeom prst="rect">
            <a:avLst/>
          </a:prstGeom>
          <a:noFill/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Traditional software,</a:t>
            </a:r>
          </a:p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 models, etc.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750F8D-8D8A-4BF6-FECA-3E427DBEFD44}"/>
              </a:ext>
            </a:extLst>
          </p:cNvPr>
          <p:cNvSpPr/>
          <p:nvPr/>
        </p:nvSpPr>
        <p:spPr>
          <a:xfrm>
            <a:off x="6343724" y="2369306"/>
            <a:ext cx="4320000" cy="1980000"/>
          </a:xfrm>
          <a:prstGeom prst="rect">
            <a:avLst/>
          </a:prstGeom>
          <a:noFill/>
          <a:ln w="12700">
            <a:solidFill>
              <a:srgbClr val="5C5C5C">
                <a:alpha val="100000"/>
              </a:srgbClr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Expertise -&gt; </a:t>
            </a:r>
            <a:r>
              <a:rPr lang="en-US" sz="20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Skills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algn="ctr"/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Analyses representation-&gt; </a:t>
            </a:r>
            <a:r>
              <a:rPr lang="en-US" sz="2000" dirty="0">
                <a:solidFill>
                  <a:srgbClr val="080893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DSL;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Internal notes -&gt; </a:t>
            </a:r>
            <a:r>
              <a:rPr lang="en-US" sz="20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RAG</a:t>
            </a:r>
          </a:p>
          <a:p>
            <a:pPr algn="ctr"/>
            <a:r>
              <a:rPr lang="en-US" sz="20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Orchestration: </a:t>
            </a:r>
            <a:r>
              <a:rPr lang="en-US" sz="2000" dirty="0" err="1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Skills+DSL+RAG</a:t>
            </a:r>
            <a:r>
              <a:rPr lang="en-US" sz="20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human correction</a:t>
            </a:r>
            <a:endParaRPr dirty="0">
              <a:solidFill>
                <a:srgbClr val="000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DFD4E7E-A17E-C93C-B83F-C280C69BC75B}"/>
              </a:ext>
            </a:extLst>
          </p:cNvPr>
          <p:cNvCxnSpPr>
            <a:cxnSpLocks/>
          </p:cNvCxnSpPr>
          <p:nvPr/>
        </p:nvCxnSpPr>
        <p:spPr>
          <a:xfrm flipH="1" flipV="1">
            <a:off x="4488485" y="4278551"/>
            <a:ext cx="553681" cy="550678"/>
          </a:xfrm>
          <a:prstGeom prst="straightConnector1">
            <a:avLst/>
          </a:prstGeom>
          <a:ln w="25400">
            <a:solidFill>
              <a:srgbClr val="000000">
                <a:alpha val="100000"/>
              </a:srgbClr>
            </a:solidFill>
            <a:prstDash val="solid"/>
            <a:headEnd/>
            <a:tailEnd type="triangle"/>
          </a:ln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526DC9C-F5AA-8A6F-41BB-E60137FF12F2}"/>
              </a:ext>
            </a:extLst>
          </p:cNvPr>
          <p:cNvCxnSpPr>
            <a:cxnSpLocks/>
          </p:cNvCxnSpPr>
          <p:nvPr/>
        </p:nvCxnSpPr>
        <p:spPr>
          <a:xfrm flipV="1">
            <a:off x="7845939" y="4244705"/>
            <a:ext cx="422831" cy="550678"/>
          </a:xfrm>
          <a:prstGeom prst="straightConnector1">
            <a:avLst/>
          </a:prstGeom>
          <a:ln w="25400">
            <a:solidFill>
              <a:srgbClr val="000000">
                <a:alpha val="100000"/>
              </a:srgbClr>
            </a:solidFill>
            <a:prstDash val="solid"/>
            <a:headEnd/>
            <a:tailEnd type="triangle"/>
          </a:ln>
        </p:spPr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D074545-DB58-D95B-2F4B-A0FE2F03D845}"/>
              </a:ext>
            </a:extLst>
          </p:cNvPr>
          <p:cNvSpPr/>
          <p:nvPr/>
        </p:nvSpPr>
        <p:spPr>
          <a:xfrm>
            <a:off x="6026331" y="4808229"/>
            <a:ext cx="3639216" cy="4359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4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91;p13" descr="image.png">
            <a:extLst>
              <a:ext uri="{FF2B5EF4-FFF2-40B4-BE49-F238E27FC236}">
                <a16:creationId xmlns:a16="http://schemas.microsoft.com/office/drawing/2014/main" id="{D702DD0B-B11D-0F4E-7C53-EED2BE996C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4289" y="1535952"/>
            <a:ext cx="2571750" cy="111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5;p13" descr="image.png">
            <a:extLst>
              <a:ext uri="{FF2B5EF4-FFF2-40B4-BE49-F238E27FC236}">
                <a16:creationId xmlns:a16="http://schemas.microsoft.com/office/drawing/2014/main" id="{62E0A84F-A4F8-038E-3F46-49587005DA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4789167"/>
            <a:ext cx="2095500" cy="55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8D4DF42-3AC6-DF23-89CB-D66857F5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Evolution Milestones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6B7C16-DDBD-920F-78C1-1A93547B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6DB2A4-4C02-E155-F448-F7C754DA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2F1318-8A81-F69E-FDF7-357583DA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" name="Google Shape;86;p13" descr="image.png">
            <a:extLst>
              <a:ext uri="{FF2B5EF4-FFF2-40B4-BE49-F238E27FC236}">
                <a16:creationId xmlns:a16="http://schemas.microsoft.com/office/drawing/2014/main" id="{B0D493CF-7597-C68D-ED00-3A29B7CECE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11" y="2727604"/>
            <a:ext cx="2286000" cy="111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7;p13" descr="image.png">
            <a:extLst>
              <a:ext uri="{FF2B5EF4-FFF2-40B4-BE49-F238E27FC236}">
                <a16:creationId xmlns:a16="http://schemas.microsoft.com/office/drawing/2014/main" id="{F7B4B526-9948-F5C1-4244-E82BB1F70B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8697" y="2712281"/>
            <a:ext cx="2571750" cy="112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8;p13" descr="image.png">
            <a:extLst>
              <a:ext uri="{FF2B5EF4-FFF2-40B4-BE49-F238E27FC236}">
                <a16:creationId xmlns:a16="http://schemas.microsoft.com/office/drawing/2014/main" id="{1D8D8F4B-578B-60E8-B73E-2BA8E6FC58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79" y="4964214"/>
            <a:ext cx="1578234" cy="50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9;p13" descr="image.png">
            <a:extLst>
              <a:ext uri="{FF2B5EF4-FFF2-40B4-BE49-F238E27FC236}">
                <a16:creationId xmlns:a16="http://schemas.microsoft.com/office/drawing/2014/main" id="{7A971189-D61C-BE08-AC5A-DDD5665666A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8530" y="4707795"/>
            <a:ext cx="1253444" cy="57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0;p13" descr="image.png">
            <a:extLst>
              <a:ext uri="{FF2B5EF4-FFF2-40B4-BE49-F238E27FC236}">
                <a16:creationId xmlns:a16="http://schemas.microsoft.com/office/drawing/2014/main" id="{BAAB1D5F-F63B-BDFF-E440-1EBC0B6750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2691" y="2720994"/>
            <a:ext cx="2571750" cy="112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1;p13" descr="image.png">
            <a:extLst>
              <a:ext uri="{FF2B5EF4-FFF2-40B4-BE49-F238E27FC236}">
                <a16:creationId xmlns:a16="http://schemas.microsoft.com/office/drawing/2014/main" id="{BBE4EAAF-C47D-2660-0A0F-88BDEF0C2E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8886" y="2705478"/>
            <a:ext cx="2571750" cy="111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2;p13" descr="image.png">
            <a:extLst>
              <a:ext uri="{FF2B5EF4-FFF2-40B4-BE49-F238E27FC236}">
                <a16:creationId xmlns:a16="http://schemas.microsoft.com/office/drawing/2014/main" id="{47C83CBB-0841-363B-11B0-1E83759735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8884" y="5349702"/>
            <a:ext cx="1578234" cy="43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4;p13" descr="image.png">
            <a:extLst>
              <a:ext uri="{FF2B5EF4-FFF2-40B4-BE49-F238E27FC236}">
                <a16:creationId xmlns:a16="http://schemas.microsoft.com/office/drawing/2014/main" id="{D2314E8D-4D21-5049-4E47-930F267910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9280" y="4221480"/>
            <a:ext cx="1188000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5;p13" descr="image.png">
            <a:extLst>
              <a:ext uri="{FF2B5EF4-FFF2-40B4-BE49-F238E27FC236}">
                <a16:creationId xmlns:a16="http://schemas.microsoft.com/office/drawing/2014/main" id="{5AA72931-2437-B09E-030E-058117D4AE9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3425" y="4088130"/>
            <a:ext cx="9144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6;p13" descr="image.png">
            <a:extLst>
              <a:ext uri="{FF2B5EF4-FFF2-40B4-BE49-F238E27FC236}">
                <a16:creationId xmlns:a16="http://schemas.microsoft.com/office/drawing/2014/main" id="{F41C5F67-7179-C008-C087-84699A98F33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87500" y="4088130"/>
            <a:ext cx="8763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7;p13" descr="image.png">
            <a:extLst>
              <a:ext uri="{FF2B5EF4-FFF2-40B4-BE49-F238E27FC236}">
                <a16:creationId xmlns:a16="http://schemas.microsoft.com/office/drawing/2014/main" id="{1356E805-E9A6-5478-6C86-6C126BE4FD5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36789" y="4088130"/>
            <a:ext cx="12477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8;p13" descr="image.png">
            <a:extLst>
              <a:ext uri="{FF2B5EF4-FFF2-40B4-BE49-F238E27FC236}">
                <a16:creationId xmlns:a16="http://schemas.microsoft.com/office/drawing/2014/main" id="{30EA8A35-FF26-826B-8A6F-3A99CB67E55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1339" y="4088130"/>
            <a:ext cx="12287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9;p13" descr="image.png">
            <a:extLst>
              <a:ext uri="{FF2B5EF4-FFF2-40B4-BE49-F238E27FC236}">
                <a16:creationId xmlns:a16="http://schemas.microsoft.com/office/drawing/2014/main" id="{330F1EB2-492C-2F77-4E7C-D9F2D8097560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87815" y="4088130"/>
            <a:ext cx="8858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0;p13" descr="image.png">
            <a:extLst>
              <a:ext uri="{FF2B5EF4-FFF2-40B4-BE49-F238E27FC236}">
                <a16:creationId xmlns:a16="http://schemas.microsoft.com/office/drawing/2014/main" id="{12AF961A-E6DD-0DBB-D9DA-FAB6BDB77C0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927603" y="4088130"/>
            <a:ext cx="8763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1;p13" descr="image.png">
            <a:extLst>
              <a:ext uri="{FF2B5EF4-FFF2-40B4-BE49-F238E27FC236}">
                <a16:creationId xmlns:a16="http://schemas.microsoft.com/office/drawing/2014/main" id="{81CB991B-5BA2-A4C0-59FA-DF3DAE1E3FAF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548342" y="4088130"/>
            <a:ext cx="9048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06;p13">
            <a:extLst>
              <a:ext uri="{FF2B5EF4-FFF2-40B4-BE49-F238E27FC236}">
                <a16:creationId xmlns:a16="http://schemas.microsoft.com/office/drawing/2014/main" id="{08A1E1C2-E7B2-0E04-EBCF-1F4943C31C40}"/>
              </a:ext>
            </a:extLst>
          </p:cNvPr>
          <p:cNvSpPr/>
          <p:nvPr/>
        </p:nvSpPr>
        <p:spPr>
          <a:xfrm>
            <a:off x="1185861" y="4402530"/>
            <a:ext cx="18000" cy="381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30" name="Google Shape;107;p13">
            <a:extLst>
              <a:ext uri="{FF2B5EF4-FFF2-40B4-BE49-F238E27FC236}">
                <a16:creationId xmlns:a16="http://schemas.microsoft.com/office/drawing/2014/main" id="{48169430-507B-F963-2DAD-B5B4D1273CDE}"/>
              </a:ext>
            </a:extLst>
          </p:cNvPr>
          <p:cNvSpPr txBox="1"/>
          <p:nvPr/>
        </p:nvSpPr>
        <p:spPr>
          <a:xfrm>
            <a:off x="304800" y="4924428"/>
            <a:ext cx="186023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C</a:t>
            </a:r>
            <a:r>
              <a:rPr lang="en-US" altLang="zh-CN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hat</a:t>
            </a:r>
            <a:r>
              <a:rPr lang="en-US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GPT (GPT-3.5)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Google Shape;109;p13">
            <a:extLst>
              <a:ext uri="{FF2B5EF4-FFF2-40B4-BE49-F238E27FC236}">
                <a16:creationId xmlns:a16="http://schemas.microsoft.com/office/drawing/2014/main" id="{7B11CDA8-DDF1-52A2-CF03-FAE3E6D71A7E}"/>
              </a:ext>
            </a:extLst>
          </p:cNvPr>
          <p:cNvSpPr/>
          <p:nvPr/>
        </p:nvSpPr>
        <p:spPr>
          <a:xfrm>
            <a:off x="2597049" y="3801563"/>
            <a:ext cx="18000" cy="288000"/>
          </a:xfrm>
          <a:prstGeom prst="rect">
            <a:avLst/>
          </a:prstGeom>
          <a:solidFill>
            <a:srgbClr val="16A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33" name="Google Shape;110;p13">
            <a:extLst>
              <a:ext uri="{FF2B5EF4-FFF2-40B4-BE49-F238E27FC236}">
                <a16:creationId xmlns:a16="http://schemas.microsoft.com/office/drawing/2014/main" id="{35549200-13B5-A6D9-C9DE-924178677404}"/>
              </a:ext>
            </a:extLst>
          </p:cNvPr>
          <p:cNvSpPr txBox="1"/>
          <p:nvPr/>
        </p:nvSpPr>
        <p:spPr>
          <a:xfrm>
            <a:off x="534612" y="2894075"/>
            <a:ext cx="22212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Working Group formed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Google Shape;111;p13">
            <a:extLst>
              <a:ext uri="{FF2B5EF4-FFF2-40B4-BE49-F238E27FC236}">
                <a16:creationId xmlns:a16="http://schemas.microsoft.com/office/drawing/2014/main" id="{731C3C86-7407-F10C-51EB-86172612DDC2}"/>
              </a:ext>
            </a:extLst>
          </p:cNvPr>
          <p:cNvSpPr txBox="1"/>
          <p:nvPr/>
        </p:nvSpPr>
        <p:spPr>
          <a:xfrm>
            <a:off x="590536" y="3140910"/>
            <a:ext cx="1962150" cy="65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Core team of ~20 established to explore multi-agents architecture right after GPT-3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Google Shape;112;p13">
            <a:extLst>
              <a:ext uri="{FF2B5EF4-FFF2-40B4-BE49-F238E27FC236}">
                <a16:creationId xmlns:a16="http://schemas.microsoft.com/office/drawing/2014/main" id="{A46AE98F-1870-CF0F-86FE-6D6460666B93}"/>
              </a:ext>
            </a:extLst>
          </p:cNvPr>
          <p:cNvSpPr/>
          <p:nvPr/>
        </p:nvSpPr>
        <p:spPr>
          <a:xfrm>
            <a:off x="4455913" y="3809107"/>
            <a:ext cx="18000" cy="288000"/>
          </a:xfrm>
          <a:prstGeom prst="rect">
            <a:avLst/>
          </a:prstGeom>
          <a:solidFill>
            <a:srgbClr val="16A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36" name="Google Shape;113;p13">
            <a:extLst>
              <a:ext uri="{FF2B5EF4-FFF2-40B4-BE49-F238E27FC236}">
                <a16:creationId xmlns:a16="http://schemas.microsoft.com/office/drawing/2014/main" id="{9B7EDC95-2731-F2CD-3655-A3954BB28203}"/>
              </a:ext>
            </a:extLst>
          </p:cNvPr>
          <p:cNvSpPr txBox="1"/>
          <p:nvPr/>
        </p:nvSpPr>
        <p:spPr>
          <a:xfrm>
            <a:off x="3040622" y="2902781"/>
            <a:ext cx="23602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Dr.Sai</a:t>
            </a:r>
            <a:r>
              <a:rPr lang="en-US" sz="1200" b="1" i="0" u="none" strike="noStrike" cap="none" dirty="0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 V1: Feasibility verified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Google Shape;114;p13">
            <a:extLst>
              <a:ext uri="{FF2B5EF4-FFF2-40B4-BE49-F238E27FC236}">
                <a16:creationId xmlns:a16="http://schemas.microsoft.com/office/drawing/2014/main" id="{C6FF8F51-BB74-059D-13D3-455E76302714}"/>
              </a:ext>
            </a:extLst>
          </p:cNvPr>
          <p:cNvSpPr txBox="1"/>
          <p:nvPr/>
        </p:nvSpPr>
        <p:spPr>
          <a:xfrm>
            <a:off x="3040622" y="3140906"/>
            <a:ext cx="2247900" cy="65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Core system setup and toolchains integrated to verify basic technical  feasibility.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Google Shape;116;p13">
            <a:extLst>
              <a:ext uri="{FF2B5EF4-FFF2-40B4-BE49-F238E27FC236}">
                <a16:creationId xmlns:a16="http://schemas.microsoft.com/office/drawing/2014/main" id="{C4356AB6-910E-7255-20E6-793F499EE545}"/>
              </a:ext>
            </a:extLst>
          </p:cNvPr>
          <p:cNvSpPr/>
          <p:nvPr/>
        </p:nvSpPr>
        <p:spPr>
          <a:xfrm>
            <a:off x="6090939" y="4358995"/>
            <a:ext cx="9525" cy="381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40" name="Google Shape;117;p13">
            <a:extLst>
              <a:ext uri="{FF2B5EF4-FFF2-40B4-BE49-F238E27FC236}">
                <a16:creationId xmlns:a16="http://schemas.microsoft.com/office/drawing/2014/main" id="{9AEF9269-F5B5-CE33-4B59-886DEC8089BB}"/>
              </a:ext>
            </a:extLst>
          </p:cNvPr>
          <p:cNvSpPr txBox="1"/>
          <p:nvPr/>
        </p:nvSpPr>
        <p:spPr>
          <a:xfrm>
            <a:off x="5844679" y="4848616"/>
            <a:ext cx="88461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M</a:t>
            </a:r>
            <a:r>
              <a:rPr lang="en-US" altLang="zh-CN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anus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Google Shape;119;p13">
            <a:extLst>
              <a:ext uri="{FF2B5EF4-FFF2-40B4-BE49-F238E27FC236}">
                <a16:creationId xmlns:a16="http://schemas.microsoft.com/office/drawing/2014/main" id="{2235193C-FE6C-FB81-545B-742E5CB45876}"/>
              </a:ext>
            </a:extLst>
          </p:cNvPr>
          <p:cNvSpPr/>
          <p:nvPr/>
        </p:nvSpPr>
        <p:spPr>
          <a:xfrm>
            <a:off x="7725964" y="3817811"/>
            <a:ext cx="18000" cy="288000"/>
          </a:xfrm>
          <a:prstGeom prst="rect">
            <a:avLst/>
          </a:prstGeom>
          <a:solidFill>
            <a:srgbClr val="16A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43" name="Google Shape;120;p13">
            <a:extLst>
              <a:ext uri="{FF2B5EF4-FFF2-40B4-BE49-F238E27FC236}">
                <a16:creationId xmlns:a16="http://schemas.microsoft.com/office/drawing/2014/main" id="{757090DD-8775-7C38-EA9F-C506DCBD6CEA}"/>
              </a:ext>
            </a:extLst>
          </p:cNvPr>
          <p:cNvSpPr txBox="1"/>
          <p:nvPr/>
        </p:nvSpPr>
        <p:spPr>
          <a:xfrm>
            <a:off x="5744616" y="2911494"/>
            <a:ext cx="23602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D</a:t>
            </a:r>
            <a:r>
              <a:rPr lang="en-US" altLang="zh-CN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r.Sai</a:t>
            </a:r>
            <a:r>
              <a:rPr lang="en-US" sz="1200" b="1" i="0" u="none" strike="noStrike" cap="none" dirty="0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 V2: </a:t>
            </a:r>
            <a:r>
              <a:rPr lang="en-US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Protetype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Google Shape;121;p13">
            <a:extLst>
              <a:ext uri="{FF2B5EF4-FFF2-40B4-BE49-F238E27FC236}">
                <a16:creationId xmlns:a16="http://schemas.microsoft.com/office/drawing/2014/main" id="{995235B8-5232-41FE-985D-CF9933C4BB32}"/>
              </a:ext>
            </a:extLst>
          </p:cNvPr>
          <p:cNvSpPr txBox="1"/>
          <p:nvPr/>
        </p:nvSpPr>
        <p:spPr>
          <a:xfrm>
            <a:off x="5744616" y="3149619"/>
            <a:ext cx="2247900" cy="65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Capable of simple analysis through fixed workflows. Validated via </a:t>
            </a:r>
            <a:r>
              <a:rPr lang="en-US" sz="975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10</a:t>
            </a:r>
            <a:r>
              <a:rPr lang="en-US" sz="975" b="0" i="0" u="none" strike="noStrike" cap="none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 re-measurement tests.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Google Shape;122;p13">
            <a:extLst>
              <a:ext uri="{FF2B5EF4-FFF2-40B4-BE49-F238E27FC236}">
                <a16:creationId xmlns:a16="http://schemas.microsoft.com/office/drawing/2014/main" id="{FCF919E6-3F63-E736-3200-9E5896C24727}"/>
              </a:ext>
            </a:extLst>
          </p:cNvPr>
          <p:cNvSpPr/>
          <p:nvPr/>
        </p:nvSpPr>
        <p:spPr>
          <a:xfrm>
            <a:off x="9378405" y="3779588"/>
            <a:ext cx="18000" cy="288000"/>
          </a:xfrm>
          <a:prstGeom prst="rect">
            <a:avLst/>
          </a:prstGeom>
          <a:solidFill>
            <a:srgbClr val="16A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46" name="Google Shape;123;p13">
            <a:extLst>
              <a:ext uri="{FF2B5EF4-FFF2-40B4-BE49-F238E27FC236}">
                <a16:creationId xmlns:a16="http://schemas.microsoft.com/office/drawing/2014/main" id="{69C8A207-73C9-BF56-C80C-6B10D16DC6CA}"/>
              </a:ext>
            </a:extLst>
          </p:cNvPr>
          <p:cNvSpPr txBox="1"/>
          <p:nvPr/>
        </p:nvSpPr>
        <p:spPr>
          <a:xfrm>
            <a:off x="8433393" y="2895978"/>
            <a:ext cx="23602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D</a:t>
            </a:r>
            <a:r>
              <a:rPr lang="en-US" altLang="zh-CN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r</a:t>
            </a:r>
            <a:r>
              <a:rPr lang="en-US" sz="1200" b="1" i="0" u="none" strike="noStrike" cap="none" dirty="0" err="1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Sai</a:t>
            </a:r>
            <a:r>
              <a:rPr lang="en-US" sz="1200" b="1" i="0" u="none" strike="noStrike" cap="none" dirty="0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 V3: </a:t>
            </a:r>
            <a:r>
              <a:rPr lang="en-US" sz="1200" b="1" dirty="0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Ready for analysis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Google Shape;124;p13">
            <a:extLst>
              <a:ext uri="{FF2B5EF4-FFF2-40B4-BE49-F238E27FC236}">
                <a16:creationId xmlns:a16="http://schemas.microsoft.com/office/drawing/2014/main" id="{6622EB74-4126-8BB6-2D81-FF28B12FCF0B}"/>
              </a:ext>
            </a:extLst>
          </p:cNvPr>
          <p:cNvSpPr txBox="1"/>
          <p:nvPr/>
        </p:nvSpPr>
        <p:spPr>
          <a:xfrm>
            <a:off x="8433393" y="3114781"/>
            <a:ext cx="2397562" cy="65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Refactored. Internal testing phase. Knowledge and expertise </a:t>
            </a:r>
            <a:r>
              <a:rPr lang="en-US" sz="975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interpreted</a:t>
            </a:r>
            <a:r>
              <a:rPr lang="en-US" sz="975" b="0" i="0" u="none" strike="noStrike" cap="none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 into skills and DSL.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Google Shape;126;p13">
            <a:extLst>
              <a:ext uri="{FF2B5EF4-FFF2-40B4-BE49-F238E27FC236}">
                <a16:creationId xmlns:a16="http://schemas.microsoft.com/office/drawing/2014/main" id="{AEA02745-DACC-5B33-B8E8-6E5317549C61}"/>
              </a:ext>
            </a:extLst>
          </p:cNvPr>
          <p:cNvSpPr/>
          <p:nvPr/>
        </p:nvSpPr>
        <p:spPr>
          <a:xfrm>
            <a:off x="11117936" y="2656440"/>
            <a:ext cx="18000" cy="1440000"/>
          </a:xfrm>
          <a:prstGeom prst="rect">
            <a:avLst/>
          </a:prstGeom>
          <a:solidFill>
            <a:srgbClr val="16A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50" name="Google Shape;127;p13">
            <a:extLst>
              <a:ext uri="{FF2B5EF4-FFF2-40B4-BE49-F238E27FC236}">
                <a16:creationId xmlns:a16="http://schemas.microsoft.com/office/drawing/2014/main" id="{E3DAC92F-947A-C829-157C-263FD9CB12FD}"/>
              </a:ext>
            </a:extLst>
          </p:cNvPr>
          <p:cNvSpPr txBox="1"/>
          <p:nvPr/>
        </p:nvSpPr>
        <p:spPr>
          <a:xfrm>
            <a:off x="9726457" y="1707335"/>
            <a:ext cx="231517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Physics results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Google Shape;128;p13">
            <a:extLst>
              <a:ext uri="{FF2B5EF4-FFF2-40B4-BE49-F238E27FC236}">
                <a16:creationId xmlns:a16="http://schemas.microsoft.com/office/drawing/2014/main" id="{542E203F-1DCB-845B-BEF9-ABD4DF3AE07C}"/>
              </a:ext>
            </a:extLst>
          </p:cNvPr>
          <p:cNvSpPr txBox="1"/>
          <p:nvPr/>
        </p:nvSpPr>
        <p:spPr>
          <a:xfrm>
            <a:off x="9740408" y="1981794"/>
            <a:ext cx="2247900" cy="43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1" dirty="0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Urbanist"/>
              </a:rPr>
              <a:t>Measure the hadronic cross sections below 2GeV using </a:t>
            </a:r>
            <a:r>
              <a:rPr lang="en-US" sz="975" b="1" dirty="0" err="1">
                <a:solidFill>
                  <a:srgbClr val="3341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Urbanist"/>
              </a:rPr>
              <a:t>DrSai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Google Shape;129;p13">
            <a:extLst>
              <a:ext uri="{FF2B5EF4-FFF2-40B4-BE49-F238E27FC236}">
                <a16:creationId xmlns:a16="http://schemas.microsoft.com/office/drawing/2014/main" id="{C248E4DF-0745-9AB9-A12F-E766D8877373}"/>
              </a:ext>
            </a:extLst>
          </p:cNvPr>
          <p:cNvSpPr/>
          <p:nvPr/>
        </p:nvSpPr>
        <p:spPr>
          <a:xfrm>
            <a:off x="3772685" y="4253844"/>
            <a:ext cx="18000" cy="720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53" name="Google Shape;130;p13">
            <a:extLst>
              <a:ext uri="{FF2B5EF4-FFF2-40B4-BE49-F238E27FC236}">
                <a16:creationId xmlns:a16="http://schemas.microsoft.com/office/drawing/2014/main" id="{D4871E5F-87FE-6481-3C78-C9C672DEA65B}"/>
              </a:ext>
            </a:extLst>
          </p:cNvPr>
          <p:cNvSpPr txBox="1"/>
          <p:nvPr/>
        </p:nvSpPr>
        <p:spPr>
          <a:xfrm>
            <a:off x="3130827" y="5113718"/>
            <a:ext cx="23602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DeeoSeek-V2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Google Shape;132;p13">
            <a:extLst>
              <a:ext uri="{FF2B5EF4-FFF2-40B4-BE49-F238E27FC236}">
                <a16:creationId xmlns:a16="http://schemas.microsoft.com/office/drawing/2014/main" id="{814A2385-91C3-B57A-4A91-45F0DD08E5C1}"/>
              </a:ext>
            </a:extLst>
          </p:cNvPr>
          <p:cNvSpPr/>
          <p:nvPr/>
        </p:nvSpPr>
        <p:spPr>
          <a:xfrm>
            <a:off x="8843227" y="4245148"/>
            <a:ext cx="9525" cy="1080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sp>
        <p:nvSpPr>
          <p:cNvPr id="56" name="Google Shape;133;p13">
            <a:extLst>
              <a:ext uri="{FF2B5EF4-FFF2-40B4-BE49-F238E27FC236}">
                <a16:creationId xmlns:a16="http://schemas.microsoft.com/office/drawing/2014/main" id="{0AB44763-E24C-A9DA-4BED-4112DA163205}"/>
              </a:ext>
            </a:extLst>
          </p:cNvPr>
          <p:cNvSpPr txBox="1"/>
          <p:nvPr/>
        </p:nvSpPr>
        <p:spPr>
          <a:xfrm>
            <a:off x="8191805" y="5468813"/>
            <a:ext cx="1500636" cy="1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DeepSee</a:t>
            </a:r>
            <a:r>
              <a:rPr lang="en-US" sz="1200" b="1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k</a:t>
            </a:r>
            <a:r>
              <a:rPr lang="en-US" sz="1200" b="1" i="0" u="none" strike="noStrike" cap="none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-V4 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Google Shape;116;p13">
            <a:extLst>
              <a:ext uri="{FF2B5EF4-FFF2-40B4-BE49-F238E27FC236}">
                <a16:creationId xmlns:a16="http://schemas.microsoft.com/office/drawing/2014/main" id="{6CB991FE-DADB-CC5D-F67C-58D996F5B7F8}"/>
              </a:ext>
            </a:extLst>
          </p:cNvPr>
          <p:cNvSpPr/>
          <p:nvPr/>
        </p:nvSpPr>
        <p:spPr>
          <a:xfrm>
            <a:off x="8437909" y="4232713"/>
            <a:ext cx="18000" cy="540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pic>
        <p:nvPicPr>
          <p:cNvPr id="59" name="Google Shape;92;p13" descr="image.png">
            <a:extLst>
              <a:ext uri="{FF2B5EF4-FFF2-40B4-BE49-F238E27FC236}">
                <a16:creationId xmlns:a16="http://schemas.microsoft.com/office/drawing/2014/main" id="{45A3715C-B690-B710-9D53-9FCCB647E7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2341" y="4707795"/>
            <a:ext cx="1504695" cy="57694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33;p13">
            <a:extLst>
              <a:ext uri="{FF2B5EF4-FFF2-40B4-BE49-F238E27FC236}">
                <a16:creationId xmlns:a16="http://schemas.microsoft.com/office/drawing/2014/main" id="{90495DA3-81C2-F490-2D44-82AEDCEE80EC}"/>
              </a:ext>
            </a:extLst>
          </p:cNvPr>
          <p:cNvSpPr txBox="1"/>
          <p:nvPr/>
        </p:nvSpPr>
        <p:spPr>
          <a:xfrm>
            <a:off x="7376638" y="4889320"/>
            <a:ext cx="23602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2563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Claude Code 2.1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Google Shape;91;p13" descr="image.png">
            <a:extLst>
              <a:ext uri="{FF2B5EF4-FFF2-40B4-BE49-F238E27FC236}">
                <a16:creationId xmlns:a16="http://schemas.microsoft.com/office/drawing/2014/main" id="{0A0E8CD4-F98A-6E64-D775-0E4AB3D65FC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6320" y="4647880"/>
            <a:ext cx="2743200" cy="5184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3;p13">
            <a:extLst>
              <a:ext uri="{FF2B5EF4-FFF2-40B4-BE49-F238E27FC236}">
                <a16:creationId xmlns:a16="http://schemas.microsoft.com/office/drawing/2014/main" id="{C3008E5C-3162-F26D-D7A9-73501E3E4161}"/>
              </a:ext>
            </a:extLst>
          </p:cNvPr>
          <p:cNvSpPr txBox="1"/>
          <p:nvPr/>
        </p:nvSpPr>
        <p:spPr>
          <a:xfrm>
            <a:off x="9409468" y="4835230"/>
            <a:ext cx="254658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16A3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rbanist"/>
                <a:sym typeface="Urbanist"/>
              </a:rPr>
              <a:t>Extending to other experiments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Google Shape;122;p13">
            <a:extLst>
              <a:ext uri="{FF2B5EF4-FFF2-40B4-BE49-F238E27FC236}">
                <a16:creationId xmlns:a16="http://schemas.microsoft.com/office/drawing/2014/main" id="{3C4FE4D5-416D-5A9D-0ED3-EFAEDDD41C36}"/>
              </a:ext>
            </a:extLst>
          </p:cNvPr>
          <p:cNvSpPr/>
          <p:nvPr/>
        </p:nvSpPr>
        <p:spPr>
          <a:xfrm>
            <a:off x="9391469" y="4367417"/>
            <a:ext cx="18000" cy="288000"/>
          </a:xfrm>
          <a:prstGeom prst="rect">
            <a:avLst/>
          </a:prstGeom>
          <a:solidFill>
            <a:srgbClr val="16A3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/>
              <a:sym typeface="Calibri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48832A9-9477-2664-CC71-2661DDA91814}"/>
              </a:ext>
            </a:extLst>
          </p:cNvPr>
          <p:cNvCxnSpPr>
            <a:cxnSpLocks/>
            <a:stCxn id="25" idx="3"/>
            <a:endCxn id="18" idx="3"/>
          </p:cNvCxnSpPr>
          <p:nvPr/>
        </p:nvCxnSpPr>
        <p:spPr>
          <a:xfrm>
            <a:off x="11453217" y="4231005"/>
            <a:ext cx="676063" cy="0"/>
          </a:xfrm>
          <a:prstGeom prst="straightConnector1">
            <a:avLst/>
          </a:prstGeom>
          <a:ln>
            <a:solidFill>
              <a:srgbClr val="C9D1D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2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BD6AD-0C35-BF93-7894-1F8E0F04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V1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DEC3C64-A484-C5D3-334C-FCEB206AA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4883" y="2839256"/>
            <a:ext cx="3414146" cy="3223199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20245F-863F-58AD-D91A-5D55C295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BDB51C-F40A-D6D8-DD6D-9FE01347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476E8D-BF37-3154-8AEB-6F3BF7A4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9AC5117B-8BED-6FD7-98E0-A3785D56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3" y="3567589"/>
            <a:ext cx="4874128" cy="255107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C8E9C61-A55B-5C2A-3BE3-8B9590AB0AE5}"/>
              </a:ext>
            </a:extLst>
          </p:cNvPr>
          <p:cNvSpPr txBox="1"/>
          <p:nvPr/>
        </p:nvSpPr>
        <p:spPr>
          <a:xfrm>
            <a:off x="700491" y="1632224"/>
            <a:ext cx="10152847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Developed based on open-source multi-agents framework: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AutoGen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Deploy workers to wrap-up the tools 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Tested LLMs on intent understanding, orchestration, tool invocation, etc.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Verified feasibility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075B00-6795-F36B-F7E5-469DAAB8745B}"/>
              </a:ext>
            </a:extLst>
          </p:cNvPr>
          <p:cNvSpPr txBox="1"/>
          <p:nvPr/>
        </p:nvSpPr>
        <p:spPr>
          <a:xfrm>
            <a:off x="6372100" y="6020627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More details in </a:t>
            </a:r>
            <a:r>
              <a:rPr lang="en-US" altLang="zh-CN" dirty="0">
                <a:hlinkClick r:id="rId4"/>
              </a:rPr>
              <a:t>the talk at ICHEP2024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06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89DBE-2838-7C9D-1D90-42A868F1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36D83-044D-D4A7-9C22-070237BD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DrSai</a:t>
            </a:r>
            <a:r>
              <a:rPr lang="en-US" altLang="zh-CN" dirty="0"/>
              <a:t> V2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B0531-A525-78FD-9439-0C4D173A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8CAE8F-6DB9-ADB8-5F2F-BC084822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 Agentic Era of Nuclear Physics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251589-AA26-C39B-D3F5-E25C67BA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4FDE-6632-4530-9323-0FA6DD08826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D8327E5F-BD14-93F2-7337-19258EBD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07076"/>
            <a:ext cx="4816300" cy="2625460"/>
          </a:xfrm>
          <a:prstGeom prst="rect">
            <a:avLst/>
          </a:prstGeom>
        </p:spPr>
      </p:pic>
      <p:pic>
        <p:nvPicPr>
          <p:cNvPr id="9" name="内容占位符 7">
            <a:extLst>
              <a:ext uri="{FF2B5EF4-FFF2-40B4-BE49-F238E27FC236}">
                <a16:creationId xmlns:a16="http://schemas.microsoft.com/office/drawing/2014/main" id="{6F9FF1B4-B089-9F61-00A5-AAD600DD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3" y="1591803"/>
            <a:ext cx="5453153" cy="46237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36DDBCC-9659-3016-4ABB-6D534CE93D56}"/>
              </a:ext>
            </a:extLst>
          </p:cNvPr>
          <p:cNvSpPr txBox="1"/>
          <p:nvPr/>
        </p:nvSpPr>
        <p:spPr>
          <a:xfrm>
            <a:off x="8153400" y="628384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arXiv:</a:t>
            </a:r>
            <a:r>
              <a:rPr lang="en-US" altLang="zh-CN" dirty="0">
                <a:hlinkClick r:id="rId4"/>
              </a:rPr>
              <a:t>2604.22541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F9630A-AA36-A6E1-89E8-87DA0600300A}"/>
              </a:ext>
            </a:extLst>
          </p:cNvPr>
          <p:cNvSpPr txBox="1"/>
          <p:nvPr/>
        </p:nvSpPr>
        <p:spPr>
          <a:xfrm>
            <a:off x="700491" y="1513693"/>
            <a:ext cx="10152847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 BESIII analysis agent-based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Analysis represented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via DSL (preliminary)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Built a benchmark for BESIII analysis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91A450-E9C7-636E-41FA-9B801148DB30}"/>
              </a:ext>
            </a:extLst>
          </p:cNvPr>
          <p:cNvSpPr txBox="1"/>
          <p:nvPr/>
        </p:nvSpPr>
        <p:spPr>
          <a:xfrm>
            <a:off x="2060897" y="5888677"/>
            <a:ext cx="237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Tested several LLMs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961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</TotalTime>
  <Words>2256</Words>
  <Application>Microsoft Office PowerPoint</Application>
  <PresentationFormat>宽屏</PresentationFormat>
  <Paragraphs>423</Paragraphs>
  <Slides>30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等线</vt:lpstr>
      <vt:lpstr>等线 Light</vt:lpstr>
      <vt:lpstr>微软雅黑</vt:lpstr>
      <vt:lpstr>微软雅黑</vt:lpstr>
      <vt:lpstr>Aptos</vt:lpstr>
      <vt:lpstr>Arial</vt:lpstr>
      <vt:lpstr>Cambria Math</vt:lpstr>
      <vt:lpstr>Times New Roman</vt:lpstr>
      <vt:lpstr>Office 主题​​</vt:lpstr>
      <vt:lpstr>PowerPoint 演示文稿</vt:lpstr>
      <vt:lpstr>Outline</vt:lpstr>
      <vt:lpstr>Towards Agentic AI for HEP</vt:lpstr>
      <vt:lpstr>Towards Agentic AI for HEP</vt:lpstr>
      <vt:lpstr>HEP specific agents</vt:lpstr>
      <vt:lpstr>The DrSai project</vt:lpstr>
      <vt:lpstr>DrSai Evolution Milestones</vt:lpstr>
      <vt:lpstr>DrSai V1</vt:lpstr>
      <vt:lpstr>DrSai V2</vt:lpstr>
      <vt:lpstr>DrSai V2</vt:lpstr>
      <vt:lpstr>Identified Core Challenges</vt:lpstr>
      <vt:lpstr>DrSai V3</vt:lpstr>
      <vt:lpstr>Analysis representation: HepScript (a DSL)</vt:lpstr>
      <vt:lpstr>HepScript-driven analysis reproduction</vt:lpstr>
      <vt:lpstr>Domain code/script generation</vt:lpstr>
      <vt:lpstr>Agentic generation</vt:lpstr>
      <vt:lpstr>Domain code/script generation</vt:lpstr>
      <vt:lpstr>Query system with Agentic RAG</vt:lpstr>
      <vt:lpstr>A recording for Zc(3900) re-discovery</vt:lpstr>
      <vt:lpstr>Analysis using DrSai at BESIII</vt:lpstr>
      <vt:lpstr>AI Infrastructure at IHEP</vt:lpstr>
      <vt:lpstr>DrSai Collaboration</vt:lpstr>
      <vt:lpstr>Summary and outlook</vt:lpstr>
      <vt:lpstr>Back-up</vt:lpstr>
      <vt:lpstr>DrSai – development roadmap</vt:lpstr>
      <vt:lpstr>Error-Aware Retrieval and Skills</vt:lpstr>
      <vt:lpstr>AI scientists: Goal-driven autonomy  </vt:lpstr>
      <vt:lpstr>Millestone developments</vt:lpstr>
      <vt:lpstr>Demonstration of DrSai V2</vt:lpstr>
      <vt:lpstr>AI infrastructures at IHEP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科 李</dc:creator>
  <cp:lastModifiedBy>科 李</cp:lastModifiedBy>
  <cp:revision>71</cp:revision>
  <dcterms:created xsi:type="dcterms:W3CDTF">2026-05-09T06:57:00Z</dcterms:created>
  <dcterms:modified xsi:type="dcterms:W3CDTF">2026-07-04T01:01:00Z</dcterms:modified>
</cp:coreProperties>
</file>