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1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1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1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15.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1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1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1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9.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20.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1.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Lst>
  <p:notesMasterIdLst>
    <p:notesMasterId r:id="rId28"/>
  </p:notesMasterIdLst>
  <p:handoutMasterIdLst>
    <p:handoutMasterId r:id="rId29"/>
  </p:handoutMasterIdLst>
  <p:sldIdLst>
    <p:sldId id="337" r:id="rId3"/>
    <p:sldId id="338" r:id="rId4"/>
    <p:sldId id="279" r:id="rId5"/>
    <p:sldId id="299" r:id="rId6"/>
    <p:sldId id="287" r:id="rId7"/>
    <p:sldId id="259" r:id="rId8"/>
    <p:sldId id="322" r:id="rId9"/>
    <p:sldId id="260" r:id="rId10"/>
    <p:sldId id="323" r:id="rId11"/>
    <p:sldId id="324" r:id="rId12"/>
    <p:sldId id="325" r:id="rId13"/>
    <p:sldId id="326" r:id="rId14"/>
    <p:sldId id="327" r:id="rId15"/>
    <p:sldId id="328" r:id="rId16"/>
    <p:sldId id="329" r:id="rId17"/>
    <p:sldId id="331" r:id="rId18"/>
    <p:sldId id="330" r:id="rId19"/>
    <p:sldId id="332" r:id="rId20"/>
    <p:sldId id="333" r:id="rId21"/>
    <p:sldId id="336" r:id="rId22"/>
    <p:sldId id="339" r:id="rId23"/>
    <p:sldId id="334" r:id="rId24"/>
    <p:sldId id="335" r:id="rId25"/>
    <p:sldId id="282" r:id="rId26"/>
    <p:sldId id="277"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D03B2E"/>
    <a:srgbClr val="DB4C2E"/>
    <a:srgbClr val="E0522E"/>
    <a:srgbClr val="8B8B8B"/>
    <a:srgbClr val="008000"/>
    <a:srgbClr val="FFFFFF"/>
    <a:srgbClr val="DB6969"/>
    <a:srgbClr val="DCDCD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38" autoAdjust="0"/>
    <p:restoredTop sz="95806" autoAdjust="0"/>
  </p:normalViewPr>
  <p:slideViewPr>
    <p:cSldViewPr snapToGrid="0" showGuides="1">
      <p:cViewPr varScale="1">
        <p:scale>
          <a:sx n="125" d="100"/>
          <a:sy n="125" d="100"/>
        </p:scale>
        <p:origin x="240" y="90"/>
      </p:cViewPr>
      <p:guideLst>
        <p:guide orient="horz" pos="2160"/>
        <p:guide pos="3843"/>
      </p:guideLst>
    </p:cSldViewPr>
  </p:slideViewPr>
  <p:notesTextViewPr>
    <p:cViewPr>
      <p:scale>
        <a:sx n="3" d="2"/>
        <a:sy n="3" d="2"/>
      </p:scale>
      <p:origin x="0" y="0"/>
    </p:cViewPr>
  </p:notesTextViewPr>
  <p:notesViewPr>
    <p:cSldViewPr snapToGrid="0">
      <p:cViewPr varScale="1">
        <p:scale>
          <a:sx n="86" d="100"/>
          <a:sy n="86"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2026/6/29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2026/6/29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B83CD75-59F8-4C68-8935-F9C849F17D15}" type="slidenum">
              <a:rPr kumimoji="0" lang="zh-CN" altLang="en-US" sz="13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3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5.xml"/><Relationship Id="rId7"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7.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png"/><Relationship Id="rId5" Type="http://schemas.openxmlformats.org/officeDocument/2006/relationships/slideMaster" Target="../slideMasters/slideMaster2.xml"/><Relationship Id="rId4" Type="http://schemas.openxmlformats.org/officeDocument/2006/relationships/tags" Target="../tags/tag2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3.png"/><Relationship Id="rId5" Type="http://schemas.openxmlformats.org/officeDocument/2006/relationships/slideMaster" Target="../slideMasters/slideMaster2.xml"/><Relationship Id="rId4"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未标题-1"/>
          <p:cNvPicPr>
            <a:picLocks noChangeAspect="1"/>
          </p:cNvPicPr>
          <p:nvPr userDrawn="1">
            <p:custDataLst>
              <p:tags r:id="rId1"/>
            </p:custDataLst>
          </p:nvPr>
        </p:nvPicPr>
        <p:blipFill>
          <a:blip r:embed="rId8" cstate="screen">
            <a:alphaModFix amt="20000"/>
          </a:blip>
          <a:srcRect/>
          <a:stretch>
            <a:fillRect/>
          </a:stretch>
        </p:blipFill>
        <p:spPr>
          <a:xfrm>
            <a:off x="2685415" y="4135120"/>
            <a:ext cx="9506585" cy="2653030"/>
          </a:xfrm>
          <a:prstGeom prst="rect">
            <a:avLst/>
          </a:prstGeom>
        </p:spPr>
      </p:pic>
      <p:grpSp>
        <p:nvGrpSpPr>
          <p:cNvPr id="639" name="组合 638"/>
          <p:cNvGrpSpPr/>
          <p:nvPr userDrawn="1"/>
        </p:nvGrpSpPr>
        <p:grpSpPr>
          <a:xfrm>
            <a:off x="10007553" y="445442"/>
            <a:ext cx="1633295" cy="1633295"/>
            <a:chOff x="9995625" y="454847"/>
            <a:chExt cx="1737980" cy="1737980"/>
          </a:xfrm>
        </p:grpSpPr>
        <p:grpSp>
          <p:nvGrpSpPr>
            <p:cNvPr id="640" name="组合 639"/>
            <p:cNvGrpSpPr/>
            <p:nvPr/>
          </p:nvGrpSpPr>
          <p:grpSpPr>
            <a:xfrm>
              <a:off x="10270615" y="719123"/>
              <a:ext cx="1188000" cy="1188000"/>
              <a:chOff x="9655860" y="955908"/>
              <a:chExt cx="1188000" cy="1188000"/>
            </a:xfrm>
          </p:grpSpPr>
          <p:cxnSp>
            <p:nvCxnSpPr>
              <p:cNvPr id="644" name="直接连接符 643"/>
              <p:cNvCxnSpPr/>
              <p:nvPr>
                <p:custDataLst>
                  <p:tags r:id="rId5"/>
                </p:custDataLst>
              </p:nvPr>
            </p:nvCxnSpPr>
            <p:spPr>
              <a:xfrm>
                <a:off x="9655860" y="973770"/>
                <a:ext cx="1188000" cy="0"/>
              </a:xfrm>
              <a:prstGeom prst="line">
                <a:avLst/>
              </a:prstGeom>
              <a:ln w="38100">
                <a:gradFill>
                  <a:gsLst>
                    <a:gs pos="0">
                      <a:srgbClr val="C00000">
                        <a:alpha val="0"/>
                      </a:srgbClr>
                    </a:gs>
                    <a:gs pos="75000">
                      <a:srgbClr val="C00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645" name="直接连接符 644"/>
              <p:cNvCxnSpPr/>
              <p:nvPr>
                <p:custDataLst>
                  <p:tags r:id="rId6"/>
                </p:custDataLst>
              </p:nvPr>
            </p:nvCxnSpPr>
            <p:spPr>
              <a:xfrm rot="16200000">
                <a:off x="10230734" y="1549908"/>
                <a:ext cx="1188000" cy="0"/>
              </a:xfrm>
              <a:prstGeom prst="line">
                <a:avLst/>
              </a:prstGeom>
              <a:ln w="38100">
                <a:gradFill>
                  <a:gsLst>
                    <a:gs pos="0">
                      <a:srgbClr val="C00000">
                        <a:alpha val="0"/>
                      </a:srgbClr>
                    </a:gs>
                    <a:gs pos="75000">
                      <a:srgbClr val="C00000"/>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641" name="组合 640"/>
            <p:cNvGrpSpPr/>
            <p:nvPr/>
          </p:nvGrpSpPr>
          <p:grpSpPr>
            <a:xfrm>
              <a:off x="9995625" y="454847"/>
              <a:ext cx="1737980" cy="1737980"/>
              <a:chOff x="9655860" y="963609"/>
              <a:chExt cx="1188000" cy="1188000"/>
            </a:xfrm>
          </p:grpSpPr>
          <p:cxnSp>
            <p:nvCxnSpPr>
              <p:cNvPr id="642" name="直接连接符 641"/>
              <p:cNvCxnSpPr/>
              <p:nvPr>
                <p:custDataLst>
                  <p:tags r:id="rId3"/>
                </p:custDataLst>
              </p:nvPr>
            </p:nvCxnSpPr>
            <p:spPr>
              <a:xfrm>
                <a:off x="9655860" y="973770"/>
                <a:ext cx="1188000" cy="0"/>
              </a:xfrm>
              <a:prstGeom prst="line">
                <a:avLst/>
              </a:prstGeom>
              <a:ln w="38100">
                <a:gradFill>
                  <a:gsLst>
                    <a:gs pos="0">
                      <a:srgbClr val="C00000">
                        <a:alpha val="0"/>
                      </a:srgbClr>
                    </a:gs>
                    <a:gs pos="75000">
                      <a:srgbClr val="C00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643" name="直接连接符 642"/>
              <p:cNvCxnSpPr/>
              <p:nvPr>
                <p:custDataLst>
                  <p:tags r:id="rId4"/>
                </p:custDataLst>
              </p:nvPr>
            </p:nvCxnSpPr>
            <p:spPr>
              <a:xfrm rot="16200000">
                <a:off x="10236976" y="1557609"/>
                <a:ext cx="1188000" cy="0"/>
              </a:xfrm>
              <a:prstGeom prst="line">
                <a:avLst/>
              </a:prstGeom>
              <a:ln w="38100">
                <a:gradFill>
                  <a:gsLst>
                    <a:gs pos="0">
                      <a:srgbClr val="C00000">
                        <a:alpha val="0"/>
                      </a:srgbClr>
                    </a:gs>
                    <a:gs pos="75000">
                      <a:srgbClr val="C00000"/>
                    </a:gs>
                  </a:gsLst>
                  <a:lin ang="0" scaled="0"/>
                </a:gradFill>
              </a:ln>
            </p:spPr>
            <p:style>
              <a:lnRef idx="1">
                <a:schemeClr val="accent1"/>
              </a:lnRef>
              <a:fillRef idx="0">
                <a:schemeClr val="accent1"/>
              </a:fillRef>
              <a:effectRef idx="0">
                <a:schemeClr val="accent1"/>
              </a:effectRef>
              <a:fontRef idx="minor">
                <a:schemeClr val="tx1"/>
              </a:fontRef>
            </p:style>
          </p:cxnSp>
        </p:grpSp>
      </p:grpSp>
      <p:sp>
        <p:nvSpPr>
          <p:cNvPr id="8" name="矩形 7"/>
          <p:cNvSpPr/>
          <p:nvPr userDrawn="1">
            <p:custDataLst>
              <p:tags r:id="rId2"/>
            </p:custDataLst>
          </p:nvPr>
        </p:nvSpPr>
        <p:spPr>
          <a:xfrm>
            <a:off x="0" y="0"/>
            <a:ext cx="2642870" cy="6858000"/>
          </a:xfrm>
          <a:prstGeom prst="rect">
            <a:avLst/>
          </a:prstGeom>
          <a:gradFill>
            <a:gsLst>
              <a:gs pos="0">
                <a:srgbClr val="BC1D2D"/>
              </a:gs>
              <a:gs pos="100000">
                <a:srgbClr val="E0522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1">
    <p:spTree>
      <p:nvGrpSpPr>
        <p:cNvPr id="1" name=""/>
        <p:cNvGrpSpPr/>
        <p:nvPr/>
      </p:nvGrpSpPr>
      <p:grpSpPr>
        <a:xfrm>
          <a:off x="0" y="0"/>
          <a:ext cx="0" cy="0"/>
          <a:chOff x="0" y="0"/>
          <a:chExt cx="0" cy="0"/>
        </a:xfrm>
      </p:grpSpPr>
      <p:grpSp>
        <p:nvGrpSpPr>
          <p:cNvPr id="260" name="组合 259"/>
          <p:cNvGrpSpPr/>
          <p:nvPr userDrawn="1"/>
        </p:nvGrpSpPr>
        <p:grpSpPr>
          <a:xfrm flipH="1">
            <a:off x="566737" y="-8255"/>
            <a:ext cx="179387" cy="1174750"/>
            <a:chOff x="4399082" y="1624876"/>
            <a:chExt cx="231871" cy="3276600"/>
          </a:xfrm>
        </p:grpSpPr>
        <p:cxnSp>
          <p:nvCxnSpPr>
            <p:cNvPr id="261" name="直接连接符 260"/>
            <p:cNvCxnSpPr/>
            <p:nvPr>
              <p:custDataLst>
                <p:tags r:id="rId4"/>
              </p:custDataLst>
            </p:nvPr>
          </p:nvCxnSpPr>
          <p:spPr>
            <a:xfrm rot="5400000" flipV="1">
              <a:off x="2992653" y="3263176"/>
              <a:ext cx="3276600" cy="0"/>
            </a:xfrm>
            <a:prstGeom prst="line">
              <a:avLst/>
            </a:prstGeom>
            <a:ln w="38100">
              <a:gradFill flip="none" rotWithShape="1">
                <a:gsLst>
                  <a:gs pos="30000">
                    <a:srgbClr val="C00000">
                      <a:alpha val="100000"/>
                    </a:srgbClr>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custDataLst>
                <p:tags r:id="rId5"/>
              </p:custDataLst>
            </p:nvPr>
          </p:nvCxnSpPr>
          <p:spPr>
            <a:xfrm rot="5400000" flipV="1">
              <a:off x="3608507" y="2415451"/>
              <a:ext cx="1581150" cy="0"/>
            </a:xfrm>
            <a:prstGeom prst="line">
              <a:avLst/>
            </a:prstGeom>
            <a:ln w="38100">
              <a:gradFill flip="none" rotWithShape="1">
                <a:gsLst>
                  <a:gs pos="30000">
                    <a:srgbClr val="C00000">
                      <a:alpha val="100000"/>
                    </a:srgbClr>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264" name="图片 263" descr="山东大学校徽与中英文校名标准组合（横式）"/>
          <p:cNvPicPr>
            <a:picLocks noChangeAspect="1"/>
          </p:cNvPicPr>
          <p:nvPr userDrawn="1">
            <p:custDataLst>
              <p:tags r:id="rId1"/>
            </p:custDataLst>
          </p:nvPr>
        </p:nvPicPr>
        <p:blipFill>
          <a:blip r:embed="rId7" cstate="screen"/>
          <a:stretch>
            <a:fillRect/>
          </a:stretch>
        </p:blipFill>
        <p:spPr>
          <a:xfrm>
            <a:off x="10086975" y="-92075"/>
            <a:ext cx="2047240" cy="912495"/>
          </a:xfrm>
          <a:prstGeom prst="rect">
            <a:avLst/>
          </a:prstGeom>
        </p:spPr>
      </p:pic>
      <p:cxnSp>
        <p:nvCxnSpPr>
          <p:cNvPr id="2" name="直接连接符 1"/>
          <p:cNvCxnSpPr/>
          <p:nvPr userDrawn="1"/>
        </p:nvCxnSpPr>
        <p:spPr>
          <a:xfrm>
            <a:off x="0" y="715010"/>
            <a:ext cx="12201525" cy="0"/>
          </a:xfrm>
          <a:prstGeom prst="line">
            <a:avLst/>
          </a:prstGeom>
          <a:ln w="28575">
            <a:gradFill>
              <a:gsLst>
                <a:gs pos="0">
                  <a:srgbClr val="C00000"/>
                </a:gs>
                <a:gs pos="100000">
                  <a:srgbClr val="C00000">
                    <a:alpha val="0"/>
                  </a:srgbClr>
                </a:gs>
              </a:gsLst>
              <a:lin ang="0" scaled="0"/>
            </a:gradFill>
          </a:ln>
        </p:spPr>
        <p:style>
          <a:lnRef idx="2">
            <a:schemeClr val="accent1"/>
          </a:lnRef>
          <a:fillRef idx="0">
            <a:srgbClr val="FFFFFF"/>
          </a:fillRef>
          <a:effectRef idx="0">
            <a:srgbClr val="FFFFFF"/>
          </a:effectRef>
          <a:fontRef idx="minor">
            <a:schemeClr val="tx1"/>
          </a:fontRef>
        </p:style>
      </p:cxnSp>
      <p:sp>
        <p:nvSpPr>
          <p:cNvPr id="3" name="矩形 2"/>
          <p:cNvSpPr/>
          <p:nvPr userDrawn="1">
            <p:custDataLst>
              <p:tags r:id="rId2"/>
            </p:custDataLst>
          </p:nvPr>
        </p:nvSpPr>
        <p:spPr>
          <a:xfrm>
            <a:off x="0" y="6677024"/>
            <a:ext cx="12192000" cy="180975"/>
          </a:xfrm>
          <a:prstGeom prst="rect">
            <a:avLst/>
          </a:prstGeom>
          <a:gradFill>
            <a:gsLst>
              <a:gs pos="0">
                <a:srgbClr val="BC1D2D">
                  <a:alpha val="83000"/>
                </a:srgbClr>
              </a:gs>
              <a:gs pos="100000">
                <a:srgbClr val="E0522E">
                  <a:alpha val="9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1" name="灯片编号占位符 4"/>
          <p:cNvSpPr>
            <a:spLocks noGrp="1"/>
          </p:cNvSpPr>
          <p:nvPr>
            <p:ph type="sldNum" sz="quarter" idx="12"/>
            <p:custDataLst>
              <p:tags r:id="rId3"/>
            </p:custDataLst>
          </p:nvPr>
        </p:nvSpPr>
        <p:spPr>
          <a:xfrm>
            <a:off x="11143248" y="6605459"/>
            <a:ext cx="699770" cy="226695"/>
          </a:xfrm>
        </p:spPr>
        <p:txBody>
          <a:bodyPr/>
          <a:lstStyle>
            <a:lvl1pPr>
              <a:defRPr sz="1400"/>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97" name="矩形 96"/>
          <p:cNvSpPr/>
          <p:nvPr userDrawn="1">
            <p:custDataLst>
              <p:tags r:id="rId1"/>
            </p:custDataLst>
          </p:nvPr>
        </p:nvSpPr>
        <p:spPr>
          <a:xfrm rot="16200000">
            <a:off x="2666365" y="-2667000"/>
            <a:ext cx="6859270" cy="12192000"/>
          </a:xfrm>
          <a:prstGeom prst="rect">
            <a:avLst/>
          </a:prstGeom>
          <a:gradFill>
            <a:gsLst>
              <a:gs pos="0">
                <a:srgbClr val="BC1D2D"/>
              </a:gs>
              <a:gs pos="100000">
                <a:srgbClr val="E0522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8" name="图片 7" descr="C:\Users\wangc\Desktop\山东大学校徽与中英文校名标准组合（居中）.png山东大学校徽与中英文校名标准组合（居中）"/>
          <p:cNvPicPr>
            <a:picLocks noChangeAspect="1"/>
          </p:cNvPicPr>
          <p:nvPr userDrawn="1">
            <p:custDataLst>
              <p:tags r:id="rId2"/>
            </p:custDataLst>
          </p:nvPr>
        </p:nvPicPr>
        <p:blipFill rotWithShape="1">
          <a:blip r:embed="rId6">
            <a:alphaModFix amt="28000"/>
            <a:biLevel thresh="25000"/>
          </a:blip>
          <a:srcRect/>
          <a:stretch>
            <a:fillRect/>
          </a:stretch>
        </p:blipFill>
        <p:spPr>
          <a:xfrm>
            <a:off x="4251325" y="0"/>
            <a:ext cx="13997305" cy="13184505"/>
          </a:xfrm>
          <a:prstGeom prst="rect">
            <a:avLst/>
          </a:prstGeom>
        </p:spPr>
      </p:pic>
      <p:grpSp>
        <p:nvGrpSpPr>
          <p:cNvPr id="11" name="组合 10"/>
          <p:cNvGrpSpPr/>
          <p:nvPr userDrawn="1"/>
        </p:nvGrpSpPr>
        <p:grpSpPr>
          <a:xfrm flipH="1">
            <a:off x="975480" y="0"/>
            <a:ext cx="231871" cy="3276600"/>
            <a:chOff x="4399082" y="1624876"/>
            <a:chExt cx="231871" cy="3276600"/>
          </a:xfrm>
        </p:grpSpPr>
        <p:cxnSp>
          <p:nvCxnSpPr>
            <p:cNvPr id="12" name="直接连接符 11"/>
            <p:cNvCxnSpPr/>
            <p:nvPr>
              <p:custDataLst>
                <p:tags r:id="rId3"/>
              </p:custDataLst>
            </p:nvPr>
          </p:nvCxnSpPr>
          <p:spPr>
            <a:xfrm rot="5400000" flipV="1">
              <a:off x="2992653" y="3263176"/>
              <a:ext cx="3276600" cy="0"/>
            </a:xfrm>
            <a:prstGeom prst="line">
              <a:avLst/>
            </a:prstGeom>
            <a:ln w="38100">
              <a:gradFill flip="none" rotWithShape="1">
                <a:gsLst>
                  <a:gs pos="29000">
                    <a:srgbClr val="E0522E"/>
                  </a:gs>
                  <a:gs pos="100000">
                    <a:srgbClr val="DB4C2E">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4"/>
              </p:custDataLst>
            </p:nvPr>
          </p:nvCxnSpPr>
          <p:spPr>
            <a:xfrm rot="5400000" flipV="1">
              <a:off x="3608507" y="2415451"/>
              <a:ext cx="1581150" cy="0"/>
            </a:xfrm>
            <a:prstGeom prst="line">
              <a:avLst/>
            </a:prstGeom>
            <a:ln w="38100">
              <a:gradFill flip="none" rotWithShape="1">
                <a:gsLst>
                  <a:gs pos="29000">
                    <a:srgbClr val="E0522E"/>
                  </a:gs>
                  <a:gs pos="100000">
                    <a:srgbClr val="DB4C2E">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内容1">
    <p:spTree>
      <p:nvGrpSpPr>
        <p:cNvPr id="1" name=""/>
        <p:cNvGrpSpPr/>
        <p:nvPr/>
      </p:nvGrpSpPr>
      <p:grpSpPr>
        <a:xfrm>
          <a:off x="0" y="0"/>
          <a:ext cx="0" cy="0"/>
          <a:chOff x="0" y="0"/>
          <a:chExt cx="0" cy="0"/>
        </a:xfrm>
      </p:grpSpPr>
      <p:grpSp>
        <p:nvGrpSpPr>
          <p:cNvPr id="260" name="组合 259"/>
          <p:cNvGrpSpPr/>
          <p:nvPr userDrawn="1"/>
        </p:nvGrpSpPr>
        <p:grpSpPr>
          <a:xfrm flipH="1">
            <a:off x="566737" y="-8256"/>
            <a:ext cx="179387" cy="1174751"/>
            <a:chOff x="4399082" y="1624876"/>
            <a:chExt cx="231871" cy="3276600"/>
          </a:xfrm>
        </p:grpSpPr>
        <p:cxnSp>
          <p:nvCxnSpPr>
            <p:cNvPr id="261" name="直接连接符 260"/>
            <p:cNvCxnSpPr/>
            <p:nvPr>
              <p:custDataLst>
                <p:tags r:id="rId3"/>
              </p:custDataLst>
            </p:nvPr>
          </p:nvCxnSpPr>
          <p:spPr>
            <a:xfrm rot="5400000" flipV="1">
              <a:off x="2992653" y="3263176"/>
              <a:ext cx="3276600" cy="0"/>
            </a:xfrm>
            <a:prstGeom prst="line">
              <a:avLst/>
            </a:prstGeom>
            <a:ln w="38100">
              <a:gradFill flip="none" rotWithShape="1">
                <a:gsLst>
                  <a:gs pos="30000">
                    <a:srgbClr val="C00000">
                      <a:alpha val="100000"/>
                    </a:srgbClr>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custDataLst>
                <p:tags r:id="rId4"/>
              </p:custDataLst>
            </p:nvPr>
          </p:nvCxnSpPr>
          <p:spPr>
            <a:xfrm rot="5400000" flipV="1">
              <a:off x="3608507" y="2415451"/>
              <a:ext cx="1581150" cy="0"/>
            </a:xfrm>
            <a:prstGeom prst="line">
              <a:avLst/>
            </a:prstGeom>
            <a:ln w="38100">
              <a:gradFill flip="none" rotWithShape="1">
                <a:gsLst>
                  <a:gs pos="30000">
                    <a:srgbClr val="C00000">
                      <a:alpha val="100000"/>
                    </a:srgbClr>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264" name="图片 263" descr="山东大学校徽与中英文校名标准组合（横式）"/>
          <p:cNvPicPr>
            <a:picLocks noChangeAspect="1"/>
          </p:cNvPicPr>
          <p:nvPr userDrawn="1">
            <p:custDataLst>
              <p:tags r:id="rId1"/>
            </p:custDataLst>
          </p:nvPr>
        </p:nvPicPr>
        <p:blipFill>
          <a:blip r:embed="rId6" cstate="screen"/>
          <a:stretch>
            <a:fillRect/>
          </a:stretch>
        </p:blipFill>
        <p:spPr>
          <a:xfrm>
            <a:off x="10086975" y="-92074"/>
            <a:ext cx="2047240" cy="912495"/>
          </a:xfrm>
          <a:prstGeom prst="rect">
            <a:avLst/>
          </a:prstGeom>
        </p:spPr>
      </p:pic>
      <p:cxnSp>
        <p:nvCxnSpPr>
          <p:cNvPr id="2" name="直接连接符 1"/>
          <p:cNvCxnSpPr/>
          <p:nvPr userDrawn="1"/>
        </p:nvCxnSpPr>
        <p:spPr>
          <a:xfrm>
            <a:off x="0" y="715011"/>
            <a:ext cx="12201525" cy="0"/>
          </a:xfrm>
          <a:prstGeom prst="line">
            <a:avLst/>
          </a:prstGeom>
          <a:ln w="28575">
            <a:gradFill>
              <a:gsLst>
                <a:gs pos="0">
                  <a:srgbClr val="C00000"/>
                </a:gs>
                <a:gs pos="100000">
                  <a:srgbClr val="C00000">
                    <a:alpha val="0"/>
                  </a:srgbClr>
                </a:gs>
              </a:gsLst>
              <a:lin ang="0" scaled="0"/>
            </a:gradFill>
          </a:ln>
        </p:spPr>
        <p:style>
          <a:lnRef idx="2">
            <a:schemeClr val="accent1"/>
          </a:lnRef>
          <a:fillRef idx="0">
            <a:srgbClr val="FFFFFF"/>
          </a:fillRef>
          <a:effectRef idx="0">
            <a:srgbClr val="FFFFFF"/>
          </a:effectRef>
          <a:fontRef idx="minor">
            <a:schemeClr val="tx1"/>
          </a:fontRef>
        </p:style>
      </p:cxnSp>
      <p:sp>
        <p:nvSpPr>
          <p:cNvPr id="3" name="矩形 2"/>
          <p:cNvSpPr/>
          <p:nvPr userDrawn="1">
            <p:custDataLst>
              <p:tags r:id="rId2"/>
            </p:custDataLst>
          </p:nvPr>
        </p:nvSpPr>
        <p:spPr>
          <a:xfrm>
            <a:off x="0" y="6677026"/>
            <a:ext cx="12192000" cy="180975"/>
          </a:xfrm>
          <a:prstGeom prst="rect">
            <a:avLst/>
          </a:prstGeom>
          <a:gradFill>
            <a:gsLst>
              <a:gs pos="0">
                <a:srgbClr val="BC1D2D">
                  <a:alpha val="83000"/>
                </a:srgbClr>
              </a:gs>
              <a:gs pos="100000">
                <a:srgbClr val="E0522E">
                  <a:alpha val="9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base">
              <a:buClrTx/>
              <a:buSzTx/>
              <a:buFontTx/>
            </a:pPr>
            <a:endParaRPr lang="zh-CN" altLang="en-US" sz="1355">
              <a:sym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6291" b="14193"/>
          <a:stretch>
            <a:fillRect/>
          </a:stretch>
        </p:blipFill>
        <p:spPr>
          <a:xfrm>
            <a:off x="1" y="0"/>
            <a:ext cx="12192000" cy="4838700"/>
          </a:xfrm>
          <a:prstGeom prst="rect">
            <a:avLst/>
          </a:prstGeom>
        </p:spPr>
      </p:pic>
      <p:sp>
        <p:nvSpPr>
          <p:cNvPr id="8" name="矩形 7"/>
          <p:cNvSpPr/>
          <p:nvPr userDrawn="1"/>
        </p:nvSpPr>
        <p:spPr>
          <a:xfrm>
            <a:off x="0" y="0"/>
            <a:ext cx="12192000" cy="4838700"/>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a:p>
        </p:txBody>
      </p:sp>
      <p:sp>
        <p:nvSpPr>
          <p:cNvPr id="9" name="矩形 8"/>
          <p:cNvSpPr/>
          <p:nvPr userDrawn="1"/>
        </p:nvSpPr>
        <p:spPr>
          <a:xfrm>
            <a:off x="0" y="4838700"/>
            <a:ext cx="12192000" cy="1143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a:p>
        </p:txBody>
      </p:sp>
      <p:grpSp>
        <p:nvGrpSpPr>
          <p:cNvPr id="2" name="组合 1"/>
          <p:cNvGrpSpPr/>
          <p:nvPr userDrawn="1"/>
        </p:nvGrpSpPr>
        <p:grpSpPr>
          <a:xfrm>
            <a:off x="10347960" y="218440"/>
            <a:ext cx="1628140" cy="510540"/>
            <a:chOff x="2571750" y="2305050"/>
            <a:chExt cx="7107238" cy="2227263"/>
          </a:xfrm>
          <a:solidFill>
            <a:schemeClr val="bg1"/>
          </a:solidFill>
        </p:grpSpPr>
        <p:sp>
          <p:nvSpPr>
            <p:cNvPr id="3" name="Freeform 5"/>
            <p:cNvSpPr/>
            <p:nvPr/>
          </p:nvSpPr>
          <p:spPr bwMode="auto">
            <a:xfrm>
              <a:off x="5570538" y="2641600"/>
              <a:ext cx="169863" cy="527050"/>
            </a:xfrm>
            <a:custGeom>
              <a:avLst/>
              <a:gdLst>
                <a:gd name="T0" fmla="*/ 0 w 40"/>
                <a:gd name="T1" fmla="*/ 117 h 124"/>
                <a:gd name="T2" fmla="*/ 7 w 40"/>
                <a:gd name="T3" fmla="*/ 122 h 124"/>
                <a:gd name="T4" fmla="*/ 23 w 40"/>
                <a:gd name="T5" fmla="*/ 95 h 124"/>
                <a:gd name="T6" fmla="*/ 39 w 40"/>
                <a:gd name="T7" fmla="*/ 34 h 124"/>
                <a:gd name="T8" fmla="*/ 15 w 40"/>
                <a:gd name="T9" fmla="*/ 0 h 124"/>
                <a:gd name="T10" fmla="*/ 7 w 40"/>
                <a:gd name="T11" fmla="*/ 7 h 124"/>
                <a:gd name="T12" fmla="*/ 12 w 40"/>
                <a:gd name="T13" fmla="*/ 42 h 124"/>
                <a:gd name="T14" fmla="*/ 6 w 40"/>
                <a:gd name="T15" fmla="*/ 95 h 124"/>
                <a:gd name="T16" fmla="*/ 0 w 40"/>
                <a:gd name="T17" fmla="*/ 11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24">
                  <a:moveTo>
                    <a:pt x="0" y="117"/>
                  </a:moveTo>
                  <a:cubicBezTo>
                    <a:pt x="0" y="117"/>
                    <a:pt x="0" y="124"/>
                    <a:pt x="7" y="122"/>
                  </a:cubicBezTo>
                  <a:cubicBezTo>
                    <a:pt x="7" y="122"/>
                    <a:pt x="23" y="109"/>
                    <a:pt x="23" y="95"/>
                  </a:cubicBezTo>
                  <a:cubicBezTo>
                    <a:pt x="23" y="95"/>
                    <a:pt x="29" y="51"/>
                    <a:pt x="39" y="34"/>
                  </a:cubicBezTo>
                  <a:cubicBezTo>
                    <a:pt x="39" y="34"/>
                    <a:pt x="40" y="23"/>
                    <a:pt x="15" y="0"/>
                  </a:cubicBezTo>
                  <a:cubicBezTo>
                    <a:pt x="15" y="0"/>
                    <a:pt x="7" y="2"/>
                    <a:pt x="7" y="7"/>
                  </a:cubicBezTo>
                  <a:cubicBezTo>
                    <a:pt x="8" y="11"/>
                    <a:pt x="19" y="16"/>
                    <a:pt x="12" y="42"/>
                  </a:cubicBezTo>
                  <a:cubicBezTo>
                    <a:pt x="6" y="95"/>
                    <a:pt x="6" y="95"/>
                    <a:pt x="6" y="95"/>
                  </a:cubicBezTo>
                  <a:cubicBezTo>
                    <a:pt x="6" y="95"/>
                    <a:pt x="6" y="111"/>
                    <a:pt x="0"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4" name="Freeform 6"/>
            <p:cNvSpPr/>
            <p:nvPr/>
          </p:nvSpPr>
          <p:spPr bwMode="auto">
            <a:xfrm>
              <a:off x="5765800" y="3117850"/>
              <a:ext cx="325438" cy="336550"/>
            </a:xfrm>
            <a:custGeom>
              <a:avLst/>
              <a:gdLst>
                <a:gd name="T0" fmla="*/ 71 w 77"/>
                <a:gd name="T1" fmla="*/ 34 h 79"/>
                <a:gd name="T2" fmla="*/ 46 w 77"/>
                <a:gd name="T3" fmla="*/ 6 h 79"/>
                <a:gd name="T4" fmla="*/ 36 w 77"/>
                <a:gd name="T5" fmla="*/ 13 h 79"/>
                <a:gd name="T6" fmla="*/ 3 w 77"/>
                <a:gd name="T7" fmla="*/ 66 h 79"/>
                <a:gd name="T8" fmla="*/ 14 w 77"/>
                <a:gd name="T9" fmla="*/ 70 h 79"/>
                <a:gd name="T10" fmla="*/ 62 w 77"/>
                <a:gd name="T11" fmla="*/ 48 h 79"/>
                <a:gd name="T12" fmla="*/ 71 w 77"/>
                <a:gd name="T13" fmla="*/ 34 h 79"/>
              </a:gdLst>
              <a:ahLst/>
              <a:cxnLst>
                <a:cxn ang="0">
                  <a:pos x="T0" y="T1"/>
                </a:cxn>
                <a:cxn ang="0">
                  <a:pos x="T2" y="T3"/>
                </a:cxn>
                <a:cxn ang="0">
                  <a:pos x="T4" y="T5"/>
                </a:cxn>
                <a:cxn ang="0">
                  <a:pos x="T6" y="T7"/>
                </a:cxn>
                <a:cxn ang="0">
                  <a:pos x="T8" y="T9"/>
                </a:cxn>
                <a:cxn ang="0">
                  <a:pos x="T10" y="T11"/>
                </a:cxn>
                <a:cxn ang="0">
                  <a:pos x="T12" y="T13"/>
                </a:cxn>
              </a:cxnLst>
              <a:rect l="0" t="0" r="r" b="b"/>
              <a:pathLst>
                <a:path w="77" h="79">
                  <a:moveTo>
                    <a:pt x="71" y="34"/>
                  </a:moveTo>
                  <a:cubicBezTo>
                    <a:pt x="46" y="6"/>
                    <a:pt x="46" y="6"/>
                    <a:pt x="46" y="6"/>
                  </a:cubicBezTo>
                  <a:cubicBezTo>
                    <a:pt x="46" y="6"/>
                    <a:pt x="34" y="0"/>
                    <a:pt x="36" y="13"/>
                  </a:cubicBezTo>
                  <a:cubicBezTo>
                    <a:pt x="36" y="13"/>
                    <a:pt x="24" y="55"/>
                    <a:pt x="3" y="66"/>
                  </a:cubicBezTo>
                  <a:cubicBezTo>
                    <a:pt x="3" y="66"/>
                    <a:pt x="0" y="79"/>
                    <a:pt x="14" y="70"/>
                  </a:cubicBezTo>
                  <a:cubicBezTo>
                    <a:pt x="14" y="70"/>
                    <a:pt x="51" y="47"/>
                    <a:pt x="62" y="48"/>
                  </a:cubicBezTo>
                  <a:cubicBezTo>
                    <a:pt x="62" y="48"/>
                    <a:pt x="77" y="44"/>
                    <a:pt x="7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5" name="Freeform 7"/>
            <p:cNvSpPr/>
            <p:nvPr/>
          </p:nvSpPr>
          <p:spPr bwMode="auto">
            <a:xfrm>
              <a:off x="5103813" y="3186113"/>
              <a:ext cx="619125" cy="506413"/>
            </a:xfrm>
            <a:custGeom>
              <a:avLst/>
              <a:gdLst>
                <a:gd name="T0" fmla="*/ 141 w 146"/>
                <a:gd name="T1" fmla="*/ 10 h 119"/>
                <a:gd name="T2" fmla="*/ 135 w 146"/>
                <a:gd name="T3" fmla="*/ 3 h 119"/>
                <a:gd name="T4" fmla="*/ 96 w 146"/>
                <a:gd name="T5" fmla="*/ 35 h 119"/>
                <a:gd name="T6" fmla="*/ 61 w 146"/>
                <a:gd name="T7" fmla="*/ 66 h 119"/>
                <a:gd name="T8" fmla="*/ 38 w 146"/>
                <a:gd name="T9" fmla="*/ 83 h 119"/>
                <a:gd name="T10" fmla="*/ 36 w 146"/>
                <a:gd name="T11" fmla="*/ 80 h 119"/>
                <a:gd name="T12" fmla="*/ 32 w 146"/>
                <a:gd name="T13" fmla="*/ 18 h 119"/>
                <a:gd name="T14" fmla="*/ 28 w 146"/>
                <a:gd name="T15" fmla="*/ 28 h 119"/>
                <a:gd name="T16" fmla="*/ 0 w 146"/>
                <a:gd name="T17" fmla="*/ 92 h 119"/>
                <a:gd name="T18" fmla="*/ 22 w 146"/>
                <a:gd name="T19" fmla="*/ 119 h 119"/>
                <a:gd name="T20" fmla="*/ 82 w 146"/>
                <a:gd name="T21" fmla="*/ 88 h 119"/>
                <a:gd name="T22" fmla="*/ 111 w 146"/>
                <a:gd name="T23" fmla="*/ 57 h 119"/>
                <a:gd name="T24" fmla="*/ 141 w 146"/>
                <a:gd name="T25" fmla="*/ 1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19">
                  <a:moveTo>
                    <a:pt x="141" y="10"/>
                  </a:moveTo>
                  <a:cubicBezTo>
                    <a:pt x="141" y="10"/>
                    <a:pt x="146" y="0"/>
                    <a:pt x="135" y="3"/>
                  </a:cubicBezTo>
                  <a:cubicBezTo>
                    <a:pt x="135" y="3"/>
                    <a:pt x="112" y="32"/>
                    <a:pt x="96" y="35"/>
                  </a:cubicBezTo>
                  <a:cubicBezTo>
                    <a:pt x="96" y="35"/>
                    <a:pt x="71" y="61"/>
                    <a:pt x="61" y="66"/>
                  </a:cubicBezTo>
                  <a:cubicBezTo>
                    <a:pt x="61" y="66"/>
                    <a:pt x="41" y="78"/>
                    <a:pt x="38" y="83"/>
                  </a:cubicBezTo>
                  <a:cubicBezTo>
                    <a:pt x="36" y="80"/>
                    <a:pt x="36" y="80"/>
                    <a:pt x="36" y="80"/>
                  </a:cubicBezTo>
                  <a:cubicBezTo>
                    <a:pt x="36" y="80"/>
                    <a:pt x="58" y="28"/>
                    <a:pt x="32" y="18"/>
                  </a:cubicBezTo>
                  <a:cubicBezTo>
                    <a:pt x="32" y="18"/>
                    <a:pt x="27" y="20"/>
                    <a:pt x="28" y="28"/>
                  </a:cubicBezTo>
                  <a:cubicBezTo>
                    <a:pt x="28" y="28"/>
                    <a:pt x="12" y="85"/>
                    <a:pt x="0" y="92"/>
                  </a:cubicBezTo>
                  <a:cubicBezTo>
                    <a:pt x="0" y="92"/>
                    <a:pt x="10" y="109"/>
                    <a:pt x="22" y="119"/>
                  </a:cubicBezTo>
                  <a:cubicBezTo>
                    <a:pt x="22" y="119"/>
                    <a:pt x="68" y="98"/>
                    <a:pt x="82" y="88"/>
                  </a:cubicBezTo>
                  <a:cubicBezTo>
                    <a:pt x="82" y="88"/>
                    <a:pt x="105" y="66"/>
                    <a:pt x="111" y="57"/>
                  </a:cubicBezTo>
                  <a:cubicBezTo>
                    <a:pt x="111" y="57"/>
                    <a:pt x="134" y="26"/>
                    <a:pt x="14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6" name="Freeform 8"/>
            <p:cNvSpPr/>
            <p:nvPr/>
          </p:nvSpPr>
          <p:spPr bwMode="auto">
            <a:xfrm>
              <a:off x="7410450" y="2632075"/>
              <a:ext cx="890588" cy="1108075"/>
            </a:xfrm>
            <a:custGeom>
              <a:avLst/>
              <a:gdLst>
                <a:gd name="T0" fmla="*/ 196 w 210"/>
                <a:gd name="T1" fmla="*/ 11 h 260"/>
                <a:gd name="T2" fmla="*/ 184 w 210"/>
                <a:gd name="T3" fmla="*/ 19 h 260"/>
                <a:gd name="T4" fmla="*/ 164 w 210"/>
                <a:gd name="T5" fmla="*/ 30 h 260"/>
                <a:gd name="T6" fmla="*/ 140 w 210"/>
                <a:gd name="T7" fmla="*/ 6 h 260"/>
                <a:gd name="T8" fmla="*/ 126 w 210"/>
                <a:gd name="T9" fmla="*/ 7 h 260"/>
                <a:gd name="T10" fmla="*/ 132 w 210"/>
                <a:gd name="T11" fmla="*/ 35 h 260"/>
                <a:gd name="T12" fmla="*/ 133 w 210"/>
                <a:gd name="T13" fmla="*/ 48 h 260"/>
                <a:gd name="T14" fmla="*/ 90 w 210"/>
                <a:gd name="T15" fmla="*/ 80 h 260"/>
                <a:gd name="T16" fmla="*/ 89 w 210"/>
                <a:gd name="T17" fmla="*/ 54 h 260"/>
                <a:gd name="T18" fmla="*/ 78 w 210"/>
                <a:gd name="T19" fmla="*/ 56 h 260"/>
                <a:gd name="T20" fmla="*/ 79 w 210"/>
                <a:gd name="T21" fmla="*/ 105 h 260"/>
                <a:gd name="T22" fmla="*/ 112 w 210"/>
                <a:gd name="T23" fmla="*/ 109 h 260"/>
                <a:gd name="T24" fmla="*/ 89 w 210"/>
                <a:gd name="T25" fmla="*/ 149 h 260"/>
                <a:gd name="T26" fmla="*/ 14 w 210"/>
                <a:gd name="T27" fmla="*/ 244 h 260"/>
                <a:gd name="T28" fmla="*/ 23 w 210"/>
                <a:gd name="T29" fmla="*/ 252 h 260"/>
                <a:gd name="T30" fmla="*/ 98 w 210"/>
                <a:gd name="T31" fmla="*/ 182 h 260"/>
                <a:gd name="T32" fmla="*/ 170 w 210"/>
                <a:gd name="T33" fmla="*/ 55 h 260"/>
                <a:gd name="T34" fmla="*/ 210 w 210"/>
                <a:gd name="T35" fmla="*/ 27 h 260"/>
                <a:gd name="T36" fmla="*/ 196 w 210"/>
                <a:gd name="T37" fmla="*/ 1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260">
                  <a:moveTo>
                    <a:pt x="196" y="11"/>
                  </a:moveTo>
                  <a:cubicBezTo>
                    <a:pt x="189" y="9"/>
                    <a:pt x="184" y="19"/>
                    <a:pt x="184" y="19"/>
                  </a:cubicBezTo>
                  <a:cubicBezTo>
                    <a:pt x="164" y="30"/>
                    <a:pt x="164" y="30"/>
                    <a:pt x="164" y="30"/>
                  </a:cubicBezTo>
                  <a:cubicBezTo>
                    <a:pt x="166" y="23"/>
                    <a:pt x="140" y="6"/>
                    <a:pt x="140" y="6"/>
                  </a:cubicBezTo>
                  <a:cubicBezTo>
                    <a:pt x="128" y="0"/>
                    <a:pt x="126" y="7"/>
                    <a:pt x="126" y="7"/>
                  </a:cubicBezTo>
                  <a:cubicBezTo>
                    <a:pt x="122" y="16"/>
                    <a:pt x="132" y="35"/>
                    <a:pt x="132" y="35"/>
                  </a:cubicBezTo>
                  <a:cubicBezTo>
                    <a:pt x="133" y="48"/>
                    <a:pt x="133" y="48"/>
                    <a:pt x="133" y="48"/>
                  </a:cubicBezTo>
                  <a:cubicBezTo>
                    <a:pt x="90" y="80"/>
                    <a:pt x="90" y="80"/>
                    <a:pt x="90" y="80"/>
                  </a:cubicBezTo>
                  <a:cubicBezTo>
                    <a:pt x="75" y="73"/>
                    <a:pt x="89" y="54"/>
                    <a:pt x="89" y="54"/>
                  </a:cubicBezTo>
                  <a:cubicBezTo>
                    <a:pt x="87" y="39"/>
                    <a:pt x="78" y="56"/>
                    <a:pt x="78" y="56"/>
                  </a:cubicBezTo>
                  <a:cubicBezTo>
                    <a:pt x="67" y="81"/>
                    <a:pt x="79" y="105"/>
                    <a:pt x="79" y="105"/>
                  </a:cubicBezTo>
                  <a:cubicBezTo>
                    <a:pt x="90" y="123"/>
                    <a:pt x="108" y="112"/>
                    <a:pt x="112" y="109"/>
                  </a:cubicBezTo>
                  <a:cubicBezTo>
                    <a:pt x="106" y="115"/>
                    <a:pt x="89" y="149"/>
                    <a:pt x="89" y="149"/>
                  </a:cubicBezTo>
                  <a:cubicBezTo>
                    <a:pt x="68" y="204"/>
                    <a:pt x="14" y="244"/>
                    <a:pt x="14" y="244"/>
                  </a:cubicBezTo>
                  <a:cubicBezTo>
                    <a:pt x="0" y="260"/>
                    <a:pt x="23" y="252"/>
                    <a:pt x="23" y="252"/>
                  </a:cubicBezTo>
                  <a:cubicBezTo>
                    <a:pt x="44" y="243"/>
                    <a:pt x="98" y="182"/>
                    <a:pt x="98" y="182"/>
                  </a:cubicBezTo>
                  <a:cubicBezTo>
                    <a:pt x="175" y="91"/>
                    <a:pt x="170" y="55"/>
                    <a:pt x="170" y="55"/>
                  </a:cubicBezTo>
                  <a:cubicBezTo>
                    <a:pt x="188" y="47"/>
                    <a:pt x="210" y="27"/>
                    <a:pt x="210" y="27"/>
                  </a:cubicBezTo>
                  <a:lnTo>
                    <a:pt x="19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70" name="Freeform 9"/>
            <p:cNvSpPr/>
            <p:nvPr/>
          </p:nvSpPr>
          <p:spPr bwMode="auto">
            <a:xfrm>
              <a:off x="8166100" y="3233738"/>
              <a:ext cx="246063" cy="428625"/>
            </a:xfrm>
            <a:custGeom>
              <a:avLst/>
              <a:gdLst>
                <a:gd name="T0" fmla="*/ 9 w 58"/>
                <a:gd name="T1" fmla="*/ 23 h 101"/>
                <a:gd name="T2" fmla="*/ 9 w 58"/>
                <a:gd name="T3" fmla="*/ 86 h 101"/>
                <a:gd name="T4" fmla="*/ 14 w 58"/>
                <a:gd name="T5" fmla="*/ 96 h 101"/>
                <a:gd name="T6" fmla="*/ 51 w 58"/>
                <a:gd name="T7" fmla="*/ 50 h 101"/>
                <a:gd name="T8" fmla="*/ 21 w 58"/>
                <a:gd name="T9" fmla="*/ 11 h 101"/>
                <a:gd name="T10" fmla="*/ 9 w 58"/>
                <a:gd name="T11" fmla="*/ 23 h 101"/>
              </a:gdLst>
              <a:ahLst/>
              <a:cxnLst>
                <a:cxn ang="0">
                  <a:pos x="T0" y="T1"/>
                </a:cxn>
                <a:cxn ang="0">
                  <a:pos x="T2" y="T3"/>
                </a:cxn>
                <a:cxn ang="0">
                  <a:pos x="T4" y="T5"/>
                </a:cxn>
                <a:cxn ang="0">
                  <a:pos x="T6" y="T7"/>
                </a:cxn>
                <a:cxn ang="0">
                  <a:pos x="T8" y="T9"/>
                </a:cxn>
                <a:cxn ang="0">
                  <a:pos x="T10" y="T11"/>
                </a:cxn>
              </a:cxnLst>
              <a:rect l="0" t="0" r="r" b="b"/>
              <a:pathLst>
                <a:path w="58" h="101">
                  <a:moveTo>
                    <a:pt x="9" y="23"/>
                  </a:moveTo>
                  <a:cubicBezTo>
                    <a:pt x="9" y="23"/>
                    <a:pt x="23" y="73"/>
                    <a:pt x="9" y="86"/>
                  </a:cubicBezTo>
                  <a:cubicBezTo>
                    <a:pt x="9" y="86"/>
                    <a:pt x="0" y="101"/>
                    <a:pt x="14" y="96"/>
                  </a:cubicBezTo>
                  <a:cubicBezTo>
                    <a:pt x="14" y="96"/>
                    <a:pt x="35" y="62"/>
                    <a:pt x="51" y="50"/>
                  </a:cubicBezTo>
                  <a:cubicBezTo>
                    <a:pt x="51" y="50"/>
                    <a:pt x="58" y="24"/>
                    <a:pt x="21" y="11"/>
                  </a:cubicBezTo>
                  <a:cubicBezTo>
                    <a:pt x="21" y="11"/>
                    <a:pt x="1" y="0"/>
                    <a:pt x="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71" name="Freeform 10"/>
            <p:cNvSpPr>
              <a:spLocks noEditPoints="1"/>
            </p:cNvSpPr>
            <p:nvPr/>
          </p:nvSpPr>
          <p:spPr bwMode="auto">
            <a:xfrm>
              <a:off x="8755063" y="2305050"/>
              <a:ext cx="923925" cy="1587500"/>
            </a:xfrm>
            <a:custGeom>
              <a:avLst/>
              <a:gdLst>
                <a:gd name="T0" fmla="*/ 140 w 218"/>
                <a:gd name="T1" fmla="*/ 7 h 373"/>
                <a:gd name="T2" fmla="*/ 135 w 218"/>
                <a:gd name="T3" fmla="*/ 15 h 373"/>
                <a:gd name="T4" fmla="*/ 112 w 218"/>
                <a:gd name="T5" fmla="*/ 34 h 373"/>
                <a:gd name="T6" fmla="*/ 88 w 218"/>
                <a:gd name="T7" fmla="*/ 44 h 373"/>
                <a:gd name="T8" fmla="*/ 78 w 218"/>
                <a:gd name="T9" fmla="*/ 59 h 373"/>
                <a:gd name="T10" fmla="*/ 39 w 218"/>
                <a:gd name="T11" fmla="*/ 96 h 373"/>
                <a:gd name="T12" fmla="*/ 22 w 218"/>
                <a:gd name="T13" fmla="*/ 82 h 373"/>
                <a:gd name="T14" fmla="*/ 11 w 218"/>
                <a:gd name="T15" fmla="*/ 90 h 373"/>
                <a:gd name="T16" fmla="*/ 17 w 218"/>
                <a:gd name="T17" fmla="*/ 125 h 373"/>
                <a:gd name="T18" fmla="*/ 43 w 218"/>
                <a:gd name="T19" fmla="*/ 111 h 373"/>
                <a:gd name="T20" fmla="*/ 83 w 218"/>
                <a:gd name="T21" fmla="*/ 70 h 373"/>
                <a:gd name="T22" fmla="*/ 112 w 218"/>
                <a:gd name="T23" fmla="*/ 78 h 373"/>
                <a:gd name="T24" fmla="*/ 103 w 218"/>
                <a:gd name="T25" fmla="*/ 99 h 373"/>
                <a:gd name="T26" fmla="*/ 28 w 218"/>
                <a:gd name="T27" fmla="*/ 189 h 373"/>
                <a:gd name="T28" fmla="*/ 27 w 218"/>
                <a:gd name="T29" fmla="*/ 220 h 373"/>
                <a:gd name="T30" fmla="*/ 51 w 218"/>
                <a:gd name="T31" fmla="*/ 220 h 373"/>
                <a:gd name="T32" fmla="*/ 76 w 218"/>
                <a:gd name="T33" fmla="*/ 194 h 373"/>
                <a:gd name="T34" fmla="*/ 67 w 218"/>
                <a:gd name="T35" fmla="*/ 231 h 373"/>
                <a:gd name="T36" fmla="*/ 90 w 218"/>
                <a:gd name="T37" fmla="*/ 244 h 373"/>
                <a:gd name="T38" fmla="*/ 125 w 218"/>
                <a:gd name="T39" fmla="*/ 255 h 373"/>
                <a:gd name="T40" fmla="*/ 3 w 218"/>
                <a:gd name="T41" fmla="*/ 309 h 373"/>
                <a:gd name="T42" fmla="*/ 102 w 218"/>
                <a:gd name="T43" fmla="*/ 361 h 373"/>
                <a:gd name="T44" fmla="*/ 148 w 218"/>
                <a:gd name="T45" fmla="*/ 325 h 373"/>
                <a:gd name="T46" fmla="*/ 149 w 218"/>
                <a:gd name="T47" fmla="*/ 288 h 373"/>
                <a:gd name="T48" fmla="*/ 154 w 218"/>
                <a:gd name="T49" fmla="*/ 280 h 373"/>
                <a:gd name="T50" fmla="*/ 179 w 218"/>
                <a:gd name="T51" fmla="*/ 286 h 373"/>
                <a:gd name="T52" fmla="*/ 193 w 218"/>
                <a:gd name="T53" fmla="*/ 286 h 373"/>
                <a:gd name="T54" fmla="*/ 188 w 218"/>
                <a:gd name="T55" fmla="*/ 262 h 373"/>
                <a:gd name="T56" fmla="*/ 142 w 218"/>
                <a:gd name="T57" fmla="*/ 256 h 373"/>
                <a:gd name="T58" fmla="*/ 99 w 218"/>
                <a:gd name="T59" fmla="*/ 224 h 373"/>
                <a:gd name="T60" fmla="*/ 114 w 218"/>
                <a:gd name="T61" fmla="*/ 162 h 373"/>
                <a:gd name="T62" fmla="*/ 75 w 218"/>
                <a:gd name="T63" fmla="*/ 168 h 373"/>
                <a:gd name="T64" fmla="*/ 111 w 218"/>
                <a:gd name="T65" fmla="*/ 129 h 373"/>
                <a:gd name="T66" fmla="*/ 120 w 218"/>
                <a:gd name="T67" fmla="*/ 111 h 373"/>
                <a:gd name="T68" fmla="*/ 141 w 218"/>
                <a:gd name="T69" fmla="*/ 80 h 373"/>
                <a:gd name="T70" fmla="*/ 172 w 218"/>
                <a:gd name="T71" fmla="*/ 13 h 373"/>
                <a:gd name="T72" fmla="*/ 140 w 218"/>
                <a:gd name="T73" fmla="*/ 7 h 373"/>
                <a:gd name="T74" fmla="*/ 129 w 218"/>
                <a:gd name="T75" fmla="*/ 314 h 373"/>
                <a:gd name="T76" fmla="*/ 63 w 218"/>
                <a:gd name="T77" fmla="*/ 330 h 373"/>
                <a:gd name="T78" fmla="*/ 79 w 218"/>
                <a:gd name="T79" fmla="*/ 301 h 373"/>
                <a:gd name="T80" fmla="*/ 114 w 218"/>
                <a:gd name="T81" fmla="*/ 283 h 373"/>
                <a:gd name="T82" fmla="*/ 129 w 218"/>
                <a:gd name="T83" fmla="*/ 314 h 373"/>
                <a:gd name="T84" fmla="*/ 119 w 218"/>
                <a:gd name="T85" fmla="*/ 50 h 373"/>
                <a:gd name="T86" fmla="*/ 123 w 218"/>
                <a:gd name="T87" fmla="*/ 42 h 373"/>
                <a:gd name="T88" fmla="*/ 136 w 218"/>
                <a:gd name="T89" fmla="*/ 33 h 373"/>
                <a:gd name="T90" fmla="*/ 119 w 218"/>
                <a:gd name="T91" fmla="*/ 5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373">
                  <a:moveTo>
                    <a:pt x="140" y="7"/>
                  </a:moveTo>
                  <a:cubicBezTo>
                    <a:pt x="135" y="15"/>
                    <a:pt x="135" y="15"/>
                    <a:pt x="135" y="15"/>
                  </a:cubicBezTo>
                  <a:cubicBezTo>
                    <a:pt x="112" y="34"/>
                    <a:pt x="112" y="34"/>
                    <a:pt x="112" y="34"/>
                  </a:cubicBezTo>
                  <a:cubicBezTo>
                    <a:pt x="112" y="34"/>
                    <a:pt x="113" y="52"/>
                    <a:pt x="88" y="44"/>
                  </a:cubicBezTo>
                  <a:cubicBezTo>
                    <a:pt x="88" y="44"/>
                    <a:pt x="79" y="44"/>
                    <a:pt x="78" y="59"/>
                  </a:cubicBezTo>
                  <a:cubicBezTo>
                    <a:pt x="39" y="96"/>
                    <a:pt x="39" y="96"/>
                    <a:pt x="39" y="96"/>
                  </a:cubicBezTo>
                  <a:cubicBezTo>
                    <a:pt x="39" y="96"/>
                    <a:pt x="26" y="107"/>
                    <a:pt x="22" y="82"/>
                  </a:cubicBezTo>
                  <a:cubicBezTo>
                    <a:pt x="22" y="82"/>
                    <a:pt x="18" y="63"/>
                    <a:pt x="11" y="90"/>
                  </a:cubicBezTo>
                  <a:cubicBezTo>
                    <a:pt x="11" y="90"/>
                    <a:pt x="10" y="120"/>
                    <a:pt x="17" y="125"/>
                  </a:cubicBezTo>
                  <a:cubicBezTo>
                    <a:pt x="17" y="125"/>
                    <a:pt x="41" y="132"/>
                    <a:pt x="43" y="111"/>
                  </a:cubicBezTo>
                  <a:cubicBezTo>
                    <a:pt x="43" y="111"/>
                    <a:pt x="78" y="76"/>
                    <a:pt x="83" y="70"/>
                  </a:cubicBezTo>
                  <a:cubicBezTo>
                    <a:pt x="83" y="70"/>
                    <a:pt x="104" y="82"/>
                    <a:pt x="112" y="78"/>
                  </a:cubicBezTo>
                  <a:cubicBezTo>
                    <a:pt x="112" y="78"/>
                    <a:pt x="120" y="81"/>
                    <a:pt x="103" y="99"/>
                  </a:cubicBezTo>
                  <a:cubicBezTo>
                    <a:pt x="103" y="99"/>
                    <a:pt x="44" y="188"/>
                    <a:pt x="28" y="189"/>
                  </a:cubicBezTo>
                  <a:cubicBezTo>
                    <a:pt x="28" y="189"/>
                    <a:pt x="21" y="209"/>
                    <a:pt x="27" y="220"/>
                  </a:cubicBezTo>
                  <a:cubicBezTo>
                    <a:pt x="27" y="220"/>
                    <a:pt x="47" y="225"/>
                    <a:pt x="51" y="220"/>
                  </a:cubicBezTo>
                  <a:cubicBezTo>
                    <a:pt x="76" y="194"/>
                    <a:pt x="76" y="194"/>
                    <a:pt x="76" y="194"/>
                  </a:cubicBezTo>
                  <a:cubicBezTo>
                    <a:pt x="76" y="194"/>
                    <a:pt x="80" y="207"/>
                    <a:pt x="67" y="231"/>
                  </a:cubicBezTo>
                  <a:cubicBezTo>
                    <a:pt x="67" y="231"/>
                    <a:pt x="66" y="257"/>
                    <a:pt x="90" y="244"/>
                  </a:cubicBezTo>
                  <a:cubicBezTo>
                    <a:pt x="90" y="244"/>
                    <a:pt x="118" y="236"/>
                    <a:pt x="125" y="255"/>
                  </a:cubicBezTo>
                  <a:cubicBezTo>
                    <a:pt x="125" y="255"/>
                    <a:pt x="77" y="246"/>
                    <a:pt x="3" y="309"/>
                  </a:cubicBezTo>
                  <a:cubicBezTo>
                    <a:pt x="3" y="309"/>
                    <a:pt x="0" y="332"/>
                    <a:pt x="102" y="361"/>
                  </a:cubicBezTo>
                  <a:cubicBezTo>
                    <a:pt x="102" y="361"/>
                    <a:pt x="143" y="373"/>
                    <a:pt x="148" y="325"/>
                  </a:cubicBezTo>
                  <a:cubicBezTo>
                    <a:pt x="149" y="288"/>
                    <a:pt x="149" y="288"/>
                    <a:pt x="149" y="288"/>
                  </a:cubicBezTo>
                  <a:cubicBezTo>
                    <a:pt x="149" y="288"/>
                    <a:pt x="143" y="283"/>
                    <a:pt x="154" y="280"/>
                  </a:cubicBezTo>
                  <a:cubicBezTo>
                    <a:pt x="179" y="286"/>
                    <a:pt x="179" y="286"/>
                    <a:pt x="179" y="286"/>
                  </a:cubicBezTo>
                  <a:cubicBezTo>
                    <a:pt x="179" y="286"/>
                    <a:pt x="186" y="300"/>
                    <a:pt x="193" y="286"/>
                  </a:cubicBezTo>
                  <a:cubicBezTo>
                    <a:pt x="193" y="286"/>
                    <a:pt x="218" y="277"/>
                    <a:pt x="188" y="262"/>
                  </a:cubicBezTo>
                  <a:cubicBezTo>
                    <a:pt x="142" y="256"/>
                    <a:pt x="142" y="256"/>
                    <a:pt x="142" y="256"/>
                  </a:cubicBezTo>
                  <a:cubicBezTo>
                    <a:pt x="142" y="256"/>
                    <a:pt x="151" y="228"/>
                    <a:pt x="99" y="224"/>
                  </a:cubicBezTo>
                  <a:cubicBezTo>
                    <a:pt x="114" y="162"/>
                    <a:pt x="114" y="162"/>
                    <a:pt x="114" y="162"/>
                  </a:cubicBezTo>
                  <a:cubicBezTo>
                    <a:pt x="114" y="162"/>
                    <a:pt x="102" y="141"/>
                    <a:pt x="75" y="168"/>
                  </a:cubicBezTo>
                  <a:cubicBezTo>
                    <a:pt x="75" y="168"/>
                    <a:pt x="98" y="137"/>
                    <a:pt x="111" y="129"/>
                  </a:cubicBezTo>
                  <a:cubicBezTo>
                    <a:pt x="111" y="129"/>
                    <a:pt x="118" y="129"/>
                    <a:pt x="120" y="111"/>
                  </a:cubicBezTo>
                  <a:cubicBezTo>
                    <a:pt x="120" y="111"/>
                    <a:pt x="130" y="109"/>
                    <a:pt x="141" y="80"/>
                  </a:cubicBezTo>
                  <a:cubicBezTo>
                    <a:pt x="141" y="80"/>
                    <a:pt x="157" y="80"/>
                    <a:pt x="172" y="13"/>
                  </a:cubicBezTo>
                  <a:cubicBezTo>
                    <a:pt x="172" y="13"/>
                    <a:pt x="152" y="0"/>
                    <a:pt x="140" y="7"/>
                  </a:cubicBezTo>
                  <a:close/>
                  <a:moveTo>
                    <a:pt x="129" y="314"/>
                  </a:moveTo>
                  <a:cubicBezTo>
                    <a:pt x="123" y="356"/>
                    <a:pt x="63" y="330"/>
                    <a:pt x="63" y="330"/>
                  </a:cubicBezTo>
                  <a:cubicBezTo>
                    <a:pt x="32" y="324"/>
                    <a:pt x="79" y="301"/>
                    <a:pt x="79" y="301"/>
                  </a:cubicBezTo>
                  <a:cubicBezTo>
                    <a:pt x="114" y="283"/>
                    <a:pt x="114" y="283"/>
                    <a:pt x="114" y="283"/>
                  </a:cubicBezTo>
                  <a:cubicBezTo>
                    <a:pt x="145" y="270"/>
                    <a:pt x="129" y="314"/>
                    <a:pt x="129" y="314"/>
                  </a:cubicBezTo>
                  <a:close/>
                  <a:moveTo>
                    <a:pt x="119" y="50"/>
                  </a:moveTo>
                  <a:cubicBezTo>
                    <a:pt x="119" y="50"/>
                    <a:pt x="118" y="45"/>
                    <a:pt x="123" y="42"/>
                  </a:cubicBezTo>
                  <a:cubicBezTo>
                    <a:pt x="136" y="33"/>
                    <a:pt x="136" y="33"/>
                    <a:pt x="136" y="33"/>
                  </a:cubicBezTo>
                  <a:cubicBezTo>
                    <a:pt x="136" y="33"/>
                    <a:pt x="128" y="63"/>
                    <a:pt x="119"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72" name="Freeform 11"/>
            <p:cNvSpPr>
              <a:spLocks noEditPoints="1"/>
            </p:cNvSpPr>
            <p:nvPr/>
          </p:nvSpPr>
          <p:spPr bwMode="auto">
            <a:xfrm>
              <a:off x="6375400" y="2355850"/>
              <a:ext cx="836613" cy="1490663"/>
            </a:xfrm>
            <a:custGeom>
              <a:avLst/>
              <a:gdLst>
                <a:gd name="T0" fmla="*/ 115 w 197"/>
                <a:gd name="T1" fmla="*/ 250 h 350"/>
                <a:gd name="T2" fmla="*/ 144 w 197"/>
                <a:gd name="T3" fmla="*/ 194 h 350"/>
                <a:gd name="T4" fmla="*/ 141 w 197"/>
                <a:gd name="T5" fmla="*/ 178 h 350"/>
                <a:gd name="T6" fmla="*/ 145 w 197"/>
                <a:gd name="T7" fmla="*/ 168 h 350"/>
                <a:gd name="T8" fmla="*/ 137 w 197"/>
                <a:gd name="T9" fmla="*/ 162 h 350"/>
                <a:gd name="T10" fmla="*/ 119 w 197"/>
                <a:gd name="T11" fmla="*/ 145 h 350"/>
                <a:gd name="T12" fmla="*/ 129 w 197"/>
                <a:gd name="T13" fmla="*/ 132 h 350"/>
                <a:gd name="T14" fmla="*/ 171 w 197"/>
                <a:gd name="T15" fmla="*/ 107 h 350"/>
                <a:gd name="T16" fmla="*/ 191 w 197"/>
                <a:gd name="T17" fmla="*/ 60 h 350"/>
                <a:gd name="T18" fmla="*/ 181 w 197"/>
                <a:gd name="T19" fmla="*/ 46 h 350"/>
                <a:gd name="T20" fmla="*/ 168 w 197"/>
                <a:gd name="T21" fmla="*/ 62 h 350"/>
                <a:gd name="T22" fmla="*/ 133 w 197"/>
                <a:gd name="T23" fmla="*/ 90 h 350"/>
                <a:gd name="T24" fmla="*/ 151 w 197"/>
                <a:gd name="T25" fmla="*/ 35 h 350"/>
                <a:gd name="T26" fmla="*/ 149 w 197"/>
                <a:gd name="T27" fmla="*/ 15 h 350"/>
                <a:gd name="T28" fmla="*/ 137 w 197"/>
                <a:gd name="T29" fmla="*/ 30 h 350"/>
                <a:gd name="T30" fmla="*/ 90 w 197"/>
                <a:gd name="T31" fmla="*/ 123 h 350"/>
                <a:gd name="T32" fmla="*/ 60 w 197"/>
                <a:gd name="T33" fmla="*/ 138 h 350"/>
                <a:gd name="T34" fmla="*/ 45 w 197"/>
                <a:gd name="T35" fmla="*/ 154 h 350"/>
                <a:gd name="T36" fmla="*/ 69 w 197"/>
                <a:gd name="T37" fmla="*/ 173 h 350"/>
                <a:gd name="T38" fmla="*/ 41 w 197"/>
                <a:gd name="T39" fmla="*/ 234 h 350"/>
                <a:gd name="T40" fmla="*/ 32 w 197"/>
                <a:gd name="T41" fmla="*/ 251 h 350"/>
                <a:gd name="T42" fmla="*/ 52 w 197"/>
                <a:gd name="T43" fmla="*/ 265 h 350"/>
                <a:gd name="T44" fmla="*/ 85 w 197"/>
                <a:gd name="T45" fmla="*/ 246 h 350"/>
                <a:gd name="T46" fmla="*/ 88 w 197"/>
                <a:gd name="T47" fmla="*/ 253 h 350"/>
                <a:gd name="T48" fmla="*/ 78 w 197"/>
                <a:gd name="T49" fmla="*/ 281 h 350"/>
                <a:gd name="T50" fmla="*/ 48 w 197"/>
                <a:gd name="T51" fmla="*/ 302 h 350"/>
                <a:gd name="T52" fmla="*/ 34 w 197"/>
                <a:gd name="T53" fmla="*/ 306 h 350"/>
                <a:gd name="T54" fmla="*/ 31 w 197"/>
                <a:gd name="T55" fmla="*/ 339 h 350"/>
                <a:gd name="T56" fmla="*/ 51 w 197"/>
                <a:gd name="T57" fmla="*/ 332 h 350"/>
                <a:gd name="T58" fmla="*/ 65 w 197"/>
                <a:gd name="T59" fmla="*/ 309 h 350"/>
                <a:gd name="T60" fmla="*/ 108 w 197"/>
                <a:gd name="T61" fmla="*/ 342 h 350"/>
                <a:gd name="T62" fmla="*/ 115 w 197"/>
                <a:gd name="T63" fmla="*/ 309 h 350"/>
                <a:gd name="T64" fmla="*/ 115 w 197"/>
                <a:gd name="T65" fmla="*/ 250 h 350"/>
                <a:gd name="T66" fmla="*/ 85 w 197"/>
                <a:gd name="T67" fmla="*/ 220 h 350"/>
                <a:gd name="T68" fmla="*/ 66 w 197"/>
                <a:gd name="T69" fmla="*/ 232 h 350"/>
                <a:gd name="T70" fmla="*/ 82 w 197"/>
                <a:gd name="T71" fmla="*/ 178 h 350"/>
                <a:gd name="T72" fmla="*/ 106 w 197"/>
                <a:gd name="T73" fmla="*/ 154 h 350"/>
                <a:gd name="T74" fmla="*/ 95 w 197"/>
                <a:gd name="T75" fmla="*/ 197 h 350"/>
                <a:gd name="T76" fmla="*/ 85 w 197"/>
                <a:gd name="T77" fmla="*/ 22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7" h="350">
                  <a:moveTo>
                    <a:pt x="115" y="250"/>
                  </a:moveTo>
                  <a:cubicBezTo>
                    <a:pt x="115" y="250"/>
                    <a:pt x="109" y="233"/>
                    <a:pt x="144" y="194"/>
                  </a:cubicBezTo>
                  <a:cubicBezTo>
                    <a:pt x="141" y="178"/>
                    <a:pt x="141" y="178"/>
                    <a:pt x="141" y="178"/>
                  </a:cubicBezTo>
                  <a:cubicBezTo>
                    <a:pt x="145" y="168"/>
                    <a:pt x="145" y="168"/>
                    <a:pt x="145" y="168"/>
                  </a:cubicBezTo>
                  <a:cubicBezTo>
                    <a:pt x="137" y="162"/>
                    <a:pt x="137" y="162"/>
                    <a:pt x="137" y="162"/>
                  </a:cubicBezTo>
                  <a:cubicBezTo>
                    <a:pt x="137" y="162"/>
                    <a:pt x="136" y="145"/>
                    <a:pt x="119" y="145"/>
                  </a:cubicBezTo>
                  <a:cubicBezTo>
                    <a:pt x="119" y="145"/>
                    <a:pt x="110" y="143"/>
                    <a:pt x="129" y="132"/>
                  </a:cubicBezTo>
                  <a:cubicBezTo>
                    <a:pt x="171" y="107"/>
                    <a:pt x="171" y="107"/>
                    <a:pt x="171" y="107"/>
                  </a:cubicBezTo>
                  <a:cubicBezTo>
                    <a:pt x="191" y="60"/>
                    <a:pt x="191" y="60"/>
                    <a:pt x="191" y="60"/>
                  </a:cubicBezTo>
                  <a:cubicBezTo>
                    <a:pt x="191" y="60"/>
                    <a:pt x="197" y="52"/>
                    <a:pt x="181" y="46"/>
                  </a:cubicBezTo>
                  <a:cubicBezTo>
                    <a:pt x="181" y="46"/>
                    <a:pt x="179" y="56"/>
                    <a:pt x="168" y="62"/>
                  </a:cubicBezTo>
                  <a:cubicBezTo>
                    <a:pt x="157" y="67"/>
                    <a:pt x="141" y="81"/>
                    <a:pt x="133" y="90"/>
                  </a:cubicBezTo>
                  <a:cubicBezTo>
                    <a:pt x="133" y="90"/>
                    <a:pt x="150" y="45"/>
                    <a:pt x="151" y="35"/>
                  </a:cubicBezTo>
                  <a:cubicBezTo>
                    <a:pt x="149" y="15"/>
                    <a:pt x="149" y="15"/>
                    <a:pt x="149" y="15"/>
                  </a:cubicBezTo>
                  <a:cubicBezTo>
                    <a:pt x="149" y="15"/>
                    <a:pt x="138" y="0"/>
                    <a:pt x="137" y="30"/>
                  </a:cubicBezTo>
                  <a:cubicBezTo>
                    <a:pt x="90" y="123"/>
                    <a:pt x="90" y="123"/>
                    <a:pt x="90" y="123"/>
                  </a:cubicBezTo>
                  <a:cubicBezTo>
                    <a:pt x="60" y="138"/>
                    <a:pt x="60" y="138"/>
                    <a:pt x="60" y="138"/>
                  </a:cubicBezTo>
                  <a:cubicBezTo>
                    <a:pt x="60" y="138"/>
                    <a:pt x="32" y="132"/>
                    <a:pt x="45" y="154"/>
                  </a:cubicBezTo>
                  <a:cubicBezTo>
                    <a:pt x="69" y="173"/>
                    <a:pt x="69" y="173"/>
                    <a:pt x="69" y="173"/>
                  </a:cubicBezTo>
                  <a:cubicBezTo>
                    <a:pt x="41" y="234"/>
                    <a:pt x="41" y="234"/>
                    <a:pt x="41" y="234"/>
                  </a:cubicBezTo>
                  <a:cubicBezTo>
                    <a:pt x="32" y="251"/>
                    <a:pt x="32" y="251"/>
                    <a:pt x="32" y="251"/>
                  </a:cubicBezTo>
                  <a:cubicBezTo>
                    <a:pt x="52" y="265"/>
                    <a:pt x="52" y="265"/>
                    <a:pt x="52" y="265"/>
                  </a:cubicBezTo>
                  <a:cubicBezTo>
                    <a:pt x="85" y="246"/>
                    <a:pt x="85" y="246"/>
                    <a:pt x="85" y="246"/>
                  </a:cubicBezTo>
                  <a:cubicBezTo>
                    <a:pt x="85" y="246"/>
                    <a:pt x="89" y="246"/>
                    <a:pt x="88" y="253"/>
                  </a:cubicBezTo>
                  <a:cubicBezTo>
                    <a:pt x="78" y="281"/>
                    <a:pt x="78" y="281"/>
                    <a:pt x="78" y="281"/>
                  </a:cubicBezTo>
                  <a:cubicBezTo>
                    <a:pt x="78" y="281"/>
                    <a:pt x="56" y="303"/>
                    <a:pt x="48" y="302"/>
                  </a:cubicBezTo>
                  <a:cubicBezTo>
                    <a:pt x="48" y="302"/>
                    <a:pt x="45" y="302"/>
                    <a:pt x="34" y="306"/>
                  </a:cubicBezTo>
                  <a:cubicBezTo>
                    <a:pt x="34" y="306"/>
                    <a:pt x="0" y="323"/>
                    <a:pt x="31" y="339"/>
                  </a:cubicBezTo>
                  <a:cubicBezTo>
                    <a:pt x="31" y="339"/>
                    <a:pt x="41" y="350"/>
                    <a:pt x="51" y="332"/>
                  </a:cubicBezTo>
                  <a:cubicBezTo>
                    <a:pt x="65" y="309"/>
                    <a:pt x="65" y="309"/>
                    <a:pt x="65" y="309"/>
                  </a:cubicBezTo>
                  <a:cubicBezTo>
                    <a:pt x="108" y="342"/>
                    <a:pt x="108" y="342"/>
                    <a:pt x="108" y="342"/>
                  </a:cubicBezTo>
                  <a:cubicBezTo>
                    <a:pt x="108" y="342"/>
                    <a:pt x="117" y="330"/>
                    <a:pt x="115" y="309"/>
                  </a:cubicBezTo>
                  <a:lnTo>
                    <a:pt x="115" y="250"/>
                  </a:lnTo>
                  <a:close/>
                  <a:moveTo>
                    <a:pt x="85" y="220"/>
                  </a:moveTo>
                  <a:cubicBezTo>
                    <a:pt x="66" y="232"/>
                    <a:pt x="66" y="232"/>
                    <a:pt x="66" y="232"/>
                  </a:cubicBezTo>
                  <a:cubicBezTo>
                    <a:pt x="82" y="178"/>
                    <a:pt x="82" y="178"/>
                    <a:pt x="82" y="178"/>
                  </a:cubicBezTo>
                  <a:cubicBezTo>
                    <a:pt x="87" y="161"/>
                    <a:pt x="106" y="154"/>
                    <a:pt x="106" y="154"/>
                  </a:cubicBezTo>
                  <a:cubicBezTo>
                    <a:pt x="105" y="170"/>
                    <a:pt x="95" y="197"/>
                    <a:pt x="95" y="197"/>
                  </a:cubicBezTo>
                  <a:cubicBezTo>
                    <a:pt x="90" y="212"/>
                    <a:pt x="85" y="220"/>
                    <a:pt x="85"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73" name="Freeform 12"/>
            <p:cNvSpPr/>
            <p:nvPr/>
          </p:nvSpPr>
          <p:spPr bwMode="auto">
            <a:xfrm>
              <a:off x="6842125" y="3475038"/>
              <a:ext cx="296863" cy="265113"/>
            </a:xfrm>
            <a:custGeom>
              <a:avLst/>
              <a:gdLst>
                <a:gd name="T0" fmla="*/ 51 w 70"/>
                <a:gd name="T1" fmla="*/ 9 h 62"/>
                <a:gd name="T2" fmla="*/ 22 w 70"/>
                <a:gd name="T3" fmla="*/ 0 h 62"/>
                <a:gd name="T4" fmla="*/ 18 w 70"/>
                <a:gd name="T5" fmla="*/ 12 h 62"/>
                <a:gd name="T6" fmla="*/ 37 w 70"/>
                <a:gd name="T7" fmla="*/ 39 h 62"/>
                <a:gd name="T8" fmla="*/ 57 w 70"/>
                <a:gd name="T9" fmla="*/ 44 h 62"/>
                <a:gd name="T10" fmla="*/ 64 w 70"/>
                <a:gd name="T11" fmla="*/ 30 h 62"/>
                <a:gd name="T12" fmla="*/ 51 w 70"/>
                <a:gd name="T13" fmla="*/ 9 h 62"/>
              </a:gdLst>
              <a:ahLst/>
              <a:cxnLst>
                <a:cxn ang="0">
                  <a:pos x="T0" y="T1"/>
                </a:cxn>
                <a:cxn ang="0">
                  <a:pos x="T2" y="T3"/>
                </a:cxn>
                <a:cxn ang="0">
                  <a:pos x="T4" y="T5"/>
                </a:cxn>
                <a:cxn ang="0">
                  <a:pos x="T6" y="T7"/>
                </a:cxn>
                <a:cxn ang="0">
                  <a:pos x="T8" y="T9"/>
                </a:cxn>
                <a:cxn ang="0">
                  <a:pos x="T10" y="T11"/>
                </a:cxn>
                <a:cxn ang="0">
                  <a:pos x="T12" y="T13"/>
                </a:cxn>
              </a:cxnLst>
              <a:rect l="0" t="0" r="r" b="b"/>
              <a:pathLst>
                <a:path w="70" h="62">
                  <a:moveTo>
                    <a:pt x="51" y="9"/>
                  </a:moveTo>
                  <a:cubicBezTo>
                    <a:pt x="22" y="0"/>
                    <a:pt x="22" y="0"/>
                    <a:pt x="22" y="0"/>
                  </a:cubicBezTo>
                  <a:cubicBezTo>
                    <a:pt x="22" y="0"/>
                    <a:pt x="0" y="1"/>
                    <a:pt x="18" y="12"/>
                  </a:cubicBezTo>
                  <a:cubicBezTo>
                    <a:pt x="18" y="12"/>
                    <a:pt x="32" y="27"/>
                    <a:pt x="37" y="39"/>
                  </a:cubicBezTo>
                  <a:cubicBezTo>
                    <a:pt x="37" y="39"/>
                    <a:pt x="42" y="62"/>
                    <a:pt x="57" y="44"/>
                  </a:cubicBezTo>
                  <a:cubicBezTo>
                    <a:pt x="64" y="30"/>
                    <a:pt x="64" y="30"/>
                    <a:pt x="64" y="30"/>
                  </a:cubicBezTo>
                  <a:cubicBezTo>
                    <a:pt x="64" y="30"/>
                    <a:pt x="70" y="17"/>
                    <a:pt x="5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74" name="Freeform 13"/>
            <p:cNvSpPr/>
            <p:nvPr/>
          </p:nvSpPr>
          <p:spPr bwMode="auto">
            <a:xfrm>
              <a:off x="5192713" y="4041775"/>
              <a:ext cx="165100" cy="212725"/>
            </a:xfrm>
            <a:custGeom>
              <a:avLst/>
              <a:gdLst>
                <a:gd name="T0" fmla="*/ 37 w 39"/>
                <a:gd name="T1" fmla="*/ 16 h 50"/>
                <a:gd name="T2" fmla="*/ 35 w 39"/>
                <a:gd name="T3" fmla="*/ 16 h 50"/>
                <a:gd name="T4" fmla="*/ 19 w 39"/>
                <a:gd name="T5" fmla="*/ 3 h 50"/>
                <a:gd name="T6" fmla="*/ 10 w 39"/>
                <a:gd name="T7" fmla="*/ 10 h 50"/>
                <a:gd name="T8" fmla="*/ 39 w 39"/>
                <a:gd name="T9" fmla="*/ 37 h 50"/>
                <a:gd name="T10" fmla="*/ 20 w 39"/>
                <a:gd name="T11" fmla="*/ 50 h 50"/>
                <a:gd name="T12" fmla="*/ 7 w 39"/>
                <a:gd name="T13" fmla="*/ 48 h 50"/>
                <a:gd name="T14" fmla="*/ 4 w 39"/>
                <a:gd name="T15" fmla="*/ 50 h 50"/>
                <a:gd name="T16" fmla="*/ 2 w 39"/>
                <a:gd name="T17" fmla="*/ 50 h 50"/>
                <a:gd name="T18" fmla="*/ 0 w 39"/>
                <a:gd name="T19" fmla="*/ 35 h 50"/>
                <a:gd name="T20" fmla="*/ 2 w 39"/>
                <a:gd name="T21" fmla="*/ 35 h 50"/>
                <a:gd name="T22" fmla="*/ 20 w 39"/>
                <a:gd name="T23" fmla="*/ 48 h 50"/>
                <a:gd name="T24" fmla="*/ 30 w 39"/>
                <a:gd name="T25" fmla="*/ 40 h 50"/>
                <a:gd name="T26" fmla="*/ 16 w 39"/>
                <a:gd name="T27" fmla="*/ 27 h 50"/>
                <a:gd name="T28" fmla="*/ 2 w 39"/>
                <a:gd name="T29" fmla="*/ 13 h 50"/>
                <a:gd name="T30" fmla="*/ 18 w 39"/>
                <a:gd name="T31" fmla="*/ 0 h 50"/>
                <a:gd name="T32" fmla="*/ 30 w 39"/>
                <a:gd name="T33" fmla="*/ 3 h 50"/>
                <a:gd name="T34" fmla="*/ 33 w 39"/>
                <a:gd name="T35" fmla="*/ 0 h 50"/>
                <a:gd name="T36" fmla="*/ 35 w 39"/>
                <a:gd name="T37" fmla="*/ 0 h 50"/>
                <a:gd name="T38" fmla="*/ 37 w 39"/>
                <a:gd name="T39"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50">
                  <a:moveTo>
                    <a:pt x="37" y="16"/>
                  </a:moveTo>
                  <a:cubicBezTo>
                    <a:pt x="35" y="16"/>
                    <a:pt x="35" y="16"/>
                    <a:pt x="35" y="16"/>
                  </a:cubicBezTo>
                  <a:cubicBezTo>
                    <a:pt x="33" y="10"/>
                    <a:pt x="28" y="3"/>
                    <a:pt x="19" y="3"/>
                  </a:cubicBezTo>
                  <a:cubicBezTo>
                    <a:pt x="14" y="3"/>
                    <a:pt x="10" y="6"/>
                    <a:pt x="10" y="10"/>
                  </a:cubicBezTo>
                  <a:cubicBezTo>
                    <a:pt x="10" y="21"/>
                    <a:pt x="39" y="22"/>
                    <a:pt x="39" y="37"/>
                  </a:cubicBezTo>
                  <a:cubicBezTo>
                    <a:pt x="39" y="43"/>
                    <a:pt x="33" y="50"/>
                    <a:pt x="20" y="50"/>
                  </a:cubicBezTo>
                  <a:cubicBezTo>
                    <a:pt x="14" y="50"/>
                    <a:pt x="10" y="48"/>
                    <a:pt x="7" y="48"/>
                  </a:cubicBezTo>
                  <a:cubicBezTo>
                    <a:pt x="5" y="48"/>
                    <a:pt x="4" y="49"/>
                    <a:pt x="4" y="50"/>
                  </a:cubicBezTo>
                  <a:cubicBezTo>
                    <a:pt x="2" y="50"/>
                    <a:pt x="2" y="50"/>
                    <a:pt x="2" y="50"/>
                  </a:cubicBezTo>
                  <a:cubicBezTo>
                    <a:pt x="0" y="35"/>
                    <a:pt x="0" y="35"/>
                    <a:pt x="0" y="35"/>
                  </a:cubicBezTo>
                  <a:cubicBezTo>
                    <a:pt x="2" y="35"/>
                    <a:pt x="2" y="35"/>
                    <a:pt x="2" y="35"/>
                  </a:cubicBezTo>
                  <a:cubicBezTo>
                    <a:pt x="3" y="38"/>
                    <a:pt x="8" y="48"/>
                    <a:pt x="20" y="48"/>
                  </a:cubicBezTo>
                  <a:cubicBezTo>
                    <a:pt x="27" y="48"/>
                    <a:pt x="30" y="44"/>
                    <a:pt x="30" y="40"/>
                  </a:cubicBezTo>
                  <a:cubicBezTo>
                    <a:pt x="30" y="36"/>
                    <a:pt x="29" y="33"/>
                    <a:pt x="16" y="27"/>
                  </a:cubicBezTo>
                  <a:cubicBezTo>
                    <a:pt x="8" y="23"/>
                    <a:pt x="2" y="20"/>
                    <a:pt x="2" y="13"/>
                  </a:cubicBezTo>
                  <a:cubicBezTo>
                    <a:pt x="2" y="5"/>
                    <a:pt x="10" y="0"/>
                    <a:pt x="18" y="0"/>
                  </a:cubicBezTo>
                  <a:cubicBezTo>
                    <a:pt x="23" y="0"/>
                    <a:pt x="28" y="3"/>
                    <a:pt x="30" y="3"/>
                  </a:cubicBezTo>
                  <a:cubicBezTo>
                    <a:pt x="33" y="3"/>
                    <a:pt x="33" y="1"/>
                    <a:pt x="33" y="0"/>
                  </a:cubicBezTo>
                  <a:cubicBezTo>
                    <a:pt x="35" y="0"/>
                    <a:pt x="35" y="0"/>
                    <a:pt x="35" y="0"/>
                  </a:cubicBezTo>
                  <a:lnTo>
                    <a:pt x="37"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75" name="Freeform 14"/>
            <p:cNvSpPr/>
            <p:nvPr/>
          </p:nvSpPr>
          <p:spPr bwMode="auto">
            <a:xfrm>
              <a:off x="5387975" y="4046538"/>
              <a:ext cx="249238" cy="204788"/>
            </a:xfrm>
            <a:custGeom>
              <a:avLst/>
              <a:gdLst>
                <a:gd name="T0" fmla="*/ 0 w 59"/>
                <a:gd name="T1" fmla="*/ 47 h 48"/>
                <a:gd name="T2" fmla="*/ 8 w 59"/>
                <a:gd name="T3" fmla="*/ 40 h 48"/>
                <a:gd name="T4" fmla="*/ 8 w 59"/>
                <a:gd name="T5" fmla="*/ 8 h 48"/>
                <a:gd name="T6" fmla="*/ 0 w 59"/>
                <a:gd name="T7" fmla="*/ 2 h 48"/>
                <a:gd name="T8" fmla="*/ 0 w 59"/>
                <a:gd name="T9" fmla="*/ 0 h 48"/>
                <a:gd name="T10" fmla="*/ 24 w 59"/>
                <a:gd name="T11" fmla="*/ 0 h 48"/>
                <a:gd name="T12" fmla="*/ 24 w 59"/>
                <a:gd name="T13" fmla="*/ 2 h 48"/>
                <a:gd name="T14" fmla="*/ 17 w 59"/>
                <a:gd name="T15" fmla="*/ 8 h 48"/>
                <a:gd name="T16" fmla="*/ 17 w 59"/>
                <a:gd name="T17" fmla="*/ 22 h 48"/>
                <a:gd name="T18" fmla="*/ 43 w 59"/>
                <a:gd name="T19" fmla="*/ 22 h 48"/>
                <a:gd name="T20" fmla="*/ 43 w 59"/>
                <a:gd name="T21" fmla="*/ 8 h 48"/>
                <a:gd name="T22" fmla="*/ 35 w 59"/>
                <a:gd name="T23" fmla="*/ 2 h 48"/>
                <a:gd name="T24" fmla="*/ 35 w 59"/>
                <a:gd name="T25" fmla="*/ 0 h 48"/>
                <a:gd name="T26" fmla="*/ 59 w 59"/>
                <a:gd name="T27" fmla="*/ 0 h 48"/>
                <a:gd name="T28" fmla="*/ 59 w 59"/>
                <a:gd name="T29" fmla="*/ 2 h 48"/>
                <a:gd name="T30" fmla="*/ 52 w 59"/>
                <a:gd name="T31" fmla="*/ 8 h 48"/>
                <a:gd name="T32" fmla="*/ 52 w 59"/>
                <a:gd name="T33" fmla="*/ 41 h 48"/>
                <a:gd name="T34" fmla="*/ 59 w 59"/>
                <a:gd name="T35" fmla="*/ 47 h 48"/>
                <a:gd name="T36" fmla="*/ 59 w 59"/>
                <a:gd name="T37" fmla="*/ 48 h 48"/>
                <a:gd name="T38" fmla="*/ 35 w 59"/>
                <a:gd name="T39" fmla="*/ 48 h 48"/>
                <a:gd name="T40" fmla="*/ 35 w 59"/>
                <a:gd name="T41" fmla="*/ 47 h 48"/>
                <a:gd name="T42" fmla="*/ 43 w 59"/>
                <a:gd name="T43" fmla="*/ 40 h 48"/>
                <a:gd name="T44" fmla="*/ 43 w 59"/>
                <a:gd name="T45" fmla="*/ 26 h 48"/>
                <a:gd name="T46" fmla="*/ 17 w 59"/>
                <a:gd name="T47" fmla="*/ 26 h 48"/>
                <a:gd name="T48" fmla="*/ 17 w 59"/>
                <a:gd name="T49" fmla="*/ 41 h 48"/>
                <a:gd name="T50" fmla="*/ 24 w 59"/>
                <a:gd name="T51" fmla="*/ 47 h 48"/>
                <a:gd name="T52" fmla="*/ 24 w 59"/>
                <a:gd name="T53" fmla="*/ 48 h 48"/>
                <a:gd name="T54" fmla="*/ 0 w 59"/>
                <a:gd name="T55" fmla="*/ 48 h 48"/>
                <a:gd name="T56" fmla="*/ 0 w 59"/>
                <a:gd name="T57"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48">
                  <a:moveTo>
                    <a:pt x="0" y="47"/>
                  </a:moveTo>
                  <a:cubicBezTo>
                    <a:pt x="7" y="47"/>
                    <a:pt x="8" y="45"/>
                    <a:pt x="8" y="40"/>
                  </a:cubicBezTo>
                  <a:cubicBezTo>
                    <a:pt x="8" y="8"/>
                    <a:pt x="8" y="8"/>
                    <a:pt x="8" y="8"/>
                  </a:cubicBezTo>
                  <a:cubicBezTo>
                    <a:pt x="8" y="3"/>
                    <a:pt x="7" y="2"/>
                    <a:pt x="0" y="2"/>
                  </a:cubicBezTo>
                  <a:cubicBezTo>
                    <a:pt x="0" y="0"/>
                    <a:pt x="0" y="0"/>
                    <a:pt x="0" y="0"/>
                  </a:cubicBezTo>
                  <a:cubicBezTo>
                    <a:pt x="24" y="0"/>
                    <a:pt x="24" y="0"/>
                    <a:pt x="24" y="0"/>
                  </a:cubicBezTo>
                  <a:cubicBezTo>
                    <a:pt x="24" y="2"/>
                    <a:pt x="24" y="2"/>
                    <a:pt x="24" y="2"/>
                  </a:cubicBezTo>
                  <a:cubicBezTo>
                    <a:pt x="18" y="2"/>
                    <a:pt x="17" y="3"/>
                    <a:pt x="17" y="8"/>
                  </a:cubicBezTo>
                  <a:cubicBezTo>
                    <a:pt x="17" y="22"/>
                    <a:pt x="17" y="22"/>
                    <a:pt x="17" y="22"/>
                  </a:cubicBezTo>
                  <a:cubicBezTo>
                    <a:pt x="43" y="22"/>
                    <a:pt x="43" y="22"/>
                    <a:pt x="43" y="22"/>
                  </a:cubicBezTo>
                  <a:cubicBezTo>
                    <a:pt x="43" y="8"/>
                    <a:pt x="43" y="8"/>
                    <a:pt x="43" y="8"/>
                  </a:cubicBezTo>
                  <a:cubicBezTo>
                    <a:pt x="43" y="3"/>
                    <a:pt x="42" y="2"/>
                    <a:pt x="35" y="2"/>
                  </a:cubicBezTo>
                  <a:cubicBezTo>
                    <a:pt x="35" y="0"/>
                    <a:pt x="35" y="0"/>
                    <a:pt x="35" y="0"/>
                  </a:cubicBezTo>
                  <a:cubicBezTo>
                    <a:pt x="59" y="0"/>
                    <a:pt x="59" y="0"/>
                    <a:pt x="59" y="0"/>
                  </a:cubicBezTo>
                  <a:cubicBezTo>
                    <a:pt x="59" y="2"/>
                    <a:pt x="59" y="2"/>
                    <a:pt x="59" y="2"/>
                  </a:cubicBezTo>
                  <a:cubicBezTo>
                    <a:pt x="53" y="2"/>
                    <a:pt x="52" y="3"/>
                    <a:pt x="52" y="8"/>
                  </a:cubicBezTo>
                  <a:cubicBezTo>
                    <a:pt x="52" y="41"/>
                    <a:pt x="52" y="41"/>
                    <a:pt x="52" y="41"/>
                  </a:cubicBezTo>
                  <a:cubicBezTo>
                    <a:pt x="52" y="45"/>
                    <a:pt x="53" y="47"/>
                    <a:pt x="59" y="47"/>
                  </a:cubicBezTo>
                  <a:cubicBezTo>
                    <a:pt x="59" y="48"/>
                    <a:pt x="59" y="48"/>
                    <a:pt x="59" y="48"/>
                  </a:cubicBezTo>
                  <a:cubicBezTo>
                    <a:pt x="35" y="48"/>
                    <a:pt x="35" y="48"/>
                    <a:pt x="35" y="48"/>
                  </a:cubicBezTo>
                  <a:cubicBezTo>
                    <a:pt x="35" y="47"/>
                    <a:pt x="35" y="47"/>
                    <a:pt x="35" y="47"/>
                  </a:cubicBezTo>
                  <a:cubicBezTo>
                    <a:pt x="43" y="47"/>
                    <a:pt x="43" y="45"/>
                    <a:pt x="43" y="40"/>
                  </a:cubicBezTo>
                  <a:cubicBezTo>
                    <a:pt x="43" y="26"/>
                    <a:pt x="43" y="26"/>
                    <a:pt x="43" y="26"/>
                  </a:cubicBezTo>
                  <a:cubicBezTo>
                    <a:pt x="17" y="26"/>
                    <a:pt x="17" y="26"/>
                    <a:pt x="17" y="26"/>
                  </a:cubicBezTo>
                  <a:cubicBezTo>
                    <a:pt x="17" y="41"/>
                    <a:pt x="17" y="41"/>
                    <a:pt x="17" y="41"/>
                  </a:cubicBezTo>
                  <a:cubicBezTo>
                    <a:pt x="17" y="45"/>
                    <a:pt x="17" y="47"/>
                    <a:pt x="24" y="47"/>
                  </a:cubicBezTo>
                  <a:cubicBezTo>
                    <a:pt x="24" y="48"/>
                    <a:pt x="24" y="48"/>
                    <a:pt x="24" y="48"/>
                  </a:cubicBezTo>
                  <a:cubicBezTo>
                    <a:pt x="0" y="48"/>
                    <a:pt x="0" y="48"/>
                    <a:pt x="0" y="48"/>
                  </a:cubicBezTo>
                  <a:lnTo>
                    <a:pt x="0"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76" name="Freeform 15"/>
            <p:cNvSpPr>
              <a:spLocks noEditPoints="1"/>
            </p:cNvSpPr>
            <p:nvPr/>
          </p:nvSpPr>
          <p:spPr bwMode="auto">
            <a:xfrm>
              <a:off x="5649913" y="4046538"/>
              <a:ext cx="258763" cy="204788"/>
            </a:xfrm>
            <a:custGeom>
              <a:avLst/>
              <a:gdLst>
                <a:gd name="T0" fmla="*/ 18 w 61"/>
                <a:gd name="T1" fmla="*/ 30 h 48"/>
                <a:gd name="T2" fmla="*/ 28 w 61"/>
                <a:gd name="T3" fmla="*/ 10 h 48"/>
                <a:gd name="T4" fmla="*/ 38 w 61"/>
                <a:gd name="T5" fmla="*/ 30 h 48"/>
                <a:gd name="T6" fmla="*/ 18 w 61"/>
                <a:gd name="T7" fmla="*/ 30 h 48"/>
                <a:gd name="T8" fmla="*/ 61 w 61"/>
                <a:gd name="T9" fmla="*/ 47 h 48"/>
                <a:gd name="T10" fmla="*/ 53 w 61"/>
                <a:gd name="T11" fmla="*/ 41 h 48"/>
                <a:gd name="T12" fmla="*/ 31 w 61"/>
                <a:gd name="T13" fmla="*/ 0 h 48"/>
                <a:gd name="T14" fmla="*/ 29 w 61"/>
                <a:gd name="T15" fmla="*/ 0 h 48"/>
                <a:gd name="T16" fmla="*/ 11 w 61"/>
                <a:gd name="T17" fmla="*/ 35 h 48"/>
                <a:gd name="T18" fmla="*/ 5 w 61"/>
                <a:gd name="T19" fmla="*/ 45 h 48"/>
                <a:gd name="T20" fmla="*/ 0 w 61"/>
                <a:gd name="T21" fmla="*/ 47 h 48"/>
                <a:gd name="T22" fmla="*/ 0 w 61"/>
                <a:gd name="T23" fmla="*/ 48 h 48"/>
                <a:gd name="T24" fmla="*/ 18 w 61"/>
                <a:gd name="T25" fmla="*/ 48 h 48"/>
                <a:gd name="T26" fmla="*/ 18 w 61"/>
                <a:gd name="T27" fmla="*/ 47 h 48"/>
                <a:gd name="T28" fmla="*/ 12 w 61"/>
                <a:gd name="T29" fmla="*/ 44 h 48"/>
                <a:gd name="T30" fmla="*/ 12 w 61"/>
                <a:gd name="T31" fmla="*/ 41 h 48"/>
                <a:gd name="T32" fmla="*/ 16 w 61"/>
                <a:gd name="T33" fmla="*/ 33 h 48"/>
                <a:gd name="T34" fmla="*/ 39 w 61"/>
                <a:gd name="T35" fmla="*/ 33 h 48"/>
                <a:gd name="T36" fmla="*/ 43 w 61"/>
                <a:gd name="T37" fmla="*/ 40 h 48"/>
                <a:gd name="T38" fmla="*/ 44 w 61"/>
                <a:gd name="T39" fmla="*/ 44 h 48"/>
                <a:gd name="T40" fmla="*/ 38 w 61"/>
                <a:gd name="T41" fmla="*/ 47 h 48"/>
                <a:gd name="T42" fmla="*/ 38 w 61"/>
                <a:gd name="T43" fmla="*/ 48 h 48"/>
                <a:gd name="T44" fmla="*/ 61 w 61"/>
                <a:gd name="T45" fmla="*/ 48 h 48"/>
                <a:gd name="T46" fmla="*/ 61 w 61"/>
                <a:gd name="T47"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48">
                  <a:moveTo>
                    <a:pt x="18" y="30"/>
                  </a:moveTo>
                  <a:cubicBezTo>
                    <a:pt x="28" y="10"/>
                    <a:pt x="28" y="10"/>
                    <a:pt x="28" y="10"/>
                  </a:cubicBezTo>
                  <a:cubicBezTo>
                    <a:pt x="38" y="30"/>
                    <a:pt x="38" y="30"/>
                    <a:pt x="38" y="30"/>
                  </a:cubicBezTo>
                  <a:lnTo>
                    <a:pt x="18" y="30"/>
                  </a:lnTo>
                  <a:close/>
                  <a:moveTo>
                    <a:pt x="61" y="47"/>
                  </a:moveTo>
                  <a:cubicBezTo>
                    <a:pt x="57" y="47"/>
                    <a:pt x="55" y="46"/>
                    <a:pt x="53" y="41"/>
                  </a:cubicBezTo>
                  <a:cubicBezTo>
                    <a:pt x="31" y="0"/>
                    <a:pt x="31" y="0"/>
                    <a:pt x="31" y="0"/>
                  </a:cubicBezTo>
                  <a:cubicBezTo>
                    <a:pt x="29" y="0"/>
                    <a:pt x="29" y="0"/>
                    <a:pt x="29" y="0"/>
                  </a:cubicBezTo>
                  <a:cubicBezTo>
                    <a:pt x="11" y="35"/>
                    <a:pt x="11" y="35"/>
                    <a:pt x="11" y="35"/>
                  </a:cubicBezTo>
                  <a:cubicBezTo>
                    <a:pt x="10" y="38"/>
                    <a:pt x="7" y="44"/>
                    <a:pt x="5" y="45"/>
                  </a:cubicBezTo>
                  <a:cubicBezTo>
                    <a:pt x="3" y="47"/>
                    <a:pt x="2" y="47"/>
                    <a:pt x="0" y="47"/>
                  </a:cubicBezTo>
                  <a:cubicBezTo>
                    <a:pt x="0" y="48"/>
                    <a:pt x="0" y="48"/>
                    <a:pt x="0" y="48"/>
                  </a:cubicBezTo>
                  <a:cubicBezTo>
                    <a:pt x="18" y="48"/>
                    <a:pt x="18" y="48"/>
                    <a:pt x="18" y="48"/>
                  </a:cubicBezTo>
                  <a:cubicBezTo>
                    <a:pt x="18" y="47"/>
                    <a:pt x="18" y="47"/>
                    <a:pt x="18" y="47"/>
                  </a:cubicBezTo>
                  <a:cubicBezTo>
                    <a:pt x="16" y="47"/>
                    <a:pt x="12" y="47"/>
                    <a:pt x="12" y="44"/>
                  </a:cubicBezTo>
                  <a:cubicBezTo>
                    <a:pt x="12" y="43"/>
                    <a:pt x="12" y="42"/>
                    <a:pt x="12" y="41"/>
                  </a:cubicBezTo>
                  <a:cubicBezTo>
                    <a:pt x="16" y="33"/>
                    <a:pt x="16" y="33"/>
                    <a:pt x="16" y="33"/>
                  </a:cubicBezTo>
                  <a:cubicBezTo>
                    <a:pt x="39" y="33"/>
                    <a:pt x="39" y="33"/>
                    <a:pt x="39" y="33"/>
                  </a:cubicBezTo>
                  <a:cubicBezTo>
                    <a:pt x="43" y="40"/>
                    <a:pt x="43" y="40"/>
                    <a:pt x="43" y="40"/>
                  </a:cubicBezTo>
                  <a:cubicBezTo>
                    <a:pt x="43" y="41"/>
                    <a:pt x="44" y="43"/>
                    <a:pt x="44" y="44"/>
                  </a:cubicBezTo>
                  <a:cubicBezTo>
                    <a:pt x="44" y="47"/>
                    <a:pt x="42" y="47"/>
                    <a:pt x="38" y="47"/>
                  </a:cubicBezTo>
                  <a:cubicBezTo>
                    <a:pt x="38" y="48"/>
                    <a:pt x="38" y="48"/>
                    <a:pt x="38" y="48"/>
                  </a:cubicBezTo>
                  <a:cubicBezTo>
                    <a:pt x="61" y="48"/>
                    <a:pt x="61" y="48"/>
                    <a:pt x="61" y="48"/>
                  </a:cubicBezTo>
                  <a:lnTo>
                    <a:pt x="6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77" name="Freeform 16"/>
            <p:cNvSpPr/>
            <p:nvPr/>
          </p:nvSpPr>
          <p:spPr bwMode="auto">
            <a:xfrm>
              <a:off x="5918200" y="4046538"/>
              <a:ext cx="254000" cy="207963"/>
            </a:xfrm>
            <a:custGeom>
              <a:avLst/>
              <a:gdLst>
                <a:gd name="T0" fmla="*/ 60 w 60"/>
                <a:gd name="T1" fmla="*/ 2 h 49"/>
                <a:gd name="T2" fmla="*/ 52 w 60"/>
                <a:gd name="T3" fmla="*/ 11 h 49"/>
                <a:gd name="T4" fmla="*/ 52 w 60"/>
                <a:gd name="T5" fmla="*/ 49 h 49"/>
                <a:gd name="T6" fmla="*/ 51 w 60"/>
                <a:gd name="T7" fmla="*/ 49 h 49"/>
                <a:gd name="T8" fmla="*/ 12 w 60"/>
                <a:gd name="T9" fmla="*/ 10 h 49"/>
                <a:gd name="T10" fmla="*/ 12 w 60"/>
                <a:gd name="T11" fmla="*/ 10 h 49"/>
                <a:gd name="T12" fmla="*/ 12 w 60"/>
                <a:gd name="T13" fmla="*/ 38 h 49"/>
                <a:gd name="T14" fmla="*/ 20 w 60"/>
                <a:gd name="T15" fmla="*/ 47 h 49"/>
                <a:gd name="T16" fmla="*/ 20 w 60"/>
                <a:gd name="T17" fmla="*/ 48 h 49"/>
                <a:gd name="T18" fmla="*/ 0 w 60"/>
                <a:gd name="T19" fmla="*/ 48 h 49"/>
                <a:gd name="T20" fmla="*/ 0 w 60"/>
                <a:gd name="T21" fmla="*/ 47 h 49"/>
                <a:gd name="T22" fmla="*/ 8 w 60"/>
                <a:gd name="T23" fmla="*/ 38 h 49"/>
                <a:gd name="T24" fmla="*/ 8 w 60"/>
                <a:gd name="T25" fmla="*/ 6 h 49"/>
                <a:gd name="T26" fmla="*/ 0 w 60"/>
                <a:gd name="T27" fmla="*/ 2 h 49"/>
                <a:gd name="T28" fmla="*/ 0 w 60"/>
                <a:gd name="T29" fmla="*/ 0 h 49"/>
                <a:gd name="T30" fmla="*/ 15 w 60"/>
                <a:gd name="T31" fmla="*/ 0 h 49"/>
                <a:gd name="T32" fmla="*/ 48 w 60"/>
                <a:gd name="T33" fmla="*/ 35 h 49"/>
                <a:gd name="T34" fmla="*/ 48 w 60"/>
                <a:gd name="T35" fmla="*/ 35 h 49"/>
                <a:gd name="T36" fmla="*/ 48 w 60"/>
                <a:gd name="T37" fmla="*/ 11 h 49"/>
                <a:gd name="T38" fmla="*/ 40 w 60"/>
                <a:gd name="T39" fmla="*/ 2 h 49"/>
                <a:gd name="T40" fmla="*/ 40 w 60"/>
                <a:gd name="T41" fmla="*/ 0 h 49"/>
                <a:gd name="T42" fmla="*/ 60 w 60"/>
                <a:gd name="T43" fmla="*/ 0 h 49"/>
                <a:gd name="T44" fmla="*/ 60 w 60"/>
                <a:gd name="T45"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9">
                  <a:moveTo>
                    <a:pt x="60" y="2"/>
                  </a:moveTo>
                  <a:cubicBezTo>
                    <a:pt x="55" y="2"/>
                    <a:pt x="52" y="3"/>
                    <a:pt x="52" y="11"/>
                  </a:cubicBezTo>
                  <a:cubicBezTo>
                    <a:pt x="52" y="49"/>
                    <a:pt x="52" y="49"/>
                    <a:pt x="52" y="49"/>
                  </a:cubicBezTo>
                  <a:cubicBezTo>
                    <a:pt x="51" y="49"/>
                    <a:pt x="51" y="49"/>
                    <a:pt x="51" y="49"/>
                  </a:cubicBezTo>
                  <a:cubicBezTo>
                    <a:pt x="12" y="10"/>
                    <a:pt x="12" y="10"/>
                    <a:pt x="12" y="10"/>
                  </a:cubicBezTo>
                  <a:cubicBezTo>
                    <a:pt x="12" y="10"/>
                    <a:pt x="12" y="10"/>
                    <a:pt x="12" y="10"/>
                  </a:cubicBezTo>
                  <a:cubicBezTo>
                    <a:pt x="12" y="38"/>
                    <a:pt x="12" y="38"/>
                    <a:pt x="12" y="38"/>
                  </a:cubicBezTo>
                  <a:cubicBezTo>
                    <a:pt x="12" y="45"/>
                    <a:pt x="14" y="47"/>
                    <a:pt x="20" y="47"/>
                  </a:cubicBezTo>
                  <a:cubicBezTo>
                    <a:pt x="20" y="48"/>
                    <a:pt x="20" y="48"/>
                    <a:pt x="20" y="48"/>
                  </a:cubicBezTo>
                  <a:cubicBezTo>
                    <a:pt x="0" y="48"/>
                    <a:pt x="0" y="48"/>
                    <a:pt x="0" y="48"/>
                  </a:cubicBezTo>
                  <a:cubicBezTo>
                    <a:pt x="0" y="47"/>
                    <a:pt x="0" y="47"/>
                    <a:pt x="0" y="47"/>
                  </a:cubicBezTo>
                  <a:cubicBezTo>
                    <a:pt x="7" y="47"/>
                    <a:pt x="8" y="46"/>
                    <a:pt x="8" y="38"/>
                  </a:cubicBezTo>
                  <a:cubicBezTo>
                    <a:pt x="8" y="6"/>
                    <a:pt x="8" y="6"/>
                    <a:pt x="8" y="6"/>
                  </a:cubicBezTo>
                  <a:cubicBezTo>
                    <a:pt x="5" y="2"/>
                    <a:pt x="3" y="2"/>
                    <a:pt x="0" y="2"/>
                  </a:cubicBezTo>
                  <a:cubicBezTo>
                    <a:pt x="0" y="0"/>
                    <a:pt x="0" y="0"/>
                    <a:pt x="0" y="0"/>
                  </a:cubicBezTo>
                  <a:cubicBezTo>
                    <a:pt x="15" y="0"/>
                    <a:pt x="15" y="0"/>
                    <a:pt x="15" y="0"/>
                  </a:cubicBezTo>
                  <a:cubicBezTo>
                    <a:pt x="48" y="35"/>
                    <a:pt x="48" y="35"/>
                    <a:pt x="48" y="35"/>
                  </a:cubicBezTo>
                  <a:cubicBezTo>
                    <a:pt x="48" y="35"/>
                    <a:pt x="48" y="35"/>
                    <a:pt x="48" y="35"/>
                  </a:cubicBezTo>
                  <a:cubicBezTo>
                    <a:pt x="48" y="11"/>
                    <a:pt x="48" y="11"/>
                    <a:pt x="48" y="11"/>
                  </a:cubicBezTo>
                  <a:cubicBezTo>
                    <a:pt x="48" y="3"/>
                    <a:pt x="46" y="2"/>
                    <a:pt x="40" y="2"/>
                  </a:cubicBezTo>
                  <a:cubicBezTo>
                    <a:pt x="40" y="0"/>
                    <a:pt x="40" y="0"/>
                    <a:pt x="40" y="0"/>
                  </a:cubicBezTo>
                  <a:cubicBezTo>
                    <a:pt x="60" y="0"/>
                    <a:pt x="60" y="0"/>
                    <a:pt x="60" y="0"/>
                  </a:cubicBezTo>
                  <a:lnTo>
                    <a:pt x="6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78" name="Freeform 17"/>
            <p:cNvSpPr>
              <a:spLocks noEditPoints="1"/>
            </p:cNvSpPr>
            <p:nvPr/>
          </p:nvSpPr>
          <p:spPr bwMode="auto">
            <a:xfrm>
              <a:off x="6184900" y="4046538"/>
              <a:ext cx="246063" cy="204788"/>
            </a:xfrm>
            <a:custGeom>
              <a:avLst/>
              <a:gdLst>
                <a:gd name="T0" fmla="*/ 17 w 58"/>
                <a:gd name="T1" fmla="*/ 6 h 48"/>
                <a:gd name="T2" fmla="*/ 21 w 58"/>
                <a:gd name="T3" fmla="*/ 3 h 48"/>
                <a:gd name="T4" fmla="*/ 41 w 58"/>
                <a:gd name="T5" fmla="*/ 8 h 48"/>
                <a:gd name="T6" fmla="*/ 49 w 58"/>
                <a:gd name="T7" fmla="*/ 25 h 48"/>
                <a:gd name="T8" fmla="*/ 22 w 58"/>
                <a:gd name="T9" fmla="*/ 46 h 48"/>
                <a:gd name="T10" fmla="*/ 17 w 58"/>
                <a:gd name="T11" fmla="*/ 43 h 48"/>
                <a:gd name="T12" fmla="*/ 17 w 58"/>
                <a:gd name="T13" fmla="*/ 6 h 48"/>
                <a:gd name="T14" fmla="*/ 0 w 58"/>
                <a:gd name="T15" fmla="*/ 48 h 48"/>
                <a:gd name="T16" fmla="*/ 25 w 58"/>
                <a:gd name="T17" fmla="*/ 48 h 48"/>
                <a:gd name="T18" fmla="*/ 58 w 58"/>
                <a:gd name="T19" fmla="*/ 25 h 48"/>
                <a:gd name="T20" fmla="*/ 23 w 58"/>
                <a:gd name="T21" fmla="*/ 0 h 48"/>
                <a:gd name="T22" fmla="*/ 0 w 58"/>
                <a:gd name="T23" fmla="*/ 0 h 48"/>
                <a:gd name="T24" fmla="*/ 0 w 58"/>
                <a:gd name="T25" fmla="*/ 2 h 48"/>
                <a:gd name="T26" fmla="*/ 8 w 58"/>
                <a:gd name="T27" fmla="*/ 8 h 48"/>
                <a:gd name="T28" fmla="*/ 8 w 58"/>
                <a:gd name="T29" fmla="*/ 41 h 48"/>
                <a:gd name="T30" fmla="*/ 0 w 58"/>
                <a:gd name="T31" fmla="*/ 47 h 48"/>
                <a:gd name="T32" fmla="*/ 0 w 58"/>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48">
                  <a:moveTo>
                    <a:pt x="17" y="6"/>
                  </a:moveTo>
                  <a:cubicBezTo>
                    <a:pt x="17" y="5"/>
                    <a:pt x="17" y="3"/>
                    <a:pt x="21" y="3"/>
                  </a:cubicBezTo>
                  <a:cubicBezTo>
                    <a:pt x="32" y="3"/>
                    <a:pt x="36" y="5"/>
                    <a:pt x="41" y="8"/>
                  </a:cubicBezTo>
                  <a:cubicBezTo>
                    <a:pt x="47" y="13"/>
                    <a:pt x="49" y="19"/>
                    <a:pt x="49" y="25"/>
                  </a:cubicBezTo>
                  <a:cubicBezTo>
                    <a:pt x="49" y="46"/>
                    <a:pt x="27" y="46"/>
                    <a:pt x="22" y="46"/>
                  </a:cubicBezTo>
                  <a:cubicBezTo>
                    <a:pt x="18" y="46"/>
                    <a:pt x="17" y="45"/>
                    <a:pt x="17" y="43"/>
                  </a:cubicBezTo>
                  <a:lnTo>
                    <a:pt x="17" y="6"/>
                  </a:lnTo>
                  <a:close/>
                  <a:moveTo>
                    <a:pt x="0" y="48"/>
                  </a:moveTo>
                  <a:cubicBezTo>
                    <a:pt x="25" y="48"/>
                    <a:pt x="25" y="48"/>
                    <a:pt x="25" y="48"/>
                  </a:cubicBezTo>
                  <a:cubicBezTo>
                    <a:pt x="51" y="48"/>
                    <a:pt x="58" y="34"/>
                    <a:pt x="58" y="25"/>
                  </a:cubicBezTo>
                  <a:cubicBezTo>
                    <a:pt x="58" y="8"/>
                    <a:pt x="44" y="0"/>
                    <a:pt x="23" y="0"/>
                  </a:cubicBezTo>
                  <a:cubicBezTo>
                    <a:pt x="0" y="0"/>
                    <a:pt x="0" y="0"/>
                    <a:pt x="0" y="0"/>
                  </a:cubicBezTo>
                  <a:cubicBezTo>
                    <a:pt x="0" y="2"/>
                    <a:pt x="0" y="2"/>
                    <a:pt x="0" y="2"/>
                  </a:cubicBezTo>
                  <a:cubicBezTo>
                    <a:pt x="7" y="2"/>
                    <a:pt x="8" y="3"/>
                    <a:pt x="8" y="8"/>
                  </a:cubicBezTo>
                  <a:cubicBezTo>
                    <a:pt x="8" y="41"/>
                    <a:pt x="8" y="41"/>
                    <a:pt x="8" y="41"/>
                  </a:cubicBezTo>
                  <a:cubicBezTo>
                    <a:pt x="8" y="46"/>
                    <a:pt x="7" y="47"/>
                    <a:pt x="0" y="47"/>
                  </a:cubicBezTo>
                  <a:lnTo>
                    <a:pt x="0"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79" name="Freeform 18"/>
            <p:cNvSpPr>
              <a:spLocks noEditPoints="1"/>
            </p:cNvSpPr>
            <p:nvPr/>
          </p:nvSpPr>
          <p:spPr bwMode="auto">
            <a:xfrm>
              <a:off x="6456363" y="4041775"/>
              <a:ext cx="241300" cy="212725"/>
            </a:xfrm>
            <a:custGeom>
              <a:avLst/>
              <a:gdLst>
                <a:gd name="T0" fmla="*/ 29 w 57"/>
                <a:gd name="T1" fmla="*/ 48 h 50"/>
                <a:gd name="T2" fmla="*/ 10 w 57"/>
                <a:gd name="T3" fmla="*/ 25 h 50"/>
                <a:gd name="T4" fmla="*/ 29 w 57"/>
                <a:gd name="T5" fmla="*/ 3 h 50"/>
                <a:gd name="T6" fmla="*/ 47 w 57"/>
                <a:gd name="T7" fmla="*/ 25 h 50"/>
                <a:gd name="T8" fmla="*/ 29 w 57"/>
                <a:gd name="T9" fmla="*/ 48 h 50"/>
                <a:gd name="T10" fmla="*/ 29 w 57"/>
                <a:gd name="T11" fmla="*/ 50 h 50"/>
                <a:gd name="T12" fmla="*/ 57 w 57"/>
                <a:gd name="T13" fmla="*/ 26 h 50"/>
                <a:gd name="T14" fmla="*/ 29 w 57"/>
                <a:gd name="T15" fmla="*/ 0 h 50"/>
                <a:gd name="T16" fmla="*/ 0 w 57"/>
                <a:gd name="T17" fmla="*/ 26 h 50"/>
                <a:gd name="T18" fmla="*/ 29 w 57"/>
                <a:gd name="T1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0">
                  <a:moveTo>
                    <a:pt x="29" y="48"/>
                  </a:moveTo>
                  <a:cubicBezTo>
                    <a:pt x="19" y="48"/>
                    <a:pt x="10" y="41"/>
                    <a:pt x="10" y="25"/>
                  </a:cubicBezTo>
                  <a:cubicBezTo>
                    <a:pt x="10" y="9"/>
                    <a:pt x="20" y="3"/>
                    <a:pt x="29" y="3"/>
                  </a:cubicBezTo>
                  <a:cubicBezTo>
                    <a:pt x="38" y="3"/>
                    <a:pt x="47" y="9"/>
                    <a:pt x="47" y="25"/>
                  </a:cubicBezTo>
                  <a:cubicBezTo>
                    <a:pt x="47" y="41"/>
                    <a:pt x="38" y="48"/>
                    <a:pt x="29" y="48"/>
                  </a:cubicBezTo>
                  <a:close/>
                  <a:moveTo>
                    <a:pt x="29" y="50"/>
                  </a:moveTo>
                  <a:cubicBezTo>
                    <a:pt x="44" y="50"/>
                    <a:pt x="57" y="41"/>
                    <a:pt x="57" y="26"/>
                  </a:cubicBezTo>
                  <a:cubicBezTo>
                    <a:pt x="57" y="9"/>
                    <a:pt x="43" y="0"/>
                    <a:pt x="29" y="0"/>
                  </a:cubicBezTo>
                  <a:cubicBezTo>
                    <a:pt x="14" y="0"/>
                    <a:pt x="0" y="9"/>
                    <a:pt x="0" y="26"/>
                  </a:cubicBezTo>
                  <a:cubicBezTo>
                    <a:pt x="0" y="41"/>
                    <a:pt x="13" y="50"/>
                    <a:pt x="29"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80" name="Freeform 19"/>
            <p:cNvSpPr/>
            <p:nvPr/>
          </p:nvSpPr>
          <p:spPr bwMode="auto">
            <a:xfrm>
              <a:off x="6715125" y="4046538"/>
              <a:ext cx="254000" cy="207963"/>
            </a:xfrm>
            <a:custGeom>
              <a:avLst/>
              <a:gdLst>
                <a:gd name="T0" fmla="*/ 60 w 60"/>
                <a:gd name="T1" fmla="*/ 2 h 49"/>
                <a:gd name="T2" fmla="*/ 52 w 60"/>
                <a:gd name="T3" fmla="*/ 11 h 49"/>
                <a:gd name="T4" fmla="*/ 52 w 60"/>
                <a:gd name="T5" fmla="*/ 49 h 49"/>
                <a:gd name="T6" fmla="*/ 51 w 60"/>
                <a:gd name="T7" fmla="*/ 49 h 49"/>
                <a:gd name="T8" fmla="*/ 13 w 60"/>
                <a:gd name="T9" fmla="*/ 10 h 49"/>
                <a:gd name="T10" fmla="*/ 12 w 60"/>
                <a:gd name="T11" fmla="*/ 10 h 49"/>
                <a:gd name="T12" fmla="*/ 12 w 60"/>
                <a:gd name="T13" fmla="*/ 38 h 49"/>
                <a:gd name="T14" fmla="*/ 21 w 60"/>
                <a:gd name="T15" fmla="*/ 47 h 49"/>
                <a:gd name="T16" fmla="*/ 21 w 60"/>
                <a:gd name="T17" fmla="*/ 48 h 49"/>
                <a:gd name="T18" fmla="*/ 0 w 60"/>
                <a:gd name="T19" fmla="*/ 48 h 49"/>
                <a:gd name="T20" fmla="*/ 0 w 60"/>
                <a:gd name="T21" fmla="*/ 47 h 49"/>
                <a:gd name="T22" fmla="*/ 9 w 60"/>
                <a:gd name="T23" fmla="*/ 38 h 49"/>
                <a:gd name="T24" fmla="*/ 9 w 60"/>
                <a:gd name="T25" fmla="*/ 6 h 49"/>
                <a:gd name="T26" fmla="*/ 0 w 60"/>
                <a:gd name="T27" fmla="*/ 2 h 49"/>
                <a:gd name="T28" fmla="*/ 0 w 60"/>
                <a:gd name="T29" fmla="*/ 0 h 49"/>
                <a:gd name="T30" fmla="*/ 15 w 60"/>
                <a:gd name="T31" fmla="*/ 0 h 49"/>
                <a:gd name="T32" fmla="*/ 48 w 60"/>
                <a:gd name="T33" fmla="*/ 35 h 49"/>
                <a:gd name="T34" fmla="*/ 48 w 60"/>
                <a:gd name="T35" fmla="*/ 35 h 49"/>
                <a:gd name="T36" fmla="*/ 48 w 60"/>
                <a:gd name="T37" fmla="*/ 11 h 49"/>
                <a:gd name="T38" fmla="*/ 40 w 60"/>
                <a:gd name="T39" fmla="*/ 2 h 49"/>
                <a:gd name="T40" fmla="*/ 40 w 60"/>
                <a:gd name="T41" fmla="*/ 0 h 49"/>
                <a:gd name="T42" fmla="*/ 60 w 60"/>
                <a:gd name="T43" fmla="*/ 0 h 49"/>
                <a:gd name="T44" fmla="*/ 60 w 60"/>
                <a:gd name="T45"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9">
                  <a:moveTo>
                    <a:pt x="60" y="2"/>
                  </a:moveTo>
                  <a:cubicBezTo>
                    <a:pt x="55" y="2"/>
                    <a:pt x="52" y="3"/>
                    <a:pt x="52" y="11"/>
                  </a:cubicBezTo>
                  <a:cubicBezTo>
                    <a:pt x="52" y="49"/>
                    <a:pt x="52" y="49"/>
                    <a:pt x="52" y="49"/>
                  </a:cubicBezTo>
                  <a:cubicBezTo>
                    <a:pt x="51" y="49"/>
                    <a:pt x="51" y="49"/>
                    <a:pt x="51" y="49"/>
                  </a:cubicBezTo>
                  <a:cubicBezTo>
                    <a:pt x="13" y="10"/>
                    <a:pt x="13" y="10"/>
                    <a:pt x="13" y="10"/>
                  </a:cubicBezTo>
                  <a:cubicBezTo>
                    <a:pt x="12" y="10"/>
                    <a:pt x="12" y="10"/>
                    <a:pt x="12" y="10"/>
                  </a:cubicBezTo>
                  <a:cubicBezTo>
                    <a:pt x="12" y="38"/>
                    <a:pt x="12" y="38"/>
                    <a:pt x="12" y="38"/>
                  </a:cubicBezTo>
                  <a:cubicBezTo>
                    <a:pt x="12" y="45"/>
                    <a:pt x="14" y="47"/>
                    <a:pt x="21" y="47"/>
                  </a:cubicBezTo>
                  <a:cubicBezTo>
                    <a:pt x="21" y="48"/>
                    <a:pt x="21" y="48"/>
                    <a:pt x="21" y="48"/>
                  </a:cubicBezTo>
                  <a:cubicBezTo>
                    <a:pt x="0" y="48"/>
                    <a:pt x="0" y="48"/>
                    <a:pt x="0" y="48"/>
                  </a:cubicBezTo>
                  <a:cubicBezTo>
                    <a:pt x="0" y="47"/>
                    <a:pt x="0" y="47"/>
                    <a:pt x="0" y="47"/>
                  </a:cubicBezTo>
                  <a:cubicBezTo>
                    <a:pt x="7" y="47"/>
                    <a:pt x="9" y="46"/>
                    <a:pt x="9" y="38"/>
                  </a:cubicBezTo>
                  <a:cubicBezTo>
                    <a:pt x="9" y="6"/>
                    <a:pt x="9" y="6"/>
                    <a:pt x="9" y="6"/>
                  </a:cubicBezTo>
                  <a:cubicBezTo>
                    <a:pt x="5" y="2"/>
                    <a:pt x="4" y="2"/>
                    <a:pt x="0" y="2"/>
                  </a:cubicBezTo>
                  <a:cubicBezTo>
                    <a:pt x="0" y="0"/>
                    <a:pt x="0" y="0"/>
                    <a:pt x="0" y="0"/>
                  </a:cubicBezTo>
                  <a:cubicBezTo>
                    <a:pt x="15" y="0"/>
                    <a:pt x="15" y="0"/>
                    <a:pt x="15" y="0"/>
                  </a:cubicBezTo>
                  <a:cubicBezTo>
                    <a:pt x="48" y="35"/>
                    <a:pt x="48" y="35"/>
                    <a:pt x="48" y="35"/>
                  </a:cubicBezTo>
                  <a:cubicBezTo>
                    <a:pt x="48" y="35"/>
                    <a:pt x="48" y="35"/>
                    <a:pt x="48" y="35"/>
                  </a:cubicBezTo>
                  <a:cubicBezTo>
                    <a:pt x="48" y="11"/>
                    <a:pt x="48" y="11"/>
                    <a:pt x="48" y="11"/>
                  </a:cubicBezTo>
                  <a:cubicBezTo>
                    <a:pt x="48" y="3"/>
                    <a:pt x="46" y="2"/>
                    <a:pt x="40" y="2"/>
                  </a:cubicBezTo>
                  <a:cubicBezTo>
                    <a:pt x="40" y="0"/>
                    <a:pt x="40" y="0"/>
                    <a:pt x="40" y="0"/>
                  </a:cubicBezTo>
                  <a:cubicBezTo>
                    <a:pt x="60" y="0"/>
                    <a:pt x="60" y="0"/>
                    <a:pt x="60" y="0"/>
                  </a:cubicBezTo>
                  <a:lnTo>
                    <a:pt x="6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81" name="Freeform 20"/>
            <p:cNvSpPr/>
            <p:nvPr/>
          </p:nvSpPr>
          <p:spPr bwMode="auto">
            <a:xfrm>
              <a:off x="6991350" y="4041775"/>
              <a:ext cx="246063" cy="212725"/>
            </a:xfrm>
            <a:custGeom>
              <a:avLst/>
              <a:gdLst>
                <a:gd name="T0" fmla="*/ 58 w 58"/>
                <a:gd name="T1" fmla="*/ 25 h 50"/>
                <a:gd name="T2" fmla="*/ 52 w 58"/>
                <a:gd name="T3" fmla="*/ 31 h 50"/>
                <a:gd name="T4" fmla="*/ 52 w 58"/>
                <a:gd name="T5" fmla="*/ 45 h 50"/>
                <a:gd name="T6" fmla="*/ 31 w 58"/>
                <a:gd name="T7" fmla="*/ 50 h 50"/>
                <a:gd name="T8" fmla="*/ 7 w 58"/>
                <a:gd name="T9" fmla="*/ 43 h 50"/>
                <a:gd name="T10" fmla="*/ 0 w 58"/>
                <a:gd name="T11" fmla="*/ 25 h 50"/>
                <a:gd name="T12" fmla="*/ 29 w 58"/>
                <a:gd name="T13" fmla="*/ 0 h 50"/>
                <a:gd name="T14" fmla="*/ 45 w 58"/>
                <a:gd name="T15" fmla="*/ 3 h 50"/>
                <a:gd name="T16" fmla="*/ 49 w 58"/>
                <a:gd name="T17" fmla="*/ 0 h 50"/>
                <a:gd name="T18" fmla="*/ 51 w 58"/>
                <a:gd name="T19" fmla="*/ 0 h 50"/>
                <a:gd name="T20" fmla="*/ 52 w 58"/>
                <a:gd name="T21" fmla="*/ 16 h 50"/>
                <a:gd name="T22" fmla="*/ 50 w 58"/>
                <a:gd name="T23" fmla="*/ 16 h 50"/>
                <a:gd name="T24" fmla="*/ 31 w 58"/>
                <a:gd name="T25" fmla="*/ 3 h 50"/>
                <a:gd name="T26" fmla="*/ 9 w 58"/>
                <a:gd name="T27" fmla="*/ 26 h 50"/>
                <a:gd name="T28" fmla="*/ 32 w 58"/>
                <a:gd name="T29" fmla="*/ 48 h 50"/>
                <a:gd name="T30" fmla="*/ 44 w 58"/>
                <a:gd name="T31" fmla="*/ 43 h 50"/>
                <a:gd name="T32" fmla="*/ 44 w 58"/>
                <a:gd name="T33" fmla="*/ 32 h 50"/>
                <a:gd name="T34" fmla="*/ 36 w 58"/>
                <a:gd name="T35" fmla="*/ 25 h 50"/>
                <a:gd name="T36" fmla="*/ 36 w 58"/>
                <a:gd name="T37" fmla="*/ 24 h 50"/>
                <a:gd name="T38" fmla="*/ 58 w 58"/>
                <a:gd name="T39" fmla="*/ 24 h 50"/>
                <a:gd name="T40" fmla="*/ 58 w 58"/>
                <a:gd name="T41"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0">
                  <a:moveTo>
                    <a:pt x="58" y="25"/>
                  </a:moveTo>
                  <a:cubicBezTo>
                    <a:pt x="55" y="25"/>
                    <a:pt x="52" y="26"/>
                    <a:pt x="52" y="31"/>
                  </a:cubicBezTo>
                  <a:cubicBezTo>
                    <a:pt x="52" y="45"/>
                    <a:pt x="52" y="45"/>
                    <a:pt x="52" y="45"/>
                  </a:cubicBezTo>
                  <a:cubicBezTo>
                    <a:pt x="52" y="46"/>
                    <a:pt x="41" y="50"/>
                    <a:pt x="31" y="50"/>
                  </a:cubicBezTo>
                  <a:cubicBezTo>
                    <a:pt x="23" y="50"/>
                    <a:pt x="13" y="48"/>
                    <a:pt x="7" y="43"/>
                  </a:cubicBezTo>
                  <a:cubicBezTo>
                    <a:pt x="2" y="38"/>
                    <a:pt x="0" y="34"/>
                    <a:pt x="0" y="25"/>
                  </a:cubicBezTo>
                  <a:cubicBezTo>
                    <a:pt x="0" y="13"/>
                    <a:pt x="11" y="0"/>
                    <a:pt x="29" y="0"/>
                  </a:cubicBezTo>
                  <a:cubicBezTo>
                    <a:pt x="38" y="0"/>
                    <a:pt x="42" y="3"/>
                    <a:pt x="45" y="3"/>
                  </a:cubicBezTo>
                  <a:cubicBezTo>
                    <a:pt x="46" y="3"/>
                    <a:pt x="48" y="2"/>
                    <a:pt x="49" y="0"/>
                  </a:cubicBezTo>
                  <a:cubicBezTo>
                    <a:pt x="51" y="0"/>
                    <a:pt x="51" y="0"/>
                    <a:pt x="51" y="0"/>
                  </a:cubicBezTo>
                  <a:cubicBezTo>
                    <a:pt x="52" y="16"/>
                    <a:pt x="52" y="16"/>
                    <a:pt x="52" y="16"/>
                  </a:cubicBezTo>
                  <a:cubicBezTo>
                    <a:pt x="50" y="16"/>
                    <a:pt x="50" y="16"/>
                    <a:pt x="50" y="16"/>
                  </a:cubicBezTo>
                  <a:cubicBezTo>
                    <a:pt x="47" y="11"/>
                    <a:pt x="43" y="3"/>
                    <a:pt x="31" y="3"/>
                  </a:cubicBezTo>
                  <a:cubicBezTo>
                    <a:pt x="22" y="3"/>
                    <a:pt x="9" y="8"/>
                    <a:pt x="9" y="26"/>
                  </a:cubicBezTo>
                  <a:cubicBezTo>
                    <a:pt x="9" y="39"/>
                    <a:pt x="19" y="48"/>
                    <a:pt x="32" y="48"/>
                  </a:cubicBezTo>
                  <a:cubicBezTo>
                    <a:pt x="38" y="48"/>
                    <a:pt x="44" y="46"/>
                    <a:pt x="44" y="43"/>
                  </a:cubicBezTo>
                  <a:cubicBezTo>
                    <a:pt x="44" y="32"/>
                    <a:pt x="44" y="32"/>
                    <a:pt x="44" y="32"/>
                  </a:cubicBezTo>
                  <a:cubicBezTo>
                    <a:pt x="44" y="26"/>
                    <a:pt x="42" y="25"/>
                    <a:pt x="36" y="25"/>
                  </a:cubicBezTo>
                  <a:cubicBezTo>
                    <a:pt x="36" y="24"/>
                    <a:pt x="36" y="24"/>
                    <a:pt x="36" y="24"/>
                  </a:cubicBezTo>
                  <a:cubicBezTo>
                    <a:pt x="58" y="24"/>
                    <a:pt x="58" y="24"/>
                    <a:pt x="58" y="24"/>
                  </a:cubicBezTo>
                  <a:lnTo>
                    <a:pt x="58"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82" name="Freeform 21"/>
            <p:cNvSpPr/>
            <p:nvPr/>
          </p:nvSpPr>
          <p:spPr bwMode="auto">
            <a:xfrm>
              <a:off x="7339013" y="4046538"/>
              <a:ext cx="254000" cy="207963"/>
            </a:xfrm>
            <a:custGeom>
              <a:avLst/>
              <a:gdLst>
                <a:gd name="T0" fmla="*/ 60 w 60"/>
                <a:gd name="T1" fmla="*/ 2 h 49"/>
                <a:gd name="T2" fmla="*/ 52 w 60"/>
                <a:gd name="T3" fmla="*/ 11 h 49"/>
                <a:gd name="T4" fmla="*/ 52 w 60"/>
                <a:gd name="T5" fmla="*/ 30 h 49"/>
                <a:gd name="T6" fmla="*/ 30 w 60"/>
                <a:gd name="T7" fmla="*/ 49 h 49"/>
                <a:gd name="T8" fmla="*/ 8 w 60"/>
                <a:gd name="T9" fmla="*/ 31 h 49"/>
                <a:gd name="T10" fmla="*/ 8 w 60"/>
                <a:gd name="T11" fmla="*/ 8 h 49"/>
                <a:gd name="T12" fmla="*/ 0 w 60"/>
                <a:gd name="T13" fmla="*/ 2 h 49"/>
                <a:gd name="T14" fmla="*/ 0 w 60"/>
                <a:gd name="T15" fmla="*/ 0 h 49"/>
                <a:gd name="T16" fmla="*/ 25 w 60"/>
                <a:gd name="T17" fmla="*/ 0 h 49"/>
                <a:gd name="T18" fmla="*/ 25 w 60"/>
                <a:gd name="T19" fmla="*/ 2 h 49"/>
                <a:gd name="T20" fmla="*/ 17 w 60"/>
                <a:gd name="T21" fmla="*/ 8 h 49"/>
                <a:gd name="T22" fmla="*/ 17 w 60"/>
                <a:gd name="T23" fmla="*/ 32 h 49"/>
                <a:gd name="T24" fmla="*/ 32 w 60"/>
                <a:gd name="T25" fmla="*/ 46 h 49"/>
                <a:gd name="T26" fmla="*/ 46 w 60"/>
                <a:gd name="T27" fmla="*/ 41 h 49"/>
                <a:gd name="T28" fmla="*/ 48 w 60"/>
                <a:gd name="T29" fmla="*/ 31 h 49"/>
                <a:gd name="T30" fmla="*/ 48 w 60"/>
                <a:gd name="T31" fmla="*/ 11 h 49"/>
                <a:gd name="T32" fmla="*/ 40 w 60"/>
                <a:gd name="T33" fmla="*/ 2 h 49"/>
                <a:gd name="T34" fmla="*/ 40 w 60"/>
                <a:gd name="T35" fmla="*/ 0 h 49"/>
                <a:gd name="T36" fmla="*/ 60 w 60"/>
                <a:gd name="T37" fmla="*/ 0 h 49"/>
                <a:gd name="T38" fmla="*/ 60 w 60"/>
                <a:gd name="T39"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49">
                  <a:moveTo>
                    <a:pt x="60" y="2"/>
                  </a:moveTo>
                  <a:cubicBezTo>
                    <a:pt x="54" y="2"/>
                    <a:pt x="52" y="4"/>
                    <a:pt x="52" y="11"/>
                  </a:cubicBezTo>
                  <a:cubicBezTo>
                    <a:pt x="52" y="30"/>
                    <a:pt x="52" y="30"/>
                    <a:pt x="52" y="30"/>
                  </a:cubicBezTo>
                  <a:cubicBezTo>
                    <a:pt x="52" y="36"/>
                    <a:pt x="52" y="49"/>
                    <a:pt x="30" y="49"/>
                  </a:cubicBezTo>
                  <a:cubicBezTo>
                    <a:pt x="8" y="49"/>
                    <a:pt x="8" y="35"/>
                    <a:pt x="8" y="31"/>
                  </a:cubicBezTo>
                  <a:cubicBezTo>
                    <a:pt x="8" y="8"/>
                    <a:pt x="8" y="8"/>
                    <a:pt x="8" y="8"/>
                  </a:cubicBezTo>
                  <a:cubicBezTo>
                    <a:pt x="8" y="3"/>
                    <a:pt x="7" y="2"/>
                    <a:pt x="0" y="2"/>
                  </a:cubicBezTo>
                  <a:cubicBezTo>
                    <a:pt x="0" y="0"/>
                    <a:pt x="0" y="0"/>
                    <a:pt x="0" y="0"/>
                  </a:cubicBezTo>
                  <a:cubicBezTo>
                    <a:pt x="25" y="0"/>
                    <a:pt x="25" y="0"/>
                    <a:pt x="25" y="0"/>
                  </a:cubicBezTo>
                  <a:cubicBezTo>
                    <a:pt x="25" y="2"/>
                    <a:pt x="25" y="2"/>
                    <a:pt x="25" y="2"/>
                  </a:cubicBezTo>
                  <a:cubicBezTo>
                    <a:pt x="18" y="2"/>
                    <a:pt x="17" y="3"/>
                    <a:pt x="17" y="8"/>
                  </a:cubicBezTo>
                  <a:cubicBezTo>
                    <a:pt x="17" y="32"/>
                    <a:pt x="17" y="32"/>
                    <a:pt x="17" y="32"/>
                  </a:cubicBezTo>
                  <a:cubicBezTo>
                    <a:pt x="17" y="36"/>
                    <a:pt x="17" y="46"/>
                    <a:pt x="32" y="46"/>
                  </a:cubicBezTo>
                  <a:cubicBezTo>
                    <a:pt x="39" y="46"/>
                    <a:pt x="44" y="44"/>
                    <a:pt x="46" y="41"/>
                  </a:cubicBezTo>
                  <a:cubicBezTo>
                    <a:pt x="48" y="39"/>
                    <a:pt x="48" y="37"/>
                    <a:pt x="48" y="31"/>
                  </a:cubicBezTo>
                  <a:cubicBezTo>
                    <a:pt x="48" y="11"/>
                    <a:pt x="48" y="11"/>
                    <a:pt x="48" y="11"/>
                  </a:cubicBezTo>
                  <a:cubicBezTo>
                    <a:pt x="48" y="3"/>
                    <a:pt x="46" y="2"/>
                    <a:pt x="40" y="2"/>
                  </a:cubicBezTo>
                  <a:cubicBezTo>
                    <a:pt x="40" y="0"/>
                    <a:pt x="40" y="0"/>
                    <a:pt x="40" y="0"/>
                  </a:cubicBezTo>
                  <a:cubicBezTo>
                    <a:pt x="60" y="0"/>
                    <a:pt x="60" y="0"/>
                    <a:pt x="60" y="0"/>
                  </a:cubicBezTo>
                  <a:lnTo>
                    <a:pt x="6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83" name="Freeform 22"/>
            <p:cNvSpPr/>
            <p:nvPr/>
          </p:nvSpPr>
          <p:spPr bwMode="auto">
            <a:xfrm>
              <a:off x="7605713" y="4046538"/>
              <a:ext cx="254000" cy="207963"/>
            </a:xfrm>
            <a:custGeom>
              <a:avLst/>
              <a:gdLst>
                <a:gd name="T0" fmla="*/ 60 w 60"/>
                <a:gd name="T1" fmla="*/ 2 h 49"/>
                <a:gd name="T2" fmla="*/ 52 w 60"/>
                <a:gd name="T3" fmla="*/ 11 h 49"/>
                <a:gd name="T4" fmla="*/ 52 w 60"/>
                <a:gd name="T5" fmla="*/ 49 h 49"/>
                <a:gd name="T6" fmla="*/ 51 w 60"/>
                <a:gd name="T7" fmla="*/ 49 h 49"/>
                <a:gd name="T8" fmla="*/ 12 w 60"/>
                <a:gd name="T9" fmla="*/ 10 h 49"/>
                <a:gd name="T10" fmla="*/ 12 w 60"/>
                <a:gd name="T11" fmla="*/ 10 h 49"/>
                <a:gd name="T12" fmla="*/ 12 w 60"/>
                <a:gd name="T13" fmla="*/ 38 h 49"/>
                <a:gd name="T14" fmla="*/ 20 w 60"/>
                <a:gd name="T15" fmla="*/ 47 h 49"/>
                <a:gd name="T16" fmla="*/ 20 w 60"/>
                <a:gd name="T17" fmla="*/ 48 h 49"/>
                <a:gd name="T18" fmla="*/ 0 w 60"/>
                <a:gd name="T19" fmla="*/ 48 h 49"/>
                <a:gd name="T20" fmla="*/ 0 w 60"/>
                <a:gd name="T21" fmla="*/ 47 h 49"/>
                <a:gd name="T22" fmla="*/ 8 w 60"/>
                <a:gd name="T23" fmla="*/ 38 h 49"/>
                <a:gd name="T24" fmla="*/ 8 w 60"/>
                <a:gd name="T25" fmla="*/ 6 h 49"/>
                <a:gd name="T26" fmla="*/ 0 w 60"/>
                <a:gd name="T27" fmla="*/ 2 h 49"/>
                <a:gd name="T28" fmla="*/ 0 w 60"/>
                <a:gd name="T29" fmla="*/ 0 h 49"/>
                <a:gd name="T30" fmla="*/ 15 w 60"/>
                <a:gd name="T31" fmla="*/ 0 h 49"/>
                <a:gd name="T32" fmla="*/ 48 w 60"/>
                <a:gd name="T33" fmla="*/ 35 h 49"/>
                <a:gd name="T34" fmla="*/ 48 w 60"/>
                <a:gd name="T35" fmla="*/ 35 h 49"/>
                <a:gd name="T36" fmla="*/ 48 w 60"/>
                <a:gd name="T37" fmla="*/ 11 h 49"/>
                <a:gd name="T38" fmla="*/ 40 w 60"/>
                <a:gd name="T39" fmla="*/ 2 h 49"/>
                <a:gd name="T40" fmla="*/ 40 w 60"/>
                <a:gd name="T41" fmla="*/ 0 h 49"/>
                <a:gd name="T42" fmla="*/ 60 w 60"/>
                <a:gd name="T43" fmla="*/ 0 h 49"/>
                <a:gd name="T44" fmla="*/ 60 w 60"/>
                <a:gd name="T45"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9">
                  <a:moveTo>
                    <a:pt x="60" y="2"/>
                  </a:moveTo>
                  <a:cubicBezTo>
                    <a:pt x="55" y="2"/>
                    <a:pt x="52" y="3"/>
                    <a:pt x="52" y="11"/>
                  </a:cubicBezTo>
                  <a:cubicBezTo>
                    <a:pt x="52" y="49"/>
                    <a:pt x="52" y="49"/>
                    <a:pt x="52" y="49"/>
                  </a:cubicBezTo>
                  <a:cubicBezTo>
                    <a:pt x="51" y="49"/>
                    <a:pt x="51" y="49"/>
                    <a:pt x="51" y="49"/>
                  </a:cubicBezTo>
                  <a:cubicBezTo>
                    <a:pt x="12" y="10"/>
                    <a:pt x="12" y="10"/>
                    <a:pt x="12" y="10"/>
                  </a:cubicBezTo>
                  <a:cubicBezTo>
                    <a:pt x="12" y="10"/>
                    <a:pt x="12" y="10"/>
                    <a:pt x="12" y="10"/>
                  </a:cubicBezTo>
                  <a:cubicBezTo>
                    <a:pt x="12" y="38"/>
                    <a:pt x="12" y="38"/>
                    <a:pt x="12" y="38"/>
                  </a:cubicBezTo>
                  <a:cubicBezTo>
                    <a:pt x="12" y="45"/>
                    <a:pt x="14" y="47"/>
                    <a:pt x="20" y="47"/>
                  </a:cubicBezTo>
                  <a:cubicBezTo>
                    <a:pt x="20" y="48"/>
                    <a:pt x="20" y="48"/>
                    <a:pt x="20" y="48"/>
                  </a:cubicBezTo>
                  <a:cubicBezTo>
                    <a:pt x="0" y="48"/>
                    <a:pt x="0" y="48"/>
                    <a:pt x="0" y="48"/>
                  </a:cubicBezTo>
                  <a:cubicBezTo>
                    <a:pt x="0" y="47"/>
                    <a:pt x="0" y="47"/>
                    <a:pt x="0" y="47"/>
                  </a:cubicBezTo>
                  <a:cubicBezTo>
                    <a:pt x="7" y="47"/>
                    <a:pt x="8" y="46"/>
                    <a:pt x="8" y="38"/>
                  </a:cubicBezTo>
                  <a:cubicBezTo>
                    <a:pt x="8" y="6"/>
                    <a:pt x="8" y="6"/>
                    <a:pt x="8" y="6"/>
                  </a:cubicBezTo>
                  <a:cubicBezTo>
                    <a:pt x="5" y="2"/>
                    <a:pt x="3" y="2"/>
                    <a:pt x="0" y="2"/>
                  </a:cubicBezTo>
                  <a:cubicBezTo>
                    <a:pt x="0" y="0"/>
                    <a:pt x="0" y="0"/>
                    <a:pt x="0" y="0"/>
                  </a:cubicBezTo>
                  <a:cubicBezTo>
                    <a:pt x="15" y="0"/>
                    <a:pt x="15" y="0"/>
                    <a:pt x="15" y="0"/>
                  </a:cubicBezTo>
                  <a:cubicBezTo>
                    <a:pt x="48" y="35"/>
                    <a:pt x="48" y="35"/>
                    <a:pt x="48" y="35"/>
                  </a:cubicBezTo>
                  <a:cubicBezTo>
                    <a:pt x="48" y="35"/>
                    <a:pt x="48" y="35"/>
                    <a:pt x="48" y="35"/>
                  </a:cubicBezTo>
                  <a:cubicBezTo>
                    <a:pt x="48" y="11"/>
                    <a:pt x="48" y="11"/>
                    <a:pt x="48" y="11"/>
                  </a:cubicBezTo>
                  <a:cubicBezTo>
                    <a:pt x="48" y="3"/>
                    <a:pt x="46" y="2"/>
                    <a:pt x="40" y="2"/>
                  </a:cubicBezTo>
                  <a:cubicBezTo>
                    <a:pt x="40" y="0"/>
                    <a:pt x="40" y="0"/>
                    <a:pt x="40" y="0"/>
                  </a:cubicBezTo>
                  <a:cubicBezTo>
                    <a:pt x="60" y="0"/>
                    <a:pt x="60" y="0"/>
                    <a:pt x="60" y="0"/>
                  </a:cubicBezTo>
                  <a:lnTo>
                    <a:pt x="6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84" name="Freeform 23"/>
            <p:cNvSpPr/>
            <p:nvPr/>
          </p:nvSpPr>
          <p:spPr bwMode="auto">
            <a:xfrm>
              <a:off x="7872413" y="4046538"/>
              <a:ext cx="111125" cy="204788"/>
            </a:xfrm>
            <a:custGeom>
              <a:avLst/>
              <a:gdLst>
                <a:gd name="T0" fmla="*/ 0 w 26"/>
                <a:gd name="T1" fmla="*/ 47 h 48"/>
                <a:gd name="T2" fmla="*/ 9 w 26"/>
                <a:gd name="T3" fmla="*/ 41 h 48"/>
                <a:gd name="T4" fmla="*/ 9 w 26"/>
                <a:gd name="T5" fmla="*/ 8 h 48"/>
                <a:gd name="T6" fmla="*/ 0 w 26"/>
                <a:gd name="T7" fmla="*/ 2 h 48"/>
                <a:gd name="T8" fmla="*/ 0 w 26"/>
                <a:gd name="T9" fmla="*/ 0 h 48"/>
                <a:gd name="T10" fmla="*/ 26 w 26"/>
                <a:gd name="T11" fmla="*/ 0 h 48"/>
                <a:gd name="T12" fmla="*/ 26 w 26"/>
                <a:gd name="T13" fmla="*/ 2 h 48"/>
                <a:gd name="T14" fmla="*/ 18 w 26"/>
                <a:gd name="T15" fmla="*/ 8 h 48"/>
                <a:gd name="T16" fmla="*/ 18 w 26"/>
                <a:gd name="T17" fmla="*/ 41 h 48"/>
                <a:gd name="T18" fmla="*/ 26 w 26"/>
                <a:gd name="T19" fmla="*/ 47 h 48"/>
                <a:gd name="T20" fmla="*/ 26 w 26"/>
                <a:gd name="T21" fmla="*/ 48 h 48"/>
                <a:gd name="T22" fmla="*/ 0 w 26"/>
                <a:gd name="T23" fmla="*/ 48 h 48"/>
                <a:gd name="T24" fmla="*/ 0 w 26"/>
                <a:gd name="T25"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8">
                  <a:moveTo>
                    <a:pt x="0" y="47"/>
                  </a:moveTo>
                  <a:cubicBezTo>
                    <a:pt x="8" y="47"/>
                    <a:pt x="9" y="46"/>
                    <a:pt x="9" y="41"/>
                  </a:cubicBezTo>
                  <a:cubicBezTo>
                    <a:pt x="9" y="8"/>
                    <a:pt x="9" y="8"/>
                    <a:pt x="9" y="8"/>
                  </a:cubicBezTo>
                  <a:cubicBezTo>
                    <a:pt x="9" y="3"/>
                    <a:pt x="7" y="2"/>
                    <a:pt x="0" y="2"/>
                  </a:cubicBezTo>
                  <a:cubicBezTo>
                    <a:pt x="0" y="0"/>
                    <a:pt x="0" y="0"/>
                    <a:pt x="0" y="0"/>
                  </a:cubicBezTo>
                  <a:cubicBezTo>
                    <a:pt x="26" y="0"/>
                    <a:pt x="26" y="0"/>
                    <a:pt x="26" y="0"/>
                  </a:cubicBezTo>
                  <a:cubicBezTo>
                    <a:pt x="26" y="2"/>
                    <a:pt x="26" y="2"/>
                    <a:pt x="26" y="2"/>
                  </a:cubicBezTo>
                  <a:cubicBezTo>
                    <a:pt x="20" y="2"/>
                    <a:pt x="18" y="3"/>
                    <a:pt x="18" y="8"/>
                  </a:cubicBezTo>
                  <a:cubicBezTo>
                    <a:pt x="18" y="41"/>
                    <a:pt x="18" y="41"/>
                    <a:pt x="18" y="41"/>
                  </a:cubicBezTo>
                  <a:cubicBezTo>
                    <a:pt x="18" y="46"/>
                    <a:pt x="20" y="47"/>
                    <a:pt x="26" y="47"/>
                  </a:cubicBezTo>
                  <a:cubicBezTo>
                    <a:pt x="26" y="48"/>
                    <a:pt x="26" y="48"/>
                    <a:pt x="26" y="48"/>
                  </a:cubicBezTo>
                  <a:cubicBezTo>
                    <a:pt x="0" y="48"/>
                    <a:pt x="0" y="48"/>
                    <a:pt x="0" y="48"/>
                  </a:cubicBezTo>
                  <a:lnTo>
                    <a:pt x="0"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85" name="Freeform 24"/>
            <p:cNvSpPr/>
            <p:nvPr/>
          </p:nvSpPr>
          <p:spPr bwMode="auto">
            <a:xfrm>
              <a:off x="7996238" y="4046538"/>
              <a:ext cx="249238" cy="207963"/>
            </a:xfrm>
            <a:custGeom>
              <a:avLst/>
              <a:gdLst>
                <a:gd name="T0" fmla="*/ 59 w 59"/>
                <a:gd name="T1" fmla="*/ 2 h 49"/>
                <a:gd name="T2" fmla="*/ 51 w 59"/>
                <a:gd name="T3" fmla="*/ 9 h 49"/>
                <a:gd name="T4" fmla="*/ 32 w 59"/>
                <a:gd name="T5" fmla="*/ 49 h 49"/>
                <a:gd name="T6" fmla="*/ 31 w 59"/>
                <a:gd name="T7" fmla="*/ 49 h 49"/>
                <a:gd name="T8" fmla="*/ 9 w 59"/>
                <a:gd name="T9" fmla="*/ 9 h 49"/>
                <a:gd name="T10" fmla="*/ 0 w 59"/>
                <a:gd name="T11" fmla="*/ 2 h 49"/>
                <a:gd name="T12" fmla="*/ 0 w 59"/>
                <a:gd name="T13" fmla="*/ 0 h 49"/>
                <a:gd name="T14" fmla="*/ 23 w 59"/>
                <a:gd name="T15" fmla="*/ 0 h 49"/>
                <a:gd name="T16" fmla="*/ 23 w 59"/>
                <a:gd name="T17" fmla="*/ 2 h 49"/>
                <a:gd name="T18" fmla="*/ 17 w 59"/>
                <a:gd name="T19" fmla="*/ 5 h 49"/>
                <a:gd name="T20" fmla="*/ 20 w 59"/>
                <a:gd name="T21" fmla="*/ 12 h 49"/>
                <a:gd name="T22" fmla="*/ 33 w 59"/>
                <a:gd name="T23" fmla="*/ 37 h 49"/>
                <a:gd name="T24" fmla="*/ 46 w 59"/>
                <a:gd name="T25" fmla="*/ 10 h 49"/>
                <a:gd name="T26" fmla="*/ 48 w 59"/>
                <a:gd name="T27" fmla="*/ 5 h 49"/>
                <a:gd name="T28" fmla="*/ 41 w 59"/>
                <a:gd name="T29" fmla="*/ 2 h 49"/>
                <a:gd name="T30" fmla="*/ 41 w 59"/>
                <a:gd name="T31" fmla="*/ 0 h 49"/>
                <a:gd name="T32" fmla="*/ 59 w 59"/>
                <a:gd name="T33" fmla="*/ 0 h 49"/>
                <a:gd name="T34" fmla="*/ 59 w 59"/>
                <a:gd name="T35"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49">
                  <a:moveTo>
                    <a:pt x="59" y="2"/>
                  </a:moveTo>
                  <a:cubicBezTo>
                    <a:pt x="55" y="2"/>
                    <a:pt x="54" y="3"/>
                    <a:pt x="51" y="9"/>
                  </a:cubicBezTo>
                  <a:cubicBezTo>
                    <a:pt x="32" y="49"/>
                    <a:pt x="32" y="49"/>
                    <a:pt x="32" y="49"/>
                  </a:cubicBezTo>
                  <a:cubicBezTo>
                    <a:pt x="31" y="49"/>
                    <a:pt x="31" y="49"/>
                    <a:pt x="31" y="49"/>
                  </a:cubicBezTo>
                  <a:cubicBezTo>
                    <a:pt x="9" y="9"/>
                    <a:pt x="9" y="9"/>
                    <a:pt x="9" y="9"/>
                  </a:cubicBezTo>
                  <a:cubicBezTo>
                    <a:pt x="6" y="3"/>
                    <a:pt x="4" y="2"/>
                    <a:pt x="0" y="2"/>
                  </a:cubicBezTo>
                  <a:cubicBezTo>
                    <a:pt x="0" y="0"/>
                    <a:pt x="0" y="0"/>
                    <a:pt x="0" y="0"/>
                  </a:cubicBezTo>
                  <a:cubicBezTo>
                    <a:pt x="23" y="0"/>
                    <a:pt x="23" y="0"/>
                    <a:pt x="23" y="0"/>
                  </a:cubicBezTo>
                  <a:cubicBezTo>
                    <a:pt x="23" y="2"/>
                    <a:pt x="23" y="2"/>
                    <a:pt x="23" y="2"/>
                  </a:cubicBezTo>
                  <a:cubicBezTo>
                    <a:pt x="18" y="2"/>
                    <a:pt x="17" y="2"/>
                    <a:pt x="17" y="5"/>
                  </a:cubicBezTo>
                  <a:cubicBezTo>
                    <a:pt x="17" y="6"/>
                    <a:pt x="18" y="9"/>
                    <a:pt x="20" y="12"/>
                  </a:cubicBezTo>
                  <a:cubicBezTo>
                    <a:pt x="33" y="37"/>
                    <a:pt x="33" y="37"/>
                    <a:pt x="33" y="37"/>
                  </a:cubicBezTo>
                  <a:cubicBezTo>
                    <a:pt x="46" y="10"/>
                    <a:pt x="46" y="10"/>
                    <a:pt x="46" y="10"/>
                  </a:cubicBezTo>
                  <a:cubicBezTo>
                    <a:pt x="46" y="10"/>
                    <a:pt x="48" y="7"/>
                    <a:pt x="48" y="5"/>
                  </a:cubicBezTo>
                  <a:cubicBezTo>
                    <a:pt x="48" y="2"/>
                    <a:pt x="45" y="2"/>
                    <a:pt x="41" y="2"/>
                  </a:cubicBezTo>
                  <a:cubicBezTo>
                    <a:pt x="41" y="0"/>
                    <a:pt x="41" y="0"/>
                    <a:pt x="41" y="0"/>
                  </a:cubicBezTo>
                  <a:cubicBezTo>
                    <a:pt x="59" y="0"/>
                    <a:pt x="59" y="0"/>
                    <a:pt x="59" y="0"/>
                  </a:cubicBezTo>
                  <a:lnTo>
                    <a:pt x="59"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86" name="Freeform 25"/>
            <p:cNvSpPr/>
            <p:nvPr/>
          </p:nvSpPr>
          <p:spPr bwMode="auto">
            <a:xfrm>
              <a:off x="8258175" y="4046538"/>
              <a:ext cx="217488" cy="204788"/>
            </a:xfrm>
            <a:custGeom>
              <a:avLst/>
              <a:gdLst>
                <a:gd name="T0" fmla="*/ 47 w 51"/>
                <a:gd name="T1" fmla="*/ 48 h 48"/>
                <a:gd name="T2" fmla="*/ 0 w 51"/>
                <a:gd name="T3" fmla="*/ 48 h 48"/>
                <a:gd name="T4" fmla="*/ 0 w 51"/>
                <a:gd name="T5" fmla="*/ 47 h 48"/>
                <a:gd name="T6" fmla="*/ 8 w 51"/>
                <a:gd name="T7" fmla="*/ 41 h 48"/>
                <a:gd name="T8" fmla="*/ 8 w 51"/>
                <a:gd name="T9" fmla="*/ 8 h 48"/>
                <a:gd name="T10" fmla="*/ 0 w 51"/>
                <a:gd name="T11" fmla="*/ 2 h 48"/>
                <a:gd name="T12" fmla="*/ 0 w 51"/>
                <a:gd name="T13" fmla="*/ 0 h 48"/>
                <a:gd name="T14" fmla="*/ 47 w 51"/>
                <a:gd name="T15" fmla="*/ 0 h 48"/>
                <a:gd name="T16" fmla="*/ 47 w 51"/>
                <a:gd name="T17" fmla="*/ 11 h 48"/>
                <a:gd name="T18" fmla="*/ 45 w 51"/>
                <a:gd name="T19" fmla="*/ 11 h 48"/>
                <a:gd name="T20" fmla="*/ 31 w 51"/>
                <a:gd name="T21" fmla="*/ 3 h 48"/>
                <a:gd name="T22" fmla="*/ 20 w 51"/>
                <a:gd name="T23" fmla="*/ 3 h 48"/>
                <a:gd name="T24" fmla="*/ 17 w 51"/>
                <a:gd name="T25" fmla="*/ 6 h 48"/>
                <a:gd name="T26" fmla="*/ 17 w 51"/>
                <a:gd name="T27" fmla="*/ 22 h 48"/>
                <a:gd name="T28" fmla="*/ 30 w 51"/>
                <a:gd name="T29" fmla="*/ 22 h 48"/>
                <a:gd name="T30" fmla="*/ 40 w 51"/>
                <a:gd name="T31" fmla="*/ 15 h 48"/>
                <a:gd name="T32" fmla="*/ 42 w 51"/>
                <a:gd name="T33" fmla="*/ 15 h 48"/>
                <a:gd name="T34" fmla="*/ 42 w 51"/>
                <a:gd name="T35" fmla="*/ 32 h 48"/>
                <a:gd name="T36" fmla="*/ 40 w 51"/>
                <a:gd name="T37" fmla="*/ 32 h 48"/>
                <a:gd name="T38" fmla="*/ 30 w 51"/>
                <a:gd name="T39" fmla="*/ 25 h 48"/>
                <a:gd name="T40" fmla="*/ 17 w 51"/>
                <a:gd name="T41" fmla="*/ 25 h 48"/>
                <a:gd name="T42" fmla="*/ 17 w 51"/>
                <a:gd name="T43" fmla="*/ 43 h 48"/>
                <a:gd name="T44" fmla="*/ 30 w 51"/>
                <a:gd name="T45" fmla="*/ 46 h 48"/>
                <a:gd name="T46" fmla="*/ 49 w 51"/>
                <a:gd name="T47" fmla="*/ 36 h 48"/>
                <a:gd name="T48" fmla="*/ 51 w 51"/>
                <a:gd name="T49" fmla="*/ 36 h 48"/>
                <a:gd name="T50" fmla="*/ 47 w 51"/>
                <a:gd name="T5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48">
                  <a:moveTo>
                    <a:pt x="47" y="48"/>
                  </a:moveTo>
                  <a:cubicBezTo>
                    <a:pt x="0" y="48"/>
                    <a:pt x="0" y="48"/>
                    <a:pt x="0" y="48"/>
                  </a:cubicBezTo>
                  <a:cubicBezTo>
                    <a:pt x="0" y="47"/>
                    <a:pt x="0" y="47"/>
                    <a:pt x="0" y="47"/>
                  </a:cubicBezTo>
                  <a:cubicBezTo>
                    <a:pt x="6" y="47"/>
                    <a:pt x="8" y="46"/>
                    <a:pt x="8" y="41"/>
                  </a:cubicBezTo>
                  <a:cubicBezTo>
                    <a:pt x="8" y="8"/>
                    <a:pt x="8" y="8"/>
                    <a:pt x="8" y="8"/>
                  </a:cubicBezTo>
                  <a:cubicBezTo>
                    <a:pt x="8" y="3"/>
                    <a:pt x="6" y="2"/>
                    <a:pt x="0" y="2"/>
                  </a:cubicBezTo>
                  <a:cubicBezTo>
                    <a:pt x="0" y="0"/>
                    <a:pt x="0" y="0"/>
                    <a:pt x="0" y="0"/>
                  </a:cubicBezTo>
                  <a:cubicBezTo>
                    <a:pt x="47" y="0"/>
                    <a:pt x="47" y="0"/>
                    <a:pt x="47" y="0"/>
                  </a:cubicBezTo>
                  <a:cubicBezTo>
                    <a:pt x="47" y="11"/>
                    <a:pt x="47" y="11"/>
                    <a:pt x="47" y="11"/>
                  </a:cubicBezTo>
                  <a:cubicBezTo>
                    <a:pt x="45" y="11"/>
                    <a:pt x="45" y="11"/>
                    <a:pt x="45" y="11"/>
                  </a:cubicBezTo>
                  <a:cubicBezTo>
                    <a:pt x="43" y="4"/>
                    <a:pt x="41" y="3"/>
                    <a:pt x="31" y="3"/>
                  </a:cubicBezTo>
                  <a:cubicBezTo>
                    <a:pt x="20" y="3"/>
                    <a:pt x="20" y="3"/>
                    <a:pt x="20" y="3"/>
                  </a:cubicBezTo>
                  <a:cubicBezTo>
                    <a:pt x="18" y="3"/>
                    <a:pt x="17" y="3"/>
                    <a:pt x="17" y="6"/>
                  </a:cubicBezTo>
                  <a:cubicBezTo>
                    <a:pt x="17" y="22"/>
                    <a:pt x="17" y="22"/>
                    <a:pt x="17" y="22"/>
                  </a:cubicBezTo>
                  <a:cubicBezTo>
                    <a:pt x="30" y="22"/>
                    <a:pt x="30" y="22"/>
                    <a:pt x="30" y="22"/>
                  </a:cubicBezTo>
                  <a:cubicBezTo>
                    <a:pt x="38" y="22"/>
                    <a:pt x="39" y="20"/>
                    <a:pt x="40" y="15"/>
                  </a:cubicBezTo>
                  <a:cubicBezTo>
                    <a:pt x="42" y="15"/>
                    <a:pt x="42" y="15"/>
                    <a:pt x="42" y="15"/>
                  </a:cubicBezTo>
                  <a:cubicBezTo>
                    <a:pt x="42" y="32"/>
                    <a:pt x="42" y="32"/>
                    <a:pt x="42" y="32"/>
                  </a:cubicBezTo>
                  <a:cubicBezTo>
                    <a:pt x="40" y="32"/>
                    <a:pt x="40" y="32"/>
                    <a:pt x="40" y="32"/>
                  </a:cubicBezTo>
                  <a:cubicBezTo>
                    <a:pt x="39" y="26"/>
                    <a:pt x="37" y="25"/>
                    <a:pt x="30" y="25"/>
                  </a:cubicBezTo>
                  <a:cubicBezTo>
                    <a:pt x="17" y="25"/>
                    <a:pt x="17" y="25"/>
                    <a:pt x="17" y="25"/>
                  </a:cubicBezTo>
                  <a:cubicBezTo>
                    <a:pt x="17" y="43"/>
                    <a:pt x="17" y="43"/>
                    <a:pt x="17" y="43"/>
                  </a:cubicBezTo>
                  <a:cubicBezTo>
                    <a:pt x="17" y="46"/>
                    <a:pt x="17" y="46"/>
                    <a:pt x="30" y="46"/>
                  </a:cubicBezTo>
                  <a:cubicBezTo>
                    <a:pt x="41" y="46"/>
                    <a:pt x="45" y="43"/>
                    <a:pt x="49" y="36"/>
                  </a:cubicBezTo>
                  <a:cubicBezTo>
                    <a:pt x="51" y="36"/>
                    <a:pt x="51" y="36"/>
                    <a:pt x="51" y="36"/>
                  </a:cubicBezTo>
                  <a:lnTo>
                    <a:pt x="47"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87" name="Freeform 26"/>
            <p:cNvSpPr>
              <a:spLocks noEditPoints="1"/>
            </p:cNvSpPr>
            <p:nvPr/>
          </p:nvSpPr>
          <p:spPr bwMode="auto">
            <a:xfrm>
              <a:off x="8488363" y="4046538"/>
              <a:ext cx="236538" cy="204788"/>
            </a:xfrm>
            <a:custGeom>
              <a:avLst/>
              <a:gdLst>
                <a:gd name="T0" fmla="*/ 16 w 56"/>
                <a:gd name="T1" fmla="*/ 6 h 48"/>
                <a:gd name="T2" fmla="*/ 22 w 56"/>
                <a:gd name="T3" fmla="*/ 3 h 48"/>
                <a:gd name="T4" fmla="*/ 36 w 56"/>
                <a:gd name="T5" fmla="*/ 13 h 48"/>
                <a:gd name="T6" fmla="*/ 16 w 56"/>
                <a:gd name="T7" fmla="*/ 24 h 48"/>
                <a:gd name="T8" fmla="*/ 16 w 56"/>
                <a:gd name="T9" fmla="*/ 6 h 48"/>
                <a:gd name="T10" fmla="*/ 56 w 56"/>
                <a:gd name="T11" fmla="*/ 47 h 48"/>
                <a:gd name="T12" fmla="*/ 48 w 56"/>
                <a:gd name="T13" fmla="*/ 44 h 48"/>
                <a:gd name="T14" fmla="*/ 30 w 56"/>
                <a:gd name="T15" fmla="*/ 25 h 48"/>
                <a:gd name="T16" fmla="*/ 46 w 56"/>
                <a:gd name="T17" fmla="*/ 13 h 48"/>
                <a:gd name="T18" fmla="*/ 24 w 56"/>
                <a:gd name="T19" fmla="*/ 0 h 48"/>
                <a:gd name="T20" fmla="*/ 0 w 56"/>
                <a:gd name="T21" fmla="*/ 0 h 48"/>
                <a:gd name="T22" fmla="*/ 0 w 56"/>
                <a:gd name="T23" fmla="*/ 2 h 48"/>
                <a:gd name="T24" fmla="*/ 7 w 56"/>
                <a:gd name="T25" fmla="*/ 8 h 48"/>
                <a:gd name="T26" fmla="*/ 7 w 56"/>
                <a:gd name="T27" fmla="*/ 40 h 48"/>
                <a:gd name="T28" fmla="*/ 0 w 56"/>
                <a:gd name="T29" fmla="*/ 47 h 48"/>
                <a:gd name="T30" fmla="*/ 0 w 56"/>
                <a:gd name="T31" fmla="*/ 48 h 48"/>
                <a:gd name="T32" fmla="*/ 24 w 56"/>
                <a:gd name="T33" fmla="*/ 48 h 48"/>
                <a:gd name="T34" fmla="*/ 24 w 56"/>
                <a:gd name="T35" fmla="*/ 47 h 48"/>
                <a:gd name="T36" fmla="*/ 16 w 56"/>
                <a:gd name="T37" fmla="*/ 41 h 48"/>
                <a:gd name="T38" fmla="*/ 16 w 56"/>
                <a:gd name="T39" fmla="*/ 26 h 48"/>
                <a:gd name="T40" fmla="*/ 21 w 56"/>
                <a:gd name="T41" fmla="*/ 26 h 48"/>
                <a:gd name="T42" fmla="*/ 42 w 56"/>
                <a:gd name="T43" fmla="*/ 48 h 48"/>
                <a:gd name="T44" fmla="*/ 56 w 56"/>
                <a:gd name="T45" fmla="*/ 48 h 48"/>
                <a:gd name="T46" fmla="*/ 56 w 56"/>
                <a:gd name="T47"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48">
                  <a:moveTo>
                    <a:pt x="16" y="6"/>
                  </a:moveTo>
                  <a:cubicBezTo>
                    <a:pt x="16" y="4"/>
                    <a:pt x="17" y="3"/>
                    <a:pt x="22" y="3"/>
                  </a:cubicBezTo>
                  <a:cubicBezTo>
                    <a:pt x="25" y="3"/>
                    <a:pt x="36" y="3"/>
                    <a:pt x="36" y="13"/>
                  </a:cubicBezTo>
                  <a:cubicBezTo>
                    <a:pt x="36" y="23"/>
                    <a:pt x="23" y="24"/>
                    <a:pt x="16" y="24"/>
                  </a:cubicBezTo>
                  <a:lnTo>
                    <a:pt x="16" y="6"/>
                  </a:lnTo>
                  <a:close/>
                  <a:moveTo>
                    <a:pt x="56" y="47"/>
                  </a:moveTo>
                  <a:cubicBezTo>
                    <a:pt x="52" y="47"/>
                    <a:pt x="50" y="46"/>
                    <a:pt x="48" y="44"/>
                  </a:cubicBezTo>
                  <a:cubicBezTo>
                    <a:pt x="30" y="25"/>
                    <a:pt x="30" y="25"/>
                    <a:pt x="30" y="25"/>
                  </a:cubicBezTo>
                  <a:cubicBezTo>
                    <a:pt x="35" y="25"/>
                    <a:pt x="46" y="23"/>
                    <a:pt x="46" y="13"/>
                  </a:cubicBezTo>
                  <a:cubicBezTo>
                    <a:pt x="46" y="2"/>
                    <a:pt x="32" y="0"/>
                    <a:pt x="24" y="0"/>
                  </a:cubicBezTo>
                  <a:cubicBezTo>
                    <a:pt x="0" y="0"/>
                    <a:pt x="0" y="0"/>
                    <a:pt x="0" y="0"/>
                  </a:cubicBezTo>
                  <a:cubicBezTo>
                    <a:pt x="0" y="2"/>
                    <a:pt x="0" y="2"/>
                    <a:pt x="0" y="2"/>
                  </a:cubicBezTo>
                  <a:cubicBezTo>
                    <a:pt x="6" y="2"/>
                    <a:pt x="7" y="3"/>
                    <a:pt x="7" y="8"/>
                  </a:cubicBezTo>
                  <a:cubicBezTo>
                    <a:pt x="7" y="40"/>
                    <a:pt x="7" y="40"/>
                    <a:pt x="7" y="40"/>
                  </a:cubicBezTo>
                  <a:cubicBezTo>
                    <a:pt x="7" y="45"/>
                    <a:pt x="7" y="47"/>
                    <a:pt x="0" y="47"/>
                  </a:cubicBezTo>
                  <a:cubicBezTo>
                    <a:pt x="0" y="48"/>
                    <a:pt x="0" y="48"/>
                    <a:pt x="0" y="48"/>
                  </a:cubicBezTo>
                  <a:cubicBezTo>
                    <a:pt x="24" y="48"/>
                    <a:pt x="24" y="48"/>
                    <a:pt x="24" y="48"/>
                  </a:cubicBezTo>
                  <a:cubicBezTo>
                    <a:pt x="24" y="47"/>
                    <a:pt x="24" y="47"/>
                    <a:pt x="24" y="47"/>
                  </a:cubicBezTo>
                  <a:cubicBezTo>
                    <a:pt x="17" y="47"/>
                    <a:pt x="16" y="45"/>
                    <a:pt x="16" y="41"/>
                  </a:cubicBezTo>
                  <a:cubicBezTo>
                    <a:pt x="16" y="26"/>
                    <a:pt x="16" y="26"/>
                    <a:pt x="16" y="26"/>
                  </a:cubicBezTo>
                  <a:cubicBezTo>
                    <a:pt x="21" y="26"/>
                    <a:pt x="21" y="26"/>
                    <a:pt x="21" y="26"/>
                  </a:cubicBezTo>
                  <a:cubicBezTo>
                    <a:pt x="42" y="48"/>
                    <a:pt x="42" y="48"/>
                    <a:pt x="42" y="48"/>
                  </a:cubicBezTo>
                  <a:cubicBezTo>
                    <a:pt x="56" y="48"/>
                    <a:pt x="56" y="48"/>
                    <a:pt x="56" y="48"/>
                  </a:cubicBezTo>
                  <a:lnTo>
                    <a:pt x="56"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88" name="Freeform 27"/>
            <p:cNvSpPr/>
            <p:nvPr/>
          </p:nvSpPr>
          <p:spPr bwMode="auto">
            <a:xfrm>
              <a:off x="8742363" y="4041775"/>
              <a:ext cx="165100" cy="212725"/>
            </a:xfrm>
            <a:custGeom>
              <a:avLst/>
              <a:gdLst>
                <a:gd name="T0" fmla="*/ 37 w 39"/>
                <a:gd name="T1" fmla="*/ 16 h 50"/>
                <a:gd name="T2" fmla="*/ 35 w 39"/>
                <a:gd name="T3" fmla="*/ 16 h 50"/>
                <a:gd name="T4" fmla="*/ 19 w 39"/>
                <a:gd name="T5" fmla="*/ 3 h 50"/>
                <a:gd name="T6" fmla="*/ 10 w 39"/>
                <a:gd name="T7" fmla="*/ 10 h 50"/>
                <a:gd name="T8" fmla="*/ 39 w 39"/>
                <a:gd name="T9" fmla="*/ 37 h 50"/>
                <a:gd name="T10" fmla="*/ 21 w 39"/>
                <a:gd name="T11" fmla="*/ 50 h 50"/>
                <a:gd name="T12" fmla="*/ 7 w 39"/>
                <a:gd name="T13" fmla="*/ 48 h 50"/>
                <a:gd name="T14" fmla="*/ 5 w 39"/>
                <a:gd name="T15" fmla="*/ 50 h 50"/>
                <a:gd name="T16" fmla="*/ 3 w 39"/>
                <a:gd name="T17" fmla="*/ 50 h 50"/>
                <a:gd name="T18" fmla="*/ 0 w 39"/>
                <a:gd name="T19" fmla="*/ 35 h 50"/>
                <a:gd name="T20" fmla="*/ 2 w 39"/>
                <a:gd name="T21" fmla="*/ 35 h 50"/>
                <a:gd name="T22" fmla="*/ 20 w 39"/>
                <a:gd name="T23" fmla="*/ 48 h 50"/>
                <a:gd name="T24" fmla="*/ 30 w 39"/>
                <a:gd name="T25" fmla="*/ 40 h 50"/>
                <a:gd name="T26" fmla="*/ 16 w 39"/>
                <a:gd name="T27" fmla="*/ 27 h 50"/>
                <a:gd name="T28" fmla="*/ 3 w 39"/>
                <a:gd name="T29" fmla="*/ 13 h 50"/>
                <a:gd name="T30" fmla="*/ 18 w 39"/>
                <a:gd name="T31" fmla="*/ 0 h 50"/>
                <a:gd name="T32" fmla="*/ 30 w 39"/>
                <a:gd name="T33" fmla="*/ 3 h 50"/>
                <a:gd name="T34" fmla="*/ 33 w 39"/>
                <a:gd name="T35" fmla="*/ 0 h 50"/>
                <a:gd name="T36" fmla="*/ 35 w 39"/>
                <a:gd name="T37" fmla="*/ 0 h 50"/>
                <a:gd name="T38" fmla="*/ 37 w 39"/>
                <a:gd name="T39"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50">
                  <a:moveTo>
                    <a:pt x="37" y="16"/>
                  </a:moveTo>
                  <a:cubicBezTo>
                    <a:pt x="35" y="16"/>
                    <a:pt x="35" y="16"/>
                    <a:pt x="35" y="16"/>
                  </a:cubicBezTo>
                  <a:cubicBezTo>
                    <a:pt x="33" y="10"/>
                    <a:pt x="28" y="3"/>
                    <a:pt x="19" y="3"/>
                  </a:cubicBezTo>
                  <a:cubicBezTo>
                    <a:pt x="14" y="3"/>
                    <a:pt x="10" y="6"/>
                    <a:pt x="10" y="10"/>
                  </a:cubicBezTo>
                  <a:cubicBezTo>
                    <a:pt x="10" y="21"/>
                    <a:pt x="39" y="22"/>
                    <a:pt x="39" y="37"/>
                  </a:cubicBezTo>
                  <a:cubicBezTo>
                    <a:pt x="39" y="43"/>
                    <a:pt x="33" y="50"/>
                    <a:pt x="21" y="50"/>
                  </a:cubicBezTo>
                  <a:cubicBezTo>
                    <a:pt x="14" y="50"/>
                    <a:pt x="10" y="48"/>
                    <a:pt x="7" y="48"/>
                  </a:cubicBezTo>
                  <a:cubicBezTo>
                    <a:pt x="5" y="48"/>
                    <a:pt x="5" y="49"/>
                    <a:pt x="5" y="50"/>
                  </a:cubicBezTo>
                  <a:cubicBezTo>
                    <a:pt x="3" y="50"/>
                    <a:pt x="3" y="50"/>
                    <a:pt x="3" y="50"/>
                  </a:cubicBezTo>
                  <a:cubicBezTo>
                    <a:pt x="0" y="35"/>
                    <a:pt x="0" y="35"/>
                    <a:pt x="0" y="35"/>
                  </a:cubicBezTo>
                  <a:cubicBezTo>
                    <a:pt x="2" y="35"/>
                    <a:pt x="2" y="35"/>
                    <a:pt x="2" y="35"/>
                  </a:cubicBezTo>
                  <a:cubicBezTo>
                    <a:pt x="4" y="38"/>
                    <a:pt x="8" y="48"/>
                    <a:pt x="20" y="48"/>
                  </a:cubicBezTo>
                  <a:cubicBezTo>
                    <a:pt x="27" y="48"/>
                    <a:pt x="30" y="44"/>
                    <a:pt x="30" y="40"/>
                  </a:cubicBezTo>
                  <a:cubicBezTo>
                    <a:pt x="30" y="36"/>
                    <a:pt x="29" y="33"/>
                    <a:pt x="16" y="27"/>
                  </a:cubicBezTo>
                  <a:cubicBezTo>
                    <a:pt x="8" y="23"/>
                    <a:pt x="3" y="20"/>
                    <a:pt x="3" y="13"/>
                  </a:cubicBezTo>
                  <a:cubicBezTo>
                    <a:pt x="3" y="5"/>
                    <a:pt x="10" y="0"/>
                    <a:pt x="18" y="0"/>
                  </a:cubicBezTo>
                  <a:cubicBezTo>
                    <a:pt x="23" y="0"/>
                    <a:pt x="28" y="3"/>
                    <a:pt x="30" y="3"/>
                  </a:cubicBezTo>
                  <a:cubicBezTo>
                    <a:pt x="33" y="3"/>
                    <a:pt x="33" y="1"/>
                    <a:pt x="33" y="0"/>
                  </a:cubicBezTo>
                  <a:cubicBezTo>
                    <a:pt x="35" y="0"/>
                    <a:pt x="35" y="0"/>
                    <a:pt x="35" y="0"/>
                  </a:cubicBezTo>
                  <a:lnTo>
                    <a:pt x="37"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89" name="Freeform 28"/>
            <p:cNvSpPr/>
            <p:nvPr/>
          </p:nvSpPr>
          <p:spPr bwMode="auto">
            <a:xfrm>
              <a:off x="8937625" y="4046538"/>
              <a:ext cx="109538" cy="204788"/>
            </a:xfrm>
            <a:custGeom>
              <a:avLst/>
              <a:gdLst>
                <a:gd name="T0" fmla="*/ 0 w 26"/>
                <a:gd name="T1" fmla="*/ 47 h 48"/>
                <a:gd name="T2" fmla="*/ 9 w 26"/>
                <a:gd name="T3" fmla="*/ 41 h 48"/>
                <a:gd name="T4" fmla="*/ 9 w 26"/>
                <a:gd name="T5" fmla="*/ 8 h 48"/>
                <a:gd name="T6" fmla="*/ 0 w 26"/>
                <a:gd name="T7" fmla="*/ 2 h 48"/>
                <a:gd name="T8" fmla="*/ 0 w 26"/>
                <a:gd name="T9" fmla="*/ 0 h 48"/>
                <a:gd name="T10" fmla="*/ 26 w 26"/>
                <a:gd name="T11" fmla="*/ 0 h 48"/>
                <a:gd name="T12" fmla="*/ 26 w 26"/>
                <a:gd name="T13" fmla="*/ 2 h 48"/>
                <a:gd name="T14" fmla="*/ 18 w 26"/>
                <a:gd name="T15" fmla="*/ 8 h 48"/>
                <a:gd name="T16" fmla="*/ 18 w 26"/>
                <a:gd name="T17" fmla="*/ 41 h 48"/>
                <a:gd name="T18" fmla="*/ 26 w 26"/>
                <a:gd name="T19" fmla="*/ 47 h 48"/>
                <a:gd name="T20" fmla="*/ 26 w 26"/>
                <a:gd name="T21" fmla="*/ 48 h 48"/>
                <a:gd name="T22" fmla="*/ 0 w 26"/>
                <a:gd name="T23" fmla="*/ 48 h 48"/>
                <a:gd name="T24" fmla="*/ 0 w 26"/>
                <a:gd name="T25"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8">
                  <a:moveTo>
                    <a:pt x="0" y="47"/>
                  </a:moveTo>
                  <a:cubicBezTo>
                    <a:pt x="8" y="47"/>
                    <a:pt x="9" y="46"/>
                    <a:pt x="9" y="41"/>
                  </a:cubicBezTo>
                  <a:cubicBezTo>
                    <a:pt x="9" y="8"/>
                    <a:pt x="9" y="8"/>
                    <a:pt x="9" y="8"/>
                  </a:cubicBezTo>
                  <a:cubicBezTo>
                    <a:pt x="9" y="3"/>
                    <a:pt x="7" y="2"/>
                    <a:pt x="0" y="2"/>
                  </a:cubicBezTo>
                  <a:cubicBezTo>
                    <a:pt x="0" y="0"/>
                    <a:pt x="0" y="0"/>
                    <a:pt x="0" y="0"/>
                  </a:cubicBezTo>
                  <a:cubicBezTo>
                    <a:pt x="26" y="0"/>
                    <a:pt x="26" y="0"/>
                    <a:pt x="26" y="0"/>
                  </a:cubicBezTo>
                  <a:cubicBezTo>
                    <a:pt x="26" y="2"/>
                    <a:pt x="26" y="2"/>
                    <a:pt x="26" y="2"/>
                  </a:cubicBezTo>
                  <a:cubicBezTo>
                    <a:pt x="20" y="2"/>
                    <a:pt x="18" y="3"/>
                    <a:pt x="18" y="8"/>
                  </a:cubicBezTo>
                  <a:cubicBezTo>
                    <a:pt x="18" y="41"/>
                    <a:pt x="18" y="41"/>
                    <a:pt x="18" y="41"/>
                  </a:cubicBezTo>
                  <a:cubicBezTo>
                    <a:pt x="18" y="46"/>
                    <a:pt x="20" y="47"/>
                    <a:pt x="26" y="47"/>
                  </a:cubicBezTo>
                  <a:cubicBezTo>
                    <a:pt x="26" y="48"/>
                    <a:pt x="26" y="48"/>
                    <a:pt x="26" y="48"/>
                  </a:cubicBezTo>
                  <a:cubicBezTo>
                    <a:pt x="0" y="48"/>
                    <a:pt x="0" y="48"/>
                    <a:pt x="0" y="48"/>
                  </a:cubicBezTo>
                  <a:lnTo>
                    <a:pt x="0"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90" name="Freeform 29"/>
            <p:cNvSpPr/>
            <p:nvPr/>
          </p:nvSpPr>
          <p:spPr bwMode="auto">
            <a:xfrm>
              <a:off x="9059863" y="4046538"/>
              <a:ext cx="212725" cy="204788"/>
            </a:xfrm>
            <a:custGeom>
              <a:avLst/>
              <a:gdLst>
                <a:gd name="T0" fmla="*/ 38 w 50"/>
                <a:gd name="T1" fmla="*/ 48 h 48"/>
                <a:gd name="T2" fmla="*/ 13 w 50"/>
                <a:gd name="T3" fmla="*/ 48 h 48"/>
                <a:gd name="T4" fmla="*/ 13 w 50"/>
                <a:gd name="T5" fmla="*/ 47 h 48"/>
                <a:gd name="T6" fmla="*/ 21 w 50"/>
                <a:gd name="T7" fmla="*/ 40 h 48"/>
                <a:gd name="T8" fmla="*/ 21 w 50"/>
                <a:gd name="T9" fmla="*/ 4 h 48"/>
                <a:gd name="T10" fmla="*/ 16 w 50"/>
                <a:gd name="T11" fmla="*/ 4 h 48"/>
                <a:gd name="T12" fmla="*/ 2 w 50"/>
                <a:gd name="T13" fmla="*/ 13 h 48"/>
                <a:gd name="T14" fmla="*/ 0 w 50"/>
                <a:gd name="T15" fmla="*/ 13 h 48"/>
                <a:gd name="T16" fmla="*/ 1 w 50"/>
                <a:gd name="T17" fmla="*/ 0 h 48"/>
                <a:gd name="T18" fmla="*/ 50 w 50"/>
                <a:gd name="T19" fmla="*/ 0 h 48"/>
                <a:gd name="T20" fmla="*/ 50 w 50"/>
                <a:gd name="T21" fmla="*/ 13 h 48"/>
                <a:gd name="T22" fmla="*/ 48 w 50"/>
                <a:gd name="T23" fmla="*/ 13 h 48"/>
                <a:gd name="T24" fmla="*/ 34 w 50"/>
                <a:gd name="T25" fmla="*/ 4 h 48"/>
                <a:gd name="T26" fmla="*/ 30 w 50"/>
                <a:gd name="T27" fmla="*/ 4 h 48"/>
                <a:gd name="T28" fmla="*/ 30 w 50"/>
                <a:gd name="T29" fmla="*/ 41 h 48"/>
                <a:gd name="T30" fmla="*/ 38 w 50"/>
                <a:gd name="T31" fmla="*/ 47 h 48"/>
                <a:gd name="T32" fmla="*/ 38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38" y="48"/>
                  </a:moveTo>
                  <a:cubicBezTo>
                    <a:pt x="13" y="48"/>
                    <a:pt x="13" y="48"/>
                    <a:pt x="13" y="48"/>
                  </a:cubicBezTo>
                  <a:cubicBezTo>
                    <a:pt x="13" y="47"/>
                    <a:pt x="13" y="47"/>
                    <a:pt x="13" y="47"/>
                  </a:cubicBezTo>
                  <a:cubicBezTo>
                    <a:pt x="20" y="47"/>
                    <a:pt x="21" y="45"/>
                    <a:pt x="21" y="40"/>
                  </a:cubicBezTo>
                  <a:cubicBezTo>
                    <a:pt x="21" y="4"/>
                    <a:pt x="21" y="4"/>
                    <a:pt x="21" y="4"/>
                  </a:cubicBezTo>
                  <a:cubicBezTo>
                    <a:pt x="16" y="4"/>
                    <a:pt x="16" y="4"/>
                    <a:pt x="16" y="4"/>
                  </a:cubicBezTo>
                  <a:cubicBezTo>
                    <a:pt x="6" y="4"/>
                    <a:pt x="4" y="5"/>
                    <a:pt x="2" y="13"/>
                  </a:cubicBezTo>
                  <a:cubicBezTo>
                    <a:pt x="0" y="13"/>
                    <a:pt x="0" y="13"/>
                    <a:pt x="0" y="13"/>
                  </a:cubicBezTo>
                  <a:cubicBezTo>
                    <a:pt x="1" y="0"/>
                    <a:pt x="1" y="0"/>
                    <a:pt x="1" y="0"/>
                  </a:cubicBezTo>
                  <a:cubicBezTo>
                    <a:pt x="50" y="0"/>
                    <a:pt x="50" y="0"/>
                    <a:pt x="50" y="0"/>
                  </a:cubicBezTo>
                  <a:cubicBezTo>
                    <a:pt x="50" y="13"/>
                    <a:pt x="50" y="13"/>
                    <a:pt x="50" y="13"/>
                  </a:cubicBezTo>
                  <a:cubicBezTo>
                    <a:pt x="48" y="13"/>
                    <a:pt x="48" y="13"/>
                    <a:pt x="48" y="13"/>
                  </a:cubicBezTo>
                  <a:cubicBezTo>
                    <a:pt x="46" y="5"/>
                    <a:pt x="44" y="4"/>
                    <a:pt x="34" y="4"/>
                  </a:cubicBezTo>
                  <a:cubicBezTo>
                    <a:pt x="30" y="4"/>
                    <a:pt x="30" y="4"/>
                    <a:pt x="30" y="4"/>
                  </a:cubicBezTo>
                  <a:cubicBezTo>
                    <a:pt x="30" y="41"/>
                    <a:pt x="30" y="41"/>
                    <a:pt x="30" y="41"/>
                  </a:cubicBezTo>
                  <a:cubicBezTo>
                    <a:pt x="30" y="45"/>
                    <a:pt x="31" y="47"/>
                    <a:pt x="38" y="47"/>
                  </a:cubicBezTo>
                  <a:lnTo>
                    <a:pt x="38"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91" name="Freeform 30"/>
            <p:cNvSpPr/>
            <p:nvPr/>
          </p:nvSpPr>
          <p:spPr bwMode="auto">
            <a:xfrm>
              <a:off x="9290050" y="4046538"/>
              <a:ext cx="249238" cy="204788"/>
            </a:xfrm>
            <a:custGeom>
              <a:avLst/>
              <a:gdLst>
                <a:gd name="T0" fmla="*/ 59 w 59"/>
                <a:gd name="T1" fmla="*/ 2 h 48"/>
                <a:gd name="T2" fmla="*/ 47 w 59"/>
                <a:gd name="T3" fmla="*/ 10 h 48"/>
                <a:gd name="T4" fmla="*/ 34 w 59"/>
                <a:gd name="T5" fmla="*/ 26 h 48"/>
                <a:gd name="T6" fmla="*/ 34 w 59"/>
                <a:gd name="T7" fmla="*/ 41 h 48"/>
                <a:gd name="T8" fmla="*/ 43 w 59"/>
                <a:gd name="T9" fmla="*/ 47 h 48"/>
                <a:gd name="T10" fmla="*/ 43 w 59"/>
                <a:gd name="T11" fmla="*/ 48 h 48"/>
                <a:gd name="T12" fmla="*/ 16 w 59"/>
                <a:gd name="T13" fmla="*/ 48 h 48"/>
                <a:gd name="T14" fmla="*/ 16 w 59"/>
                <a:gd name="T15" fmla="*/ 47 h 48"/>
                <a:gd name="T16" fmla="*/ 25 w 59"/>
                <a:gd name="T17" fmla="*/ 40 h 48"/>
                <a:gd name="T18" fmla="*/ 25 w 59"/>
                <a:gd name="T19" fmla="*/ 27 h 48"/>
                <a:gd name="T20" fmla="*/ 14 w 59"/>
                <a:gd name="T21" fmla="*/ 13 h 48"/>
                <a:gd name="T22" fmla="*/ 0 w 59"/>
                <a:gd name="T23" fmla="*/ 2 h 48"/>
                <a:gd name="T24" fmla="*/ 0 w 59"/>
                <a:gd name="T25" fmla="*/ 0 h 48"/>
                <a:gd name="T26" fmla="*/ 24 w 59"/>
                <a:gd name="T27" fmla="*/ 0 h 48"/>
                <a:gd name="T28" fmla="*/ 24 w 59"/>
                <a:gd name="T29" fmla="*/ 2 h 48"/>
                <a:gd name="T30" fmla="*/ 18 w 59"/>
                <a:gd name="T31" fmla="*/ 4 h 48"/>
                <a:gd name="T32" fmla="*/ 19 w 59"/>
                <a:gd name="T33" fmla="*/ 7 h 48"/>
                <a:gd name="T34" fmla="*/ 32 w 59"/>
                <a:gd name="T35" fmla="*/ 23 h 48"/>
                <a:gd name="T36" fmla="*/ 45 w 59"/>
                <a:gd name="T37" fmla="*/ 7 h 48"/>
                <a:gd name="T38" fmla="*/ 46 w 59"/>
                <a:gd name="T39" fmla="*/ 4 h 48"/>
                <a:gd name="T40" fmla="*/ 40 w 59"/>
                <a:gd name="T41" fmla="*/ 2 h 48"/>
                <a:gd name="T42" fmla="*/ 40 w 59"/>
                <a:gd name="T43" fmla="*/ 0 h 48"/>
                <a:gd name="T44" fmla="*/ 59 w 59"/>
                <a:gd name="T45" fmla="*/ 0 h 48"/>
                <a:gd name="T46" fmla="*/ 59 w 59"/>
                <a:gd name="T47"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48">
                  <a:moveTo>
                    <a:pt x="59" y="2"/>
                  </a:moveTo>
                  <a:cubicBezTo>
                    <a:pt x="56" y="2"/>
                    <a:pt x="53" y="2"/>
                    <a:pt x="47" y="10"/>
                  </a:cubicBezTo>
                  <a:cubicBezTo>
                    <a:pt x="34" y="26"/>
                    <a:pt x="34" y="26"/>
                    <a:pt x="34" y="26"/>
                  </a:cubicBezTo>
                  <a:cubicBezTo>
                    <a:pt x="34" y="41"/>
                    <a:pt x="34" y="41"/>
                    <a:pt x="34" y="41"/>
                  </a:cubicBezTo>
                  <a:cubicBezTo>
                    <a:pt x="34" y="46"/>
                    <a:pt x="35" y="47"/>
                    <a:pt x="43" y="47"/>
                  </a:cubicBezTo>
                  <a:cubicBezTo>
                    <a:pt x="43" y="48"/>
                    <a:pt x="43" y="48"/>
                    <a:pt x="43" y="48"/>
                  </a:cubicBezTo>
                  <a:cubicBezTo>
                    <a:pt x="16" y="48"/>
                    <a:pt x="16" y="48"/>
                    <a:pt x="16" y="48"/>
                  </a:cubicBezTo>
                  <a:cubicBezTo>
                    <a:pt x="16" y="47"/>
                    <a:pt x="16" y="47"/>
                    <a:pt x="16" y="47"/>
                  </a:cubicBezTo>
                  <a:cubicBezTo>
                    <a:pt x="25" y="47"/>
                    <a:pt x="25" y="45"/>
                    <a:pt x="25" y="40"/>
                  </a:cubicBezTo>
                  <a:cubicBezTo>
                    <a:pt x="25" y="27"/>
                    <a:pt x="25" y="27"/>
                    <a:pt x="25" y="27"/>
                  </a:cubicBezTo>
                  <a:cubicBezTo>
                    <a:pt x="14" y="13"/>
                    <a:pt x="14" y="13"/>
                    <a:pt x="14" y="13"/>
                  </a:cubicBezTo>
                  <a:cubicBezTo>
                    <a:pt x="5" y="2"/>
                    <a:pt x="4" y="2"/>
                    <a:pt x="0" y="2"/>
                  </a:cubicBezTo>
                  <a:cubicBezTo>
                    <a:pt x="0" y="0"/>
                    <a:pt x="0" y="0"/>
                    <a:pt x="0" y="0"/>
                  </a:cubicBezTo>
                  <a:cubicBezTo>
                    <a:pt x="24" y="0"/>
                    <a:pt x="24" y="0"/>
                    <a:pt x="24" y="0"/>
                  </a:cubicBezTo>
                  <a:cubicBezTo>
                    <a:pt x="24" y="2"/>
                    <a:pt x="24" y="2"/>
                    <a:pt x="24" y="2"/>
                  </a:cubicBezTo>
                  <a:cubicBezTo>
                    <a:pt x="20" y="2"/>
                    <a:pt x="18" y="2"/>
                    <a:pt x="18" y="4"/>
                  </a:cubicBezTo>
                  <a:cubicBezTo>
                    <a:pt x="18" y="5"/>
                    <a:pt x="18" y="6"/>
                    <a:pt x="19" y="7"/>
                  </a:cubicBezTo>
                  <a:cubicBezTo>
                    <a:pt x="32" y="23"/>
                    <a:pt x="32" y="23"/>
                    <a:pt x="32" y="23"/>
                  </a:cubicBezTo>
                  <a:cubicBezTo>
                    <a:pt x="45" y="7"/>
                    <a:pt x="45" y="7"/>
                    <a:pt x="45" y="7"/>
                  </a:cubicBezTo>
                  <a:cubicBezTo>
                    <a:pt x="45" y="6"/>
                    <a:pt x="46" y="5"/>
                    <a:pt x="46" y="4"/>
                  </a:cubicBezTo>
                  <a:cubicBezTo>
                    <a:pt x="46" y="2"/>
                    <a:pt x="42" y="2"/>
                    <a:pt x="40" y="2"/>
                  </a:cubicBezTo>
                  <a:cubicBezTo>
                    <a:pt x="40" y="0"/>
                    <a:pt x="40" y="0"/>
                    <a:pt x="40" y="0"/>
                  </a:cubicBezTo>
                  <a:cubicBezTo>
                    <a:pt x="59" y="0"/>
                    <a:pt x="59" y="0"/>
                    <a:pt x="59" y="0"/>
                  </a:cubicBezTo>
                  <a:lnTo>
                    <a:pt x="59"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92" name="Freeform 31"/>
            <p:cNvSpPr>
              <a:spLocks noEditPoints="1"/>
            </p:cNvSpPr>
            <p:nvPr/>
          </p:nvSpPr>
          <p:spPr bwMode="auto">
            <a:xfrm>
              <a:off x="2571750" y="2347913"/>
              <a:ext cx="2154238" cy="2184400"/>
            </a:xfrm>
            <a:custGeom>
              <a:avLst/>
              <a:gdLst>
                <a:gd name="T0" fmla="*/ 254 w 508"/>
                <a:gd name="T1" fmla="*/ 0 h 513"/>
                <a:gd name="T2" fmla="*/ 0 w 508"/>
                <a:gd name="T3" fmla="*/ 256 h 513"/>
                <a:gd name="T4" fmla="*/ 254 w 508"/>
                <a:gd name="T5" fmla="*/ 513 h 513"/>
                <a:gd name="T6" fmla="*/ 508 w 508"/>
                <a:gd name="T7" fmla="*/ 256 h 513"/>
                <a:gd name="T8" fmla="*/ 254 w 508"/>
                <a:gd name="T9" fmla="*/ 0 h 513"/>
                <a:gd name="T10" fmla="*/ 254 w 508"/>
                <a:gd name="T11" fmla="*/ 504 h 513"/>
                <a:gd name="T12" fmla="*/ 9 w 508"/>
                <a:gd name="T13" fmla="*/ 256 h 513"/>
                <a:gd name="T14" fmla="*/ 254 w 508"/>
                <a:gd name="T15" fmla="*/ 9 h 513"/>
                <a:gd name="T16" fmla="*/ 499 w 508"/>
                <a:gd name="T17" fmla="*/ 256 h 513"/>
                <a:gd name="T18" fmla="*/ 254 w 508"/>
                <a:gd name="T19" fmla="*/ 504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8" h="513">
                  <a:moveTo>
                    <a:pt x="254" y="0"/>
                  </a:moveTo>
                  <a:cubicBezTo>
                    <a:pt x="114" y="0"/>
                    <a:pt x="0" y="115"/>
                    <a:pt x="0" y="256"/>
                  </a:cubicBezTo>
                  <a:cubicBezTo>
                    <a:pt x="0" y="398"/>
                    <a:pt x="114" y="513"/>
                    <a:pt x="254" y="513"/>
                  </a:cubicBezTo>
                  <a:cubicBezTo>
                    <a:pt x="394" y="513"/>
                    <a:pt x="508" y="398"/>
                    <a:pt x="508" y="256"/>
                  </a:cubicBezTo>
                  <a:cubicBezTo>
                    <a:pt x="508" y="115"/>
                    <a:pt x="394" y="0"/>
                    <a:pt x="254" y="0"/>
                  </a:cubicBezTo>
                  <a:close/>
                  <a:moveTo>
                    <a:pt x="254" y="504"/>
                  </a:moveTo>
                  <a:cubicBezTo>
                    <a:pt x="119" y="504"/>
                    <a:pt x="9" y="393"/>
                    <a:pt x="9" y="256"/>
                  </a:cubicBezTo>
                  <a:cubicBezTo>
                    <a:pt x="9" y="119"/>
                    <a:pt x="119" y="9"/>
                    <a:pt x="254" y="9"/>
                  </a:cubicBezTo>
                  <a:cubicBezTo>
                    <a:pt x="389" y="9"/>
                    <a:pt x="499" y="119"/>
                    <a:pt x="499" y="256"/>
                  </a:cubicBezTo>
                  <a:cubicBezTo>
                    <a:pt x="499" y="393"/>
                    <a:pt x="389" y="504"/>
                    <a:pt x="254" y="5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93" name="Freeform 32"/>
            <p:cNvSpPr/>
            <p:nvPr/>
          </p:nvSpPr>
          <p:spPr bwMode="auto">
            <a:xfrm>
              <a:off x="3449638" y="4246563"/>
              <a:ext cx="134938" cy="149225"/>
            </a:xfrm>
            <a:custGeom>
              <a:avLst/>
              <a:gdLst>
                <a:gd name="T0" fmla="*/ 16 w 32"/>
                <a:gd name="T1" fmla="*/ 22 h 35"/>
                <a:gd name="T2" fmla="*/ 17 w 32"/>
                <a:gd name="T3" fmla="*/ 16 h 35"/>
                <a:gd name="T4" fmla="*/ 31 w 32"/>
                <a:gd name="T5" fmla="*/ 18 h 35"/>
                <a:gd name="T6" fmla="*/ 29 w 32"/>
                <a:gd name="T7" fmla="*/ 31 h 35"/>
                <a:gd name="T8" fmla="*/ 23 w 32"/>
                <a:gd name="T9" fmla="*/ 34 h 35"/>
                <a:gd name="T10" fmla="*/ 15 w 32"/>
                <a:gd name="T11" fmla="*/ 34 h 35"/>
                <a:gd name="T12" fmla="*/ 6 w 32"/>
                <a:gd name="T13" fmla="*/ 31 h 35"/>
                <a:gd name="T14" fmla="*/ 1 w 32"/>
                <a:gd name="T15" fmla="*/ 24 h 35"/>
                <a:gd name="T16" fmla="*/ 1 w 32"/>
                <a:gd name="T17" fmla="*/ 15 h 35"/>
                <a:gd name="T18" fmla="*/ 4 w 32"/>
                <a:gd name="T19" fmla="*/ 6 h 35"/>
                <a:gd name="T20" fmla="*/ 11 w 32"/>
                <a:gd name="T21" fmla="*/ 1 h 35"/>
                <a:gd name="T22" fmla="*/ 19 w 32"/>
                <a:gd name="T23" fmla="*/ 1 h 35"/>
                <a:gd name="T24" fmla="*/ 28 w 32"/>
                <a:gd name="T25" fmla="*/ 5 h 35"/>
                <a:gd name="T26" fmla="*/ 32 w 32"/>
                <a:gd name="T27" fmla="*/ 12 h 35"/>
                <a:gd name="T28" fmla="*/ 25 w 32"/>
                <a:gd name="T29" fmla="*/ 12 h 35"/>
                <a:gd name="T30" fmla="*/ 23 w 32"/>
                <a:gd name="T31" fmla="*/ 8 h 35"/>
                <a:gd name="T32" fmla="*/ 18 w 32"/>
                <a:gd name="T33" fmla="*/ 6 h 35"/>
                <a:gd name="T34" fmla="*/ 11 w 32"/>
                <a:gd name="T35" fmla="*/ 8 h 35"/>
                <a:gd name="T36" fmla="*/ 7 w 32"/>
                <a:gd name="T37" fmla="*/ 16 h 35"/>
                <a:gd name="T38" fmla="*/ 9 w 32"/>
                <a:gd name="T39" fmla="*/ 25 h 35"/>
                <a:gd name="T40" fmla="*/ 15 w 32"/>
                <a:gd name="T41" fmla="*/ 29 h 35"/>
                <a:gd name="T42" fmla="*/ 19 w 32"/>
                <a:gd name="T43" fmla="*/ 28 h 35"/>
                <a:gd name="T44" fmla="*/ 23 w 32"/>
                <a:gd name="T45" fmla="*/ 27 h 35"/>
                <a:gd name="T46" fmla="*/ 24 w 32"/>
                <a:gd name="T47" fmla="*/ 23 h 35"/>
                <a:gd name="T48" fmla="*/ 16 w 32"/>
                <a:gd name="T49"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5">
                  <a:moveTo>
                    <a:pt x="16" y="22"/>
                  </a:moveTo>
                  <a:cubicBezTo>
                    <a:pt x="17" y="16"/>
                    <a:pt x="17" y="16"/>
                    <a:pt x="17" y="16"/>
                  </a:cubicBezTo>
                  <a:cubicBezTo>
                    <a:pt x="31" y="18"/>
                    <a:pt x="31" y="18"/>
                    <a:pt x="31" y="18"/>
                  </a:cubicBezTo>
                  <a:cubicBezTo>
                    <a:pt x="29" y="31"/>
                    <a:pt x="29" y="31"/>
                    <a:pt x="29" y="31"/>
                  </a:cubicBezTo>
                  <a:cubicBezTo>
                    <a:pt x="28" y="32"/>
                    <a:pt x="26" y="33"/>
                    <a:pt x="23" y="34"/>
                  </a:cubicBezTo>
                  <a:cubicBezTo>
                    <a:pt x="20" y="34"/>
                    <a:pt x="17" y="35"/>
                    <a:pt x="15" y="34"/>
                  </a:cubicBezTo>
                  <a:cubicBezTo>
                    <a:pt x="11" y="34"/>
                    <a:pt x="8" y="33"/>
                    <a:pt x="6" y="31"/>
                  </a:cubicBezTo>
                  <a:cubicBezTo>
                    <a:pt x="4" y="29"/>
                    <a:pt x="2" y="27"/>
                    <a:pt x="1" y="24"/>
                  </a:cubicBezTo>
                  <a:cubicBezTo>
                    <a:pt x="0" y="21"/>
                    <a:pt x="0" y="18"/>
                    <a:pt x="1" y="15"/>
                  </a:cubicBezTo>
                  <a:cubicBezTo>
                    <a:pt x="1" y="11"/>
                    <a:pt x="2" y="9"/>
                    <a:pt x="4" y="6"/>
                  </a:cubicBezTo>
                  <a:cubicBezTo>
                    <a:pt x="6" y="4"/>
                    <a:pt x="8" y="2"/>
                    <a:pt x="11" y="1"/>
                  </a:cubicBezTo>
                  <a:cubicBezTo>
                    <a:pt x="14" y="0"/>
                    <a:pt x="16" y="0"/>
                    <a:pt x="19" y="1"/>
                  </a:cubicBezTo>
                  <a:cubicBezTo>
                    <a:pt x="23" y="1"/>
                    <a:pt x="26" y="2"/>
                    <a:pt x="28" y="5"/>
                  </a:cubicBezTo>
                  <a:cubicBezTo>
                    <a:pt x="31" y="7"/>
                    <a:pt x="32" y="9"/>
                    <a:pt x="32" y="12"/>
                  </a:cubicBezTo>
                  <a:cubicBezTo>
                    <a:pt x="25" y="12"/>
                    <a:pt x="25" y="12"/>
                    <a:pt x="25" y="12"/>
                  </a:cubicBezTo>
                  <a:cubicBezTo>
                    <a:pt x="25" y="11"/>
                    <a:pt x="24" y="9"/>
                    <a:pt x="23" y="8"/>
                  </a:cubicBezTo>
                  <a:cubicBezTo>
                    <a:pt x="22" y="7"/>
                    <a:pt x="20" y="6"/>
                    <a:pt x="18" y="6"/>
                  </a:cubicBezTo>
                  <a:cubicBezTo>
                    <a:pt x="16" y="6"/>
                    <a:pt x="13" y="6"/>
                    <a:pt x="11" y="8"/>
                  </a:cubicBezTo>
                  <a:cubicBezTo>
                    <a:pt x="9" y="9"/>
                    <a:pt x="8" y="12"/>
                    <a:pt x="7" y="16"/>
                  </a:cubicBezTo>
                  <a:cubicBezTo>
                    <a:pt x="7" y="19"/>
                    <a:pt x="7" y="22"/>
                    <a:pt x="9" y="25"/>
                  </a:cubicBezTo>
                  <a:cubicBezTo>
                    <a:pt x="10" y="27"/>
                    <a:pt x="12" y="28"/>
                    <a:pt x="15" y="29"/>
                  </a:cubicBezTo>
                  <a:cubicBezTo>
                    <a:pt x="16" y="29"/>
                    <a:pt x="18" y="29"/>
                    <a:pt x="19" y="28"/>
                  </a:cubicBezTo>
                  <a:cubicBezTo>
                    <a:pt x="21" y="28"/>
                    <a:pt x="22" y="28"/>
                    <a:pt x="23" y="27"/>
                  </a:cubicBezTo>
                  <a:cubicBezTo>
                    <a:pt x="24" y="23"/>
                    <a:pt x="24" y="23"/>
                    <a:pt x="24" y="23"/>
                  </a:cubicBezTo>
                  <a:lnTo>
                    <a:pt x="1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94" name="Freeform 33"/>
            <p:cNvSpPr/>
            <p:nvPr/>
          </p:nvSpPr>
          <p:spPr bwMode="auto">
            <a:xfrm>
              <a:off x="3287713" y="4198938"/>
              <a:ext cx="153988" cy="166688"/>
            </a:xfrm>
            <a:custGeom>
              <a:avLst/>
              <a:gdLst>
                <a:gd name="T0" fmla="*/ 0 w 97"/>
                <a:gd name="T1" fmla="*/ 84 h 105"/>
                <a:gd name="T2" fmla="*/ 30 w 97"/>
                <a:gd name="T3" fmla="*/ 0 h 105"/>
                <a:gd name="T4" fmla="*/ 46 w 97"/>
                <a:gd name="T5" fmla="*/ 6 h 105"/>
                <a:gd name="T6" fmla="*/ 62 w 97"/>
                <a:gd name="T7" fmla="*/ 73 h 105"/>
                <a:gd name="T8" fmla="*/ 81 w 97"/>
                <a:gd name="T9" fmla="*/ 17 h 105"/>
                <a:gd name="T10" fmla="*/ 97 w 97"/>
                <a:gd name="T11" fmla="*/ 22 h 105"/>
                <a:gd name="T12" fmla="*/ 67 w 97"/>
                <a:gd name="T13" fmla="*/ 105 h 105"/>
                <a:gd name="T14" fmla="*/ 49 w 97"/>
                <a:gd name="T15" fmla="*/ 100 h 105"/>
                <a:gd name="T16" fmla="*/ 35 w 97"/>
                <a:gd name="T17" fmla="*/ 35 h 105"/>
                <a:gd name="T18" fmla="*/ 17 w 97"/>
                <a:gd name="T19" fmla="*/ 89 h 105"/>
                <a:gd name="T20" fmla="*/ 0 w 97"/>
                <a:gd name="T21" fmla="*/ 8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05">
                  <a:moveTo>
                    <a:pt x="0" y="84"/>
                  </a:moveTo>
                  <a:lnTo>
                    <a:pt x="30" y="0"/>
                  </a:lnTo>
                  <a:lnTo>
                    <a:pt x="46" y="6"/>
                  </a:lnTo>
                  <a:lnTo>
                    <a:pt x="62" y="73"/>
                  </a:lnTo>
                  <a:lnTo>
                    <a:pt x="81" y="17"/>
                  </a:lnTo>
                  <a:lnTo>
                    <a:pt x="97" y="22"/>
                  </a:lnTo>
                  <a:lnTo>
                    <a:pt x="67" y="105"/>
                  </a:lnTo>
                  <a:lnTo>
                    <a:pt x="49" y="100"/>
                  </a:lnTo>
                  <a:lnTo>
                    <a:pt x="35" y="35"/>
                  </a:lnTo>
                  <a:lnTo>
                    <a:pt x="17" y="89"/>
                  </a:lnTo>
                  <a:lnTo>
                    <a:pt x="0"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95" name="Freeform 34"/>
            <p:cNvSpPr/>
            <p:nvPr/>
          </p:nvSpPr>
          <p:spPr bwMode="auto">
            <a:xfrm>
              <a:off x="2889250" y="3935413"/>
              <a:ext cx="182563" cy="174625"/>
            </a:xfrm>
            <a:custGeom>
              <a:avLst/>
              <a:gdLst>
                <a:gd name="T0" fmla="*/ 0 w 115"/>
                <a:gd name="T1" fmla="*/ 56 h 110"/>
                <a:gd name="T2" fmla="*/ 67 w 115"/>
                <a:gd name="T3" fmla="*/ 0 h 110"/>
                <a:gd name="T4" fmla="*/ 81 w 115"/>
                <a:gd name="T5" fmla="*/ 14 h 110"/>
                <a:gd name="T6" fmla="*/ 59 w 115"/>
                <a:gd name="T7" fmla="*/ 78 h 110"/>
                <a:gd name="T8" fmla="*/ 105 w 115"/>
                <a:gd name="T9" fmla="*/ 40 h 110"/>
                <a:gd name="T10" fmla="*/ 115 w 115"/>
                <a:gd name="T11" fmla="*/ 54 h 110"/>
                <a:gd name="T12" fmla="*/ 46 w 115"/>
                <a:gd name="T13" fmla="*/ 110 h 110"/>
                <a:gd name="T14" fmla="*/ 35 w 115"/>
                <a:gd name="T15" fmla="*/ 97 h 110"/>
                <a:gd name="T16" fmla="*/ 56 w 115"/>
                <a:gd name="T17" fmla="*/ 32 h 110"/>
                <a:gd name="T18" fmla="*/ 11 w 115"/>
                <a:gd name="T19" fmla="*/ 70 h 110"/>
                <a:gd name="T20" fmla="*/ 0 w 115"/>
                <a:gd name="T21" fmla="*/ 5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0">
                  <a:moveTo>
                    <a:pt x="0" y="56"/>
                  </a:moveTo>
                  <a:lnTo>
                    <a:pt x="67" y="0"/>
                  </a:lnTo>
                  <a:lnTo>
                    <a:pt x="81" y="14"/>
                  </a:lnTo>
                  <a:lnTo>
                    <a:pt x="59" y="78"/>
                  </a:lnTo>
                  <a:lnTo>
                    <a:pt x="105" y="40"/>
                  </a:lnTo>
                  <a:lnTo>
                    <a:pt x="115" y="54"/>
                  </a:lnTo>
                  <a:lnTo>
                    <a:pt x="46" y="110"/>
                  </a:lnTo>
                  <a:lnTo>
                    <a:pt x="35" y="97"/>
                  </a:lnTo>
                  <a:lnTo>
                    <a:pt x="56" y="32"/>
                  </a:lnTo>
                  <a:lnTo>
                    <a:pt x="11" y="70"/>
                  </a:ln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96" name="Freeform 35"/>
            <p:cNvSpPr>
              <a:spLocks noEditPoints="1"/>
            </p:cNvSpPr>
            <p:nvPr/>
          </p:nvSpPr>
          <p:spPr bwMode="auto">
            <a:xfrm>
              <a:off x="3144838" y="4144963"/>
              <a:ext cx="147638" cy="147638"/>
            </a:xfrm>
            <a:custGeom>
              <a:avLst/>
              <a:gdLst>
                <a:gd name="T0" fmla="*/ 17 w 35"/>
                <a:gd name="T1" fmla="*/ 7 h 35"/>
                <a:gd name="T2" fmla="*/ 24 w 35"/>
                <a:gd name="T3" fmla="*/ 8 h 35"/>
                <a:gd name="T4" fmla="*/ 28 w 35"/>
                <a:gd name="T5" fmla="*/ 14 h 35"/>
                <a:gd name="T6" fmla="*/ 26 w 35"/>
                <a:gd name="T7" fmla="*/ 22 h 35"/>
                <a:gd name="T8" fmla="*/ 19 w 35"/>
                <a:gd name="T9" fmla="*/ 28 h 35"/>
                <a:gd name="T10" fmla="*/ 12 w 35"/>
                <a:gd name="T11" fmla="*/ 27 h 35"/>
                <a:gd name="T12" fmla="*/ 8 w 35"/>
                <a:gd name="T13" fmla="*/ 21 h 35"/>
                <a:gd name="T14" fmla="*/ 10 w 35"/>
                <a:gd name="T15" fmla="*/ 13 h 35"/>
                <a:gd name="T16" fmla="*/ 17 w 35"/>
                <a:gd name="T17" fmla="*/ 7 h 35"/>
                <a:gd name="T18" fmla="*/ 1 w 35"/>
                <a:gd name="T19" fmla="*/ 22 h 35"/>
                <a:gd name="T20" fmla="*/ 9 w 35"/>
                <a:gd name="T21" fmla="*/ 32 h 35"/>
                <a:gd name="T22" fmla="*/ 21 w 35"/>
                <a:gd name="T23" fmla="*/ 34 h 35"/>
                <a:gd name="T24" fmla="*/ 32 w 35"/>
                <a:gd name="T25" fmla="*/ 26 h 35"/>
                <a:gd name="T26" fmla="*/ 35 w 35"/>
                <a:gd name="T27" fmla="*/ 13 h 35"/>
                <a:gd name="T28" fmla="*/ 27 w 35"/>
                <a:gd name="T29" fmla="*/ 3 h 35"/>
                <a:gd name="T30" fmla="*/ 20 w 35"/>
                <a:gd name="T31" fmla="*/ 0 h 35"/>
                <a:gd name="T32" fmla="*/ 15 w 35"/>
                <a:gd name="T33" fmla="*/ 1 h 35"/>
                <a:gd name="T34" fmla="*/ 10 w 35"/>
                <a:gd name="T35" fmla="*/ 3 h 35"/>
                <a:gd name="T36" fmla="*/ 4 w 35"/>
                <a:gd name="T37" fmla="*/ 9 h 35"/>
                <a:gd name="T38" fmla="*/ 1 w 35"/>
                <a:gd name="T39"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5">
                  <a:moveTo>
                    <a:pt x="17" y="7"/>
                  </a:moveTo>
                  <a:cubicBezTo>
                    <a:pt x="19" y="6"/>
                    <a:pt x="22" y="6"/>
                    <a:pt x="24" y="8"/>
                  </a:cubicBezTo>
                  <a:cubicBezTo>
                    <a:pt x="26" y="9"/>
                    <a:pt x="28" y="11"/>
                    <a:pt x="28" y="14"/>
                  </a:cubicBezTo>
                  <a:cubicBezTo>
                    <a:pt x="29" y="16"/>
                    <a:pt x="28" y="19"/>
                    <a:pt x="26" y="22"/>
                  </a:cubicBezTo>
                  <a:cubicBezTo>
                    <a:pt x="24" y="25"/>
                    <a:pt x="22" y="27"/>
                    <a:pt x="19" y="28"/>
                  </a:cubicBezTo>
                  <a:cubicBezTo>
                    <a:pt x="17" y="29"/>
                    <a:pt x="14" y="29"/>
                    <a:pt x="12" y="27"/>
                  </a:cubicBezTo>
                  <a:cubicBezTo>
                    <a:pt x="10" y="26"/>
                    <a:pt x="8" y="24"/>
                    <a:pt x="8" y="21"/>
                  </a:cubicBezTo>
                  <a:cubicBezTo>
                    <a:pt x="7" y="19"/>
                    <a:pt x="8" y="16"/>
                    <a:pt x="10" y="13"/>
                  </a:cubicBezTo>
                  <a:cubicBezTo>
                    <a:pt x="12" y="10"/>
                    <a:pt x="14" y="8"/>
                    <a:pt x="17" y="7"/>
                  </a:cubicBezTo>
                  <a:close/>
                  <a:moveTo>
                    <a:pt x="1" y="22"/>
                  </a:moveTo>
                  <a:cubicBezTo>
                    <a:pt x="2" y="26"/>
                    <a:pt x="5" y="30"/>
                    <a:pt x="9" y="32"/>
                  </a:cubicBezTo>
                  <a:cubicBezTo>
                    <a:pt x="13" y="35"/>
                    <a:pt x="17" y="35"/>
                    <a:pt x="21" y="34"/>
                  </a:cubicBezTo>
                  <a:cubicBezTo>
                    <a:pt x="26" y="33"/>
                    <a:pt x="29" y="30"/>
                    <a:pt x="32" y="26"/>
                  </a:cubicBezTo>
                  <a:cubicBezTo>
                    <a:pt x="35" y="21"/>
                    <a:pt x="35" y="17"/>
                    <a:pt x="35" y="13"/>
                  </a:cubicBezTo>
                  <a:cubicBezTo>
                    <a:pt x="34" y="9"/>
                    <a:pt x="31" y="5"/>
                    <a:pt x="27" y="3"/>
                  </a:cubicBezTo>
                  <a:cubicBezTo>
                    <a:pt x="24" y="2"/>
                    <a:pt x="22" y="1"/>
                    <a:pt x="20" y="0"/>
                  </a:cubicBezTo>
                  <a:cubicBezTo>
                    <a:pt x="18" y="0"/>
                    <a:pt x="17" y="0"/>
                    <a:pt x="15" y="1"/>
                  </a:cubicBezTo>
                  <a:cubicBezTo>
                    <a:pt x="13" y="1"/>
                    <a:pt x="11" y="2"/>
                    <a:pt x="10" y="3"/>
                  </a:cubicBezTo>
                  <a:cubicBezTo>
                    <a:pt x="8" y="4"/>
                    <a:pt x="6" y="7"/>
                    <a:pt x="4" y="9"/>
                  </a:cubicBezTo>
                  <a:cubicBezTo>
                    <a:pt x="1" y="14"/>
                    <a:pt x="0" y="18"/>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97" name="Freeform 36"/>
            <p:cNvSpPr>
              <a:spLocks noEditPoints="1"/>
            </p:cNvSpPr>
            <p:nvPr/>
          </p:nvSpPr>
          <p:spPr bwMode="auto">
            <a:xfrm>
              <a:off x="3000375" y="4038600"/>
              <a:ext cx="157163" cy="160338"/>
            </a:xfrm>
            <a:custGeom>
              <a:avLst/>
              <a:gdLst>
                <a:gd name="T0" fmla="*/ 25 w 37"/>
                <a:gd name="T1" fmla="*/ 11 h 38"/>
                <a:gd name="T2" fmla="*/ 29 w 37"/>
                <a:gd name="T3" fmla="*/ 15 h 38"/>
                <a:gd name="T4" fmla="*/ 31 w 37"/>
                <a:gd name="T5" fmla="*/ 18 h 38"/>
                <a:gd name="T6" fmla="*/ 30 w 37"/>
                <a:gd name="T7" fmla="*/ 21 h 38"/>
                <a:gd name="T8" fmla="*/ 27 w 37"/>
                <a:gd name="T9" fmla="*/ 26 h 38"/>
                <a:gd name="T10" fmla="*/ 22 w 37"/>
                <a:gd name="T11" fmla="*/ 30 h 38"/>
                <a:gd name="T12" fmla="*/ 19 w 37"/>
                <a:gd name="T13" fmla="*/ 32 h 38"/>
                <a:gd name="T14" fmla="*/ 16 w 37"/>
                <a:gd name="T15" fmla="*/ 31 h 38"/>
                <a:gd name="T16" fmla="*/ 13 w 37"/>
                <a:gd name="T17" fmla="*/ 29 h 38"/>
                <a:gd name="T18" fmla="*/ 9 w 37"/>
                <a:gd name="T19" fmla="*/ 25 h 38"/>
                <a:gd name="T20" fmla="*/ 23 w 37"/>
                <a:gd name="T21" fmla="*/ 9 h 38"/>
                <a:gd name="T22" fmla="*/ 25 w 37"/>
                <a:gd name="T23" fmla="*/ 11 h 38"/>
                <a:gd name="T24" fmla="*/ 0 w 37"/>
                <a:gd name="T25" fmla="*/ 25 h 38"/>
                <a:gd name="T26" fmla="*/ 10 w 37"/>
                <a:gd name="T27" fmla="*/ 33 h 38"/>
                <a:gd name="T28" fmla="*/ 15 w 37"/>
                <a:gd name="T29" fmla="*/ 37 h 38"/>
                <a:gd name="T30" fmla="*/ 20 w 37"/>
                <a:gd name="T31" fmla="*/ 38 h 38"/>
                <a:gd name="T32" fmla="*/ 27 w 37"/>
                <a:gd name="T33" fmla="*/ 36 h 38"/>
                <a:gd name="T34" fmla="*/ 32 w 37"/>
                <a:gd name="T35" fmla="*/ 31 h 38"/>
                <a:gd name="T36" fmla="*/ 36 w 37"/>
                <a:gd name="T37" fmla="*/ 24 h 38"/>
                <a:gd name="T38" fmla="*/ 37 w 37"/>
                <a:gd name="T39" fmla="*/ 18 h 38"/>
                <a:gd name="T40" fmla="*/ 35 w 37"/>
                <a:gd name="T41" fmla="*/ 13 h 38"/>
                <a:gd name="T42" fmla="*/ 31 w 37"/>
                <a:gd name="T43" fmla="*/ 8 h 38"/>
                <a:gd name="T44" fmla="*/ 22 w 37"/>
                <a:gd name="T45" fmla="*/ 0 h 38"/>
                <a:gd name="T46" fmla="*/ 0 w 37"/>
                <a:gd name="T47"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38">
                  <a:moveTo>
                    <a:pt x="25" y="11"/>
                  </a:moveTo>
                  <a:cubicBezTo>
                    <a:pt x="28" y="13"/>
                    <a:pt x="29" y="14"/>
                    <a:pt x="29" y="15"/>
                  </a:cubicBezTo>
                  <a:cubicBezTo>
                    <a:pt x="30" y="16"/>
                    <a:pt x="31" y="17"/>
                    <a:pt x="31" y="18"/>
                  </a:cubicBezTo>
                  <a:cubicBezTo>
                    <a:pt x="31" y="19"/>
                    <a:pt x="31" y="20"/>
                    <a:pt x="30" y="21"/>
                  </a:cubicBezTo>
                  <a:cubicBezTo>
                    <a:pt x="30" y="23"/>
                    <a:pt x="28" y="24"/>
                    <a:pt x="27" y="26"/>
                  </a:cubicBezTo>
                  <a:cubicBezTo>
                    <a:pt x="25" y="28"/>
                    <a:pt x="24" y="29"/>
                    <a:pt x="22" y="30"/>
                  </a:cubicBezTo>
                  <a:cubicBezTo>
                    <a:pt x="21" y="31"/>
                    <a:pt x="20" y="32"/>
                    <a:pt x="19" y="32"/>
                  </a:cubicBezTo>
                  <a:cubicBezTo>
                    <a:pt x="18" y="32"/>
                    <a:pt x="17" y="31"/>
                    <a:pt x="16" y="31"/>
                  </a:cubicBezTo>
                  <a:cubicBezTo>
                    <a:pt x="15" y="31"/>
                    <a:pt x="14" y="30"/>
                    <a:pt x="13" y="29"/>
                  </a:cubicBezTo>
                  <a:cubicBezTo>
                    <a:pt x="9" y="25"/>
                    <a:pt x="9" y="25"/>
                    <a:pt x="9" y="25"/>
                  </a:cubicBezTo>
                  <a:cubicBezTo>
                    <a:pt x="23" y="9"/>
                    <a:pt x="23" y="9"/>
                    <a:pt x="23" y="9"/>
                  </a:cubicBezTo>
                  <a:lnTo>
                    <a:pt x="25" y="11"/>
                  </a:lnTo>
                  <a:close/>
                  <a:moveTo>
                    <a:pt x="0" y="25"/>
                  </a:moveTo>
                  <a:cubicBezTo>
                    <a:pt x="10" y="33"/>
                    <a:pt x="10" y="33"/>
                    <a:pt x="10" y="33"/>
                  </a:cubicBezTo>
                  <a:cubicBezTo>
                    <a:pt x="12" y="35"/>
                    <a:pt x="13" y="36"/>
                    <a:pt x="15" y="37"/>
                  </a:cubicBezTo>
                  <a:cubicBezTo>
                    <a:pt x="17" y="37"/>
                    <a:pt x="18" y="38"/>
                    <a:pt x="20" y="38"/>
                  </a:cubicBezTo>
                  <a:cubicBezTo>
                    <a:pt x="22" y="38"/>
                    <a:pt x="24" y="37"/>
                    <a:pt x="27" y="36"/>
                  </a:cubicBezTo>
                  <a:cubicBezTo>
                    <a:pt x="28" y="34"/>
                    <a:pt x="30" y="33"/>
                    <a:pt x="32" y="31"/>
                  </a:cubicBezTo>
                  <a:cubicBezTo>
                    <a:pt x="34" y="28"/>
                    <a:pt x="35" y="26"/>
                    <a:pt x="36" y="24"/>
                  </a:cubicBezTo>
                  <a:cubicBezTo>
                    <a:pt x="37" y="22"/>
                    <a:pt x="37" y="20"/>
                    <a:pt x="37" y="18"/>
                  </a:cubicBezTo>
                  <a:cubicBezTo>
                    <a:pt x="37" y="16"/>
                    <a:pt x="36" y="14"/>
                    <a:pt x="35" y="13"/>
                  </a:cubicBezTo>
                  <a:cubicBezTo>
                    <a:pt x="35" y="11"/>
                    <a:pt x="33" y="10"/>
                    <a:pt x="31" y="8"/>
                  </a:cubicBezTo>
                  <a:cubicBezTo>
                    <a:pt x="22" y="0"/>
                    <a:pt x="22" y="0"/>
                    <a:pt x="22" y="0"/>
                  </a:cubicBezTo>
                  <a:lnTo>
                    <a:pt x="0"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98" name="Freeform 37"/>
            <p:cNvSpPr>
              <a:spLocks noEditPoints="1"/>
            </p:cNvSpPr>
            <p:nvPr/>
          </p:nvSpPr>
          <p:spPr bwMode="auto">
            <a:xfrm>
              <a:off x="2800350" y="3851275"/>
              <a:ext cx="161925" cy="144463"/>
            </a:xfrm>
            <a:custGeom>
              <a:avLst/>
              <a:gdLst>
                <a:gd name="T0" fmla="*/ 46 w 102"/>
                <a:gd name="T1" fmla="*/ 24 h 91"/>
                <a:gd name="T2" fmla="*/ 80 w 102"/>
                <a:gd name="T3" fmla="*/ 18 h 91"/>
                <a:gd name="T4" fmla="*/ 56 w 102"/>
                <a:gd name="T5" fmla="*/ 45 h 91"/>
                <a:gd name="T6" fmla="*/ 46 w 102"/>
                <a:gd name="T7" fmla="*/ 24 h 91"/>
                <a:gd name="T8" fmla="*/ 102 w 102"/>
                <a:gd name="T9" fmla="*/ 16 h 91"/>
                <a:gd name="T10" fmla="*/ 94 w 102"/>
                <a:gd name="T11" fmla="*/ 0 h 91"/>
                <a:gd name="T12" fmla="*/ 0 w 102"/>
                <a:gd name="T13" fmla="*/ 13 h 91"/>
                <a:gd name="T14" fmla="*/ 8 w 102"/>
                <a:gd name="T15" fmla="*/ 29 h 91"/>
                <a:gd name="T16" fmla="*/ 30 w 102"/>
                <a:gd name="T17" fmla="*/ 26 h 91"/>
                <a:gd name="T18" fmla="*/ 48 w 102"/>
                <a:gd name="T19" fmla="*/ 56 h 91"/>
                <a:gd name="T20" fmla="*/ 32 w 102"/>
                <a:gd name="T21" fmla="*/ 75 h 91"/>
                <a:gd name="T22" fmla="*/ 43 w 102"/>
                <a:gd name="T23" fmla="*/ 91 h 91"/>
                <a:gd name="T24" fmla="*/ 102 w 102"/>
                <a:gd name="T25" fmla="*/ 1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91">
                  <a:moveTo>
                    <a:pt x="46" y="24"/>
                  </a:moveTo>
                  <a:lnTo>
                    <a:pt x="80" y="18"/>
                  </a:lnTo>
                  <a:lnTo>
                    <a:pt x="56" y="45"/>
                  </a:lnTo>
                  <a:lnTo>
                    <a:pt x="46" y="24"/>
                  </a:lnTo>
                  <a:close/>
                  <a:moveTo>
                    <a:pt x="102" y="16"/>
                  </a:moveTo>
                  <a:lnTo>
                    <a:pt x="94" y="0"/>
                  </a:lnTo>
                  <a:lnTo>
                    <a:pt x="0" y="13"/>
                  </a:lnTo>
                  <a:lnTo>
                    <a:pt x="8" y="29"/>
                  </a:lnTo>
                  <a:lnTo>
                    <a:pt x="30" y="26"/>
                  </a:lnTo>
                  <a:lnTo>
                    <a:pt x="48" y="56"/>
                  </a:lnTo>
                  <a:lnTo>
                    <a:pt x="32" y="75"/>
                  </a:lnTo>
                  <a:lnTo>
                    <a:pt x="43" y="91"/>
                  </a:lnTo>
                  <a:lnTo>
                    <a:pt x="102"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99" name="Freeform 38"/>
            <p:cNvSpPr/>
            <p:nvPr/>
          </p:nvSpPr>
          <p:spPr bwMode="auto">
            <a:xfrm>
              <a:off x="2746375" y="3684588"/>
              <a:ext cx="168275" cy="152400"/>
            </a:xfrm>
            <a:custGeom>
              <a:avLst/>
              <a:gdLst>
                <a:gd name="T0" fmla="*/ 0 w 106"/>
                <a:gd name="T1" fmla="*/ 29 h 96"/>
                <a:gd name="T2" fmla="*/ 82 w 106"/>
                <a:gd name="T3" fmla="*/ 0 h 96"/>
                <a:gd name="T4" fmla="*/ 88 w 106"/>
                <a:gd name="T5" fmla="*/ 19 h 96"/>
                <a:gd name="T6" fmla="*/ 56 w 106"/>
                <a:gd name="T7" fmla="*/ 29 h 96"/>
                <a:gd name="T8" fmla="*/ 66 w 106"/>
                <a:gd name="T9" fmla="*/ 62 h 96"/>
                <a:gd name="T10" fmla="*/ 101 w 106"/>
                <a:gd name="T11" fmla="*/ 51 h 96"/>
                <a:gd name="T12" fmla="*/ 106 w 106"/>
                <a:gd name="T13" fmla="*/ 67 h 96"/>
                <a:gd name="T14" fmla="*/ 24 w 106"/>
                <a:gd name="T15" fmla="*/ 96 h 96"/>
                <a:gd name="T16" fmla="*/ 16 w 106"/>
                <a:gd name="T17" fmla="*/ 80 h 96"/>
                <a:gd name="T18" fmla="*/ 53 w 106"/>
                <a:gd name="T19" fmla="*/ 67 h 96"/>
                <a:gd name="T20" fmla="*/ 42 w 106"/>
                <a:gd name="T21" fmla="*/ 35 h 96"/>
                <a:gd name="T22" fmla="*/ 5 w 106"/>
                <a:gd name="T23" fmla="*/ 48 h 96"/>
                <a:gd name="T24" fmla="*/ 0 w 106"/>
                <a:gd name="T25"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96">
                  <a:moveTo>
                    <a:pt x="0" y="29"/>
                  </a:moveTo>
                  <a:lnTo>
                    <a:pt x="82" y="0"/>
                  </a:lnTo>
                  <a:lnTo>
                    <a:pt x="88" y="19"/>
                  </a:lnTo>
                  <a:lnTo>
                    <a:pt x="56" y="29"/>
                  </a:lnTo>
                  <a:lnTo>
                    <a:pt x="66" y="62"/>
                  </a:lnTo>
                  <a:lnTo>
                    <a:pt x="101" y="51"/>
                  </a:lnTo>
                  <a:lnTo>
                    <a:pt x="106" y="67"/>
                  </a:lnTo>
                  <a:lnTo>
                    <a:pt x="24" y="96"/>
                  </a:lnTo>
                  <a:lnTo>
                    <a:pt x="16" y="80"/>
                  </a:lnTo>
                  <a:lnTo>
                    <a:pt x="53" y="67"/>
                  </a:lnTo>
                  <a:lnTo>
                    <a:pt x="42" y="35"/>
                  </a:lnTo>
                  <a:lnTo>
                    <a:pt x="5" y="48"/>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00" name="Freeform 39"/>
            <p:cNvSpPr/>
            <p:nvPr/>
          </p:nvSpPr>
          <p:spPr bwMode="auto">
            <a:xfrm>
              <a:off x="2716213" y="3560763"/>
              <a:ext cx="147638" cy="119063"/>
            </a:xfrm>
            <a:custGeom>
              <a:avLst/>
              <a:gdLst>
                <a:gd name="T0" fmla="*/ 9 w 35"/>
                <a:gd name="T1" fmla="*/ 1 h 28"/>
                <a:gd name="T2" fmla="*/ 11 w 35"/>
                <a:gd name="T3" fmla="*/ 8 h 28"/>
                <a:gd name="T4" fmla="*/ 7 w 35"/>
                <a:gd name="T5" fmla="*/ 11 h 28"/>
                <a:gd name="T6" fmla="*/ 6 w 35"/>
                <a:gd name="T7" fmla="*/ 16 h 28"/>
                <a:gd name="T8" fmla="*/ 8 w 35"/>
                <a:gd name="T9" fmla="*/ 20 h 28"/>
                <a:gd name="T10" fmla="*/ 12 w 35"/>
                <a:gd name="T11" fmla="*/ 21 h 28"/>
                <a:gd name="T12" fmla="*/ 14 w 35"/>
                <a:gd name="T13" fmla="*/ 20 h 28"/>
                <a:gd name="T14" fmla="*/ 15 w 35"/>
                <a:gd name="T15" fmla="*/ 18 h 28"/>
                <a:gd name="T16" fmla="*/ 15 w 35"/>
                <a:gd name="T17" fmla="*/ 12 h 28"/>
                <a:gd name="T18" fmla="*/ 17 w 35"/>
                <a:gd name="T19" fmla="*/ 4 h 28"/>
                <a:gd name="T20" fmla="*/ 23 w 35"/>
                <a:gd name="T21" fmla="*/ 0 h 28"/>
                <a:gd name="T22" fmla="*/ 28 w 35"/>
                <a:gd name="T23" fmla="*/ 1 h 28"/>
                <a:gd name="T24" fmla="*/ 32 w 35"/>
                <a:gd name="T25" fmla="*/ 4 h 28"/>
                <a:gd name="T26" fmla="*/ 34 w 35"/>
                <a:gd name="T27" fmla="*/ 10 h 28"/>
                <a:gd name="T28" fmla="*/ 33 w 35"/>
                <a:gd name="T29" fmla="*/ 20 h 28"/>
                <a:gd name="T30" fmla="*/ 27 w 35"/>
                <a:gd name="T31" fmla="*/ 24 h 28"/>
                <a:gd name="T32" fmla="*/ 25 w 35"/>
                <a:gd name="T33" fmla="*/ 18 h 28"/>
                <a:gd name="T34" fmla="*/ 28 w 35"/>
                <a:gd name="T35" fmla="*/ 16 h 28"/>
                <a:gd name="T36" fmla="*/ 29 w 35"/>
                <a:gd name="T37" fmla="*/ 11 h 28"/>
                <a:gd name="T38" fmla="*/ 27 w 35"/>
                <a:gd name="T39" fmla="*/ 7 h 28"/>
                <a:gd name="T40" fmla="*/ 25 w 35"/>
                <a:gd name="T41" fmla="*/ 6 h 28"/>
                <a:gd name="T42" fmla="*/ 23 w 35"/>
                <a:gd name="T43" fmla="*/ 8 h 28"/>
                <a:gd name="T44" fmla="*/ 22 w 35"/>
                <a:gd name="T45" fmla="*/ 14 h 28"/>
                <a:gd name="T46" fmla="*/ 21 w 35"/>
                <a:gd name="T47" fmla="*/ 22 h 28"/>
                <a:gd name="T48" fmla="*/ 18 w 35"/>
                <a:gd name="T49" fmla="*/ 26 h 28"/>
                <a:gd name="T50" fmla="*/ 13 w 35"/>
                <a:gd name="T51" fmla="*/ 28 h 28"/>
                <a:gd name="T52" fmla="*/ 7 w 35"/>
                <a:gd name="T53" fmla="*/ 27 h 28"/>
                <a:gd name="T54" fmla="*/ 3 w 35"/>
                <a:gd name="T55" fmla="*/ 24 h 28"/>
                <a:gd name="T56" fmla="*/ 0 w 35"/>
                <a:gd name="T57" fmla="*/ 17 h 28"/>
                <a:gd name="T58" fmla="*/ 2 w 35"/>
                <a:gd name="T59" fmla="*/ 7 h 28"/>
                <a:gd name="T60" fmla="*/ 9 w 35"/>
                <a:gd name="T61"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28">
                  <a:moveTo>
                    <a:pt x="9" y="1"/>
                  </a:moveTo>
                  <a:cubicBezTo>
                    <a:pt x="11" y="8"/>
                    <a:pt x="11" y="8"/>
                    <a:pt x="11" y="8"/>
                  </a:cubicBezTo>
                  <a:cubicBezTo>
                    <a:pt x="9" y="8"/>
                    <a:pt x="7" y="10"/>
                    <a:pt x="7" y="11"/>
                  </a:cubicBezTo>
                  <a:cubicBezTo>
                    <a:pt x="6" y="12"/>
                    <a:pt x="6" y="14"/>
                    <a:pt x="6" y="16"/>
                  </a:cubicBezTo>
                  <a:cubicBezTo>
                    <a:pt x="6" y="18"/>
                    <a:pt x="7" y="19"/>
                    <a:pt x="8" y="20"/>
                  </a:cubicBezTo>
                  <a:cubicBezTo>
                    <a:pt x="9" y="21"/>
                    <a:pt x="10" y="22"/>
                    <a:pt x="12" y="21"/>
                  </a:cubicBezTo>
                  <a:cubicBezTo>
                    <a:pt x="12" y="21"/>
                    <a:pt x="13" y="21"/>
                    <a:pt x="14" y="20"/>
                  </a:cubicBezTo>
                  <a:cubicBezTo>
                    <a:pt x="14" y="20"/>
                    <a:pt x="14" y="19"/>
                    <a:pt x="15" y="18"/>
                  </a:cubicBezTo>
                  <a:cubicBezTo>
                    <a:pt x="15" y="17"/>
                    <a:pt x="15" y="15"/>
                    <a:pt x="15" y="12"/>
                  </a:cubicBezTo>
                  <a:cubicBezTo>
                    <a:pt x="15" y="9"/>
                    <a:pt x="16" y="6"/>
                    <a:pt x="17" y="4"/>
                  </a:cubicBezTo>
                  <a:cubicBezTo>
                    <a:pt x="18" y="2"/>
                    <a:pt x="20" y="1"/>
                    <a:pt x="23" y="0"/>
                  </a:cubicBezTo>
                  <a:cubicBezTo>
                    <a:pt x="25" y="0"/>
                    <a:pt x="26" y="0"/>
                    <a:pt x="28" y="1"/>
                  </a:cubicBezTo>
                  <a:cubicBezTo>
                    <a:pt x="29" y="2"/>
                    <a:pt x="31" y="3"/>
                    <a:pt x="32" y="4"/>
                  </a:cubicBezTo>
                  <a:cubicBezTo>
                    <a:pt x="33" y="6"/>
                    <a:pt x="34" y="8"/>
                    <a:pt x="34" y="10"/>
                  </a:cubicBezTo>
                  <a:cubicBezTo>
                    <a:pt x="35" y="14"/>
                    <a:pt x="35" y="18"/>
                    <a:pt x="33" y="20"/>
                  </a:cubicBezTo>
                  <a:cubicBezTo>
                    <a:pt x="32" y="22"/>
                    <a:pt x="30" y="24"/>
                    <a:pt x="27" y="24"/>
                  </a:cubicBezTo>
                  <a:cubicBezTo>
                    <a:pt x="25" y="18"/>
                    <a:pt x="25" y="18"/>
                    <a:pt x="25" y="18"/>
                  </a:cubicBezTo>
                  <a:cubicBezTo>
                    <a:pt x="27" y="17"/>
                    <a:pt x="28" y="17"/>
                    <a:pt x="28" y="16"/>
                  </a:cubicBezTo>
                  <a:cubicBezTo>
                    <a:pt x="29" y="15"/>
                    <a:pt x="29" y="13"/>
                    <a:pt x="29" y="11"/>
                  </a:cubicBezTo>
                  <a:cubicBezTo>
                    <a:pt x="28" y="9"/>
                    <a:pt x="28" y="8"/>
                    <a:pt x="27" y="7"/>
                  </a:cubicBezTo>
                  <a:cubicBezTo>
                    <a:pt x="26" y="7"/>
                    <a:pt x="25" y="6"/>
                    <a:pt x="25" y="6"/>
                  </a:cubicBezTo>
                  <a:cubicBezTo>
                    <a:pt x="24" y="7"/>
                    <a:pt x="23" y="7"/>
                    <a:pt x="23" y="8"/>
                  </a:cubicBezTo>
                  <a:cubicBezTo>
                    <a:pt x="22" y="9"/>
                    <a:pt x="22" y="11"/>
                    <a:pt x="22" y="14"/>
                  </a:cubicBezTo>
                  <a:cubicBezTo>
                    <a:pt x="21" y="17"/>
                    <a:pt x="21" y="20"/>
                    <a:pt x="21" y="22"/>
                  </a:cubicBezTo>
                  <a:cubicBezTo>
                    <a:pt x="20" y="23"/>
                    <a:pt x="19" y="25"/>
                    <a:pt x="18" y="26"/>
                  </a:cubicBezTo>
                  <a:cubicBezTo>
                    <a:pt x="17" y="27"/>
                    <a:pt x="15" y="28"/>
                    <a:pt x="13" y="28"/>
                  </a:cubicBezTo>
                  <a:cubicBezTo>
                    <a:pt x="11" y="28"/>
                    <a:pt x="9" y="28"/>
                    <a:pt x="7" y="27"/>
                  </a:cubicBezTo>
                  <a:cubicBezTo>
                    <a:pt x="6" y="27"/>
                    <a:pt x="4" y="25"/>
                    <a:pt x="3" y="24"/>
                  </a:cubicBezTo>
                  <a:cubicBezTo>
                    <a:pt x="2" y="22"/>
                    <a:pt x="1" y="20"/>
                    <a:pt x="0" y="17"/>
                  </a:cubicBezTo>
                  <a:cubicBezTo>
                    <a:pt x="0" y="13"/>
                    <a:pt x="0" y="9"/>
                    <a:pt x="2" y="7"/>
                  </a:cubicBezTo>
                  <a:cubicBezTo>
                    <a:pt x="3" y="4"/>
                    <a:pt x="6" y="3"/>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01" name="Freeform 40"/>
            <p:cNvSpPr/>
            <p:nvPr/>
          </p:nvSpPr>
          <p:spPr bwMode="auto">
            <a:xfrm>
              <a:off x="3675063" y="4251325"/>
              <a:ext cx="122238" cy="149225"/>
            </a:xfrm>
            <a:custGeom>
              <a:avLst/>
              <a:gdLst>
                <a:gd name="T0" fmla="*/ 0 w 29"/>
                <a:gd name="T1" fmla="*/ 3 h 35"/>
                <a:gd name="T2" fmla="*/ 7 w 29"/>
                <a:gd name="T3" fmla="*/ 2 h 35"/>
                <a:gd name="T4" fmla="*/ 9 w 29"/>
                <a:gd name="T5" fmla="*/ 20 h 35"/>
                <a:gd name="T6" fmla="*/ 9 w 29"/>
                <a:gd name="T7" fmla="*/ 25 h 35"/>
                <a:gd name="T8" fmla="*/ 12 w 29"/>
                <a:gd name="T9" fmla="*/ 28 h 35"/>
                <a:gd name="T10" fmla="*/ 16 w 29"/>
                <a:gd name="T11" fmla="*/ 29 h 35"/>
                <a:gd name="T12" fmla="*/ 20 w 29"/>
                <a:gd name="T13" fmla="*/ 28 h 35"/>
                <a:gd name="T14" fmla="*/ 22 w 29"/>
                <a:gd name="T15" fmla="*/ 25 h 35"/>
                <a:gd name="T16" fmla="*/ 22 w 29"/>
                <a:gd name="T17" fmla="*/ 19 h 35"/>
                <a:gd name="T18" fmla="*/ 20 w 29"/>
                <a:gd name="T19" fmla="*/ 1 h 35"/>
                <a:gd name="T20" fmla="*/ 27 w 29"/>
                <a:gd name="T21" fmla="*/ 0 h 35"/>
                <a:gd name="T22" fmla="*/ 28 w 29"/>
                <a:gd name="T23" fmla="*/ 18 h 35"/>
                <a:gd name="T24" fmla="*/ 28 w 29"/>
                <a:gd name="T25" fmla="*/ 26 h 35"/>
                <a:gd name="T26" fmla="*/ 27 w 29"/>
                <a:gd name="T27" fmla="*/ 30 h 35"/>
                <a:gd name="T28" fmla="*/ 23 w 29"/>
                <a:gd name="T29" fmla="*/ 33 h 35"/>
                <a:gd name="T30" fmla="*/ 17 w 29"/>
                <a:gd name="T31" fmla="*/ 35 h 35"/>
                <a:gd name="T32" fmla="*/ 10 w 29"/>
                <a:gd name="T33" fmla="*/ 34 h 35"/>
                <a:gd name="T34" fmla="*/ 6 w 29"/>
                <a:gd name="T35" fmla="*/ 32 h 35"/>
                <a:gd name="T36" fmla="*/ 3 w 29"/>
                <a:gd name="T37" fmla="*/ 28 h 35"/>
                <a:gd name="T38" fmla="*/ 2 w 29"/>
                <a:gd name="T39" fmla="*/ 20 h 35"/>
                <a:gd name="T40" fmla="*/ 0 w 29"/>
                <a:gd name="T41"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5">
                  <a:moveTo>
                    <a:pt x="0" y="3"/>
                  </a:moveTo>
                  <a:cubicBezTo>
                    <a:pt x="7" y="2"/>
                    <a:pt x="7" y="2"/>
                    <a:pt x="7" y="2"/>
                  </a:cubicBezTo>
                  <a:cubicBezTo>
                    <a:pt x="9" y="20"/>
                    <a:pt x="9" y="20"/>
                    <a:pt x="9" y="20"/>
                  </a:cubicBezTo>
                  <a:cubicBezTo>
                    <a:pt x="9" y="23"/>
                    <a:pt x="9" y="25"/>
                    <a:pt x="9" y="25"/>
                  </a:cubicBezTo>
                  <a:cubicBezTo>
                    <a:pt x="10" y="27"/>
                    <a:pt x="11" y="28"/>
                    <a:pt x="12" y="28"/>
                  </a:cubicBezTo>
                  <a:cubicBezTo>
                    <a:pt x="13" y="29"/>
                    <a:pt x="14" y="29"/>
                    <a:pt x="16" y="29"/>
                  </a:cubicBezTo>
                  <a:cubicBezTo>
                    <a:pt x="18" y="29"/>
                    <a:pt x="19" y="29"/>
                    <a:pt x="20" y="28"/>
                  </a:cubicBezTo>
                  <a:cubicBezTo>
                    <a:pt x="21" y="27"/>
                    <a:pt x="22" y="26"/>
                    <a:pt x="22" y="25"/>
                  </a:cubicBezTo>
                  <a:cubicBezTo>
                    <a:pt x="22" y="24"/>
                    <a:pt x="22" y="22"/>
                    <a:pt x="22" y="19"/>
                  </a:cubicBezTo>
                  <a:cubicBezTo>
                    <a:pt x="20" y="1"/>
                    <a:pt x="20" y="1"/>
                    <a:pt x="20" y="1"/>
                  </a:cubicBezTo>
                  <a:cubicBezTo>
                    <a:pt x="27" y="0"/>
                    <a:pt x="27" y="0"/>
                    <a:pt x="27" y="0"/>
                  </a:cubicBezTo>
                  <a:cubicBezTo>
                    <a:pt x="28" y="18"/>
                    <a:pt x="28" y="18"/>
                    <a:pt x="28" y="18"/>
                  </a:cubicBezTo>
                  <a:cubicBezTo>
                    <a:pt x="29" y="22"/>
                    <a:pt x="29" y="24"/>
                    <a:pt x="28" y="26"/>
                  </a:cubicBezTo>
                  <a:cubicBezTo>
                    <a:pt x="28" y="28"/>
                    <a:pt x="28" y="29"/>
                    <a:pt x="27" y="30"/>
                  </a:cubicBezTo>
                  <a:cubicBezTo>
                    <a:pt x="26" y="32"/>
                    <a:pt x="25" y="33"/>
                    <a:pt x="23" y="33"/>
                  </a:cubicBezTo>
                  <a:cubicBezTo>
                    <a:pt x="22" y="34"/>
                    <a:pt x="20" y="35"/>
                    <a:pt x="17" y="35"/>
                  </a:cubicBezTo>
                  <a:cubicBezTo>
                    <a:pt x="14" y="35"/>
                    <a:pt x="11" y="35"/>
                    <a:pt x="10" y="34"/>
                  </a:cubicBezTo>
                  <a:cubicBezTo>
                    <a:pt x="8" y="34"/>
                    <a:pt x="7" y="33"/>
                    <a:pt x="6" y="32"/>
                  </a:cubicBezTo>
                  <a:cubicBezTo>
                    <a:pt x="5" y="31"/>
                    <a:pt x="4" y="30"/>
                    <a:pt x="3" y="28"/>
                  </a:cubicBezTo>
                  <a:cubicBezTo>
                    <a:pt x="3" y="27"/>
                    <a:pt x="2" y="24"/>
                    <a:pt x="2" y="2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02" name="Freeform 41"/>
            <p:cNvSpPr/>
            <p:nvPr/>
          </p:nvSpPr>
          <p:spPr bwMode="auto">
            <a:xfrm>
              <a:off x="3814763" y="4216400"/>
              <a:ext cx="147638" cy="166688"/>
            </a:xfrm>
            <a:custGeom>
              <a:avLst/>
              <a:gdLst>
                <a:gd name="T0" fmla="*/ 24 w 93"/>
                <a:gd name="T1" fmla="*/ 105 h 105"/>
                <a:gd name="T2" fmla="*/ 0 w 93"/>
                <a:gd name="T3" fmla="*/ 19 h 105"/>
                <a:gd name="T4" fmla="*/ 18 w 93"/>
                <a:gd name="T5" fmla="*/ 16 h 105"/>
                <a:gd name="T6" fmla="*/ 69 w 93"/>
                <a:gd name="T7" fmla="*/ 62 h 105"/>
                <a:gd name="T8" fmla="*/ 53 w 93"/>
                <a:gd name="T9" fmla="*/ 6 h 105"/>
                <a:gd name="T10" fmla="*/ 69 w 93"/>
                <a:gd name="T11" fmla="*/ 0 h 105"/>
                <a:gd name="T12" fmla="*/ 93 w 93"/>
                <a:gd name="T13" fmla="*/ 86 h 105"/>
                <a:gd name="T14" fmla="*/ 75 w 93"/>
                <a:gd name="T15" fmla="*/ 91 h 105"/>
                <a:gd name="T16" fmla="*/ 24 w 93"/>
                <a:gd name="T17" fmla="*/ 43 h 105"/>
                <a:gd name="T18" fmla="*/ 40 w 93"/>
                <a:gd name="T19" fmla="*/ 99 h 105"/>
                <a:gd name="T20" fmla="*/ 24 w 93"/>
                <a:gd name="T21"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105">
                  <a:moveTo>
                    <a:pt x="24" y="105"/>
                  </a:moveTo>
                  <a:lnTo>
                    <a:pt x="0" y="19"/>
                  </a:lnTo>
                  <a:lnTo>
                    <a:pt x="18" y="16"/>
                  </a:lnTo>
                  <a:lnTo>
                    <a:pt x="69" y="62"/>
                  </a:lnTo>
                  <a:lnTo>
                    <a:pt x="53" y="6"/>
                  </a:lnTo>
                  <a:lnTo>
                    <a:pt x="69" y="0"/>
                  </a:lnTo>
                  <a:lnTo>
                    <a:pt x="93" y="86"/>
                  </a:lnTo>
                  <a:lnTo>
                    <a:pt x="75" y="91"/>
                  </a:lnTo>
                  <a:lnTo>
                    <a:pt x="24" y="43"/>
                  </a:lnTo>
                  <a:lnTo>
                    <a:pt x="40" y="99"/>
                  </a:lnTo>
                  <a:lnTo>
                    <a:pt x="24"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03" name="Freeform 42"/>
            <p:cNvSpPr/>
            <p:nvPr/>
          </p:nvSpPr>
          <p:spPr bwMode="auto">
            <a:xfrm>
              <a:off x="3949700" y="4195763"/>
              <a:ext cx="80963" cy="139700"/>
            </a:xfrm>
            <a:custGeom>
              <a:avLst/>
              <a:gdLst>
                <a:gd name="T0" fmla="*/ 35 w 51"/>
                <a:gd name="T1" fmla="*/ 88 h 88"/>
                <a:gd name="T2" fmla="*/ 0 w 51"/>
                <a:gd name="T3" fmla="*/ 5 h 88"/>
                <a:gd name="T4" fmla="*/ 16 w 51"/>
                <a:gd name="T5" fmla="*/ 0 h 88"/>
                <a:gd name="T6" fmla="*/ 51 w 51"/>
                <a:gd name="T7" fmla="*/ 80 h 88"/>
                <a:gd name="T8" fmla="*/ 35 w 51"/>
                <a:gd name="T9" fmla="*/ 88 h 88"/>
              </a:gdLst>
              <a:ahLst/>
              <a:cxnLst>
                <a:cxn ang="0">
                  <a:pos x="T0" y="T1"/>
                </a:cxn>
                <a:cxn ang="0">
                  <a:pos x="T2" y="T3"/>
                </a:cxn>
                <a:cxn ang="0">
                  <a:pos x="T4" y="T5"/>
                </a:cxn>
                <a:cxn ang="0">
                  <a:pos x="T6" y="T7"/>
                </a:cxn>
                <a:cxn ang="0">
                  <a:pos x="T8" y="T9"/>
                </a:cxn>
              </a:cxnLst>
              <a:rect l="0" t="0" r="r" b="b"/>
              <a:pathLst>
                <a:path w="51" h="88">
                  <a:moveTo>
                    <a:pt x="35" y="88"/>
                  </a:moveTo>
                  <a:lnTo>
                    <a:pt x="0" y="5"/>
                  </a:lnTo>
                  <a:lnTo>
                    <a:pt x="16" y="0"/>
                  </a:lnTo>
                  <a:lnTo>
                    <a:pt x="51" y="80"/>
                  </a:lnTo>
                  <a:lnTo>
                    <a:pt x="35"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04" name="Freeform 43"/>
            <p:cNvSpPr/>
            <p:nvPr/>
          </p:nvSpPr>
          <p:spPr bwMode="auto">
            <a:xfrm>
              <a:off x="3987800" y="4127500"/>
              <a:ext cx="139700" cy="161925"/>
            </a:xfrm>
            <a:custGeom>
              <a:avLst/>
              <a:gdLst>
                <a:gd name="T0" fmla="*/ 72 w 88"/>
                <a:gd name="T1" fmla="*/ 102 h 102"/>
                <a:gd name="T2" fmla="*/ 0 w 88"/>
                <a:gd name="T3" fmla="*/ 40 h 102"/>
                <a:gd name="T4" fmla="*/ 19 w 88"/>
                <a:gd name="T5" fmla="*/ 32 h 102"/>
                <a:gd name="T6" fmla="*/ 70 w 88"/>
                <a:gd name="T7" fmla="*/ 78 h 102"/>
                <a:gd name="T8" fmla="*/ 56 w 88"/>
                <a:gd name="T9" fmla="*/ 11 h 102"/>
                <a:gd name="T10" fmla="*/ 72 w 88"/>
                <a:gd name="T11" fmla="*/ 0 h 102"/>
                <a:gd name="T12" fmla="*/ 88 w 88"/>
                <a:gd name="T13" fmla="*/ 94 h 102"/>
                <a:gd name="T14" fmla="*/ 72 w 88"/>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02">
                  <a:moveTo>
                    <a:pt x="72" y="102"/>
                  </a:moveTo>
                  <a:lnTo>
                    <a:pt x="0" y="40"/>
                  </a:lnTo>
                  <a:lnTo>
                    <a:pt x="19" y="32"/>
                  </a:lnTo>
                  <a:lnTo>
                    <a:pt x="70" y="78"/>
                  </a:lnTo>
                  <a:lnTo>
                    <a:pt x="56" y="11"/>
                  </a:lnTo>
                  <a:lnTo>
                    <a:pt x="72" y="0"/>
                  </a:lnTo>
                  <a:lnTo>
                    <a:pt x="88" y="94"/>
                  </a:lnTo>
                  <a:lnTo>
                    <a:pt x="72"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05" name="Freeform 44"/>
            <p:cNvSpPr/>
            <p:nvPr/>
          </p:nvSpPr>
          <p:spPr bwMode="auto">
            <a:xfrm>
              <a:off x="4114800" y="4054475"/>
              <a:ext cx="169863" cy="174625"/>
            </a:xfrm>
            <a:custGeom>
              <a:avLst/>
              <a:gdLst>
                <a:gd name="T0" fmla="*/ 57 w 107"/>
                <a:gd name="T1" fmla="*/ 110 h 110"/>
                <a:gd name="T2" fmla="*/ 0 w 107"/>
                <a:gd name="T3" fmla="*/ 40 h 110"/>
                <a:gd name="T4" fmla="*/ 51 w 107"/>
                <a:gd name="T5" fmla="*/ 0 h 110"/>
                <a:gd name="T6" fmla="*/ 62 w 107"/>
                <a:gd name="T7" fmla="*/ 11 h 110"/>
                <a:gd name="T8" fmla="*/ 24 w 107"/>
                <a:gd name="T9" fmla="*/ 40 h 110"/>
                <a:gd name="T10" fmla="*/ 35 w 107"/>
                <a:gd name="T11" fmla="*/ 57 h 110"/>
                <a:gd name="T12" fmla="*/ 70 w 107"/>
                <a:gd name="T13" fmla="*/ 30 h 110"/>
                <a:gd name="T14" fmla="*/ 81 w 107"/>
                <a:gd name="T15" fmla="*/ 40 h 110"/>
                <a:gd name="T16" fmla="*/ 46 w 107"/>
                <a:gd name="T17" fmla="*/ 67 h 110"/>
                <a:gd name="T18" fmla="*/ 59 w 107"/>
                <a:gd name="T19" fmla="*/ 86 h 110"/>
                <a:gd name="T20" fmla="*/ 99 w 107"/>
                <a:gd name="T21" fmla="*/ 57 h 110"/>
                <a:gd name="T22" fmla="*/ 107 w 107"/>
                <a:gd name="T23" fmla="*/ 67 h 110"/>
                <a:gd name="T24" fmla="*/ 57 w 107"/>
                <a:gd name="T2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0">
                  <a:moveTo>
                    <a:pt x="57" y="110"/>
                  </a:moveTo>
                  <a:lnTo>
                    <a:pt x="0" y="40"/>
                  </a:lnTo>
                  <a:lnTo>
                    <a:pt x="51" y="0"/>
                  </a:lnTo>
                  <a:lnTo>
                    <a:pt x="62" y="11"/>
                  </a:lnTo>
                  <a:lnTo>
                    <a:pt x="24" y="40"/>
                  </a:lnTo>
                  <a:lnTo>
                    <a:pt x="35" y="57"/>
                  </a:lnTo>
                  <a:lnTo>
                    <a:pt x="70" y="30"/>
                  </a:lnTo>
                  <a:lnTo>
                    <a:pt x="81" y="40"/>
                  </a:lnTo>
                  <a:lnTo>
                    <a:pt x="46" y="67"/>
                  </a:lnTo>
                  <a:lnTo>
                    <a:pt x="59" y="86"/>
                  </a:lnTo>
                  <a:lnTo>
                    <a:pt x="99" y="57"/>
                  </a:lnTo>
                  <a:lnTo>
                    <a:pt x="107" y="67"/>
                  </a:lnTo>
                  <a:lnTo>
                    <a:pt x="57"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06" name="Freeform 45"/>
            <p:cNvSpPr>
              <a:spLocks noEditPoints="1"/>
            </p:cNvSpPr>
            <p:nvPr/>
          </p:nvSpPr>
          <p:spPr bwMode="auto">
            <a:xfrm>
              <a:off x="4217988" y="3965575"/>
              <a:ext cx="185738" cy="166688"/>
            </a:xfrm>
            <a:custGeom>
              <a:avLst/>
              <a:gdLst>
                <a:gd name="T0" fmla="*/ 8 w 44"/>
                <a:gd name="T1" fmla="*/ 16 h 39"/>
                <a:gd name="T2" fmla="*/ 12 w 44"/>
                <a:gd name="T3" fmla="*/ 12 h 39"/>
                <a:gd name="T4" fmla="*/ 15 w 44"/>
                <a:gd name="T5" fmla="*/ 8 h 39"/>
                <a:gd name="T6" fmla="*/ 18 w 44"/>
                <a:gd name="T7" fmla="*/ 7 h 39"/>
                <a:gd name="T8" fmla="*/ 21 w 44"/>
                <a:gd name="T9" fmla="*/ 9 h 39"/>
                <a:gd name="T10" fmla="*/ 22 w 44"/>
                <a:gd name="T11" fmla="*/ 11 h 39"/>
                <a:gd name="T12" fmla="*/ 22 w 44"/>
                <a:gd name="T13" fmla="*/ 13 h 39"/>
                <a:gd name="T14" fmla="*/ 18 w 44"/>
                <a:gd name="T15" fmla="*/ 18 h 39"/>
                <a:gd name="T16" fmla="*/ 15 w 44"/>
                <a:gd name="T17" fmla="*/ 21 h 39"/>
                <a:gd name="T18" fmla="*/ 8 w 44"/>
                <a:gd name="T19" fmla="*/ 16 h 39"/>
                <a:gd name="T20" fmla="*/ 29 w 44"/>
                <a:gd name="T21" fmla="*/ 34 h 39"/>
                <a:gd name="T22" fmla="*/ 19 w 44"/>
                <a:gd name="T23" fmla="*/ 25 h 39"/>
                <a:gd name="T24" fmla="*/ 19 w 44"/>
                <a:gd name="T25" fmla="*/ 24 h 39"/>
                <a:gd name="T26" fmla="*/ 22 w 44"/>
                <a:gd name="T27" fmla="*/ 22 h 39"/>
                <a:gd name="T28" fmla="*/ 24 w 44"/>
                <a:gd name="T29" fmla="*/ 21 h 39"/>
                <a:gd name="T30" fmla="*/ 30 w 44"/>
                <a:gd name="T31" fmla="*/ 22 h 39"/>
                <a:gd name="T32" fmla="*/ 39 w 44"/>
                <a:gd name="T33" fmla="*/ 23 h 39"/>
                <a:gd name="T34" fmla="*/ 44 w 44"/>
                <a:gd name="T35" fmla="*/ 17 h 39"/>
                <a:gd name="T36" fmla="*/ 37 w 44"/>
                <a:gd name="T37" fmla="*/ 16 h 39"/>
                <a:gd name="T38" fmla="*/ 30 w 44"/>
                <a:gd name="T39" fmla="*/ 15 h 39"/>
                <a:gd name="T40" fmla="*/ 26 w 44"/>
                <a:gd name="T41" fmla="*/ 16 h 39"/>
                <a:gd name="T42" fmla="*/ 28 w 44"/>
                <a:gd name="T43" fmla="*/ 9 h 39"/>
                <a:gd name="T44" fmla="*/ 25 w 44"/>
                <a:gd name="T45" fmla="*/ 3 h 39"/>
                <a:gd name="T46" fmla="*/ 20 w 44"/>
                <a:gd name="T47" fmla="*/ 1 h 39"/>
                <a:gd name="T48" fmla="*/ 15 w 44"/>
                <a:gd name="T49" fmla="*/ 1 h 39"/>
                <a:gd name="T50" fmla="*/ 9 w 44"/>
                <a:gd name="T51" fmla="*/ 6 h 39"/>
                <a:gd name="T52" fmla="*/ 0 w 44"/>
                <a:gd name="T53" fmla="*/ 17 h 39"/>
                <a:gd name="T54" fmla="*/ 24 w 44"/>
                <a:gd name="T55" fmla="*/ 39 h 39"/>
                <a:gd name="T56" fmla="*/ 29 w 44"/>
                <a:gd name="T57"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 h="39">
                  <a:moveTo>
                    <a:pt x="8" y="16"/>
                  </a:moveTo>
                  <a:cubicBezTo>
                    <a:pt x="12" y="12"/>
                    <a:pt x="12" y="12"/>
                    <a:pt x="12" y="12"/>
                  </a:cubicBezTo>
                  <a:cubicBezTo>
                    <a:pt x="14" y="10"/>
                    <a:pt x="15" y="9"/>
                    <a:pt x="15" y="8"/>
                  </a:cubicBezTo>
                  <a:cubicBezTo>
                    <a:pt x="16" y="8"/>
                    <a:pt x="17" y="7"/>
                    <a:pt x="18" y="7"/>
                  </a:cubicBezTo>
                  <a:cubicBezTo>
                    <a:pt x="19" y="7"/>
                    <a:pt x="20" y="8"/>
                    <a:pt x="21" y="9"/>
                  </a:cubicBezTo>
                  <a:cubicBezTo>
                    <a:pt x="21" y="9"/>
                    <a:pt x="22" y="10"/>
                    <a:pt x="22" y="11"/>
                  </a:cubicBezTo>
                  <a:cubicBezTo>
                    <a:pt x="22" y="11"/>
                    <a:pt x="22" y="12"/>
                    <a:pt x="22" y="13"/>
                  </a:cubicBezTo>
                  <a:cubicBezTo>
                    <a:pt x="21" y="14"/>
                    <a:pt x="20" y="15"/>
                    <a:pt x="18" y="18"/>
                  </a:cubicBezTo>
                  <a:cubicBezTo>
                    <a:pt x="15" y="21"/>
                    <a:pt x="15" y="21"/>
                    <a:pt x="15" y="21"/>
                  </a:cubicBezTo>
                  <a:lnTo>
                    <a:pt x="8" y="16"/>
                  </a:lnTo>
                  <a:close/>
                  <a:moveTo>
                    <a:pt x="29" y="34"/>
                  </a:moveTo>
                  <a:cubicBezTo>
                    <a:pt x="19" y="25"/>
                    <a:pt x="19" y="25"/>
                    <a:pt x="19" y="25"/>
                  </a:cubicBezTo>
                  <a:cubicBezTo>
                    <a:pt x="19" y="24"/>
                    <a:pt x="19" y="24"/>
                    <a:pt x="19" y="24"/>
                  </a:cubicBezTo>
                  <a:cubicBezTo>
                    <a:pt x="20" y="23"/>
                    <a:pt x="21" y="22"/>
                    <a:pt x="22" y="22"/>
                  </a:cubicBezTo>
                  <a:cubicBezTo>
                    <a:pt x="23" y="21"/>
                    <a:pt x="23" y="21"/>
                    <a:pt x="24" y="21"/>
                  </a:cubicBezTo>
                  <a:cubicBezTo>
                    <a:pt x="25" y="21"/>
                    <a:pt x="27" y="21"/>
                    <a:pt x="30" y="22"/>
                  </a:cubicBezTo>
                  <a:cubicBezTo>
                    <a:pt x="39" y="23"/>
                    <a:pt x="39" y="23"/>
                    <a:pt x="39" y="23"/>
                  </a:cubicBezTo>
                  <a:cubicBezTo>
                    <a:pt x="44" y="17"/>
                    <a:pt x="44" y="17"/>
                    <a:pt x="44" y="17"/>
                  </a:cubicBezTo>
                  <a:cubicBezTo>
                    <a:pt x="37" y="16"/>
                    <a:pt x="37" y="16"/>
                    <a:pt x="37" y="16"/>
                  </a:cubicBezTo>
                  <a:cubicBezTo>
                    <a:pt x="34" y="15"/>
                    <a:pt x="32" y="15"/>
                    <a:pt x="30" y="15"/>
                  </a:cubicBezTo>
                  <a:cubicBezTo>
                    <a:pt x="29" y="15"/>
                    <a:pt x="27" y="15"/>
                    <a:pt x="26" y="16"/>
                  </a:cubicBezTo>
                  <a:cubicBezTo>
                    <a:pt x="27" y="13"/>
                    <a:pt x="28" y="11"/>
                    <a:pt x="28" y="9"/>
                  </a:cubicBezTo>
                  <a:cubicBezTo>
                    <a:pt x="28" y="7"/>
                    <a:pt x="27" y="5"/>
                    <a:pt x="25" y="3"/>
                  </a:cubicBezTo>
                  <a:cubicBezTo>
                    <a:pt x="23" y="2"/>
                    <a:pt x="22" y="1"/>
                    <a:pt x="20" y="1"/>
                  </a:cubicBezTo>
                  <a:cubicBezTo>
                    <a:pt x="18" y="0"/>
                    <a:pt x="17" y="1"/>
                    <a:pt x="15" y="1"/>
                  </a:cubicBezTo>
                  <a:cubicBezTo>
                    <a:pt x="14" y="2"/>
                    <a:pt x="12" y="4"/>
                    <a:pt x="9" y="6"/>
                  </a:cubicBezTo>
                  <a:cubicBezTo>
                    <a:pt x="0" y="17"/>
                    <a:pt x="0" y="17"/>
                    <a:pt x="0" y="17"/>
                  </a:cubicBezTo>
                  <a:cubicBezTo>
                    <a:pt x="24" y="39"/>
                    <a:pt x="24" y="39"/>
                    <a:pt x="24" y="39"/>
                  </a:cubicBezTo>
                  <a:lnTo>
                    <a:pt x="29"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07" name="Freeform 46"/>
            <p:cNvSpPr/>
            <p:nvPr/>
          </p:nvSpPr>
          <p:spPr bwMode="auto">
            <a:xfrm>
              <a:off x="4319588" y="3859213"/>
              <a:ext cx="152400" cy="136525"/>
            </a:xfrm>
            <a:custGeom>
              <a:avLst/>
              <a:gdLst>
                <a:gd name="T0" fmla="*/ 15 w 36"/>
                <a:gd name="T1" fmla="*/ 30 h 32"/>
                <a:gd name="T2" fmla="*/ 18 w 36"/>
                <a:gd name="T3" fmla="*/ 25 h 32"/>
                <a:gd name="T4" fmla="*/ 24 w 36"/>
                <a:gd name="T5" fmla="*/ 25 h 32"/>
                <a:gd name="T6" fmla="*/ 28 w 36"/>
                <a:gd name="T7" fmla="*/ 22 h 32"/>
                <a:gd name="T8" fmla="*/ 29 w 36"/>
                <a:gd name="T9" fmla="*/ 17 h 32"/>
                <a:gd name="T10" fmla="*/ 27 w 36"/>
                <a:gd name="T11" fmla="*/ 14 h 32"/>
                <a:gd name="T12" fmla="*/ 25 w 36"/>
                <a:gd name="T13" fmla="*/ 14 h 32"/>
                <a:gd name="T14" fmla="*/ 23 w 36"/>
                <a:gd name="T15" fmla="*/ 15 h 32"/>
                <a:gd name="T16" fmla="*/ 19 w 36"/>
                <a:gd name="T17" fmla="*/ 19 h 32"/>
                <a:gd name="T18" fmla="*/ 12 w 36"/>
                <a:gd name="T19" fmla="*/ 23 h 32"/>
                <a:gd name="T20" fmla="*/ 4 w 36"/>
                <a:gd name="T21" fmla="*/ 22 h 32"/>
                <a:gd name="T22" fmla="*/ 1 w 36"/>
                <a:gd name="T23" fmla="*/ 18 h 32"/>
                <a:gd name="T24" fmla="*/ 1 w 36"/>
                <a:gd name="T25" fmla="*/ 13 h 32"/>
                <a:gd name="T26" fmla="*/ 3 w 36"/>
                <a:gd name="T27" fmla="*/ 7 h 32"/>
                <a:gd name="T28" fmla="*/ 11 w 36"/>
                <a:gd name="T29" fmla="*/ 1 h 32"/>
                <a:gd name="T30" fmla="*/ 19 w 36"/>
                <a:gd name="T31" fmla="*/ 2 h 32"/>
                <a:gd name="T32" fmla="*/ 15 w 36"/>
                <a:gd name="T33" fmla="*/ 8 h 32"/>
                <a:gd name="T34" fmla="*/ 11 w 36"/>
                <a:gd name="T35" fmla="*/ 7 h 32"/>
                <a:gd name="T36" fmla="*/ 8 w 36"/>
                <a:gd name="T37" fmla="*/ 10 h 32"/>
                <a:gd name="T38" fmla="*/ 7 w 36"/>
                <a:gd name="T39" fmla="*/ 14 h 32"/>
                <a:gd name="T40" fmla="*/ 8 w 36"/>
                <a:gd name="T41" fmla="*/ 16 h 32"/>
                <a:gd name="T42" fmla="*/ 10 w 36"/>
                <a:gd name="T43" fmla="*/ 17 h 32"/>
                <a:gd name="T44" fmla="*/ 15 w 36"/>
                <a:gd name="T45" fmla="*/ 13 h 32"/>
                <a:gd name="T46" fmla="*/ 21 w 36"/>
                <a:gd name="T47" fmla="*/ 8 h 32"/>
                <a:gd name="T48" fmla="*/ 26 w 36"/>
                <a:gd name="T49" fmla="*/ 7 h 32"/>
                <a:gd name="T50" fmla="*/ 31 w 36"/>
                <a:gd name="T51" fmla="*/ 9 h 32"/>
                <a:gd name="T52" fmla="*/ 35 w 36"/>
                <a:gd name="T53" fmla="*/ 13 h 32"/>
                <a:gd name="T54" fmla="*/ 35 w 36"/>
                <a:gd name="T55" fmla="*/ 19 h 32"/>
                <a:gd name="T56" fmla="*/ 32 w 36"/>
                <a:gd name="T57" fmla="*/ 25 h 32"/>
                <a:gd name="T58" fmla="*/ 25 w 36"/>
                <a:gd name="T59" fmla="*/ 32 h 32"/>
                <a:gd name="T60" fmla="*/ 15 w 36"/>
                <a:gd name="T6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 h="32">
                  <a:moveTo>
                    <a:pt x="15" y="30"/>
                  </a:moveTo>
                  <a:cubicBezTo>
                    <a:pt x="18" y="25"/>
                    <a:pt x="18" y="25"/>
                    <a:pt x="18" y="25"/>
                  </a:cubicBezTo>
                  <a:cubicBezTo>
                    <a:pt x="20" y="26"/>
                    <a:pt x="22" y="26"/>
                    <a:pt x="24" y="25"/>
                  </a:cubicBezTo>
                  <a:cubicBezTo>
                    <a:pt x="25" y="25"/>
                    <a:pt x="26" y="24"/>
                    <a:pt x="28" y="22"/>
                  </a:cubicBezTo>
                  <a:cubicBezTo>
                    <a:pt x="29" y="20"/>
                    <a:pt x="29" y="19"/>
                    <a:pt x="29" y="17"/>
                  </a:cubicBezTo>
                  <a:cubicBezTo>
                    <a:pt x="29" y="16"/>
                    <a:pt x="28" y="15"/>
                    <a:pt x="27" y="14"/>
                  </a:cubicBezTo>
                  <a:cubicBezTo>
                    <a:pt x="27" y="14"/>
                    <a:pt x="26" y="14"/>
                    <a:pt x="25" y="14"/>
                  </a:cubicBezTo>
                  <a:cubicBezTo>
                    <a:pt x="25" y="14"/>
                    <a:pt x="24" y="14"/>
                    <a:pt x="23" y="15"/>
                  </a:cubicBezTo>
                  <a:cubicBezTo>
                    <a:pt x="22" y="15"/>
                    <a:pt x="21" y="17"/>
                    <a:pt x="19" y="19"/>
                  </a:cubicBezTo>
                  <a:cubicBezTo>
                    <a:pt x="16" y="21"/>
                    <a:pt x="14" y="22"/>
                    <a:pt x="12" y="23"/>
                  </a:cubicBezTo>
                  <a:cubicBezTo>
                    <a:pt x="9" y="24"/>
                    <a:pt x="7" y="23"/>
                    <a:pt x="4" y="22"/>
                  </a:cubicBezTo>
                  <a:cubicBezTo>
                    <a:pt x="3" y="21"/>
                    <a:pt x="2" y="20"/>
                    <a:pt x="1" y="18"/>
                  </a:cubicBezTo>
                  <a:cubicBezTo>
                    <a:pt x="1" y="16"/>
                    <a:pt x="0" y="15"/>
                    <a:pt x="1" y="13"/>
                  </a:cubicBezTo>
                  <a:cubicBezTo>
                    <a:pt x="1" y="11"/>
                    <a:pt x="2" y="9"/>
                    <a:pt x="3" y="7"/>
                  </a:cubicBezTo>
                  <a:cubicBezTo>
                    <a:pt x="6" y="3"/>
                    <a:pt x="8" y="1"/>
                    <a:pt x="11" y="1"/>
                  </a:cubicBezTo>
                  <a:cubicBezTo>
                    <a:pt x="14" y="0"/>
                    <a:pt x="16" y="0"/>
                    <a:pt x="19" y="2"/>
                  </a:cubicBezTo>
                  <a:cubicBezTo>
                    <a:pt x="15" y="8"/>
                    <a:pt x="15" y="8"/>
                    <a:pt x="15" y="8"/>
                  </a:cubicBezTo>
                  <a:cubicBezTo>
                    <a:pt x="14" y="7"/>
                    <a:pt x="12" y="7"/>
                    <a:pt x="11" y="7"/>
                  </a:cubicBezTo>
                  <a:cubicBezTo>
                    <a:pt x="10" y="7"/>
                    <a:pt x="9" y="8"/>
                    <a:pt x="8" y="10"/>
                  </a:cubicBezTo>
                  <a:cubicBezTo>
                    <a:pt x="7" y="11"/>
                    <a:pt x="6" y="13"/>
                    <a:pt x="7" y="14"/>
                  </a:cubicBezTo>
                  <a:cubicBezTo>
                    <a:pt x="7" y="15"/>
                    <a:pt x="7" y="16"/>
                    <a:pt x="8" y="16"/>
                  </a:cubicBezTo>
                  <a:cubicBezTo>
                    <a:pt x="8" y="17"/>
                    <a:pt x="9" y="17"/>
                    <a:pt x="10" y="17"/>
                  </a:cubicBezTo>
                  <a:cubicBezTo>
                    <a:pt x="11" y="16"/>
                    <a:pt x="13" y="15"/>
                    <a:pt x="15" y="13"/>
                  </a:cubicBezTo>
                  <a:cubicBezTo>
                    <a:pt x="18" y="10"/>
                    <a:pt x="20" y="9"/>
                    <a:pt x="21" y="8"/>
                  </a:cubicBezTo>
                  <a:cubicBezTo>
                    <a:pt x="23" y="7"/>
                    <a:pt x="24" y="7"/>
                    <a:pt x="26" y="7"/>
                  </a:cubicBezTo>
                  <a:cubicBezTo>
                    <a:pt x="28" y="7"/>
                    <a:pt x="29" y="8"/>
                    <a:pt x="31" y="9"/>
                  </a:cubicBezTo>
                  <a:cubicBezTo>
                    <a:pt x="33" y="10"/>
                    <a:pt x="34" y="11"/>
                    <a:pt x="35" y="13"/>
                  </a:cubicBezTo>
                  <a:cubicBezTo>
                    <a:pt x="35" y="15"/>
                    <a:pt x="36" y="17"/>
                    <a:pt x="35" y="19"/>
                  </a:cubicBezTo>
                  <a:cubicBezTo>
                    <a:pt x="35" y="21"/>
                    <a:pt x="34" y="23"/>
                    <a:pt x="32" y="25"/>
                  </a:cubicBezTo>
                  <a:cubicBezTo>
                    <a:pt x="30" y="29"/>
                    <a:pt x="27" y="31"/>
                    <a:pt x="25" y="32"/>
                  </a:cubicBezTo>
                  <a:cubicBezTo>
                    <a:pt x="22" y="32"/>
                    <a:pt x="19" y="32"/>
                    <a:pt x="1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08" name="Freeform 47"/>
            <p:cNvSpPr/>
            <p:nvPr/>
          </p:nvSpPr>
          <p:spPr bwMode="auto">
            <a:xfrm>
              <a:off x="4373563" y="3795713"/>
              <a:ext cx="141288" cy="84138"/>
            </a:xfrm>
            <a:custGeom>
              <a:avLst/>
              <a:gdLst>
                <a:gd name="T0" fmla="*/ 81 w 89"/>
                <a:gd name="T1" fmla="*/ 53 h 53"/>
                <a:gd name="T2" fmla="*/ 0 w 89"/>
                <a:gd name="T3" fmla="*/ 16 h 53"/>
                <a:gd name="T4" fmla="*/ 8 w 89"/>
                <a:gd name="T5" fmla="*/ 0 h 53"/>
                <a:gd name="T6" fmla="*/ 89 w 89"/>
                <a:gd name="T7" fmla="*/ 37 h 53"/>
                <a:gd name="T8" fmla="*/ 81 w 89"/>
                <a:gd name="T9" fmla="*/ 53 h 53"/>
              </a:gdLst>
              <a:ahLst/>
              <a:cxnLst>
                <a:cxn ang="0">
                  <a:pos x="T0" y="T1"/>
                </a:cxn>
                <a:cxn ang="0">
                  <a:pos x="T2" y="T3"/>
                </a:cxn>
                <a:cxn ang="0">
                  <a:pos x="T4" y="T5"/>
                </a:cxn>
                <a:cxn ang="0">
                  <a:pos x="T6" y="T7"/>
                </a:cxn>
                <a:cxn ang="0">
                  <a:pos x="T8" y="T9"/>
                </a:cxn>
              </a:cxnLst>
              <a:rect l="0" t="0" r="r" b="b"/>
              <a:pathLst>
                <a:path w="89" h="53">
                  <a:moveTo>
                    <a:pt x="81" y="53"/>
                  </a:moveTo>
                  <a:lnTo>
                    <a:pt x="0" y="16"/>
                  </a:lnTo>
                  <a:lnTo>
                    <a:pt x="8" y="0"/>
                  </a:lnTo>
                  <a:lnTo>
                    <a:pt x="89" y="37"/>
                  </a:lnTo>
                  <a:lnTo>
                    <a:pt x="81"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09" name="Freeform 48"/>
            <p:cNvSpPr/>
            <p:nvPr/>
          </p:nvSpPr>
          <p:spPr bwMode="auto">
            <a:xfrm>
              <a:off x="4395788" y="3676650"/>
              <a:ext cx="157163" cy="109538"/>
            </a:xfrm>
            <a:custGeom>
              <a:avLst/>
              <a:gdLst>
                <a:gd name="T0" fmla="*/ 93 w 99"/>
                <a:gd name="T1" fmla="*/ 69 h 69"/>
                <a:gd name="T2" fmla="*/ 24 w 99"/>
                <a:gd name="T3" fmla="*/ 45 h 69"/>
                <a:gd name="T4" fmla="*/ 16 w 99"/>
                <a:gd name="T5" fmla="*/ 69 h 69"/>
                <a:gd name="T6" fmla="*/ 0 w 99"/>
                <a:gd name="T7" fmla="*/ 64 h 69"/>
                <a:gd name="T8" fmla="*/ 24 w 99"/>
                <a:gd name="T9" fmla="*/ 0 h 69"/>
                <a:gd name="T10" fmla="*/ 37 w 99"/>
                <a:gd name="T11" fmla="*/ 5 h 69"/>
                <a:gd name="T12" fmla="*/ 29 w 99"/>
                <a:gd name="T13" fmla="*/ 29 h 69"/>
                <a:gd name="T14" fmla="*/ 99 w 99"/>
                <a:gd name="T15" fmla="*/ 53 h 69"/>
                <a:gd name="T16" fmla="*/ 93 w 99"/>
                <a:gd name="T1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69">
                  <a:moveTo>
                    <a:pt x="93" y="69"/>
                  </a:moveTo>
                  <a:lnTo>
                    <a:pt x="24" y="45"/>
                  </a:lnTo>
                  <a:lnTo>
                    <a:pt x="16" y="69"/>
                  </a:lnTo>
                  <a:lnTo>
                    <a:pt x="0" y="64"/>
                  </a:lnTo>
                  <a:lnTo>
                    <a:pt x="24" y="0"/>
                  </a:lnTo>
                  <a:lnTo>
                    <a:pt x="37" y="5"/>
                  </a:lnTo>
                  <a:lnTo>
                    <a:pt x="29" y="29"/>
                  </a:lnTo>
                  <a:lnTo>
                    <a:pt x="99" y="53"/>
                  </a:lnTo>
                  <a:lnTo>
                    <a:pt x="9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10" name="Freeform 49"/>
            <p:cNvSpPr/>
            <p:nvPr/>
          </p:nvSpPr>
          <p:spPr bwMode="auto">
            <a:xfrm>
              <a:off x="4437063" y="3543300"/>
              <a:ext cx="153988" cy="128588"/>
            </a:xfrm>
            <a:custGeom>
              <a:avLst/>
              <a:gdLst>
                <a:gd name="T0" fmla="*/ 91 w 97"/>
                <a:gd name="T1" fmla="*/ 65 h 81"/>
                <a:gd name="T2" fmla="*/ 57 w 97"/>
                <a:gd name="T3" fmla="*/ 59 h 81"/>
                <a:gd name="T4" fmla="*/ 0 w 97"/>
                <a:gd name="T5" fmla="*/ 81 h 81"/>
                <a:gd name="T6" fmla="*/ 3 w 97"/>
                <a:gd name="T7" fmla="*/ 59 h 81"/>
                <a:gd name="T8" fmla="*/ 41 w 97"/>
                <a:gd name="T9" fmla="*/ 46 h 81"/>
                <a:gd name="T10" fmla="*/ 11 w 97"/>
                <a:gd name="T11" fmla="*/ 19 h 81"/>
                <a:gd name="T12" fmla="*/ 14 w 97"/>
                <a:gd name="T13" fmla="*/ 0 h 81"/>
                <a:gd name="T14" fmla="*/ 59 w 97"/>
                <a:gd name="T15" fmla="*/ 41 h 81"/>
                <a:gd name="T16" fmla="*/ 97 w 97"/>
                <a:gd name="T17" fmla="*/ 49 h 81"/>
                <a:gd name="T18" fmla="*/ 91 w 97"/>
                <a:gd name="T19"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81">
                  <a:moveTo>
                    <a:pt x="91" y="65"/>
                  </a:moveTo>
                  <a:lnTo>
                    <a:pt x="57" y="59"/>
                  </a:lnTo>
                  <a:lnTo>
                    <a:pt x="0" y="81"/>
                  </a:lnTo>
                  <a:lnTo>
                    <a:pt x="3" y="59"/>
                  </a:lnTo>
                  <a:lnTo>
                    <a:pt x="41" y="46"/>
                  </a:lnTo>
                  <a:lnTo>
                    <a:pt x="11" y="19"/>
                  </a:lnTo>
                  <a:lnTo>
                    <a:pt x="14" y="0"/>
                  </a:lnTo>
                  <a:lnTo>
                    <a:pt x="59" y="41"/>
                  </a:lnTo>
                  <a:lnTo>
                    <a:pt x="97" y="49"/>
                  </a:lnTo>
                  <a:lnTo>
                    <a:pt x="91"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11" name="Freeform 50"/>
            <p:cNvSpPr>
              <a:spLocks noEditPoints="1"/>
            </p:cNvSpPr>
            <p:nvPr/>
          </p:nvSpPr>
          <p:spPr bwMode="auto">
            <a:xfrm>
              <a:off x="2901950" y="2687638"/>
              <a:ext cx="1484313" cy="1490663"/>
            </a:xfrm>
            <a:custGeom>
              <a:avLst/>
              <a:gdLst>
                <a:gd name="T0" fmla="*/ 175 w 350"/>
                <a:gd name="T1" fmla="*/ 0 h 350"/>
                <a:gd name="T2" fmla="*/ 0 w 350"/>
                <a:gd name="T3" fmla="*/ 175 h 350"/>
                <a:gd name="T4" fmla="*/ 175 w 350"/>
                <a:gd name="T5" fmla="*/ 350 h 350"/>
                <a:gd name="T6" fmla="*/ 350 w 350"/>
                <a:gd name="T7" fmla="*/ 175 h 350"/>
                <a:gd name="T8" fmla="*/ 175 w 350"/>
                <a:gd name="T9" fmla="*/ 0 h 350"/>
                <a:gd name="T10" fmla="*/ 175 w 350"/>
                <a:gd name="T11" fmla="*/ 7 h 350"/>
                <a:gd name="T12" fmla="*/ 343 w 350"/>
                <a:gd name="T13" fmla="*/ 175 h 350"/>
                <a:gd name="T14" fmla="*/ 325 w 350"/>
                <a:gd name="T15" fmla="*/ 250 h 350"/>
                <a:gd name="T16" fmla="*/ 25 w 350"/>
                <a:gd name="T17" fmla="*/ 250 h 350"/>
                <a:gd name="T18" fmla="*/ 25 w 350"/>
                <a:gd name="T19" fmla="*/ 250 h 350"/>
                <a:gd name="T20" fmla="*/ 7 w 350"/>
                <a:gd name="T21" fmla="*/ 175 h 350"/>
                <a:gd name="T22" fmla="*/ 175 w 350"/>
                <a:gd name="T23" fmla="*/ 7 h 350"/>
                <a:gd name="T24" fmla="*/ 175 w 350"/>
                <a:gd name="T25" fmla="*/ 343 h 350"/>
                <a:gd name="T26" fmla="*/ 29 w 350"/>
                <a:gd name="T27" fmla="*/ 259 h 350"/>
                <a:gd name="T28" fmla="*/ 321 w 350"/>
                <a:gd name="T29" fmla="*/ 259 h 350"/>
                <a:gd name="T30" fmla="*/ 175 w 350"/>
                <a:gd name="T31" fmla="*/ 34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0" h="350">
                  <a:moveTo>
                    <a:pt x="175" y="0"/>
                  </a:moveTo>
                  <a:cubicBezTo>
                    <a:pt x="78" y="0"/>
                    <a:pt x="0" y="78"/>
                    <a:pt x="0" y="175"/>
                  </a:cubicBezTo>
                  <a:cubicBezTo>
                    <a:pt x="0" y="271"/>
                    <a:pt x="78" y="350"/>
                    <a:pt x="175" y="350"/>
                  </a:cubicBezTo>
                  <a:cubicBezTo>
                    <a:pt x="272" y="350"/>
                    <a:pt x="350" y="271"/>
                    <a:pt x="350" y="175"/>
                  </a:cubicBezTo>
                  <a:cubicBezTo>
                    <a:pt x="350" y="78"/>
                    <a:pt x="272" y="0"/>
                    <a:pt x="175" y="0"/>
                  </a:cubicBezTo>
                  <a:close/>
                  <a:moveTo>
                    <a:pt x="175" y="7"/>
                  </a:moveTo>
                  <a:cubicBezTo>
                    <a:pt x="268" y="7"/>
                    <a:pt x="343" y="82"/>
                    <a:pt x="343" y="175"/>
                  </a:cubicBezTo>
                  <a:cubicBezTo>
                    <a:pt x="343" y="202"/>
                    <a:pt x="337" y="228"/>
                    <a:pt x="325" y="250"/>
                  </a:cubicBezTo>
                  <a:cubicBezTo>
                    <a:pt x="25" y="250"/>
                    <a:pt x="25" y="250"/>
                    <a:pt x="25" y="250"/>
                  </a:cubicBezTo>
                  <a:cubicBezTo>
                    <a:pt x="25" y="250"/>
                    <a:pt x="25" y="250"/>
                    <a:pt x="25" y="250"/>
                  </a:cubicBezTo>
                  <a:cubicBezTo>
                    <a:pt x="13" y="228"/>
                    <a:pt x="7" y="202"/>
                    <a:pt x="7" y="175"/>
                  </a:cubicBezTo>
                  <a:cubicBezTo>
                    <a:pt x="7" y="82"/>
                    <a:pt x="82" y="7"/>
                    <a:pt x="175" y="7"/>
                  </a:cubicBezTo>
                  <a:close/>
                  <a:moveTo>
                    <a:pt x="175" y="343"/>
                  </a:moveTo>
                  <a:cubicBezTo>
                    <a:pt x="113" y="343"/>
                    <a:pt x="58" y="309"/>
                    <a:pt x="29" y="259"/>
                  </a:cubicBezTo>
                  <a:cubicBezTo>
                    <a:pt x="321" y="259"/>
                    <a:pt x="321" y="259"/>
                    <a:pt x="321" y="259"/>
                  </a:cubicBezTo>
                  <a:cubicBezTo>
                    <a:pt x="292" y="309"/>
                    <a:pt x="237" y="343"/>
                    <a:pt x="175"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12" name="Freeform 51"/>
            <p:cNvSpPr>
              <a:spLocks noEditPoints="1"/>
            </p:cNvSpPr>
            <p:nvPr/>
          </p:nvSpPr>
          <p:spPr bwMode="auto">
            <a:xfrm>
              <a:off x="3000375" y="2778125"/>
              <a:ext cx="1289050" cy="965200"/>
            </a:xfrm>
            <a:custGeom>
              <a:avLst/>
              <a:gdLst>
                <a:gd name="T0" fmla="*/ 256 w 304"/>
                <a:gd name="T1" fmla="*/ 187 h 227"/>
                <a:gd name="T2" fmla="*/ 171 w 304"/>
                <a:gd name="T3" fmla="*/ 200 h 227"/>
                <a:gd name="T4" fmla="*/ 203 w 304"/>
                <a:gd name="T5" fmla="*/ 152 h 227"/>
                <a:gd name="T6" fmla="*/ 232 w 304"/>
                <a:gd name="T7" fmla="*/ 167 h 227"/>
                <a:gd name="T8" fmla="*/ 252 w 304"/>
                <a:gd name="T9" fmla="*/ 152 h 227"/>
                <a:gd name="T10" fmla="*/ 281 w 304"/>
                <a:gd name="T11" fmla="*/ 167 h 227"/>
                <a:gd name="T12" fmla="*/ 294 w 304"/>
                <a:gd name="T13" fmla="*/ 152 h 227"/>
                <a:gd name="T14" fmla="*/ 263 w 304"/>
                <a:gd name="T15" fmla="*/ 131 h 227"/>
                <a:gd name="T16" fmla="*/ 194 w 304"/>
                <a:gd name="T17" fmla="*/ 86 h 227"/>
                <a:gd name="T18" fmla="*/ 110 w 304"/>
                <a:gd name="T19" fmla="*/ 86 h 227"/>
                <a:gd name="T20" fmla="*/ 49 w 304"/>
                <a:gd name="T21" fmla="*/ 116 h 227"/>
                <a:gd name="T22" fmla="*/ 10 w 304"/>
                <a:gd name="T23" fmla="*/ 137 h 227"/>
                <a:gd name="T24" fmla="*/ 26 w 304"/>
                <a:gd name="T25" fmla="*/ 163 h 227"/>
                <a:gd name="T26" fmla="*/ 60 w 304"/>
                <a:gd name="T27" fmla="*/ 136 h 227"/>
                <a:gd name="T28" fmla="*/ 75 w 304"/>
                <a:gd name="T29" fmla="*/ 163 h 227"/>
                <a:gd name="T30" fmla="*/ 109 w 304"/>
                <a:gd name="T31" fmla="*/ 135 h 227"/>
                <a:gd name="T32" fmla="*/ 131 w 304"/>
                <a:gd name="T33" fmla="*/ 151 h 227"/>
                <a:gd name="T34" fmla="*/ 134 w 304"/>
                <a:gd name="T35" fmla="*/ 200 h 227"/>
                <a:gd name="T36" fmla="*/ 48 w 304"/>
                <a:gd name="T37" fmla="*/ 187 h 227"/>
                <a:gd name="T38" fmla="*/ 0 w 304"/>
                <a:gd name="T39" fmla="*/ 204 h 227"/>
                <a:gd name="T40" fmla="*/ 106 w 304"/>
                <a:gd name="T41" fmla="*/ 206 h 227"/>
                <a:gd name="T42" fmla="*/ 199 w 304"/>
                <a:gd name="T43" fmla="*/ 206 h 227"/>
                <a:gd name="T44" fmla="*/ 304 w 304"/>
                <a:gd name="T45" fmla="*/ 204 h 227"/>
                <a:gd name="T46" fmla="*/ 220 w 304"/>
                <a:gd name="T47" fmla="*/ 86 h 227"/>
                <a:gd name="T48" fmla="*/ 216 w 304"/>
                <a:gd name="T49" fmla="*/ 133 h 227"/>
                <a:gd name="T50" fmla="*/ 220 w 304"/>
                <a:gd name="T51" fmla="*/ 86 h 227"/>
                <a:gd name="T52" fmla="*/ 71 w 304"/>
                <a:gd name="T53" fmla="*/ 115 h 227"/>
                <a:gd name="T54" fmla="*/ 101 w 304"/>
                <a:gd name="T55" fmla="*/ 104 h 227"/>
                <a:gd name="T56" fmla="*/ 160 w 304"/>
                <a:gd name="T57" fmla="*/ 118 h 227"/>
                <a:gd name="T58" fmla="*/ 147 w 304"/>
                <a:gd name="T59" fmla="*/ 92 h 227"/>
                <a:gd name="T60" fmla="*/ 117 w 304"/>
                <a:gd name="T61" fmla="*/ 117 h 227"/>
                <a:gd name="T62" fmla="*/ 194 w 304"/>
                <a:gd name="T63" fmla="*/ 134 h 227"/>
                <a:gd name="T64" fmla="*/ 175 w 304"/>
                <a:gd name="T65" fmla="*/ 11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4" h="227">
                  <a:moveTo>
                    <a:pt x="299" y="190"/>
                  </a:moveTo>
                  <a:cubicBezTo>
                    <a:pt x="275" y="209"/>
                    <a:pt x="256" y="187"/>
                    <a:pt x="256" y="187"/>
                  </a:cubicBezTo>
                  <a:cubicBezTo>
                    <a:pt x="225" y="217"/>
                    <a:pt x="199" y="189"/>
                    <a:pt x="199" y="189"/>
                  </a:cubicBezTo>
                  <a:cubicBezTo>
                    <a:pt x="180" y="203"/>
                    <a:pt x="171" y="200"/>
                    <a:pt x="171" y="200"/>
                  </a:cubicBezTo>
                  <a:cubicBezTo>
                    <a:pt x="165" y="152"/>
                    <a:pt x="165" y="152"/>
                    <a:pt x="165" y="152"/>
                  </a:cubicBezTo>
                  <a:cubicBezTo>
                    <a:pt x="203" y="152"/>
                    <a:pt x="203" y="152"/>
                    <a:pt x="203" y="152"/>
                  </a:cubicBezTo>
                  <a:cubicBezTo>
                    <a:pt x="210" y="167"/>
                    <a:pt x="210" y="167"/>
                    <a:pt x="210" y="167"/>
                  </a:cubicBezTo>
                  <a:cubicBezTo>
                    <a:pt x="232" y="167"/>
                    <a:pt x="232" y="167"/>
                    <a:pt x="232" y="167"/>
                  </a:cubicBezTo>
                  <a:cubicBezTo>
                    <a:pt x="225" y="152"/>
                    <a:pt x="225" y="152"/>
                    <a:pt x="225" y="152"/>
                  </a:cubicBezTo>
                  <a:cubicBezTo>
                    <a:pt x="252" y="152"/>
                    <a:pt x="252" y="152"/>
                    <a:pt x="252" y="152"/>
                  </a:cubicBezTo>
                  <a:cubicBezTo>
                    <a:pt x="258" y="168"/>
                    <a:pt x="258" y="168"/>
                    <a:pt x="258" y="168"/>
                  </a:cubicBezTo>
                  <a:cubicBezTo>
                    <a:pt x="281" y="167"/>
                    <a:pt x="281" y="167"/>
                    <a:pt x="281" y="167"/>
                  </a:cubicBezTo>
                  <a:cubicBezTo>
                    <a:pt x="275" y="152"/>
                    <a:pt x="275" y="152"/>
                    <a:pt x="275" y="152"/>
                  </a:cubicBezTo>
                  <a:cubicBezTo>
                    <a:pt x="294" y="152"/>
                    <a:pt x="294" y="152"/>
                    <a:pt x="294" y="152"/>
                  </a:cubicBezTo>
                  <a:cubicBezTo>
                    <a:pt x="294" y="130"/>
                    <a:pt x="294" y="130"/>
                    <a:pt x="294" y="130"/>
                  </a:cubicBezTo>
                  <a:cubicBezTo>
                    <a:pt x="263" y="131"/>
                    <a:pt x="263" y="131"/>
                    <a:pt x="263" y="131"/>
                  </a:cubicBezTo>
                  <a:cubicBezTo>
                    <a:pt x="225" y="54"/>
                    <a:pt x="225" y="54"/>
                    <a:pt x="225" y="54"/>
                  </a:cubicBezTo>
                  <a:cubicBezTo>
                    <a:pt x="194" y="86"/>
                    <a:pt x="194" y="86"/>
                    <a:pt x="194" y="86"/>
                  </a:cubicBezTo>
                  <a:cubicBezTo>
                    <a:pt x="152" y="0"/>
                    <a:pt x="152" y="0"/>
                    <a:pt x="152" y="0"/>
                  </a:cubicBezTo>
                  <a:cubicBezTo>
                    <a:pt x="110" y="86"/>
                    <a:pt x="110" y="86"/>
                    <a:pt x="110" y="86"/>
                  </a:cubicBezTo>
                  <a:cubicBezTo>
                    <a:pt x="80" y="54"/>
                    <a:pt x="80" y="54"/>
                    <a:pt x="80" y="54"/>
                  </a:cubicBezTo>
                  <a:cubicBezTo>
                    <a:pt x="49" y="116"/>
                    <a:pt x="49" y="116"/>
                    <a:pt x="49" y="116"/>
                  </a:cubicBezTo>
                  <a:cubicBezTo>
                    <a:pt x="10" y="114"/>
                    <a:pt x="10" y="114"/>
                    <a:pt x="10" y="114"/>
                  </a:cubicBezTo>
                  <a:cubicBezTo>
                    <a:pt x="10" y="137"/>
                    <a:pt x="10" y="137"/>
                    <a:pt x="10" y="137"/>
                  </a:cubicBezTo>
                  <a:cubicBezTo>
                    <a:pt x="39" y="136"/>
                    <a:pt x="39" y="136"/>
                    <a:pt x="39" y="136"/>
                  </a:cubicBezTo>
                  <a:cubicBezTo>
                    <a:pt x="26" y="163"/>
                    <a:pt x="26" y="163"/>
                    <a:pt x="26" y="163"/>
                  </a:cubicBezTo>
                  <a:cubicBezTo>
                    <a:pt x="48" y="163"/>
                    <a:pt x="48" y="163"/>
                    <a:pt x="48" y="163"/>
                  </a:cubicBezTo>
                  <a:cubicBezTo>
                    <a:pt x="60" y="136"/>
                    <a:pt x="60" y="136"/>
                    <a:pt x="60" y="136"/>
                  </a:cubicBezTo>
                  <a:cubicBezTo>
                    <a:pt x="87" y="135"/>
                    <a:pt x="87" y="135"/>
                    <a:pt x="87" y="135"/>
                  </a:cubicBezTo>
                  <a:cubicBezTo>
                    <a:pt x="75" y="163"/>
                    <a:pt x="75" y="163"/>
                    <a:pt x="75" y="163"/>
                  </a:cubicBezTo>
                  <a:cubicBezTo>
                    <a:pt x="96" y="163"/>
                    <a:pt x="96" y="163"/>
                    <a:pt x="96" y="163"/>
                  </a:cubicBezTo>
                  <a:cubicBezTo>
                    <a:pt x="109" y="135"/>
                    <a:pt x="109" y="135"/>
                    <a:pt x="109" y="135"/>
                  </a:cubicBezTo>
                  <a:cubicBezTo>
                    <a:pt x="142" y="136"/>
                    <a:pt x="142" y="136"/>
                    <a:pt x="142" y="136"/>
                  </a:cubicBezTo>
                  <a:cubicBezTo>
                    <a:pt x="131" y="151"/>
                    <a:pt x="131" y="151"/>
                    <a:pt x="131" y="151"/>
                  </a:cubicBezTo>
                  <a:cubicBezTo>
                    <a:pt x="140" y="152"/>
                    <a:pt x="140" y="152"/>
                    <a:pt x="140" y="152"/>
                  </a:cubicBezTo>
                  <a:cubicBezTo>
                    <a:pt x="134" y="200"/>
                    <a:pt x="134" y="200"/>
                    <a:pt x="134" y="200"/>
                  </a:cubicBezTo>
                  <a:cubicBezTo>
                    <a:pt x="123" y="202"/>
                    <a:pt x="106" y="188"/>
                    <a:pt x="106" y="188"/>
                  </a:cubicBezTo>
                  <a:cubicBezTo>
                    <a:pt x="75" y="217"/>
                    <a:pt x="48" y="187"/>
                    <a:pt x="48" y="187"/>
                  </a:cubicBezTo>
                  <a:cubicBezTo>
                    <a:pt x="28" y="209"/>
                    <a:pt x="5" y="191"/>
                    <a:pt x="5" y="191"/>
                  </a:cubicBezTo>
                  <a:cubicBezTo>
                    <a:pt x="0" y="204"/>
                    <a:pt x="0" y="204"/>
                    <a:pt x="0" y="204"/>
                  </a:cubicBezTo>
                  <a:cubicBezTo>
                    <a:pt x="25" y="220"/>
                    <a:pt x="48" y="205"/>
                    <a:pt x="48" y="205"/>
                  </a:cubicBezTo>
                  <a:cubicBezTo>
                    <a:pt x="81" y="226"/>
                    <a:pt x="106" y="206"/>
                    <a:pt x="106" y="206"/>
                  </a:cubicBezTo>
                  <a:cubicBezTo>
                    <a:pt x="138" y="227"/>
                    <a:pt x="152" y="207"/>
                    <a:pt x="152" y="207"/>
                  </a:cubicBezTo>
                  <a:cubicBezTo>
                    <a:pt x="173" y="226"/>
                    <a:pt x="199" y="206"/>
                    <a:pt x="199" y="206"/>
                  </a:cubicBezTo>
                  <a:cubicBezTo>
                    <a:pt x="225" y="226"/>
                    <a:pt x="255" y="205"/>
                    <a:pt x="255" y="205"/>
                  </a:cubicBezTo>
                  <a:cubicBezTo>
                    <a:pt x="281" y="221"/>
                    <a:pt x="304" y="204"/>
                    <a:pt x="304" y="204"/>
                  </a:cubicBezTo>
                  <a:lnTo>
                    <a:pt x="299" y="190"/>
                  </a:lnTo>
                  <a:close/>
                  <a:moveTo>
                    <a:pt x="220" y="86"/>
                  </a:moveTo>
                  <a:cubicBezTo>
                    <a:pt x="242" y="132"/>
                    <a:pt x="242" y="132"/>
                    <a:pt x="242" y="132"/>
                  </a:cubicBezTo>
                  <a:cubicBezTo>
                    <a:pt x="216" y="133"/>
                    <a:pt x="216" y="133"/>
                    <a:pt x="216" y="133"/>
                  </a:cubicBezTo>
                  <a:cubicBezTo>
                    <a:pt x="203" y="104"/>
                    <a:pt x="203" y="104"/>
                    <a:pt x="203" y="104"/>
                  </a:cubicBezTo>
                  <a:lnTo>
                    <a:pt x="220" y="86"/>
                  </a:lnTo>
                  <a:close/>
                  <a:moveTo>
                    <a:pt x="96" y="116"/>
                  </a:moveTo>
                  <a:cubicBezTo>
                    <a:pt x="71" y="115"/>
                    <a:pt x="71" y="115"/>
                    <a:pt x="71" y="115"/>
                  </a:cubicBezTo>
                  <a:cubicBezTo>
                    <a:pt x="85" y="87"/>
                    <a:pt x="85" y="87"/>
                    <a:pt x="85" y="87"/>
                  </a:cubicBezTo>
                  <a:cubicBezTo>
                    <a:pt x="101" y="104"/>
                    <a:pt x="101" y="104"/>
                    <a:pt x="101" y="104"/>
                  </a:cubicBezTo>
                  <a:lnTo>
                    <a:pt x="96" y="116"/>
                  </a:lnTo>
                  <a:close/>
                  <a:moveTo>
                    <a:pt x="160" y="118"/>
                  </a:moveTo>
                  <a:cubicBezTo>
                    <a:pt x="157" y="92"/>
                    <a:pt x="157" y="92"/>
                    <a:pt x="157" y="92"/>
                  </a:cubicBezTo>
                  <a:cubicBezTo>
                    <a:pt x="147" y="92"/>
                    <a:pt x="147" y="92"/>
                    <a:pt x="147" y="92"/>
                  </a:cubicBezTo>
                  <a:cubicBezTo>
                    <a:pt x="144" y="118"/>
                    <a:pt x="144" y="118"/>
                    <a:pt x="144" y="118"/>
                  </a:cubicBezTo>
                  <a:cubicBezTo>
                    <a:pt x="117" y="117"/>
                    <a:pt x="117" y="117"/>
                    <a:pt x="117" y="117"/>
                  </a:cubicBezTo>
                  <a:cubicBezTo>
                    <a:pt x="152" y="42"/>
                    <a:pt x="152" y="42"/>
                    <a:pt x="152" y="42"/>
                  </a:cubicBezTo>
                  <a:cubicBezTo>
                    <a:pt x="194" y="134"/>
                    <a:pt x="194" y="134"/>
                    <a:pt x="194" y="134"/>
                  </a:cubicBezTo>
                  <a:cubicBezTo>
                    <a:pt x="162" y="135"/>
                    <a:pt x="162" y="135"/>
                    <a:pt x="162" y="135"/>
                  </a:cubicBezTo>
                  <a:cubicBezTo>
                    <a:pt x="175" y="118"/>
                    <a:pt x="175" y="118"/>
                    <a:pt x="175" y="118"/>
                  </a:cubicBezTo>
                  <a:lnTo>
                    <a:pt x="160"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13" name="Freeform 52"/>
            <p:cNvSpPr/>
            <p:nvPr/>
          </p:nvSpPr>
          <p:spPr bwMode="auto">
            <a:xfrm>
              <a:off x="2749550" y="2994025"/>
              <a:ext cx="76200" cy="93663"/>
            </a:xfrm>
            <a:custGeom>
              <a:avLst/>
              <a:gdLst>
                <a:gd name="T0" fmla="*/ 15 w 18"/>
                <a:gd name="T1" fmla="*/ 21 h 22"/>
                <a:gd name="T2" fmla="*/ 17 w 18"/>
                <a:gd name="T3" fmla="*/ 20 h 22"/>
                <a:gd name="T4" fmla="*/ 16 w 18"/>
                <a:gd name="T5" fmla="*/ 14 h 22"/>
                <a:gd name="T6" fmla="*/ 9 w 18"/>
                <a:gd name="T7" fmla="*/ 2 h 22"/>
                <a:gd name="T8" fmla="*/ 1 w 18"/>
                <a:gd name="T9" fmla="*/ 0 h 22"/>
                <a:gd name="T10" fmla="*/ 0 w 18"/>
                <a:gd name="T11" fmla="*/ 2 h 22"/>
                <a:gd name="T12" fmla="*/ 6 w 18"/>
                <a:gd name="T13" fmla="*/ 7 h 22"/>
                <a:gd name="T14" fmla="*/ 13 w 18"/>
                <a:gd name="T15" fmla="*/ 16 h 22"/>
                <a:gd name="T16" fmla="*/ 15 w 18"/>
                <a:gd name="T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2">
                  <a:moveTo>
                    <a:pt x="15" y="21"/>
                  </a:moveTo>
                  <a:cubicBezTo>
                    <a:pt x="15" y="21"/>
                    <a:pt x="17" y="22"/>
                    <a:pt x="17" y="20"/>
                  </a:cubicBezTo>
                  <a:cubicBezTo>
                    <a:pt x="17" y="20"/>
                    <a:pt x="18" y="16"/>
                    <a:pt x="16" y="14"/>
                  </a:cubicBezTo>
                  <a:cubicBezTo>
                    <a:pt x="16" y="14"/>
                    <a:pt x="10" y="6"/>
                    <a:pt x="9" y="2"/>
                  </a:cubicBezTo>
                  <a:cubicBezTo>
                    <a:pt x="9" y="2"/>
                    <a:pt x="8" y="0"/>
                    <a:pt x="1" y="0"/>
                  </a:cubicBezTo>
                  <a:cubicBezTo>
                    <a:pt x="1" y="0"/>
                    <a:pt x="0" y="2"/>
                    <a:pt x="0" y="2"/>
                  </a:cubicBezTo>
                  <a:cubicBezTo>
                    <a:pt x="1" y="3"/>
                    <a:pt x="4" y="2"/>
                    <a:pt x="6" y="7"/>
                  </a:cubicBezTo>
                  <a:cubicBezTo>
                    <a:pt x="13" y="16"/>
                    <a:pt x="13" y="16"/>
                    <a:pt x="13" y="16"/>
                  </a:cubicBezTo>
                  <a:cubicBezTo>
                    <a:pt x="13" y="16"/>
                    <a:pt x="16" y="19"/>
                    <a:pt x="1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14" name="Freeform 53"/>
            <p:cNvSpPr/>
            <p:nvPr/>
          </p:nvSpPr>
          <p:spPr bwMode="auto">
            <a:xfrm>
              <a:off x="2863850" y="3024188"/>
              <a:ext cx="55563" cy="76200"/>
            </a:xfrm>
            <a:custGeom>
              <a:avLst/>
              <a:gdLst>
                <a:gd name="T0" fmla="*/ 11 w 13"/>
                <a:gd name="T1" fmla="*/ 1 h 18"/>
                <a:gd name="T2" fmla="*/ 3 w 13"/>
                <a:gd name="T3" fmla="*/ 0 h 18"/>
                <a:gd name="T4" fmla="*/ 3 w 13"/>
                <a:gd name="T5" fmla="*/ 3 h 18"/>
                <a:gd name="T6" fmla="*/ 5 w 13"/>
                <a:gd name="T7" fmla="*/ 16 h 18"/>
                <a:gd name="T8" fmla="*/ 8 w 13"/>
                <a:gd name="T9" fmla="*/ 15 h 18"/>
                <a:gd name="T10" fmla="*/ 12 w 13"/>
                <a:gd name="T11" fmla="*/ 4 h 18"/>
                <a:gd name="T12" fmla="*/ 11 w 13"/>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11" y="1"/>
                  </a:moveTo>
                  <a:cubicBezTo>
                    <a:pt x="3" y="0"/>
                    <a:pt x="3" y="0"/>
                    <a:pt x="3" y="0"/>
                  </a:cubicBezTo>
                  <a:cubicBezTo>
                    <a:pt x="3" y="0"/>
                    <a:pt x="0" y="1"/>
                    <a:pt x="3" y="3"/>
                  </a:cubicBezTo>
                  <a:cubicBezTo>
                    <a:pt x="3" y="3"/>
                    <a:pt x="7" y="11"/>
                    <a:pt x="5" y="16"/>
                  </a:cubicBezTo>
                  <a:cubicBezTo>
                    <a:pt x="5" y="16"/>
                    <a:pt x="7" y="18"/>
                    <a:pt x="8" y="15"/>
                  </a:cubicBezTo>
                  <a:cubicBezTo>
                    <a:pt x="8" y="15"/>
                    <a:pt x="10" y="6"/>
                    <a:pt x="12" y="4"/>
                  </a:cubicBezTo>
                  <a:cubicBezTo>
                    <a:pt x="12" y="4"/>
                    <a:pt x="13"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15" name="Freeform 54"/>
            <p:cNvSpPr/>
            <p:nvPr/>
          </p:nvSpPr>
          <p:spPr bwMode="auto">
            <a:xfrm>
              <a:off x="2779713" y="3067050"/>
              <a:ext cx="80963" cy="157163"/>
            </a:xfrm>
            <a:custGeom>
              <a:avLst/>
              <a:gdLst>
                <a:gd name="T0" fmla="*/ 17 w 19"/>
                <a:gd name="T1" fmla="*/ 2 h 37"/>
                <a:gd name="T2" fmla="*/ 15 w 19"/>
                <a:gd name="T3" fmla="*/ 2 h 37"/>
                <a:gd name="T4" fmla="*/ 13 w 19"/>
                <a:gd name="T5" fmla="*/ 13 h 37"/>
                <a:gd name="T6" fmla="*/ 12 w 19"/>
                <a:gd name="T7" fmla="*/ 23 h 37"/>
                <a:gd name="T8" fmla="*/ 11 w 19"/>
                <a:gd name="T9" fmla="*/ 29 h 37"/>
                <a:gd name="T10" fmla="*/ 10 w 19"/>
                <a:gd name="T11" fmla="*/ 29 h 37"/>
                <a:gd name="T12" fmla="*/ 1 w 19"/>
                <a:gd name="T13" fmla="*/ 20 h 37"/>
                <a:gd name="T14" fmla="*/ 1 w 19"/>
                <a:gd name="T15" fmla="*/ 22 h 37"/>
                <a:gd name="T16" fmla="*/ 7 w 19"/>
                <a:gd name="T17" fmla="*/ 36 h 37"/>
                <a:gd name="T18" fmla="*/ 14 w 19"/>
                <a:gd name="T19" fmla="*/ 37 h 37"/>
                <a:gd name="T20" fmla="*/ 19 w 19"/>
                <a:gd name="T21" fmla="*/ 23 h 37"/>
                <a:gd name="T22" fmla="*/ 19 w 19"/>
                <a:gd name="T23" fmla="*/ 14 h 37"/>
                <a:gd name="T24" fmla="*/ 17 w 19"/>
                <a:gd name="T25"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7" y="2"/>
                  </a:moveTo>
                  <a:cubicBezTo>
                    <a:pt x="17" y="2"/>
                    <a:pt x="16" y="0"/>
                    <a:pt x="15" y="2"/>
                  </a:cubicBezTo>
                  <a:cubicBezTo>
                    <a:pt x="15" y="2"/>
                    <a:pt x="15" y="10"/>
                    <a:pt x="13" y="13"/>
                  </a:cubicBezTo>
                  <a:cubicBezTo>
                    <a:pt x="13" y="13"/>
                    <a:pt x="13" y="21"/>
                    <a:pt x="12" y="23"/>
                  </a:cubicBezTo>
                  <a:cubicBezTo>
                    <a:pt x="12" y="23"/>
                    <a:pt x="11" y="28"/>
                    <a:pt x="11" y="29"/>
                  </a:cubicBezTo>
                  <a:cubicBezTo>
                    <a:pt x="10" y="29"/>
                    <a:pt x="10" y="29"/>
                    <a:pt x="10" y="29"/>
                  </a:cubicBezTo>
                  <a:cubicBezTo>
                    <a:pt x="10" y="29"/>
                    <a:pt x="6" y="17"/>
                    <a:pt x="1" y="20"/>
                  </a:cubicBezTo>
                  <a:cubicBezTo>
                    <a:pt x="1" y="20"/>
                    <a:pt x="0" y="21"/>
                    <a:pt x="1" y="22"/>
                  </a:cubicBezTo>
                  <a:cubicBezTo>
                    <a:pt x="1" y="22"/>
                    <a:pt x="7" y="33"/>
                    <a:pt x="7" y="36"/>
                  </a:cubicBezTo>
                  <a:cubicBezTo>
                    <a:pt x="7" y="36"/>
                    <a:pt x="11" y="37"/>
                    <a:pt x="14" y="37"/>
                  </a:cubicBezTo>
                  <a:cubicBezTo>
                    <a:pt x="14" y="37"/>
                    <a:pt x="18" y="27"/>
                    <a:pt x="19" y="23"/>
                  </a:cubicBezTo>
                  <a:cubicBezTo>
                    <a:pt x="19" y="23"/>
                    <a:pt x="19" y="16"/>
                    <a:pt x="19" y="14"/>
                  </a:cubicBezTo>
                  <a:cubicBezTo>
                    <a:pt x="19" y="14"/>
                    <a:pt x="18" y="6"/>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16" name="Freeform 55"/>
            <p:cNvSpPr/>
            <p:nvPr/>
          </p:nvSpPr>
          <p:spPr bwMode="auto">
            <a:xfrm>
              <a:off x="3817938" y="2551113"/>
              <a:ext cx="263525" cy="128588"/>
            </a:xfrm>
            <a:custGeom>
              <a:avLst/>
              <a:gdLst>
                <a:gd name="T0" fmla="*/ 62 w 62"/>
                <a:gd name="T1" fmla="*/ 10 h 30"/>
                <a:gd name="T2" fmla="*/ 59 w 62"/>
                <a:gd name="T3" fmla="*/ 10 h 30"/>
                <a:gd name="T4" fmla="*/ 54 w 62"/>
                <a:gd name="T5" fmla="*/ 9 h 30"/>
                <a:gd name="T6" fmla="*/ 53 w 62"/>
                <a:gd name="T7" fmla="*/ 2 h 30"/>
                <a:gd name="T8" fmla="*/ 51 w 62"/>
                <a:gd name="T9" fmla="*/ 1 h 30"/>
                <a:gd name="T10" fmla="*/ 48 w 62"/>
                <a:gd name="T11" fmla="*/ 6 h 30"/>
                <a:gd name="T12" fmla="*/ 47 w 62"/>
                <a:gd name="T13" fmla="*/ 8 h 30"/>
                <a:gd name="T14" fmla="*/ 36 w 62"/>
                <a:gd name="T15" fmla="*/ 9 h 30"/>
                <a:gd name="T16" fmla="*/ 39 w 62"/>
                <a:gd name="T17" fmla="*/ 4 h 30"/>
                <a:gd name="T18" fmla="*/ 37 w 62"/>
                <a:gd name="T19" fmla="*/ 3 h 30"/>
                <a:gd name="T20" fmla="*/ 31 w 62"/>
                <a:gd name="T21" fmla="*/ 11 h 30"/>
                <a:gd name="T22" fmla="*/ 36 w 62"/>
                <a:gd name="T23" fmla="*/ 16 h 30"/>
                <a:gd name="T24" fmla="*/ 28 w 62"/>
                <a:gd name="T25" fmla="*/ 20 h 30"/>
                <a:gd name="T26" fmla="*/ 4 w 62"/>
                <a:gd name="T27" fmla="*/ 26 h 30"/>
                <a:gd name="T28" fmla="*/ 5 w 62"/>
                <a:gd name="T29" fmla="*/ 29 h 30"/>
                <a:gd name="T30" fmla="*/ 25 w 62"/>
                <a:gd name="T31" fmla="*/ 26 h 30"/>
                <a:gd name="T32" fmla="*/ 52 w 62"/>
                <a:gd name="T33" fmla="*/ 14 h 30"/>
                <a:gd name="T34" fmla="*/ 62 w 62"/>
                <a:gd name="T35" fmla="*/ 14 h 30"/>
                <a:gd name="T36" fmla="*/ 62 w 62"/>
                <a:gd name="T37"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30">
                  <a:moveTo>
                    <a:pt x="62" y="10"/>
                  </a:moveTo>
                  <a:cubicBezTo>
                    <a:pt x="61" y="9"/>
                    <a:pt x="59" y="10"/>
                    <a:pt x="59" y="10"/>
                  </a:cubicBezTo>
                  <a:cubicBezTo>
                    <a:pt x="54" y="9"/>
                    <a:pt x="54" y="9"/>
                    <a:pt x="54" y="9"/>
                  </a:cubicBezTo>
                  <a:cubicBezTo>
                    <a:pt x="56" y="8"/>
                    <a:pt x="53" y="2"/>
                    <a:pt x="53" y="2"/>
                  </a:cubicBezTo>
                  <a:cubicBezTo>
                    <a:pt x="52" y="0"/>
                    <a:pt x="51" y="1"/>
                    <a:pt x="51" y="1"/>
                  </a:cubicBezTo>
                  <a:cubicBezTo>
                    <a:pt x="49" y="2"/>
                    <a:pt x="48" y="6"/>
                    <a:pt x="48" y="6"/>
                  </a:cubicBezTo>
                  <a:cubicBezTo>
                    <a:pt x="47" y="8"/>
                    <a:pt x="47" y="8"/>
                    <a:pt x="47" y="8"/>
                  </a:cubicBezTo>
                  <a:cubicBezTo>
                    <a:pt x="36" y="9"/>
                    <a:pt x="36" y="9"/>
                    <a:pt x="36" y="9"/>
                  </a:cubicBezTo>
                  <a:cubicBezTo>
                    <a:pt x="35" y="6"/>
                    <a:pt x="39" y="4"/>
                    <a:pt x="39" y="4"/>
                  </a:cubicBezTo>
                  <a:cubicBezTo>
                    <a:pt x="41" y="2"/>
                    <a:pt x="37" y="3"/>
                    <a:pt x="37" y="3"/>
                  </a:cubicBezTo>
                  <a:cubicBezTo>
                    <a:pt x="32" y="6"/>
                    <a:pt x="31" y="11"/>
                    <a:pt x="31" y="11"/>
                  </a:cubicBezTo>
                  <a:cubicBezTo>
                    <a:pt x="31" y="16"/>
                    <a:pt x="35" y="16"/>
                    <a:pt x="36" y="16"/>
                  </a:cubicBezTo>
                  <a:cubicBezTo>
                    <a:pt x="35" y="16"/>
                    <a:pt x="28" y="20"/>
                    <a:pt x="28" y="20"/>
                  </a:cubicBezTo>
                  <a:cubicBezTo>
                    <a:pt x="18" y="26"/>
                    <a:pt x="4" y="26"/>
                    <a:pt x="4" y="26"/>
                  </a:cubicBezTo>
                  <a:cubicBezTo>
                    <a:pt x="0" y="28"/>
                    <a:pt x="5" y="29"/>
                    <a:pt x="5" y="29"/>
                  </a:cubicBezTo>
                  <a:cubicBezTo>
                    <a:pt x="9" y="30"/>
                    <a:pt x="25" y="26"/>
                    <a:pt x="25" y="26"/>
                  </a:cubicBezTo>
                  <a:cubicBezTo>
                    <a:pt x="49" y="21"/>
                    <a:pt x="52" y="14"/>
                    <a:pt x="52" y="14"/>
                  </a:cubicBezTo>
                  <a:cubicBezTo>
                    <a:pt x="56" y="15"/>
                    <a:pt x="62" y="14"/>
                    <a:pt x="62" y="14"/>
                  </a:cubicBezTo>
                  <a:lnTo>
                    <a:pt x="6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17" name="Freeform 56"/>
            <p:cNvSpPr/>
            <p:nvPr/>
          </p:nvSpPr>
          <p:spPr bwMode="auto">
            <a:xfrm>
              <a:off x="3949700" y="2674938"/>
              <a:ext cx="80963" cy="77788"/>
            </a:xfrm>
            <a:custGeom>
              <a:avLst/>
              <a:gdLst>
                <a:gd name="T0" fmla="*/ 11 w 19"/>
                <a:gd name="T1" fmla="*/ 5 h 18"/>
                <a:gd name="T2" fmla="*/ 4 w 19"/>
                <a:gd name="T3" fmla="*/ 15 h 18"/>
                <a:gd name="T4" fmla="*/ 3 w 19"/>
                <a:gd name="T5" fmla="*/ 18 h 18"/>
                <a:gd name="T6" fmla="*/ 15 w 19"/>
                <a:gd name="T7" fmla="*/ 15 h 18"/>
                <a:gd name="T8" fmla="*/ 14 w 19"/>
                <a:gd name="T9" fmla="*/ 5 h 18"/>
                <a:gd name="T10" fmla="*/ 11 w 19"/>
                <a:gd name="T11" fmla="*/ 5 h 18"/>
              </a:gdLst>
              <a:ahLst/>
              <a:cxnLst>
                <a:cxn ang="0">
                  <a:pos x="T0" y="T1"/>
                </a:cxn>
                <a:cxn ang="0">
                  <a:pos x="T2" y="T3"/>
                </a:cxn>
                <a:cxn ang="0">
                  <a:pos x="T4" y="T5"/>
                </a:cxn>
                <a:cxn ang="0">
                  <a:pos x="T6" y="T7"/>
                </a:cxn>
                <a:cxn ang="0">
                  <a:pos x="T8" y="T9"/>
                </a:cxn>
                <a:cxn ang="0">
                  <a:pos x="T10" y="T11"/>
                </a:cxn>
              </a:cxnLst>
              <a:rect l="0" t="0" r="r" b="b"/>
              <a:pathLst>
                <a:path w="19" h="18">
                  <a:moveTo>
                    <a:pt x="11" y="5"/>
                  </a:moveTo>
                  <a:cubicBezTo>
                    <a:pt x="11" y="5"/>
                    <a:pt x="7" y="15"/>
                    <a:pt x="4" y="15"/>
                  </a:cubicBezTo>
                  <a:cubicBezTo>
                    <a:pt x="4" y="15"/>
                    <a:pt x="0" y="17"/>
                    <a:pt x="3" y="18"/>
                  </a:cubicBezTo>
                  <a:cubicBezTo>
                    <a:pt x="3" y="18"/>
                    <a:pt x="11" y="15"/>
                    <a:pt x="15" y="15"/>
                  </a:cubicBezTo>
                  <a:cubicBezTo>
                    <a:pt x="15" y="15"/>
                    <a:pt x="19" y="11"/>
                    <a:pt x="14" y="5"/>
                  </a:cubicBezTo>
                  <a:cubicBezTo>
                    <a:pt x="14" y="5"/>
                    <a:pt x="12" y="0"/>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18" name="Freeform 57"/>
            <p:cNvSpPr>
              <a:spLocks noEditPoints="1"/>
            </p:cNvSpPr>
            <p:nvPr/>
          </p:nvSpPr>
          <p:spPr bwMode="auto">
            <a:xfrm>
              <a:off x="4344988" y="3033713"/>
              <a:ext cx="279400" cy="177800"/>
            </a:xfrm>
            <a:custGeom>
              <a:avLst/>
              <a:gdLst>
                <a:gd name="T0" fmla="*/ 64 w 66"/>
                <a:gd name="T1" fmla="*/ 20 h 42"/>
                <a:gd name="T2" fmla="*/ 63 w 66"/>
                <a:gd name="T3" fmla="*/ 20 h 42"/>
                <a:gd name="T4" fmla="*/ 59 w 66"/>
                <a:gd name="T5" fmla="*/ 16 h 42"/>
                <a:gd name="T6" fmla="*/ 56 w 66"/>
                <a:gd name="T7" fmla="*/ 12 h 42"/>
                <a:gd name="T8" fmla="*/ 53 w 66"/>
                <a:gd name="T9" fmla="*/ 11 h 42"/>
                <a:gd name="T10" fmla="*/ 45 w 66"/>
                <a:gd name="T11" fmla="*/ 5 h 42"/>
                <a:gd name="T12" fmla="*/ 47 w 66"/>
                <a:gd name="T13" fmla="*/ 2 h 42"/>
                <a:gd name="T14" fmla="*/ 46 w 66"/>
                <a:gd name="T15" fmla="*/ 0 h 42"/>
                <a:gd name="T16" fmla="*/ 40 w 66"/>
                <a:gd name="T17" fmla="*/ 2 h 42"/>
                <a:gd name="T18" fmla="*/ 43 w 66"/>
                <a:gd name="T19" fmla="*/ 6 h 42"/>
                <a:gd name="T20" fmla="*/ 51 w 66"/>
                <a:gd name="T21" fmla="*/ 12 h 42"/>
                <a:gd name="T22" fmla="*/ 51 w 66"/>
                <a:gd name="T23" fmla="*/ 18 h 42"/>
                <a:gd name="T24" fmla="*/ 47 w 66"/>
                <a:gd name="T25" fmla="*/ 17 h 42"/>
                <a:gd name="T26" fmla="*/ 29 w 66"/>
                <a:gd name="T27" fmla="*/ 6 h 42"/>
                <a:gd name="T28" fmla="*/ 23 w 66"/>
                <a:gd name="T29" fmla="*/ 7 h 42"/>
                <a:gd name="T30" fmla="*/ 24 w 66"/>
                <a:gd name="T31" fmla="*/ 11 h 42"/>
                <a:gd name="T32" fmla="*/ 29 w 66"/>
                <a:gd name="T33" fmla="*/ 15 h 42"/>
                <a:gd name="T34" fmla="*/ 23 w 66"/>
                <a:gd name="T35" fmla="*/ 14 h 42"/>
                <a:gd name="T36" fmla="*/ 21 w 66"/>
                <a:gd name="T37" fmla="*/ 19 h 42"/>
                <a:gd name="T38" fmla="*/ 20 w 66"/>
                <a:gd name="T39" fmla="*/ 25 h 42"/>
                <a:gd name="T40" fmla="*/ 7 w 66"/>
                <a:gd name="T41" fmla="*/ 5 h 42"/>
                <a:gd name="T42" fmla="*/ 1 w 66"/>
                <a:gd name="T43" fmla="*/ 24 h 42"/>
                <a:gd name="T44" fmla="*/ 8 w 66"/>
                <a:gd name="T45" fmla="*/ 31 h 42"/>
                <a:gd name="T46" fmla="*/ 15 w 66"/>
                <a:gd name="T47" fmla="*/ 30 h 42"/>
                <a:gd name="T48" fmla="*/ 17 w 66"/>
                <a:gd name="T49" fmla="*/ 31 h 42"/>
                <a:gd name="T50" fmla="*/ 16 w 66"/>
                <a:gd name="T51" fmla="*/ 36 h 42"/>
                <a:gd name="T52" fmla="*/ 17 w 66"/>
                <a:gd name="T53" fmla="*/ 38 h 42"/>
                <a:gd name="T54" fmla="*/ 21 w 66"/>
                <a:gd name="T55" fmla="*/ 36 h 42"/>
                <a:gd name="T56" fmla="*/ 20 w 66"/>
                <a:gd name="T57" fmla="*/ 28 h 42"/>
                <a:gd name="T58" fmla="*/ 25 w 66"/>
                <a:gd name="T59" fmla="*/ 20 h 42"/>
                <a:gd name="T60" fmla="*/ 36 w 66"/>
                <a:gd name="T61" fmla="*/ 20 h 42"/>
                <a:gd name="T62" fmla="*/ 34 w 66"/>
                <a:gd name="T63" fmla="*/ 14 h 42"/>
                <a:gd name="T64" fmla="*/ 42 w 66"/>
                <a:gd name="T65" fmla="*/ 19 h 42"/>
                <a:gd name="T66" fmla="*/ 45 w 66"/>
                <a:gd name="T67" fmla="*/ 20 h 42"/>
                <a:gd name="T68" fmla="*/ 51 w 66"/>
                <a:gd name="T69" fmla="*/ 23 h 42"/>
                <a:gd name="T70" fmla="*/ 64 w 66"/>
                <a:gd name="T71" fmla="*/ 26 h 42"/>
                <a:gd name="T72" fmla="*/ 64 w 66"/>
                <a:gd name="T73" fmla="*/ 20 h 42"/>
                <a:gd name="T74" fmla="*/ 10 w 66"/>
                <a:gd name="T75" fmla="*/ 28 h 42"/>
                <a:gd name="T76" fmla="*/ 5 w 66"/>
                <a:gd name="T77" fmla="*/ 17 h 42"/>
                <a:gd name="T78" fmla="*/ 11 w 66"/>
                <a:gd name="T79" fmla="*/ 18 h 42"/>
                <a:gd name="T80" fmla="*/ 15 w 66"/>
                <a:gd name="T81" fmla="*/ 24 h 42"/>
                <a:gd name="T82" fmla="*/ 10 w 66"/>
                <a:gd name="T83" fmla="*/ 28 h 42"/>
                <a:gd name="T84" fmla="*/ 56 w 66"/>
                <a:gd name="T85" fmla="*/ 18 h 42"/>
                <a:gd name="T86" fmla="*/ 58 w 66"/>
                <a:gd name="T87" fmla="*/ 18 h 42"/>
                <a:gd name="T88" fmla="*/ 59 w 66"/>
                <a:gd name="T89" fmla="*/ 20 h 42"/>
                <a:gd name="T90" fmla="*/ 56 w 66"/>
                <a:gd name="T91"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42">
                  <a:moveTo>
                    <a:pt x="64" y="20"/>
                  </a:moveTo>
                  <a:cubicBezTo>
                    <a:pt x="63" y="20"/>
                    <a:pt x="63" y="20"/>
                    <a:pt x="63" y="20"/>
                  </a:cubicBezTo>
                  <a:cubicBezTo>
                    <a:pt x="59" y="16"/>
                    <a:pt x="59" y="16"/>
                    <a:pt x="59" y="16"/>
                  </a:cubicBezTo>
                  <a:cubicBezTo>
                    <a:pt x="59" y="16"/>
                    <a:pt x="55" y="17"/>
                    <a:pt x="56" y="12"/>
                  </a:cubicBezTo>
                  <a:cubicBezTo>
                    <a:pt x="56" y="12"/>
                    <a:pt x="56" y="11"/>
                    <a:pt x="53" y="11"/>
                  </a:cubicBezTo>
                  <a:cubicBezTo>
                    <a:pt x="45" y="5"/>
                    <a:pt x="45" y="5"/>
                    <a:pt x="45" y="5"/>
                  </a:cubicBezTo>
                  <a:cubicBezTo>
                    <a:pt x="45" y="5"/>
                    <a:pt x="43" y="3"/>
                    <a:pt x="47" y="2"/>
                  </a:cubicBezTo>
                  <a:cubicBezTo>
                    <a:pt x="47" y="2"/>
                    <a:pt x="51" y="1"/>
                    <a:pt x="46" y="0"/>
                  </a:cubicBezTo>
                  <a:cubicBezTo>
                    <a:pt x="46" y="0"/>
                    <a:pt x="40" y="1"/>
                    <a:pt x="40" y="2"/>
                  </a:cubicBezTo>
                  <a:cubicBezTo>
                    <a:pt x="40" y="2"/>
                    <a:pt x="39" y="7"/>
                    <a:pt x="43" y="6"/>
                  </a:cubicBezTo>
                  <a:cubicBezTo>
                    <a:pt x="43" y="6"/>
                    <a:pt x="50" y="11"/>
                    <a:pt x="51" y="12"/>
                  </a:cubicBezTo>
                  <a:cubicBezTo>
                    <a:pt x="51" y="12"/>
                    <a:pt x="50" y="16"/>
                    <a:pt x="51" y="18"/>
                  </a:cubicBezTo>
                  <a:cubicBezTo>
                    <a:pt x="51" y="18"/>
                    <a:pt x="50" y="19"/>
                    <a:pt x="47" y="17"/>
                  </a:cubicBezTo>
                  <a:cubicBezTo>
                    <a:pt x="47" y="17"/>
                    <a:pt x="29" y="9"/>
                    <a:pt x="29" y="6"/>
                  </a:cubicBezTo>
                  <a:cubicBezTo>
                    <a:pt x="29" y="6"/>
                    <a:pt x="25" y="6"/>
                    <a:pt x="23" y="7"/>
                  </a:cubicBezTo>
                  <a:cubicBezTo>
                    <a:pt x="23" y="7"/>
                    <a:pt x="23" y="11"/>
                    <a:pt x="24" y="11"/>
                  </a:cubicBezTo>
                  <a:cubicBezTo>
                    <a:pt x="29" y="15"/>
                    <a:pt x="29" y="15"/>
                    <a:pt x="29" y="15"/>
                  </a:cubicBezTo>
                  <a:cubicBezTo>
                    <a:pt x="29" y="15"/>
                    <a:pt x="27" y="16"/>
                    <a:pt x="23" y="14"/>
                  </a:cubicBezTo>
                  <a:cubicBezTo>
                    <a:pt x="23" y="14"/>
                    <a:pt x="18" y="15"/>
                    <a:pt x="21" y="19"/>
                  </a:cubicBezTo>
                  <a:cubicBezTo>
                    <a:pt x="21" y="19"/>
                    <a:pt x="23" y="23"/>
                    <a:pt x="20" y="25"/>
                  </a:cubicBezTo>
                  <a:cubicBezTo>
                    <a:pt x="20" y="25"/>
                    <a:pt x="20" y="16"/>
                    <a:pt x="7" y="5"/>
                  </a:cubicBezTo>
                  <a:cubicBezTo>
                    <a:pt x="7" y="5"/>
                    <a:pt x="3" y="6"/>
                    <a:pt x="1" y="24"/>
                  </a:cubicBezTo>
                  <a:cubicBezTo>
                    <a:pt x="1" y="24"/>
                    <a:pt x="0" y="32"/>
                    <a:pt x="8" y="31"/>
                  </a:cubicBezTo>
                  <a:cubicBezTo>
                    <a:pt x="15" y="30"/>
                    <a:pt x="15" y="30"/>
                    <a:pt x="15" y="30"/>
                  </a:cubicBezTo>
                  <a:cubicBezTo>
                    <a:pt x="15" y="30"/>
                    <a:pt x="16" y="29"/>
                    <a:pt x="17" y="31"/>
                  </a:cubicBezTo>
                  <a:cubicBezTo>
                    <a:pt x="16" y="36"/>
                    <a:pt x="16" y="36"/>
                    <a:pt x="16" y="36"/>
                  </a:cubicBezTo>
                  <a:cubicBezTo>
                    <a:pt x="16" y="36"/>
                    <a:pt x="14" y="37"/>
                    <a:pt x="17" y="38"/>
                  </a:cubicBezTo>
                  <a:cubicBezTo>
                    <a:pt x="17" y="38"/>
                    <a:pt x="19" y="42"/>
                    <a:pt x="21" y="36"/>
                  </a:cubicBezTo>
                  <a:cubicBezTo>
                    <a:pt x="20" y="28"/>
                    <a:pt x="20" y="28"/>
                    <a:pt x="20" y="28"/>
                  </a:cubicBezTo>
                  <a:cubicBezTo>
                    <a:pt x="20" y="28"/>
                    <a:pt x="26" y="29"/>
                    <a:pt x="25" y="20"/>
                  </a:cubicBezTo>
                  <a:cubicBezTo>
                    <a:pt x="36" y="20"/>
                    <a:pt x="36" y="20"/>
                    <a:pt x="36" y="20"/>
                  </a:cubicBezTo>
                  <a:cubicBezTo>
                    <a:pt x="36" y="20"/>
                    <a:pt x="39" y="18"/>
                    <a:pt x="34" y="14"/>
                  </a:cubicBezTo>
                  <a:cubicBezTo>
                    <a:pt x="34" y="14"/>
                    <a:pt x="40" y="17"/>
                    <a:pt x="42" y="19"/>
                  </a:cubicBezTo>
                  <a:cubicBezTo>
                    <a:pt x="42" y="19"/>
                    <a:pt x="42" y="20"/>
                    <a:pt x="45" y="20"/>
                  </a:cubicBezTo>
                  <a:cubicBezTo>
                    <a:pt x="45" y="20"/>
                    <a:pt x="46" y="22"/>
                    <a:pt x="51" y="23"/>
                  </a:cubicBezTo>
                  <a:cubicBezTo>
                    <a:pt x="51" y="23"/>
                    <a:pt x="52" y="26"/>
                    <a:pt x="64" y="26"/>
                  </a:cubicBezTo>
                  <a:cubicBezTo>
                    <a:pt x="64" y="26"/>
                    <a:pt x="66" y="22"/>
                    <a:pt x="64" y="20"/>
                  </a:cubicBezTo>
                  <a:close/>
                  <a:moveTo>
                    <a:pt x="10" y="28"/>
                  </a:moveTo>
                  <a:cubicBezTo>
                    <a:pt x="2" y="28"/>
                    <a:pt x="5" y="17"/>
                    <a:pt x="5" y="17"/>
                  </a:cubicBezTo>
                  <a:cubicBezTo>
                    <a:pt x="5" y="11"/>
                    <a:pt x="11" y="18"/>
                    <a:pt x="11" y="18"/>
                  </a:cubicBezTo>
                  <a:cubicBezTo>
                    <a:pt x="15" y="24"/>
                    <a:pt x="15" y="24"/>
                    <a:pt x="15" y="24"/>
                  </a:cubicBezTo>
                  <a:cubicBezTo>
                    <a:pt x="18" y="29"/>
                    <a:pt x="10" y="28"/>
                    <a:pt x="10" y="28"/>
                  </a:cubicBezTo>
                  <a:close/>
                  <a:moveTo>
                    <a:pt x="56" y="18"/>
                  </a:moveTo>
                  <a:cubicBezTo>
                    <a:pt x="56" y="18"/>
                    <a:pt x="57" y="18"/>
                    <a:pt x="58" y="18"/>
                  </a:cubicBezTo>
                  <a:cubicBezTo>
                    <a:pt x="59" y="20"/>
                    <a:pt x="59" y="20"/>
                    <a:pt x="59" y="20"/>
                  </a:cubicBezTo>
                  <a:cubicBezTo>
                    <a:pt x="59" y="20"/>
                    <a:pt x="54" y="20"/>
                    <a:pt x="5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19" name="Freeform 58"/>
            <p:cNvSpPr>
              <a:spLocks noEditPoints="1"/>
            </p:cNvSpPr>
            <p:nvPr/>
          </p:nvSpPr>
          <p:spPr bwMode="auto">
            <a:xfrm>
              <a:off x="3198813" y="2505075"/>
              <a:ext cx="123825" cy="268288"/>
            </a:xfrm>
            <a:custGeom>
              <a:avLst/>
              <a:gdLst>
                <a:gd name="T0" fmla="*/ 22 w 29"/>
                <a:gd name="T1" fmla="*/ 41 h 63"/>
                <a:gd name="T2" fmla="*/ 23 w 29"/>
                <a:gd name="T3" fmla="*/ 30 h 63"/>
                <a:gd name="T4" fmla="*/ 21 w 29"/>
                <a:gd name="T5" fmla="*/ 28 h 63"/>
                <a:gd name="T6" fmla="*/ 21 w 29"/>
                <a:gd name="T7" fmla="*/ 26 h 63"/>
                <a:gd name="T8" fmla="*/ 19 w 29"/>
                <a:gd name="T9" fmla="*/ 25 h 63"/>
                <a:gd name="T10" fmla="*/ 15 w 29"/>
                <a:gd name="T11" fmla="*/ 24 h 63"/>
                <a:gd name="T12" fmla="*/ 15 w 29"/>
                <a:gd name="T13" fmla="*/ 21 h 63"/>
                <a:gd name="T14" fmla="*/ 20 w 29"/>
                <a:gd name="T15" fmla="*/ 14 h 63"/>
                <a:gd name="T16" fmla="*/ 19 w 29"/>
                <a:gd name="T17" fmla="*/ 5 h 63"/>
                <a:gd name="T18" fmla="*/ 17 w 29"/>
                <a:gd name="T19" fmla="*/ 4 h 63"/>
                <a:gd name="T20" fmla="*/ 16 w 29"/>
                <a:gd name="T21" fmla="*/ 7 h 63"/>
                <a:gd name="T22" fmla="*/ 12 w 29"/>
                <a:gd name="T23" fmla="*/ 14 h 63"/>
                <a:gd name="T24" fmla="*/ 11 w 29"/>
                <a:gd name="T25" fmla="*/ 4 h 63"/>
                <a:gd name="T26" fmla="*/ 9 w 29"/>
                <a:gd name="T27" fmla="*/ 1 h 63"/>
                <a:gd name="T28" fmla="*/ 8 w 29"/>
                <a:gd name="T29" fmla="*/ 4 h 63"/>
                <a:gd name="T30" fmla="*/ 8 w 29"/>
                <a:gd name="T31" fmla="*/ 23 h 63"/>
                <a:gd name="T32" fmla="*/ 5 w 29"/>
                <a:gd name="T33" fmla="*/ 28 h 63"/>
                <a:gd name="T34" fmla="*/ 4 w 29"/>
                <a:gd name="T35" fmla="*/ 32 h 63"/>
                <a:gd name="T36" fmla="*/ 9 w 29"/>
                <a:gd name="T37" fmla="*/ 33 h 63"/>
                <a:gd name="T38" fmla="*/ 9 w 29"/>
                <a:gd name="T39" fmla="*/ 45 h 63"/>
                <a:gd name="T40" fmla="*/ 9 w 29"/>
                <a:gd name="T41" fmla="*/ 48 h 63"/>
                <a:gd name="T42" fmla="*/ 14 w 29"/>
                <a:gd name="T43" fmla="*/ 49 h 63"/>
                <a:gd name="T44" fmla="*/ 17 w 29"/>
                <a:gd name="T45" fmla="*/ 43 h 63"/>
                <a:gd name="T46" fmla="*/ 18 w 29"/>
                <a:gd name="T47" fmla="*/ 44 h 63"/>
                <a:gd name="T48" fmla="*/ 19 w 29"/>
                <a:gd name="T49" fmla="*/ 49 h 63"/>
                <a:gd name="T50" fmla="*/ 16 w 29"/>
                <a:gd name="T51" fmla="*/ 55 h 63"/>
                <a:gd name="T52" fmla="*/ 14 w 29"/>
                <a:gd name="T53" fmla="*/ 57 h 63"/>
                <a:gd name="T54" fmla="*/ 16 w 29"/>
                <a:gd name="T55" fmla="*/ 62 h 63"/>
                <a:gd name="T56" fmla="*/ 19 w 29"/>
                <a:gd name="T57" fmla="*/ 59 h 63"/>
                <a:gd name="T58" fmla="*/ 19 w 29"/>
                <a:gd name="T59" fmla="*/ 55 h 63"/>
                <a:gd name="T60" fmla="*/ 29 w 29"/>
                <a:gd name="T61" fmla="*/ 56 h 63"/>
                <a:gd name="T62" fmla="*/ 27 w 29"/>
                <a:gd name="T63" fmla="*/ 51 h 63"/>
                <a:gd name="T64" fmla="*/ 22 w 29"/>
                <a:gd name="T65" fmla="*/ 41 h 63"/>
                <a:gd name="T66" fmla="*/ 15 w 29"/>
                <a:gd name="T67" fmla="*/ 39 h 63"/>
                <a:gd name="T68" fmla="*/ 13 w 29"/>
                <a:gd name="T69" fmla="*/ 42 h 63"/>
                <a:gd name="T70" fmla="*/ 12 w 29"/>
                <a:gd name="T71" fmla="*/ 32 h 63"/>
                <a:gd name="T72" fmla="*/ 13 w 29"/>
                <a:gd name="T73" fmla="*/ 27 h 63"/>
                <a:gd name="T74" fmla="*/ 15 w 29"/>
                <a:gd name="T75" fmla="*/ 34 h 63"/>
                <a:gd name="T76" fmla="*/ 15 w 29"/>
                <a:gd name="T77" fmla="*/ 3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63">
                  <a:moveTo>
                    <a:pt x="22" y="41"/>
                  </a:moveTo>
                  <a:cubicBezTo>
                    <a:pt x="22" y="41"/>
                    <a:pt x="20" y="39"/>
                    <a:pt x="23" y="30"/>
                  </a:cubicBezTo>
                  <a:cubicBezTo>
                    <a:pt x="21" y="28"/>
                    <a:pt x="21" y="28"/>
                    <a:pt x="21" y="28"/>
                  </a:cubicBezTo>
                  <a:cubicBezTo>
                    <a:pt x="21" y="26"/>
                    <a:pt x="21" y="26"/>
                    <a:pt x="21" y="26"/>
                  </a:cubicBezTo>
                  <a:cubicBezTo>
                    <a:pt x="19" y="25"/>
                    <a:pt x="19" y="25"/>
                    <a:pt x="19" y="25"/>
                  </a:cubicBezTo>
                  <a:cubicBezTo>
                    <a:pt x="19" y="25"/>
                    <a:pt x="17" y="23"/>
                    <a:pt x="15" y="24"/>
                  </a:cubicBezTo>
                  <a:cubicBezTo>
                    <a:pt x="15" y="24"/>
                    <a:pt x="13" y="25"/>
                    <a:pt x="15" y="21"/>
                  </a:cubicBezTo>
                  <a:cubicBezTo>
                    <a:pt x="20" y="14"/>
                    <a:pt x="20" y="14"/>
                    <a:pt x="20" y="14"/>
                  </a:cubicBezTo>
                  <a:cubicBezTo>
                    <a:pt x="19" y="5"/>
                    <a:pt x="19" y="5"/>
                    <a:pt x="19" y="5"/>
                  </a:cubicBezTo>
                  <a:cubicBezTo>
                    <a:pt x="19" y="5"/>
                    <a:pt x="20" y="3"/>
                    <a:pt x="17" y="4"/>
                  </a:cubicBezTo>
                  <a:cubicBezTo>
                    <a:pt x="17" y="4"/>
                    <a:pt x="17" y="5"/>
                    <a:pt x="16" y="7"/>
                  </a:cubicBezTo>
                  <a:cubicBezTo>
                    <a:pt x="14" y="9"/>
                    <a:pt x="13" y="12"/>
                    <a:pt x="12" y="14"/>
                  </a:cubicBezTo>
                  <a:cubicBezTo>
                    <a:pt x="12" y="14"/>
                    <a:pt x="12" y="6"/>
                    <a:pt x="11" y="4"/>
                  </a:cubicBezTo>
                  <a:cubicBezTo>
                    <a:pt x="9" y="1"/>
                    <a:pt x="9" y="1"/>
                    <a:pt x="9" y="1"/>
                  </a:cubicBezTo>
                  <a:cubicBezTo>
                    <a:pt x="9" y="1"/>
                    <a:pt x="6" y="0"/>
                    <a:pt x="8" y="4"/>
                  </a:cubicBezTo>
                  <a:cubicBezTo>
                    <a:pt x="8" y="23"/>
                    <a:pt x="8" y="23"/>
                    <a:pt x="8" y="23"/>
                  </a:cubicBezTo>
                  <a:cubicBezTo>
                    <a:pt x="5" y="28"/>
                    <a:pt x="5" y="28"/>
                    <a:pt x="5" y="28"/>
                  </a:cubicBezTo>
                  <a:cubicBezTo>
                    <a:pt x="5" y="28"/>
                    <a:pt x="0" y="29"/>
                    <a:pt x="4" y="32"/>
                  </a:cubicBezTo>
                  <a:cubicBezTo>
                    <a:pt x="9" y="33"/>
                    <a:pt x="9" y="33"/>
                    <a:pt x="9" y="33"/>
                  </a:cubicBezTo>
                  <a:cubicBezTo>
                    <a:pt x="9" y="45"/>
                    <a:pt x="9" y="45"/>
                    <a:pt x="9" y="45"/>
                  </a:cubicBezTo>
                  <a:cubicBezTo>
                    <a:pt x="9" y="48"/>
                    <a:pt x="9" y="48"/>
                    <a:pt x="9" y="48"/>
                  </a:cubicBezTo>
                  <a:cubicBezTo>
                    <a:pt x="14" y="49"/>
                    <a:pt x="14" y="49"/>
                    <a:pt x="14" y="49"/>
                  </a:cubicBezTo>
                  <a:cubicBezTo>
                    <a:pt x="17" y="43"/>
                    <a:pt x="17" y="43"/>
                    <a:pt x="17" y="43"/>
                  </a:cubicBezTo>
                  <a:cubicBezTo>
                    <a:pt x="17" y="43"/>
                    <a:pt x="18" y="43"/>
                    <a:pt x="18" y="44"/>
                  </a:cubicBezTo>
                  <a:cubicBezTo>
                    <a:pt x="19" y="49"/>
                    <a:pt x="19" y="49"/>
                    <a:pt x="19" y="49"/>
                  </a:cubicBezTo>
                  <a:cubicBezTo>
                    <a:pt x="19" y="49"/>
                    <a:pt x="17" y="54"/>
                    <a:pt x="16" y="55"/>
                  </a:cubicBezTo>
                  <a:cubicBezTo>
                    <a:pt x="16" y="55"/>
                    <a:pt x="16" y="55"/>
                    <a:pt x="14" y="57"/>
                  </a:cubicBezTo>
                  <a:cubicBezTo>
                    <a:pt x="14" y="57"/>
                    <a:pt x="10" y="62"/>
                    <a:pt x="16" y="62"/>
                  </a:cubicBezTo>
                  <a:cubicBezTo>
                    <a:pt x="16" y="62"/>
                    <a:pt x="19" y="63"/>
                    <a:pt x="19" y="59"/>
                  </a:cubicBezTo>
                  <a:cubicBezTo>
                    <a:pt x="19" y="55"/>
                    <a:pt x="19" y="55"/>
                    <a:pt x="19" y="55"/>
                  </a:cubicBezTo>
                  <a:cubicBezTo>
                    <a:pt x="29" y="56"/>
                    <a:pt x="29" y="56"/>
                    <a:pt x="29" y="56"/>
                  </a:cubicBezTo>
                  <a:cubicBezTo>
                    <a:pt x="29" y="56"/>
                    <a:pt x="29" y="54"/>
                    <a:pt x="27" y="51"/>
                  </a:cubicBezTo>
                  <a:lnTo>
                    <a:pt x="22" y="41"/>
                  </a:lnTo>
                  <a:close/>
                  <a:moveTo>
                    <a:pt x="15" y="39"/>
                  </a:moveTo>
                  <a:cubicBezTo>
                    <a:pt x="13" y="42"/>
                    <a:pt x="13" y="42"/>
                    <a:pt x="13" y="42"/>
                  </a:cubicBezTo>
                  <a:cubicBezTo>
                    <a:pt x="12" y="32"/>
                    <a:pt x="12" y="32"/>
                    <a:pt x="12" y="32"/>
                  </a:cubicBezTo>
                  <a:cubicBezTo>
                    <a:pt x="11" y="29"/>
                    <a:pt x="13" y="27"/>
                    <a:pt x="13" y="27"/>
                  </a:cubicBezTo>
                  <a:cubicBezTo>
                    <a:pt x="14" y="29"/>
                    <a:pt x="15" y="34"/>
                    <a:pt x="15" y="34"/>
                  </a:cubicBezTo>
                  <a:cubicBezTo>
                    <a:pt x="15" y="37"/>
                    <a:pt x="15" y="39"/>
                    <a:pt x="1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20" name="Freeform 59"/>
            <p:cNvSpPr/>
            <p:nvPr/>
          </p:nvSpPr>
          <p:spPr bwMode="auto">
            <a:xfrm>
              <a:off x="3297238" y="2679700"/>
              <a:ext cx="50800" cy="38100"/>
            </a:xfrm>
            <a:custGeom>
              <a:avLst/>
              <a:gdLst>
                <a:gd name="T0" fmla="*/ 9 w 12"/>
                <a:gd name="T1" fmla="*/ 0 h 9"/>
                <a:gd name="T2" fmla="*/ 3 w 12"/>
                <a:gd name="T3" fmla="*/ 1 h 9"/>
                <a:gd name="T4" fmla="*/ 3 w 12"/>
                <a:gd name="T5" fmla="*/ 3 h 9"/>
                <a:gd name="T6" fmla="*/ 9 w 12"/>
                <a:gd name="T7" fmla="*/ 6 h 9"/>
                <a:gd name="T8" fmla="*/ 12 w 12"/>
                <a:gd name="T9" fmla="*/ 5 h 9"/>
                <a:gd name="T10" fmla="*/ 12 w 12"/>
                <a:gd name="T11" fmla="*/ 2 h 9"/>
                <a:gd name="T12" fmla="*/ 9 w 1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9" y="0"/>
                  </a:moveTo>
                  <a:cubicBezTo>
                    <a:pt x="3" y="1"/>
                    <a:pt x="3" y="1"/>
                    <a:pt x="3" y="1"/>
                  </a:cubicBezTo>
                  <a:cubicBezTo>
                    <a:pt x="3" y="1"/>
                    <a:pt x="0" y="3"/>
                    <a:pt x="3" y="3"/>
                  </a:cubicBezTo>
                  <a:cubicBezTo>
                    <a:pt x="3" y="3"/>
                    <a:pt x="7" y="4"/>
                    <a:pt x="9" y="6"/>
                  </a:cubicBezTo>
                  <a:cubicBezTo>
                    <a:pt x="9" y="6"/>
                    <a:pt x="11" y="9"/>
                    <a:pt x="12" y="5"/>
                  </a:cubicBezTo>
                  <a:cubicBezTo>
                    <a:pt x="12" y="2"/>
                    <a:pt x="12" y="2"/>
                    <a:pt x="12" y="2"/>
                  </a:cubicBezTo>
                  <a:cubicBezTo>
                    <a:pt x="12" y="2"/>
                    <a:pt x="12"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21" name="Freeform 60"/>
            <p:cNvSpPr/>
            <p:nvPr/>
          </p:nvSpPr>
          <p:spPr bwMode="auto">
            <a:xfrm>
              <a:off x="3398838" y="3876675"/>
              <a:ext cx="46038" cy="147638"/>
            </a:xfrm>
            <a:custGeom>
              <a:avLst/>
              <a:gdLst>
                <a:gd name="T0" fmla="*/ 19 w 29"/>
                <a:gd name="T1" fmla="*/ 18 h 93"/>
                <a:gd name="T2" fmla="*/ 8 w 29"/>
                <a:gd name="T3" fmla="*/ 26 h 93"/>
                <a:gd name="T4" fmla="*/ 0 w 29"/>
                <a:gd name="T5" fmla="*/ 16 h 93"/>
                <a:gd name="T6" fmla="*/ 24 w 29"/>
                <a:gd name="T7" fmla="*/ 0 h 93"/>
                <a:gd name="T8" fmla="*/ 29 w 29"/>
                <a:gd name="T9" fmla="*/ 2 h 93"/>
                <a:gd name="T10" fmla="*/ 29 w 29"/>
                <a:gd name="T11" fmla="*/ 93 h 93"/>
                <a:gd name="T12" fmla="*/ 19 w 29"/>
                <a:gd name="T13" fmla="*/ 93 h 93"/>
                <a:gd name="T14" fmla="*/ 19 w 29"/>
                <a:gd name="T15" fmla="*/ 18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93">
                  <a:moveTo>
                    <a:pt x="19" y="18"/>
                  </a:moveTo>
                  <a:lnTo>
                    <a:pt x="8" y="26"/>
                  </a:lnTo>
                  <a:lnTo>
                    <a:pt x="0" y="16"/>
                  </a:lnTo>
                  <a:lnTo>
                    <a:pt x="24" y="0"/>
                  </a:lnTo>
                  <a:lnTo>
                    <a:pt x="29" y="2"/>
                  </a:lnTo>
                  <a:lnTo>
                    <a:pt x="29" y="93"/>
                  </a:lnTo>
                  <a:lnTo>
                    <a:pt x="19" y="93"/>
                  </a:lnTo>
                  <a:lnTo>
                    <a:pt x="1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22" name="Freeform 61"/>
            <p:cNvSpPr/>
            <p:nvPr/>
          </p:nvSpPr>
          <p:spPr bwMode="auto">
            <a:xfrm>
              <a:off x="3822700" y="3876675"/>
              <a:ext cx="46038" cy="147638"/>
            </a:xfrm>
            <a:custGeom>
              <a:avLst/>
              <a:gdLst>
                <a:gd name="T0" fmla="*/ 16 w 29"/>
                <a:gd name="T1" fmla="*/ 18 h 93"/>
                <a:gd name="T2" fmla="*/ 8 w 29"/>
                <a:gd name="T3" fmla="*/ 26 h 93"/>
                <a:gd name="T4" fmla="*/ 0 w 29"/>
                <a:gd name="T5" fmla="*/ 16 h 93"/>
                <a:gd name="T6" fmla="*/ 21 w 29"/>
                <a:gd name="T7" fmla="*/ 0 h 93"/>
                <a:gd name="T8" fmla="*/ 29 w 29"/>
                <a:gd name="T9" fmla="*/ 2 h 93"/>
                <a:gd name="T10" fmla="*/ 29 w 29"/>
                <a:gd name="T11" fmla="*/ 93 h 93"/>
                <a:gd name="T12" fmla="*/ 16 w 29"/>
                <a:gd name="T13" fmla="*/ 93 h 93"/>
                <a:gd name="T14" fmla="*/ 16 w 29"/>
                <a:gd name="T15" fmla="*/ 18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93">
                  <a:moveTo>
                    <a:pt x="16" y="18"/>
                  </a:moveTo>
                  <a:lnTo>
                    <a:pt x="8" y="26"/>
                  </a:lnTo>
                  <a:lnTo>
                    <a:pt x="0" y="16"/>
                  </a:lnTo>
                  <a:lnTo>
                    <a:pt x="21" y="0"/>
                  </a:lnTo>
                  <a:lnTo>
                    <a:pt x="29" y="2"/>
                  </a:lnTo>
                  <a:lnTo>
                    <a:pt x="29" y="93"/>
                  </a:lnTo>
                  <a:lnTo>
                    <a:pt x="16" y="93"/>
                  </a:lnTo>
                  <a:lnTo>
                    <a:pt x="1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23" name="Freeform 62"/>
            <p:cNvSpPr>
              <a:spLocks noEditPoints="1"/>
            </p:cNvSpPr>
            <p:nvPr/>
          </p:nvSpPr>
          <p:spPr bwMode="auto">
            <a:xfrm>
              <a:off x="3521075" y="3876675"/>
              <a:ext cx="90488" cy="147638"/>
            </a:xfrm>
            <a:custGeom>
              <a:avLst/>
              <a:gdLst>
                <a:gd name="T0" fmla="*/ 16 w 21"/>
                <a:gd name="T1" fmla="*/ 10 h 35"/>
                <a:gd name="T2" fmla="*/ 16 w 21"/>
                <a:gd name="T3" fmla="*/ 13 h 35"/>
                <a:gd name="T4" fmla="*/ 15 w 21"/>
                <a:gd name="T5" fmla="*/ 16 h 35"/>
                <a:gd name="T6" fmla="*/ 11 w 21"/>
                <a:gd name="T7" fmla="*/ 17 h 35"/>
                <a:gd name="T8" fmla="*/ 9 w 21"/>
                <a:gd name="T9" fmla="*/ 17 h 35"/>
                <a:gd name="T10" fmla="*/ 7 w 21"/>
                <a:gd name="T11" fmla="*/ 16 h 35"/>
                <a:gd name="T12" fmla="*/ 5 w 21"/>
                <a:gd name="T13" fmla="*/ 14 h 35"/>
                <a:gd name="T14" fmla="*/ 5 w 21"/>
                <a:gd name="T15" fmla="*/ 11 h 35"/>
                <a:gd name="T16" fmla="*/ 5 w 21"/>
                <a:gd name="T17" fmla="*/ 8 h 35"/>
                <a:gd name="T18" fmla="*/ 7 w 21"/>
                <a:gd name="T19" fmla="*/ 6 h 35"/>
                <a:gd name="T20" fmla="*/ 8 w 21"/>
                <a:gd name="T21" fmla="*/ 5 h 35"/>
                <a:gd name="T22" fmla="*/ 11 w 21"/>
                <a:gd name="T23" fmla="*/ 4 h 35"/>
                <a:gd name="T24" fmla="*/ 14 w 21"/>
                <a:gd name="T25" fmla="*/ 5 h 35"/>
                <a:gd name="T26" fmla="*/ 16 w 21"/>
                <a:gd name="T27" fmla="*/ 7 h 35"/>
                <a:gd name="T28" fmla="*/ 16 w 21"/>
                <a:gd name="T29" fmla="*/ 10 h 35"/>
                <a:gd name="T30" fmla="*/ 16 w 21"/>
                <a:gd name="T31" fmla="*/ 23 h 35"/>
                <a:gd name="T32" fmla="*/ 16 w 21"/>
                <a:gd name="T33" fmla="*/ 25 h 35"/>
                <a:gd name="T34" fmla="*/ 15 w 21"/>
                <a:gd name="T35" fmla="*/ 27 h 35"/>
                <a:gd name="T36" fmla="*/ 14 w 21"/>
                <a:gd name="T37" fmla="*/ 29 h 35"/>
                <a:gd name="T38" fmla="*/ 12 w 21"/>
                <a:gd name="T39" fmla="*/ 30 h 35"/>
                <a:gd name="T40" fmla="*/ 9 w 21"/>
                <a:gd name="T41" fmla="*/ 30 h 35"/>
                <a:gd name="T42" fmla="*/ 7 w 21"/>
                <a:gd name="T43" fmla="*/ 29 h 35"/>
                <a:gd name="T44" fmla="*/ 5 w 21"/>
                <a:gd name="T45" fmla="*/ 28 h 35"/>
                <a:gd name="T46" fmla="*/ 5 w 21"/>
                <a:gd name="T47" fmla="*/ 26 h 35"/>
                <a:gd name="T48" fmla="*/ 0 w 21"/>
                <a:gd name="T49" fmla="*/ 26 h 35"/>
                <a:gd name="T50" fmla="*/ 1 w 21"/>
                <a:gd name="T51" fmla="*/ 28 h 35"/>
                <a:gd name="T52" fmla="*/ 2 w 21"/>
                <a:gd name="T53" fmla="*/ 31 h 35"/>
                <a:gd name="T54" fmla="*/ 4 w 21"/>
                <a:gd name="T55" fmla="*/ 33 h 35"/>
                <a:gd name="T56" fmla="*/ 7 w 21"/>
                <a:gd name="T57" fmla="*/ 34 h 35"/>
                <a:gd name="T58" fmla="*/ 10 w 21"/>
                <a:gd name="T59" fmla="*/ 35 h 35"/>
                <a:gd name="T60" fmla="*/ 14 w 21"/>
                <a:gd name="T61" fmla="*/ 34 h 35"/>
                <a:gd name="T62" fmla="*/ 17 w 21"/>
                <a:gd name="T63" fmla="*/ 33 h 35"/>
                <a:gd name="T64" fmla="*/ 19 w 21"/>
                <a:gd name="T65" fmla="*/ 31 h 35"/>
                <a:gd name="T66" fmla="*/ 20 w 21"/>
                <a:gd name="T67" fmla="*/ 28 h 35"/>
                <a:gd name="T68" fmla="*/ 21 w 21"/>
                <a:gd name="T69" fmla="*/ 25 h 35"/>
                <a:gd name="T70" fmla="*/ 21 w 21"/>
                <a:gd name="T71" fmla="*/ 21 h 35"/>
                <a:gd name="T72" fmla="*/ 21 w 21"/>
                <a:gd name="T73" fmla="*/ 11 h 35"/>
                <a:gd name="T74" fmla="*/ 20 w 21"/>
                <a:gd name="T75" fmla="*/ 7 h 35"/>
                <a:gd name="T76" fmla="*/ 19 w 21"/>
                <a:gd name="T77" fmla="*/ 3 h 35"/>
                <a:gd name="T78" fmla="*/ 15 w 21"/>
                <a:gd name="T79" fmla="*/ 1 h 35"/>
                <a:gd name="T80" fmla="*/ 10 w 21"/>
                <a:gd name="T81" fmla="*/ 0 h 35"/>
                <a:gd name="T82" fmla="*/ 7 w 21"/>
                <a:gd name="T83" fmla="*/ 0 h 35"/>
                <a:gd name="T84" fmla="*/ 3 w 21"/>
                <a:gd name="T85" fmla="*/ 2 h 35"/>
                <a:gd name="T86" fmla="*/ 1 w 21"/>
                <a:gd name="T87" fmla="*/ 5 h 35"/>
                <a:gd name="T88" fmla="*/ 1 w 21"/>
                <a:gd name="T89" fmla="*/ 8 h 35"/>
                <a:gd name="T90" fmla="*/ 0 w 21"/>
                <a:gd name="T91" fmla="*/ 11 h 35"/>
                <a:gd name="T92" fmla="*/ 1 w 21"/>
                <a:gd name="T93" fmla="*/ 16 h 35"/>
                <a:gd name="T94" fmla="*/ 3 w 21"/>
                <a:gd name="T95" fmla="*/ 19 h 35"/>
                <a:gd name="T96" fmla="*/ 6 w 21"/>
                <a:gd name="T97" fmla="*/ 21 h 35"/>
                <a:gd name="T98" fmla="*/ 11 w 21"/>
                <a:gd name="T99" fmla="*/ 21 h 35"/>
                <a:gd name="T100" fmla="*/ 13 w 21"/>
                <a:gd name="T101" fmla="*/ 21 h 35"/>
                <a:gd name="T102" fmla="*/ 15 w 21"/>
                <a:gd name="T103" fmla="*/ 21 h 35"/>
                <a:gd name="T104" fmla="*/ 16 w 21"/>
                <a:gd name="T105" fmla="*/ 20 h 35"/>
                <a:gd name="T106" fmla="*/ 16 w 21"/>
                <a:gd name="T107"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 h="35">
                  <a:moveTo>
                    <a:pt x="16" y="10"/>
                  </a:moveTo>
                  <a:cubicBezTo>
                    <a:pt x="16" y="11"/>
                    <a:pt x="16" y="12"/>
                    <a:pt x="16" y="13"/>
                  </a:cubicBezTo>
                  <a:cubicBezTo>
                    <a:pt x="16" y="14"/>
                    <a:pt x="15" y="15"/>
                    <a:pt x="15" y="16"/>
                  </a:cubicBezTo>
                  <a:cubicBezTo>
                    <a:pt x="14" y="17"/>
                    <a:pt x="13" y="17"/>
                    <a:pt x="11" y="17"/>
                  </a:cubicBezTo>
                  <a:cubicBezTo>
                    <a:pt x="10" y="17"/>
                    <a:pt x="10" y="17"/>
                    <a:pt x="9" y="17"/>
                  </a:cubicBezTo>
                  <a:cubicBezTo>
                    <a:pt x="8" y="17"/>
                    <a:pt x="7" y="16"/>
                    <a:pt x="7" y="16"/>
                  </a:cubicBezTo>
                  <a:cubicBezTo>
                    <a:pt x="6" y="15"/>
                    <a:pt x="6" y="15"/>
                    <a:pt x="5" y="14"/>
                  </a:cubicBezTo>
                  <a:cubicBezTo>
                    <a:pt x="5" y="13"/>
                    <a:pt x="5" y="12"/>
                    <a:pt x="5" y="11"/>
                  </a:cubicBezTo>
                  <a:cubicBezTo>
                    <a:pt x="5" y="9"/>
                    <a:pt x="5" y="8"/>
                    <a:pt x="5" y="8"/>
                  </a:cubicBezTo>
                  <a:cubicBezTo>
                    <a:pt x="6" y="7"/>
                    <a:pt x="6" y="6"/>
                    <a:pt x="7" y="6"/>
                  </a:cubicBezTo>
                  <a:cubicBezTo>
                    <a:pt x="7" y="5"/>
                    <a:pt x="8" y="5"/>
                    <a:pt x="8" y="5"/>
                  </a:cubicBezTo>
                  <a:cubicBezTo>
                    <a:pt x="9" y="4"/>
                    <a:pt x="10" y="4"/>
                    <a:pt x="11" y="4"/>
                  </a:cubicBezTo>
                  <a:cubicBezTo>
                    <a:pt x="12" y="4"/>
                    <a:pt x="13" y="5"/>
                    <a:pt x="14" y="5"/>
                  </a:cubicBezTo>
                  <a:cubicBezTo>
                    <a:pt x="15" y="6"/>
                    <a:pt x="15" y="6"/>
                    <a:pt x="16" y="7"/>
                  </a:cubicBezTo>
                  <a:cubicBezTo>
                    <a:pt x="16" y="8"/>
                    <a:pt x="16" y="9"/>
                    <a:pt x="16" y="10"/>
                  </a:cubicBezTo>
                  <a:close/>
                  <a:moveTo>
                    <a:pt x="16" y="23"/>
                  </a:moveTo>
                  <a:cubicBezTo>
                    <a:pt x="16" y="23"/>
                    <a:pt x="16" y="24"/>
                    <a:pt x="16" y="25"/>
                  </a:cubicBezTo>
                  <a:cubicBezTo>
                    <a:pt x="16" y="26"/>
                    <a:pt x="16" y="27"/>
                    <a:pt x="15" y="27"/>
                  </a:cubicBezTo>
                  <a:cubicBezTo>
                    <a:pt x="15" y="28"/>
                    <a:pt x="15" y="28"/>
                    <a:pt x="14" y="29"/>
                  </a:cubicBezTo>
                  <a:cubicBezTo>
                    <a:pt x="13" y="29"/>
                    <a:pt x="13" y="30"/>
                    <a:pt x="12" y="30"/>
                  </a:cubicBezTo>
                  <a:cubicBezTo>
                    <a:pt x="11" y="30"/>
                    <a:pt x="10" y="30"/>
                    <a:pt x="9" y="30"/>
                  </a:cubicBezTo>
                  <a:cubicBezTo>
                    <a:pt x="8" y="30"/>
                    <a:pt x="7" y="30"/>
                    <a:pt x="7" y="29"/>
                  </a:cubicBezTo>
                  <a:cubicBezTo>
                    <a:pt x="6" y="29"/>
                    <a:pt x="5" y="28"/>
                    <a:pt x="5" y="28"/>
                  </a:cubicBezTo>
                  <a:cubicBezTo>
                    <a:pt x="5" y="27"/>
                    <a:pt x="5" y="26"/>
                    <a:pt x="5" y="26"/>
                  </a:cubicBezTo>
                  <a:cubicBezTo>
                    <a:pt x="0" y="26"/>
                    <a:pt x="0" y="26"/>
                    <a:pt x="0" y="26"/>
                  </a:cubicBezTo>
                  <a:cubicBezTo>
                    <a:pt x="1" y="28"/>
                    <a:pt x="1" y="28"/>
                    <a:pt x="1" y="28"/>
                  </a:cubicBezTo>
                  <a:cubicBezTo>
                    <a:pt x="1" y="29"/>
                    <a:pt x="1" y="30"/>
                    <a:pt x="2" y="31"/>
                  </a:cubicBezTo>
                  <a:cubicBezTo>
                    <a:pt x="2" y="32"/>
                    <a:pt x="3" y="32"/>
                    <a:pt x="4" y="33"/>
                  </a:cubicBezTo>
                  <a:cubicBezTo>
                    <a:pt x="4" y="34"/>
                    <a:pt x="5" y="34"/>
                    <a:pt x="7" y="34"/>
                  </a:cubicBezTo>
                  <a:cubicBezTo>
                    <a:pt x="8" y="35"/>
                    <a:pt x="9" y="35"/>
                    <a:pt x="10" y="35"/>
                  </a:cubicBezTo>
                  <a:cubicBezTo>
                    <a:pt x="12" y="35"/>
                    <a:pt x="13" y="35"/>
                    <a:pt x="14" y="34"/>
                  </a:cubicBezTo>
                  <a:cubicBezTo>
                    <a:pt x="15" y="34"/>
                    <a:pt x="16" y="33"/>
                    <a:pt x="17" y="33"/>
                  </a:cubicBezTo>
                  <a:cubicBezTo>
                    <a:pt x="17" y="32"/>
                    <a:pt x="18" y="32"/>
                    <a:pt x="19" y="31"/>
                  </a:cubicBezTo>
                  <a:cubicBezTo>
                    <a:pt x="19" y="30"/>
                    <a:pt x="20" y="29"/>
                    <a:pt x="20" y="28"/>
                  </a:cubicBezTo>
                  <a:cubicBezTo>
                    <a:pt x="20" y="27"/>
                    <a:pt x="21" y="26"/>
                    <a:pt x="21" y="25"/>
                  </a:cubicBezTo>
                  <a:cubicBezTo>
                    <a:pt x="21" y="24"/>
                    <a:pt x="21" y="23"/>
                    <a:pt x="21" y="21"/>
                  </a:cubicBezTo>
                  <a:cubicBezTo>
                    <a:pt x="21" y="11"/>
                    <a:pt x="21" y="11"/>
                    <a:pt x="21" y="11"/>
                  </a:cubicBezTo>
                  <a:cubicBezTo>
                    <a:pt x="21" y="10"/>
                    <a:pt x="21" y="8"/>
                    <a:pt x="20" y="7"/>
                  </a:cubicBezTo>
                  <a:cubicBezTo>
                    <a:pt x="20" y="6"/>
                    <a:pt x="19" y="5"/>
                    <a:pt x="19" y="3"/>
                  </a:cubicBezTo>
                  <a:cubicBezTo>
                    <a:pt x="18" y="2"/>
                    <a:pt x="17" y="2"/>
                    <a:pt x="15" y="1"/>
                  </a:cubicBezTo>
                  <a:cubicBezTo>
                    <a:pt x="14" y="0"/>
                    <a:pt x="12" y="0"/>
                    <a:pt x="10" y="0"/>
                  </a:cubicBezTo>
                  <a:cubicBezTo>
                    <a:pt x="9" y="0"/>
                    <a:pt x="8" y="0"/>
                    <a:pt x="7" y="0"/>
                  </a:cubicBezTo>
                  <a:cubicBezTo>
                    <a:pt x="5" y="1"/>
                    <a:pt x="4" y="1"/>
                    <a:pt x="3" y="2"/>
                  </a:cubicBezTo>
                  <a:cubicBezTo>
                    <a:pt x="3" y="3"/>
                    <a:pt x="2" y="4"/>
                    <a:pt x="1" y="5"/>
                  </a:cubicBezTo>
                  <a:cubicBezTo>
                    <a:pt x="1" y="6"/>
                    <a:pt x="1" y="7"/>
                    <a:pt x="1" y="8"/>
                  </a:cubicBezTo>
                  <a:cubicBezTo>
                    <a:pt x="0" y="9"/>
                    <a:pt x="0" y="10"/>
                    <a:pt x="0" y="11"/>
                  </a:cubicBezTo>
                  <a:cubicBezTo>
                    <a:pt x="0" y="13"/>
                    <a:pt x="0" y="15"/>
                    <a:pt x="1" y="16"/>
                  </a:cubicBezTo>
                  <a:cubicBezTo>
                    <a:pt x="1" y="17"/>
                    <a:pt x="2" y="18"/>
                    <a:pt x="3" y="19"/>
                  </a:cubicBezTo>
                  <a:cubicBezTo>
                    <a:pt x="3" y="19"/>
                    <a:pt x="4" y="20"/>
                    <a:pt x="6" y="21"/>
                  </a:cubicBezTo>
                  <a:cubicBezTo>
                    <a:pt x="7" y="21"/>
                    <a:pt x="9" y="22"/>
                    <a:pt x="11" y="21"/>
                  </a:cubicBezTo>
                  <a:cubicBezTo>
                    <a:pt x="12" y="21"/>
                    <a:pt x="13" y="21"/>
                    <a:pt x="13" y="21"/>
                  </a:cubicBezTo>
                  <a:cubicBezTo>
                    <a:pt x="14" y="21"/>
                    <a:pt x="15" y="21"/>
                    <a:pt x="15" y="21"/>
                  </a:cubicBezTo>
                  <a:cubicBezTo>
                    <a:pt x="15" y="20"/>
                    <a:pt x="16" y="20"/>
                    <a:pt x="16" y="20"/>
                  </a:cubicBezTo>
                  <a:lnTo>
                    <a:pt x="16"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sp>
          <p:nvSpPr>
            <p:cNvPr id="124" name="Freeform 63"/>
            <p:cNvSpPr>
              <a:spLocks noEditPoints="1"/>
            </p:cNvSpPr>
            <p:nvPr/>
          </p:nvSpPr>
          <p:spPr bwMode="auto">
            <a:xfrm>
              <a:off x="3675063" y="3871913"/>
              <a:ext cx="96838" cy="152400"/>
            </a:xfrm>
            <a:custGeom>
              <a:avLst/>
              <a:gdLst>
                <a:gd name="T0" fmla="*/ 18 w 23"/>
                <a:gd name="T1" fmla="*/ 20 h 36"/>
                <a:gd name="T2" fmla="*/ 17 w 23"/>
                <a:gd name="T3" fmla="*/ 24 h 36"/>
                <a:gd name="T4" fmla="*/ 16 w 23"/>
                <a:gd name="T5" fmla="*/ 28 h 36"/>
                <a:gd name="T6" fmla="*/ 14 w 23"/>
                <a:gd name="T7" fmla="*/ 30 h 36"/>
                <a:gd name="T8" fmla="*/ 11 w 23"/>
                <a:gd name="T9" fmla="*/ 31 h 36"/>
                <a:gd name="T10" fmla="*/ 8 w 23"/>
                <a:gd name="T11" fmla="*/ 30 h 36"/>
                <a:gd name="T12" fmla="*/ 6 w 23"/>
                <a:gd name="T13" fmla="*/ 28 h 36"/>
                <a:gd name="T14" fmla="*/ 5 w 23"/>
                <a:gd name="T15" fmla="*/ 24 h 36"/>
                <a:gd name="T16" fmla="*/ 4 w 23"/>
                <a:gd name="T17" fmla="*/ 18 h 36"/>
                <a:gd name="T18" fmla="*/ 4 w 23"/>
                <a:gd name="T19" fmla="*/ 15 h 36"/>
                <a:gd name="T20" fmla="*/ 5 w 23"/>
                <a:gd name="T21" fmla="*/ 12 h 36"/>
                <a:gd name="T22" fmla="*/ 6 w 23"/>
                <a:gd name="T23" fmla="*/ 8 h 36"/>
                <a:gd name="T24" fmla="*/ 8 w 23"/>
                <a:gd name="T25" fmla="*/ 6 h 36"/>
                <a:gd name="T26" fmla="*/ 11 w 23"/>
                <a:gd name="T27" fmla="*/ 5 h 36"/>
                <a:gd name="T28" fmla="*/ 14 w 23"/>
                <a:gd name="T29" fmla="*/ 6 h 36"/>
                <a:gd name="T30" fmla="*/ 16 w 23"/>
                <a:gd name="T31" fmla="*/ 8 h 36"/>
                <a:gd name="T32" fmla="*/ 17 w 23"/>
                <a:gd name="T33" fmla="*/ 12 h 36"/>
                <a:gd name="T34" fmla="*/ 18 w 23"/>
                <a:gd name="T35" fmla="*/ 17 h 36"/>
                <a:gd name="T36" fmla="*/ 18 w 23"/>
                <a:gd name="T37" fmla="*/ 20 h 36"/>
                <a:gd name="T38" fmla="*/ 22 w 23"/>
                <a:gd name="T39" fmla="*/ 15 h 36"/>
                <a:gd name="T40" fmla="*/ 22 w 23"/>
                <a:gd name="T41" fmla="*/ 10 h 36"/>
                <a:gd name="T42" fmla="*/ 20 w 23"/>
                <a:gd name="T43" fmla="*/ 6 h 36"/>
                <a:gd name="T44" fmla="*/ 18 w 23"/>
                <a:gd name="T45" fmla="*/ 3 h 36"/>
                <a:gd name="T46" fmla="*/ 14 w 23"/>
                <a:gd name="T47" fmla="*/ 1 h 36"/>
                <a:gd name="T48" fmla="*/ 11 w 23"/>
                <a:gd name="T49" fmla="*/ 0 h 36"/>
                <a:gd name="T50" fmla="*/ 7 w 23"/>
                <a:gd name="T51" fmla="*/ 1 h 36"/>
                <a:gd name="T52" fmla="*/ 4 w 23"/>
                <a:gd name="T53" fmla="*/ 4 h 36"/>
                <a:gd name="T54" fmla="*/ 1 w 23"/>
                <a:gd name="T55" fmla="*/ 7 h 36"/>
                <a:gd name="T56" fmla="*/ 0 w 23"/>
                <a:gd name="T57" fmla="*/ 11 h 36"/>
                <a:gd name="T58" fmla="*/ 0 w 23"/>
                <a:gd name="T59" fmla="*/ 15 h 36"/>
                <a:gd name="T60" fmla="*/ 0 w 23"/>
                <a:gd name="T61" fmla="*/ 20 h 36"/>
                <a:gd name="T62" fmla="*/ 0 w 23"/>
                <a:gd name="T63" fmla="*/ 25 h 36"/>
                <a:gd name="T64" fmla="*/ 1 w 23"/>
                <a:gd name="T65" fmla="*/ 29 h 36"/>
                <a:gd name="T66" fmla="*/ 3 w 23"/>
                <a:gd name="T67" fmla="*/ 32 h 36"/>
                <a:gd name="T68" fmla="*/ 7 w 23"/>
                <a:gd name="T69" fmla="*/ 35 h 36"/>
                <a:gd name="T70" fmla="*/ 11 w 23"/>
                <a:gd name="T71" fmla="*/ 36 h 36"/>
                <a:gd name="T72" fmla="*/ 15 w 23"/>
                <a:gd name="T73" fmla="*/ 35 h 36"/>
                <a:gd name="T74" fmla="*/ 18 w 23"/>
                <a:gd name="T75" fmla="*/ 33 h 36"/>
                <a:gd name="T76" fmla="*/ 20 w 23"/>
                <a:gd name="T77" fmla="*/ 31 h 36"/>
                <a:gd name="T78" fmla="*/ 22 w 23"/>
                <a:gd name="T79" fmla="*/ 27 h 36"/>
                <a:gd name="T80" fmla="*/ 22 w 23"/>
                <a:gd name="T81" fmla="*/ 23 h 36"/>
                <a:gd name="T82" fmla="*/ 23 w 23"/>
                <a:gd name="T83" fmla="*/ 20 h 36"/>
                <a:gd name="T84" fmla="*/ 22 w 23"/>
                <a:gd name="T85"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 h="36">
                  <a:moveTo>
                    <a:pt x="18" y="20"/>
                  </a:moveTo>
                  <a:cubicBezTo>
                    <a:pt x="18" y="21"/>
                    <a:pt x="18" y="22"/>
                    <a:pt x="17" y="24"/>
                  </a:cubicBezTo>
                  <a:cubicBezTo>
                    <a:pt x="17" y="25"/>
                    <a:pt x="17" y="27"/>
                    <a:pt x="16" y="28"/>
                  </a:cubicBezTo>
                  <a:cubicBezTo>
                    <a:pt x="16" y="29"/>
                    <a:pt x="15" y="30"/>
                    <a:pt x="14" y="30"/>
                  </a:cubicBezTo>
                  <a:cubicBezTo>
                    <a:pt x="13" y="31"/>
                    <a:pt x="12" y="31"/>
                    <a:pt x="11" y="31"/>
                  </a:cubicBezTo>
                  <a:cubicBezTo>
                    <a:pt x="10" y="31"/>
                    <a:pt x="9" y="31"/>
                    <a:pt x="8" y="30"/>
                  </a:cubicBezTo>
                  <a:cubicBezTo>
                    <a:pt x="7" y="29"/>
                    <a:pt x="6" y="29"/>
                    <a:pt x="6" y="28"/>
                  </a:cubicBezTo>
                  <a:cubicBezTo>
                    <a:pt x="5" y="27"/>
                    <a:pt x="5" y="25"/>
                    <a:pt x="5" y="24"/>
                  </a:cubicBezTo>
                  <a:cubicBezTo>
                    <a:pt x="4" y="22"/>
                    <a:pt x="4" y="21"/>
                    <a:pt x="4" y="18"/>
                  </a:cubicBezTo>
                  <a:cubicBezTo>
                    <a:pt x="4" y="17"/>
                    <a:pt x="4" y="16"/>
                    <a:pt x="4" y="15"/>
                  </a:cubicBezTo>
                  <a:cubicBezTo>
                    <a:pt x="4" y="14"/>
                    <a:pt x="4" y="13"/>
                    <a:pt x="5" y="12"/>
                  </a:cubicBezTo>
                  <a:cubicBezTo>
                    <a:pt x="5" y="11"/>
                    <a:pt x="5" y="10"/>
                    <a:pt x="6" y="8"/>
                  </a:cubicBezTo>
                  <a:cubicBezTo>
                    <a:pt x="6" y="7"/>
                    <a:pt x="7" y="7"/>
                    <a:pt x="8" y="6"/>
                  </a:cubicBezTo>
                  <a:cubicBezTo>
                    <a:pt x="9" y="5"/>
                    <a:pt x="10" y="5"/>
                    <a:pt x="11" y="5"/>
                  </a:cubicBezTo>
                  <a:cubicBezTo>
                    <a:pt x="12" y="5"/>
                    <a:pt x="13" y="6"/>
                    <a:pt x="14" y="6"/>
                  </a:cubicBezTo>
                  <a:cubicBezTo>
                    <a:pt x="15" y="7"/>
                    <a:pt x="15" y="7"/>
                    <a:pt x="16" y="8"/>
                  </a:cubicBezTo>
                  <a:cubicBezTo>
                    <a:pt x="17" y="9"/>
                    <a:pt x="17" y="10"/>
                    <a:pt x="17" y="12"/>
                  </a:cubicBezTo>
                  <a:cubicBezTo>
                    <a:pt x="18" y="13"/>
                    <a:pt x="18" y="15"/>
                    <a:pt x="18" y="17"/>
                  </a:cubicBezTo>
                  <a:cubicBezTo>
                    <a:pt x="18" y="18"/>
                    <a:pt x="18" y="19"/>
                    <a:pt x="18" y="20"/>
                  </a:cubicBezTo>
                  <a:close/>
                  <a:moveTo>
                    <a:pt x="22" y="15"/>
                  </a:moveTo>
                  <a:cubicBezTo>
                    <a:pt x="22" y="13"/>
                    <a:pt x="22" y="12"/>
                    <a:pt x="22" y="10"/>
                  </a:cubicBezTo>
                  <a:cubicBezTo>
                    <a:pt x="22" y="9"/>
                    <a:pt x="21" y="7"/>
                    <a:pt x="20" y="6"/>
                  </a:cubicBezTo>
                  <a:cubicBezTo>
                    <a:pt x="20" y="5"/>
                    <a:pt x="19" y="4"/>
                    <a:pt x="18" y="3"/>
                  </a:cubicBezTo>
                  <a:cubicBezTo>
                    <a:pt x="17" y="2"/>
                    <a:pt x="16" y="1"/>
                    <a:pt x="14" y="1"/>
                  </a:cubicBezTo>
                  <a:cubicBezTo>
                    <a:pt x="13" y="1"/>
                    <a:pt x="12" y="0"/>
                    <a:pt x="11" y="0"/>
                  </a:cubicBezTo>
                  <a:cubicBezTo>
                    <a:pt x="10" y="0"/>
                    <a:pt x="8" y="1"/>
                    <a:pt x="7" y="1"/>
                  </a:cubicBezTo>
                  <a:cubicBezTo>
                    <a:pt x="5" y="2"/>
                    <a:pt x="4" y="3"/>
                    <a:pt x="4" y="4"/>
                  </a:cubicBezTo>
                  <a:cubicBezTo>
                    <a:pt x="3" y="5"/>
                    <a:pt x="2" y="6"/>
                    <a:pt x="1" y="7"/>
                  </a:cubicBezTo>
                  <a:cubicBezTo>
                    <a:pt x="1" y="8"/>
                    <a:pt x="0" y="10"/>
                    <a:pt x="0" y="11"/>
                  </a:cubicBezTo>
                  <a:cubicBezTo>
                    <a:pt x="0" y="13"/>
                    <a:pt x="0" y="14"/>
                    <a:pt x="0" y="15"/>
                  </a:cubicBezTo>
                  <a:cubicBezTo>
                    <a:pt x="0" y="16"/>
                    <a:pt x="0" y="18"/>
                    <a:pt x="0" y="20"/>
                  </a:cubicBezTo>
                  <a:cubicBezTo>
                    <a:pt x="0" y="22"/>
                    <a:pt x="0" y="23"/>
                    <a:pt x="0" y="25"/>
                  </a:cubicBezTo>
                  <a:cubicBezTo>
                    <a:pt x="0" y="26"/>
                    <a:pt x="1" y="28"/>
                    <a:pt x="1" y="29"/>
                  </a:cubicBezTo>
                  <a:cubicBezTo>
                    <a:pt x="2" y="30"/>
                    <a:pt x="3" y="31"/>
                    <a:pt x="3" y="32"/>
                  </a:cubicBezTo>
                  <a:cubicBezTo>
                    <a:pt x="4" y="34"/>
                    <a:pt x="5" y="34"/>
                    <a:pt x="7" y="35"/>
                  </a:cubicBezTo>
                  <a:cubicBezTo>
                    <a:pt x="8" y="35"/>
                    <a:pt x="10" y="36"/>
                    <a:pt x="11" y="36"/>
                  </a:cubicBezTo>
                  <a:cubicBezTo>
                    <a:pt x="13" y="36"/>
                    <a:pt x="14" y="35"/>
                    <a:pt x="15" y="35"/>
                  </a:cubicBezTo>
                  <a:cubicBezTo>
                    <a:pt x="16" y="35"/>
                    <a:pt x="17" y="34"/>
                    <a:pt x="18" y="33"/>
                  </a:cubicBezTo>
                  <a:cubicBezTo>
                    <a:pt x="19" y="33"/>
                    <a:pt x="20" y="32"/>
                    <a:pt x="20" y="31"/>
                  </a:cubicBezTo>
                  <a:cubicBezTo>
                    <a:pt x="21" y="30"/>
                    <a:pt x="21" y="28"/>
                    <a:pt x="22" y="27"/>
                  </a:cubicBezTo>
                  <a:cubicBezTo>
                    <a:pt x="22" y="26"/>
                    <a:pt x="22" y="25"/>
                    <a:pt x="22" y="23"/>
                  </a:cubicBezTo>
                  <a:cubicBezTo>
                    <a:pt x="22" y="21"/>
                    <a:pt x="23" y="20"/>
                    <a:pt x="23" y="20"/>
                  </a:cubicBezTo>
                  <a:cubicBezTo>
                    <a:pt x="23" y="18"/>
                    <a:pt x="23" y="16"/>
                    <a:pt x="2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endParaRPr lang="zh-CN" altLang="en-US">
                <a:latin typeface="Arial" panose="020B0604020202020204" pitchFamily="34" charset="0"/>
                <a:ea typeface="宋体" panose="02010600030101010101" pitchFamily="2" charset="-122"/>
                <a:cs typeface="微软雅黑 Light" panose="020B0502040204020203" charset="-122"/>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3">
            <a:extLst>
              <a:ext uri="{28A0092B-C50C-407E-A947-70E740481C1C}">
                <a14:useLocalDpi xmlns:a14="http://schemas.microsoft.com/office/drawing/2010/main" val="0"/>
              </a:ext>
            </a:extLst>
          </a:blip>
          <a:srcRect l="65092" b="15294"/>
          <a:stretch>
            <a:fillRect/>
          </a:stretch>
        </p:blipFill>
        <p:spPr>
          <a:xfrm>
            <a:off x="635" y="0"/>
            <a:ext cx="3995420" cy="6858000"/>
          </a:xfrm>
          <a:prstGeom prst="rect">
            <a:avLst/>
          </a:prstGeom>
        </p:spPr>
      </p:pic>
      <p:sp>
        <p:nvSpPr>
          <p:cNvPr id="8" name="矩形 7"/>
          <p:cNvSpPr/>
          <p:nvPr userDrawn="1"/>
        </p:nvSpPr>
        <p:spPr>
          <a:xfrm>
            <a:off x="-1" y="0"/>
            <a:ext cx="3995879" cy="6858000"/>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a:p>
        </p:txBody>
      </p:sp>
      <p:pic>
        <p:nvPicPr>
          <p:cNvPr id="9" name="图片 8"/>
          <p:cNvPicPr>
            <a:picLocks noChangeAspect="1"/>
          </p:cNvPicPr>
          <p:nvPr userDrawn="1"/>
        </p:nvPicPr>
        <p:blipFill>
          <a:blip r:embed="rId4"/>
          <a:stretch>
            <a:fillRect/>
          </a:stretch>
        </p:blipFill>
        <p:spPr>
          <a:xfrm>
            <a:off x="355691" y="-82146"/>
            <a:ext cx="3853006" cy="3700593"/>
          </a:xfrm>
          <a:prstGeom prst="rect">
            <a:avLst/>
          </a:prstGeom>
        </p:spPr>
      </p:pic>
      <p:pic>
        <p:nvPicPr>
          <p:cNvPr id="264" name="图片 263" descr="山东大学校徽与中英文校名标准组合（横式）"/>
          <p:cNvPicPr>
            <a:picLocks noChangeAspect="1"/>
          </p:cNvPicPr>
          <p:nvPr userDrawn="1">
            <p:custDataLst>
              <p:tags r:id="rId1"/>
            </p:custDataLst>
          </p:nvPr>
        </p:nvPicPr>
        <p:blipFill>
          <a:blip r:embed="rId5" cstate="screen"/>
          <a:stretch>
            <a:fillRect/>
          </a:stretch>
        </p:blipFill>
        <p:spPr>
          <a:xfrm>
            <a:off x="10086975" y="-92074"/>
            <a:ext cx="2047240" cy="91249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97" name="矩形 96"/>
          <p:cNvSpPr/>
          <p:nvPr userDrawn="1">
            <p:custDataLst>
              <p:tags r:id="rId1"/>
            </p:custDataLst>
          </p:nvPr>
        </p:nvSpPr>
        <p:spPr>
          <a:xfrm rot="16200000">
            <a:off x="2666366" y="-2667000"/>
            <a:ext cx="6859271" cy="12192000"/>
          </a:xfrm>
          <a:prstGeom prst="rect">
            <a:avLst/>
          </a:prstGeom>
          <a:gradFill>
            <a:gsLst>
              <a:gs pos="0">
                <a:srgbClr val="BC1D2D"/>
              </a:gs>
              <a:gs pos="100000">
                <a:srgbClr val="E0522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zh-CN" altLang="en-US" sz="1355"/>
          </a:p>
        </p:txBody>
      </p:sp>
      <p:pic>
        <p:nvPicPr>
          <p:cNvPr id="8" name="图片 7" descr="C:\Users\wangc\Desktop\山东大学校徽与中英文校名标准组合（居中）.png山东大学校徽与中英文校名标准组合（居中）"/>
          <p:cNvPicPr>
            <a:picLocks noChangeAspect="1"/>
          </p:cNvPicPr>
          <p:nvPr userDrawn="1">
            <p:custDataLst>
              <p:tags r:id="rId2"/>
            </p:custDataLst>
          </p:nvPr>
        </p:nvPicPr>
        <p:blipFill rotWithShape="1">
          <a:blip r:embed="rId6">
            <a:alphaModFix amt="28000"/>
            <a:biLevel thresh="25000"/>
          </a:blip>
          <a:srcRect/>
          <a:stretch>
            <a:fillRect/>
          </a:stretch>
        </p:blipFill>
        <p:spPr>
          <a:xfrm>
            <a:off x="4251326" y="1"/>
            <a:ext cx="13997305" cy="13184505"/>
          </a:xfrm>
          <a:prstGeom prst="rect">
            <a:avLst/>
          </a:prstGeom>
        </p:spPr>
      </p:pic>
      <p:grpSp>
        <p:nvGrpSpPr>
          <p:cNvPr id="11" name="组合 10"/>
          <p:cNvGrpSpPr/>
          <p:nvPr userDrawn="1"/>
        </p:nvGrpSpPr>
        <p:grpSpPr>
          <a:xfrm flipH="1">
            <a:off x="975482" y="0"/>
            <a:ext cx="231871" cy="3276600"/>
            <a:chOff x="4399082" y="1624876"/>
            <a:chExt cx="231871" cy="3276600"/>
          </a:xfrm>
        </p:grpSpPr>
        <p:cxnSp>
          <p:nvCxnSpPr>
            <p:cNvPr id="12" name="直接连接符 11"/>
            <p:cNvCxnSpPr/>
            <p:nvPr>
              <p:custDataLst>
                <p:tags r:id="rId3"/>
              </p:custDataLst>
            </p:nvPr>
          </p:nvCxnSpPr>
          <p:spPr>
            <a:xfrm rot="5400000" flipV="1">
              <a:off x="2992653" y="3263176"/>
              <a:ext cx="3276600" cy="0"/>
            </a:xfrm>
            <a:prstGeom prst="line">
              <a:avLst/>
            </a:prstGeom>
            <a:ln w="38100">
              <a:gradFill flip="none" rotWithShape="1">
                <a:gsLst>
                  <a:gs pos="29000">
                    <a:srgbClr val="E0522E"/>
                  </a:gs>
                  <a:gs pos="100000">
                    <a:srgbClr val="DB4C2E">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4"/>
              </p:custDataLst>
            </p:nvPr>
          </p:nvCxnSpPr>
          <p:spPr>
            <a:xfrm rot="5400000" flipV="1">
              <a:off x="3608507" y="2415451"/>
              <a:ext cx="1581150" cy="0"/>
            </a:xfrm>
            <a:prstGeom prst="line">
              <a:avLst/>
            </a:prstGeom>
            <a:ln w="38100">
              <a:gradFill flip="none" rotWithShape="1">
                <a:gsLst>
                  <a:gs pos="29000">
                    <a:srgbClr val="E0522E"/>
                  </a:gs>
                  <a:gs pos="100000">
                    <a:srgbClr val="DB4C2E">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cxnSp>
        <p:nvCxnSpPr>
          <p:cNvPr id="6" name="直接连接符 5"/>
          <p:cNvCxnSpPr/>
          <p:nvPr userDrawn="1"/>
        </p:nvCxnSpPr>
        <p:spPr>
          <a:xfrm>
            <a:off x="714895" y="849815"/>
            <a:ext cx="10723419" cy="0"/>
          </a:xfrm>
          <a:prstGeom prst="line">
            <a:avLst/>
          </a:prstGeom>
          <a:ln w="28575">
            <a:solidFill>
              <a:srgbClr val="8A151B"/>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userDrawn="1"/>
        </p:nvPicPr>
        <p:blipFill>
          <a:blip r:embed="rId2"/>
          <a:stretch>
            <a:fillRect/>
          </a:stretch>
        </p:blipFill>
        <p:spPr>
          <a:xfrm>
            <a:off x="11109085" y="114511"/>
            <a:ext cx="558007" cy="63612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5"/>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9.xm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23.pn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24.pn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9.png"/><Relationship Id="rId4" Type="http://schemas.openxmlformats.org/officeDocument/2006/relationships/notesSlide" Target="../notesSlides/notesSlide18.xml"/><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30.png"/><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2.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5.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243006" y="1657372"/>
            <a:ext cx="11633200" cy="1938020"/>
          </a:xfrm>
          <a:prstGeom prst="rect">
            <a:avLst/>
          </a:prstGeom>
          <a:noFill/>
        </p:spPr>
        <p:txBody>
          <a:bodyPr wrap="square" rtlCol="0">
            <a:spAutoFit/>
          </a:bodyPr>
          <a:lstStyle/>
          <a:p>
            <a:pPr lvl="0" algn="ctr">
              <a:defRPr/>
            </a:pPr>
            <a:r>
              <a:rPr lang="zh-CN" altLang="en-US" sz="6000" b="1" dirty="0">
                <a:solidFill>
                  <a:prstClr val="white"/>
                </a:solidFill>
                <a:latin typeface="微软雅黑" panose="020B0503020204020204" charset="-122"/>
                <a:ea typeface="微软雅黑" panose="020B0503020204020204" charset="-122"/>
              </a:rPr>
              <a:t>大语言模型驱动的原子核基本性质预测及解析公式构建</a:t>
            </a:r>
          </a:p>
        </p:txBody>
      </p:sp>
      <p:sp>
        <p:nvSpPr>
          <p:cNvPr id="63" name="文本框 43"/>
          <p:cNvSpPr txBox="1"/>
          <p:nvPr/>
        </p:nvSpPr>
        <p:spPr>
          <a:xfrm>
            <a:off x="1764029" y="5243830"/>
            <a:ext cx="9121775" cy="491490"/>
          </a:xfrm>
          <a:prstGeom prst="rect">
            <a:avLst/>
          </a:prstGeom>
          <a:noFill/>
        </p:spPr>
        <p:txBody>
          <a:bodyPr wrap="square" rtlCol="0">
            <a:spAutoFit/>
          </a:bodyPr>
          <a:lstStyle>
            <a:defPPr>
              <a:defRPr lang="zh-CN"/>
            </a:defPPr>
            <a:lvl1pPr>
              <a:lnSpc>
                <a:spcPts val="3200"/>
              </a:lnSpc>
              <a:spcBef>
                <a:spcPts val="600"/>
              </a:spcBef>
              <a:spcAft>
                <a:spcPts val="1200"/>
              </a:spcAft>
              <a:defRPr sz="2400" b="1">
                <a:solidFill>
                  <a:srgbClr val="9C0C15"/>
                </a:solidFill>
                <a:latin typeface="Times New Roman" panose="02020603050405020304" pitchFamily="18" charset="0"/>
                <a:ea typeface="微软雅黑" panose="020B0503020204020204" charset="-122"/>
                <a:cs typeface="Times New Roman" panose="02020603050405020304" pitchFamily="18" charset="0"/>
              </a:defRPr>
            </a:lvl1pPr>
          </a:lstStyle>
          <a:p>
            <a:pPr algn="ctr" defTabSz="855345">
              <a:lnSpc>
                <a:spcPct val="100000"/>
              </a:lnSpc>
              <a:spcBef>
                <a:spcPts val="0"/>
              </a:spcBef>
              <a:defRPr/>
            </a:pPr>
            <a:r>
              <a:rPr kumimoji="0" lang="zh-CN" altLang="en-US" sz="2600" b="1" i="0" u="none" strike="noStrike" kern="1200" cap="none" spc="0" normalizeH="0" baseline="0" noProof="0" dirty="0" smtClean="0">
                <a:ln>
                  <a:noFill/>
                </a:ln>
                <a:solidFill>
                  <a:schemeClr val="accent5">
                    <a:lumMod val="10000"/>
                  </a:schemeClr>
                </a:solidFill>
                <a:effectLst/>
                <a:uLnTx/>
                <a:uFillTx/>
                <a:latin typeface="微软雅黑" panose="020B0503020204020204" charset="-122"/>
                <a:ea typeface="微软雅黑" panose="020B0503020204020204" charset="-122"/>
                <a:cs typeface="Times New Roman" panose="02020603050405020304" pitchFamily="18" charset="0"/>
              </a:rPr>
              <a:t>   姓名：郭世杰                   导师：王守宇</a:t>
            </a:r>
            <a:r>
              <a:rPr kumimoji="0" lang="zh-CN" altLang="en-US" sz="2600" b="1" i="0" u="none" strike="noStrike" kern="1200" cap="none" spc="0" normalizeH="0" noProof="0" dirty="0" smtClean="0">
                <a:ln>
                  <a:noFill/>
                </a:ln>
                <a:solidFill>
                  <a:schemeClr val="accent5">
                    <a:lumMod val="10000"/>
                  </a:schemeClr>
                </a:solidFill>
                <a:effectLst/>
                <a:uLnTx/>
                <a:uFillTx/>
                <a:latin typeface="微软雅黑" panose="020B0503020204020204" charset="-122"/>
                <a:ea typeface="微软雅黑" panose="020B0503020204020204" charset="-122"/>
                <a:cs typeface="Times New Roman" panose="02020603050405020304" pitchFamily="18" charset="0"/>
              </a:rPr>
              <a:t> 教授</a:t>
            </a:r>
            <a:endParaRPr kumimoji="0" lang="en-US" altLang="zh-CN" sz="3200" b="1" i="0" u="none" strike="noStrike" kern="1200" cap="none" spc="0" normalizeH="0" baseline="0" noProof="0" dirty="0">
              <a:ln>
                <a:noFill/>
              </a:ln>
              <a:solidFill>
                <a:schemeClr val="accent5">
                  <a:lumMod val="10000"/>
                </a:schemeClr>
              </a:solidFill>
              <a:effectLst/>
              <a:uLnTx/>
              <a:uFillTx/>
              <a:latin typeface="华文行楷" panose="02010800040101010101" charset="-122"/>
              <a:ea typeface="华文行楷" panose="02010800040101010101" charset="-122"/>
              <a:cs typeface="华文行楷" panose="02010800040101010101" charset="-122"/>
            </a:endParaRPr>
          </a:p>
        </p:txBody>
      </p:sp>
      <p:sp>
        <p:nvSpPr>
          <p:cNvPr id="6" name="文本框 7"/>
          <p:cNvSpPr txBox="1"/>
          <p:nvPr/>
        </p:nvSpPr>
        <p:spPr>
          <a:xfrm>
            <a:off x="5277072" y="5862475"/>
            <a:ext cx="2095690" cy="923330"/>
          </a:xfrm>
          <a:prstGeom prst="rect">
            <a:avLst/>
          </a:prstGeom>
          <a:noFill/>
        </p:spPr>
        <p:txBody>
          <a:bodyPr wrap="square" rtlCol="0">
            <a:spAutoFit/>
          </a:bodyPr>
          <a:lstStyle>
            <a:defPPr>
              <a:defRPr lang="zh-CN"/>
            </a:defPPr>
            <a:lvl1pPr>
              <a:lnSpc>
                <a:spcPts val="3200"/>
              </a:lnSpc>
              <a:spcBef>
                <a:spcPts val="600"/>
              </a:spcBef>
              <a:spcAft>
                <a:spcPts val="1200"/>
              </a:spcAft>
              <a:defRPr sz="2800" b="1">
                <a:solidFill>
                  <a:srgbClr val="9C0C15"/>
                </a:solidFill>
                <a:latin typeface="Times New Roman" panose="02020603050405020304" pitchFamily="18" charset="0"/>
                <a:ea typeface="微软雅黑" panose="020B0503020204020204" charset="-122"/>
                <a:cs typeface="Times New Roman" panose="02020603050405020304" pitchFamily="18" charset="0"/>
              </a:defRPr>
            </a:lvl1pPr>
          </a:lstStyle>
          <a:p>
            <a:pPr marL="0" marR="0" lvl="0" indent="0" algn="l" defTabSz="914400" rtl="0" eaLnBrk="1" fontAlgn="base" latinLnBrk="0" hangingPunct="1">
              <a:lnSpc>
                <a:spcPct val="150000"/>
              </a:lnSpc>
              <a:spcBef>
                <a:spcPts val="600"/>
              </a:spcBef>
              <a:spcAft>
                <a:spcPts val="1200"/>
              </a:spcAft>
              <a:buClrTx/>
              <a:buSzTx/>
              <a:buFontTx/>
              <a:buNone/>
              <a:defRPr/>
            </a:pPr>
            <a:r>
              <a:rPr kumimoji="0" lang="zh-CN" alt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rPr>
              <a:t>中国</a:t>
            </a:r>
            <a:r>
              <a:rPr kumimoji="0" lang="zh-CN" altLang="en-US" sz="3600" b="1" i="0" u="none" strike="noStrike" kern="1200" cap="none" spc="0" normalizeH="0" baseline="0" noProof="0" dirty="0" smtClean="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rPr>
              <a:t>上海</a:t>
            </a:r>
            <a:endParaRPr kumimoji="0" lang="en-US" altLang="zh-CN" sz="3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custDataLst>
              <p:tags r:id="rId2"/>
            </p:custDataLst>
          </p:nvPr>
        </p:nvSpPr>
        <p:spPr>
          <a:xfrm>
            <a:off x="875030" y="112032"/>
            <a:ext cx="8833176" cy="55658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ea"/>
                <a:ea typeface="+mj-ea"/>
                <a:cs typeface="+mj-cs"/>
              </a:defRPr>
            </a:lvl1pPr>
          </a:lstStyle>
          <a:p>
            <a:pPr lvl="0"/>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2.3 </a:t>
            </a:r>
            <a:r>
              <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回归预测</a:t>
            </a:r>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模型训练</a:t>
            </a:r>
          </a:p>
        </p:txBody>
      </p:sp>
      <p:sp>
        <p:nvSpPr>
          <p:cNvPr id="10" name="灯片编号占位符 1"/>
          <p:cNvSpPr>
            <a:spLocks noGrp="1"/>
          </p:cNvSpPr>
          <p:nvPr>
            <p:ph type="sldNum" sz="quarter" idx="12"/>
          </p:nvPr>
        </p:nvSpPr>
        <p:spPr>
          <a:xfrm>
            <a:off x="11143248" y="6589829"/>
            <a:ext cx="699770" cy="226695"/>
          </a:xfrm>
        </p:spPr>
        <p:txBody>
          <a:bodyPr/>
          <a:lstStyle/>
          <a:p>
            <a:fld id="{49AE70B2-8BF9-45C0-BB95-33D1B9D3A854}" type="slidenum">
              <a:rPr lang="zh-CN" altLang="en-US" sz="1600" b="1" smtClean="0">
                <a:latin typeface="Times New Roman" panose="02020603050405020304" pitchFamily="18" charset="0"/>
                <a:cs typeface="Times New Roman" panose="02020603050405020304" pitchFamily="18" charset="0"/>
              </a:rPr>
              <a:t>10</a:t>
            </a:fld>
            <a:endParaRPr lang="zh-CN" altLang="en-US" sz="1600" b="1" dirty="0">
              <a:latin typeface="Times New Roman" panose="02020603050405020304" pitchFamily="18" charset="0"/>
              <a:cs typeface="Times New Roman" panose="02020603050405020304" pitchFamily="18" charset="0"/>
            </a:endParaRPr>
          </a:p>
        </p:txBody>
      </p:sp>
      <p:sp>
        <p:nvSpPr>
          <p:cNvPr id="3" name="矩形 2"/>
          <p:cNvSpPr/>
          <p:nvPr/>
        </p:nvSpPr>
        <p:spPr>
          <a:xfrm>
            <a:off x="149025" y="1116988"/>
            <a:ext cx="12113314" cy="4624023"/>
          </a:xfrm>
          <a:prstGeom prst="rect">
            <a:avLst/>
          </a:prstGeom>
          <a:noFill/>
        </p:spPr>
        <p:txBody>
          <a:bodyPr wrap="square" lIns="91440" tIns="45720" rIns="91440" bIns="45720">
            <a:spAutoFit/>
          </a:bodyPr>
          <a:lstStyle/>
          <a:p>
            <a:pPr algn="just">
              <a:lnSpc>
                <a:spcPts val="4000"/>
              </a:lnSpc>
            </a:pPr>
            <a:r>
              <a:rPr lang="zh-CN" altLang="en-US" sz="2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步骤</a:t>
            </a:r>
            <a:r>
              <a:rPr lang="en-US" altLang="zh-CN" sz="2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嵌入层</a:t>
            </a:r>
            <a:r>
              <a:rPr lang="en-US" altLang="zh-CN"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 (</a:t>
            </a:r>
            <a:r>
              <a:rPr lang="zh-CN" altLang="en-US"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字符向量化，将任意</a:t>
            </a:r>
            <a:r>
              <a:rPr lang="en-US" altLang="zh-CN" sz="2000" b="1"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x</a:t>
            </a:r>
            <a:r>
              <a:rPr lang="en-US" altLang="zh-CN" sz="2000" b="1" baseline="-25000"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n</a:t>
            </a:r>
            <a:r>
              <a:rPr lang="zh-CN" altLang="en-US"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转为高维向量</a:t>
            </a:r>
            <a:r>
              <a:rPr lang="en-US" altLang="zh-CN"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endParaRPr lang="en-US" altLang="zh-CN"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4000"/>
              </a:lnSpc>
            </a:pP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e</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t</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 Embedding(x</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t</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R</a:t>
            </a:r>
            <a:r>
              <a:rPr lang="en-US" altLang="zh-CN" sz="2000" baseline="30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d</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4000"/>
              </a:lnSpc>
            </a:pP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d=2048 (</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模型调用</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DeepSeek-R1-1.5B</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，对应</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d</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为</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2048</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维</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，由之前的一个数值转变为</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1×2048</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的向量</a:t>
            </a:r>
            <a:endParaRPr lang="en-US" altLang="zh-CN" sz="2000" baseline="30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4000"/>
              </a:lnSpc>
            </a:pP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此时，</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x = [x</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x</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x</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3</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 … x</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43</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转变为</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p>
          <a:p>
            <a:pPr algn="just">
              <a:lnSpc>
                <a:spcPts val="4000"/>
              </a:lnSpc>
            </a:pP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e</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=[m</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1-1</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m</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1-2</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 … m</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1-2048</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4000"/>
              </a:lnSpc>
            </a:pP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e</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=[m</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2-1</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m</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2-2</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 … m</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2-2048</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4000"/>
              </a:lnSpc>
            </a:pP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a:t>
            </a:r>
          </a:p>
          <a:p>
            <a:pPr algn="just">
              <a:lnSpc>
                <a:spcPts val="4000"/>
              </a:lnSpc>
            </a:pP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e</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43</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=[m</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43-1</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m</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43-2</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 … m</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43-2048</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，此时，</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x</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1×43</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 e</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43×2048</a:t>
            </a:r>
          </a:p>
          <a:p>
            <a:pPr algn="just">
              <a:lnSpc>
                <a:spcPts val="4000"/>
              </a:lnSpc>
            </a:pPr>
            <a:r>
              <a:rPr lang="zh-CN" altLang="en-US" sz="2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嵌入层为冻结，不需要训练</a:t>
            </a:r>
            <a:endParaRPr lang="en-US" altLang="zh-CN" sz="2000" b="1" baseline="-250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p:cNvSpPr/>
          <p:nvPr/>
        </p:nvSpPr>
        <p:spPr>
          <a:xfrm>
            <a:off x="7097249" y="3217983"/>
            <a:ext cx="4395884" cy="624530"/>
          </a:xfrm>
          <a:prstGeom prst="rect">
            <a:avLst/>
          </a:prstGeom>
          <a:solidFill>
            <a:srgbClr val="F0F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Times New Roman" panose="02020603050405020304" pitchFamily="18" charset="0"/>
                <a:cs typeface="Times New Roman" panose="02020603050405020304" pitchFamily="18" charset="0"/>
              </a:rPr>
              <a:t>原始向量 </a:t>
            </a:r>
            <a:r>
              <a:rPr lang="en-US" altLang="zh-CN" sz="2000" b="1" dirty="0">
                <a:solidFill>
                  <a:schemeClr val="tx1"/>
                </a:solidFill>
                <a:latin typeface="Times New Roman" panose="02020603050405020304" pitchFamily="18" charset="0"/>
                <a:cs typeface="Times New Roman" panose="02020603050405020304" pitchFamily="18" charset="0"/>
              </a:rPr>
              <a:t>x = [x</a:t>
            </a:r>
            <a:r>
              <a:rPr lang="en-US" altLang="zh-CN" sz="2000" b="1" baseline="-25000" dirty="0">
                <a:solidFill>
                  <a:schemeClr val="tx1"/>
                </a:solidFill>
                <a:latin typeface="Times New Roman" panose="02020603050405020304" pitchFamily="18" charset="0"/>
                <a:cs typeface="Times New Roman" panose="02020603050405020304" pitchFamily="18" charset="0"/>
              </a:rPr>
              <a:t>1</a:t>
            </a:r>
            <a:r>
              <a:rPr lang="en-US" altLang="zh-CN" sz="2000" b="1" dirty="0">
                <a:solidFill>
                  <a:schemeClr val="tx1"/>
                </a:solidFill>
                <a:latin typeface="Times New Roman" panose="02020603050405020304" pitchFamily="18" charset="0"/>
                <a:cs typeface="Times New Roman" panose="02020603050405020304" pitchFamily="18" charset="0"/>
              </a:rPr>
              <a:t>, x</a:t>
            </a:r>
            <a:r>
              <a:rPr lang="en-US" altLang="zh-CN" sz="2000" b="1" baseline="-25000" dirty="0">
                <a:solidFill>
                  <a:schemeClr val="tx1"/>
                </a:solidFill>
                <a:latin typeface="Times New Roman" panose="02020603050405020304" pitchFamily="18" charset="0"/>
                <a:cs typeface="Times New Roman" panose="02020603050405020304" pitchFamily="18" charset="0"/>
              </a:rPr>
              <a:t>2</a:t>
            </a:r>
            <a:r>
              <a:rPr lang="en-US" altLang="zh-CN" sz="2000" b="1" dirty="0">
                <a:solidFill>
                  <a:schemeClr val="tx1"/>
                </a:solidFill>
                <a:latin typeface="Times New Roman" panose="02020603050405020304" pitchFamily="18" charset="0"/>
                <a:cs typeface="Times New Roman" panose="02020603050405020304" pitchFamily="18" charset="0"/>
              </a:rPr>
              <a:t>, x</a:t>
            </a:r>
            <a:r>
              <a:rPr lang="en-US" altLang="zh-CN" sz="2000" b="1" baseline="-25000" dirty="0">
                <a:solidFill>
                  <a:schemeClr val="tx1"/>
                </a:solidFill>
                <a:latin typeface="Times New Roman" panose="02020603050405020304" pitchFamily="18" charset="0"/>
                <a:cs typeface="Times New Roman" panose="02020603050405020304" pitchFamily="18" charset="0"/>
              </a:rPr>
              <a:t>3</a:t>
            </a:r>
            <a:r>
              <a:rPr lang="en-US" altLang="zh-CN" sz="2000" b="1" dirty="0">
                <a:solidFill>
                  <a:schemeClr val="tx1"/>
                </a:solidFill>
                <a:latin typeface="Times New Roman" panose="02020603050405020304" pitchFamily="18" charset="0"/>
                <a:cs typeface="Times New Roman" panose="02020603050405020304" pitchFamily="18" charset="0"/>
              </a:rPr>
              <a:t>, … … x</a:t>
            </a:r>
            <a:r>
              <a:rPr lang="en-US" altLang="zh-CN" sz="2000" b="1" baseline="-25000" dirty="0">
                <a:solidFill>
                  <a:schemeClr val="tx1"/>
                </a:solidFill>
                <a:latin typeface="Times New Roman" panose="02020603050405020304" pitchFamily="18" charset="0"/>
                <a:cs typeface="Times New Roman" panose="02020603050405020304" pitchFamily="18" charset="0"/>
              </a:rPr>
              <a:t>43</a:t>
            </a:r>
            <a:r>
              <a:rPr lang="en-US" altLang="zh-CN" sz="2000" b="1" dirty="0">
                <a:solidFill>
                  <a:schemeClr val="tx1"/>
                </a:solidFill>
                <a:latin typeface="Times New Roman" panose="02020603050405020304" pitchFamily="18" charset="0"/>
                <a:cs typeface="Times New Roman" panose="02020603050405020304" pitchFamily="18" charset="0"/>
              </a:rPr>
              <a:t>] </a:t>
            </a:r>
            <a:endParaRPr lang="zh-CN" altLang="en-US" sz="2000" b="1" dirty="0">
              <a:solidFill>
                <a:schemeClr val="tx1"/>
              </a:solidFill>
              <a:latin typeface="Times New Roman" panose="02020603050405020304" pitchFamily="18" charset="0"/>
              <a:cs typeface="Times New Roman" panose="02020603050405020304" pitchFamily="18" charset="0"/>
            </a:endParaRPr>
          </a:p>
        </p:txBody>
      </p:sp>
      <p:cxnSp>
        <p:nvCxnSpPr>
          <p:cNvPr id="6" name="直接箭头连接符 5"/>
          <p:cNvCxnSpPr/>
          <p:nvPr/>
        </p:nvCxnSpPr>
        <p:spPr>
          <a:xfrm>
            <a:off x="9322155" y="3842513"/>
            <a:ext cx="0" cy="1135887"/>
          </a:xfrm>
          <a:prstGeom prst="straightConnector1">
            <a:avLst/>
          </a:prstGeom>
          <a:ln w="1143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097249" y="4978400"/>
            <a:ext cx="4395884" cy="965108"/>
          </a:xfrm>
          <a:prstGeom prst="rect">
            <a:avLst/>
          </a:prstGeom>
          <a:solidFill>
            <a:srgbClr val="F0F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zh-CN" altLang="en-US" sz="2000" b="1" dirty="0">
                <a:solidFill>
                  <a:schemeClr val="tx1"/>
                </a:solidFill>
                <a:latin typeface="Times New Roman" panose="02020603050405020304" pitchFamily="18" charset="0"/>
                <a:cs typeface="Times New Roman" panose="02020603050405020304" pitchFamily="18" charset="0"/>
              </a:rPr>
              <a:t>生成矩阵 </a:t>
            </a:r>
            <a:r>
              <a:rPr lang="en-US" altLang="zh-CN" sz="2000" b="1" dirty="0">
                <a:solidFill>
                  <a:schemeClr val="tx1"/>
                </a:solidFill>
                <a:latin typeface="Times New Roman" panose="02020603050405020304" pitchFamily="18" charset="0"/>
                <a:cs typeface="Times New Roman" panose="02020603050405020304" pitchFamily="18" charset="0"/>
              </a:rPr>
              <a:t>e = [e</a:t>
            </a:r>
            <a:r>
              <a:rPr lang="en-US" altLang="zh-CN" sz="2000" b="1" baseline="-25000" dirty="0">
                <a:solidFill>
                  <a:schemeClr val="tx1"/>
                </a:solidFill>
                <a:latin typeface="Times New Roman" panose="02020603050405020304" pitchFamily="18" charset="0"/>
                <a:cs typeface="Times New Roman" panose="02020603050405020304" pitchFamily="18" charset="0"/>
              </a:rPr>
              <a:t>1</a:t>
            </a:r>
            <a:r>
              <a:rPr lang="en-US" altLang="zh-CN" sz="2000" b="1" dirty="0">
                <a:solidFill>
                  <a:schemeClr val="tx1"/>
                </a:solidFill>
                <a:latin typeface="Times New Roman" panose="02020603050405020304" pitchFamily="18" charset="0"/>
                <a:cs typeface="Times New Roman" panose="02020603050405020304" pitchFamily="18" charset="0"/>
              </a:rPr>
              <a:t>, e</a:t>
            </a:r>
            <a:r>
              <a:rPr lang="en-US" altLang="zh-CN" sz="2000" b="1" baseline="-25000" dirty="0">
                <a:solidFill>
                  <a:schemeClr val="tx1"/>
                </a:solidFill>
                <a:latin typeface="Times New Roman" panose="02020603050405020304" pitchFamily="18" charset="0"/>
                <a:cs typeface="Times New Roman" panose="02020603050405020304" pitchFamily="18" charset="0"/>
              </a:rPr>
              <a:t>2</a:t>
            </a:r>
            <a:r>
              <a:rPr lang="en-US" altLang="zh-CN" sz="2000" b="1" dirty="0">
                <a:solidFill>
                  <a:schemeClr val="tx1"/>
                </a:solidFill>
                <a:latin typeface="Times New Roman" panose="02020603050405020304" pitchFamily="18" charset="0"/>
                <a:cs typeface="Times New Roman" panose="02020603050405020304" pitchFamily="18" charset="0"/>
              </a:rPr>
              <a:t>, e</a:t>
            </a:r>
            <a:r>
              <a:rPr lang="en-US" altLang="zh-CN" sz="2000" b="1" baseline="-25000" dirty="0">
                <a:solidFill>
                  <a:schemeClr val="tx1"/>
                </a:solidFill>
                <a:latin typeface="Times New Roman" panose="02020603050405020304" pitchFamily="18" charset="0"/>
                <a:cs typeface="Times New Roman" panose="02020603050405020304" pitchFamily="18" charset="0"/>
              </a:rPr>
              <a:t>3</a:t>
            </a:r>
            <a:r>
              <a:rPr lang="en-US" altLang="zh-CN" sz="2000" b="1" dirty="0">
                <a:solidFill>
                  <a:schemeClr val="tx1"/>
                </a:solidFill>
                <a:latin typeface="Times New Roman" panose="02020603050405020304" pitchFamily="18" charset="0"/>
                <a:cs typeface="Times New Roman" panose="02020603050405020304" pitchFamily="18" charset="0"/>
              </a:rPr>
              <a:t>, … … e</a:t>
            </a:r>
            <a:r>
              <a:rPr lang="en-US" altLang="zh-CN" sz="2000" b="1" baseline="-25000" dirty="0">
                <a:solidFill>
                  <a:schemeClr val="tx1"/>
                </a:solidFill>
                <a:latin typeface="Times New Roman" panose="02020603050405020304" pitchFamily="18" charset="0"/>
                <a:cs typeface="Times New Roman" panose="02020603050405020304" pitchFamily="18" charset="0"/>
              </a:rPr>
              <a:t>43</a:t>
            </a:r>
            <a:r>
              <a:rPr lang="en-US" altLang="zh-CN" sz="2000" b="1" dirty="0">
                <a:solidFill>
                  <a:schemeClr val="tx1"/>
                </a:solidFill>
                <a:latin typeface="Times New Roman" panose="02020603050405020304" pitchFamily="18" charset="0"/>
                <a:cs typeface="Times New Roman" panose="02020603050405020304" pitchFamily="18" charset="0"/>
              </a:rPr>
              <a:t>]</a:t>
            </a:r>
          </a:p>
          <a:p>
            <a:pPr algn="ctr">
              <a:lnSpc>
                <a:spcPts val="3000"/>
              </a:lnSpc>
            </a:pPr>
            <a:r>
              <a:rPr lang="zh-CN" altLang="en-US" sz="2000" b="1" dirty="0">
                <a:solidFill>
                  <a:schemeClr val="tx1"/>
                </a:solidFill>
                <a:latin typeface="Times New Roman" panose="02020603050405020304" pitchFamily="18" charset="0"/>
                <a:cs typeface="Times New Roman" panose="02020603050405020304" pitchFamily="18" charset="0"/>
              </a:rPr>
              <a:t>其中，</a:t>
            </a:r>
            <a:r>
              <a:rPr lang="en-US" altLang="zh-CN" sz="2000" b="1" dirty="0">
                <a:solidFill>
                  <a:schemeClr val="tx1"/>
                </a:solidFill>
                <a:latin typeface="Times New Roman" panose="02020603050405020304" pitchFamily="18" charset="0"/>
                <a:cs typeface="Times New Roman" panose="02020603050405020304" pitchFamily="18" charset="0"/>
              </a:rPr>
              <a:t> </a:t>
            </a:r>
            <a:r>
              <a:rPr lang="en-US" altLang="zh-CN" sz="20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e</a:t>
            </a:r>
            <a:r>
              <a:rPr lang="en-US" altLang="zh-CN" sz="2000" b="1" baseline="-25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20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=[m</a:t>
            </a:r>
            <a:r>
              <a:rPr lang="en-US" altLang="zh-CN" sz="2000" b="1" baseline="-25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1-1</a:t>
            </a:r>
            <a:r>
              <a:rPr lang="en-US" altLang="zh-CN" sz="20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m</a:t>
            </a:r>
            <a:r>
              <a:rPr lang="en-US" altLang="zh-CN" sz="2000" b="1" baseline="-25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1-2</a:t>
            </a:r>
            <a:r>
              <a:rPr lang="en-US" altLang="zh-CN" sz="20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 … m</a:t>
            </a:r>
            <a:r>
              <a:rPr lang="en-US" altLang="zh-CN" sz="2000" b="1" baseline="-25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1-2048</a:t>
            </a:r>
            <a:r>
              <a:rPr lang="en-US" altLang="zh-CN" sz="20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2000" b="1" dirty="0">
              <a:solidFill>
                <a:schemeClr val="tx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9422203" y="4147413"/>
            <a:ext cx="2420815" cy="400110"/>
          </a:xfrm>
          <a:prstGeom prst="rect">
            <a:avLst/>
          </a:prstGeom>
          <a:noFill/>
        </p:spPr>
        <p:txBody>
          <a:bodyPr wrap="square">
            <a:spAutoFit/>
          </a:bodyPr>
          <a:lstStyle/>
          <a:p>
            <a:r>
              <a:rPr lang="en-US" altLang="zh-CN" sz="2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x</a:t>
            </a:r>
            <a:r>
              <a:rPr lang="en-US" altLang="zh-CN" sz="2000" b="1" baseline="-250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1×43</a:t>
            </a:r>
            <a:r>
              <a:rPr lang="en-US" altLang="zh-CN" sz="2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 e</a:t>
            </a:r>
            <a:r>
              <a:rPr lang="en-US" altLang="zh-CN" sz="2000" b="1" baseline="-250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43×2048</a:t>
            </a:r>
            <a:endParaRPr lang="zh-CN" altLang="en-US" sz="2000" b="1"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custDataLst>
              <p:tags r:id="rId2"/>
            </p:custDataLst>
          </p:nvPr>
        </p:nvSpPr>
        <p:spPr>
          <a:xfrm>
            <a:off x="875030" y="112032"/>
            <a:ext cx="8833176" cy="55658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ea"/>
                <a:ea typeface="+mj-ea"/>
                <a:cs typeface="+mj-cs"/>
              </a:defRPr>
            </a:lvl1pPr>
          </a:lstStyle>
          <a:p>
            <a:pPr lvl="0"/>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2.3 </a:t>
            </a:r>
            <a:r>
              <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回归预测</a:t>
            </a:r>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模型训练</a:t>
            </a:r>
          </a:p>
        </p:txBody>
      </p:sp>
      <p:sp>
        <p:nvSpPr>
          <p:cNvPr id="10" name="灯片编号占位符 1"/>
          <p:cNvSpPr>
            <a:spLocks noGrp="1"/>
          </p:cNvSpPr>
          <p:nvPr>
            <p:ph type="sldNum" sz="quarter" idx="12"/>
          </p:nvPr>
        </p:nvSpPr>
        <p:spPr>
          <a:xfrm>
            <a:off x="11143248" y="6589829"/>
            <a:ext cx="699770" cy="226695"/>
          </a:xfrm>
        </p:spPr>
        <p:txBody>
          <a:bodyPr/>
          <a:lstStyle/>
          <a:p>
            <a:fld id="{49AE70B2-8BF9-45C0-BB95-33D1B9D3A854}" type="slidenum">
              <a:rPr lang="zh-CN" altLang="en-US" sz="1600" b="1" smtClean="0">
                <a:latin typeface="Times New Roman" panose="02020603050405020304" pitchFamily="18" charset="0"/>
                <a:cs typeface="Times New Roman" panose="02020603050405020304" pitchFamily="18" charset="0"/>
              </a:rPr>
              <a:t>11</a:t>
            </a:fld>
            <a:endParaRPr lang="zh-CN" altLang="en-US" sz="1600" b="1" dirty="0">
              <a:latin typeface="Times New Roman" panose="02020603050405020304" pitchFamily="18" charset="0"/>
              <a:cs typeface="Times New Roman" panose="02020603050405020304" pitchFamily="18" charset="0"/>
            </a:endParaRPr>
          </a:p>
        </p:txBody>
      </p:sp>
      <p:sp>
        <p:nvSpPr>
          <p:cNvPr id="3" name="矩形 2"/>
          <p:cNvSpPr/>
          <p:nvPr/>
        </p:nvSpPr>
        <p:spPr>
          <a:xfrm>
            <a:off x="149025" y="1116988"/>
            <a:ext cx="12113314" cy="534057"/>
          </a:xfrm>
          <a:prstGeom prst="rect">
            <a:avLst/>
          </a:prstGeom>
          <a:noFill/>
        </p:spPr>
        <p:txBody>
          <a:bodyPr wrap="square" lIns="91440" tIns="45720" rIns="91440" bIns="45720">
            <a:spAutoFit/>
          </a:bodyPr>
          <a:lstStyle/>
          <a:p>
            <a:pPr algn="just">
              <a:lnSpc>
                <a:spcPts val="4000"/>
              </a:lnSpc>
            </a:pPr>
            <a:r>
              <a:rPr lang="zh-CN" altLang="en-US" sz="2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步骤</a:t>
            </a:r>
            <a:r>
              <a:rPr lang="en-US" altLang="zh-CN" sz="2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注意力机制 </a:t>
            </a:r>
            <a:r>
              <a:rPr lang="en-US" altLang="zh-CN"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(Transformer</a:t>
            </a:r>
            <a:r>
              <a:rPr lang="zh-CN" altLang="en-US"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核心，每个位置会和所有位置“交流”信息</a:t>
            </a:r>
            <a:r>
              <a:rPr lang="en-US" altLang="zh-CN"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endParaRPr lang="en-US" altLang="zh-CN"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4" name="组合 23"/>
          <p:cNvGrpSpPr/>
          <p:nvPr/>
        </p:nvGrpSpPr>
        <p:grpSpPr>
          <a:xfrm>
            <a:off x="290867" y="2040543"/>
            <a:ext cx="11610266" cy="2194924"/>
            <a:chOff x="469699" y="2084931"/>
            <a:chExt cx="11610266" cy="2194924"/>
          </a:xfrm>
        </p:grpSpPr>
        <p:grpSp>
          <p:nvGrpSpPr>
            <p:cNvPr id="2" name="组合 1"/>
            <p:cNvGrpSpPr/>
            <p:nvPr/>
          </p:nvGrpSpPr>
          <p:grpSpPr>
            <a:xfrm>
              <a:off x="469699" y="2144194"/>
              <a:ext cx="6152186" cy="1273149"/>
              <a:chOff x="938694" y="4193415"/>
              <a:chExt cx="6152186" cy="1273149"/>
            </a:xfrm>
          </p:grpSpPr>
          <p:sp>
            <p:nvSpPr>
              <p:cNvPr id="4" name="圆角矩形 117"/>
              <p:cNvSpPr/>
              <p:nvPr/>
            </p:nvSpPr>
            <p:spPr>
              <a:xfrm>
                <a:off x="938694" y="4193415"/>
                <a:ext cx="6152186" cy="41910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The attention mechanism comprises three core components</a:t>
                </a:r>
                <a:endParaRPr lang="zh-CN" altLang="en-US" dirty="0"/>
              </a:p>
            </p:txBody>
          </p:sp>
          <p:grpSp>
            <p:nvGrpSpPr>
              <p:cNvPr id="5" name="组合 4"/>
              <p:cNvGrpSpPr/>
              <p:nvPr/>
            </p:nvGrpSpPr>
            <p:grpSpPr>
              <a:xfrm>
                <a:off x="1368755" y="4937212"/>
                <a:ext cx="5418565" cy="529352"/>
                <a:chOff x="509795" y="4868632"/>
                <a:chExt cx="5418565" cy="529352"/>
              </a:xfrm>
            </p:grpSpPr>
            <p:sp>
              <p:nvSpPr>
                <p:cNvPr id="11" name="矩形 10"/>
                <p:cNvSpPr/>
                <p:nvPr/>
              </p:nvSpPr>
              <p:spPr>
                <a:xfrm>
                  <a:off x="509795" y="4868632"/>
                  <a:ext cx="2155991" cy="52935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0000"/>
                      </a:solidFill>
                      <a:latin typeface="Times New Roman" panose="02020603050405020304" pitchFamily="18" charset="0"/>
                      <a:cs typeface="Times New Roman" panose="02020603050405020304" pitchFamily="18" charset="0"/>
                    </a:rPr>
                    <a:t>Query (Q)</a:t>
                  </a:r>
                </a:p>
                <a:p>
                  <a:pPr algn="ctr"/>
                  <a:r>
                    <a:rPr lang="en-US" altLang="zh-CN" sz="1600" b="1" dirty="0">
                      <a:solidFill>
                        <a:schemeClr val="tx1"/>
                      </a:solidFill>
                      <a:latin typeface="Times New Roman" panose="02020603050405020304" pitchFamily="18" charset="0"/>
                      <a:cs typeface="Times New Roman" panose="02020603050405020304" pitchFamily="18" charset="0"/>
                    </a:rPr>
                    <a:t>Search Requirement</a:t>
                  </a:r>
                  <a:endParaRPr lang="zh-CN" altLang="en-US" sz="1600" b="1" dirty="0">
                    <a:solidFill>
                      <a:schemeClr val="tx1"/>
                    </a:solidFill>
                    <a:latin typeface="Times New Roman" panose="02020603050405020304" pitchFamily="18" charset="0"/>
                    <a:cs typeface="Times New Roman" panose="02020603050405020304" pitchFamily="18" charset="0"/>
                  </a:endParaRPr>
                </a:p>
              </p:txBody>
            </p:sp>
            <p:sp>
              <p:nvSpPr>
                <p:cNvPr id="12" name="矩形 11"/>
                <p:cNvSpPr/>
                <p:nvPr/>
              </p:nvSpPr>
              <p:spPr>
                <a:xfrm>
                  <a:off x="2790659" y="4868632"/>
                  <a:ext cx="1446061" cy="52935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0000"/>
                      </a:solidFill>
                      <a:latin typeface="Times New Roman" panose="02020603050405020304" pitchFamily="18" charset="0"/>
                      <a:cs typeface="Times New Roman" panose="02020603050405020304" pitchFamily="18" charset="0"/>
                    </a:rPr>
                    <a:t>Key (K)</a:t>
                  </a:r>
                </a:p>
                <a:p>
                  <a:pPr algn="ctr"/>
                  <a:r>
                    <a:rPr lang="en-US" altLang="zh-CN" sz="1600" b="1" dirty="0">
                      <a:solidFill>
                        <a:schemeClr val="tx1"/>
                      </a:solidFill>
                      <a:latin typeface="Times New Roman" panose="02020603050405020304" pitchFamily="18" charset="0"/>
                      <a:cs typeface="Times New Roman" panose="02020603050405020304" pitchFamily="18" charset="0"/>
                    </a:rPr>
                    <a:t>Key Feature</a:t>
                  </a:r>
                  <a:endParaRPr lang="zh-CN" altLang="en-US" sz="1600" b="1" dirty="0">
                    <a:solidFill>
                      <a:schemeClr val="tx1"/>
                    </a:solidFill>
                    <a:latin typeface="Times New Roman" panose="02020603050405020304" pitchFamily="18" charset="0"/>
                    <a:cs typeface="Times New Roman" panose="02020603050405020304" pitchFamily="18" charset="0"/>
                  </a:endParaRPr>
                </a:p>
              </p:txBody>
            </p:sp>
            <p:sp>
              <p:nvSpPr>
                <p:cNvPr id="13" name="矩形 12"/>
                <p:cNvSpPr/>
                <p:nvPr/>
              </p:nvSpPr>
              <p:spPr>
                <a:xfrm>
                  <a:off x="4361593" y="4868632"/>
                  <a:ext cx="1566767" cy="52935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0000"/>
                      </a:solidFill>
                      <a:latin typeface="Times New Roman" panose="02020603050405020304" pitchFamily="18" charset="0"/>
                      <a:cs typeface="Times New Roman" panose="02020603050405020304" pitchFamily="18" charset="0"/>
                    </a:rPr>
                    <a:t>Value (V)</a:t>
                  </a:r>
                </a:p>
                <a:p>
                  <a:pPr algn="ctr"/>
                  <a:r>
                    <a:rPr lang="en-US" altLang="zh-CN" sz="1600" b="1" dirty="0">
                      <a:solidFill>
                        <a:schemeClr val="tx1"/>
                      </a:solidFill>
                      <a:latin typeface="Times New Roman" panose="02020603050405020304" pitchFamily="18" charset="0"/>
                      <a:cs typeface="Times New Roman" panose="02020603050405020304" pitchFamily="18" charset="0"/>
                    </a:rPr>
                    <a:t>Main Content</a:t>
                  </a:r>
                  <a:endParaRPr lang="zh-CN" altLang="en-US" sz="1600" b="1" dirty="0">
                    <a:solidFill>
                      <a:schemeClr val="tx1"/>
                    </a:solidFill>
                    <a:latin typeface="Times New Roman" panose="02020603050405020304" pitchFamily="18" charset="0"/>
                    <a:cs typeface="Times New Roman" panose="02020603050405020304" pitchFamily="18" charset="0"/>
                  </a:endParaRPr>
                </a:p>
              </p:txBody>
            </p:sp>
          </p:grpSp>
          <p:cxnSp>
            <p:nvCxnSpPr>
              <p:cNvPr id="6" name="曲线连接符 123"/>
              <p:cNvCxnSpPr>
                <a:stCxn id="4" idx="2"/>
                <a:endCxn id="11" idx="0"/>
              </p:cNvCxnSpPr>
              <p:nvPr/>
            </p:nvCxnSpPr>
            <p:spPr>
              <a:xfrm rot="5400000">
                <a:off x="3068421" y="3990845"/>
                <a:ext cx="324697" cy="1568036"/>
              </a:xfrm>
              <a:prstGeom prst="curvedConnector3">
                <a:avLst>
                  <a:gd name="adj1" fmla="val 50000"/>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曲线连接符 126"/>
              <p:cNvCxnSpPr/>
              <p:nvPr/>
            </p:nvCxnSpPr>
            <p:spPr>
              <a:xfrm rot="16200000" flipH="1">
                <a:off x="4023750" y="4595931"/>
                <a:ext cx="324697" cy="357863"/>
              </a:xfrm>
              <a:prstGeom prst="curvedConnector3">
                <a:avLst>
                  <a:gd name="adj1" fmla="val 50000"/>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曲线连接符 129"/>
              <p:cNvCxnSpPr>
                <a:stCxn id="4" idx="2"/>
                <a:endCxn id="13" idx="0"/>
              </p:cNvCxnSpPr>
              <p:nvPr/>
            </p:nvCxnSpPr>
            <p:spPr>
              <a:xfrm rot="16200000" flipH="1">
                <a:off x="4847014" y="3780288"/>
                <a:ext cx="324697" cy="1989150"/>
              </a:xfrm>
              <a:prstGeom prst="curvedConnector3">
                <a:avLst>
                  <a:gd name="adj1" fmla="val 38266"/>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4" name="直接箭头连接符 13"/>
            <p:cNvCxnSpPr/>
            <p:nvPr/>
          </p:nvCxnSpPr>
          <p:spPr>
            <a:xfrm>
              <a:off x="6454500" y="3152667"/>
              <a:ext cx="141160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8026069" y="2537655"/>
              <a:ext cx="1339850" cy="1235837"/>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Times New Roman" panose="02020603050405020304" pitchFamily="18" charset="0"/>
                  <a:cs typeface="Times New Roman" panose="02020603050405020304" pitchFamily="18" charset="0"/>
                </a:rPr>
                <a:t>Compute Similarity</a:t>
              </a:r>
            </a:p>
            <a:p>
              <a:pPr algn="ctr"/>
              <a:r>
                <a:rPr lang="en-US" altLang="zh-CN" sz="2000" b="1" dirty="0">
                  <a:solidFill>
                    <a:schemeClr val="tx1"/>
                  </a:solidFill>
                  <a:latin typeface="Times New Roman" panose="02020603050405020304" pitchFamily="18" charset="0"/>
                  <a:cs typeface="Times New Roman" panose="02020603050405020304" pitchFamily="18" charset="0"/>
                </a:rPr>
                <a:t>[Q · K</a:t>
              </a:r>
              <a:r>
                <a:rPr lang="en-US" altLang="zh-CN" sz="2000" b="1" baseline="30000" dirty="0">
                  <a:solidFill>
                    <a:schemeClr val="tx1"/>
                  </a:solidFill>
                  <a:latin typeface="Times New Roman" panose="02020603050405020304" pitchFamily="18" charset="0"/>
                  <a:cs typeface="Times New Roman" panose="02020603050405020304" pitchFamily="18" charset="0"/>
                </a:rPr>
                <a:t>T</a:t>
              </a:r>
              <a:r>
                <a:rPr lang="en-US" altLang="zh-CN" sz="2000" b="1" dirty="0">
                  <a:solidFill>
                    <a:schemeClr val="tx1"/>
                  </a:solidFill>
                  <a:latin typeface="Times New Roman" panose="02020603050405020304" pitchFamily="18" charset="0"/>
                  <a:cs typeface="Times New Roman" panose="02020603050405020304" pitchFamily="18" charset="0"/>
                </a:rPr>
                <a:t>]</a:t>
              </a:r>
              <a:endParaRPr lang="zh-CN" altLang="en-US" sz="2000" b="1" dirty="0">
                <a:solidFill>
                  <a:schemeClr val="tx1"/>
                </a:solidFill>
                <a:latin typeface="Times New Roman" panose="02020603050405020304" pitchFamily="18" charset="0"/>
                <a:cs typeface="Times New Roman" panose="02020603050405020304" pitchFamily="18" charset="0"/>
              </a:endParaRPr>
            </a:p>
          </p:txBody>
        </p:sp>
        <p:sp>
          <p:nvSpPr>
            <p:cNvPr id="17" name="矩形 16"/>
            <p:cNvSpPr/>
            <p:nvPr/>
          </p:nvSpPr>
          <p:spPr>
            <a:xfrm>
              <a:off x="10059004" y="2235712"/>
              <a:ext cx="1838070" cy="82032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Times New Roman" panose="02020603050405020304" pitchFamily="18" charset="0"/>
                  <a:cs typeface="Times New Roman" panose="02020603050405020304" pitchFamily="18" charset="0"/>
                </a:rPr>
                <a:t>Normalization</a:t>
              </a:r>
            </a:p>
            <a:p>
              <a:pPr algn="ctr"/>
              <a:r>
                <a:rPr lang="en-US" altLang="zh-CN" sz="2000" b="1" dirty="0">
                  <a:solidFill>
                    <a:schemeClr val="tx1"/>
                  </a:solidFill>
                  <a:latin typeface="Times New Roman" panose="02020603050405020304" pitchFamily="18" charset="0"/>
                  <a:cs typeface="Times New Roman" panose="02020603050405020304" pitchFamily="18" charset="0"/>
                </a:rPr>
                <a:t>Softmax</a:t>
              </a:r>
              <a:endParaRPr lang="zh-CN" altLang="en-US" sz="2000" b="1" dirty="0">
                <a:solidFill>
                  <a:schemeClr val="tx1"/>
                </a:solidFill>
                <a:latin typeface="Times New Roman" panose="02020603050405020304" pitchFamily="18" charset="0"/>
                <a:cs typeface="Times New Roman" panose="02020603050405020304" pitchFamily="18" charset="0"/>
              </a:endParaRPr>
            </a:p>
          </p:txBody>
        </p:sp>
        <p:sp>
          <p:nvSpPr>
            <p:cNvPr id="18" name="矩形 17"/>
            <p:cNvSpPr/>
            <p:nvPr/>
          </p:nvSpPr>
          <p:spPr>
            <a:xfrm>
              <a:off x="10059004" y="3334535"/>
              <a:ext cx="1838070" cy="82032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Times New Roman" panose="02020603050405020304" pitchFamily="18" charset="0"/>
                  <a:cs typeface="Times New Roman" panose="02020603050405020304" pitchFamily="18" charset="0"/>
                </a:rPr>
                <a:t>Weighted Sum</a:t>
              </a:r>
            </a:p>
            <a:p>
              <a:pPr algn="ctr"/>
              <a:r>
                <a:rPr lang="en-US" altLang="zh-CN" sz="2000" b="1" dirty="0">
                  <a:solidFill>
                    <a:schemeClr val="tx1"/>
                  </a:solidFill>
                  <a:latin typeface="Times New Roman" panose="02020603050405020304" pitchFamily="18" charset="0"/>
                  <a:cs typeface="Times New Roman" panose="02020603050405020304" pitchFamily="18" charset="0"/>
                </a:rPr>
                <a:t>[V]</a:t>
              </a:r>
              <a:endParaRPr lang="zh-CN" altLang="en-US" sz="2000" b="1" dirty="0">
                <a:solidFill>
                  <a:schemeClr val="tx1"/>
                </a:solidFill>
                <a:latin typeface="Times New Roman" panose="02020603050405020304" pitchFamily="18" charset="0"/>
                <a:cs typeface="Times New Roman" panose="02020603050405020304" pitchFamily="18" charset="0"/>
              </a:endParaRPr>
            </a:p>
          </p:txBody>
        </p:sp>
        <p:sp>
          <p:nvSpPr>
            <p:cNvPr id="19" name="矩形 18"/>
            <p:cNvSpPr/>
            <p:nvPr/>
          </p:nvSpPr>
          <p:spPr>
            <a:xfrm>
              <a:off x="9440592" y="2943643"/>
              <a:ext cx="543739" cy="523220"/>
            </a:xfrm>
            <a:prstGeom prst="rect">
              <a:avLst/>
            </a:prstGeom>
            <a:noFill/>
          </p:spPr>
          <p:txBody>
            <a:bodyPr wrap="none" lIns="91440" tIns="45720" rIns="91440" bIns="45720">
              <a:spAutoFit/>
            </a:bodyPr>
            <a:lstStyle/>
            <a:p>
              <a:pPr algn="ctr"/>
              <a:r>
                <a:rPr lang="zh-CN" altLang="en-US" sz="28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cxnSp>
          <p:nvCxnSpPr>
            <p:cNvPr id="20" name="直接箭头连接符 19"/>
            <p:cNvCxnSpPr/>
            <p:nvPr/>
          </p:nvCxnSpPr>
          <p:spPr>
            <a:xfrm flipH="1">
              <a:off x="5204124" y="3993439"/>
              <a:ext cx="266198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7881345" y="2084931"/>
              <a:ext cx="4198620" cy="2194924"/>
            </a:xfrm>
            <a:prstGeom prst="rect">
              <a:avLst/>
            </a:prstGeom>
            <a:noFill/>
            <a:ln w="2857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021015" y="3773492"/>
              <a:ext cx="3000218" cy="49748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Final Representation Vector</a:t>
              </a:r>
              <a:endParaRPr lang="zh-CN" altLang="en-US" dirty="0"/>
            </a:p>
          </p:txBody>
        </p:sp>
      </p:grpSp>
      <p:sp>
        <p:nvSpPr>
          <p:cNvPr id="27" name="文本框 26"/>
          <p:cNvSpPr txBox="1"/>
          <p:nvPr/>
        </p:nvSpPr>
        <p:spPr>
          <a:xfrm>
            <a:off x="225114" y="4437154"/>
            <a:ext cx="3635686" cy="2067233"/>
          </a:xfrm>
          <a:prstGeom prst="rect">
            <a:avLst/>
          </a:prstGeom>
          <a:noFill/>
        </p:spPr>
        <p:txBody>
          <a:bodyPr wrap="square">
            <a:spAutoFit/>
          </a:bodyPr>
          <a:lstStyle/>
          <a:p>
            <a:pPr algn="just">
              <a:lnSpc>
                <a:spcPts val="4000"/>
              </a:lnSpc>
            </a:pP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q</a:t>
            </a:r>
            <a:r>
              <a:rPr lang="en-US" altLang="zh-CN"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 e</a:t>
            </a:r>
            <a:r>
              <a:rPr lang="en-US" altLang="zh-CN"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 </a:t>
            </a:r>
            <a:r>
              <a:rPr lang="en-US" altLang="zh-CN"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W</a:t>
            </a:r>
            <a:r>
              <a:rPr lang="en-US" altLang="zh-CN" baseline="-25000"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q</a:t>
            </a:r>
            <a:r>
              <a:rPr lang="zh-CN" altLang="en-US"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(Query)</a:t>
            </a:r>
            <a:endParaRPr lang="en-US" altLang="zh-CN"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4000"/>
              </a:lnSpc>
            </a:pP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k</a:t>
            </a:r>
            <a:r>
              <a:rPr lang="en-US" altLang="zh-CN"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 e</a:t>
            </a:r>
            <a:r>
              <a:rPr lang="en-US" altLang="zh-CN"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 </a:t>
            </a:r>
            <a:r>
              <a:rPr lang="en-US" altLang="zh-CN"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W</a:t>
            </a:r>
            <a:r>
              <a:rPr lang="en-US" altLang="zh-CN" baseline="-25000"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k</a:t>
            </a:r>
            <a:r>
              <a:rPr lang="en-US" altLang="zh-CN"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(Key)</a:t>
            </a:r>
          </a:p>
          <a:p>
            <a:pPr algn="just">
              <a:lnSpc>
                <a:spcPts val="4000"/>
              </a:lnSpc>
            </a:pPr>
            <a:r>
              <a:rPr lang="en-US" altLang="zh-CN"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v</a:t>
            </a:r>
            <a:r>
              <a:rPr lang="en-US" altLang="zh-CN" baseline="-25000"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 e</a:t>
            </a:r>
            <a:r>
              <a:rPr lang="en-US" altLang="zh-CN"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 W</a:t>
            </a:r>
            <a:r>
              <a:rPr lang="en-US" altLang="zh-CN"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v </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(Value)</a:t>
            </a:r>
            <a:endParaRPr lang="en-US" altLang="zh-CN"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4000"/>
              </a:lnSpc>
            </a:pPr>
            <a:r>
              <a:rPr lang="zh-CN" altLang="en-US"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其中，</a:t>
            </a:r>
            <a:r>
              <a:rPr lang="en-US" altLang="zh-CN"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W</a:t>
            </a:r>
            <a:r>
              <a:rPr lang="en-US" altLang="zh-CN" baseline="-25000"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q</a:t>
            </a:r>
            <a:r>
              <a:rPr lang="zh-CN" altLang="en-US"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W</a:t>
            </a:r>
            <a:r>
              <a:rPr lang="en-US" altLang="zh-CN" baseline="-25000"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k</a:t>
            </a:r>
            <a:r>
              <a:rPr lang="zh-CN" altLang="en-US"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W</a:t>
            </a:r>
            <a:r>
              <a:rPr lang="en-US" altLang="zh-CN"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v</a:t>
            </a:r>
            <a:r>
              <a:rPr lang="zh-CN" altLang="en-US"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是投影矩阵</a:t>
            </a:r>
            <a:endPar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0" name="图片 29"/>
          <p:cNvPicPr>
            <a:picLocks noChangeAspect="1"/>
          </p:cNvPicPr>
          <p:nvPr/>
        </p:nvPicPr>
        <p:blipFill>
          <a:blip r:embed="rId5"/>
          <a:stretch>
            <a:fillRect/>
          </a:stretch>
        </p:blipFill>
        <p:spPr>
          <a:xfrm>
            <a:off x="4572726" y="4477428"/>
            <a:ext cx="2070783" cy="704947"/>
          </a:xfrm>
          <a:prstGeom prst="rect">
            <a:avLst/>
          </a:prstGeom>
        </p:spPr>
      </p:pic>
      <p:pic>
        <p:nvPicPr>
          <p:cNvPr id="31" name="图片 30"/>
          <p:cNvPicPr>
            <a:picLocks noChangeAspect="1"/>
          </p:cNvPicPr>
          <p:nvPr/>
        </p:nvPicPr>
        <p:blipFill>
          <a:blip r:embed="rId6"/>
          <a:stretch>
            <a:fillRect/>
          </a:stretch>
        </p:blipFill>
        <p:spPr>
          <a:xfrm>
            <a:off x="4447853" y="5216976"/>
            <a:ext cx="3174316" cy="785616"/>
          </a:xfrm>
          <a:prstGeom prst="rect">
            <a:avLst/>
          </a:prstGeom>
        </p:spPr>
      </p:pic>
      <p:pic>
        <p:nvPicPr>
          <p:cNvPr id="32" name="图片 31"/>
          <p:cNvPicPr>
            <a:picLocks noChangeAspect="1"/>
          </p:cNvPicPr>
          <p:nvPr/>
        </p:nvPicPr>
        <p:blipFill>
          <a:blip r:embed="rId7"/>
          <a:stretch>
            <a:fillRect/>
          </a:stretch>
        </p:blipFill>
        <p:spPr>
          <a:xfrm>
            <a:off x="4447853" y="5984447"/>
            <a:ext cx="1695687" cy="695422"/>
          </a:xfrm>
          <a:prstGeom prst="rect">
            <a:avLst/>
          </a:prstGeom>
        </p:spPr>
      </p:pic>
      <p:sp>
        <p:nvSpPr>
          <p:cNvPr id="33" name="左大括号 32"/>
          <p:cNvSpPr/>
          <p:nvPr/>
        </p:nvSpPr>
        <p:spPr>
          <a:xfrm>
            <a:off x="4043445" y="4863554"/>
            <a:ext cx="556669" cy="1485815"/>
          </a:xfrm>
          <a:prstGeom prst="leftBrace">
            <a:avLst/>
          </a:prstGeom>
          <a:ln w="38100">
            <a:solidFill>
              <a:srgbClr val="D03B2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4" name="直接箭头连接符 33"/>
          <p:cNvCxnSpPr/>
          <p:nvPr/>
        </p:nvCxnSpPr>
        <p:spPr>
          <a:xfrm>
            <a:off x="2631722" y="5544025"/>
            <a:ext cx="1085481" cy="0"/>
          </a:xfrm>
          <a:prstGeom prst="straightConnector1">
            <a:avLst/>
          </a:prstGeom>
          <a:ln w="1143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6" name="图片 35"/>
          <p:cNvPicPr>
            <a:picLocks noChangeAspect="1"/>
          </p:cNvPicPr>
          <p:nvPr/>
        </p:nvPicPr>
        <p:blipFill>
          <a:blip r:embed="rId8"/>
          <a:stretch>
            <a:fillRect/>
          </a:stretch>
        </p:blipFill>
        <p:spPr>
          <a:xfrm>
            <a:off x="9334461" y="4821268"/>
            <a:ext cx="3105583" cy="657317"/>
          </a:xfrm>
          <a:prstGeom prst="rect">
            <a:avLst/>
          </a:prstGeom>
        </p:spPr>
      </p:pic>
      <p:pic>
        <p:nvPicPr>
          <p:cNvPr id="37" name="图片 36"/>
          <p:cNvPicPr>
            <a:picLocks noChangeAspect="1"/>
          </p:cNvPicPr>
          <p:nvPr/>
        </p:nvPicPr>
        <p:blipFill>
          <a:blip r:embed="rId9"/>
          <a:stretch>
            <a:fillRect/>
          </a:stretch>
        </p:blipFill>
        <p:spPr>
          <a:xfrm>
            <a:off x="9193958" y="5684368"/>
            <a:ext cx="2848373" cy="647790"/>
          </a:xfrm>
          <a:prstGeom prst="rect">
            <a:avLst/>
          </a:prstGeom>
        </p:spPr>
      </p:pic>
      <p:cxnSp>
        <p:nvCxnSpPr>
          <p:cNvPr id="38" name="直接箭头连接符 37"/>
          <p:cNvCxnSpPr/>
          <p:nvPr/>
        </p:nvCxnSpPr>
        <p:spPr>
          <a:xfrm>
            <a:off x="7570206" y="5535132"/>
            <a:ext cx="1085481" cy="0"/>
          </a:xfrm>
          <a:prstGeom prst="straightConnector1">
            <a:avLst/>
          </a:prstGeom>
          <a:ln w="1143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左大括号 38"/>
          <p:cNvSpPr/>
          <p:nvPr/>
        </p:nvSpPr>
        <p:spPr>
          <a:xfrm>
            <a:off x="8835297" y="5160325"/>
            <a:ext cx="556669" cy="883251"/>
          </a:xfrm>
          <a:prstGeom prst="leftBrace">
            <a:avLst/>
          </a:prstGeom>
          <a:ln w="38100">
            <a:solidFill>
              <a:srgbClr val="D03B2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custDataLst>
              <p:tags r:id="rId2"/>
            </p:custDataLst>
          </p:nvPr>
        </p:nvSpPr>
        <p:spPr>
          <a:xfrm>
            <a:off x="875030" y="112032"/>
            <a:ext cx="8833176" cy="55658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ea"/>
                <a:ea typeface="+mj-ea"/>
                <a:cs typeface="+mj-cs"/>
              </a:defRPr>
            </a:lvl1pPr>
          </a:lstStyle>
          <a:p>
            <a:pPr lvl="0"/>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2.3 </a:t>
            </a:r>
            <a:r>
              <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回归预测</a:t>
            </a:r>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参数微调</a:t>
            </a:r>
          </a:p>
        </p:txBody>
      </p:sp>
      <p:sp>
        <p:nvSpPr>
          <p:cNvPr id="10" name="灯片编号占位符 1"/>
          <p:cNvSpPr>
            <a:spLocks noGrp="1"/>
          </p:cNvSpPr>
          <p:nvPr>
            <p:ph type="sldNum" sz="quarter" idx="12"/>
          </p:nvPr>
        </p:nvSpPr>
        <p:spPr>
          <a:xfrm>
            <a:off x="11143248" y="6589829"/>
            <a:ext cx="699770" cy="226695"/>
          </a:xfrm>
        </p:spPr>
        <p:txBody>
          <a:bodyPr/>
          <a:lstStyle/>
          <a:p>
            <a:fld id="{49AE70B2-8BF9-45C0-BB95-33D1B9D3A854}" type="slidenum">
              <a:rPr lang="zh-CN" altLang="en-US" sz="1600" b="1" smtClean="0">
                <a:latin typeface="Times New Roman" panose="02020603050405020304" pitchFamily="18" charset="0"/>
                <a:cs typeface="Times New Roman" panose="02020603050405020304" pitchFamily="18" charset="0"/>
              </a:rPr>
              <a:t>12</a:t>
            </a:fld>
            <a:endParaRPr lang="zh-CN" altLang="en-US" sz="1600" b="1" dirty="0">
              <a:latin typeface="Times New Roman" panose="02020603050405020304" pitchFamily="18" charset="0"/>
              <a:cs typeface="Times New Roman" panose="02020603050405020304" pitchFamily="18" charset="0"/>
            </a:endParaRPr>
          </a:p>
        </p:txBody>
      </p:sp>
      <p:sp>
        <p:nvSpPr>
          <p:cNvPr id="15" name="矩形 14"/>
          <p:cNvSpPr/>
          <p:nvPr/>
        </p:nvSpPr>
        <p:spPr>
          <a:xfrm>
            <a:off x="149025" y="1116988"/>
            <a:ext cx="12113314" cy="534057"/>
          </a:xfrm>
          <a:prstGeom prst="rect">
            <a:avLst/>
          </a:prstGeom>
          <a:noFill/>
        </p:spPr>
        <p:txBody>
          <a:bodyPr wrap="square" lIns="91440" tIns="45720" rIns="91440" bIns="45720">
            <a:spAutoFit/>
          </a:bodyPr>
          <a:lstStyle/>
          <a:p>
            <a:pPr algn="just">
              <a:lnSpc>
                <a:spcPts val="4000"/>
              </a:lnSpc>
            </a:pPr>
            <a:r>
              <a:rPr lang="zh-CN" altLang="en-US" sz="2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步骤</a:t>
            </a:r>
            <a:r>
              <a:rPr lang="en-US" altLang="zh-CN" sz="2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3</a:t>
            </a:r>
            <a:r>
              <a:rPr lang="zh-CN" altLang="en-US" sz="2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参数微调 </a:t>
            </a:r>
            <a:r>
              <a:rPr lang="en-US" altLang="zh-CN"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en-US"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解决参数量过大导致计算复杂度暴增的关键技术</a:t>
            </a:r>
            <a:r>
              <a:rPr lang="en-US" altLang="zh-CN"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endParaRPr lang="en-US" altLang="zh-CN"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62" name="组合 61"/>
          <p:cNvGrpSpPr/>
          <p:nvPr/>
        </p:nvGrpSpPr>
        <p:grpSpPr>
          <a:xfrm>
            <a:off x="875030" y="1971329"/>
            <a:ext cx="10967988" cy="4335780"/>
            <a:chOff x="875030" y="2213604"/>
            <a:chExt cx="10967988" cy="4335780"/>
          </a:xfrm>
        </p:grpSpPr>
        <p:grpSp>
          <p:nvGrpSpPr>
            <p:cNvPr id="23" name="组合 22"/>
            <p:cNvGrpSpPr/>
            <p:nvPr/>
          </p:nvGrpSpPr>
          <p:grpSpPr>
            <a:xfrm>
              <a:off x="875030" y="2213604"/>
              <a:ext cx="3726180" cy="4335780"/>
              <a:chOff x="875030" y="1562100"/>
              <a:chExt cx="3726180" cy="4335780"/>
            </a:xfrm>
          </p:grpSpPr>
          <p:sp>
            <p:nvSpPr>
              <p:cNvPr id="25" name="矩形 24"/>
              <p:cNvSpPr/>
              <p:nvPr/>
            </p:nvSpPr>
            <p:spPr>
              <a:xfrm>
                <a:off x="1958340" y="5372100"/>
                <a:ext cx="1638300" cy="52578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Times New Roman" panose="02020603050405020304" pitchFamily="18" charset="0"/>
                    <a:cs typeface="Times New Roman" panose="02020603050405020304" pitchFamily="18" charset="0"/>
                  </a:rPr>
                  <a:t>Data – Json</a:t>
                </a:r>
                <a:endParaRPr lang="zh-CN" altLang="en-US" sz="2000" b="1" dirty="0">
                  <a:solidFill>
                    <a:schemeClr val="tx1"/>
                  </a:solidFill>
                  <a:latin typeface="Times New Roman" panose="02020603050405020304" pitchFamily="18" charset="0"/>
                  <a:cs typeface="Times New Roman" panose="02020603050405020304" pitchFamily="18" charset="0"/>
                </a:endParaRPr>
              </a:p>
            </p:txBody>
          </p:sp>
          <p:cxnSp>
            <p:nvCxnSpPr>
              <p:cNvPr id="26" name="直接箭头连接符 25"/>
              <p:cNvCxnSpPr>
                <a:stCxn id="25" idx="0"/>
              </p:cNvCxnSpPr>
              <p:nvPr/>
            </p:nvCxnSpPr>
            <p:spPr>
              <a:xfrm flipH="1" flipV="1">
                <a:off x="1844040" y="4693920"/>
                <a:ext cx="933450" cy="6781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875030" y="3200400"/>
                <a:ext cx="1638300" cy="149352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altLang="zh-CN" sz="2000" b="1" dirty="0">
                    <a:solidFill>
                      <a:schemeClr val="tx1"/>
                    </a:solidFill>
                    <a:latin typeface="Times New Roman" panose="02020603050405020304" pitchFamily="18" charset="0"/>
                    <a:cs typeface="Times New Roman" panose="02020603050405020304" pitchFamily="18" charset="0"/>
                  </a:rPr>
                  <a:t>Pretrained</a:t>
                </a:r>
              </a:p>
              <a:p>
                <a:pPr algn="ctr">
                  <a:lnSpc>
                    <a:spcPts val="3000"/>
                  </a:lnSpc>
                </a:pPr>
                <a:r>
                  <a:rPr lang="en-US" altLang="zh-CN" sz="2000" b="1" dirty="0">
                    <a:solidFill>
                      <a:schemeClr val="tx1"/>
                    </a:solidFill>
                    <a:latin typeface="Times New Roman" panose="02020603050405020304" pitchFamily="18" charset="0"/>
                    <a:cs typeface="Times New Roman" panose="02020603050405020304" pitchFamily="18" charset="0"/>
                  </a:rPr>
                  <a:t>Weights</a:t>
                </a:r>
              </a:p>
              <a:p>
                <a:pPr algn="ctr">
                  <a:lnSpc>
                    <a:spcPts val="3000"/>
                  </a:lnSpc>
                </a:pPr>
                <a:r>
                  <a:rPr lang="en-US" altLang="zh-CN" sz="2000" b="1" dirty="0">
                    <a:solidFill>
                      <a:schemeClr val="tx1"/>
                    </a:solidFill>
                    <a:latin typeface="Times New Roman" panose="02020603050405020304" pitchFamily="18" charset="0"/>
                    <a:cs typeface="Times New Roman" panose="02020603050405020304" pitchFamily="18" charset="0"/>
                  </a:rPr>
                  <a:t>W</a:t>
                </a:r>
                <a:endParaRPr lang="zh-CN" altLang="en-US" sz="2000" b="1" dirty="0">
                  <a:solidFill>
                    <a:schemeClr val="tx1"/>
                  </a:solidFill>
                  <a:latin typeface="Times New Roman" panose="02020603050405020304" pitchFamily="18" charset="0"/>
                  <a:cs typeface="Times New Roman" panose="02020603050405020304" pitchFamily="18" charset="0"/>
                </a:endParaRPr>
              </a:p>
            </p:txBody>
          </p:sp>
          <p:sp>
            <p:nvSpPr>
              <p:cNvPr id="29" name="矩形 28"/>
              <p:cNvSpPr/>
              <p:nvPr/>
            </p:nvSpPr>
            <p:spPr>
              <a:xfrm>
                <a:off x="2962910" y="3200400"/>
                <a:ext cx="1638300" cy="149352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ts val="3000"/>
                  </a:lnSpc>
                </a:pPr>
                <a:r>
                  <a:rPr lang="en-US" altLang="zh-CN" sz="2000" b="1" dirty="0">
                    <a:solidFill>
                      <a:prstClr val="black"/>
                    </a:solidFill>
                    <a:latin typeface="Times New Roman" panose="02020603050405020304" pitchFamily="18" charset="0"/>
                    <a:cs typeface="Times New Roman" panose="02020603050405020304" pitchFamily="18" charset="0"/>
                  </a:rPr>
                  <a:t>Weights</a:t>
                </a:r>
              </a:p>
              <a:p>
                <a:pPr lvl="0" algn="ctr">
                  <a:lnSpc>
                    <a:spcPts val="3000"/>
                  </a:lnSpc>
                </a:pPr>
                <a:r>
                  <a:rPr lang="en-US" altLang="zh-CN" sz="2000" b="1" dirty="0">
                    <a:solidFill>
                      <a:prstClr val="black"/>
                    </a:solidFill>
                    <a:latin typeface="Times New Roman" panose="02020603050405020304" pitchFamily="18" charset="0"/>
                    <a:cs typeface="Times New Roman" panose="02020603050405020304" pitchFamily="18" charset="0"/>
                  </a:rPr>
                  <a:t>update</a:t>
                </a:r>
              </a:p>
              <a:p>
                <a:pPr lvl="0" algn="ctr">
                  <a:lnSpc>
                    <a:spcPts val="3000"/>
                  </a:lnSpc>
                </a:pPr>
                <a:r>
                  <a:rPr lang="en-US" altLang="zh-CN" sz="2000" b="1" dirty="0">
                    <a:solidFill>
                      <a:prstClr val="black"/>
                    </a:solidFill>
                    <a:latin typeface="Times New Roman" panose="02020603050405020304" pitchFamily="18" charset="0"/>
                    <a:cs typeface="Times New Roman" panose="02020603050405020304" pitchFamily="18" charset="0"/>
                  </a:rPr>
                  <a:t>W_new</a:t>
                </a:r>
                <a:endParaRPr lang="zh-CN" altLang="en-US" sz="2000" b="1" dirty="0">
                  <a:solidFill>
                    <a:prstClr val="black"/>
                  </a:solidFill>
                  <a:latin typeface="Times New Roman" panose="02020603050405020304" pitchFamily="18" charset="0"/>
                  <a:cs typeface="Times New Roman" panose="02020603050405020304" pitchFamily="18" charset="0"/>
                </a:endParaRPr>
              </a:p>
            </p:txBody>
          </p:sp>
          <p:sp>
            <p:nvSpPr>
              <p:cNvPr id="35" name="矩形 34"/>
              <p:cNvSpPr/>
              <p:nvPr/>
            </p:nvSpPr>
            <p:spPr>
              <a:xfrm>
                <a:off x="1958340" y="1562100"/>
                <a:ext cx="1638300" cy="79248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Times New Roman" panose="02020603050405020304" pitchFamily="18" charset="0"/>
                    <a:cs typeface="Times New Roman" panose="02020603050405020304" pitchFamily="18" charset="0"/>
                  </a:rPr>
                  <a:t>Optimized Parameters</a:t>
                </a:r>
                <a:endParaRPr lang="zh-CN" altLang="en-US" sz="2000" b="1" dirty="0">
                  <a:solidFill>
                    <a:schemeClr val="tx1"/>
                  </a:solidFill>
                  <a:latin typeface="Times New Roman" panose="02020603050405020304" pitchFamily="18" charset="0"/>
                  <a:cs typeface="Times New Roman" panose="02020603050405020304" pitchFamily="18" charset="0"/>
                </a:endParaRPr>
              </a:p>
            </p:txBody>
          </p:sp>
          <p:cxnSp>
            <p:nvCxnSpPr>
              <p:cNvPr id="40" name="直接箭头连接符 39"/>
              <p:cNvCxnSpPr>
                <a:stCxn id="29" idx="0"/>
              </p:cNvCxnSpPr>
              <p:nvPr/>
            </p:nvCxnSpPr>
            <p:spPr>
              <a:xfrm flipH="1" flipV="1">
                <a:off x="2894330" y="2339340"/>
                <a:ext cx="887730" cy="8610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28" idx="3"/>
                <a:endCxn id="29" idx="1"/>
              </p:cNvCxnSpPr>
              <p:nvPr/>
            </p:nvCxnSpPr>
            <p:spPr>
              <a:xfrm>
                <a:off x="2513330" y="3947160"/>
                <a:ext cx="4495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6002657" y="2213604"/>
              <a:ext cx="5840361" cy="4335780"/>
              <a:chOff x="5568950" y="1562100"/>
              <a:chExt cx="5840361" cy="4335780"/>
            </a:xfrm>
          </p:grpSpPr>
          <p:grpSp>
            <p:nvGrpSpPr>
              <p:cNvPr id="43" name="组合 42"/>
              <p:cNvGrpSpPr/>
              <p:nvPr/>
            </p:nvGrpSpPr>
            <p:grpSpPr>
              <a:xfrm>
                <a:off x="5568950" y="1562100"/>
                <a:ext cx="3728085" cy="4335780"/>
                <a:chOff x="6849110" y="1562100"/>
                <a:chExt cx="3728085" cy="4335780"/>
              </a:xfrm>
            </p:grpSpPr>
            <p:cxnSp>
              <p:nvCxnSpPr>
                <p:cNvPr id="45" name="直接箭头连接符 44"/>
                <p:cNvCxnSpPr>
                  <a:stCxn id="48" idx="0"/>
                  <a:endCxn id="49" idx="2"/>
                </p:cNvCxnSpPr>
                <p:nvPr/>
              </p:nvCxnSpPr>
              <p:spPr>
                <a:xfrm flipV="1">
                  <a:off x="7668260" y="2354580"/>
                  <a:ext cx="1083310" cy="8458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7932420" y="5372100"/>
                  <a:ext cx="1638300" cy="52578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Times New Roman" panose="02020603050405020304" pitchFamily="18" charset="0"/>
                      <a:cs typeface="Times New Roman" panose="02020603050405020304" pitchFamily="18" charset="0"/>
                    </a:rPr>
                    <a:t>Data – Json</a:t>
                  </a:r>
                  <a:endParaRPr lang="zh-CN" altLang="en-US" sz="2000" b="1" dirty="0">
                    <a:solidFill>
                      <a:schemeClr val="tx1"/>
                    </a:solidFill>
                    <a:latin typeface="Times New Roman" panose="02020603050405020304" pitchFamily="18" charset="0"/>
                    <a:cs typeface="Times New Roman" panose="02020603050405020304" pitchFamily="18" charset="0"/>
                  </a:endParaRPr>
                </a:p>
              </p:txBody>
            </p:sp>
            <p:cxnSp>
              <p:nvCxnSpPr>
                <p:cNvPr id="47" name="直接箭头连接符 46"/>
                <p:cNvCxnSpPr>
                  <a:stCxn id="46" idx="0"/>
                </p:cNvCxnSpPr>
                <p:nvPr/>
              </p:nvCxnSpPr>
              <p:spPr>
                <a:xfrm flipH="1" flipV="1">
                  <a:off x="7818120" y="4693920"/>
                  <a:ext cx="933450" cy="6781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849110" y="3200400"/>
                  <a:ext cx="1638300" cy="149352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altLang="zh-CN" sz="2000" b="1" dirty="0">
                      <a:solidFill>
                        <a:schemeClr val="tx1"/>
                      </a:solidFill>
                      <a:latin typeface="Times New Roman" panose="02020603050405020304" pitchFamily="18" charset="0"/>
                      <a:cs typeface="Times New Roman" panose="02020603050405020304" pitchFamily="18" charset="0"/>
                    </a:rPr>
                    <a:t>Pretrained</a:t>
                  </a:r>
                </a:p>
                <a:p>
                  <a:pPr algn="ctr">
                    <a:lnSpc>
                      <a:spcPts val="3000"/>
                    </a:lnSpc>
                  </a:pPr>
                  <a:r>
                    <a:rPr lang="en-US" altLang="zh-CN" sz="2000" b="1" dirty="0">
                      <a:solidFill>
                        <a:schemeClr val="tx1"/>
                      </a:solidFill>
                      <a:latin typeface="Times New Roman" panose="02020603050405020304" pitchFamily="18" charset="0"/>
                      <a:cs typeface="Times New Roman" panose="02020603050405020304" pitchFamily="18" charset="0"/>
                    </a:rPr>
                    <a:t>Weights</a:t>
                  </a:r>
                </a:p>
                <a:p>
                  <a:pPr algn="ctr">
                    <a:lnSpc>
                      <a:spcPts val="3000"/>
                    </a:lnSpc>
                  </a:pPr>
                  <a:r>
                    <a:rPr lang="en-US" altLang="zh-CN" sz="2000" b="1" dirty="0">
                      <a:solidFill>
                        <a:schemeClr val="tx1"/>
                      </a:solidFill>
                      <a:latin typeface="Times New Roman" panose="02020603050405020304" pitchFamily="18" charset="0"/>
                      <a:cs typeface="Times New Roman" panose="02020603050405020304" pitchFamily="18" charset="0"/>
                    </a:rPr>
                    <a:t>W</a:t>
                  </a:r>
                  <a:endParaRPr lang="zh-CN" altLang="en-US" sz="2000" b="1" dirty="0">
                    <a:solidFill>
                      <a:schemeClr val="tx1"/>
                    </a:solidFill>
                    <a:latin typeface="Times New Roman" panose="02020603050405020304" pitchFamily="18" charset="0"/>
                    <a:cs typeface="Times New Roman" panose="02020603050405020304" pitchFamily="18" charset="0"/>
                  </a:endParaRPr>
                </a:p>
              </p:txBody>
            </p:sp>
            <p:sp>
              <p:nvSpPr>
                <p:cNvPr id="49" name="矩形 48"/>
                <p:cNvSpPr/>
                <p:nvPr/>
              </p:nvSpPr>
              <p:spPr>
                <a:xfrm>
                  <a:off x="7932420" y="1562100"/>
                  <a:ext cx="1638300" cy="79248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Times New Roman" panose="02020603050405020304" pitchFamily="18" charset="0"/>
                      <a:cs typeface="Times New Roman" panose="02020603050405020304" pitchFamily="18" charset="0"/>
                    </a:rPr>
                    <a:t>Optimized Parameters</a:t>
                  </a:r>
                  <a:endParaRPr lang="zh-CN" altLang="en-US" sz="2000" b="1" dirty="0">
                    <a:solidFill>
                      <a:schemeClr val="tx1"/>
                    </a:solidFill>
                    <a:latin typeface="Times New Roman" panose="02020603050405020304" pitchFamily="18" charset="0"/>
                    <a:cs typeface="Times New Roman" panose="02020603050405020304" pitchFamily="18" charset="0"/>
                  </a:endParaRPr>
                </a:p>
              </p:txBody>
            </p:sp>
            <p:cxnSp>
              <p:nvCxnSpPr>
                <p:cNvPr id="50" name="直接箭头连接符 49"/>
                <p:cNvCxnSpPr/>
                <p:nvPr/>
              </p:nvCxnSpPr>
              <p:spPr>
                <a:xfrm flipH="1" flipV="1">
                  <a:off x="8868410" y="2339340"/>
                  <a:ext cx="887730" cy="8610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剪去同侧角的矩形 34"/>
                <p:cNvSpPr/>
                <p:nvPr/>
              </p:nvSpPr>
              <p:spPr>
                <a:xfrm>
                  <a:off x="8935085" y="4076700"/>
                  <a:ext cx="1642110" cy="617220"/>
                </a:xfrm>
                <a:prstGeom prst="snip2SameRect">
                  <a:avLst>
                    <a:gd name="adj1" fmla="val 50000"/>
                    <a:gd name="adj2" fmla="val 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solidFill>
                    <a:latin typeface="Times New Roman" panose="02020603050405020304" pitchFamily="18" charset="0"/>
                    <a:cs typeface="Times New Roman" panose="02020603050405020304" pitchFamily="18" charset="0"/>
                  </a:endParaRPr>
                </a:p>
              </p:txBody>
            </p:sp>
            <p:sp>
              <p:nvSpPr>
                <p:cNvPr id="52" name="剪去同侧角的矩形 35"/>
                <p:cNvSpPr/>
                <p:nvPr/>
              </p:nvSpPr>
              <p:spPr>
                <a:xfrm rot="10800000">
                  <a:off x="8935085" y="3200400"/>
                  <a:ext cx="1642110" cy="617220"/>
                </a:xfrm>
                <a:prstGeom prst="snip2SameRect">
                  <a:avLst>
                    <a:gd name="adj1" fmla="val 50000"/>
                    <a:gd name="adj2" fmla="val 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3" name="直接连接符 52"/>
                <p:cNvCxnSpPr/>
                <p:nvPr/>
              </p:nvCxnSpPr>
              <p:spPr>
                <a:xfrm>
                  <a:off x="9145905" y="3834807"/>
                  <a:ext cx="5715" cy="190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0365105" y="3834807"/>
                  <a:ext cx="5715" cy="190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9145905" y="3931920"/>
                  <a:ext cx="1219200" cy="1143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46" idx="0"/>
                  <a:endCxn id="51" idx="1"/>
                </p:cNvCxnSpPr>
                <p:nvPr/>
              </p:nvCxnSpPr>
              <p:spPr>
                <a:xfrm flipV="1">
                  <a:off x="8751570" y="4693920"/>
                  <a:ext cx="1004570" cy="6781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9570720" y="4181445"/>
                  <a:ext cx="370614" cy="400110"/>
                </a:xfrm>
                <a:prstGeom prst="rect">
                  <a:avLst/>
                </a:prstGeom>
                <a:noFill/>
              </p:spPr>
              <p:txBody>
                <a:bodyPr wrap="none" lIns="91440" tIns="45720" rIns="91440" bIns="45720">
                  <a:spAutoFit/>
                </a:bodyPr>
                <a:lstStyle/>
                <a:p>
                  <a:pPr algn="ctr"/>
                  <a:r>
                    <a:rPr lang="en-US" altLang="zh-CN" sz="2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a:t>
                  </a:r>
                  <a:endParaRPr lang="zh-CN" altLang="en-US" sz="2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8" name="矩形 57"/>
                <p:cNvSpPr/>
                <p:nvPr/>
              </p:nvSpPr>
              <p:spPr>
                <a:xfrm>
                  <a:off x="9577933" y="3281258"/>
                  <a:ext cx="356187" cy="400110"/>
                </a:xfrm>
                <a:prstGeom prst="rect">
                  <a:avLst/>
                </a:prstGeom>
                <a:noFill/>
              </p:spPr>
              <p:txBody>
                <a:bodyPr wrap="none" lIns="91440" tIns="45720" rIns="91440" bIns="45720">
                  <a:spAutoFit/>
                </a:bodyPr>
                <a:lstStyle/>
                <a:p>
                  <a:pPr algn="ctr"/>
                  <a:r>
                    <a:rPr lang="en-US" altLang="zh-CN" sz="2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t>
                  </a:r>
                  <a:endParaRPr lang="zh-CN" altLang="en-US" sz="2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9" name="矩形 58"/>
                <p:cNvSpPr/>
                <p:nvPr/>
              </p:nvSpPr>
              <p:spPr>
                <a:xfrm>
                  <a:off x="8563768" y="2546657"/>
                  <a:ext cx="492444" cy="461665"/>
                </a:xfrm>
                <a:prstGeom prst="rect">
                  <a:avLst/>
                </a:prstGeom>
                <a:noFill/>
              </p:spPr>
              <p:txBody>
                <a:bodyPr wrap="none" lIns="91440" tIns="45720" rIns="91440" bIns="45720">
                  <a:spAutoFit/>
                </a:bodyPr>
                <a:lstStyle/>
                <a:p>
                  <a:pPr algn="ctr"/>
                  <a:r>
                    <a:rPr lang="zh-CN" altLang="en-US" sz="2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grpSp>
          <p:sp>
            <p:nvSpPr>
              <p:cNvPr id="44" name="矩形 43"/>
              <p:cNvSpPr/>
              <p:nvPr/>
            </p:nvSpPr>
            <p:spPr>
              <a:xfrm>
                <a:off x="9187549" y="3606891"/>
                <a:ext cx="2221762" cy="646331"/>
              </a:xfrm>
              <a:prstGeom prst="rect">
                <a:avLst/>
              </a:prstGeom>
              <a:noFill/>
            </p:spPr>
            <p:txBody>
              <a:bodyPr wrap="none" lIns="91440" tIns="45720" rIns="91440" bIns="45720">
                <a:spAutoFit/>
              </a:bodyPr>
              <a:lstStyle/>
              <a:p>
                <a:pPr algn="ctr"/>
                <a:r>
                  <a:rPr lang="en-US" altLang="zh-CN"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dimension R </a:t>
                </a:r>
              </a:p>
              <a:p>
                <a:pPr algn="ctr"/>
                <a:r>
                  <a:rPr lang="en-US" altLang="zh-CN"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is a hyperparameter</a:t>
                </a:r>
                <a:endParaRPr lang="zh-CN" altLang="en-US"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grpSp>
      <p:sp>
        <p:nvSpPr>
          <p:cNvPr id="64" name="文本框 63"/>
          <p:cNvSpPr txBox="1"/>
          <p:nvPr/>
        </p:nvSpPr>
        <p:spPr>
          <a:xfrm>
            <a:off x="7963537" y="1226652"/>
            <a:ext cx="4839532" cy="400110"/>
          </a:xfrm>
          <a:prstGeom prst="rect">
            <a:avLst/>
          </a:prstGeom>
          <a:noFill/>
        </p:spPr>
        <p:txBody>
          <a:bodyPr wrap="square">
            <a:spAutoFit/>
          </a:bodyPr>
          <a:lstStyle/>
          <a:p>
            <a:r>
              <a:rPr lang="en-US" altLang="zh-CN" sz="2000" b="1"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W</a:t>
            </a:r>
            <a:r>
              <a:rPr lang="en-US" altLang="zh-CN" sz="2000" b="1" baseline="-25000"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q</a:t>
            </a:r>
            <a:r>
              <a:rPr lang="en-US" altLang="zh-CN" sz="2000" b="1"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(final) </a:t>
            </a:r>
            <a:r>
              <a:rPr lang="en-US" altLang="zh-CN"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W</a:t>
            </a:r>
            <a:r>
              <a:rPr lang="en-US" altLang="zh-CN" sz="2000" b="1" baseline="-25000"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q</a:t>
            </a:r>
            <a:r>
              <a:rPr lang="en-US" altLang="zh-CN" sz="2000" b="1"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(pretrained) </a:t>
            </a:r>
            <a:r>
              <a:rPr lang="en-US" altLang="zh-CN"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B</a:t>
            </a:r>
            <a:r>
              <a:rPr lang="en-US" altLang="zh-CN" sz="2000" b="1" baseline="-25000"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q</a:t>
            </a:r>
            <a:r>
              <a:rPr lang="en-US" altLang="zh-CN" sz="2000" b="1"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000" b="1" baseline="-25000"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q</a:t>
            </a:r>
            <a:endParaRPr lang="zh-CN" altLang="en-US" sz="2000" b="1"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custDataLst>
              <p:tags r:id="rId2"/>
            </p:custDataLst>
          </p:nvPr>
        </p:nvSpPr>
        <p:spPr>
          <a:xfrm>
            <a:off x="875030" y="112032"/>
            <a:ext cx="8833176" cy="55658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ea"/>
                <a:ea typeface="+mj-ea"/>
                <a:cs typeface="+mj-cs"/>
              </a:defRPr>
            </a:lvl1pPr>
          </a:lstStyle>
          <a:p>
            <a:pPr lvl="0"/>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2.4 </a:t>
            </a:r>
            <a:r>
              <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任务准备</a:t>
            </a:r>
          </a:p>
        </p:txBody>
      </p:sp>
      <p:sp>
        <p:nvSpPr>
          <p:cNvPr id="10" name="灯片编号占位符 1"/>
          <p:cNvSpPr>
            <a:spLocks noGrp="1"/>
          </p:cNvSpPr>
          <p:nvPr>
            <p:ph type="sldNum" sz="quarter" idx="12"/>
          </p:nvPr>
        </p:nvSpPr>
        <p:spPr>
          <a:xfrm>
            <a:off x="11143248" y="6589829"/>
            <a:ext cx="699770" cy="226695"/>
          </a:xfrm>
        </p:spPr>
        <p:txBody>
          <a:bodyPr/>
          <a:lstStyle/>
          <a:p>
            <a:fld id="{49AE70B2-8BF9-45C0-BB95-33D1B9D3A854}" type="slidenum">
              <a:rPr lang="zh-CN" altLang="en-US" sz="1600" b="1" smtClean="0">
                <a:latin typeface="Times New Roman" panose="02020603050405020304" pitchFamily="18" charset="0"/>
                <a:cs typeface="Times New Roman" panose="02020603050405020304" pitchFamily="18" charset="0"/>
              </a:rPr>
              <a:t>13</a:t>
            </a:fld>
            <a:endParaRPr lang="zh-CN" altLang="en-US" sz="1600" b="1" dirty="0">
              <a:latin typeface="Times New Roman" panose="02020603050405020304" pitchFamily="18" charset="0"/>
              <a:cs typeface="Times New Roman" panose="02020603050405020304" pitchFamily="18" charset="0"/>
            </a:endParaRPr>
          </a:p>
        </p:txBody>
      </p:sp>
      <p:sp>
        <p:nvSpPr>
          <p:cNvPr id="2" name="矩形 1"/>
          <p:cNvSpPr/>
          <p:nvPr/>
        </p:nvSpPr>
        <p:spPr>
          <a:xfrm>
            <a:off x="191480" y="1002115"/>
            <a:ext cx="8481751" cy="4708981"/>
          </a:xfrm>
          <a:prstGeom prst="rect">
            <a:avLst/>
          </a:prstGeom>
        </p:spPr>
        <p:txBody>
          <a:bodyPr wrap="square">
            <a:spAutoFit/>
          </a:bodyPr>
          <a:lstStyle/>
          <a:p>
            <a:pPr>
              <a:lnSpc>
                <a:spcPts val="4500"/>
              </a:lnSpc>
            </a:pP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输出特征候选集：</a:t>
            </a:r>
            <a:endPar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nSpc>
                <a:spcPts val="4500"/>
              </a:lnSpc>
            </a:pP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Q</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α</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Exp</a:t>
            </a:r>
            <a:r>
              <a:rPr lang="en-US" altLang="zh-CN" sz="2000" baseline="30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 </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ML</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RF </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(MeV)         </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MAE</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为</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0.2259</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RMSE</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为</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0.3852 </a:t>
            </a:r>
            <a:endPar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nSpc>
                <a:spcPts val="4500"/>
              </a:lnSpc>
            </a:pP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Q</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β</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Exp</a:t>
            </a:r>
            <a:r>
              <a:rPr lang="en-US" altLang="zh-CN" sz="2000" baseline="30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 </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 ML</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LightGBM  </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(MeV)      </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MAE</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为</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0.1447</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RMSE</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为</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0.3754   </a:t>
            </a:r>
            <a:endPar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nSpc>
                <a:spcPts val="4500"/>
              </a:lnSpc>
            </a:pP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mass</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Exp</a:t>
            </a:r>
            <a:r>
              <a:rPr lang="en-US" altLang="zh-CN" sz="2000" baseline="30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 </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 WS4  (MeV)</a:t>
            </a:r>
          </a:p>
          <a:p>
            <a:pPr>
              <a:lnSpc>
                <a:spcPts val="4500"/>
              </a:lnSpc>
            </a:pP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BE</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Exp</a:t>
            </a:r>
            <a:r>
              <a:rPr lang="en-US" altLang="zh-CN" sz="2000" baseline="30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 </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 WS4  (MeV)</a:t>
            </a:r>
          </a:p>
          <a:p>
            <a:pPr>
              <a:lnSpc>
                <a:spcPts val="4500"/>
              </a:lnSpc>
            </a:pP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S</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p</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Exp</a:t>
            </a:r>
            <a:r>
              <a:rPr lang="en-US" altLang="zh-CN" sz="2000" baseline="30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 </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 WS4  (MeV)</a:t>
            </a:r>
          </a:p>
          <a:p>
            <a:pPr>
              <a:lnSpc>
                <a:spcPts val="4500"/>
              </a:lnSpc>
            </a:pP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S</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Exp</a:t>
            </a:r>
            <a:r>
              <a:rPr lang="en-US" altLang="zh-CN" sz="2000" baseline="30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 </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 WS4  (MeV)</a:t>
            </a:r>
            <a:endPar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nSpc>
                <a:spcPts val="4500"/>
              </a:lnSpc>
            </a:pP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r</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Exp</a:t>
            </a:r>
            <a:r>
              <a:rPr lang="en-US" altLang="zh-CN" sz="2000" baseline="30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[2] </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 1.1*A</a:t>
            </a:r>
            <a:r>
              <a:rPr lang="en-US" altLang="zh-CN" sz="2000" baseline="30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1/3</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(fm)</a:t>
            </a:r>
          </a:p>
        </p:txBody>
      </p:sp>
      <p:sp>
        <p:nvSpPr>
          <p:cNvPr id="3" name="矩形 2"/>
          <p:cNvSpPr/>
          <p:nvPr/>
        </p:nvSpPr>
        <p:spPr>
          <a:xfrm>
            <a:off x="82440" y="5884194"/>
            <a:ext cx="4620951" cy="861774"/>
          </a:xfrm>
          <a:prstGeom prst="rect">
            <a:avLst/>
          </a:prstGeom>
        </p:spPr>
        <p:txBody>
          <a:bodyPr wrap="square">
            <a:spAutoFit/>
          </a:bodyPr>
          <a:lstStyle/>
          <a:p>
            <a:pPr lvl="0">
              <a:lnSpc>
                <a:spcPts val="3000"/>
              </a:lnSpc>
            </a:pPr>
            <a:r>
              <a:rPr lang="en-US" altLang="zh-CN" sz="2000"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 M.Wang </a:t>
            </a:r>
            <a:r>
              <a:rPr lang="en-US" altLang="zh-CN" sz="2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et al.</a:t>
            </a:r>
            <a:r>
              <a:rPr lang="en-US" altLang="zh-CN" sz="2000"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it-IT" altLang="zh-CN" sz="2000"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Chinese Physics C </a:t>
            </a:r>
            <a:r>
              <a:rPr lang="it-IT" altLang="zh-CN" sz="2000" b="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45</a:t>
            </a:r>
            <a:r>
              <a:rPr lang="it-IT" altLang="zh-CN" sz="2000"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030003</a:t>
            </a:r>
            <a:r>
              <a:rPr lang="it-IT"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it-IT" altLang="zh-CN" sz="2000"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(2021).</a:t>
            </a:r>
            <a:endParaRPr lang="en-US" altLang="zh-CN" sz="2000"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lvl="0">
              <a:lnSpc>
                <a:spcPts val="3000"/>
              </a:lnSpc>
            </a:pPr>
            <a:r>
              <a:rPr lang="en-US" altLang="zh-CN" sz="2000"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 I. Angeli, </a:t>
            </a:r>
            <a:r>
              <a:rPr lang="nn-NO" altLang="zh-CN" sz="2000"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Data Nucl. Data Tables </a:t>
            </a:r>
            <a:r>
              <a:rPr lang="nn-NO" altLang="zh-CN" sz="2000" b="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109</a:t>
            </a:r>
            <a:r>
              <a:rPr lang="nn-NO" altLang="zh-CN" sz="2000"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1 (2016).</a:t>
            </a:r>
            <a:endParaRPr lang="en-US" altLang="zh-CN" sz="2000"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矩形 3"/>
          <p:cNvSpPr/>
          <p:nvPr/>
        </p:nvSpPr>
        <p:spPr>
          <a:xfrm>
            <a:off x="8488020" y="1611538"/>
            <a:ext cx="3512500" cy="1708160"/>
          </a:xfrm>
          <a:prstGeom prst="rect">
            <a:avLst/>
          </a:prstGeom>
        </p:spPr>
        <p:txBody>
          <a:bodyPr wrap="none">
            <a:spAutoFit/>
          </a:bodyPr>
          <a:lstStyle/>
          <a:p>
            <a:pPr algn="ctr">
              <a:lnSpc>
                <a:spcPts val="3000"/>
              </a:lnSpc>
            </a:pP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MAE</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代表“平均绝对残差”</a:t>
            </a:r>
            <a:endPar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ts val="3000"/>
              </a:lnSpc>
              <a:spcAft>
                <a:spcPts val="600"/>
              </a:spcAft>
            </a:pP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预测值和实验值的距离</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p>
          <a:p>
            <a:pPr algn="ctr">
              <a:lnSpc>
                <a:spcPts val="3000"/>
              </a:lnSpc>
            </a:pP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 RMSE</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代表“均方根误差”</a:t>
            </a:r>
            <a:endPar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ts val="3000"/>
              </a:lnSpc>
            </a:pP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对异常值更加敏感</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表格 4"/>
          <p:cNvGraphicFramePr>
            <a:graphicFrameLocks noGrp="1"/>
          </p:cNvGraphicFramePr>
          <p:nvPr/>
        </p:nvGraphicFramePr>
        <p:xfrm>
          <a:off x="4789359" y="3436928"/>
          <a:ext cx="2221654" cy="2587360"/>
        </p:xfrm>
        <a:graphic>
          <a:graphicData uri="http://schemas.openxmlformats.org/drawingml/2006/table">
            <a:tbl>
              <a:tblPr firstRow="1" bandRow="1">
                <a:tableStyleId>{9D7B26C5-4107-4FEC-AEDC-1716B250A1EF}</a:tableStyleId>
              </a:tblPr>
              <a:tblGrid>
                <a:gridCol w="1110827">
                  <a:extLst>
                    <a:ext uri="{9D8B030D-6E8A-4147-A177-3AD203B41FA5}">
                      <a16:colId xmlns:a16="http://schemas.microsoft.com/office/drawing/2014/main" val="20000"/>
                    </a:ext>
                  </a:extLst>
                </a:gridCol>
                <a:gridCol w="1110827">
                  <a:extLst>
                    <a:ext uri="{9D8B030D-6E8A-4147-A177-3AD203B41FA5}">
                      <a16:colId xmlns:a16="http://schemas.microsoft.com/office/drawing/2014/main" val="20001"/>
                    </a:ext>
                  </a:extLst>
                </a:gridCol>
              </a:tblGrid>
              <a:tr h="517472">
                <a:tc>
                  <a:txBody>
                    <a:bodyPr/>
                    <a:lstStyle/>
                    <a:p>
                      <a:pPr algn="ctr"/>
                      <a:r>
                        <a:rPr lang="zh-CN" altLang="en-US" dirty="0">
                          <a:latin typeface="宋体" panose="02010600030101010101" pitchFamily="2" charset="-122"/>
                          <a:ea typeface="宋体" panose="02010600030101010101" pitchFamily="2" charset="-122"/>
                          <a:cs typeface="Times New Roman" panose="02020603050405020304" pitchFamily="18" charset="0"/>
                        </a:rPr>
                        <a:t>名称</a:t>
                      </a:r>
                      <a:endParaRPr lang="zh-CN" altLang="en-US"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latin typeface="宋体" panose="02010600030101010101" pitchFamily="2" charset="-122"/>
                          <a:ea typeface="宋体" panose="02010600030101010101" pitchFamily="2" charset="-122"/>
                          <a:cs typeface="Times New Roman" panose="02020603050405020304" pitchFamily="18" charset="0"/>
                        </a:rPr>
                        <a:t>数量</a:t>
                      </a:r>
                      <a:endParaRPr lang="zh-CN" altLang="en-US"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10000"/>
                  </a:ext>
                </a:extLst>
              </a:tr>
              <a:tr h="51747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a:t>
                      </a:r>
                      <a:r>
                        <a:rPr lang="en-US" altLang="zh-CN" sz="1800" baseline="-25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α</a:t>
                      </a:r>
                      <a:endPar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3413</a:t>
                      </a:r>
                      <a:endPar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anchor="ctr"/>
                </a:tc>
                <a:extLst>
                  <a:ext uri="{0D108BD9-81ED-4DB2-BD59-A6C34878D82A}">
                    <a16:rowId xmlns:a16="http://schemas.microsoft.com/office/drawing/2014/main" val="10001"/>
                  </a:ext>
                </a:extLst>
              </a:tr>
              <a:tr h="51747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a:t>
                      </a:r>
                      <a:r>
                        <a:rPr lang="en-US" altLang="zh-CN" sz="1800" baseline="-25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β</a:t>
                      </a:r>
                      <a:endPar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dirty="0">
                          <a:latin typeface="Times New Roman" panose="02020603050405020304" pitchFamily="18" charset="0"/>
                          <a:cs typeface="Times New Roman" panose="02020603050405020304" pitchFamily="18" charset="0"/>
                        </a:rPr>
                        <a:t>3166</a:t>
                      </a:r>
                      <a:endPar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anchor="ctr"/>
                </a:tc>
                <a:extLst>
                  <a:ext uri="{0D108BD9-81ED-4DB2-BD59-A6C34878D82A}">
                    <a16:rowId xmlns:a16="http://schemas.microsoft.com/office/drawing/2014/main" val="10002"/>
                  </a:ext>
                </a:extLst>
              </a:tr>
              <a:tr h="51747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dirty="0">
                          <a:latin typeface="Times New Roman" panose="02020603050405020304" pitchFamily="18" charset="0"/>
                          <a:cs typeface="Times New Roman" panose="02020603050405020304" pitchFamily="18" charset="0"/>
                        </a:rPr>
                        <a:t>mass ~ S</a:t>
                      </a:r>
                      <a:r>
                        <a:rPr lang="en-US" altLang="zh-CN" baseline="-25000" dirty="0">
                          <a:latin typeface="Times New Roman" panose="02020603050405020304" pitchFamily="18" charset="0"/>
                          <a:cs typeface="Times New Roman" panose="02020603050405020304" pitchFamily="18" charset="0"/>
                        </a:rPr>
                        <a:t>n</a:t>
                      </a:r>
                      <a:endParaRPr lang="zh-CN" altLang="en-US" baseline="-250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dirty="0">
                          <a:latin typeface="Times New Roman" panose="02020603050405020304" pitchFamily="18" charset="0"/>
                          <a:cs typeface="Times New Roman" panose="02020603050405020304" pitchFamily="18" charset="0"/>
                        </a:rPr>
                        <a:t>3231</a:t>
                      </a:r>
                      <a:endPar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anchor="ctr"/>
                </a:tc>
                <a:extLst>
                  <a:ext uri="{0D108BD9-81ED-4DB2-BD59-A6C34878D82A}">
                    <a16:rowId xmlns:a16="http://schemas.microsoft.com/office/drawing/2014/main" val="10003"/>
                  </a:ext>
                </a:extLst>
              </a:tr>
              <a:tr h="51747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t>
                      </a:r>
                      <a:endPar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dirty="0">
                          <a:latin typeface="Times New Roman" panose="02020603050405020304" pitchFamily="18" charset="0"/>
                          <a:cs typeface="Times New Roman" panose="02020603050405020304" pitchFamily="18" charset="0"/>
                        </a:rPr>
                        <a:t>799</a:t>
                      </a:r>
                      <a:endParaRPr lang="zh-CN" altLang="en-US"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anchor="ctr"/>
                </a:tc>
                <a:extLst>
                  <a:ext uri="{0D108BD9-81ED-4DB2-BD59-A6C34878D82A}">
                    <a16:rowId xmlns:a16="http://schemas.microsoft.com/office/drawing/2014/main" val="10004"/>
                  </a:ext>
                </a:extLst>
              </a:tr>
            </a:tbl>
          </a:graphicData>
        </a:graphic>
      </p:graphicFrame>
      <p:sp>
        <p:nvSpPr>
          <p:cNvPr id="12" name="爆炸形: 8 pt  11"/>
          <p:cNvSpPr/>
          <p:nvPr/>
        </p:nvSpPr>
        <p:spPr>
          <a:xfrm>
            <a:off x="7475575" y="36851"/>
            <a:ext cx="3058639" cy="1603318"/>
          </a:xfrm>
          <a:prstGeom prst="irregularSeal1">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评价指标选择！</a:t>
            </a:r>
          </a:p>
        </p:txBody>
      </p:sp>
      <p:sp>
        <p:nvSpPr>
          <p:cNvPr id="13" name="左大括号 12"/>
          <p:cNvSpPr/>
          <p:nvPr/>
        </p:nvSpPr>
        <p:spPr>
          <a:xfrm>
            <a:off x="7694894" y="3961329"/>
            <a:ext cx="556669" cy="2464376"/>
          </a:xfrm>
          <a:prstGeom prst="leftBrace">
            <a:avLst/>
          </a:prstGeom>
          <a:ln w="38100">
            <a:solidFill>
              <a:srgbClr val="D03B2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矩形 13"/>
          <p:cNvSpPr/>
          <p:nvPr/>
        </p:nvSpPr>
        <p:spPr>
          <a:xfrm>
            <a:off x="8251562" y="3503970"/>
            <a:ext cx="4143637" cy="1319528"/>
          </a:xfrm>
          <a:prstGeom prst="rect">
            <a:avLst/>
          </a:prstGeom>
        </p:spPr>
        <p:txBody>
          <a:bodyPr wrap="square">
            <a:spAutoFit/>
          </a:bodyPr>
          <a:lstStyle/>
          <a:p>
            <a:pPr lvl="0">
              <a:lnSpc>
                <a:spcPts val="3000"/>
              </a:lnSpc>
            </a:pP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PRC </a:t>
            </a:r>
            <a:r>
              <a:rPr lang="en-US" altLang="zh-CN"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113</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024304 (2026) – M9 / M12</a:t>
            </a:r>
          </a:p>
          <a:p>
            <a:pPr>
              <a:lnSpc>
                <a:spcPts val="3500"/>
              </a:lnSpc>
            </a:pP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r</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0.012 </a:t>
            </a:r>
            <a:r>
              <a:rPr lang="en-US" altLang="zh-CN" sz="20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fm</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p>
          <a:p>
            <a:pPr>
              <a:lnSpc>
                <a:spcPts val="3500"/>
              </a:lnSpc>
            </a:pP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mass</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210 keV</a:t>
            </a:r>
          </a:p>
        </p:txBody>
      </p:sp>
      <p:sp>
        <p:nvSpPr>
          <p:cNvPr id="16" name="矩形 15"/>
          <p:cNvSpPr/>
          <p:nvPr/>
        </p:nvSpPr>
        <p:spPr>
          <a:xfrm>
            <a:off x="8251561" y="4988806"/>
            <a:ext cx="4143637" cy="1704249"/>
          </a:xfrm>
          <a:prstGeom prst="rect">
            <a:avLst/>
          </a:prstGeom>
        </p:spPr>
        <p:txBody>
          <a:bodyPr wrap="square">
            <a:spAutoFit/>
          </a:bodyPr>
          <a:lstStyle/>
          <a:p>
            <a:pPr lvl="0">
              <a:lnSpc>
                <a:spcPts val="3000"/>
              </a:lnSpc>
            </a:pPr>
            <a:r>
              <a:rPr lang="en-US" altLang="zh-CN" sz="20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Nucl</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Sci.</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Tech. </a:t>
            </a:r>
            <a:r>
              <a:rPr lang="en-US" altLang="zh-CN"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33</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48 (2022) – M5</a:t>
            </a:r>
          </a:p>
          <a:p>
            <a:pPr lvl="0">
              <a:lnSpc>
                <a:spcPts val="3000"/>
              </a:lnSpc>
            </a:pP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BE</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250 keV </a:t>
            </a:r>
          </a:p>
          <a:p>
            <a:pPr>
              <a:lnSpc>
                <a:spcPts val="3500"/>
              </a:lnSpc>
            </a:pP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S</a:t>
            </a:r>
            <a:r>
              <a:rPr lang="en-US" altLang="zh-CN" sz="2000" baseline="-25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p</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230 keV</a:t>
            </a:r>
          </a:p>
          <a:p>
            <a:pPr>
              <a:lnSpc>
                <a:spcPts val="3500"/>
              </a:lnSpc>
            </a:pP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S</a:t>
            </a:r>
            <a:r>
              <a:rPr lang="en-US" altLang="zh-CN" sz="2000" baseline="-25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230 keV</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custDataLst>
              <p:tags r:id="rId2"/>
            </p:custDataLst>
          </p:nvPr>
        </p:nvSpPr>
        <p:spPr>
          <a:xfrm>
            <a:off x="875030" y="112032"/>
            <a:ext cx="8833176" cy="55658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ea"/>
                <a:ea typeface="+mj-ea"/>
                <a:cs typeface="+mj-cs"/>
              </a:defRPr>
            </a:lvl1pPr>
          </a:lstStyle>
          <a:p>
            <a:pPr lvl="0"/>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2.5 </a:t>
            </a:r>
            <a:r>
              <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单任务预测</a:t>
            </a:r>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电荷半径</a:t>
            </a:r>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(Z </a:t>
            </a:r>
            <a:r>
              <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8)</a:t>
            </a:r>
            <a:endPar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 name="灯片编号占位符 1"/>
          <p:cNvSpPr>
            <a:spLocks noGrp="1"/>
          </p:cNvSpPr>
          <p:nvPr>
            <p:ph type="sldNum" sz="quarter" idx="12"/>
          </p:nvPr>
        </p:nvSpPr>
        <p:spPr>
          <a:xfrm>
            <a:off x="11143248" y="6589829"/>
            <a:ext cx="699770" cy="226695"/>
          </a:xfrm>
        </p:spPr>
        <p:txBody>
          <a:bodyPr/>
          <a:lstStyle/>
          <a:p>
            <a:fld id="{49AE70B2-8BF9-45C0-BB95-33D1B9D3A854}" type="slidenum">
              <a:rPr lang="zh-CN" altLang="en-US" sz="1600" b="1" smtClean="0">
                <a:latin typeface="Times New Roman" panose="02020603050405020304" pitchFamily="18" charset="0"/>
                <a:cs typeface="Times New Roman" panose="02020603050405020304" pitchFamily="18" charset="0"/>
              </a:rPr>
              <a:t>14</a:t>
            </a:fld>
            <a:endParaRPr lang="zh-CN" altLang="en-US" sz="1600" b="1" dirty="0">
              <a:latin typeface="Times New Roman" panose="02020603050405020304" pitchFamily="18" charset="0"/>
              <a:cs typeface="Times New Roman" panose="02020603050405020304" pitchFamily="18" charset="0"/>
            </a:endParaRPr>
          </a:p>
        </p:txBody>
      </p:sp>
      <p:sp>
        <p:nvSpPr>
          <p:cNvPr id="6" name="矩形 5"/>
          <p:cNvSpPr/>
          <p:nvPr/>
        </p:nvSpPr>
        <p:spPr>
          <a:xfrm>
            <a:off x="222146" y="1161509"/>
            <a:ext cx="3274999" cy="1383649"/>
          </a:xfrm>
          <a:prstGeom prst="rect">
            <a:avLst/>
          </a:prstGeom>
        </p:spPr>
        <p:txBody>
          <a:bodyPr wrap="none">
            <a:spAutoFit/>
          </a:bodyPr>
          <a:lstStyle/>
          <a:p>
            <a:pPr>
              <a:lnSpc>
                <a:spcPts val="3500"/>
              </a:lnSpc>
            </a:pP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输入特征</a:t>
            </a:r>
            <a:endPar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nSpc>
                <a:spcPts val="3500"/>
              </a:lnSpc>
            </a:pP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Type1</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M</a:t>
            </a:r>
            <a:r>
              <a:rPr lang="en-US" altLang="zh-CN" sz="2000" baseline="-25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p</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M</a:t>
            </a:r>
            <a:r>
              <a:rPr lang="en-US" altLang="zh-CN" sz="2000" baseline="-25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l-GR"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σ</a:t>
            </a:r>
            <a:endPar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nSpc>
                <a:spcPts val="3500"/>
              </a:lnSpc>
            </a:pP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Type2</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endPar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8" name="表格 7"/>
          <p:cNvGraphicFramePr>
            <a:graphicFrameLocks noGrp="1"/>
          </p:cNvGraphicFramePr>
          <p:nvPr/>
        </p:nvGraphicFramePr>
        <p:xfrm>
          <a:off x="570008" y="3084945"/>
          <a:ext cx="3924171" cy="1346202"/>
        </p:xfrm>
        <a:graphic>
          <a:graphicData uri="http://schemas.openxmlformats.org/drawingml/2006/table">
            <a:tbl>
              <a:tblPr firstRow="1" bandRow="1">
                <a:tableStyleId>{9D7B26C5-4107-4FEC-AEDC-1716B250A1EF}</a:tableStyleId>
              </a:tblPr>
              <a:tblGrid>
                <a:gridCol w="1104770">
                  <a:extLst>
                    <a:ext uri="{9D8B030D-6E8A-4147-A177-3AD203B41FA5}">
                      <a16:colId xmlns:a16="http://schemas.microsoft.com/office/drawing/2014/main" val="20000"/>
                    </a:ext>
                  </a:extLst>
                </a:gridCol>
                <a:gridCol w="1388533">
                  <a:extLst>
                    <a:ext uri="{9D8B030D-6E8A-4147-A177-3AD203B41FA5}">
                      <a16:colId xmlns:a16="http://schemas.microsoft.com/office/drawing/2014/main" val="20001"/>
                    </a:ext>
                  </a:extLst>
                </a:gridCol>
                <a:gridCol w="1430868">
                  <a:extLst>
                    <a:ext uri="{9D8B030D-6E8A-4147-A177-3AD203B41FA5}">
                      <a16:colId xmlns:a16="http://schemas.microsoft.com/office/drawing/2014/main" val="20002"/>
                    </a:ext>
                  </a:extLst>
                </a:gridCol>
              </a:tblGrid>
              <a:tr h="448734">
                <a:tc>
                  <a:txBody>
                    <a:bodyPr/>
                    <a:lstStyle/>
                    <a:p>
                      <a:pPr algn="ctr"/>
                      <a:endParaRPr lang="zh-CN" altLang="en-US" dirty="0">
                        <a:solidFill>
                          <a:schemeClr val="tx1"/>
                        </a:solidFill>
                        <a:latin typeface="宋体" panose="02010600030101010101" pitchFamily="2" charset="-122"/>
                        <a:ea typeface="宋体" panose="02010600030101010101" pitchFamily="2" charset="-122"/>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MAE (fm)</a:t>
                      </a:r>
                      <a:endParaRPr lang="zh-CN" alt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dirty="0">
                          <a:latin typeface="Times New Roman" panose="02020603050405020304" pitchFamily="18" charset="0"/>
                          <a:cs typeface="Times New Roman" panose="02020603050405020304" pitchFamily="18" charset="0"/>
                        </a:rPr>
                        <a:t>RMSE (fm)</a:t>
                      </a:r>
                      <a:endParaRPr lang="zh-CN" altLang="en-US"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448734">
                <a:tc>
                  <a:txBody>
                    <a:bodyPr/>
                    <a:lstStyle/>
                    <a:p>
                      <a:pPr algn="ctr"/>
                      <a:r>
                        <a:rPr lang="zh-CN" altLang="en-US" dirty="0">
                          <a:latin typeface="宋体" panose="02010600030101010101" pitchFamily="2" charset="-122"/>
                          <a:ea typeface="宋体" panose="02010600030101010101" pitchFamily="2" charset="-122"/>
                        </a:rPr>
                        <a:t>训练集</a:t>
                      </a:r>
                      <a:endParaRPr lang="zh-CN" altLang="en-US" dirty="0">
                        <a:solidFill>
                          <a:schemeClr val="tx1"/>
                        </a:solidFill>
                        <a:latin typeface="宋体" panose="02010600030101010101" pitchFamily="2" charset="-122"/>
                        <a:ea typeface="宋体" panose="02010600030101010101" pitchFamily="2" charset="-122"/>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0.0079</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b="1" dirty="0">
                          <a:solidFill>
                            <a:srgbClr val="FF0000"/>
                          </a:solidFill>
                          <a:latin typeface="Times New Roman" panose="02020603050405020304" pitchFamily="18" charset="0"/>
                          <a:cs typeface="Times New Roman" panose="02020603050405020304" pitchFamily="18" charset="0"/>
                        </a:rPr>
                        <a:t>0.0102</a:t>
                      </a:r>
                      <a:endParaRPr lang="zh-CN" altLang="en-US" b="1"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448734">
                <a:tc>
                  <a:txBody>
                    <a:bodyPr/>
                    <a:lstStyle/>
                    <a:p>
                      <a:pPr algn="ctr"/>
                      <a:r>
                        <a:rPr lang="zh-CN" altLang="en-US" dirty="0">
                          <a:latin typeface="宋体" panose="02010600030101010101" pitchFamily="2" charset="-122"/>
                          <a:ea typeface="宋体" panose="02010600030101010101" pitchFamily="2" charset="-122"/>
                        </a:rPr>
                        <a:t>测试集</a:t>
                      </a:r>
                      <a:endParaRPr lang="zh-CN" altLang="en-US" dirty="0">
                        <a:solidFill>
                          <a:schemeClr val="tx1"/>
                        </a:solidFill>
                        <a:latin typeface="宋体" panose="02010600030101010101" pitchFamily="2" charset="-122"/>
                        <a:ea typeface="宋体" panose="02010600030101010101" pitchFamily="2" charset="-122"/>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0.0126</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b="1" dirty="0">
                          <a:solidFill>
                            <a:srgbClr val="FF0000"/>
                          </a:solidFill>
                          <a:latin typeface="Times New Roman" panose="02020603050405020304" pitchFamily="18" charset="0"/>
                          <a:cs typeface="Times New Roman" panose="02020603050405020304" pitchFamily="18" charset="0"/>
                        </a:rPr>
                        <a:t>0.0195</a:t>
                      </a:r>
                      <a:endParaRPr lang="zh-CN" altLang="en-US" b="1"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bl>
          </a:graphicData>
        </a:graphic>
      </p:graphicFrame>
      <p:graphicFrame>
        <p:nvGraphicFramePr>
          <p:cNvPr id="11" name="表格 10"/>
          <p:cNvGraphicFramePr>
            <a:graphicFrameLocks noGrp="1"/>
          </p:cNvGraphicFramePr>
          <p:nvPr/>
        </p:nvGraphicFramePr>
        <p:xfrm>
          <a:off x="570007" y="5086535"/>
          <a:ext cx="3924171" cy="1346202"/>
        </p:xfrm>
        <a:graphic>
          <a:graphicData uri="http://schemas.openxmlformats.org/drawingml/2006/table">
            <a:tbl>
              <a:tblPr firstRow="1" bandRow="1">
                <a:tableStyleId>{9D7B26C5-4107-4FEC-AEDC-1716B250A1EF}</a:tableStyleId>
              </a:tblPr>
              <a:tblGrid>
                <a:gridCol w="1104770">
                  <a:extLst>
                    <a:ext uri="{9D8B030D-6E8A-4147-A177-3AD203B41FA5}">
                      <a16:colId xmlns:a16="http://schemas.microsoft.com/office/drawing/2014/main" val="20000"/>
                    </a:ext>
                  </a:extLst>
                </a:gridCol>
                <a:gridCol w="1388533">
                  <a:extLst>
                    <a:ext uri="{9D8B030D-6E8A-4147-A177-3AD203B41FA5}">
                      <a16:colId xmlns:a16="http://schemas.microsoft.com/office/drawing/2014/main" val="20001"/>
                    </a:ext>
                  </a:extLst>
                </a:gridCol>
                <a:gridCol w="1430868">
                  <a:extLst>
                    <a:ext uri="{9D8B030D-6E8A-4147-A177-3AD203B41FA5}">
                      <a16:colId xmlns:a16="http://schemas.microsoft.com/office/drawing/2014/main" val="20002"/>
                    </a:ext>
                  </a:extLst>
                </a:gridCol>
              </a:tblGrid>
              <a:tr h="448734">
                <a:tc>
                  <a:txBody>
                    <a:bodyPr/>
                    <a:lstStyle/>
                    <a:p>
                      <a:pPr algn="ctr"/>
                      <a:endParaRPr lang="zh-CN" altLang="en-US" dirty="0">
                        <a:solidFill>
                          <a:schemeClr val="tx1"/>
                        </a:solidFill>
                        <a:latin typeface="宋体" panose="02010600030101010101" pitchFamily="2" charset="-122"/>
                        <a:ea typeface="宋体" panose="02010600030101010101" pitchFamily="2" charset="-122"/>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MAE (fm)</a:t>
                      </a:r>
                      <a:endParaRPr lang="zh-CN" alt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dirty="0">
                          <a:latin typeface="Times New Roman" panose="02020603050405020304" pitchFamily="18" charset="0"/>
                          <a:cs typeface="Times New Roman" panose="02020603050405020304" pitchFamily="18" charset="0"/>
                        </a:rPr>
                        <a:t>RMSE (fm)</a:t>
                      </a:r>
                      <a:endParaRPr lang="zh-CN" altLang="en-US"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448734">
                <a:tc>
                  <a:txBody>
                    <a:bodyPr/>
                    <a:lstStyle/>
                    <a:p>
                      <a:pPr algn="ctr"/>
                      <a:r>
                        <a:rPr lang="zh-CN" altLang="en-US" dirty="0">
                          <a:latin typeface="宋体" panose="02010600030101010101" pitchFamily="2" charset="-122"/>
                          <a:ea typeface="宋体" panose="02010600030101010101" pitchFamily="2" charset="-122"/>
                        </a:rPr>
                        <a:t>训练集</a:t>
                      </a:r>
                      <a:endParaRPr lang="zh-CN" altLang="en-US" dirty="0">
                        <a:solidFill>
                          <a:schemeClr val="tx1"/>
                        </a:solidFill>
                        <a:latin typeface="宋体" panose="02010600030101010101" pitchFamily="2" charset="-122"/>
                        <a:ea typeface="宋体" panose="02010600030101010101" pitchFamily="2" charset="-122"/>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0.0103</a:t>
                      </a:r>
                      <a:endParaRPr lang="zh-CN" alt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b="1" dirty="0">
                          <a:solidFill>
                            <a:srgbClr val="FF0000"/>
                          </a:solidFill>
                          <a:latin typeface="Times New Roman" panose="02020603050405020304" pitchFamily="18" charset="0"/>
                          <a:cs typeface="Times New Roman" panose="02020603050405020304" pitchFamily="18" charset="0"/>
                        </a:rPr>
                        <a:t>0.0154</a:t>
                      </a:r>
                      <a:endParaRPr lang="zh-CN" altLang="en-US" b="1"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448734">
                <a:tc>
                  <a:txBody>
                    <a:bodyPr/>
                    <a:lstStyle/>
                    <a:p>
                      <a:pPr algn="ctr"/>
                      <a:r>
                        <a:rPr lang="zh-CN" altLang="en-US" dirty="0">
                          <a:latin typeface="宋体" panose="02010600030101010101" pitchFamily="2" charset="-122"/>
                          <a:ea typeface="宋体" panose="02010600030101010101" pitchFamily="2" charset="-122"/>
                        </a:rPr>
                        <a:t>测试集</a:t>
                      </a:r>
                      <a:endParaRPr lang="zh-CN" altLang="en-US" dirty="0">
                        <a:solidFill>
                          <a:schemeClr val="tx1"/>
                        </a:solidFill>
                        <a:latin typeface="宋体" panose="02010600030101010101" pitchFamily="2" charset="-122"/>
                        <a:ea typeface="宋体" panose="02010600030101010101" pitchFamily="2" charset="-122"/>
                      </a:endParaRPr>
                    </a:p>
                  </a:txBody>
                  <a:tcPr anchor="ct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0.0144</a:t>
                      </a:r>
                      <a:endParaRPr lang="zh-CN" alt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b="1" dirty="0">
                          <a:solidFill>
                            <a:srgbClr val="FF0000"/>
                          </a:solidFill>
                          <a:latin typeface="Times New Roman" panose="02020603050405020304" pitchFamily="18" charset="0"/>
                          <a:cs typeface="Times New Roman" panose="02020603050405020304" pitchFamily="18" charset="0"/>
                        </a:rPr>
                        <a:t>0.0204</a:t>
                      </a:r>
                      <a:endParaRPr lang="zh-CN" altLang="en-US" b="1"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bl>
          </a:graphicData>
        </a:graphic>
      </p:graphicFrame>
      <p:sp>
        <p:nvSpPr>
          <p:cNvPr id="17" name="文本框 16"/>
          <p:cNvSpPr txBox="1"/>
          <p:nvPr/>
        </p:nvSpPr>
        <p:spPr>
          <a:xfrm>
            <a:off x="2008553" y="2715613"/>
            <a:ext cx="6111630" cy="369332"/>
          </a:xfrm>
          <a:prstGeom prst="rect">
            <a:avLst/>
          </a:prstGeom>
          <a:noFill/>
        </p:spPr>
        <p:txBody>
          <a:bodyPr wrap="square">
            <a:spAutoFit/>
          </a:bodyPr>
          <a:lstStyle/>
          <a:p>
            <a:r>
              <a:rPr lang="en-US" altLang="zh-CN" sz="1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Type1</a:t>
            </a:r>
            <a:endParaRPr lang="zh-CN" altLang="en-US" dirty="0"/>
          </a:p>
        </p:txBody>
      </p:sp>
      <p:sp>
        <p:nvSpPr>
          <p:cNvPr id="18" name="文本框 17"/>
          <p:cNvSpPr txBox="1"/>
          <p:nvPr/>
        </p:nvSpPr>
        <p:spPr>
          <a:xfrm>
            <a:off x="2024186" y="4717203"/>
            <a:ext cx="6111630" cy="369332"/>
          </a:xfrm>
          <a:prstGeom prst="rect">
            <a:avLst/>
          </a:prstGeom>
          <a:noFill/>
        </p:spPr>
        <p:txBody>
          <a:bodyPr wrap="square">
            <a:spAutoFit/>
          </a:bodyPr>
          <a:lstStyle/>
          <a:p>
            <a:r>
              <a:rPr lang="en-US" altLang="zh-CN" sz="1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Type2</a:t>
            </a:r>
            <a:endParaRPr lang="zh-CN" altLang="en-US" dirty="0"/>
          </a:p>
        </p:txBody>
      </p:sp>
      <p:pic>
        <p:nvPicPr>
          <p:cNvPr id="20" name="图片 19"/>
          <p:cNvPicPr>
            <a:picLocks noChangeAspect="1"/>
          </p:cNvPicPr>
          <p:nvPr/>
        </p:nvPicPr>
        <p:blipFill>
          <a:blip r:embed="rId5"/>
          <a:srcRect l="2589" t="729" r="2579"/>
          <a:stretch>
            <a:fillRect/>
          </a:stretch>
        </p:blipFill>
        <p:spPr>
          <a:xfrm>
            <a:off x="5360763" y="937842"/>
            <a:ext cx="6515321" cy="5573045"/>
          </a:xfrm>
          <a:prstGeom prst="rect">
            <a:avLst/>
          </a:prstGeom>
        </p:spPr>
      </p:pic>
      <p:pic>
        <p:nvPicPr>
          <p:cNvPr id="21" name="图片 20"/>
          <p:cNvPicPr>
            <a:picLocks noChangeAspect="1"/>
          </p:cNvPicPr>
          <p:nvPr/>
        </p:nvPicPr>
        <p:blipFill>
          <a:blip r:embed="rId6"/>
          <a:stretch>
            <a:fillRect/>
          </a:stretch>
        </p:blipFill>
        <p:spPr>
          <a:xfrm>
            <a:off x="2094984" y="972778"/>
            <a:ext cx="7392432" cy="543000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14" presetClass="entr" presetSubtype="1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custDataLst>
              <p:tags r:id="rId2"/>
            </p:custDataLst>
          </p:nvPr>
        </p:nvSpPr>
        <p:spPr>
          <a:xfrm>
            <a:off x="875030" y="112032"/>
            <a:ext cx="8833176" cy="55658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ea"/>
                <a:ea typeface="+mj-ea"/>
                <a:cs typeface="+mj-cs"/>
              </a:defRPr>
            </a:lvl1pPr>
          </a:lstStyle>
          <a:p>
            <a:pPr lvl="0"/>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2.6 </a:t>
            </a:r>
            <a:r>
              <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多任务预测</a:t>
            </a:r>
          </a:p>
        </p:txBody>
      </p:sp>
      <p:sp>
        <p:nvSpPr>
          <p:cNvPr id="10" name="灯片编号占位符 1"/>
          <p:cNvSpPr>
            <a:spLocks noGrp="1"/>
          </p:cNvSpPr>
          <p:nvPr>
            <p:ph type="sldNum" sz="quarter" idx="12"/>
          </p:nvPr>
        </p:nvSpPr>
        <p:spPr>
          <a:xfrm>
            <a:off x="11143248" y="6589829"/>
            <a:ext cx="699770" cy="226695"/>
          </a:xfrm>
        </p:spPr>
        <p:txBody>
          <a:bodyPr/>
          <a:lstStyle/>
          <a:p>
            <a:fld id="{49AE70B2-8BF9-45C0-BB95-33D1B9D3A854}" type="slidenum">
              <a:rPr lang="zh-CN" altLang="en-US" sz="1600" b="1" smtClean="0">
                <a:latin typeface="Times New Roman" panose="02020603050405020304" pitchFamily="18" charset="0"/>
                <a:cs typeface="Times New Roman" panose="02020603050405020304" pitchFamily="18" charset="0"/>
              </a:rPr>
              <a:t>15</a:t>
            </a:fld>
            <a:endParaRPr lang="zh-CN" altLang="en-US" sz="1600" b="1"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5"/>
          <a:srcRect l="2565" t="8987" r="2373" b="6010"/>
          <a:stretch>
            <a:fillRect/>
          </a:stretch>
        </p:blipFill>
        <p:spPr>
          <a:xfrm>
            <a:off x="69725" y="4151687"/>
            <a:ext cx="12052549" cy="2438142"/>
          </a:xfrm>
          <a:prstGeom prst="rect">
            <a:avLst/>
          </a:prstGeom>
        </p:spPr>
      </p:pic>
      <p:sp>
        <p:nvSpPr>
          <p:cNvPr id="3" name="矩形 2"/>
          <p:cNvSpPr/>
          <p:nvPr/>
        </p:nvSpPr>
        <p:spPr>
          <a:xfrm>
            <a:off x="674174" y="924201"/>
            <a:ext cx="3624710" cy="934808"/>
          </a:xfrm>
          <a:prstGeom prst="rect">
            <a:avLst/>
          </a:prstGeom>
        </p:spPr>
        <p:txBody>
          <a:bodyPr wrap="none">
            <a:spAutoFit/>
          </a:bodyPr>
          <a:lstStyle/>
          <a:p>
            <a:pPr>
              <a:lnSpc>
                <a:spcPts val="3500"/>
              </a:lnSpc>
            </a:pP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输入特征：</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p>
          <a:p>
            <a:pPr>
              <a:lnSpc>
                <a:spcPts val="3500"/>
              </a:lnSpc>
            </a:pP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输出特征：</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mass</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BE</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Q</a:t>
            </a:r>
            <a:r>
              <a:rPr lang="el-GR" altLang="zh-CN" sz="2000" baseline="-25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α</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Q</a:t>
            </a:r>
            <a:r>
              <a:rPr lang="el-GR" altLang="zh-CN" sz="2000" baseline="-25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β</a:t>
            </a:r>
            <a:endParaRPr lang="en-US" altLang="zh-CN" sz="2000" baseline="-25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矩形 3"/>
          <p:cNvSpPr/>
          <p:nvPr/>
        </p:nvSpPr>
        <p:spPr>
          <a:xfrm>
            <a:off x="6226516" y="1080137"/>
            <a:ext cx="4560864" cy="400110"/>
          </a:xfrm>
          <a:prstGeom prst="rect">
            <a:avLst/>
          </a:prstGeom>
        </p:spPr>
        <p:txBody>
          <a:bodyPr wrap="none">
            <a:spAutoFit/>
          </a:bodyPr>
          <a:lstStyle/>
          <a:p>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数据集：</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2992</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，训练集：测试集 </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4</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a:t>
            </a:r>
            <a:endParaRPr lang="zh-CN" altLang="en-US" sz="2000" dirty="0"/>
          </a:p>
        </p:txBody>
      </p:sp>
      <p:graphicFrame>
        <p:nvGraphicFramePr>
          <p:cNvPr id="5" name="表格 4"/>
          <p:cNvGraphicFramePr>
            <a:graphicFrameLocks noGrp="1"/>
          </p:cNvGraphicFramePr>
          <p:nvPr/>
        </p:nvGraphicFramePr>
        <p:xfrm>
          <a:off x="5366477" y="1831811"/>
          <a:ext cx="6640447" cy="1828800"/>
        </p:xfrm>
        <a:graphic>
          <a:graphicData uri="http://schemas.openxmlformats.org/drawingml/2006/table">
            <a:tbl>
              <a:tblPr firstRow="1" bandRow="1">
                <a:tableStyleId>{9D7B26C5-4107-4FEC-AEDC-1716B250A1EF}</a:tableStyleId>
              </a:tblPr>
              <a:tblGrid>
                <a:gridCol w="1869482">
                  <a:extLst>
                    <a:ext uri="{9D8B030D-6E8A-4147-A177-3AD203B41FA5}">
                      <a16:colId xmlns:a16="http://schemas.microsoft.com/office/drawing/2014/main" val="20000"/>
                    </a:ext>
                  </a:extLst>
                </a:gridCol>
                <a:gridCol w="2349664">
                  <a:extLst>
                    <a:ext uri="{9D8B030D-6E8A-4147-A177-3AD203B41FA5}">
                      <a16:colId xmlns:a16="http://schemas.microsoft.com/office/drawing/2014/main" val="20001"/>
                    </a:ext>
                  </a:extLst>
                </a:gridCol>
                <a:gridCol w="2421301">
                  <a:extLst>
                    <a:ext uri="{9D8B030D-6E8A-4147-A177-3AD203B41FA5}">
                      <a16:colId xmlns:a16="http://schemas.microsoft.com/office/drawing/2014/main" val="20002"/>
                    </a:ext>
                  </a:extLst>
                </a:gridCol>
              </a:tblGrid>
              <a:tr h="313759">
                <a:tc>
                  <a:txBody>
                    <a:bodyPr/>
                    <a:lstStyle/>
                    <a:p>
                      <a:pPr algn="ctr"/>
                      <a:r>
                        <a:rPr lang="zh-CN" altLang="en-US" dirty="0">
                          <a:latin typeface="宋体" panose="02010600030101010101" pitchFamily="2" charset="-122"/>
                          <a:ea typeface="宋体" panose="02010600030101010101" pitchFamily="2" charset="-122"/>
                        </a:rPr>
                        <a:t>单位均为</a:t>
                      </a:r>
                      <a:r>
                        <a:rPr lang="en-US" altLang="zh-CN" dirty="0">
                          <a:latin typeface="Times New Roman" panose="02020603050405020304" pitchFamily="18" charset="0"/>
                          <a:ea typeface="宋体" panose="02010600030101010101" pitchFamily="2" charset="-122"/>
                          <a:cs typeface="Times New Roman" panose="02020603050405020304" pitchFamily="18" charset="0"/>
                        </a:rPr>
                        <a:t>keV</a:t>
                      </a:r>
                      <a:endParaRPr lang="zh-CN" alt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ea typeface="宋体" panose="02010600030101010101" pitchFamily="2" charset="-122"/>
                          <a:cs typeface="Times New Roman" panose="02020603050405020304" pitchFamily="18" charset="0"/>
                        </a:rPr>
                        <a:t>MAE (train / test)</a:t>
                      </a:r>
                      <a:endParaRPr lang="zh-CN" alt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dirty="0">
                          <a:latin typeface="Times New Roman" panose="02020603050405020304" pitchFamily="18" charset="0"/>
                          <a:ea typeface="宋体" panose="02010600030101010101" pitchFamily="2" charset="-122"/>
                          <a:cs typeface="Times New Roman" panose="02020603050405020304" pitchFamily="18" charset="0"/>
                        </a:rPr>
                        <a:t>RMSE (train / test)</a:t>
                      </a:r>
                      <a:endParaRPr lang="zh-CN" alt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10000"/>
                  </a:ext>
                </a:extLst>
              </a:tr>
              <a:tr h="313759">
                <a:tc>
                  <a:txBody>
                    <a:bodyPr/>
                    <a:lstStyle/>
                    <a:p>
                      <a:pPr algn="ctr"/>
                      <a:r>
                        <a:rPr lang="en-US" altLang="zh-CN" dirty="0">
                          <a:latin typeface="Times New Roman" panose="02020603050405020304" pitchFamily="18" charset="0"/>
                          <a:cs typeface="Times New Roman" panose="02020603050405020304" pitchFamily="18" charset="0"/>
                        </a:rPr>
                        <a:t>mass</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dirty="0">
                          <a:latin typeface="Times New Roman" panose="02020603050405020304" pitchFamily="18" charset="0"/>
                          <a:cs typeface="Times New Roman" panose="02020603050405020304" pitchFamily="18" charset="0"/>
                        </a:rPr>
                        <a:t>128.8 / 158.6</a:t>
                      </a:r>
                      <a:endParaRPr lang="zh-CN" alt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dirty="0">
                          <a:latin typeface="Times New Roman" panose="02020603050405020304" pitchFamily="18" charset="0"/>
                          <a:cs typeface="Times New Roman" panose="02020603050405020304" pitchFamily="18" charset="0"/>
                        </a:rPr>
                        <a:t>163.9</a:t>
                      </a:r>
                      <a:r>
                        <a:rPr lang="en-US" altLang="zh-CN" baseline="0" dirty="0">
                          <a:latin typeface="Times New Roman" panose="02020603050405020304" pitchFamily="18" charset="0"/>
                          <a:cs typeface="Times New Roman" panose="02020603050405020304" pitchFamily="18" charset="0"/>
                        </a:rPr>
                        <a:t> / 201.2</a:t>
                      </a:r>
                      <a:endParaRPr lang="zh-CN" altLang="en-US"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313759">
                <a:tc>
                  <a:txBody>
                    <a:bodyPr/>
                    <a:lstStyle/>
                    <a:p>
                      <a:pPr algn="ctr"/>
                      <a:r>
                        <a:rPr lang="en-US" altLang="zh-CN" sz="1800" dirty="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BE</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dirty="0">
                          <a:latin typeface="Times New Roman" panose="02020603050405020304" pitchFamily="18" charset="0"/>
                          <a:cs typeface="Times New Roman" panose="02020603050405020304" pitchFamily="18" charset="0"/>
                        </a:rPr>
                        <a:t>128.8 / 159.2</a:t>
                      </a:r>
                      <a:endParaRPr lang="zh-CN" alt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dirty="0">
                          <a:latin typeface="Times New Roman" panose="02020603050405020304" pitchFamily="18" charset="0"/>
                          <a:cs typeface="Times New Roman" panose="02020603050405020304" pitchFamily="18" charset="0"/>
                        </a:rPr>
                        <a:t>163.8</a:t>
                      </a:r>
                      <a:r>
                        <a:rPr lang="en-US" altLang="zh-CN" baseline="0" dirty="0">
                          <a:latin typeface="Times New Roman" panose="02020603050405020304" pitchFamily="18" charset="0"/>
                          <a:cs typeface="Times New Roman" panose="02020603050405020304" pitchFamily="18" charset="0"/>
                        </a:rPr>
                        <a:t> / 201.1</a:t>
                      </a:r>
                      <a:endParaRPr lang="zh-CN" altLang="en-US"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313759">
                <a:tc>
                  <a:txBody>
                    <a:bodyPr/>
                    <a:lstStyle/>
                    <a:p>
                      <a:pPr algn="ctr"/>
                      <a:r>
                        <a:rPr lang="en-US" altLang="zh-CN" sz="1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Q</a:t>
                      </a:r>
                      <a:r>
                        <a:rPr lang="el-GR" altLang="zh-CN" sz="1800" baseline="-25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α</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78.5 / 94.6</a:t>
                      </a:r>
                      <a:endParaRPr lang="zh-CN" alt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105.1</a:t>
                      </a:r>
                      <a:r>
                        <a:rPr lang="en-US" altLang="zh-CN" baseline="0" dirty="0">
                          <a:latin typeface="Times New Roman" panose="02020603050405020304" pitchFamily="18" charset="0"/>
                          <a:cs typeface="Times New Roman" panose="02020603050405020304" pitchFamily="18" charset="0"/>
                        </a:rPr>
                        <a:t> / 127.5</a:t>
                      </a:r>
                      <a:endParaRPr lang="zh-CN" altLang="en-US"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3"/>
                  </a:ext>
                </a:extLst>
              </a:tr>
              <a:tr h="313759">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Q</a:t>
                      </a:r>
                      <a:r>
                        <a:rPr lang="el-GR" altLang="zh-CN" sz="1800" baseline="-25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β</a:t>
                      </a:r>
                      <a:endParaRPr lang="en-US" altLang="zh-CN" sz="1800" baseline="-25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79.1 / 88.2</a:t>
                      </a:r>
                      <a:endParaRPr lang="zh-CN" alt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106.0 / 122.6</a:t>
                      </a:r>
                      <a:endParaRPr lang="zh-CN" altLang="en-US"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4"/>
                  </a:ext>
                </a:extLst>
              </a:tr>
            </a:tbl>
          </a:graphicData>
        </a:graphic>
      </p:graphicFrame>
      <p:sp>
        <p:nvSpPr>
          <p:cNvPr id="9" name="文本框 8"/>
          <p:cNvSpPr txBox="1"/>
          <p:nvPr/>
        </p:nvSpPr>
        <p:spPr>
          <a:xfrm>
            <a:off x="101596" y="2132794"/>
            <a:ext cx="5190029" cy="1832489"/>
          </a:xfrm>
          <a:prstGeom prst="rect">
            <a:avLst/>
          </a:prstGeom>
          <a:noFill/>
        </p:spPr>
        <p:txBody>
          <a:bodyPr wrap="square">
            <a:spAutoFit/>
          </a:bodyPr>
          <a:lstStyle/>
          <a:p>
            <a:pPr marL="457200" indent="-457200">
              <a:lnSpc>
                <a:spcPts val="3500"/>
              </a:lnSpc>
              <a:buAutoNum type="arabicPeriod"/>
            </a:pPr>
            <a:r>
              <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mass</a:t>
            </a: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BE</a:t>
            </a: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的精度几乎一致，标志着模型捕捉到了二者背后的深层关联；</a:t>
            </a:r>
            <a:endPar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ts val="3500"/>
              </a:lnSpc>
              <a:buAutoNum type="arabicPeriod"/>
            </a:pPr>
            <a:r>
              <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Q</a:t>
            </a:r>
            <a:r>
              <a:rPr lang="en-US" altLang="zh-CN" sz="2000" baseline="-25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Q</a:t>
            </a:r>
            <a:r>
              <a:rPr lang="en-US" altLang="zh-CN" sz="2000" baseline="-25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β</a:t>
            </a: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的精度远高于</a:t>
            </a:r>
            <a:r>
              <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ML</a:t>
            </a: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的结果，更深层次的模型架构可以抓取更多关键信息。</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5"/>
          <a:srcRect l="2217" b="2011"/>
          <a:stretch>
            <a:fillRect/>
          </a:stretch>
        </p:blipFill>
        <p:spPr>
          <a:xfrm>
            <a:off x="188562" y="1858267"/>
            <a:ext cx="11932933" cy="4827380"/>
          </a:xfrm>
          <a:prstGeom prst="rect">
            <a:avLst/>
          </a:prstGeom>
        </p:spPr>
      </p:pic>
      <p:sp>
        <p:nvSpPr>
          <p:cNvPr id="7" name="标题 6"/>
          <p:cNvSpPr>
            <a:spLocks noGrp="1"/>
          </p:cNvSpPr>
          <p:nvPr>
            <p:custDataLst>
              <p:tags r:id="rId2"/>
            </p:custDataLst>
          </p:nvPr>
        </p:nvSpPr>
        <p:spPr>
          <a:xfrm>
            <a:off x="875030" y="112032"/>
            <a:ext cx="8833176" cy="55658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ea"/>
                <a:ea typeface="+mj-ea"/>
                <a:cs typeface="+mj-cs"/>
              </a:defRPr>
            </a:lvl1pPr>
          </a:lstStyle>
          <a:p>
            <a:pPr lvl="0"/>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2.6 </a:t>
            </a:r>
            <a:r>
              <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多任务预测</a:t>
            </a:r>
          </a:p>
        </p:txBody>
      </p:sp>
      <p:sp>
        <p:nvSpPr>
          <p:cNvPr id="10" name="灯片编号占位符 1"/>
          <p:cNvSpPr>
            <a:spLocks noGrp="1"/>
          </p:cNvSpPr>
          <p:nvPr>
            <p:ph type="sldNum" sz="quarter" idx="12"/>
          </p:nvPr>
        </p:nvSpPr>
        <p:spPr>
          <a:xfrm>
            <a:off x="11143248" y="6589829"/>
            <a:ext cx="699770" cy="226695"/>
          </a:xfrm>
        </p:spPr>
        <p:txBody>
          <a:bodyPr/>
          <a:lstStyle/>
          <a:p>
            <a:fld id="{49AE70B2-8BF9-45C0-BB95-33D1B9D3A854}" type="slidenum">
              <a:rPr lang="zh-CN" altLang="en-US" sz="1600" b="1" smtClean="0">
                <a:latin typeface="Times New Roman" panose="02020603050405020304" pitchFamily="18" charset="0"/>
                <a:cs typeface="Times New Roman" panose="02020603050405020304" pitchFamily="18" charset="0"/>
              </a:rPr>
              <a:t>16</a:t>
            </a:fld>
            <a:endParaRPr lang="zh-CN" altLang="en-US" sz="1600" b="1" dirty="0">
              <a:latin typeface="Times New Roman" panose="02020603050405020304" pitchFamily="18" charset="0"/>
              <a:cs typeface="Times New Roman" panose="02020603050405020304" pitchFamily="18" charset="0"/>
            </a:endParaRPr>
          </a:p>
        </p:txBody>
      </p:sp>
      <p:sp>
        <p:nvSpPr>
          <p:cNvPr id="3" name="矩形 2"/>
          <p:cNvSpPr/>
          <p:nvPr/>
        </p:nvSpPr>
        <p:spPr>
          <a:xfrm>
            <a:off x="580389" y="923459"/>
            <a:ext cx="4039888" cy="934808"/>
          </a:xfrm>
          <a:prstGeom prst="rect">
            <a:avLst/>
          </a:prstGeom>
        </p:spPr>
        <p:txBody>
          <a:bodyPr wrap="none">
            <a:spAutoFit/>
          </a:bodyPr>
          <a:lstStyle/>
          <a:p>
            <a:pPr>
              <a:lnSpc>
                <a:spcPts val="3500"/>
              </a:lnSpc>
            </a:pP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输入特征：</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Mp</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Mn</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σ</a:t>
            </a:r>
          </a:p>
          <a:p>
            <a:pPr>
              <a:lnSpc>
                <a:spcPts val="3500"/>
              </a:lnSpc>
            </a:pP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输出特征： </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Q</a:t>
            </a:r>
            <a:r>
              <a:rPr lang="en-US" altLang="zh-CN" sz="2000" baseline="-25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α</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Q</a:t>
            </a:r>
            <a:r>
              <a:rPr lang="en-US" altLang="zh-CN" sz="2000" baseline="-25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β</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BE</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Sp</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Sn</a:t>
            </a:r>
          </a:p>
        </p:txBody>
      </p:sp>
      <p:sp>
        <p:nvSpPr>
          <p:cNvPr id="4" name="矩形 3"/>
          <p:cNvSpPr/>
          <p:nvPr/>
        </p:nvSpPr>
        <p:spPr>
          <a:xfrm>
            <a:off x="6515274" y="927028"/>
            <a:ext cx="4560864" cy="933461"/>
          </a:xfrm>
          <a:prstGeom prst="rect">
            <a:avLst/>
          </a:prstGeom>
        </p:spPr>
        <p:txBody>
          <a:bodyPr wrap="none">
            <a:spAutoFit/>
          </a:bodyPr>
          <a:lstStyle/>
          <a:p>
            <a:pPr>
              <a:lnSpc>
                <a:spcPts val="3500"/>
              </a:lnSpc>
            </a:pP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数据集：</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2864</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，训练集：测试集 </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4</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a:t>
            </a:r>
          </a:p>
          <a:p>
            <a:pPr>
              <a:lnSpc>
                <a:spcPts val="3500"/>
              </a:lnSpc>
            </a:pP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精度得到进一步提升</a:t>
            </a:r>
            <a:endParaRPr lang="zh-CN" altLang="en-US" sz="2000" dirty="0"/>
          </a:p>
        </p:txBody>
      </p:sp>
      <p:sp>
        <p:nvSpPr>
          <p:cNvPr id="14" name="矩形 13"/>
          <p:cNvSpPr/>
          <p:nvPr/>
        </p:nvSpPr>
        <p:spPr>
          <a:xfrm>
            <a:off x="9242432" y="4758687"/>
            <a:ext cx="2761006" cy="1831142"/>
          </a:xfrm>
          <a:prstGeom prst="rect">
            <a:avLst/>
          </a:prstGeom>
        </p:spPr>
        <p:txBody>
          <a:bodyPr wrap="square">
            <a:spAutoFit/>
          </a:bodyPr>
          <a:lstStyle/>
          <a:p>
            <a:pPr>
              <a:lnSpc>
                <a:spcPts val="3500"/>
              </a:lnSpc>
            </a:pP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带有更多先验信息的物理量在大语言模型中仍然有效，但相比</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ML</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，提升较小</a:t>
            </a:r>
            <a:endParaRPr lang="zh-CN" altLang="en-US" sz="2000"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custDataLst>
              <p:tags r:id="rId2"/>
            </p:custDataLst>
          </p:nvPr>
        </p:nvSpPr>
        <p:spPr>
          <a:xfrm>
            <a:off x="875030" y="112032"/>
            <a:ext cx="8833176" cy="55658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ea"/>
                <a:ea typeface="+mj-ea"/>
                <a:cs typeface="+mj-cs"/>
              </a:defRPr>
            </a:lvl1pPr>
          </a:lstStyle>
          <a:p>
            <a:pPr lvl="0"/>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2.7 </a:t>
            </a:r>
            <a:r>
              <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损失函数</a:t>
            </a:r>
          </a:p>
        </p:txBody>
      </p:sp>
      <p:sp>
        <p:nvSpPr>
          <p:cNvPr id="10" name="灯片编号占位符 1"/>
          <p:cNvSpPr>
            <a:spLocks noGrp="1"/>
          </p:cNvSpPr>
          <p:nvPr>
            <p:ph type="sldNum" sz="quarter" idx="12"/>
          </p:nvPr>
        </p:nvSpPr>
        <p:spPr>
          <a:xfrm>
            <a:off x="11143248" y="6589829"/>
            <a:ext cx="699770" cy="226695"/>
          </a:xfrm>
        </p:spPr>
        <p:txBody>
          <a:bodyPr/>
          <a:lstStyle/>
          <a:p>
            <a:fld id="{49AE70B2-8BF9-45C0-BB95-33D1B9D3A854}" type="slidenum">
              <a:rPr lang="zh-CN" altLang="en-US" sz="1600" b="1" smtClean="0">
                <a:latin typeface="Times New Roman" panose="02020603050405020304" pitchFamily="18" charset="0"/>
                <a:cs typeface="Times New Roman" panose="02020603050405020304" pitchFamily="18" charset="0"/>
              </a:rPr>
              <a:t>17</a:t>
            </a:fld>
            <a:endParaRPr lang="zh-CN" altLang="en-US" sz="1600" b="1"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5"/>
          <a:srcRect l="11319" t="5543" r="5369" b="5598"/>
          <a:stretch>
            <a:fillRect/>
          </a:stretch>
        </p:blipFill>
        <p:spPr>
          <a:xfrm>
            <a:off x="101603" y="1461477"/>
            <a:ext cx="5696278" cy="4783016"/>
          </a:xfrm>
          <a:prstGeom prst="rect">
            <a:avLst/>
          </a:prstGeom>
        </p:spPr>
      </p:pic>
      <p:pic>
        <p:nvPicPr>
          <p:cNvPr id="3" name="图片 2"/>
          <p:cNvPicPr>
            <a:picLocks noChangeAspect="1"/>
          </p:cNvPicPr>
          <p:nvPr/>
        </p:nvPicPr>
        <p:blipFill>
          <a:blip r:embed="rId6"/>
          <a:srcRect l="1078" t="3906" r="4500" b="3595"/>
          <a:stretch>
            <a:fillRect/>
          </a:stretch>
        </p:blipFill>
        <p:spPr>
          <a:xfrm>
            <a:off x="5876033" y="937848"/>
            <a:ext cx="6269437" cy="1891525"/>
          </a:xfrm>
          <a:prstGeom prst="rect">
            <a:avLst/>
          </a:prstGeom>
        </p:spPr>
      </p:pic>
      <p:sp>
        <p:nvSpPr>
          <p:cNvPr id="5" name="文本框 4"/>
          <p:cNvSpPr txBox="1"/>
          <p:nvPr/>
        </p:nvSpPr>
        <p:spPr>
          <a:xfrm>
            <a:off x="6036187" y="2984295"/>
            <a:ext cx="5944797" cy="3630930"/>
          </a:xfrm>
          <a:prstGeom prst="rect">
            <a:avLst/>
          </a:prstGeom>
          <a:noFill/>
        </p:spPr>
        <p:txBody>
          <a:bodyPr wrap="square">
            <a:spAutoFit/>
          </a:bodyPr>
          <a:lstStyle/>
          <a:p>
            <a:pPr>
              <a:lnSpc>
                <a:spcPts val="3500"/>
              </a:lnSpc>
            </a:pP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在各类任务中：</a:t>
            </a:r>
            <a:endPar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ts val="3500"/>
              </a:lnSpc>
              <a:buAutoNum type="arabicPeriod"/>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Loss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初始值</a:t>
            </a:r>
            <a:r>
              <a:rPr lang="zh-CN" altLang="en-US"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远大于</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经训练后的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Loss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值，这意味着初始权重未习得任务相关有效信息；</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ts val="3500"/>
              </a:lnSpc>
              <a:buAutoNum type="arabicPeriod"/>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Loss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值的</a:t>
            </a:r>
            <a:r>
              <a:rPr lang="zh-CN" altLang="en-US"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快速收敛</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，证明大语言模型在各类回归任务中良好的训练稳定性与任务适配能力；</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ts val="3500"/>
              </a:lnSpc>
              <a:buAutoNum type="arabicPeriod"/>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理论上，大语言模型可</a:t>
            </a:r>
            <a:r>
              <a:rPr lang="zh-CN" altLang="en-US"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拓展训练目标数量</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ts val="3500"/>
              </a:lnSpc>
              <a:buAutoNum type="arabicPeriod"/>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单目标任务优化超过</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99%</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，多目标任务优化超过</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98%</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，且增加输入特征后优化相比更大。</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custDataLst>
              <p:tags r:id="rId2"/>
            </p:custDataLst>
          </p:nvPr>
        </p:nvSpPr>
        <p:spPr>
          <a:xfrm>
            <a:off x="875030" y="112032"/>
            <a:ext cx="8833176" cy="55658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ea"/>
                <a:ea typeface="+mj-ea"/>
                <a:cs typeface="+mj-cs"/>
              </a:defRPr>
            </a:lvl1pPr>
          </a:lstStyle>
          <a:p>
            <a:pPr lvl="0"/>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3.1 </a:t>
            </a:r>
            <a:r>
              <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大语言模型融合符号回归</a:t>
            </a:r>
          </a:p>
        </p:txBody>
      </p:sp>
      <p:sp>
        <p:nvSpPr>
          <p:cNvPr id="10" name="灯片编号占位符 1"/>
          <p:cNvSpPr>
            <a:spLocks noGrp="1"/>
          </p:cNvSpPr>
          <p:nvPr>
            <p:ph type="sldNum" sz="quarter" idx="12"/>
          </p:nvPr>
        </p:nvSpPr>
        <p:spPr>
          <a:xfrm>
            <a:off x="11143248" y="6589829"/>
            <a:ext cx="699770" cy="226695"/>
          </a:xfrm>
        </p:spPr>
        <p:txBody>
          <a:bodyPr/>
          <a:lstStyle/>
          <a:p>
            <a:fld id="{49AE70B2-8BF9-45C0-BB95-33D1B9D3A854}" type="slidenum">
              <a:rPr lang="zh-CN" altLang="en-US" sz="1600" b="1" smtClean="0">
                <a:latin typeface="Times New Roman" panose="02020603050405020304" pitchFamily="18" charset="0"/>
                <a:cs typeface="Times New Roman" panose="02020603050405020304" pitchFamily="18" charset="0"/>
              </a:rPr>
              <a:t>18</a:t>
            </a:fld>
            <a:endParaRPr lang="zh-CN" altLang="en-US" sz="1600" b="1"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726833" y="1038164"/>
            <a:ext cx="10854076" cy="461665"/>
          </a:xfrm>
          <a:prstGeom prst="rect">
            <a:avLst/>
          </a:prstGeom>
          <a:noFill/>
        </p:spPr>
        <p:txBody>
          <a:bodyPr wrap="square">
            <a:spAutoFit/>
          </a:bodyPr>
          <a:lstStyle/>
          <a:p>
            <a:r>
              <a:rPr kumimoji="0" lang="zh-CN"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宋体" panose="02010600030101010101" pitchFamily="2" charset="-122"/>
                <a:cs typeface="Times New Roman" panose="02020603050405020304" pitchFamily="18" charset="0"/>
              </a:rPr>
              <a:t>符号回归定义：从数据和给定特征中同时搜索</a:t>
            </a:r>
            <a:r>
              <a:rPr kumimoji="0" lang="zh-CN" altLang="en-US" sz="24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宋体" panose="02010600030101010101" pitchFamily="2" charset="-122"/>
                <a:cs typeface="Times New Roman" panose="02020603050405020304" pitchFamily="18" charset="0"/>
              </a:rPr>
              <a:t>最优数学表达式结构</a:t>
            </a:r>
            <a:r>
              <a:rPr kumimoji="0" lang="zh-CN"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宋体" panose="02010600030101010101" pitchFamily="2" charset="-122"/>
                <a:cs typeface="Times New Roman" panose="02020603050405020304" pitchFamily="18" charset="0"/>
              </a:rPr>
              <a:t>与</a:t>
            </a:r>
            <a:r>
              <a:rPr kumimoji="0" lang="zh-CN" altLang="en-US" sz="24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宋体" panose="02010600030101010101" pitchFamily="2" charset="-122"/>
                <a:cs typeface="Times New Roman" panose="02020603050405020304" pitchFamily="18" charset="0"/>
              </a:rPr>
              <a:t>对应参数</a:t>
            </a:r>
            <a:endParaRPr lang="zh-CN" altLang="en-US" dirty="0"/>
          </a:p>
        </p:txBody>
      </p:sp>
      <p:sp>
        <p:nvSpPr>
          <p:cNvPr id="9" name="文本框 8"/>
          <p:cNvSpPr txBox="1"/>
          <p:nvPr/>
        </p:nvSpPr>
        <p:spPr>
          <a:xfrm>
            <a:off x="1612787" y="2149946"/>
            <a:ext cx="2704416" cy="400110"/>
          </a:xfrm>
          <a:prstGeom prst="rect">
            <a:avLst/>
          </a:prstGeom>
          <a:noFill/>
        </p:spPr>
        <p:txBody>
          <a:bodyPr wrap="square">
            <a:spAutoFit/>
          </a:bodyPr>
          <a:lstStyle/>
          <a:p>
            <a:r>
              <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PLB </a:t>
            </a:r>
            <a:r>
              <a:rPr lang="en-US" altLang="zh-CN" sz="2000" b="1"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872</a:t>
            </a:r>
            <a:r>
              <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140102 (2026)</a:t>
            </a:r>
            <a:endParaRPr lang="zh-CN" altLang="en-US" sz="2000" dirty="0"/>
          </a:p>
        </p:txBody>
      </p:sp>
      <p:sp>
        <p:nvSpPr>
          <p:cNvPr id="11" name="矩形 10"/>
          <p:cNvSpPr/>
          <p:nvPr/>
        </p:nvSpPr>
        <p:spPr>
          <a:xfrm>
            <a:off x="992555" y="2620268"/>
            <a:ext cx="4732020" cy="1207318"/>
          </a:xfrm>
          <a:prstGeom prst="rect">
            <a:avLst/>
          </a:prstGeom>
        </p:spPr>
        <p:txBody>
          <a:bodyPr wrap="square">
            <a:spAutoFit/>
          </a:bodyPr>
          <a:lstStyle/>
          <a:p>
            <a:pPr>
              <a:lnSpc>
                <a:spcPts val="3000"/>
              </a:lnSpc>
            </a:pP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研究目标：电荷半径</a:t>
            </a:r>
            <a:endPar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nSpc>
                <a:spcPts val="3000"/>
              </a:lnSpc>
            </a:pP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模型精度：</a:t>
            </a:r>
            <a:r>
              <a:rPr lang="en-US" altLang="zh-CN"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RMSE</a:t>
            </a:r>
            <a:r>
              <a:rPr lang="zh-CN" altLang="en-US"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0.070</a:t>
            </a:r>
            <a:r>
              <a:rPr lang="zh-CN" altLang="en-US" sz="2000" b="1"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0.079fm</a:t>
            </a:r>
          </a:p>
          <a:p>
            <a:pPr>
              <a:lnSpc>
                <a:spcPts val="3000"/>
              </a:lnSpc>
            </a:pP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研究方法：利用</a:t>
            </a:r>
            <a:r>
              <a:rPr lang="zh-CN" altLang="en-US"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数值回归</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符号回归</a:t>
            </a:r>
            <a:endParaRPr lang="en-US" altLang="zh-CN"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文本框 11"/>
          <p:cNvSpPr txBox="1"/>
          <p:nvPr/>
        </p:nvSpPr>
        <p:spPr>
          <a:xfrm>
            <a:off x="7037556" y="2149946"/>
            <a:ext cx="4102474" cy="400110"/>
          </a:xfrm>
          <a:prstGeom prst="rect">
            <a:avLst/>
          </a:prstGeom>
          <a:noFill/>
        </p:spPr>
        <p:txBody>
          <a:bodyPr wrap="square">
            <a:spAutoFit/>
          </a:bodyPr>
          <a:lstStyle/>
          <a:p>
            <a:r>
              <a:rPr lang="en-US" altLang="zh-CN" sz="2000" dirty="0" err="1">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Nucl</a:t>
            </a:r>
            <a:r>
              <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Phys. A </a:t>
            </a:r>
            <a:r>
              <a:rPr lang="en-US" altLang="zh-CN" sz="2000" b="1"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1068</a:t>
            </a:r>
            <a:r>
              <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123327 (2026)</a:t>
            </a:r>
            <a:endParaRPr lang="zh-CN" altLang="en-US" sz="2000" dirty="0"/>
          </a:p>
        </p:txBody>
      </p:sp>
      <p:sp>
        <p:nvSpPr>
          <p:cNvPr id="13" name="矩形 12"/>
          <p:cNvSpPr/>
          <p:nvPr/>
        </p:nvSpPr>
        <p:spPr>
          <a:xfrm>
            <a:off x="6584457" y="2620268"/>
            <a:ext cx="4732020" cy="1210396"/>
          </a:xfrm>
          <a:prstGeom prst="rect">
            <a:avLst/>
          </a:prstGeom>
        </p:spPr>
        <p:txBody>
          <a:bodyPr wrap="square">
            <a:spAutoFit/>
          </a:bodyPr>
          <a:lstStyle/>
          <a:p>
            <a:pPr>
              <a:lnSpc>
                <a:spcPts val="3000"/>
              </a:lnSpc>
            </a:pP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研究目标：</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alpha</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衰变寿命</a:t>
            </a:r>
            <a:endPar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nSpc>
                <a:spcPts val="3000"/>
              </a:lnSpc>
            </a:pP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研究方法：利用</a:t>
            </a:r>
            <a:r>
              <a:rPr lang="zh-CN" altLang="en-US"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数值回归</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符号回归</a:t>
            </a:r>
            <a:endParaRPr lang="en-US" altLang="zh-CN"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nSpc>
                <a:spcPts val="3000"/>
              </a:lnSpc>
            </a:pPr>
            <a:r>
              <a:rPr lang="en-US" altLang="zh-CN"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引入</a:t>
            </a:r>
            <a:r>
              <a:rPr lang="en-US" altLang="zh-CN"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SHAP)</a:t>
            </a:r>
          </a:p>
        </p:txBody>
      </p:sp>
      <p:sp>
        <p:nvSpPr>
          <p:cNvPr id="17" name="文本框 16"/>
          <p:cNvSpPr txBox="1"/>
          <p:nvPr/>
        </p:nvSpPr>
        <p:spPr>
          <a:xfrm>
            <a:off x="2211756" y="4157833"/>
            <a:ext cx="8143630" cy="495585"/>
          </a:xfrm>
          <a:prstGeom prst="rect">
            <a:avLst/>
          </a:prstGeom>
          <a:noFill/>
        </p:spPr>
        <p:txBody>
          <a:bodyPr wrap="square">
            <a:spAutoFit/>
          </a:bodyPr>
          <a:lstStyle/>
          <a:p>
            <a:pPr algn="ctr">
              <a:lnSpc>
                <a:spcPct val="150000"/>
              </a:lnSpc>
            </a:pP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在公式构建过程中，属于</a:t>
            </a:r>
            <a:r>
              <a:rPr lang="zh-CN" altLang="en-US"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完全人工干预 </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指定输入特征</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 </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物理词元</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p>
        </p:txBody>
      </p:sp>
      <p:cxnSp>
        <p:nvCxnSpPr>
          <p:cNvPr id="18" name="直接箭头连接符 17"/>
          <p:cNvCxnSpPr>
            <a:endCxn id="9" idx="0"/>
          </p:cNvCxnSpPr>
          <p:nvPr/>
        </p:nvCxnSpPr>
        <p:spPr>
          <a:xfrm flipH="1">
            <a:off x="2964995" y="1499829"/>
            <a:ext cx="2704416" cy="650117"/>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2" name="直接箭头连接符 21"/>
          <p:cNvCxnSpPr>
            <a:stCxn id="6" idx="2"/>
            <a:endCxn id="12" idx="0"/>
          </p:cNvCxnSpPr>
          <p:nvPr/>
        </p:nvCxnSpPr>
        <p:spPr>
          <a:xfrm>
            <a:off x="6153871" y="1499829"/>
            <a:ext cx="2934922" cy="650117"/>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6" name="直接箭头连接符 25"/>
          <p:cNvCxnSpPr/>
          <p:nvPr/>
        </p:nvCxnSpPr>
        <p:spPr>
          <a:xfrm>
            <a:off x="5866434" y="3458804"/>
            <a:ext cx="0" cy="737563"/>
          </a:xfrm>
          <a:prstGeom prst="straightConnector1">
            <a:avLst/>
          </a:prstGeom>
          <a:ln w="1143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27260" y="5352447"/>
            <a:ext cx="11996613" cy="960328"/>
          </a:xfrm>
          <a:prstGeom prst="rect">
            <a:avLst/>
          </a:prstGeom>
          <a:noFill/>
        </p:spPr>
        <p:txBody>
          <a:bodyPr wrap="square">
            <a:spAutoFit/>
          </a:bodyPr>
          <a:lstStyle/>
          <a:p>
            <a:pPr>
              <a:lnSpc>
                <a:spcPct val="150000"/>
              </a:lnSpc>
            </a:pP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大语言模型</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非监督式学习</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：只保留</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system(</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角色</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嵌入层</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矩阵生成</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 </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注意力机制 </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选择</a:t>
            </a:r>
            <a:r>
              <a:rPr lang="en-US" altLang="zh-CN"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 </a:t>
            </a:r>
            <a:r>
              <a:rPr lang="zh-CN" altLang="en-US"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自主生成</a:t>
            </a:r>
            <a:endParaRPr lang="en-US" altLang="zh-CN"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50000"/>
              </a:lnSpc>
            </a:pP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基于训练好的</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DeepSeek-R1-1.5B</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，利用其作为“大脑”尽可能避免人工的干预，实现</a:t>
            </a:r>
            <a:r>
              <a:rPr lang="zh-CN" altLang="en-US"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自主发现</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p>
        </p:txBody>
      </p:sp>
      <p:cxnSp>
        <p:nvCxnSpPr>
          <p:cNvPr id="32" name="直接箭头连接符 31"/>
          <p:cNvCxnSpPr/>
          <p:nvPr/>
        </p:nvCxnSpPr>
        <p:spPr>
          <a:xfrm>
            <a:off x="5866434" y="4735872"/>
            <a:ext cx="0" cy="737563"/>
          </a:xfrm>
          <a:prstGeom prst="straightConnector1">
            <a:avLst/>
          </a:prstGeom>
          <a:ln w="1143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custDataLst>
              <p:tags r:id="rId2"/>
            </p:custDataLst>
          </p:nvPr>
        </p:nvSpPr>
        <p:spPr>
          <a:xfrm>
            <a:off x="875030" y="112032"/>
            <a:ext cx="8833176" cy="55658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ea"/>
                <a:ea typeface="+mj-ea"/>
                <a:cs typeface="+mj-cs"/>
              </a:defRPr>
            </a:lvl1pPr>
          </a:lstStyle>
          <a:p>
            <a:pPr lvl="0"/>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3.2 </a:t>
            </a:r>
            <a:r>
              <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架构原理</a:t>
            </a:r>
          </a:p>
        </p:txBody>
      </p:sp>
      <p:sp>
        <p:nvSpPr>
          <p:cNvPr id="10" name="灯片编号占位符 1"/>
          <p:cNvSpPr>
            <a:spLocks noGrp="1"/>
          </p:cNvSpPr>
          <p:nvPr>
            <p:ph type="sldNum" sz="quarter" idx="12"/>
          </p:nvPr>
        </p:nvSpPr>
        <p:spPr>
          <a:xfrm>
            <a:off x="11143248" y="6589829"/>
            <a:ext cx="699770" cy="226695"/>
          </a:xfrm>
        </p:spPr>
        <p:txBody>
          <a:bodyPr/>
          <a:lstStyle/>
          <a:p>
            <a:fld id="{49AE70B2-8BF9-45C0-BB95-33D1B9D3A854}" type="slidenum">
              <a:rPr lang="zh-CN" altLang="en-US" sz="1600" b="1" smtClean="0">
                <a:latin typeface="Times New Roman" panose="02020603050405020304" pitchFamily="18" charset="0"/>
                <a:cs typeface="Times New Roman" panose="02020603050405020304" pitchFamily="18" charset="0"/>
              </a:rPr>
              <a:t>19</a:t>
            </a:fld>
            <a:endParaRPr lang="zh-CN" altLang="en-US" sz="1600" b="1" dirty="0">
              <a:latin typeface="Times New Roman" panose="02020603050405020304" pitchFamily="18" charset="0"/>
              <a:cs typeface="Times New Roman" panose="02020603050405020304" pitchFamily="18" charset="0"/>
            </a:endParaRPr>
          </a:p>
        </p:txBody>
      </p:sp>
      <p:sp>
        <p:nvSpPr>
          <p:cNvPr id="2" name="矩形 1"/>
          <p:cNvSpPr/>
          <p:nvPr/>
        </p:nvSpPr>
        <p:spPr>
          <a:xfrm>
            <a:off x="626378" y="922531"/>
            <a:ext cx="11216640" cy="437877"/>
          </a:xfrm>
          <a:prstGeom prst="rect">
            <a:avLst/>
          </a:prstGeom>
        </p:spPr>
        <p:txBody>
          <a:bodyPr wrap="square">
            <a:spAutoFit/>
          </a:bodyPr>
          <a:lstStyle/>
          <a:p>
            <a:pPr>
              <a:lnSpc>
                <a:spcPts val="3000"/>
              </a:lnSpc>
            </a:pP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本质：利用</a:t>
            </a:r>
            <a:r>
              <a:rPr lang="en-US" altLang="zh-CN"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LLM</a:t>
            </a:r>
            <a:r>
              <a:rPr lang="zh-CN" altLang="en-US"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的智能选择 </a:t>
            </a:r>
            <a:r>
              <a:rPr lang="en-US" altLang="zh-CN"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SR</a:t>
            </a:r>
            <a:r>
              <a:rPr lang="zh-CN" altLang="en-US"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的符合分配</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，实现</a:t>
            </a:r>
            <a:r>
              <a:rPr lang="zh-CN" altLang="en-US"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人工干预</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和</a:t>
            </a:r>
            <a:r>
              <a:rPr lang="zh-CN" altLang="en-US"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完全自主化</a:t>
            </a:r>
            <a:r>
              <a:rPr lang="zh-CN" alt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的</a:t>
            </a:r>
            <a:r>
              <a:rPr lang="zh-CN" altLang="en-US"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对比分析</a:t>
            </a:r>
            <a:endParaRPr lang="en-US" altLang="zh-CN"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矩形 2"/>
          <p:cNvSpPr/>
          <p:nvPr/>
        </p:nvSpPr>
        <p:spPr>
          <a:xfrm>
            <a:off x="483870" y="1701509"/>
            <a:ext cx="2567940" cy="9258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宋体" panose="02010600030101010101" pitchFamily="2" charset="-122"/>
                <a:ea typeface="宋体" panose="02010600030101010101" pitchFamily="2" charset="-122"/>
              </a:rPr>
              <a:t>相关物理表达式候选集</a:t>
            </a:r>
            <a:r>
              <a:rPr lang="en-US" altLang="zh-CN" dirty="0">
                <a:solidFill>
                  <a:schemeClr val="tx1"/>
                </a:solidFill>
                <a:latin typeface="宋体" panose="02010600030101010101" pitchFamily="2" charset="-122"/>
                <a:ea typeface="宋体" panose="02010600030101010101" pitchFamily="2" charset="-122"/>
              </a:rPr>
              <a:t>(</a:t>
            </a:r>
            <a:r>
              <a:rPr lang="zh-CN" altLang="en-US" b="1" dirty="0">
                <a:solidFill>
                  <a:srgbClr val="FF0000"/>
                </a:solidFill>
                <a:latin typeface="宋体" panose="02010600030101010101" pitchFamily="2" charset="-122"/>
                <a:ea typeface="宋体" panose="02010600030101010101" pitchFamily="2" charset="-122"/>
              </a:rPr>
              <a:t>人为设定</a:t>
            </a:r>
            <a:r>
              <a:rPr lang="en-US" altLang="zh-CN"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40</a:t>
            </a:r>
            <a:r>
              <a:rPr lang="zh-CN" altLang="en-US" b="1" dirty="0">
                <a:solidFill>
                  <a:srgbClr val="FF0000"/>
                </a:solidFill>
                <a:latin typeface="宋体" panose="02010600030101010101" pitchFamily="2" charset="-122"/>
                <a:ea typeface="宋体" panose="02010600030101010101" pitchFamily="2" charset="-122"/>
              </a:rPr>
              <a:t>项</a:t>
            </a:r>
            <a:r>
              <a:rPr lang="en-US" altLang="zh-CN" dirty="0">
                <a:solidFill>
                  <a:schemeClr val="tx1"/>
                </a:solidFill>
                <a:latin typeface="宋体" panose="02010600030101010101" pitchFamily="2" charset="-122"/>
                <a:ea typeface="宋体" panose="02010600030101010101" pitchFamily="2" charset="-122"/>
              </a:rPr>
              <a:t>)</a:t>
            </a:r>
          </a:p>
          <a:p>
            <a:pPr algn="ctr"/>
            <a:r>
              <a:rPr lang="zh-CN" altLang="en-US" dirty="0">
                <a:solidFill>
                  <a:schemeClr val="tx1"/>
                </a:solidFill>
                <a:latin typeface="宋体" panose="02010600030101010101" pitchFamily="2" charset="-122"/>
                <a:ea typeface="宋体" panose="02010600030101010101" pitchFamily="2" charset="-122"/>
              </a:rPr>
              <a:t>后续简称“</a:t>
            </a:r>
            <a:r>
              <a:rPr lang="zh-CN" altLang="en-US" b="1" dirty="0">
                <a:solidFill>
                  <a:srgbClr val="FF0000"/>
                </a:solidFill>
                <a:latin typeface="宋体" panose="02010600030101010101" pitchFamily="2" charset="-122"/>
                <a:ea typeface="宋体" panose="02010600030101010101" pitchFamily="2" charset="-122"/>
              </a:rPr>
              <a:t>基本词元</a:t>
            </a:r>
            <a:r>
              <a:rPr lang="zh-CN" altLang="en-US" dirty="0">
                <a:solidFill>
                  <a:schemeClr val="tx1"/>
                </a:solidFill>
                <a:latin typeface="宋体" panose="02010600030101010101" pitchFamily="2" charset="-122"/>
                <a:ea typeface="宋体" panose="02010600030101010101" pitchFamily="2" charset="-122"/>
              </a:rPr>
              <a:t>”</a:t>
            </a:r>
          </a:p>
        </p:txBody>
      </p:sp>
      <p:cxnSp>
        <p:nvCxnSpPr>
          <p:cNvPr id="4" name="直接箭头连接符 3"/>
          <p:cNvCxnSpPr>
            <a:stCxn id="3" idx="3"/>
            <a:endCxn id="5" idx="1"/>
          </p:cNvCxnSpPr>
          <p:nvPr/>
        </p:nvCxnSpPr>
        <p:spPr>
          <a:xfrm>
            <a:off x="3051810" y="2164424"/>
            <a:ext cx="1009650" cy="2448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4061460" y="2130187"/>
            <a:ext cx="2293620" cy="5581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LLM</a:t>
            </a:r>
            <a:r>
              <a:rPr lang="zh-CN" altLang="en-US" sz="2000" dirty="0">
                <a:solidFill>
                  <a:schemeClr val="tx1"/>
                </a:solidFill>
                <a:latin typeface="宋体" panose="02010600030101010101" pitchFamily="2" charset="-122"/>
                <a:ea typeface="宋体" panose="02010600030101010101" pitchFamily="2" charset="-122"/>
              </a:rPr>
              <a:t>自主选择</a:t>
            </a:r>
            <a:r>
              <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16</a:t>
            </a:r>
            <a:r>
              <a:rPr lang="zh-CN" altLang="en-US" sz="2000" dirty="0">
                <a:solidFill>
                  <a:schemeClr val="tx1"/>
                </a:solidFill>
                <a:latin typeface="宋体" panose="02010600030101010101" pitchFamily="2" charset="-122"/>
                <a:ea typeface="宋体" panose="02010600030101010101" pitchFamily="2" charset="-122"/>
              </a:rPr>
              <a:t>项</a:t>
            </a:r>
          </a:p>
        </p:txBody>
      </p:sp>
      <p:sp>
        <p:nvSpPr>
          <p:cNvPr id="8" name="矩形 7"/>
          <p:cNvSpPr/>
          <p:nvPr/>
        </p:nvSpPr>
        <p:spPr>
          <a:xfrm>
            <a:off x="3383280" y="3653107"/>
            <a:ext cx="3649980" cy="118784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由温度</a:t>
            </a:r>
            <a:r>
              <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a:t>
            </a:r>
            <a:r>
              <a:rPr lang="zh-CN" altLang="en-US"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决定</a:t>
            </a:r>
            <a:r>
              <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超参数</a:t>
            </a:r>
            <a:r>
              <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p>
          <a:p>
            <a:pPr algn="ctr"/>
            <a:r>
              <a:rPr lang="zh-CN" altLang="en-US"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温度越</a:t>
            </a:r>
            <a:r>
              <a:rPr lang="zh-CN" altLang="en-US"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低</a:t>
            </a:r>
            <a:r>
              <a:rPr lang="zh-CN" altLang="en-US"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，物理量选取越</a:t>
            </a:r>
            <a:r>
              <a:rPr lang="zh-CN" altLang="en-US"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保守</a:t>
            </a:r>
            <a:r>
              <a:rPr lang="zh-CN" altLang="en-US"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温度越</a:t>
            </a:r>
            <a:r>
              <a:rPr lang="zh-CN" altLang="en-US"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高</a:t>
            </a:r>
            <a:r>
              <a:rPr lang="zh-CN" altLang="en-US"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，物理量选取越</a:t>
            </a:r>
            <a:r>
              <a:rPr lang="zh-CN" altLang="en-US"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发散</a:t>
            </a:r>
            <a:endParaRPr lang="en-US" altLang="zh-CN"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矩形 13"/>
          <p:cNvSpPr/>
          <p:nvPr/>
        </p:nvSpPr>
        <p:spPr>
          <a:xfrm>
            <a:off x="957361" y="5830522"/>
            <a:ext cx="1620957" cy="523220"/>
          </a:xfrm>
          <a:prstGeom prst="rect">
            <a:avLst/>
          </a:prstGeom>
        </p:spPr>
        <p:txBody>
          <a:bodyPr wrap="none">
            <a:spAutoFit/>
          </a:bodyPr>
          <a:lstStyle/>
          <a:p>
            <a:r>
              <a:rPr lang="zh-CN" altLang="en-US" sz="2800" b="1" dirty="0">
                <a:solidFill>
                  <a:srgbClr val="FF0000"/>
                </a:solidFill>
                <a:latin typeface="宋体" panose="02010600030101010101" pitchFamily="2" charset="-122"/>
                <a:ea typeface="宋体" panose="02010600030101010101" pitchFamily="2" charset="-122"/>
              </a:rPr>
              <a:t>回归任务</a:t>
            </a:r>
          </a:p>
        </p:txBody>
      </p:sp>
      <p:cxnSp>
        <p:nvCxnSpPr>
          <p:cNvPr id="15" name="直接箭头连接符 14"/>
          <p:cNvCxnSpPr>
            <a:stCxn id="14" idx="0"/>
            <a:endCxn id="3" idx="2"/>
          </p:cNvCxnSpPr>
          <p:nvPr/>
        </p:nvCxnSpPr>
        <p:spPr>
          <a:xfrm flipV="1">
            <a:off x="1767840" y="2627339"/>
            <a:ext cx="0" cy="32031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8" idx="0"/>
            <a:endCxn id="5" idx="2"/>
          </p:cNvCxnSpPr>
          <p:nvPr/>
        </p:nvCxnSpPr>
        <p:spPr>
          <a:xfrm flipV="1">
            <a:off x="5208270" y="2688298"/>
            <a:ext cx="0" cy="9648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3578722" y="2847537"/>
            <a:ext cx="1694695" cy="646331"/>
          </a:xfrm>
          <a:prstGeom prst="rect">
            <a:avLst/>
          </a:prstGeom>
        </p:spPr>
        <p:txBody>
          <a:bodyPr wrap="none">
            <a:spAutoFit/>
          </a:bodyPr>
          <a:lstStyle/>
          <a:p>
            <a:pPr algn="ctr"/>
            <a:r>
              <a:rPr lang="en-US" altLang="zh-CN" dirty="0">
                <a:latin typeface="Times New Roman" panose="02020603050405020304" pitchFamily="18" charset="0"/>
                <a:ea typeface="宋体" panose="02010600030101010101" pitchFamily="2" charset="-122"/>
                <a:cs typeface="Times New Roman" panose="02020603050405020304" pitchFamily="18" charset="0"/>
              </a:rPr>
              <a:t>4</a:t>
            </a:r>
            <a:r>
              <a:rPr lang="zh-CN" altLang="en-US" dirty="0">
                <a:latin typeface="Times New Roman" panose="02020603050405020304" pitchFamily="18" charset="0"/>
                <a:ea typeface="宋体" panose="02010600030101010101" pitchFamily="2" charset="-122"/>
                <a:cs typeface="Times New Roman" panose="02020603050405020304" pitchFamily="18" charset="0"/>
              </a:rPr>
              <a:t>个温度</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gn="ctr"/>
            <a:r>
              <a:rPr lang="zh-CN" altLang="en-US" dirty="0">
                <a:latin typeface="Times New Roman" panose="02020603050405020304" pitchFamily="18" charset="0"/>
                <a:ea typeface="宋体" panose="02010600030101010101" pitchFamily="2" charset="-122"/>
                <a:cs typeface="Times New Roman" panose="02020603050405020304" pitchFamily="18" charset="0"/>
              </a:rPr>
              <a:t>每个温度</a:t>
            </a:r>
            <a:r>
              <a:rPr lang="zh-CN" altLang="en-US"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选</a:t>
            </a:r>
            <a:r>
              <a:rPr lang="en-US" altLang="zh-CN" dirty="0">
                <a:latin typeface="Times New Roman" panose="02020603050405020304" pitchFamily="18" charset="0"/>
                <a:ea typeface="宋体" panose="02010600030101010101" pitchFamily="2" charset="-122"/>
                <a:cs typeface="Times New Roman" panose="02020603050405020304" pitchFamily="18" charset="0"/>
              </a:rPr>
              <a:t>4</a:t>
            </a:r>
            <a:r>
              <a:rPr lang="zh-CN" altLang="en-US" dirty="0">
                <a:latin typeface="Times New Roman" panose="02020603050405020304" pitchFamily="18" charset="0"/>
                <a:ea typeface="宋体" panose="02010600030101010101" pitchFamily="2" charset="-122"/>
                <a:cs typeface="Times New Roman" panose="02020603050405020304" pitchFamily="18" charset="0"/>
              </a:rPr>
              <a:t>项</a:t>
            </a:r>
            <a:endParaRPr lang="zh-CN" altLang="en-US" dirty="0">
              <a:latin typeface="宋体" panose="02010600030101010101" pitchFamily="2" charset="-122"/>
              <a:ea typeface="宋体" panose="02010600030101010101" pitchFamily="2" charset="-122"/>
            </a:endParaRPr>
          </a:p>
        </p:txBody>
      </p:sp>
      <p:cxnSp>
        <p:nvCxnSpPr>
          <p:cNvPr id="20" name="直接箭头连接符 19"/>
          <p:cNvCxnSpPr>
            <a:stCxn id="5" idx="3"/>
            <a:endCxn id="21" idx="1"/>
          </p:cNvCxnSpPr>
          <p:nvPr/>
        </p:nvCxnSpPr>
        <p:spPr>
          <a:xfrm>
            <a:off x="6355080" y="2409243"/>
            <a:ext cx="2060208" cy="2634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415288" y="2272668"/>
            <a:ext cx="3329940" cy="800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计算</a:t>
            </a:r>
            <a:r>
              <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16</a:t>
            </a:r>
            <a:r>
              <a:rPr lang="zh-CN" altLang="en-US"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项基本词元与目标变量的相关性</a:t>
            </a:r>
            <a:r>
              <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(Pearson)</a:t>
            </a:r>
            <a:endParaRPr lang="zh-CN" altLang="en-US" sz="2000" dirty="0">
              <a:solidFill>
                <a:schemeClr val="tx1"/>
              </a:solidFill>
              <a:latin typeface="宋体" panose="02010600030101010101" pitchFamily="2" charset="-122"/>
              <a:ea typeface="宋体" panose="02010600030101010101" pitchFamily="2" charset="-122"/>
            </a:endParaRPr>
          </a:p>
        </p:txBody>
      </p:sp>
      <p:sp>
        <p:nvSpPr>
          <p:cNvPr id="23" name="矩形 22"/>
          <p:cNvSpPr/>
          <p:nvPr/>
        </p:nvSpPr>
        <p:spPr>
          <a:xfrm>
            <a:off x="8811528" y="4228930"/>
            <a:ext cx="2537460" cy="800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分别选取</a:t>
            </a:r>
            <a:r>
              <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1-2-3</a:t>
            </a:r>
            <a:r>
              <a:rPr lang="zh-CN" altLang="en-US"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个基本词元进行符号回归</a:t>
            </a:r>
            <a:endParaRPr lang="zh-CN" altLang="en-US" sz="2000" dirty="0">
              <a:solidFill>
                <a:schemeClr val="tx1"/>
              </a:solidFill>
              <a:latin typeface="宋体" panose="02010600030101010101" pitchFamily="2" charset="-122"/>
              <a:ea typeface="宋体" panose="02010600030101010101" pitchFamily="2" charset="-122"/>
            </a:endParaRPr>
          </a:p>
        </p:txBody>
      </p:sp>
      <p:cxnSp>
        <p:nvCxnSpPr>
          <p:cNvPr id="24" name="直接箭头连接符 23"/>
          <p:cNvCxnSpPr>
            <a:stCxn id="21" idx="2"/>
            <a:endCxn id="23" idx="0"/>
          </p:cNvCxnSpPr>
          <p:nvPr/>
        </p:nvCxnSpPr>
        <p:spPr>
          <a:xfrm>
            <a:off x="10080258" y="3072768"/>
            <a:ext cx="0" cy="11561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0123101" y="3327683"/>
            <a:ext cx="1569660" cy="646331"/>
          </a:xfrm>
          <a:prstGeom prst="rect">
            <a:avLst/>
          </a:prstGeom>
        </p:spPr>
        <p:txBody>
          <a:bodyPr wrap="none">
            <a:spAutoFit/>
          </a:bodyPr>
          <a:lstStyle/>
          <a:p>
            <a:pPr algn="ctr"/>
            <a:r>
              <a:rPr lang="zh-CN" altLang="en-US" dirty="0">
                <a:latin typeface="Times New Roman" panose="02020603050405020304" pitchFamily="18" charset="0"/>
                <a:ea typeface="宋体" panose="02010600030101010101" pitchFamily="2" charset="-122"/>
                <a:cs typeface="Times New Roman" panose="02020603050405020304" pitchFamily="18" charset="0"/>
              </a:rPr>
              <a:t>相关性越强，</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gn="ctr"/>
            <a:r>
              <a:rPr lang="zh-CN" altLang="en-US" dirty="0">
                <a:latin typeface="Times New Roman" panose="02020603050405020304" pitchFamily="18" charset="0"/>
                <a:ea typeface="宋体" panose="02010600030101010101" pitchFamily="2" charset="-122"/>
                <a:cs typeface="Times New Roman" panose="02020603050405020304" pitchFamily="18" charset="0"/>
              </a:rPr>
              <a:t>选取概率越大</a:t>
            </a:r>
            <a:endParaRPr lang="zh-CN" altLang="en-US" dirty="0">
              <a:latin typeface="宋体" panose="02010600030101010101" pitchFamily="2" charset="-122"/>
              <a:ea typeface="宋体" panose="02010600030101010101" pitchFamily="2" charset="-122"/>
            </a:endParaRPr>
          </a:p>
        </p:txBody>
      </p:sp>
      <p:sp>
        <p:nvSpPr>
          <p:cNvPr id="27" name="矩形 26"/>
          <p:cNvSpPr/>
          <p:nvPr/>
        </p:nvSpPr>
        <p:spPr>
          <a:xfrm>
            <a:off x="3924300" y="5764725"/>
            <a:ext cx="2567940" cy="654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LLM</a:t>
            </a:r>
            <a:r>
              <a:rPr lang="zh-CN" altLang="en-US" dirty="0">
                <a:solidFill>
                  <a:schemeClr val="tx1"/>
                </a:solidFill>
                <a:latin typeface="宋体" panose="02010600030101010101" pitchFamily="2" charset="-122"/>
                <a:ea typeface="宋体" panose="02010600030101010101" pitchFamily="2" charset="-122"/>
              </a:rPr>
              <a:t>根据回归任务性质</a:t>
            </a:r>
            <a:r>
              <a:rPr lang="zh-CN" altLang="en-US" b="1" dirty="0">
                <a:solidFill>
                  <a:srgbClr val="FF0000"/>
                </a:solidFill>
                <a:latin typeface="宋体" panose="02010600030101010101" pitchFamily="2" charset="-122"/>
                <a:ea typeface="宋体" panose="02010600030101010101" pitchFamily="2" charset="-122"/>
              </a:rPr>
              <a:t>自主生成</a:t>
            </a:r>
            <a:r>
              <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16</a:t>
            </a:r>
            <a:r>
              <a:rPr lang="zh-CN" altLang="en-US" dirty="0">
                <a:solidFill>
                  <a:schemeClr val="tx1"/>
                </a:solidFill>
                <a:latin typeface="宋体" panose="02010600030101010101" pitchFamily="2" charset="-122"/>
                <a:ea typeface="宋体" panose="02010600030101010101" pitchFamily="2" charset="-122"/>
              </a:rPr>
              <a:t>项</a:t>
            </a:r>
          </a:p>
        </p:txBody>
      </p:sp>
      <p:cxnSp>
        <p:nvCxnSpPr>
          <p:cNvPr id="28" name="直接箭头连接符 27"/>
          <p:cNvCxnSpPr>
            <a:stCxn id="8" idx="2"/>
            <a:endCxn id="27" idx="0"/>
          </p:cNvCxnSpPr>
          <p:nvPr/>
        </p:nvCxnSpPr>
        <p:spPr>
          <a:xfrm>
            <a:off x="5208270" y="4840949"/>
            <a:ext cx="0" cy="9237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3307602" y="4904290"/>
            <a:ext cx="1915909" cy="646331"/>
          </a:xfrm>
          <a:prstGeom prst="rect">
            <a:avLst/>
          </a:prstGeom>
        </p:spPr>
        <p:txBody>
          <a:bodyPr wrap="none">
            <a:spAutoFit/>
          </a:bodyPr>
          <a:lstStyle/>
          <a:p>
            <a:pPr algn="ctr"/>
            <a:r>
              <a:rPr lang="en-US" altLang="zh-CN" dirty="0">
                <a:latin typeface="Times New Roman" panose="02020603050405020304" pitchFamily="18" charset="0"/>
                <a:ea typeface="宋体" panose="02010600030101010101" pitchFamily="2" charset="-122"/>
                <a:cs typeface="Times New Roman" panose="02020603050405020304" pitchFamily="18" charset="0"/>
              </a:rPr>
              <a:t>4</a:t>
            </a:r>
            <a:r>
              <a:rPr lang="zh-CN" altLang="en-US" dirty="0">
                <a:latin typeface="Times New Roman" panose="02020603050405020304" pitchFamily="18" charset="0"/>
                <a:ea typeface="宋体" panose="02010600030101010101" pitchFamily="2" charset="-122"/>
                <a:cs typeface="Times New Roman" panose="02020603050405020304" pitchFamily="18" charset="0"/>
              </a:rPr>
              <a:t>个温度</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gn="ctr"/>
            <a:r>
              <a:rPr lang="zh-CN" altLang="en-US" dirty="0">
                <a:latin typeface="Times New Roman" panose="02020603050405020304" pitchFamily="18" charset="0"/>
                <a:ea typeface="宋体" panose="02010600030101010101" pitchFamily="2" charset="-122"/>
                <a:cs typeface="Times New Roman" panose="02020603050405020304" pitchFamily="18" charset="0"/>
              </a:rPr>
              <a:t>每个温度</a:t>
            </a:r>
            <a:r>
              <a:rPr lang="zh-CN" altLang="en-US"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生成</a:t>
            </a:r>
            <a:r>
              <a:rPr lang="en-US" altLang="zh-CN" dirty="0">
                <a:latin typeface="Times New Roman" panose="02020603050405020304" pitchFamily="18" charset="0"/>
                <a:ea typeface="宋体" panose="02010600030101010101" pitchFamily="2" charset="-122"/>
                <a:cs typeface="Times New Roman" panose="02020603050405020304" pitchFamily="18" charset="0"/>
              </a:rPr>
              <a:t>4</a:t>
            </a:r>
            <a:r>
              <a:rPr lang="zh-CN" altLang="en-US" dirty="0">
                <a:latin typeface="Times New Roman" panose="02020603050405020304" pitchFamily="18" charset="0"/>
                <a:ea typeface="宋体" panose="02010600030101010101" pitchFamily="2" charset="-122"/>
                <a:cs typeface="Times New Roman" panose="02020603050405020304" pitchFamily="18" charset="0"/>
              </a:rPr>
              <a:t>项</a:t>
            </a:r>
            <a:endParaRPr lang="zh-CN" altLang="en-US" dirty="0">
              <a:latin typeface="宋体" panose="02010600030101010101" pitchFamily="2" charset="-122"/>
              <a:ea typeface="宋体" panose="02010600030101010101" pitchFamily="2" charset="-122"/>
            </a:endParaRPr>
          </a:p>
        </p:txBody>
      </p:sp>
      <p:cxnSp>
        <p:nvCxnSpPr>
          <p:cNvPr id="30" name="直接箭头连接符 29"/>
          <p:cNvCxnSpPr>
            <a:stCxn id="27" idx="3"/>
            <a:endCxn id="21" idx="1"/>
          </p:cNvCxnSpPr>
          <p:nvPr/>
        </p:nvCxnSpPr>
        <p:spPr>
          <a:xfrm flipV="1">
            <a:off x="6492240" y="2672718"/>
            <a:ext cx="1923048" cy="34194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14" idx="3"/>
            <a:endCxn id="27" idx="1"/>
          </p:cNvCxnSpPr>
          <p:nvPr/>
        </p:nvCxnSpPr>
        <p:spPr>
          <a:xfrm>
            <a:off x="2578318" y="6092132"/>
            <a:ext cx="134598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8585469" y="5821962"/>
            <a:ext cx="2989577" cy="5384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选取</a:t>
            </a:r>
            <a:r>
              <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RMSE</a:t>
            </a:r>
            <a:r>
              <a:rPr lang="zh-CN" altLang="en-US"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对比</a:t>
            </a:r>
            <a:r>
              <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6</a:t>
            </a:r>
            <a:r>
              <a:rPr lang="zh-CN" altLang="en-US"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个公式</a:t>
            </a:r>
            <a:endParaRPr lang="zh-CN" altLang="en-US" sz="2000" dirty="0">
              <a:solidFill>
                <a:schemeClr val="tx1"/>
              </a:solidFill>
              <a:latin typeface="宋体" panose="02010600030101010101" pitchFamily="2" charset="-122"/>
              <a:ea typeface="宋体" panose="02010600030101010101" pitchFamily="2" charset="-122"/>
            </a:endParaRPr>
          </a:p>
        </p:txBody>
      </p:sp>
      <p:cxnSp>
        <p:nvCxnSpPr>
          <p:cNvPr id="33" name="直接箭头连接符 32"/>
          <p:cNvCxnSpPr>
            <a:stCxn id="23" idx="2"/>
            <a:endCxn id="32" idx="0"/>
          </p:cNvCxnSpPr>
          <p:nvPr/>
        </p:nvCxnSpPr>
        <p:spPr>
          <a:xfrm>
            <a:off x="10080258" y="5029030"/>
            <a:ext cx="0" cy="7929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图片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523" y="9525"/>
            <a:ext cx="2524477" cy="1086002"/>
          </a:xfrm>
          <a:prstGeom prst="rect">
            <a:avLst/>
          </a:prstGeom>
        </p:spPr>
      </p:pic>
      <p:grpSp>
        <p:nvGrpSpPr>
          <p:cNvPr id="3" name="组合 2"/>
          <p:cNvGrpSpPr/>
          <p:nvPr/>
        </p:nvGrpSpPr>
        <p:grpSpPr>
          <a:xfrm>
            <a:off x="4863275" y="1346990"/>
            <a:ext cx="4637366" cy="4345334"/>
            <a:chOff x="4913940" y="1207505"/>
            <a:chExt cx="8297283" cy="4345334"/>
          </a:xfrm>
        </p:grpSpPr>
        <p:sp>
          <p:nvSpPr>
            <p:cNvPr id="2" name="文本框 123"/>
            <p:cNvSpPr txBox="1"/>
            <p:nvPr/>
          </p:nvSpPr>
          <p:spPr>
            <a:xfrm>
              <a:off x="4913940" y="2380917"/>
              <a:ext cx="8297283" cy="825098"/>
            </a:xfrm>
            <a:prstGeom prst="rect">
              <a:avLst/>
            </a:prstGeom>
            <a:noFill/>
          </p:spPr>
          <p:txBody>
            <a:bodyPr wrap="square" rtlCol="0">
              <a:spAutoFit/>
            </a:bodyPr>
            <a:lstStyle>
              <a:defPPr>
                <a:defRPr lang="zh-CN"/>
              </a:defPPr>
              <a:lvl1pPr>
                <a:lnSpc>
                  <a:spcPct val="150000"/>
                </a:lnSpc>
                <a:spcBef>
                  <a:spcPts val="600"/>
                </a:spcBef>
                <a:spcAft>
                  <a:spcPts val="1200"/>
                </a:spcAft>
                <a:defRPr sz="2800" b="1">
                  <a:solidFill>
                    <a:srgbClr val="9C0C15"/>
                  </a:solidFill>
                  <a:latin typeface="Times New Roman" panose="02020603050405020304" pitchFamily="18" charset="0"/>
                  <a:ea typeface="微软雅黑" panose="020B0503020204020204" charset="-122"/>
                  <a:cs typeface="Times New Roman" panose="02020603050405020304" pitchFamily="18" charset="0"/>
                </a:defRPr>
              </a:lvl1pPr>
            </a:lstStyle>
            <a:p>
              <a:pPr marL="0" marR="0" lvl="0" indent="0" algn="l" defTabSz="914400" rtl="0" eaLnBrk="1" fontAlgn="base" latinLnBrk="0" hangingPunct="1">
                <a:lnSpc>
                  <a:spcPct val="150000"/>
                </a:lnSpc>
                <a:spcBef>
                  <a:spcPts val="600"/>
                </a:spcBef>
                <a:spcAft>
                  <a:spcPts val="1200"/>
                </a:spcAft>
                <a:buClrTx/>
                <a:buSzTx/>
                <a:buFontTx/>
                <a:buNone/>
                <a:defRPr/>
              </a:pPr>
              <a:r>
                <a:rPr kumimoji="0" lang="zh-CN" altLang="en-US" sz="3600" b="1" i="0" u="none" strike="noStrike" kern="1200" cap="none" spc="0" normalizeH="0" baseline="0" noProof="0" dirty="0">
                  <a:ln>
                    <a:noFill/>
                  </a:ln>
                  <a:solidFill>
                    <a:srgbClr val="C00000"/>
                  </a:solidFill>
                  <a:effectLst/>
                  <a:uLnTx/>
                  <a:uFillTx/>
                </a:rPr>
                <a:t>二</a:t>
              </a:r>
              <a:r>
                <a:rPr kumimoji="0" lang="zh-CN" altLang="en-US" sz="3600" b="1" i="0" u="none" strike="noStrike" kern="1200" cap="none" spc="0" normalizeH="0" baseline="0" noProof="0" dirty="0" smtClean="0">
                  <a:ln>
                    <a:noFill/>
                  </a:ln>
                  <a:solidFill>
                    <a:srgbClr val="C00000"/>
                  </a:solidFill>
                  <a:effectLst/>
                  <a:uLnTx/>
                  <a:uFillTx/>
                </a:rPr>
                <a:t>、</a:t>
              </a:r>
              <a:r>
                <a:rPr lang="zh-CN" altLang="en-US" sz="3600" noProof="0" dirty="0" smtClean="0">
                  <a:solidFill>
                    <a:srgbClr val="C00000"/>
                  </a:solidFill>
                </a:rPr>
                <a:t>回归预测</a:t>
              </a:r>
              <a:endParaRPr kumimoji="0" lang="zh-CN" altLang="en-US" sz="3600" b="1" i="0" u="none" strike="noStrike" kern="1200" cap="none" spc="0" normalizeH="0" baseline="0" noProof="0" dirty="0">
                <a:ln>
                  <a:noFill/>
                </a:ln>
                <a:solidFill>
                  <a:srgbClr val="C00000"/>
                </a:solidFill>
                <a:effectLst/>
                <a:uLnTx/>
                <a:uFillTx/>
              </a:endParaRPr>
            </a:p>
          </p:txBody>
        </p:sp>
        <p:sp>
          <p:nvSpPr>
            <p:cNvPr id="6" name="文本框 7"/>
            <p:cNvSpPr txBox="1"/>
            <p:nvPr/>
          </p:nvSpPr>
          <p:spPr>
            <a:xfrm>
              <a:off x="4913940" y="1207505"/>
              <a:ext cx="7936472" cy="825098"/>
            </a:xfrm>
            <a:prstGeom prst="rect">
              <a:avLst/>
            </a:prstGeom>
            <a:noFill/>
          </p:spPr>
          <p:txBody>
            <a:bodyPr wrap="square" rtlCol="0">
              <a:spAutoFit/>
            </a:bodyPr>
            <a:lstStyle>
              <a:defPPr>
                <a:defRPr lang="zh-CN"/>
              </a:defPPr>
              <a:lvl1pPr>
                <a:lnSpc>
                  <a:spcPts val="3200"/>
                </a:lnSpc>
                <a:spcBef>
                  <a:spcPts val="600"/>
                </a:spcBef>
                <a:spcAft>
                  <a:spcPts val="1200"/>
                </a:spcAft>
                <a:defRPr sz="2800" b="1">
                  <a:solidFill>
                    <a:srgbClr val="9C0C15"/>
                  </a:solidFill>
                  <a:latin typeface="Times New Roman" panose="02020603050405020304" pitchFamily="18" charset="0"/>
                  <a:ea typeface="微软雅黑" panose="020B0503020204020204" charset="-122"/>
                  <a:cs typeface="Times New Roman" panose="02020603050405020304" pitchFamily="18" charset="0"/>
                </a:defRPr>
              </a:lvl1pPr>
            </a:lstStyle>
            <a:p>
              <a:pPr marL="0" marR="0" lvl="0" indent="0" algn="l" defTabSz="914400" rtl="0" eaLnBrk="1" fontAlgn="base" latinLnBrk="0" hangingPunct="1">
                <a:lnSpc>
                  <a:spcPct val="150000"/>
                </a:lnSpc>
                <a:spcBef>
                  <a:spcPts val="600"/>
                </a:spcBef>
                <a:spcAft>
                  <a:spcPts val="1200"/>
                </a:spcAft>
                <a:buClrTx/>
                <a:buSzTx/>
                <a:buFontTx/>
                <a:buNone/>
                <a:defRPr/>
              </a:pPr>
              <a:r>
                <a:rPr kumimoji="0" lang="zh-CN" alt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rPr>
                <a:t>一、研究背景</a:t>
              </a:r>
            </a:p>
          </p:txBody>
        </p:sp>
        <p:sp>
          <p:nvSpPr>
            <p:cNvPr id="7" name="文本框 131"/>
            <p:cNvSpPr txBox="1"/>
            <p:nvPr/>
          </p:nvSpPr>
          <p:spPr>
            <a:xfrm>
              <a:off x="4913940" y="3554329"/>
              <a:ext cx="8297283" cy="922020"/>
            </a:xfrm>
            <a:prstGeom prst="rect">
              <a:avLst/>
            </a:prstGeom>
            <a:noFill/>
          </p:spPr>
          <p:txBody>
            <a:bodyPr wrap="square" rtlCol="0">
              <a:spAutoFit/>
            </a:bodyPr>
            <a:lstStyle>
              <a:defPPr>
                <a:defRPr lang="zh-CN"/>
              </a:defPPr>
              <a:lvl1pPr>
                <a:lnSpc>
                  <a:spcPct val="150000"/>
                </a:lnSpc>
                <a:spcBef>
                  <a:spcPts val="600"/>
                </a:spcBef>
                <a:spcAft>
                  <a:spcPts val="1200"/>
                </a:spcAft>
                <a:defRPr sz="2800" b="1">
                  <a:solidFill>
                    <a:srgbClr val="9C0C15"/>
                  </a:solidFill>
                  <a:latin typeface="Times New Roman" panose="02020603050405020304" pitchFamily="18" charset="0"/>
                  <a:ea typeface="微软雅黑" panose="020B0503020204020204" charset="-122"/>
                  <a:cs typeface="Times New Roman" panose="02020603050405020304" pitchFamily="18" charset="0"/>
                </a:defRPr>
              </a:lvl1pPr>
            </a:lstStyle>
            <a:p>
              <a:pPr marL="0" marR="0" lvl="0" indent="0" algn="l" defTabSz="914400" rtl="0" eaLnBrk="1" fontAlgn="base" latinLnBrk="0" hangingPunct="1">
                <a:lnSpc>
                  <a:spcPct val="150000"/>
                </a:lnSpc>
                <a:spcBef>
                  <a:spcPts val="600"/>
                </a:spcBef>
                <a:spcAft>
                  <a:spcPts val="1200"/>
                </a:spcAft>
                <a:buClrTx/>
                <a:buSzTx/>
                <a:buFontTx/>
                <a:buNone/>
                <a:defRPr/>
              </a:pPr>
              <a:r>
                <a:rPr kumimoji="0" lang="zh-CN" alt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rPr>
                <a:t>三</a:t>
              </a:r>
              <a:r>
                <a:rPr kumimoji="0" lang="zh-CN" altLang="en-US" sz="3600" b="1" i="0" u="none" strike="noStrike" kern="1200" cap="none" spc="0" normalizeH="0" baseline="0" noProof="0" dirty="0" smtClean="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rPr>
                <a:t>、符号构建</a:t>
              </a:r>
            </a:p>
          </p:txBody>
        </p:sp>
        <p:sp>
          <p:nvSpPr>
            <p:cNvPr id="8" name="文本框 131"/>
            <p:cNvSpPr txBox="1"/>
            <p:nvPr/>
          </p:nvSpPr>
          <p:spPr>
            <a:xfrm>
              <a:off x="4913940" y="4727741"/>
              <a:ext cx="8297283" cy="825098"/>
            </a:xfrm>
            <a:prstGeom prst="rect">
              <a:avLst/>
            </a:prstGeom>
            <a:noFill/>
          </p:spPr>
          <p:txBody>
            <a:bodyPr wrap="square" rtlCol="0">
              <a:spAutoFit/>
            </a:bodyPr>
            <a:lstStyle>
              <a:defPPr>
                <a:defRPr lang="zh-CN"/>
              </a:defPPr>
              <a:lvl1pPr>
                <a:lnSpc>
                  <a:spcPct val="150000"/>
                </a:lnSpc>
                <a:spcBef>
                  <a:spcPts val="600"/>
                </a:spcBef>
                <a:spcAft>
                  <a:spcPts val="1200"/>
                </a:spcAft>
                <a:defRPr sz="2800" b="1">
                  <a:solidFill>
                    <a:srgbClr val="9C0C15"/>
                  </a:solidFill>
                  <a:latin typeface="Times New Roman" panose="02020603050405020304" pitchFamily="18" charset="0"/>
                  <a:ea typeface="微软雅黑" panose="020B0503020204020204" charset="-122"/>
                  <a:cs typeface="Times New Roman" panose="02020603050405020304" pitchFamily="18" charset="0"/>
                </a:defRPr>
              </a:lvl1pPr>
            </a:lstStyle>
            <a:p>
              <a:pPr marL="0" marR="0" lvl="0" indent="0" algn="l" defTabSz="914400" rtl="0" eaLnBrk="1" fontAlgn="base" latinLnBrk="0" hangingPunct="1">
                <a:lnSpc>
                  <a:spcPct val="150000"/>
                </a:lnSpc>
                <a:spcBef>
                  <a:spcPts val="600"/>
                </a:spcBef>
                <a:spcAft>
                  <a:spcPts val="1200"/>
                </a:spcAft>
                <a:buClrTx/>
                <a:buSzTx/>
                <a:buFontTx/>
                <a:buNone/>
                <a:defRPr/>
              </a:pPr>
              <a:r>
                <a:rPr kumimoji="0" lang="zh-CN" altLang="en-US" sz="3600" b="1" i="0" u="none" strike="noStrike" kern="1200" cap="none" spc="0" normalizeH="0" baseline="0" noProof="0" dirty="0" smtClean="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rPr>
                <a:t>四、总结</a:t>
              </a:r>
              <a:endParaRPr kumimoji="0" lang="zh-CN" alt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custDataLst>
              <p:tags r:id="rId2"/>
            </p:custDataLst>
          </p:nvPr>
        </p:nvSpPr>
        <p:spPr>
          <a:xfrm>
            <a:off x="875030" y="112032"/>
            <a:ext cx="8833176" cy="55658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ea"/>
                <a:ea typeface="+mj-ea"/>
                <a:cs typeface="+mj-cs"/>
              </a:defRPr>
            </a:lvl1pPr>
          </a:lstStyle>
          <a:p>
            <a:pPr lvl="0"/>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3.2 </a:t>
            </a:r>
            <a:r>
              <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架构原理</a:t>
            </a:r>
          </a:p>
        </p:txBody>
      </p:sp>
      <p:sp>
        <p:nvSpPr>
          <p:cNvPr id="10" name="灯片编号占位符 1"/>
          <p:cNvSpPr>
            <a:spLocks noGrp="1"/>
          </p:cNvSpPr>
          <p:nvPr>
            <p:ph type="sldNum" sz="quarter" idx="12"/>
          </p:nvPr>
        </p:nvSpPr>
        <p:spPr>
          <a:xfrm>
            <a:off x="11143248" y="6589829"/>
            <a:ext cx="699770" cy="226695"/>
          </a:xfrm>
        </p:spPr>
        <p:txBody>
          <a:bodyPr/>
          <a:lstStyle/>
          <a:p>
            <a:fld id="{49AE70B2-8BF9-45C0-BB95-33D1B9D3A854}" type="slidenum">
              <a:rPr lang="zh-CN" altLang="en-US" sz="1600" b="1" smtClean="0">
                <a:latin typeface="Times New Roman" panose="02020603050405020304" pitchFamily="18" charset="0"/>
                <a:cs typeface="Times New Roman" panose="02020603050405020304" pitchFamily="18" charset="0"/>
              </a:rPr>
              <a:t>20</a:t>
            </a:fld>
            <a:endParaRPr lang="zh-CN" altLang="en-US" sz="1600" b="1"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2172675" y="1097056"/>
            <a:ext cx="2235199" cy="400110"/>
          </a:xfrm>
          <a:prstGeom prst="rect">
            <a:avLst/>
          </a:prstGeom>
          <a:noFill/>
        </p:spPr>
        <p:txBody>
          <a:bodyPr wrap="square">
            <a:spAutoFit/>
          </a:bodyPr>
          <a:lstStyle/>
          <a:p>
            <a:r>
              <a:rPr lang="zh-CN" altLang="en-US"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人工干预</a:t>
            </a:r>
            <a:r>
              <a:rPr lang="en-US" altLang="zh-CN"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(16 / 40)</a:t>
            </a:r>
            <a:endParaRPr lang="zh-CN" altLang="en-US" sz="2000" b="1" dirty="0"/>
          </a:p>
        </p:txBody>
      </p:sp>
      <p:sp>
        <p:nvSpPr>
          <p:cNvPr id="11" name="文本框 10"/>
          <p:cNvSpPr txBox="1"/>
          <p:nvPr/>
        </p:nvSpPr>
        <p:spPr>
          <a:xfrm>
            <a:off x="8120185" y="1097056"/>
            <a:ext cx="2235199" cy="400110"/>
          </a:xfrm>
          <a:prstGeom prst="rect">
            <a:avLst/>
          </a:prstGeom>
          <a:noFill/>
        </p:spPr>
        <p:txBody>
          <a:bodyPr wrap="square">
            <a:spAutoFit/>
          </a:bodyPr>
          <a:lstStyle/>
          <a:p>
            <a:r>
              <a:rPr lang="zh-CN" altLang="en-US"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自主生成</a:t>
            </a:r>
            <a:endParaRPr lang="zh-CN" altLang="en-US" sz="2000" b="1" dirty="0"/>
          </a:p>
        </p:txBody>
      </p:sp>
      <p:sp>
        <p:nvSpPr>
          <p:cNvPr id="12" name="矩形 11"/>
          <p:cNvSpPr/>
          <p:nvPr/>
        </p:nvSpPr>
        <p:spPr>
          <a:xfrm>
            <a:off x="609305" y="1604268"/>
            <a:ext cx="4732020" cy="477054"/>
          </a:xfrm>
          <a:prstGeom prst="rect">
            <a:avLst/>
          </a:prstGeom>
        </p:spPr>
        <p:txBody>
          <a:bodyPr wrap="square">
            <a:spAutoFit/>
          </a:bodyPr>
          <a:lstStyle/>
          <a:p>
            <a:pPr>
              <a:lnSpc>
                <a:spcPts val="3000"/>
              </a:lnSpc>
            </a:pP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计算得到注意力</a:t>
            </a:r>
            <a:r>
              <a:rPr lang="zh-CN" altLang="en-US" sz="2000" dirty="0" smtClean="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分数：</a:t>
            </a:r>
            <a:endPar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灯片编号占位符 1"/>
          <p:cNvSpPr txBox="1"/>
          <p:nvPr/>
        </p:nvSpPr>
        <p:spPr>
          <a:xfrm>
            <a:off x="11143248" y="6589829"/>
            <a:ext cx="699770" cy="226695"/>
          </a:xfrm>
        </p:spPr>
        <p:txBody>
          <a:bodyPr/>
          <a:lstStyle>
            <a:defPPr>
              <a:defRPr lang="zh-CN"/>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600" b="1" smtClean="0">
                <a:latin typeface="Times New Roman" panose="02020603050405020304" pitchFamily="18" charset="0"/>
                <a:cs typeface="Times New Roman" panose="02020603050405020304" pitchFamily="18" charset="0"/>
              </a:rPr>
              <a:t>20</a:t>
            </a:fld>
            <a:endParaRPr lang="zh-CN" altLang="en-US" sz="1600" b="1" dirty="0">
              <a:latin typeface="Times New Roman" panose="02020603050405020304" pitchFamily="18" charset="0"/>
              <a:cs typeface="Times New Roman" panose="02020603050405020304" pitchFamily="18" charset="0"/>
            </a:endParaRPr>
          </a:p>
        </p:txBody>
      </p:sp>
      <p:pic>
        <p:nvPicPr>
          <p:cNvPr id="38" name="图片 37"/>
          <p:cNvPicPr>
            <a:picLocks noChangeAspect="1"/>
          </p:cNvPicPr>
          <p:nvPr/>
        </p:nvPicPr>
        <p:blipFill>
          <a:blip r:embed="rId5"/>
          <a:stretch>
            <a:fillRect/>
          </a:stretch>
        </p:blipFill>
        <p:spPr>
          <a:xfrm>
            <a:off x="1548170" y="2045223"/>
            <a:ext cx="2070783" cy="704947"/>
          </a:xfrm>
          <a:prstGeom prst="rect">
            <a:avLst/>
          </a:prstGeom>
        </p:spPr>
      </p:pic>
      <p:pic>
        <p:nvPicPr>
          <p:cNvPr id="39" name="图片 38"/>
          <p:cNvPicPr>
            <a:picLocks noChangeAspect="1"/>
          </p:cNvPicPr>
          <p:nvPr/>
        </p:nvPicPr>
        <p:blipFill>
          <a:blip r:embed="rId6"/>
          <a:stretch>
            <a:fillRect/>
          </a:stretch>
        </p:blipFill>
        <p:spPr>
          <a:xfrm>
            <a:off x="1423297" y="2784771"/>
            <a:ext cx="3174316" cy="785616"/>
          </a:xfrm>
          <a:prstGeom prst="rect">
            <a:avLst/>
          </a:prstGeom>
        </p:spPr>
      </p:pic>
      <p:pic>
        <p:nvPicPr>
          <p:cNvPr id="40" name="图片 39"/>
          <p:cNvPicPr>
            <a:picLocks noChangeAspect="1"/>
          </p:cNvPicPr>
          <p:nvPr/>
        </p:nvPicPr>
        <p:blipFill>
          <a:blip r:embed="rId7"/>
          <a:stretch>
            <a:fillRect/>
          </a:stretch>
        </p:blipFill>
        <p:spPr>
          <a:xfrm>
            <a:off x="1423297" y="3552242"/>
            <a:ext cx="1695687" cy="695422"/>
          </a:xfrm>
          <a:prstGeom prst="rect">
            <a:avLst/>
          </a:prstGeom>
        </p:spPr>
      </p:pic>
      <p:sp>
        <p:nvSpPr>
          <p:cNvPr id="41" name="左大括号 40"/>
          <p:cNvSpPr/>
          <p:nvPr/>
        </p:nvSpPr>
        <p:spPr>
          <a:xfrm>
            <a:off x="1018889" y="2431349"/>
            <a:ext cx="556669" cy="1485815"/>
          </a:xfrm>
          <a:prstGeom prst="leftBrace">
            <a:avLst/>
          </a:prstGeom>
          <a:ln w="38100">
            <a:solidFill>
              <a:srgbClr val="D03B2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左大括号 44"/>
          <p:cNvSpPr/>
          <p:nvPr/>
        </p:nvSpPr>
        <p:spPr>
          <a:xfrm>
            <a:off x="1001923" y="4656712"/>
            <a:ext cx="556669" cy="1634674"/>
          </a:xfrm>
          <a:prstGeom prst="leftBrace">
            <a:avLst/>
          </a:prstGeom>
          <a:ln w="38100">
            <a:solidFill>
              <a:srgbClr val="D03B2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矩形 45"/>
          <p:cNvSpPr/>
          <p:nvPr/>
        </p:nvSpPr>
        <p:spPr>
          <a:xfrm>
            <a:off x="6871774" y="1604268"/>
            <a:ext cx="4732020" cy="440955"/>
          </a:xfrm>
          <a:prstGeom prst="rect">
            <a:avLst/>
          </a:prstGeom>
        </p:spPr>
        <p:txBody>
          <a:bodyPr wrap="square">
            <a:spAutoFit/>
          </a:bodyPr>
          <a:lstStyle/>
          <a:p>
            <a:pPr>
              <a:lnSpc>
                <a:spcPts val="3000"/>
              </a:lnSpc>
            </a:pP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自回归建模：</a:t>
            </a:r>
            <a:endPar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7" name="图片 46"/>
          <p:cNvPicPr>
            <a:picLocks noChangeAspect="1"/>
          </p:cNvPicPr>
          <p:nvPr/>
        </p:nvPicPr>
        <p:blipFill>
          <a:blip r:embed="rId8"/>
          <a:stretch>
            <a:fillRect/>
          </a:stretch>
        </p:blipFill>
        <p:spPr>
          <a:xfrm>
            <a:off x="7688012" y="2097977"/>
            <a:ext cx="2667372" cy="466790"/>
          </a:xfrm>
          <a:prstGeom prst="rect">
            <a:avLst/>
          </a:prstGeom>
        </p:spPr>
      </p:pic>
      <p:sp>
        <p:nvSpPr>
          <p:cNvPr id="48" name="矩形 47"/>
          <p:cNvSpPr/>
          <p:nvPr/>
        </p:nvSpPr>
        <p:spPr>
          <a:xfrm>
            <a:off x="6124377" y="2617521"/>
            <a:ext cx="5950391" cy="3515642"/>
          </a:xfrm>
          <a:prstGeom prst="rect">
            <a:avLst/>
          </a:prstGeom>
        </p:spPr>
        <p:txBody>
          <a:bodyPr wrap="square">
            <a:spAutoFit/>
          </a:bodyPr>
          <a:lstStyle/>
          <a:p>
            <a:pPr>
              <a:lnSpc>
                <a:spcPts val="3000"/>
              </a:lnSpc>
            </a:pP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对于生成的</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token</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系列：</a:t>
            </a:r>
            <a:endPar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nSpc>
                <a:spcPts val="3000"/>
              </a:lnSpc>
            </a:pP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先输出构建词元的各要素，当所有要素输出完成时，系统提示“</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”，此时得到第一个词元。</a:t>
            </a:r>
            <a:endPar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nSpc>
                <a:spcPts val="3000"/>
              </a:lnSpc>
            </a:pPr>
            <a:endPar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nSpc>
                <a:spcPts val="3000"/>
              </a:lnSpc>
            </a:pPr>
            <a:endPar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nSpc>
                <a:spcPts val="3000"/>
              </a:lnSpc>
            </a:pPr>
            <a:endPar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nSpc>
                <a:spcPts val="3000"/>
              </a:lnSpc>
            </a:pPr>
            <a:endPar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nSpc>
                <a:spcPts val="3000"/>
              </a:lnSpc>
            </a:pP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之前在接受到“</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&lt;|</a:t>
            </a:r>
            <a:r>
              <a:rPr lang="en-US" altLang="zh-CN" sz="2000"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endoftext</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|&gt;</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”时结束任务，</a:t>
            </a:r>
            <a:endPar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nSpc>
                <a:spcPts val="3000"/>
              </a:lnSpc>
            </a:pP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现在新增条件：生成指定数量的词元后结束。</a:t>
            </a:r>
            <a:endPar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0" name="图片 49"/>
          <p:cNvPicPr>
            <a:picLocks noChangeAspect="1"/>
          </p:cNvPicPr>
          <p:nvPr/>
        </p:nvPicPr>
        <p:blipFill>
          <a:blip r:embed="rId9"/>
          <a:srcRect l="6104" t="18368" r="23825" b="14161"/>
          <a:stretch>
            <a:fillRect/>
          </a:stretch>
        </p:blipFill>
        <p:spPr>
          <a:xfrm>
            <a:off x="5095631" y="3929897"/>
            <a:ext cx="6908800" cy="1176224"/>
          </a:xfrm>
          <a:prstGeom prst="rect">
            <a:avLst/>
          </a:prstGeom>
        </p:spPr>
      </p:pic>
      <p:sp>
        <p:nvSpPr>
          <p:cNvPr id="51" name="矩形 50"/>
          <p:cNvSpPr/>
          <p:nvPr/>
        </p:nvSpPr>
        <p:spPr>
          <a:xfrm>
            <a:off x="6556891" y="4029255"/>
            <a:ext cx="1993140" cy="26304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9016375" y="4029255"/>
            <a:ext cx="1993140" cy="26304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4908598" y="1776621"/>
            <a:ext cx="1107996" cy="923330"/>
          </a:xfrm>
          <a:prstGeom prst="rect">
            <a:avLst/>
          </a:prstGeom>
          <a:noFill/>
        </p:spPr>
        <p:txBody>
          <a:bodyPr wrap="none" lIns="91440" tIns="45720" rIns="91440" bIns="45720">
            <a:spAutoFit/>
          </a:bodyPr>
          <a:lstStyle/>
          <a:p>
            <a:pPr algn="ctr"/>
            <a:r>
              <a:rPr lang="en-US" altLang="zh-CN"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VS</a:t>
            </a:r>
            <a:endParaRPr lang="zh-CN" alt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pic>
        <p:nvPicPr>
          <p:cNvPr id="2" name="图片 1"/>
          <p:cNvPicPr>
            <a:picLocks noChangeAspect="1"/>
          </p:cNvPicPr>
          <p:nvPr/>
        </p:nvPicPr>
        <p:blipFill rotWithShape="1">
          <a:blip r:embed="rId10"/>
          <a:srcRect l="3475" r="17471"/>
          <a:stretch/>
        </p:blipFill>
        <p:spPr>
          <a:xfrm>
            <a:off x="1635895" y="4451487"/>
            <a:ext cx="3093720" cy="2060363"/>
          </a:xfrm>
          <a:prstGeom prst="rect">
            <a:avLst/>
          </a:prstGeom>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custDataLst>
              <p:tags r:id="rId2"/>
            </p:custDataLst>
          </p:nvPr>
        </p:nvSpPr>
        <p:spPr>
          <a:xfrm>
            <a:off x="875030" y="112032"/>
            <a:ext cx="8833176" cy="55658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ea"/>
                <a:ea typeface="+mj-ea"/>
                <a:cs typeface="+mj-cs"/>
              </a:defRPr>
            </a:lvl1pPr>
          </a:lstStyle>
          <a:p>
            <a:pPr lvl="0"/>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3.3 </a:t>
            </a:r>
            <a:r>
              <a:rPr lang="en-US" altLang="zh-CN" dirty="0" smtClean="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Pearson</a:t>
            </a:r>
            <a:r>
              <a:rPr lang="zh-CN" altLang="en-US" dirty="0" smtClean="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排序</a:t>
            </a:r>
            <a:endPar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 name="灯片编号占位符 1"/>
          <p:cNvSpPr>
            <a:spLocks noGrp="1"/>
          </p:cNvSpPr>
          <p:nvPr>
            <p:ph type="sldNum" sz="quarter" idx="12"/>
          </p:nvPr>
        </p:nvSpPr>
        <p:spPr>
          <a:xfrm>
            <a:off x="11143248" y="6589829"/>
            <a:ext cx="699770" cy="226695"/>
          </a:xfrm>
        </p:spPr>
        <p:txBody>
          <a:bodyPr/>
          <a:lstStyle/>
          <a:p>
            <a:fld id="{49AE70B2-8BF9-45C0-BB95-33D1B9D3A854}" type="slidenum">
              <a:rPr lang="zh-CN" altLang="en-US" sz="1600" b="1" smtClean="0">
                <a:latin typeface="Times New Roman" panose="02020603050405020304" pitchFamily="18" charset="0"/>
                <a:cs typeface="Times New Roman" panose="02020603050405020304" pitchFamily="18" charset="0"/>
              </a:rPr>
              <a:t>21</a:t>
            </a:fld>
            <a:endParaRPr lang="zh-CN" altLang="en-US" sz="1600" b="1" dirty="0">
              <a:latin typeface="Times New Roman" panose="02020603050405020304" pitchFamily="18" charset="0"/>
              <a:cs typeface="Times New Roman" panose="02020603050405020304" pitchFamily="18" charset="0"/>
            </a:endParaRPr>
          </a:p>
        </p:txBody>
      </p:sp>
      <p:sp>
        <p:nvSpPr>
          <p:cNvPr id="13" name="矩形 12"/>
          <p:cNvSpPr/>
          <p:nvPr/>
        </p:nvSpPr>
        <p:spPr>
          <a:xfrm>
            <a:off x="409537" y="1225450"/>
            <a:ext cx="4352963" cy="3554819"/>
          </a:xfrm>
          <a:prstGeom prst="rect">
            <a:avLst/>
          </a:prstGeom>
        </p:spPr>
        <p:txBody>
          <a:bodyPr wrap="square">
            <a:spAutoFit/>
          </a:bodyPr>
          <a:lstStyle/>
          <a:p>
            <a:pPr>
              <a:lnSpc>
                <a:spcPts val="3000"/>
              </a:lnSpc>
            </a:pPr>
            <a:r>
              <a:rPr lang="zh-CN" altLang="en-US" b="1"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智能筛选</a:t>
            </a:r>
            <a:r>
              <a:rPr lang="zh-CN" altLang="en-US"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pl-PL" altLang="zh-CN"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pl-PL" altLang="zh-CN" baseline="300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pl-PL"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pl-PL" altLang="zh-CN" baseline="300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en-US" altLang="zh-CN" baseline="300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N</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1/3</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N</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1/3</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baseline="300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en-US" altLang="zh-CN" baseline="300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en-US" altLang="zh-CN" baseline="300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2/3</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N</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2/3</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en-US" altLang="zh-CN" baseline="300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(N</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Z/N</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pl-PL"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(N+Z)/N</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pl-PL"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(N+Z)/</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ln(N)</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ln(Z)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ln(N+Z)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ln(N*Z)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e</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e</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Z/N</a:t>
            </a:r>
          </a:p>
        </p:txBody>
      </p:sp>
      <p:sp>
        <p:nvSpPr>
          <p:cNvPr id="14" name="矩形 13"/>
          <p:cNvSpPr/>
          <p:nvPr/>
        </p:nvSpPr>
        <p:spPr>
          <a:xfrm>
            <a:off x="409537" y="4926756"/>
            <a:ext cx="4352963" cy="1246495"/>
          </a:xfrm>
          <a:prstGeom prst="rect">
            <a:avLst/>
          </a:prstGeom>
        </p:spPr>
        <p:txBody>
          <a:bodyPr wrap="square">
            <a:spAutoFit/>
          </a:bodyPr>
          <a:lstStyle/>
          <a:p>
            <a:pPr>
              <a:lnSpc>
                <a:spcPts val="3000"/>
              </a:lnSpc>
            </a:pPr>
            <a:r>
              <a:rPr lang="zh-CN" altLang="en-US" b="1" dirty="0" smtClean="0">
                <a:ln w="0"/>
                <a:solidFill>
                  <a:schemeClr val="accent1">
                    <a:lumMod val="75000"/>
                  </a:schemeClr>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自主生成</a:t>
            </a:r>
            <a:r>
              <a:rPr lang="zh-CN" altLang="en-US" dirty="0" smtClean="0">
                <a:ln w="0"/>
                <a:solidFill>
                  <a:schemeClr val="accent1">
                    <a:lumMod val="75000"/>
                  </a:schemeClr>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smtClean="0">
                <a:ln w="0"/>
                <a:solidFill>
                  <a:schemeClr val="accent1">
                    <a:lumMod val="75000"/>
                  </a:schemeClr>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chemeClr val="accent1">
                    <a:lumMod val="75000"/>
                  </a:schemeClr>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chemeClr val="accent1">
                    <a:lumMod val="75000"/>
                  </a:schemeClr>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chemeClr val="accent1">
                    <a:lumMod val="75000"/>
                  </a:schemeClr>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chemeClr val="accent1">
                    <a:lumMod val="75000"/>
                  </a:schemeClr>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Z-N</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chemeClr val="accent1">
                    <a:lumMod val="75000"/>
                  </a:schemeClr>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chemeClr val="accent1">
                    <a:lumMod val="75000"/>
                  </a:schemeClr>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Z/N</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N</a:t>
            </a:r>
            <a:r>
              <a:rPr lang="en-US" altLang="zh-CN" dirty="0" smtClean="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chemeClr val="accent1">
                    <a:lumMod val="75000"/>
                  </a:schemeClr>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n w="0"/>
                <a:solidFill>
                  <a:schemeClr val="accent1">
                    <a:lumMod val="75000"/>
                  </a:schemeClr>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baseline="30000" dirty="0">
                <a:ln w="0"/>
                <a:solidFill>
                  <a:schemeClr val="accent1">
                    <a:lumMod val="75000"/>
                  </a:schemeClr>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chemeClr val="accent1">
                    <a:lumMod val="75000"/>
                  </a:schemeClr>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en-US" altLang="zh-CN" baseline="30000" dirty="0">
                <a:ln w="0"/>
                <a:solidFill>
                  <a:schemeClr val="accent1">
                    <a:lumMod val="75000"/>
                  </a:schemeClr>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n w="0"/>
                <a:solidFill>
                  <a:schemeClr val="accent1">
                    <a:lumMod val="75000"/>
                  </a:schemeClr>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en-US" altLang="zh-CN" baseline="30000" dirty="0">
                <a:ln w="0"/>
                <a:solidFill>
                  <a:schemeClr val="accent1">
                    <a:lumMod val="75000"/>
                  </a:schemeClr>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n w="0"/>
                <a:solidFill>
                  <a:schemeClr val="accent1">
                    <a:lumMod val="75000"/>
                  </a:schemeClr>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pl-PL"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pl-PL"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pl-PL"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pl-PL"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1/3</a:t>
            </a:r>
            <a:endPar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5"/>
          <a:stretch>
            <a:fillRect/>
          </a:stretch>
        </p:blipFill>
        <p:spPr>
          <a:xfrm>
            <a:off x="5291618" y="1235599"/>
            <a:ext cx="6630325" cy="4991797"/>
          </a:xfrm>
          <a:prstGeom prst="rect">
            <a:avLst/>
          </a:prstGeom>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custDataLst>
              <p:tags r:id="rId2"/>
            </p:custDataLst>
          </p:nvPr>
        </p:nvSpPr>
        <p:spPr>
          <a:xfrm>
            <a:off x="875030" y="112032"/>
            <a:ext cx="8833176" cy="55658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ea"/>
                <a:ea typeface="+mj-ea"/>
                <a:cs typeface="+mj-cs"/>
              </a:defRPr>
            </a:lvl1pPr>
          </a:lstStyle>
          <a:p>
            <a:pPr lvl="0"/>
            <a:r>
              <a:rPr lang="en-US" altLang="zh-CN" dirty="0" smtClean="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3.4 </a:t>
            </a:r>
            <a:r>
              <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人工干预</a:t>
            </a:r>
          </a:p>
        </p:txBody>
      </p:sp>
      <p:sp>
        <p:nvSpPr>
          <p:cNvPr id="10" name="灯片编号占位符 1"/>
          <p:cNvSpPr>
            <a:spLocks noGrp="1"/>
          </p:cNvSpPr>
          <p:nvPr>
            <p:ph type="sldNum" sz="quarter" idx="12"/>
          </p:nvPr>
        </p:nvSpPr>
        <p:spPr>
          <a:xfrm>
            <a:off x="11143248" y="6589829"/>
            <a:ext cx="699770" cy="226695"/>
          </a:xfrm>
        </p:spPr>
        <p:txBody>
          <a:bodyPr/>
          <a:lstStyle/>
          <a:p>
            <a:fld id="{49AE70B2-8BF9-45C0-BB95-33D1B9D3A854}" type="slidenum">
              <a:rPr lang="zh-CN" altLang="en-US" sz="1600" b="1" smtClean="0">
                <a:latin typeface="Times New Roman" panose="02020603050405020304" pitchFamily="18" charset="0"/>
                <a:cs typeface="Times New Roman" panose="02020603050405020304" pitchFamily="18" charset="0"/>
              </a:rPr>
              <a:t>22</a:t>
            </a:fld>
            <a:endParaRPr lang="zh-CN" altLang="en-US" sz="1600" b="1" dirty="0">
              <a:latin typeface="Times New Roman" panose="02020603050405020304" pitchFamily="18" charset="0"/>
              <a:cs typeface="Times New Roman" panose="02020603050405020304" pitchFamily="18" charset="0"/>
            </a:endParaRPr>
          </a:p>
        </p:txBody>
      </p:sp>
      <p:sp>
        <p:nvSpPr>
          <p:cNvPr id="6" name="矩形 5"/>
          <p:cNvSpPr/>
          <p:nvPr/>
        </p:nvSpPr>
        <p:spPr>
          <a:xfrm>
            <a:off x="626378" y="953792"/>
            <a:ext cx="11216640" cy="861774"/>
          </a:xfrm>
          <a:prstGeom prst="rect">
            <a:avLst/>
          </a:prstGeom>
        </p:spPr>
        <p:txBody>
          <a:bodyPr wrap="square">
            <a:spAutoFit/>
          </a:bodyPr>
          <a:lstStyle/>
          <a:p>
            <a:pPr>
              <a:lnSpc>
                <a:spcPts val="3000"/>
              </a:lnSpc>
            </a:pP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研究目标：电荷半径</a:t>
            </a:r>
            <a:r>
              <a:rPr lang="en-US" altLang="zh-CN"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r</a:t>
            </a: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，数据量：</a:t>
            </a:r>
            <a:r>
              <a:rPr lang="en-US" altLang="zh-CN" sz="2000" dirty="0" smtClean="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783 </a:t>
            </a:r>
            <a:r>
              <a:rPr lang="en-US" altLang="zh-CN" sz="2000" dirty="0" smtClean="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smtClean="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153 (Z </a:t>
            </a:r>
            <a:r>
              <a:rPr lang="zh-CN" altLang="en-US" sz="2000" dirty="0" smtClean="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smtClean="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8)</a:t>
            </a:r>
            <a:endPar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nSpc>
                <a:spcPts val="3000"/>
              </a:lnSpc>
            </a:pP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半经验公式：</a:t>
            </a:r>
            <a:r>
              <a:rPr lang="en-US" altLang="zh-CN"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1.1×(N+Z)</a:t>
            </a:r>
            <a:r>
              <a:rPr lang="en-US" altLang="zh-CN" sz="2000" b="1" baseline="300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1/3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RMSE</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Train-0.772fm</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Test-0.787fm</a:t>
            </a:r>
            <a:endParaRPr lang="en-US" altLang="zh-CN" sz="2000" b="1" baseline="300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052571506"/>
              </p:ext>
            </p:extLst>
          </p:nvPr>
        </p:nvGraphicFramePr>
        <p:xfrm>
          <a:off x="321306" y="2098038"/>
          <a:ext cx="11615423" cy="2978538"/>
        </p:xfrm>
        <a:graphic>
          <a:graphicData uri="http://schemas.openxmlformats.org/drawingml/2006/table">
            <a:tbl>
              <a:tblPr firstRow="1" bandRow="1">
                <a:tableStyleId>{9D7B26C5-4107-4FEC-AEDC-1716B250A1EF}</a:tableStyleId>
              </a:tblPr>
              <a:tblGrid>
                <a:gridCol w="2254791">
                  <a:extLst>
                    <a:ext uri="{9D8B030D-6E8A-4147-A177-3AD203B41FA5}">
                      <a16:colId xmlns:a16="http://schemas.microsoft.com/office/drawing/2014/main" val="20000"/>
                    </a:ext>
                  </a:extLst>
                </a:gridCol>
                <a:gridCol w="3552920">
                  <a:extLst>
                    <a:ext uri="{9D8B030D-6E8A-4147-A177-3AD203B41FA5}">
                      <a16:colId xmlns:a16="http://schemas.microsoft.com/office/drawing/2014/main" val="20001"/>
                    </a:ext>
                  </a:extLst>
                </a:gridCol>
                <a:gridCol w="2903856">
                  <a:extLst>
                    <a:ext uri="{9D8B030D-6E8A-4147-A177-3AD203B41FA5}">
                      <a16:colId xmlns:a16="http://schemas.microsoft.com/office/drawing/2014/main" val="20002"/>
                    </a:ext>
                  </a:extLst>
                </a:gridCol>
                <a:gridCol w="2903856">
                  <a:extLst>
                    <a:ext uri="{9D8B030D-6E8A-4147-A177-3AD203B41FA5}">
                      <a16:colId xmlns:a16="http://schemas.microsoft.com/office/drawing/2014/main" val="20003"/>
                    </a:ext>
                  </a:extLst>
                </a:gridCol>
              </a:tblGrid>
              <a:tr h="688046">
                <a:tc>
                  <a:txBody>
                    <a:bodyPr/>
                    <a:lstStyle/>
                    <a:p>
                      <a:pPr algn="ctr"/>
                      <a:r>
                        <a:rPr lang="zh-CN" altLang="en-US" b="1" dirty="0">
                          <a:latin typeface="宋体" panose="02010600030101010101" pitchFamily="2" charset="-122"/>
                          <a:ea typeface="宋体" panose="02010600030101010101" pitchFamily="2" charset="-122"/>
                        </a:rPr>
                        <a:t>基本词元数量</a:t>
                      </a:r>
                    </a:p>
                  </a:txBody>
                  <a:tcPr anchor="ctr"/>
                </a:tc>
                <a:tc>
                  <a:txBody>
                    <a:bodyPr/>
                    <a:lstStyle/>
                    <a:p>
                      <a:pPr algn="ctr"/>
                      <a:r>
                        <a:rPr lang="zh-CN" altLang="en-US" b="1" dirty="0">
                          <a:latin typeface="宋体" panose="02010600030101010101" pitchFamily="2" charset="-122"/>
                          <a:ea typeface="宋体" panose="02010600030101010101" pitchFamily="2" charset="-122"/>
                        </a:rPr>
                        <a:t>公式</a:t>
                      </a:r>
                    </a:p>
                  </a:txBody>
                  <a:tcPr anchor="ctr"/>
                </a:tc>
                <a:tc>
                  <a:txBody>
                    <a:bodyPr/>
                    <a:lstStyle/>
                    <a:p>
                      <a:pPr algn="ctr"/>
                      <a:r>
                        <a:rPr lang="zh-CN" altLang="en-US" b="1" dirty="0">
                          <a:latin typeface="Times New Roman" panose="02020603050405020304" pitchFamily="18" charset="0"/>
                          <a:ea typeface="宋体" panose="02010600030101010101" pitchFamily="2" charset="-122"/>
                          <a:cs typeface="Times New Roman" panose="02020603050405020304" pitchFamily="18" charset="0"/>
                        </a:rPr>
                        <a:t>常数值</a:t>
                      </a:r>
                    </a:p>
                  </a:txBody>
                  <a:tcPr anchor="ctr"/>
                </a:tc>
                <a:tc>
                  <a:txBody>
                    <a:bodyPr/>
                    <a:lstStyle/>
                    <a:p>
                      <a:pPr algn="ctr"/>
                      <a:r>
                        <a:rPr lang="en-US" altLang="zh-CN" b="1" dirty="0" smtClean="0">
                          <a:latin typeface="Times New Roman" panose="02020603050405020304" pitchFamily="18" charset="0"/>
                          <a:ea typeface="宋体" panose="02010600030101010101" pitchFamily="2" charset="-122"/>
                          <a:cs typeface="Times New Roman" panose="02020603050405020304" pitchFamily="18" charset="0"/>
                        </a:rPr>
                        <a:t>Train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b="1" dirty="0" smtClean="0">
                          <a:latin typeface="Times New Roman" panose="02020603050405020304" pitchFamily="18" charset="0"/>
                          <a:ea typeface="宋体" panose="02010600030101010101" pitchFamily="2" charset="-122"/>
                          <a:cs typeface="Times New Roman" panose="02020603050405020304" pitchFamily="18" charset="0"/>
                        </a:rPr>
                        <a:t>Test</a:t>
                      </a:r>
                      <a:r>
                        <a:rPr lang="en-US" altLang="zh-CN" b="1" baseline="0" dirty="0" smtClean="0">
                          <a:latin typeface="Times New Roman" panose="02020603050405020304" pitchFamily="18" charset="0"/>
                          <a:ea typeface="宋体" panose="02010600030101010101" pitchFamily="2" charset="-122"/>
                          <a:cs typeface="Times New Roman" panose="02020603050405020304" pitchFamily="18" charset="0"/>
                        </a:rPr>
                        <a:t> / Extrapolation</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10000"/>
                  </a:ext>
                </a:extLst>
              </a:tr>
              <a:tr h="688046">
                <a:tc>
                  <a:txBody>
                    <a:bodyPr/>
                    <a:lstStyle/>
                    <a:p>
                      <a:pPr algn="ctr"/>
                      <a:r>
                        <a:rPr lang="en-US" altLang="zh-CN" b="1"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tc>
                  <a:txBody>
                    <a:bodyPr/>
                    <a:lstStyle/>
                    <a:p>
                      <a:pPr algn="ctr"/>
                      <a:r>
                        <a:rPr lang="en-US" altLang="zh-CN" b="1"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0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(N+Z)</a:t>
                      </a:r>
                      <a:r>
                        <a:rPr lang="en-US" altLang="zh-CN" b="1" baseline="30000" dirty="0">
                          <a:latin typeface="Times New Roman" panose="02020603050405020304" pitchFamily="18" charset="0"/>
                          <a:ea typeface="宋体" panose="02010600030101010101" pitchFamily="2" charset="-122"/>
                          <a:cs typeface="Times New Roman" panose="02020603050405020304" pitchFamily="18" charset="0"/>
                        </a:rPr>
                        <a:t>1/3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 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b="1" baseline="-25000"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tc>
                  <a:txBody>
                    <a:bodyPr/>
                    <a:lstStyle/>
                    <a:p>
                      <a:pPr algn="ct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0</a:t>
                      </a: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 = 0.854</a:t>
                      </a:r>
                    </a:p>
                    <a:p>
                      <a:pPr algn="ct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1</a:t>
                      </a: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 = 0.492</a:t>
                      </a:r>
                    </a:p>
                  </a:txBody>
                  <a:tcPr anchor="ctr"/>
                </a:tc>
                <a:tc>
                  <a:txBody>
                    <a:bodyPr/>
                    <a:lstStyle/>
                    <a:p>
                      <a:pPr algn="ctr"/>
                      <a:r>
                        <a:rPr lang="en-US" altLang="zh-CN" b="1" dirty="0">
                          <a:latin typeface="Times New Roman" panose="02020603050405020304" pitchFamily="18" charset="0"/>
                          <a:ea typeface="宋体" panose="02010600030101010101" pitchFamily="2" charset="-122"/>
                          <a:cs typeface="Times New Roman" panose="02020603050405020304" pitchFamily="18" charset="0"/>
                        </a:rPr>
                        <a:t>0.050</a:t>
                      </a: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 / 0.053 </a:t>
                      </a:r>
                      <a:r>
                        <a:rPr lang="en-US" altLang="zh-CN" b="1" baseline="0" dirty="0" smtClean="0">
                          <a:latin typeface="Times New Roman" panose="02020603050405020304" pitchFamily="18" charset="0"/>
                          <a:ea typeface="宋体" panose="02010600030101010101" pitchFamily="2" charset="-122"/>
                          <a:cs typeface="Times New Roman" panose="02020603050405020304" pitchFamily="18" charset="0"/>
                        </a:rPr>
                        <a:t>/ 0.063</a:t>
                      </a:r>
                      <a:endParaRPr lang="en-US" altLang="zh-CN" b="1" baseline="0"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10001"/>
                  </a:ext>
                </a:extLst>
              </a:tr>
              <a:tr h="688046">
                <a:tc>
                  <a:txBody>
                    <a:bodyPr/>
                    <a:lstStyle/>
                    <a:p>
                      <a:pPr algn="ctr"/>
                      <a:r>
                        <a:rPr lang="en-US" altLang="zh-CN" b="1" dirty="0">
                          <a:latin typeface="Times New Roman" panose="02020603050405020304" pitchFamily="18" charset="0"/>
                          <a:ea typeface="宋体" panose="02010600030101010101" pitchFamily="2" charset="-122"/>
                          <a:cs typeface="Times New Roman" panose="02020603050405020304" pitchFamily="18" charset="0"/>
                        </a:rPr>
                        <a:t>2</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tc>
                  <a:txBody>
                    <a:bodyPr/>
                    <a:lstStyle/>
                    <a:p>
                      <a:pPr algn="ctr"/>
                      <a:r>
                        <a:rPr lang="en-US" altLang="zh-CN" b="1"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0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b="1" baseline="30000" dirty="0">
                          <a:latin typeface="Times New Roman" panose="02020603050405020304" pitchFamily="18" charset="0"/>
                          <a:ea typeface="宋体" panose="02010600030101010101" pitchFamily="2" charset="-122"/>
                          <a:cs typeface="Times New Roman" panose="02020603050405020304" pitchFamily="18" charset="0"/>
                        </a:rPr>
                        <a:t>1/3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            ) + 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b="1" baseline="-25000"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tc>
                  <a:txBody>
                    <a:bodyPr/>
                    <a:lstStyle/>
                    <a:p>
                      <a:pPr algn="ct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0</a:t>
                      </a: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 = 1.025</a:t>
                      </a:r>
                    </a:p>
                    <a:p>
                      <a:pPr algn="ct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1</a:t>
                      </a: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 = 0.649</a:t>
                      </a:r>
                    </a:p>
                  </a:txBody>
                  <a:tcPr anchor="ctr"/>
                </a:tc>
                <a:tc>
                  <a:txBody>
                    <a:bodyPr/>
                    <a:lstStyle/>
                    <a:p>
                      <a:pPr algn="ctr"/>
                      <a:r>
                        <a:rPr lang="en-US" altLang="zh-CN" b="1" dirty="0">
                          <a:latin typeface="Times New Roman" panose="02020603050405020304" pitchFamily="18" charset="0"/>
                          <a:ea typeface="宋体" panose="02010600030101010101" pitchFamily="2" charset="-122"/>
                          <a:cs typeface="Times New Roman" panose="02020603050405020304" pitchFamily="18" charset="0"/>
                        </a:rPr>
                        <a:t>0.052 / </a:t>
                      </a:r>
                      <a:r>
                        <a:rPr lang="en-US" altLang="zh-CN" b="1" dirty="0" smtClean="0">
                          <a:latin typeface="Times New Roman" panose="02020603050405020304" pitchFamily="18" charset="0"/>
                          <a:ea typeface="宋体" panose="02010600030101010101" pitchFamily="2" charset="-122"/>
                          <a:cs typeface="Times New Roman" panose="02020603050405020304" pitchFamily="18" charset="0"/>
                        </a:rPr>
                        <a:t>0.053 / 0.063</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10002"/>
                  </a:ext>
                </a:extLst>
              </a:tr>
              <a:tr h="688046">
                <a:tc>
                  <a:txBody>
                    <a:bodyPr/>
                    <a:lstStyle/>
                    <a:p>
                      <a:pPr algn="ctr"/>
                      <a:r>
                        <a:rPr lang="en-US" altLang="zh-CN" b="1" dirty="0">
                          <a:latin typeface="Times New Roman" panose="02020603050405020304" pitchFamily="18" charset="0"/>
                          <a:ea typeface="宋体" panose="02010600030101010101" pitchFamily="2" charset="-122"/>
                          <a:cs typeface="Times New Roman" panose="02020603050405020304" pitchFamily="18" charset="0"/>
                        </a:rPr>
                        <a:t>3</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0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(Z</a:t>
                      </a:r>
                      <a:r>
                        <a:rPr lang="en-US" altLang="zh-CN" b="1" baseline="30000" dirty="0">
                          <a:latin typeface="Times New Roman" panose="02020603050405020304" pitchFamily="18" charset="0"/>
                          <a:ea typeface="宋体" panose="02010600030101010101" pitchFamily="2" charset="-122"/>
                          <a:cs typeface="Times New Roman" panose="02020603050405020304" pitchFamily="18" charset="0"/>
                        </a:rPr>
                        <a:t>1/3 </a:t>
                      </a: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             ) + 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1 </a:t>
                      </a:r>
                      <a:r>
                        <a:rPr lang="en-US" altLang="zh-CN" b="1" dirty="0" err="1">
                          <a:latin typeface="Times New Roman" panose="02020603050405020304" pitchFamily="18" charset="0"/>
                          <a:ea typeface="宋体" panose="02010600030101010101" pitchFamily="2" charset="-122"/>
                          <a:cs typeface="Times New Roman" panose="02020603050405020304" pitchFamily="18" charset="0"/>
                        </a:rPr>
                        <a:t>lnZ</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 + 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2</a:t>
                      </a:r>
                      <a:endParaRPr lang="zh-CN" altLang="en-US" b="1" baseline="-25000"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tc>
                  <a:txBody>
                    <a:bodyPr/>
                    <a:lstStyle/>
                    <a:p>
                      <a:pPr algn="ct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0</a:t>
                      </a: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 = 0.980</a:t>
                      </a:r>
                    </a:p>
                    <a:p>
                      <a:pPr algn="ct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1</a:t>
                      </a: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 = 0.213</a:t>
                      </a: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2</a:t>
                      </a: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 = 0.106</a:t>
                      </a:r>
                    </a:p>
                  </a:txBody>
                  <a:tcPr anchor="ctr"/>
                </a:tc>
                <a:tc>
                  <a:txBody>
                    <a:bodyPr/>
                    <a:lstStyle/>
                    <a:p>
                      <a:pPr algn="ctr"/>
                      <a:r>
                        <a:rPr lang="en-US" altLang="zh-CN" b="1" dirty="0">
                          <a:latin typeface="Times New Roman" panose="02020603050405020304" pitchFamily="18" charset="0"/>
                          <a:ea typeface="宋体" panose="02010600030101010101" pitchFamily="2" charset="-122"/>
                          <a:cs typeface="Times New Roman" panose="02020603050405020304" pitchFamily="18" charset="0"/>
                        </a:rPr>
                        <a:t>0.054 / </a:t>
                      </a:r>
                      <a:r>
                        <a:rPr lang="en-US" altLang="zh-CN" b="1" dirty="0" smtClean="0">
                          <a:latin typeface="Times New Roman" panose="02020603050405020304" pitchFamily="18" charset="0"/>
                          <a:ea typeface="宋体" panose="02010600030101010101" pitchFamily="2" charset="-122"/>
                          <a:cs typeface="Times New Roman" panose="02020603050405020304" pitchFamily="18" charset="0"/>
                        </a:rPr>
                        <a:t>0.055 /  0.051</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11" name="文本框 10"/>
              <p:cNvSpPr txBox="1"/>
              <p:nvPr/>
            </p:nvSpPr>
            <p:spPr>
              <a:xfrm>
                <a:off x="4221974" y="3510567"/>
                <a:ext cx="628377" cy="523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b="1" i="1" smtClean="0">
                              <a:solidFill>
                                <a:schemeClr val="tx1"/>
                              </a:solidFill>
                              <a:latin typeface="Cambria Math" panose="02040503050406030204" pitchFamily="18" charset="0"/>
                            </a:rPr>
                          </m:ctrlPr>
                        </m:fPr>
                        <m:num>
                          <m:r>
                            <a:rPr lang="en-US" altLang="zh-CN" b="1" i="0" smtClean="0">
                              <a:solidFill>
                                <a:schemeClr val="tx1"/>
                              </a:solidFill>
                              <a:latin typeface="Cambria Math" panose="02040503050406030204" pitchFamily="18" charset="0"/>
                            </a:rPr>
                            <m:t>𝐍</m:t>
                          </m:r>
                          <m:r>
                            <a:rPr lang="en-US" altLang="zh-CN" b="1" i="0" smtClean="0">
                              <a:solidFill>
                                <a:schemeClr val="tx1"/>
                              </a:solidFill>
                              <a:latin typeface="Cambria Math" panose="02040503050406030204" pitchFamily="18" charset="0"/>
                            </a:rPr>
                            <m:t>−</m:t>
                          </m:r>
                          <m:r>
                            <a:rPr lang="en-US" altLang="zh-CN" b="1" i="0" smtClean="0">
                              <a:solidFill>
                                <a:schemeClr val="tx1"/>
                              </a:solidFill>
                              <a:latin typeface="Cambria Math" panose="02040503050406030204" pitchFamily="18" charset="0"/>
                            </a:rPr>
                            <m:t>𝐙</m:t>
                          </m:r>
                        </m:num>
                        <m:den>
                          <m:r>
                            <a:rPr lang="en-US" altLang="zh-CN" b="1" i="0" smtClean="0">
                              <a:solidFill>
                                <a:schemeClr val="tx1"/>
                              </a:solidFill>
                              <a:latin typeface="Cambria Math" panose="02040503050406030204" pitchFamily="18" charset="0"/>
                            </a:rPr>
                            <m:t>𝐍</m:t>
                          </m:r>
                          <m:r>
                            <a:rPr lang="en-US" altLang="zh-CN" b="1" i="0" smtClean="0">
                              <a:solidFill>
                                <a:schemeClr val="tx1"/>
                              </a:solidFill>
                              <a:latin typeface="Cambria Math" panose="02040503050406030204" pitchFamily="18" charset="0"/>
                            </a:rPr>
                            <m:t>+</m:t>
                          </m:r>
                          <m:r>
                            <a:rPr lang="en-US" altLang="zh-CN" b="1" i="0" smtClean="0">
                              <a:solidFill>
                                <a:schemeClr val="tx1"/>
                              </a:solidFill>
                              <a:latin typeface="Cambria Math" panose="02040503050406030204" pitchFamily="18" charset="0"/>
                            </a:rPr>
                            <m:t>𝐙</m:t>
                          </m:r>
                        </m:den>
                      </m:f>
                    </m:oMath>
                  </m:oMathPara>
                </a14:m>
                <a:endParaRPr lang="zh-CN" altLang="en-US" b="1" dirty="0">
                  <a:latin typeface="Times New Roman" panose="02020603050405020304" pitchFamily="18" charset="0"/>
                  <a:cs typeface="Times New Roman" panose="02020603050405020304" pitchFamily="18" charset="0"/>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4221974" y="3510567"/>
                <a:ext cx="628377" cy="523157"/>
              </a:xfrm>
              <a:prstGeom prst="rect">
                <a:avLst/>
              </a:prstGeom>
              <a:blipFill rotWithShape="1">
                <a:blip r:embed="rId5"/>
                <a:stretch>
                  <a:fillRect l="-79" t="-55" r="-4916" b="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3745563" y="4336753"/>
                <a:ext cx="775853" cy="530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b="1" i="1" smtClean="0">
                              <a:solidFill>
                                <a:schemeClr val="tx1"/>
                              </a:solidFill>
                              <a:latin typeface="Cambria Math" panose="02040503050406030204" pitchFamily="18" charset="0"/>
                            </a:rPr>
                          </m:ctrlPr>
                        </m:fPr>
                        <m:num>
                          <m:r>
                            <a:rPr lang="en-US" altLang="zh-CN" b="1" i="0" smtClean="0">
                              <a:solidFill>
                                <a:schemeClr val="tx1"/>
                              </a:solidFill>
                              <a:latin typeface="Cambria Math" panose="02040503050406030204" pitchFamily="18" charset="0"/>
                            </a:rPr>
                            <m:t>|</m:t>
                          </m:r>
                          <m:r>
                            <a:rPr lang="en-US" altLang="zh-CN" b="1" i="0" smtClean="0">
                              <a:solidFill>
                                <a:schemeClr val="tx1"/>
                              </a:solidFill>
                              <a:latin typeface="Cambria Math" panose="02040503050406030204" pitchFamily="18" charset="0"/>
                            </a:rPr>
                            <m:t>𝐍</m:t>
                          </m:r>
                          <m:r>
                            <a:rPr lang="en-US" altLang="zh-CN" b="1" i="0" smtClean="0">
                              <a:solidFill>
                                <a:schemeClr val="tx1"/>
                              </a:solidFill>
                              <a:latin typeface="Cambria Math" panose="02040503050406030204" pitchFamily="18" charset="0"/>
                            </a:rPr>
                            <m:t>−</m:t>
                          </m:r>
                          <m:r>
                            <a:rPr lang="en-US" altLang="zh-CN" b="1" i="0" smtClean="0">
                              <a:solidFill>
                                <a:schemeClr val="tx1"/>
                              </a:solidFill>
                              <a:latin typeface="Cambria Math" panose="02040503050406030204" pitchFamily="18" charset="0"/>
                            </a:rPr>
                            <m:t>𝐙</m:t>
                          </m:r>
                          <m:r>
                            <a:rPr lang="en-US" altLang="zh-CN" b="1" i="0" smtClean="0">
                              <a:solidFill>
                                <a:schemeClr val="tx1"/>
                              </a:solidFill>
                              <a:latin typeface="Cambria Math" panose="02040503050406030204" pitchFamily="18" charset="0"/>
                            </a:rPr>
                            <m:t>|</m:t>
                          </m:r>
                        </m:num>
                        <m:den>
                          <m:r>
                            <a:rPr lang="en-US" altLang="zh-CN" b="1" i="0" smtClean="0">
                              <a:solidFill>
                                <a:schemeClr val="tx1"/>
                              </a:solidFill>
                              <a:latin typeface="Cambria Math" panose="02040503050406030204" pitchFamily="18" charset="0"/>
                            </a:rPr>
                            <m:t>𝐍</m:t>
                          </m:r>
                          <m:r>
                            <a:rPr lang="en-US" altLang="zh-CN" b="1" i="0" smtClean="0">
                              <a:solidFill>
                                <a:schemeClr val="tx1"/>
                              </a:solidFill>
                              <a:latin typeface="Cambria Math" panose="02040503050406030204" pitchFamily="18" charset="0"/>
                            </a:rPr>
                            <m:t>+</m:t>
                          </m:r>
                          <m:r>
                            <a:rPr lang="en-US" altLang="zh-CN" b="1" i="0" smtClean="0">
                              <a:solidFill>
                                <a:schemeClr val="tx1"/>
                              </a:solidFill>
                              <a:latin typeface="Cambria Math" panose="02040503050406030204" pitchFamily="18" charset="0"/>
                            </a:rPr>
                            <m:t>𝐙</m:t>
                          </m:r>
                        </m:den>
                      </m:f>
                    </m:oMath>
                  </m:oMathPara>
                </a14:m>
                <a:endParaRPr lang="zh-CN" altLang="en-US" b="1" dirty="0">
                  <a:latin typeface="Times New Roman" panose="02020603050405020304" pitchFamily="18" charset="0"/>
                  <a:cs typeface="Times New Roman" panose="02020603050405020304" pitchFamily="18" charset="0"/>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3745563" y="4336753"/>
                <a:ext cx="775853" cy="530594"/>
              </a:xfrm>
              <a:prstGeom prst="rect">
                <a:avLst/>
              </a:prstGeom>
              <a:blipFill rotWithShape="1">
                <a:blip r:embed="rId6"/>
                <a:stretch>
                  <a:fillRect l="-43" t="-64" r="-3819" b="14"/>
                </a:stretch>
              </a:blipFill>
            </p:spPr>
            <p:txBody>
              <a:bodyPr/>
              <a:lstStyle/>
              <a:p>
                <a:r>
                  <a:rPr lang="zh-CN" altLang="en-US">
                    <a:noFill/>
                  </a:rPr>
                  <a:t> </a:t>
                </a:r>
              </a:p>
            </p:txBody>
          </p:sp>
        </mc:Fallback>
      </mc:AlternateContent>
      <p:sp>
        <p:nvSpPr>
          <p:cNvPr id="13" name="矩形 12"/>
          <p:cNvSpPr/>
          <p:nvPr/>
        </p:nvSpPr>
        <p:spPr>
          <a:xfrm>
            <a:off x="97117" y="5340250"/>
            <a:ext cx="12063802" cy="1201611"/>
          </a:xfrm>
          <a:prstGeom prst="rect">
            <a:avLst/>
          </a:prstGeom>
        </p:spPr>
        <p:txBody>
          <a:bodyPr wrap="square">
            <a:spAutoFit/>
          </a:bodyPr>
          <a:lstStyle/>
          <a:p>
            <a:pPr>
              <a:lnSpc>
                <a:spcPts val="3000"/>
              </a:lnSpc>
            </a:pPr>
            <a:r>
              <a:rPr lang="pl-PL"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pl-PL" altLang="zh-CN" baseline="300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pl-PL"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pl-PL" altLang="zh-CN" baseline="300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en-US" altLang="zh-CN" baseline="300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N</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1/3</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N</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1/3</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baseline="300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en-US" altLang="zh-CN" baseline="300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en-US" altLang="zh-CN" baseline="300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2/3</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N</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2/3</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en-US" altLang="zh-CN" baseline="300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(N</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Z/N</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pl-PL"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(N+Z)/N</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pl-PL"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(N+Z)/</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ln(N)</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ln(Z)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ln(N+Z)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ln(N*Z)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e</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e</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Z/N</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custDataLst>
              <p:tags r:id="rId2"/>
            </p:custDataLst>
          </p:nvPr>
        </p:nvSpPr>
        <p:spPr>
          <a:xfrm>
            <a:off x="875030" y="112032"/>
            <a:ext cx="8833176" cy="55658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ea"/>
                <a:ea typeface="+mj-ea"/>
                <a:cs typeface="+mj-cs"/>
              </a:defRPr>
            </a:lvl1pPr>
          </a:lstStyle>
          <a:p>
            <a:pPr lvl="0"/>
            <a:r>
              <a:rPr lang="en-US" altLang="zh-CN" dirty="0" smtClean="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3.5 </a:t>
            </a:r>
            <a:r>
              <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自主生成</a:t>
            </a:r>
          </a:p>
        </p:txBody>
      </p:sp>
      <p:sp>
        <p:nvSpPr>
          <p:cNvPr id="10" name="灯片编号占位符 1"/>
          <p:cNvSpPr>
            <a:spLocks noGrp="1"/>
          </p:cNvSpPr>
          <p:nvPr>
            <p:ph type="sldNum" sz="quarter" idx="12"/>
          </p:nvPr>
        </p:nvSpPr>
        <p:spPr>
          <a:xfrm>
            <a:off x="11143248" y="6589829"/>
            <a:ext cx="699770" cy="226695"/>
          </a:xfrm>
        </p:spPr>
        <p:txBody>
          <a:bodyPr/>
          <a:lstStyle/>
          <a:p>
            <a:fld id="{49AE70B2-8BF9-45C0-BB95-33D1B9D3A854}" type="slidenum">
              <a:rPr lang="zh-CN" altLang="en-US" sz="1600" b="1" smtClean="0">
                <a:latin typeface="Times New Roman" panose="02020603050405020304" pitchFamily="18" charset="0"/>
                <a:cs typeface="Times New Roman" panose="02020603050405020304" pitchFamily="18" charset="0"/>
              </a:rPr>
              <a:t>23</a:t>
            </a:fld>
            <a:endParaRPr lang="zh-CN" altLang="en-US" sz="1600" b="1" dirty="0">
              <a:latin typeface="Times New Roman" panose="02020603050405020304" pitchFamily="18" charset="0"/>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51545347"/>
              </p:ext>
            </p:extLst>
          </p:nvPr>
        </p:nvGraphicFramePr>
        <p:xfrm>
          <a:off x="381535" y="1260425"/>
          <a:ext cx="11461483" cy="2752184"/>
        </p:xfrm>
        <a:graphic>
          <a:graphicData uri="http://schemas.openxmlformats.org/drawingml/2006/table">
            <a:tbl>
              <a:tblPr firstRow="1" bandRow="1">
                <a:tableStyleId>{9D7B26C5-4107-4FEC-AEDC-1716B250A1EF}</a:tableStyleId>
              </a:tblPr>
              <a:tblGrid>
                <a:gridCol w="2224908">
                  <a:extLst>
                    <a:ext uri="{9D8B030D-6E8A-4147-A177-3AD203B41FA5}">
                      <a16:colId xmlns:a16="http://schemas.microsoft.com/office/drawing/2014/main" val="20000"/>
                    </a:ext>
                  </a:extLst>
                </a:gridCol>
                <a:gridCol w="3505833">
                  <a:extLst>
                    <a:ext uri="{9D8B030D-6E8A-4147-A177-3AD203B41FA5}">
                      <a16:colId xmlns:a16="http://schemas.microsoft.com/office/drawing/2014/main" val="20001"/>
                    </a:ext>
                  </a:extLst>
                </a:gridCol>
                <a:gridCol w="2865371">
                  <a:extLst>
                    <a:ext uri="{9D8B030D-6E8A-4147-A177-3AD203B41FA5}">
                      <a16:colId xmlns:a16="http://schemas.microsoft.com/office/drawing/2014/main" val="20002"/>
                    </a:ext>
                  </a:extLst>
                </a:gridCol>
                <a:gridCol w="2865371">
                  <a:extLst>
                    <a:ext uri="{9D8B030D-6E8A-4147-A177-3AD203B41FA5}">
                      <a16:colId xmlns:a16="http://schemas.microsoft.com/office/drawing/2014/main" val="20003"/>
                    </a:ext>
                  </a:extLst>
                </a:gridCol>
              </a:tblGrid>
              <a:tr h="688046">
                <a:tc>
                  <a:txBody>
                    <a:bodyPr/>
                    <a:lstStyle/>
                    <a:p>
                      <a:pPr algn="ctr"/>
                      <a:r>
                        <a:rPr lang="zh-CN" altLang="en-US" b="1" dirty="0">
                          <a:latin typeface="宋体" panose="02010600030101010101" pitchFamily="2" charset="-122"/>
                          <a:ea typeface="宋体" panose="02010600030101010101" pitchFamily="2" charset="-122"/>
                        </a:rPr>
                        <a:t>基本词元数量</a:t>
                      </a:r>
                    </a:p>
                  </a:txBody>
                  <a:tcPr anchor="ctr"/>
                </a:tc>
                <a:tc>
                  <a:txBody>
                    <a:bodyPr/>
                    <a:lstStyle/>
                    <a:p>
                      <a:pPr algn="ctr"/>
                      <a:r>
                        <a:rPr lang="zh-CN" altLang="en-US" b="1" dirty="0">
                          <a:latin typeface="宋体" panose="02010600030101010101" pitchFamily="2" charset="-122"/>
                          <a:ea typeface="宋体" panose="02010600030101010101" pitchFamily="2" charset="-122"/>
                        </a:rPr>
                        <a:t>公式</a:t>
                      </a:r>
                    </a:p>
                  </a:txBody>
                  <a:tcPr anchor="ctr"/>
                </a:tc>
                <a:tc>
                  <a:txBody>
                    <a:bodyPr/>
                    <a:lstStyle/>
                    <a:p>
                      <a:pPr algn="ctr"/>
                      <a:r>
                        <a:rPr lang="zh-CN" altLang="en-US" b="1" dirty="0">
                          <a:latin typeface="Times New Roman" panose="02020603050405020304" pitchFamily="18" charset="0"/>
                          <a:ea typeface="宋体" panose="02010600030101010101" pitchFamily="2" charset="-122"/>
                          <a:cs typeface="Times New Roman" panose="02020603050405020304" pitchFamily="18" charset="0"/>
                        </a:rPr>
                        <a:t>常数值</a:t>
                      </a:r>
                    </a:p>
                  </a:txBody>
                  <a:tcPr anchor="ctr"/>
                </a:tc>
                <a:tc>
                  <a:txBody>
                    <a:bodyPr/>
                    <a:lstStyle/>
                    <a:p>
                      <a:pPr algn="ctr"/>
                      <a:r>
                        <a:rPr lang="en-US" altLang="zh-CN" b="1" dirty="0" smtClean="0">
                          <a:latin typeface="Times New Roman" panose="02020603050405020304" pitchFamily="18" charset="0"/>
                          <a:ea typeface="宋体" panose="02010600030101010101" pitchFamily="2" charset="-122"/>
                          <a:cs typeface="Times New Roman" panose="02020603050405020304" pitchFamily="18" charset="0"/>
                        </a:rPr>
                        <a:t>Train / Test</a:t>
                      </a:r>
                      <a:r>
                        <a:rPr lang="en-US" altLang="zh-CN" b="1" baseline="0" dirty="0" smtClean="0">
                          <a:latin typeface="Times New Roman" panose="02020603050405020304" pitchFamily="18" charset="0"/>
                          <a:ea typeface="宋体" panose="02010600030101010101" pitchFamily="2" charset="-122"/>
                          <a:cs typeface="Times New Roman" panose="02020603050405020304" pitchFamily="18" charset="0"/>
                        </a:rPr>
                        <a:t> / Extrapolation</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10000"/>
                  </a:ext>
                </a:extLst>
              </a:tr>
              <a:tr h="688046">
                <a:tc>
                  <a:txBody>
                    <a:bodyPr/>
                    <a:lstStyle/>
                    <a:p>
                      <a:pPr algn="ctr"/>
                      <a:r>
                        <a:rPr lang="en-US" altLang="zh-CN" b="1"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tc>
                  <a:txBody>
                    <a:bodyPr/>
                    <a:lstStyle/>
                    <a:p>
                      <a:pPr algn="ctr"/>
                      <a:r>
                        <a:rPr lang="en-US" altLang="zh-CN" b="1"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0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Z</a:t>
                      </a:r>
                      <a:r>
                        <a:rPr lang="en-US" altLang="zh-CN" b="1" baseline="30000" dirty="0">
                          <a:latin typeface="Times New Roman" panose="02020603050405020304" pitchFamily="18" charset="0"/>
                          <a:ea typeface="宋体" panose="02010600030101010101" pitchFamily="2" charset="-122"/>
                          <a:cs typeface="Times New Roman" panose="02020603050405020304" pitchFamily="18" charset="0"/>
                        </a:rPr>
                        <a:t>1/3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 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b="1" baseline="-25000"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tc>
                  <a:txBody>
                    <a:bodyPr/>
                    <a:lstStyle/>
                    <a:p>
                      <a:pPr algn="ctr"/>
                      <a:r>
                        <a:rPr lang="en-US" altLang="zh-CN" b="1"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0 </a:t>
                      </a:r>
                      <a:r>
                        <a:rPr lang="en-US" altLang="zh-CN" b="1"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1.216</a:t>
                      </a:r>
                    </a:p>
                    <a:p>
                      <a:pPr algn="ctr"/>
                      <a:r>
                        <a:rPr lang="en-US" altLang="zh-CN" b="1"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1 </a:t>
                      </a:r>
                      <a:r>
                        <a:rPr lang="en-US" altLang="zh-CN" b="1"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0.203</a:t>
                      </a:r>
                      <a:endParaRPr lang="en-US" altLang="zh-CN" b="1" baseline="0"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tc>
                  <a:txBody>
                    <a:bodyPr/>
                    <a:lstStyle/>
                    <a:p>
                      <a:pPr algn="ct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0.064 / </a:t>
                      </a:r>
                      <a:r>
                        <a:rPr lang="en-US" altLang="zh-CN" b="1" baseline="0" dirty="0" smtClean="0">
                          <a:latin typeface="Times New Roman" panose="02020603050405020304" pitchFamily="18" charset="0"/>
                          <a:ea typeface="宋体" panose="02010600030101010101" pitchFamily="2" charset="-122"/>
                          <a:cs typeface="Times New Roman" panose="02020603050405020304" pitchFamily="18" charset="0"/>
                        </a:rPr>
                        <a:t>0.064 / 0.072</a:t>
                      </a:r>
                      <a:endParaRPr lang="en-US" altLang="zh-CN" b="1" baseline="0"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10001"/>
                  </a:ext>
                </a:extLst>
              </a:tr>
              <a:tr h="688046">
                <a:tc>
                  <a:txBody>
                    <a:bodyPr/>
                    <a:lstStyle/>
                    <a:p>
                      <a:pPr algn="ctr"/>
                      <a:r>
                        <a:rPr lang="en-US" altLang="zh-CN" b="1" dirty="0">
                          <a:latin typeface="Times New Roman" panose="02020603050405020304" pitchFamily="18" charset="0"/>
                          <a:ea typeface="宋体" panose="02010600030101010101" pitchFamily="2" charset="-122"/>
                          <a:cs typeface="Times New Roman" panose="02020603050405020304" pitchFamily="18" charset="0"/>
                        </a:rPr>
                        <a:t>2</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tc>
                  <a:txBody>
                    <a:bodyPr/>
                    <a:lstStyle/>
                    <a:p>
                      <a:pPr algn="ctr"/>
                      <a:r>
                        <a:rPr lang="en-US" altLang="zh-CN" b="1"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0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b="1" baseline="30000" dirty="0">
                          <a:latin typeface="Times New Roman" panose="02020603050405020304" pitchFamily="18" charset="0"/>
                          <a:ea typeface="宋体" panose="02010600030101010101" pitchFamily="2" charset="-122"/>
                          <a:cs typeface="Times New Roman" panose="02020603050405020304" pitchFamily="18" charset="0"/>
                        </a:rPr>
                        <a:t>1/3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 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b="1" baseline="-25000"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tc>
                  <a:txBody>
                    <a:bodyPr/>
                    <a:lstStyle/>
                    <a:p>
                      <a:pPr algn="ct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0</a:t>
                      </a: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 = 1.062</a:t>
                      </a:r>
                    </a:p>
                    <a:p>
                      <a:pPr algn="ct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1</a:t>
                      </a: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 = 0.450</a:t>
                      </a:r>
                    </a:p>
                  </a:txBody>
                  <a:tcPr anchor="ctr"/>
                </a:tc>
                <a:tc>
                  <a:txBody>
                    <a:bodyPr/>
                    <a:lstStyle/>
                    <a:p>
                      <a:pPr algn="ctr"/>
                      <a:r>
                        <a:rPr lang="en-US" altLang="zh-CN"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0.048</a:t>
                      </a:r>
                      <a:r>
                        <a:rPr lang="en-US" altLang="zh-CN" b="1" baseline="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 </a:t>
                      </a:r>
                      <a:r>
                        <a:rPr lang="en-US" altLang="zh-CN" b="1" baseline="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0.044 / 0.044</a:t>
                      </a:r>
                      <a:endParaRPr lang="en-US" altLang="zh-CN" b="1" baseline="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10002"/>
                  </a:ext>
                </a:extLst>
              </a:tr>
              <a:tr h="688046">
                <a:tc>
                  <a:txBody>
                    <a:bodyPr/>
                    <a:lstStyle/>
                    <a:p>
                      <a:pPr algn="ctr"/>
                      <a:r>
                        <a:rPr lang="en-US" altLang="zh-CN" b="1" dirty="0">
                          <a:latin typeface="Times New Roman" panose="02020603050405020304" pitchFamily="18" charset="0"/>
                          <a:ea typeface="宋体" panose="02010600030101010101" pitchFamily="2" charset="-122"/>
                          <a:cs typeface="Times New Roman" panose="02020603050405020304" pitchFamily="18" charset="0"/>
                        </a:rPr>
                        <a:t>3</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tc>
                  <a:txBody>
                    <a:bodyPr/>
                    <a:lstStyle/>
                    <a:p>
                      <a:pPr algn="ctr"/>
                      <a:r>
                        <a:rPr lang="en-US" altLang="zh-CN" b="1"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0 </a:t>
                      </a: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b="1" baseline="30000" dirty="0">
                          <a:latin typeface="Times New Roman" panose="02020603050405020304" pitchFamily="18" charset="0"/>
                          <a:ea typeface="宋体" panose="02010600030101010101" pitchFamily="2" charset="-122"/>
                          <a:cs typeface="Times New Roman" panose="02020603050405020304" pitchFamily="18" charset="0"/>
                        </a:rPr>
                        <a:t>1/3 </a:t>
                      </a: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            + (            )</a:t>
                      </a:r>
                      <a:r>
                        <a:rPr lang="en-US" altLang="zh-CN" b="1" baseline="50000" dirty="0">
                          <a:latin typeface="Times New Roman" panose="02020603050405020304" pitchFamily="18" charset="0"/>
                          <a:ea typeface="宋体" panose="02010600030101010101" pitchFamily="2" charset="-122"/>
                          <a:cs typeface="Times New Roman" panose="02020603050405020304" pitchFamily="18" charset="0"/>
                        </a:rPr>
                        <a:t>2 </a:t>
                      </a: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 - 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b="1" baseline="-25000"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tc>
                  <a:txBody>
                    <a:bodyPr/>
                    <a:lstStyle/>
                    <a:p>
                      <a:pPr algn="ct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0</a:t>
                      </a: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 = 1.022</a:t>
                      </a:r>
                    </a:p>
                    <a:p>
                      <a:pPr algn="ct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b="1" baseline="-25000" dirty="0">
                          <a:latin typeface="Times New Roman" panose="02020603050405020304" pitchFamily="18" charset="0"/>
                          <a:ea typeface="宋体" panose="02010600030101010101" pitchFamily="2" charset="-122"/>
                          <a:cs typeface="Times New Roman" panose="02020603050405020304" pitchFamily="18" charset="0"/>
                        </a:rPr>
                        <a:t>1</a:t>
                      </a:r>
                      <a:r>
                        <a:rPr lang="en-US" altLang="zh-CN" b="1" baseline="0" dirty="0">
                          <a:latin typeface="Times New Roman" panose="02020603050405020304" pitchFamily="18" charset="0"/>
                          <a:ea typeface="宋体" panose="02010600030101010101" pitchFamily="2" charset="-122"/>
                          <a:cs typeface="Times New Roman" panose="02020603050405020304" pitchFamily="18" charset="0"/>
                        </a:rPr>
                        <a:t> = 0.112</a:t>
                      </a:r>
                    </a:p>
                  </a:txBody>
                  <a:tcPr anchor="ctr"/>
                </a:tc>
                <a:tc>
                  <a:txBody>
                    <a:bodyPr/>
                    <a:lstStyle/>
                    <a:p>
                      <a:pPr algn="ctr"/>
                      <a:r>
                        <a:rPr lang="en-US" altLang="zh-CN" b="1" dirty="0">
                          <a:latin typeface="Times New Roman" panose="02020603050405020304" pitchFamily="18" charset="0"/>
                          <a:ea typeface="宋体" panose="02010600030101010101" pitchFamily="2" charset="-122"/>
                          <a:cs typeface="Times New Roman" panose="02020603050405020304" pitchFamily="18" charset="0"/>
                        </a:rPr>
                        <a:t>0.055 / </a:t>
                      </a:r>
                      <a:r>
                        <a:rPr lang="en-US" altLang="zh-CN" b="1" dirty="0" smtClean="0">
                          <a:latin typeface="Times New Roman" panose="02020603050405020304" pitchFamily="18" charset="0"/>
                          <a:ea typeface="宋体" panose="02010600030101010101" pitchFamily="2" charset="-122"/>
                          <a:cs typeface="Times New Roman" panose="02020603050405020304" pitchFamily="18" charset="0"/>
                        </a:rPr>
                        <a:t>0.055 / 0.055</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3" name="文本框 2"/>
              <p:cNvSpPr txBox="1"/>
              <p:nvPr/>
            </p:nvSpPr>
            <p:spPr>
              <a:xfrm>
                <a:off x="3660645" y="3437304"/>
                <a:ext cx="628377" cy="523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b="1" i="1" smtClean="0">
                              <a:solidFill>
                                <a:schemeClr val="tx1"/>
                              </a:solidFill>
                              <a:latin typeface="Cambria Math" panose="02040503050406030204" pitchFamily="18" charset="0"/>
                            </a:rPr>
                          </m:ctrlPr>
                        </m:fPr>
                        <m:num>
                          <m:r>
                            <a:rPr lang="en-US" altLang="zh-CN" b="1" i="1" smtClean="0">
                              <a:solidFill>
                                <a:schemeClr val="tx1"/>
                              </a:solidFill>
                              <a:latin typeface="Cambria Math" panose="02040503050406030204" pitchFamily="18" charset="0"/>
                            </a:rPr>
                            <m:t>𝒁</m:t>
                          </m:r>
                        </m:num>
                        <m:den>
                          <m:r>
                            <a:rPr lang="en-US" altLang="zh-CN" b="1" i="0" smtClean="0">
                              <a:solidFill>
                                <a:schemeClr val="tx1"/>
                              </a:solidFill>
                              <a:latin typeface="Cambria Math" panose="02040503050406030204" pitchFamily="18" charset="0"/>
                            </a:rPr>
                            <m:t>𝐍</m:t>
                          </m:r>
                          <m:r>
                            <a:rPr lang="en-US" altLang="zh-CN" b="1" i="0" smtClean="0">
                              <a:solidFill>
                                <a:schemeClr val="tx1"/>
                              </a:solidFill>
                              <a:latin typeface="Cambria Math" panose="02040503050406030204" pitchFamily="18" charset="0"/>
                            </a:rPr>
                            <m:t>+</m:t>
                          </m:r>
                          <m:r>
                            <a:rPr lang="en-US" altLang="zh-CN" b="1" i="0" smtClean="0">
                              <a:solidFill>
                                <a:schemeClr val="tx1"/>
                              </a:solidFill>
                              <a:latin typeface="Cambria Math" panose="02040503050406030204" pitchFamily="18" charset="0"/>
                            </a:rPr>
                            <m:t>𝐙</m:t>
                          </m:r>
                        </m:den>
                      </m:f>
                    </m:oMath>
                  </m:oMathPara>
                </a14:m>
                <a:endParaRPr lang="zh-CN" altLang="en-US" b="1" dirty="0">
                  <a:latin typeface="Times New Roman" panose="02020603050405020304" pitchFamily="18" charset="0"/>
                  <a:cs typeface="Times New Roman" panose="02020603050405020304" pitchFamily="18"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3660645" y="3437304"/>
                <a:ext cx="628377" cy="523157"/>
              </a:xfrm>
              <a:prstGeom prst="rect">
                <a:avLst/>
              </a:prstGeom>
              <a:blipFill rotWithShape="1">
                <a:blip r:embed="rId5"/>
                <a:stretch>
                  <a:fillRect l="-80" t="-9" r="-4915" b="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4611071" y="3437304"/>
                <a:ext cx="628377" cy="523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b="1" i="1" smtClean="0">
                              <a:solidFill>
                                <a:schemeClr val="tx1"/>
                              </a:solidFill>
                              <a:latin typeface="Cambria Math" panose="02040503050406030204" pitchFamily="18" charset="0"/>
                            </a:rPr>
                          </m:ctrlPr>
                        </m:fPr>
                        <m:num>
                          <m:r>
                            <a:rPr lang="en-US" altLang="zh-CN" b="1" i="1" smtClean="0">
                              <a:solidFill>
                                <a:schemeClr val="tx1"/>
                              </a:solidFill>
                              <a:latin typeface="Cambria Math" panose="02040503050406030204" pitchFamily="18" charset="0"/>
                            </a:rPr>
                            <m:t>𝒁</m:t>
                          </m:r>
                        </m:num>
                        <m:den>
                          <m:r>
                            <a:rPr lang="en-US" altLang="zh-CN" b="1" i="0" smtClean="0">
                              <a:solidFill>
                                <a:schemeClr val="tx1"/>
                              </a:solidFill>
                              <a:latin typeface="Cambria Math" panose="02040503050406030204" pitchFamily="18" charset="0"/>
                            </a:rPr>
                            <m:t>𝐍</m:t>
                          </m:r>
                          <m:r>
                            <a:rPr lang="en-US" altLang="zh-CN" b="1" i="0" smtClean="0">
                              <a:solidFill>
                                <a:schemeClr val="tx1"/>
                              </a:solidFill>
                              <a:latin typeface="Cambria Math" panose="02040503050406030204" pitchFamily="18" charset="0"/>
                            </a:rPr>
                            <m:t>+</m:t>
                          </m:r>
                          <m:r>
                            <a:rPr lang="en-US" altLang="zh-CN" b="1" i="0" smtClean="0">
                              <a:solidFill>
                                <a:schemeClr val="tx1"/>
                              </a:solidFill>
                              <a:latin typeface="Cambria Math" panose="02040503050406030204" pitchFamily="18" charset="0"/>
                            </a:rPr>
                            <m:t>𝐙</m:t>
                          </m:r>
                        </m:den>
                      </m:f>
                    </m:oMath>
                  </m:oMathPara>
                </a14:m>
                <a:endParaRPr lang="zh-CN" altLang="en-US" b="1" dirty="0">
                  <a:latin typeface="Times New Roman" panose="02020603050405020304" pitchFamily="18" charset="0"/>
                  <a:cs typeface="Times New Roman" panose="02020603050405020304" pitchFamily="18" charset="0"/>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4611071" y="3437304"/>
                <a:ext cx="628377" cy="523157"/>
              </a:xfrm>
              <a:prstGeom prst="rect">
                <a:avLst/>
              </a:prstGeom>
              <a:blipFill rotWithShape="1">
                <a:blip r:embed="rId5"/>
                <a:stretch>
                  <a:fillRect l="-53" t="-9" r="-4942" b="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4410747" y="2747066"/>
                <a:ext cx="218008"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b="1" i="1" smtClean="0">
                              <a:solidFill>
                                <a:schemeClr val="tx1"/>
                              </a:solidFill>
                              <a:latin typeface="Cambria Math" panose="02040503050406030204" pitchFamily="18" charset="0"/>
                            </a:rPr>
                          </m:ctrlPr>
                        </m:fPr>
                        <m:num>
                          <m:r>
                            <a:rPr lang="en-US" altLang="zh-CN" b="1" i="0" smtClean="0">
                              <a:solidFill>
                                <a:schemeClr val="tx1"/>
                              </a:solidFill>
                              <a:latin typeface="Cambria Math" panose="02040503050406030204" pitchFamily="18" charset="0"/>
                            </a:rPr>
                            <m:t>𝐙</m:t>
                          </m:r>
                        </m:num>
                        <m:den>
                          <m:r>
                            <a:rPr lang="en-US" altLang="zh-CN" b="1" i="0" smtClean="0">
                              <a:solidFill>
                                <a:schemeClr val="tx1"/>
                              </a:solidFill>
                              <a:latin typeface="Cambria Math" panose="02040503050406030204" pitchFamily="18" charset="0"/>
                            </a:rPr>
                            <m:t>𝐍</m:t>
                          </m:r>
                        </m:den>
                      </m:f>
                    </m:oMath>
                  </m:oMathPara>
                </a14:m>
                <a:endParaRPr lang="zh-CN" altLang="en-US" b="1" dirty="0">
                  <a:latin typeface="Times New Roman" panose="02020603050405020304" pitchFamily="18" charset="0"/>
                  <a:cs typeface="Times New Roman" panose="02020603050405020304" pitchFamily="18" charset="0"/>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4410747" y="2747066"/>
                <a:ext cx="218008" cy="516745"/>
              </a:xfrm>
              <a:prstGeom prst="rect">
                <a:avLst/>
              </a:prstGeom>
              <a:blipFill rotWithShape="1">
                <a:blip r:embed="rId6"/>
                <a:stretch>
                  <a:fillRect l="-17" t="-11" r="-15327" b="106"/>
                </a:stretch>
              </a:blipFill>
            </p:spPr>
            <p:txBody>
              <a:bodyPr/>
              <a:lstStyle/>
              <a:p>
                <a:r>
                  <a:rPr lang="zh-CN" altLang="en-US">
                    <a:noFill/>
                  </a:rPr>
                  <a:t> </a:t>
                </a:r>
              </a:p>
            </p:txBody>
          </p:sp>
        </mc:Fallback>
      </mc:AlternateContent>
      <p:sp>
        <p:nvSpPr>
          <p:cNvPr id="14" name="矩形 13"/>
          <p:cNvSpPr/>
          <p:nvPr/>
        </p:nvSpPr>
        <p:spPr>
          <a:xfrm>
            <a:off x="875030" y="4058076"/>
            <a:ext cx="11318239" cy="528350"/>
          </a:xfrm>
          <a:prstGeom prst="rect">
            <a:avLst/>
          </a:prstGeom>
        </p:spPr>
        <p:txBody>
          <a:bodyPr wrap="square">
            <a:spAutoFit/>
          </a:bodyPr>
          <a:lstStyle/>
          <a:p>
            <a:pPr>
              <a:lnSpc>
                <a:spcPts val="4000"/>
              </a:lnSpc>
            </a:pP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Z-N</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Z/N</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N/(N+Z)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baseline="300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en-US" altLang="zh-CN" baseline="300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en-US"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(N+Z)</a:t>
            </a:r>
            <a:r>
              <a:rPr lang="en-US" altLang="zh-CN" baseline="300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pl-PL"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pl-PL"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1/3</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pl-PL"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Z</a:t>
            </a:r>
            <a:r>
              <a:rPr lang="pl-PL" altLang="zh-CN" baseline="30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1/3</a:t>
            </a:r>
            <a:endPar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矩形 14"/>
          <p:cNvSpPr/>
          <p:nvPr/>
        </p:nvSpPr>
        <p:spPr>
          <a:xfrm>
            <a:off x="66984" y="4908410"/>
            <a:ext cx="9134134" cy="1595117"/>
          </a:xfrm>
          <a:prstGeom prst="rect">
            <a:avLst/>
          </a:prstGeom>
        </p:spPr>
        <p:txBody>
          <a:bodyPr wrap="square">
            <a:spAutoFit/>
          </a:bodyPr>
          <a:lstStyle/>
          <a:p>
            <a:pPr>
              <a:lnSpc>
                <a:spcPts val="3000"/>
              </a:lnSpc>
            </a:pP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优势：</a:t>
            </a:r>
            <a:r>
              <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(1) </a:t>
            </a: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探索未知物理空间，可能产生完全新颖的结构；</a:t>
            </a:r>
            <a:endPar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endParaRPr>
          </a:p>
          <a:p>
            <a:pPr>
              <a:lnSpc>
                <a:spcPts val="3000"/>
              </a:lnSpc>
            </a:pPr>
            <a:r>
              <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            (2) </a:t>
            </a: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避免人为主观，从预训练的知识储备中提取；</a:t>
            </a:r>
            <a:endPar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endParaRPr>
          </a:p>
          <a:p>
            <a:pPr>
              <a:lnSpc>
                <a:spcPts val="3000"/>
              </a:lnSpc>
            </a:pP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劣势：</a:t>
            </a:r>
            <a:r>
              <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(1) </a:t>
            </a: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搜索空间更大，计算复杂度较高；</a:t>
            </a:r>
            <a:endPar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endParaRPr>
          </a:p>
          <a:p>
            <a:pPr>
              <a:lnSpc>
                <a:spcPts val="3000"/>
              </a:lnSpc>
            </a:pPr>
            <a:r>
              <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            (2) </a:t>
            </a: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生成的复杂性词元是否可以物理解释。</a:t>
            </a:r>
            <a:endPar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endParaRPr>
          </a:p>
        </p:txBody>
      </p:sp>
      <p:sp>
        <p:nvSpPr>
          <p:cNvPr id="16" name="矩形 15"/>
          <p:cNvSpPr/>
          <p:nvPr/>
        </p:nvSpPr>
        <p:spPr>
          <a:xfrm>
            <a:off x="8155324" y="4677361"/>
            <a:ext cx="3927260" cy="2015936"/>
          </a:xfrm>
          <a:prstGeom prst="rect">
            <a:avLst/>
          </a:prstGeom>
        </p:spPr>
        <p:txBody>
          <a:bodyPr wrap="square">
            <a:spAutoFit/>
          </a:bodyPr>
          <a:lstStyle/>
          <a:p>
            <a:pPr>
              <a:lnSpc>
                <a:spcPts val="3000"/>
              </a:lnSpc>
            </a:pP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有可能获得更高精度，</a:t>
            </a:r>
            <a:endPar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nSpc>
                <a:spcPts val="3000"/>
              </a:lnSpc>
            </a:pP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也有可能永远拟合不上。</a:t>
            </a:r>
            <a:endPar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nSpc>
                <a:spcPts val="3000"/>
              </a:lnSpc>
            </a:pPr>
            <a:endPar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endParaRPr>
          </a:p>
          <a:p>
            <a:pPr>
              <a:lnSpc>
                <a:spcPts val="3000"/>
              </a:lnSpc>
            </a:pP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更高参数量</a:t>
            </a:r>
            <a:r>
              <a:rPr lang="zh-CN" altLang="en-US" sz="2000" dirty="0" smtClean="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例如</a:t>
            </a:r>
            <a:r>
              <a:rPr lang="en-US" altLang="zh-CN" sz="2000" dirty="0" smtClean="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V4</a:t>
            </a: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等，</a:t>
            </a:r>
            <a:endPar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endParaRPr>
          </a:p>
          <a:p>
            <a:pPr>
              <a:lnSpc>
                <a:spcPts val="3000"/>
              </a:lnSpc>
            </a:pPr>
            <a:r>
              <a:rPr lang="zh-CN" altLang="en-US"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包含更多先验信息的大语言模型。</a:t>
            </a:r>
            <a:endParaRPr lang="en-US" altLang="zh-CN" sz="2000"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endParaRPr>
          </a:p>
        </p:txBody>
      </p:sp>
      <p:sp>
        <p:nvSpPr>
          <p:cNvPr id="20" name="文本框 19"/>
          <p:cNvSpPr txBox="1"/>
          <p:nvPr/>
        </p:nvSpPr>
        <p:spPr>
          <a:xfrm>
            <a:off x="6848231" y="5431530"/>
            <a:ext cx="920261" cy="461665"/>
          </a:xfrm>
          <a:prstGeom prst="rect">
            <a:avLst/>
          </a:prstGeom>
          <a:noFill/>
        </p:spPr>
        <p:txBody>
          <a:bodyPr wrap="square">
            <a:spAutoFit/>
          </a:bodyPr>
          <a:lstStyle/>
          <a:p>
            <a:r>
              <a:rPr lang="zh-CN" altLang="en-US" sz="24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讨论</a:t>
            </a:r>
            <a:endParaRPr lang="zh-CN" altLang="en-US" sz="2400" dirty="0"/>
          </a:p>
        </p:txBody>
      </p:sp>
      <p:sp>
        <p:nvSpPr>
          <p:cNvPr id="21" name="左大括号 20"/>
          <p:cNvSpPr/>
          <p:nvPr/>
        </p:nvSpPr>
        <p:spPr>
          <a:xfrm>
            <a:off x="7661966" y="5017712"/>
            <a:ext cx="556669" cy="1289303"/>
          </a:xfrm>
          <a:prstGeom prst="leftBrace">
            <a:avLst/>
          </a:prstGeom>
          <a:ln w="38100">
            <a:solidFill>
              <a:srgbClr val="D03B2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custDataLst>
              <p:tags r:id="rId2"/>
            </p:custDataLst>
          </p:nvPr>
        </p:nvSpPr>
        <p:spPr>
          <a:xfrm>
            <a:off x="875030" y="112032"/>
            <a:ext cx="8833176" cy="55658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ea"/>
                <a:ea typeface="+mj-ea"/>
                <a:cs typeface="+mj-cs"/>
              </a:defRPr>
            </a:lvl1pPr>
          </a:lstStyle>
          <a:p>
            <a:pPr lvl="0" algn="l">
              <a:buClrTx/>
              <a:buSzTx/>
              <a:buFontTx/>
            </a:pPr>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4</a:t>
            </a:r>
            <a:r>
              <a:rPr lang="en-US" altLang="zh-CN" dirty="0">
                <a:gradFill>
                  <a:gsLst>
                    <a:gs pos="30000">
                      <a:srgbClr val="BC1D2D"/>
                    </a:gs>
                    <a:gs pos="100000">
                      <a:srgbClr val="E0522E"/>
                    </a:gs>
                  </a:gsLst>
                  <a:lin ang="0" scaled="0"/>
                </a:gradFill>
                <a:latin typeface="微软雅黑" panose="020B0503020204020204" charset="-122"/>
                <a:ea typeface="微软雅黑" panose="020B0503020204020204" charset="-122"/>
                <a:cs typeface="+mn-cs"/>
                <a:sym typeface="+mn-ea"/>
              </a:rPr>
              <a:t> </a:t>
            </a:r>
            <a:r>
              <a:rPr lang="zh-CN" altLang="en-US" dirty="0">
                <a:gradFill>
                  <a:gsLst>
                    <a:gs pos="30000">
                      <a:srgbClr val="BC1D2D"/>
                    </a:gs>
                    <a:gs pos="100000">
                      <a:srgbClr val="E0522E"/>
                    </a:gs>
                  </a:gsLst>
                  <a:lin ang="0" scaled="0"/>
                </a:gradFill>
                <a:latin typeface="微软雅黑" panose="020B0503020204020204" charset="-122"/>
                <a:ea typeface="微软雅黑" panose="020B0503020204020204" charset="-122"/>
                <a:cs typeface="+mn-cs"/>
                <a:sym typeface="+mn-ea"/>
              </a:rPr>
              <a:t>总结</a:t>
            </a:r>
            <a:endParaRPr lang="zh-CN" altLang="en-US" noProof="0" dirty="0">
              <a:ln>
                <a:noFill/>
              </a:ln>
              <a:gradFill>
                <a:gsLst>
                  <a:gs pos="30000">
                    <a:srgbClr val="BC1D2D"/>
                  </a:gs>
                  <a:gs pos="100000">
                    <a:srgbClr val="E0522E"/>
                  </a:gs>
                </a:gsLst>
                <a:lin ang="0" scaled="0"/>
              </a:gradFill>
              <a:effectLst/>
              <a:uLnTx/>
              <a:uFillTx/>
              <a:latin typeface="微软雅黑" panose="020B0503020204020204" charset="-122"/>
              <a:ea typeface="微软雅黑" panose="020B0503020204020204" charset="-122"/>
              <a:cs typeface="+mn-cs"/>
              <a:sym typeface="+mn-ea"/>
            </a:endParaRPr>
          </a:p>
        </p:txBody>
      </p:sp>
      <p:sp>
        <p:nvSpPr>
          <p:cNvPr id="3" name="灯片编号占位符 1"/>
          <p:cNvSpPr>
            <a:spLocks noGrp="1"/>
          </p:cNvSpPr>
          <p:nvPr>
            <p:ph type="sldNum" sz="quarter" idx="12"/>
          </p:nvPr>
        </p:nvSpPr>
        <p:spPr>
          <a:xfrm>
            <a:off x="11143248" y="6589829"/>
            <a:ext cx="699770" cy="226695"/>
          </a:xfrm>
        </p:spPr>
        <p:txBody>
          <a:bodyPr/>
          <a:lstStyle/>
          <a:p>
            <a:fld id="{49AE70B2-8BF9-45C0-BB95-33D1B9D3A854}" type="slidenum">
              <a:rPr lang="zh-CN" altLang="en-US" sz="1600" b="1" smtClean="0">
                <a:latin typeface="Times New Roman" panose="02020603050405020304" pitchFamily="18" charset="0"/>
                <a:cs typeface="Times New Roman" panose="02020603050405020304" pitchFamily="18" charset="0"/>
              </a:rPr>
              <a:t>24</a:t>
            </a:fld>
            <a:endParaRPr lang="zh-CN" altLang="en-US" sz="1600" b="1" dirty="0">
              <a:latin typeface="Times New Roman" panose="02020603050405020304" pitchFamily="18" charset="0"/>
              <a:cs typeface="Times New Roman" panose="02020603050405020304" pitchFamily="18" charset="0"/>
            </a:endParaRPr>
          </a:p>
        </p:txBody>
      </p:sp>
      <p:sp>
        <p:nvSpPr>
          <p:cNvPr id="2" name="矩形 1"/>
          <p:cNvSpPr/>
          <p:nvPr/>
        </p:nvSpPr>
        <p:spPr>
          <a:xfrm>
            <a:off x="215922" y="1428563"/>
            <a:ext cx="11760155" cy="4488858"/>
          </a:xfrm>
          <a:prstGeom prst="rect">
            <a:avLst/>
          </a:prstGeom>
          <a:noFill/>
        </p:spPr>
        <p:txBody>
          <a:bodyPr wrap="square" lIns="91440" tIns="45720" rIns="91440" bIns="45720">
            <a:spAutoFit/>
          </a:bodyPr>
          <a:lstStyle/>
          <a:p>
            <a:pPr marL="514350" indent="-514350" algn="just">
              <a:lnSpc>
                <a:spcPts val="5000"/>
              </a:lnSpc>
              <a:buAutoNum type="arabicPeriod"/>
            </a:pPr>
            <a:r>
              <a:rPr lang="zh-CN" altLang="en-US" sz="2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本研究提出一种基于</a:t>
            </a:r>
            <a:r>
              <a:rPr lang="en-US" altLang="zh-CN" sz="2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LLM</a:t>
            </a:r>
            <a:r>
              <a:rPr lang="zh-CN" altLang="en-US" sz="2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的多目标研究框架，在保留通用预训练参数的前提下采用</a:t>
            </a:r>
            <a:r>
              <a:rPr lang="en-US" altLang="zh-CN" sz="2400"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LoRA</a:t>
            </a:r>
            <a:r>
              <a:rPr lang="zh-CN" altLang="en-US" sz="2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技术，对一系列可观测量展开研究并取得了较高的预测精度，结果表明该框架为核物理领域提供一种新颖、有效的方法。</a:t>
            </a:r>
            <a:endParaRPr lang="en-US" altLang="zh-CN" sz="2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a:p>
            <a:pPr marL="514350" indent="-514350" algn="just">
              <a:lnSpc>
                <a:spcPts val="5000"/>
              </a:lnSpc>
              <a:buAutoNum type="arabicPeriod"/>
            </a:pPr>
            <a:r>
              <a:rPr lang="zh-CN" altLang="en-US" sz="2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损失函数的快速收敛以及高优化比例，验证了</a:t>
            </a:r>
            <a:r>
              <a:rPr lang="en-US" altLang="zh-CN" sz="2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LLM</a:t>
            </a:r>
            <a:r>
              <a:rPr lang="zh-CN" altLang="en-US" sz="2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的稳定性与任务适配能力，未来可拓展至更高参数模型、更多物理量、更复杂核结构问题等。</a:t>
            </a:r>
            <a:endParaRPr lang="en-US" altLang="zh-CN" sz="2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a:p>
            <a:pPr marL="514350" indent="-514350" algn="just">
              <a:lnSpc>
                <a:spcPts val="5000"/>
              </a:lnSpc>
              <a:buAutoNum type="arabicPeriod"/>
            </a:pPr>
            <a:r>
              <a:rPr lang="zh-CN" altLang="en-US" sz="2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融合</a:t>
            </a:r>
            <a:r>
              <a:rPr lang="en-US" altLang="zh-CN" sz="2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LLM</a:t>
            </a:r>
            <a:r>
              <a:rPr lang="zh-CN" altLang="en-US" sz="2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SR</a:t>
            </a:r>
            <a:r>
              <a:rPr lang="zh-CN" altLang="en-US" sz="2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，利用“人工干预”和“自主生成”对比分析，实现“数值拟合”到“符号发现”，为经验公式的构建提供了自动化工具。</a:t>
            </a:r>
            <a:endParaRPr lang="en-US" altLang="zh-CN" sz="2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59690" y="3236495"/>
            <a:ext cx="6369051" cy="2958502"/>
          </a:xfrm>
          <a:prstGeom prst="rect">
            <a:avLst/>
          </a:prstGeom>
          <a:noFill/>
        </p:spPr>
        <p:txBody>
          <a:bodyPr wrap="none" lIns="91440" tIns="45720" rIns="91440" bIns="45720">
            <a:spAutoFit/>
          </a:bodyPr>
          <a:lstStyle/>
          <a:p>
            <a:pPr algn="r">
              <a:lnSpc>
                <a:spcPts val="12000"/>
              </a:lnSpc>
            </a:pPr>
            <a:r>
              <a:rPr lang="zh-CN" altLang="en-US" sz="8000" b="1" i="1" cap="none" spc="0" dirty="0">
                <a:ln w="0"/>
                <a:solidFill>
                  <a:srgbClr val="FFFFFF"/>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恳请各位专家</a:t>
            </a:r>
            <a:endParaRPr lang="en-US" altLang="zh-CN" sz="8000" b="1" i="1" cap="none" spc="0" dirty="0">
              <a:ln w="0"/>
              <a:solidFill>
                <a:srgbClr val="FFFFFF"/>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a:p>
            <a:pPr algn="r">
              <a:lnSpc>
                <a:spcPts val="12000"/>
              </a:lnSpc>
            </a:pPr>
            <a:r>
              <a:rPr lang="zh-CN" altLang="en-US" sz="8000" b="1" i="1" cap="none" spc="0" dirty="0">
                <a:ln w="0"/>
                <a:solidFill>
                  <a:srgbClr val="FFFFFF"/>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批评指正</a:t>
            </a:r>
            <a:r>
              <a:rPr lang="zh-CN" altLang="en-US" sz="8000" b="1" i="1" dirty="0">
                <a:ln w="0"/>
                <a:solidFill>
                  <a:srgbClr val="FFFFFF"/>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a:t>
            </a:r>
            <a:endParaRPr lang="zh-CN" altLang="en-US" sz="4800" b="1" i="1" cap="none" spc="0" dirty="0">
              <a:ln w="0"/>
              <a:solidFill>
                <a:srgbClr val="FFFFFF"/>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3"/>
          <a:stretch>
            <a:fillRect/>
          </a:stretch>
        </p:blipFill>
        <p:spPr>
          <a:xfrm>
            <a:off x="4344216" y="1129267"/>
            <a:ext cx="3359187" cy="2225233"/>
          </a:xfrm>
          <a:prstGeom prst="rect">
            <a:avLst/>
          </a:prstGeom>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custDataLst>
              <p:tags r:id="rId2"/>
            </p:custDataLst>
          </p:nvPr>
        </p:nvSpPr>
        <p:spPr>
          <a:xfrm>
            <a:off x="875030" y="112032"/>
            <a:ext cx="8833176" cy="55658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ea"/>
                <a:ea typeface="+mj-ea"/>
                <a:cs typeface="+mj-cs"/>
              </a:defRPr>
            </a:lvl1pPr>
          </a:lstStyle>
          <a:p>
            <a:pPr lvl="0" algn="l">
              <a:buClrTx/>
              <a:buSzTx/>
              <a:buFontTx/>
            </a:pPr>
            <a:r>
              <a:rPr lang="en-US" altLang="zh-CN" noProof="0" dirty="0">
                <a:ln>
                  <a:noFill/>
                </a:ln>
                <a:gradFill>
                  <a:gsLst>
                    <a:gs pos="30000">
                      <a:srgbClr val="BC1D2D"/>
                    </a:gs>
                    <a:gs pos="100000">
                      <a:srgbClr val="E0522E"/>
                    </a:gs>
                  </a:gsLst>
                  <a:lin ang="0" scaled="0"/>
                </a:gra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1.1</a:t>
            </a:r>
            <a:r>
              <a:rPr lang="en-US" altLang="zh-CN" noProof="0" dirty="0">
                <a:ln>
                  <a:noFill/>
                </a:ln>
                <a:gradFill>
                  <a:gsLst>
                    <a:gs pos="30000">
                      <a:srgbClr val="BC1D2D"/>
                    </a:gs>
                    <a:gs pos="100000">
                      <a:srgbClr val="E0522E"/>
                    </a:gs>
                  </a:gsLst>
                  <a:lin ang="0" scaled="0"/>
                </a:gradFill>
                <a:effectLst/>
                <a:uLnTx/>
                <a:uFillTx/>
                <a:latin typeface="微软雅黑" panose="020B0503020204020204" charset="-122"/>
                <a:ea typeface="微软雅黑" panose="020B0503020204020204" charset="-122"/>
                <a:cs typeface="+mn-cs"/>
                <a:sym typeface="+mn-ea"/>
              </a:rPr>
              <a:t> </a:t>
            </a:r>
            <a:r>
              <a:rPr lang="zh-CN" altLang="en-US" noProof="0" dirty="0">
                <a:ln>
                  <a:noFill/>
                </a:ln>
                <a:gradFill>
                  <a:gsLst>
                    <a:gs pos="30000">
                      <a:srgbClr val="BC1D2D"/>
                    </a:gs>
                    <a:gs pos="100000">
                      <a:srgbClr val="E0522E"/>
                    </a:gs>
                  </a:gsLst>
                  <a:lin ang="0" scaled="0"/>
                </a:gradFill>
                <a:effectLst/>
                <a:uLnTx/>
                <a:uFillTx/>
                <a:latin typeface="微软雅黑" panose="020B0503020204020204" charset="-122"/>
                <a:ea typeface="微软雅黑" panose="020B0503020204020204" charset="-122"/>
                <a:cs typeface="+mn-cs"/>
                <a:sym typeface="+mn-ea"/>
              </a:rPr>
              <a:t>研究背景</a:t>
            </a:r>
            <a:endParaRPr lang="zh-CN" altLang="en-US" noProof="0" dirty="0">
              <a:ln>
                <a:noFill/>
              </a:ln>
              <a:gradFill>
                <a:gsLst>
                  <a:gs pos="30000">
                    <a:srgbClr val="BC1D2D"/>
                  </a:gs>
                  <a:gs pos="100000">
                    <a:srgbClr val="E0522E"/>
                  </a:gs>
                </a:gsLst>
                <a:lin ang="0" scaled="0"/>
              </a:gra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3" name="灯片编号占位符 1"/>
          <p:cNvSpPr>
            <a:spLocks noGrp="1"/>
          </p:cNvSpPr>
          <p:nvPr>
            <p:ph type="sldNum" sz="quarter" idx="12"/>
          </p:nvPr>
        </p:nvSpPr>
        <p:spPr>
          <a:xfrm>
            <a:off x="11143248" y="6589829"/>
            <a:ext cx="699770" cy="226695"/>
          </a:xfrm>
        </p:spPr>
        <p:txBody>
          <a:bodyPr/>
          <a:lstStyle/>
          <a:p>
            <a:fld id="{49AE70B2-8BF9-45C0-BB95-33D1B9D3A854}" type="slidenum">
              <a:rPr lang="zh-CN" altLang="en-US" sz="1600" b="1" smtClean="0">
                <a:latin typeface="Times New Roman" panose="02020603050405020304" pitchFamily="18" charset="0"/>
                <a:cs typeface="Times New Roman" panose="02020603050405020304" pitchFamily="18" charset="0"/>
              </a:rPr>
              <a:t>3</a:t>
            </a:fld>
            <a:endParaRPr lang="zh-CN" altLang="en-US" sz="1600" b="1" dirty="0">
              <a:latin typeface="Times New Roman" panose="02020603050405020304" pitchFamily="18" charset="0"/>
              <a:cs typeface="Times New Roman" panose="02020603050405020304" pitchFamily="18" charset="0"/>
            </a:endParaRPr>
          </a:p>
        </p:txBody>
      </p:sp>
      <p:sp>
        <p:nvSpPr>
          <p:cNvPr id="2" name="矩形 1"/>
          <p:cNvSpPr/>
          <p:nvPr/>
        </p:nvSpPr>
        <p:spPr>
          <a:xfrm>
            <a:off x="1085561" y="795976"/>
            <a:ext cx="10817137" cy="641651"/>
          </a:xfrm>
          <a:prstGeom prst="rect">
            <a:avLst/>
          </a:prstGeom>
          <a:noFill/>
        </p:spPr>
        <p:txBody>
          <a:bodyPr wrap="square" lIns="91440" tIns="45720" rIns="91440" bIns="45720">
            <a:spAutoFit/>
          </a:bodyPr>
          <a:lstStyle/>
          <a:p>
            <a:pPr algn="just">
              <a:lnSpc>
                <a:spcPts val="5000"/>
              </a:lnSpc>
            </a:pPr>
            <a:r>
              <a:rPr lang="zh-CN" altLang="en-US" sz="2400"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原子核</a:t>
            </a:r>
            <a:r>
              <a:rPr lang="zh-CN" altLang="en-US"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基本性质</a:t>
            </a:r>
            <a:r>
              <a:rPr lang="zh-CN" altLang="en-US" sz="2400"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的</a:t>
            </a:r>
            <a:r>
              <a:rPr lang="zh-CN" altLang="en-US"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精确测量</a:t>
            </a:r>
            <a:r>
              <a:rPr lang="zh-CN" altLang="en-US" sz="2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长久以来一直是核物理领域研究的核心驱动力之一</a:t>
            </a:r>
            <a:r>
              <a:rPr lang="zh-CN" altLang="en-US" sz="2400" b="1" dirty="0">
                <a:ln w="0"/>
                <a:solidFill>
                  <a:schemeClr val="tx2"/>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Times New Roman" panose="02020603050405020304" pitchFamily="18" charset="0"/>
              </a:rPr>
              <a:t>。</a:t>
            </a:r>
            <a:endParaRPr lang="en-US" altLang="zh-CN" sz="2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p:cNvSpPr/>
          <p:nvPr/>
        </p:nvSpPr>
        <p:spPr>
          <a:xfrm>
            <a:off x="7884553" y="5469433"/>
            <a:ext cx="4255496" cy="1169551"/>
          </a:xfrm>
          <a:prstGeom prst="rect">
            <a:avLst/>
          </a:prstGeom>
          <a:noFill/>
        </p:spPr>
        <p:txBody>
          <a:bodyPr wrap="square" lIns="91440" tIns="45720" rIns="91440" bIns="45720">
            <a:spAutoFit/>
          </a:bodyPr>
          <a:lstStyle/>
          <a:p>
            <a:r>
              <a:rPr lang="en-US" altLang="zh-CN" sz="1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 </a:t>
            </a:r>
            <a:r>
              <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Z. M. </a:t>
            </a:r>
            <a:r>
              <a:rPr lang="en-US" altLang="zh-CN" sz="1400"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Niu</a:t>
            </a:r>
            <a:r>
              <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et </a:t>
            </a:r>
            <a:r>
              <a:rPr lang="en-US" altLang="zh-CN" sz="1400" i="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al.</a:t>
            </a:r>
            <a:r>
              <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Phys. Lett. B</a:t>
            </a:r>
            <a:r>
              <a:rPr lang="en-US" altLang="zh-CN" sz="1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4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778</a:t>
            </a:r>
            <a:r>
              <a:rPr lang="en-US" altLang="zh-CN" sz="1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48 (</a:t>
            </a:r>
            <a:r>
              <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2018</a:t>
            </a:r>
            <a:r>
              <a:rPr lang="en-US" altLang="zh-CN" sz="1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a:t>
            </a:r>
          </a:p>
          <a:p>
            <a:r>
              <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[2] B. F. </a:t>
            </a:r>
            <a:r>
              <a:rPr lang="en-US" altLang="zh-CN" sz="1400"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Lv</a:t>
            </a:r>
            <a:r>
              <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400" i="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et al.</a:t>
            </a:r>
            <a:r>
              <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Phys. Lett. B. </a:t>
            </a:r>
            <a:r>
              <a:rPr lang="en-US" altLang="zh-CN" sz="14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857</a:t>
            </a:r>
            <a:r>
              <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139013 (2024). </a:t>
            </a:r>
            <a:endParaRPr lang="en-US" altLang="zh-CN" sz="1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[3] Z. L. Li </a:t>
            </a:r>
            <a:r>
              <a:rPr lang="en-US" altLang="zh-CN" sz="1400" i="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et al.</a:t>
            </a:r>
            <a:r>
              <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Phys. Rev. C. </a:t>
            </a:r>
            <a:r>
              <a:rPr lang="en-US" altLang="zh-CN" sz="14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109</a:t>
            </a:r>
            <a:r>
              <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024604 (2024). </a:t>
            </a:r>
          </a:p>
          <a:p>
            <a:r>
              <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[4] A. </a:t>
            </a:r>
            <a:r>
              <a:rPr lang="en-US" altLang="zh-CN" sz="1400"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Jalili</a:t>
            </a:r>
            <a:r>
              <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400" i="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et al.</a:t>
            </a:r>
            <a:r>
              <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Phys. Rev. C. </a:t>
            </a:r>
            <a:r>
              <a:rPr lang="en-US" altLang="zh-CN" sz="14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111</a:t>
            </a:r>
            <a:r>
              <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034321 (2025). </a:t>
            </a:r>
          </a:p>
          <a:p>
            <a:r>
              <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[5] X. X. Dong </a:t>
            </a:r>
            <a:r>
              <a:rPr lang="en-US" altLang="zh-CN" sz="1400" i="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et al.</a:t>
            </a:r>
            <a:r>
              <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Phys. Lett. B. </a:t>
            </a:r>
            <a:r>
              <a:rPr lang="en-US" altLang="zh-CN" sz="14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838</a:t>
            </a:r>
            <a:r>
              <a:rPr lang="en-US" altLang="zh-CN" sz="14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137726 (2023). </a:t>
            </a:r>
          </a:p>
        </p:txBody>
      </p:sp>
      <p:sp>
        <p:nvSpPr>
          <p:cNvPr id="8" name="文本框 7"/>
          <p:cNvSpPr txBox="1"/>
          <p:nvPr/>
        </p:nvSpPr>
        <p:spPr>
          <a:xfrm>
            <a:off x="4181712" y="5249164"/>
            <a:ext cx="2219812" cy="1323439"/>
          </a:xfrm>
          <a:prstGeom prst="rect">
            <a:avLst/>
          </a:prstGeom>
          <a:noFill/>
        </p:spPr>
        <p:txBody>
          <a:bodyPr wrap="square">
            <a:spAutoFit/>
          </a:bodyPr>
          <a:lstStyle/>
          <a:p>
            <a:pPr marL="285750" indent="-285750">
              <a:buFont typeface="Wingdings" panose="05000000000000000000" pitchFamily="2" charset="2"/>
              <a:buChar char="ü"/>
            </a:pPr>
            <a:r>
              <a:rPr lang="zh-CN" altLang="en-US" sz="2000" b="1" dirty="0">
                <a:latin typeface="宋体" panose="02010600030101010101" pitchFamily="2" charset="-122"/>
                <a:ea typeface="宋体" panose="02010600030101010101" pitchFamily="2" charset="-122"/>
              </a:rPr>
              <a:t>提升预测精度</a:t>
            </a:r>
            <a:endParaRPr lang="en-US" altLang="zh-CN" sz="2000" b="1" dirty="0">
              <a:latin typeface="宋体" panose="02010600030101010101" pitchFamily="2" charset="-122"/>
              <a:ea typeface="宋体" panose="02010600030101010101" pitchFamily="2" charset="-122"/>
            </a:endParaRPr>
          </a:p>
          <a:p>
            <a:pPr marL="285750" indent="-285750">
              <a:buFont typeface="Wingdings" panose="05000000000000000000" pitchFamily="2" charset="2"/>
              <a:buChar char="ü"/>
            </a:pPr>
            <a:r>
              <a:rPr lang="zh-CN" altLang="en-US" sz="2000" b="1" dirty="0">
                <a:latin typeface="宋体" panose="02010600030101010101" pitchFamily="2" charset="-122"/>
                <a:ea typeface="宋体" panose="02010600030101010101" pitchFamily="2" charset="-122"/>
              </a:rPr>
              <a:t>模型可解释性</a:t>
            </a:r>
            <a:endParaRPr lang="en-US" altLang="zh-CN" sz="2000" b="1" dirty="0">
              <a:latin typeface="宋体" panose="02010600030101010101" pitchFamily="2" charset="-122"/>
              <a:ea typeface="宋体" panose="02010600030101010101" pitchFamily="2" charset="-122"/>
            </a:endParaRPr>
          </a:p>
          <a:p>
            <a:pPr marL="285750" indent="-285750">
              <a:buFont typeface="Wingdings" panose="05000000000000000000" pitchFamily="2" charset="2"/>
              <a:buChar char="ü"/>
            </a:pPr>
            <a:r>
              <a:rPr lang="zh-CN" altLang="en-US" sz="2000" b="1" dirty="0">
                <a:latin typeface="宋体" panose="02010600030101010101" pitchFamily="2" charset="-122"/>
                <a:ea typeface="宋体" panose="02010600030101010101" pitchFamily="2" charset="-122"/>
              </a:rPr>
              <a:t>理论模型局限</a:t>
            </a:r>
            <a:endParaRPr lang="en-US" altLang="zh-CN" sz="2000" b="1" dirty="0">
              <a:latin typeface="宋体" panose="02010600030101010101" pitchFamily="2" charset="-122"/>
              <a:ea typeface="宋体" panose="02010600030101010101" pitchFamily="2" charset="-122"/>
            </a:endParaRPr>
          </a:p>
          <a:p>
            <a:pPr marL="285750" indent="-285750">
              <a:buFont typeface="Wingdings" panose="05000000000000000000" pitchFamily="2" charset="2"/>
              <a:buChar char="ü"/>
            </a:pPr>
            <a:r>
              <a:rPr lang="zh-CN" altLang="en-US" sz="2000" b="1" dirty="0">
                <a:latin typeface="宋体" panose="02010600030101010101" pitchFamily="2" charset="-122"/>
                <a:ea typeface="宋体" panose="02010600030101010101" pitchFamily="2" charset="-122"/>
              </a:rPr>
              <a:t>研究边界拓展</a:t>
            </a:r>
            <a:endParaRPr lang="en-US" altLang="zh-CN" sz="2000" b="1" dirty="0">
              <a:latin typeface="宋体" panose="02010600030101010101" pitchFamily="2" charset="-122"/>
              <a:ea typeface="宋体" panose="02010600030101010101" pitchFamily="2" charset="-122"/>
            </a:endParaRPr>
          </a:p>
        </p:txBody>
      </p:sp>
      <p:pic>
        <p:nvPicPr>
          <p:cNvPr id="11" name="图片 10"/>
          <p:cNvPicPr>
            <a:picLocks noChangeAspect="1"/>
          </p:cNvPicPr>
          <p:nvPr/>
        </p:nvPicPr>
        <p:blipFill>
          <a:blip r:embed="rId5"/>
          <a:stretch>
            <a:fillRect/>
          </a:stretch>
        </p:blipFill>
        <p:spPr>
          <a:xfrm>
            <a:off x="5517659" y="1670092"/>
            <a:ext cx="6589133" cy="3226406"/>
          </a:xfrm>
          <a:prstGeom prst="rect">
            <a:avLst/>
          </a:prstGeom>
        </p:spPr>
      </p:pic>
      <p:sp>
        <p:nvSpPr>
          <p:cNvPr id="13" name="文本框 12"/>
          <p:cNvSpPr txBox="1"/>
          <p:nvPr/>
        </p:nvSpPr>
        <p:spPr>
          <a:xfrm>
            <a:off x="6684477" y="4896498"/>
            <a:ext cx="4255496" cy="369332"/>
          </a:xfrm>
          <a:prstGeom prst="rect">
            <a:avLst/>
          </a:prstGeom>
          <a:noFill/>
        </p:spPr>
        <p:txBody>
          <a:bodyPr wrap="square">
            <a:spAutoFit/>
          </a:bodyPr>
          <a:lstStyle/>
          <a:p>
            <a:r>
              <a:rPr lang="da-DK"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Rev. Mod. Phys. </a:t>
            </a:r>
            <a:r>
              <a:rPr lang="da-DK" altLang="zh-CN"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94</a:t>
            </a:r>
            <a:r>
              <a:rPr lang="da-DK"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031003 (2022)</a:t>
            </a:r>
            <a:endParaRPr lang="zh-CN" altLang="en-US"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8" name="图片 17"/>
          <p:cNvPicPr>
            <a:picLocks noChangeAspect="1"/>
          </p:cNvPicPr>
          <p:nvPr/>
        </p:nvPicPr>
        <p:blipFill>
          <a:blip r:embed="rId6"/>
          <a:stretch>
            <a:fillRect/>
          </a:stretch>
        </p:blipFill>
        <p:spPr>
          <a:xfrm>
            <a:off x="94674" y="953443"/>
            <a:ext cx="780356" cy="810838"/>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529" y="1796649"/>
            <a:ext cx="4516395" cy="2973293"/>
          </a:xfrm>
          <a:prstGeom prst="rect">
            <a:avLst/>
          </a:prstGeom>
        </p:spPr>
      </p:pic>
      <p:cxnSp>
        <p:nvCxnSpPr>
          <p:cNvPr id="10" name="直接箭头连接符 9"/>
          <p:cNvCxnSpPr/>
          <p:nvPr/>
        </p:nvCxnSpPr>
        <p:spPr>
          <a:xfrm>
            <a:off x="4886924" y="3370792"/>
            <a:ext cx="659933" cy="0"/>
          </a:xfrm>
          <a:prstGeom prst="straightConnector1">
            <a:avLst/>
          </a:prstGeom>
          <a:ln w="1143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51951" y="5498296"/>
            <a:ext cx="2276325" cy="625171"/>
          </a:xfrm>
          <a:prstGeom prst="rect">
            <a:avLst/>
          </a:prstGeom>
          <a:noFill/>
        </p:spPr>
        <p:txBody>
          <a:bodyPr wrap="square" lIns="91440" tIns="45720" rIns="91440" bIns="45720">
            <a:spAutoFit/>
          </a:bodyPr>
          <a:lstStyle/>
          <a:p>
            <a:pPr algn="just">
              <a:lnSpc>
                <a:spcPts val="5000"/>
              </a:lnSpc>
            </a:pPr>
            <a:r>
              <a:rPr lang="zh-CN" altLang="en-US"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机器学习</a:t>
            </a:r>
            <a:r>
              <a:rPr lang="en-US" altLang="zh-CN" sz="2400" baseline="30000"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[1-5]</a:t>
            </a:r>
            <a:endParaRPr lang="en-US" altLang="zh-CN" sz="2400" baseline="30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左大括号 16"/>
          <p:cNvSpPr/>
          <p:nvPr/>
        </p:nvSpPr>
        <p:spPr>
          <a:xfrm>
            <a:off x="1952014" y="5288854"/>
            <a:ext cx="556669" cy="1256770"/>
          </a:xfrm>
          <a:prstGeom prst="leftBrace">
            <a:avLst/>
          </a:prstGeom>
          <a:ln w="38100">
            <a:solidFill>
              <a:srgbClr val="D03B2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文本框 21"/>
          <p:cNvSpPr txBox="1"/>
          <p:nvPr/>
        </p:nvSpPr>
        <p:spPr>
          <a:xfrm>
            <a:off x="2558502" y="5075802"/>
            <a:ext cx="1631830" cy="400110"/>
          </a:xfrm>
          <a:prstGeom prst="rect">
            <a:avLst/>
          </a:prstGeom>
          <a:noFill/>
        </p:spPr>
        <p:txBody>
          <a:bodyPr wrap="square" anchor="ctr">
            <a:spAutoFit/>
          </a:bodyPr>
          <a:lstStyle/>
          <a:p>
            <a:r>
              <a:rPr lang="zh-CN" altLang="en-US"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树模型</a:t>
            </a:r>
            <a:endParaRPr lang="zh-CN" altLang="en-US" sz="2000" dirty="0"/>
          </a:p>
        </p:txBody>
      </p:sp>
      <p:sp>
        <p:nvSpPr>
          <p:cNvPr id="23" name="文本框 22"/>
          <p:cNvSpPr txBox="1"/>
          <p:nvPr/>
        </p:nvSpPr>
        <p:spPr>
          <a:xfrm>
            <a:off x="2328276" y="5689434"/>
            <a:ext cx="1631830" cy="400110"/>
          </a:xfrm>
          <a:prstGeom prst="rect">
            <a:avLst/>
          </a:prstGeom>
          <a:noFill/>
        </p:spPr>
        <p:txBody>
          <a:bodyPr wrap="square" anchor="ctr">
            <a:spAutoFit/>
          </a:bodyPr>
          <a:lstStyle/>
          <a:p>
            <a:r>
              <a:rPr lang="zh-CN" altLang="en-US"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贝叶斯网络</a:t>
            </a:r>
            <a:endParaRPr lang="zh-CN" altLang="en-US" sz="2000" dirty="0"/>
          </a:p>
        </p:txBody>
      </p:sp>
      <p:sp>
        <p:nvSpPr>
          <p:cNvPr id="24" name="文本框 23"/>
          <p:cNvSpPr txBox="1"/>
          <p:nvPr/>
        </p:nvSpPr>
        <p:spPr>
          <a:xfrm>
            <a:off x="2443389" y="6303066"/>
            <a:ext cx="1631830" cy="400110"/>
          </a:xfrm>
          <a:prstGeom prst="rect">
            <a:avLst/>
          </a:prstGeom>
          <a:noFill/>
        </p:spPr>
        <p:txBody>
          <a:bodyPr wrap="square" anchor="ctr">
            <a:spAutoFit/>
          </a:bodyPr>
          <a:lstStyle/>
          <a:p>
            <a:r>
              <a:rPr lang="zh-CN" altLang="en-US"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核岭回归</a:t>
            </a:r>
            <a:endParaRPr lang="zh-CN" altLang="en-US" sz="2000"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custDataLst>
              <p:tags r:id="rId2"/>
            </p:custDataLst>
          </p:nvPr>
        </p:nvSpPr>
        <p:spPr>
          <a:xfrm>
            <a:off x="875030" y="112032"/>
            <a:ext cx="8833176" cy="55658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ea"/>
                <a:ea typeface="+mj-ea"/>
                <a:cs typeface="+mj-cs"/>
              </a:defRPr>
            </a:lvl1pPr>
          </a:lstStyle>
          <a:p>
            <a:pPr lvl="0" algn="l">
              <a:buClrTx/>
              <a:buSzTx/>
              <a:buFontTx/>
            </a:pPr>
            <a:r>
              <a:rPr lang="en-US" altLang="zh-CN" noProof="0" dirty="0">
                <a:ln>
                  <a:noFill/>
                </a:ln>
                <a:gradFill>
                  <a:gsLst>
                    <a:gs pos="30000">
                      <a:srgbClr val="BC1D2D"/>
                    </a:gs>
                    <a:gs pos="100000">
                      <a:srgbClr val="E0522E"/>
                    </a:gs>
                  </a:gsLst>
                  <a:lin ang="0" scaled="0"/>
                </a:gra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1.2</a:t>
            </a:r>
            <a:r>
              <a:rPr lang="en-US" altLang="zh-CN" noProof="0" dirty="0">
                <a:ln>
                  <a:noFill/>
                </a:ln>
                <a:gradFill>
                  <a:gsLst>
                    <a:gs pos="30000">
                      <a:srgbClr val="BC1D2D"/>
                    </a:gs>
                    <a:gs pos="100000">
                      <a:srgbClr val="E0522E"/>
                    </a:gs>
                  </a:gsLst>
                  <a:lin ang="0" scaled="0"/>
                </a:gradFill>
                <a:effectLst/>
                <a:uLnTx/>
                <a:uFillTx/>
                <a:latin typeface="微软雅黑" panose="020B0503020204020204" charset="-122"/>
                <a:ea typeface="微软雅黑" panose="020B0503020204020204" charset="-122"/>
                <a:cs typeface="+mn-cs"/>
                <a:sym typeface="+mn-ea"/>
              </a:rPr>
              <a:t> </a:t>
            </a:r>
            <a:r>
              <a:rPr lang="zh-CN" altLang="en-US" noProof="0" dirty="0">
                <a:ln>
                  <a:noFill/>
                </a:ln>
                <a:gradFill>
                  <a:gsLst>
                    <a:gs pos="30000">
                      <a:srgbClr val="BC1D2D"/>
                    </a:gs>
                    <a:gs pos="100000">
                      <a:srgbClr val="E0522E"/>
                    </a:gs>
                  </a:gsLst>
                  <a:lin ang="0" scaled="0"/>
                </a:gradFill>
                <a:effectLst/>
                <a:uLnTx/>
                <a:uFillTx/>
                <a:latin typeface="微软雅黑" panose="020B0503020204020204" charset="-122"/>
                <a:ea typeface="微软雅黑" panose="020B0503020204020204" charset="-122"/>
                <a:cs typeface="+mn-cs"/>
                <a:sym typeface="+mn-ea"/>
              </a:rPr>
              <a:t>研究动机</a:t>
            </a:r>
          </a:p>
        </p:txBody>
      </p:sp>
      <p:sp>
        <p:nvSpPr>
          <p:cNvPr id="3" name="灯片编号占位符 1"/>
          <p:cNvSpPr>
            <a:spLocks noGrp="1"/>
          </p:cNvSpPr>
          <p:nvPr>
            <p:ph type="sldNum" sz="quarter" idx="12"/>
          </p:nvPr>
        </p:nvSpPr>
        <p:spPr>
          <a:xfrm>
            <a:off x="11143248" y="6589829"/>
            <a:ext cx="699770" cy="226695"/>
          </a:xfrm>
        </p:spPr>
        <p:txBody>
          <a:bodyPr/>
          <a:lstStyle/>
          <a:p>
            <a:fld id="{49AE70B2-8BF9-45C0-BB95-33D1B9D3A854}" type="slidenum">
              <a:rPr lang="zh-CN" altLang="en-US" sz="1600" b="1" smtClean="0">
                <a:latin typeface="Times New Roman" panose="02020603050405020304" pitchFamily="18" charset="0"/>
                <a:cs typeface="Times New Roman" panose="02020603050405020304" pitchFamily="18" charset="0"/>
              </a:rPr>
              <a:t>4</a:t>
            </a:fld>
            <a:endParaRPr lang="zh-CN" altLang="en-US" sz="1600" b="1" dirty="0">
              <a:latin typeface="Times New Roman" panose="02020603050405020304" pitchFamily="18" charset="0"/>
              <a:cs typeface="Times New Roman" panose="02020603050405020304" pitchFamily="18" charset="0"/>
            </a:endParaRPr>
          </a:p>
        </p:txBody>
      </p:sp>
      <p:grpSp>
        <p:nvGrpSpPr>
          <p:cNvPr id="13" name="组合 12"/>
          <p:cNvGrpSpPr/>
          <p:nvPr/>
        </p:nvGrpSpPr>
        <p:grpSpPr>
          <a:xfrm>
            <a:off x="481906" y="914283"/>
            <a:ext cx="9667896" cy="2525461"/>
            <a:chOff x="1217404" y="903539"/>
            <a:chExt cx="9667896" cy="2525461"/>
          </a:xfrm>
        </p:grpSpPr>
        <p:grpSp>
          <p:nvGrpSpPr>
            <p:cNvPr id="14" name="组合 13"/>
            <p:cNvGrpSpPr/>
            <p:nvPr/>
          </p:nvGrpSpPr>
          <p:grpSpPr>
            <a:xfrm>
              <a:off x="1217404" y="903539"/>
              <a:ext cx="9613156" cy="2525461"/>
              <a:chOff x="955271" y="903539"/>
              <a:chExt cx="9934324" cy="2553577"/>
            </a:xfrm>
          </p:grpSpPr>
          <p:sp>
            <p:nvSpPr>
              <p:cNvPr id="17" name="矩形: 圆角 16"/>
              <p:cNvSpPr/>
              <p:nvPr/>
            </p:nvSpPr>
            <p:spPr>
              <a:xfrm>
                <a:off x="955271" y="903539"/>
                <a:ext cx="9934324" cy="2438082"/>
              </a:xfrm>
              <a:prstGeom prst="roundRect">
                <a:avLst/>
              </a:prstGeom>
              <a:solidFill>
                <a:schemeClr val="bg2"/>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9" name="组合 18"/>
              <p:cNvGrpSpPr/>
              <p:nvPr/>
            </p:nvGrpSpPr>
            <p:grpSpPr>
              <a:xfrm>
                <a:off x="1570484" y="1099826"/>
                <a:ext cx="9051032" cy="2357290"/>
                <a:chOff x="1570484" y="1099826"/>
                <a:chExt cx="9051032" cy="2357290"/>
              </a:xfrm>
            </p:grpSpPr>
            <p:grpSp>
              <p:nvGrpSpPr>
                <p:cNvPr id="22" name="组合 21"/>
                <p:cNvGrpSpPr/>
                <p:nvPr/>
              </p:nvGrpSpPr>
              <p:grpSpPr>
                <a:xfrm>
                  <a:off x="3901604" y="1099826"/>
                  <a:ext cx="1584409" cy="1933399"/>
                  <a:chOff x="3906961" y="914033"/>
                  <a:chExt cx="2078935" cy="2304986"/>
                </a:xfrm>
              </p:grpSpPr>
              <p:sp>
                <p:nvSpPr>
                  <p:cNvPr id="48" name="流程图: 接点 47"/>
                  <p:cNvSpPr/>
                  <p:nvPr/>
                </p:nvSpPr>
                <p:spPr>
                  <a:xfrm>
                    <a:off x="4465209" y="914033"/>
                    <a:ext cx="457200" cy="457200"/>
                  </a:xfrm>
                  <a:prstGeom prst="flowChartConnector">
                    <a:avLst/>
                  </a:prstGeom>
                  <a:solidFill>
                    <a:srgbClr val="DB4C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流程图: 接点 48"/>
                  <p:cNvSpPr/>
                  <p:nvPr/>
                </p:nvSpPr>
                <p:spPr>
                  <a:xfrm>
                    <a:off x="3906961" y="1579493"/>
                    <a:ext cx="457200" cy="457200"/>
                  </a:xfrm>
                  <a:prstGeom prst="flowChartConnector">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流程图: 接点 49"/>
                  <p:cNvSpPr/>
                  <p:nvPr/>
                </p:nvSpPr>
                <p:spPr>
                  <a:xfrm>
                    <a:off x="4996952" y="1598112"/>
                    <a:ext cx="457200" cy="457200"/>
                  </a:xfrm>
                  <a:prstGeom prst="flowChartConnector">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流程图: 接点 50"/>
                  <p:cNvSpPr/>
                  <p:nvPr/>
                </p:nvSpPr>
                <p:spPr>
                  <a:xfrm>
                    <a:off x="5528696" y="2174880"/>
                    <a:ext cx="457200" cy="457200"/>
                  </a:xfrm>
                  <a:prstGeom prst="flowChartConnector">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流程图: 接点 51"/>
                  <p:cNvSpPr/>
                  <p:nvPr/>
                </p:nvSpPr>
                <p:spPr>
                  <a:xfrm>
                    <a:off x="4539752" y="2165477"/>
                    <a:ext cx="457200" cy="457200"/>
                  </a:xfrm>
                  <a:prstGeom prst="flowChartConnector">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流程图: 接点 52"/>
                  <p:cNvSpPr/>
                  <p:nvPr/>
                </p:nvSpPr>
                <p:spPr>
                  <a:xfrm>
                    <a:off x="4082552" y="2732842"/>
                    <a:ext cx="457200" cy="457200"/>
                  </a:xfrm>
                  <a:prstGeom prst="flowChart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流程图: 接点 53"/>
                  <p:cNvSpPr/>
                  <p:nvPr/>
                </p:nvSpPr>
                <p:spPr>
                  <a:xfrm>
                    <a:off x="5034224" y="2761819"/>
                    <a:ext cx="457200" cy="457200"/>
                  </a:xfrm>
                  <a:prstGeom prst="flowChartConnector">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5" name="直接连接符 54"/>
                  <p:cNvCxnSpPr>
                    <a:stCxn id="48" idx="4"/>
                    <a:endCxn id="49" idx="0"/>
                  </p:cNvCxnSpPr>
                  <p:nvPr/>
                </p:nvCxnSpPr>
                <p:spPr>
                  <a:xfrm flipH="1">
                    <a:off x="4135561" y="1371233"/>
                    <a:ext cx="558248" cy="2082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48" idx="4"/>
                    <a:endCxn id="50" idx="0"/>
                  </p:cNvCxnSpPr>
                  <p:nvPr/>
                </p:nvCxnSpPr>
                <p:spPr>
                  <a:xfrm>
                    <a:off x="4693809" y="1371233"/>
                    <a:ext cx="531743" cy="22687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50" idx="4"/>
                    <a:endCxn id="52" idx="0"/>
                  </p:cNvCxnSpPr>
                  <p:nvPr/>
                </p:nvCxnSpPr>
                <p:spPr>
                  <a:xfrm flipH="1">
                    <a:off x="4768352" y="2055312"/>
                    <a:ext cx="457200" cy="110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50" idx="4"/>
                    <a:endCxn id="51" idx="0"/>
                  </p:cNvCxnSpPr>
                  <p:nvPr/>
                </p:nvCxnSpPr>
                <p:spPr>
                  <a:xfrm>
                    <a:off x="5225552" y="2055312"/>
                    <a:ext cx="531744" cy="119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52" idx="4"/>
                    <a:endCxn id="53" idx="0"/>
                  </p:cNvCxnSpPr>
                  <p:nvPr/>
                </p:nvCxnSpPr>
                <p:spPr>
                  <a:xfrm flipH="1">
                    <a:off x="4311152" y="2622677"/>
                    <a:ext cx="457200" cy="110165"/>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直接连接符 59"/>
                  <p:cNvCxnSpPr>
                    <a:stCxn id="52" idx="4"/>
                    <a:endCxn id="54" idx="0"/>
                  </p:cNvCxnSpPr>
                  <p:nvPr/>
                </p:nvCxnSpPr>
                <p:spPr>
                  <a:xfrm>
                    <a:off x="4768352" y="2622677"/>
                    <a:ext cx="494472" cy="139142"/>
                  </a:xfrm>
                  <a:prstGeom prst="line">
                    <a:avLst/>
                  </a:prstGeom>
                  <a:ln w="12700"/>
                </p:spPr>
                <p:style>
                  <a:lnRef idx="1">
                    <a:schemeClr val="dk1"/>
                  </a:lnRef>
                  <a:fillRef idx="0">
                    <a:schemeClr val="dk1"/>
                  </a:fillRef>
                  <a:effectRef idx="0">
                    <a:schemeClr val="dk1"/>
                  </a:effectRef>
                  <a:fontRef idx="minor">
                    <a:schemeClr val="tx1"/>
                  </a:fontRef>
                </p:style>
              </p:cxnSp>
            </p:grpSp>
            <p:sp>
              <p:nvSpPr>
                <p:cNvPr id="23" name="加号 22"/>
                <p:cNvSpPr/>
                <p:nvPr/>
              </p:nvSpPr>
              <p:spPr>
                <a:xfrm>
                  <a:off x="5555122" y="1673625"/>
                  <a:ext cx="590660" cy="51612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flipH="1">
                  <a:off x="7207525" y="1181304"/>
                  <a:ext cx="1584409" cy="1933399"/>
                  <a:chOff x="3906961" y="914033"/>
                  <a:chExt cx="2078935" cy="2304986"/>
                </a:xfrm>
              </p:grpSpPr>
              <p:sp>
                <p:nvSpPr>
                  <p:cNvPr id="35" name="流程图: 接点 34"/>
                  <p:cNvSpPr/>
                  <p:nvPr/>
                </p:nvSpPr>
                <p:spPr>
                  <a:xfrm>
                    <a:off x="4465209" y="914033"/>
                    <a:ext cx="457200" cy="457200"/>
                  </a:xfrm>
                  <a:prstGeom prst="flowChartConnector">
                    <a:avLst/>
                  </a:prstGeom>
                  <a:solidFill>
                    <a:srgbClr val="DB4C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流程图: 接点 35"/>
                  <p:cNvSpPr/>
                  <p:nvPr/>
                </p:nvSpPr>
                <p:spPr>
                  <a:xfrm>
                    <a:off x="3906961" y="1579493"/>
                    <a:ext cx="457200" cy="457200"/>
                  </a:xfrm>
                  <a:prstGeom prst="flowChartConnector">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流程图: 接点 36"/>
                  <p:cNvSpPr/>
                  <p:nvPr/>
                </p:nvSpPr>
                <p:spPr>
                  <a:xfrm>
                    <a:off x="4996952" y="1598112"/>
                    <a:ext cx="457200" cy="457200"/>
                  </a:xfrm>
                  <a:prstGeom prst="flowChartConnector">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流程图: 接点 37"/>
                  <p:cNvSpPr/>
                  <p:nvPr/>
                </p:nvSpPr>
                <p:spPr>
                  <a:xfrm>
                    <a:off x="5528696" y="2174880"/>
                    <a:ext cx="457200" cy="457200"/>
                  </a:xfrm>
                  <a:prstGeom prst="flowChartConnector">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流程图: 接点 38"/>
                  <p:cNvSpPr/>
                  <p:nvPr/>
                </p:nvSpPr>
                <p:spPr>
                  <a:xfrm>
                    <a:off x="4539752" y="2165477"/>
                    <a:ext cx="457200" cy="457200"/>
                  </a:xfrm>
                  <a:prstGeom prst="flowChartConnector">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流程图: 接点 39"/>
                  <p:cNvSpPr/>
                  <p:nvPr/>
                </p:nvSpPr>
                <p:spPr>
                  <a:xfrm>
                    <a:off x="4082552" y="2732842"/>
                    <a:ext cx="457200" cy="457200"/>
                  </a:xfrm>
                  <a:prstGeom prst="flowChart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流程图: 接点 40"/>
                  <p:cNvSpPr/>
                  <p:nvPr/>
                </p:nvSpPr>
                <p:spPr>
                  <a:xfrm>
                    <a:off x="5034224" y="2761819"/>
                    <a:ext cx="457200" cy="457200"/>
                  </a:xfrm>
                  <a:prstGeom prst="flowChartConnector">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p:cNvCxnSpPr>
                    <a:stCxn id="35" idx="4"/>
                    <a:endCxn id="36" idx="0"/>
                  </p:cNvCxnSpPr>
                  <p:nvPr/>
                </p:nvCxnSpPr>
                <p:spPr>
                  <a:xfrm flipH="1">
                    <a:off x="4135561" y="1371233"/>
                    <a:ext cx="558248" cy="2082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35" idx="4"/>
                    <a:endCxn id="37" idx="0"/>
                  </p:cNvCxnSpPr>
                  <p:nvPr/>
                </p:nvCxnSpPr>
                <p:spPr>
                  <a:xfrm>
                    <a:off x="4693809" y="1371233"/>
                    <a:ext cx="531743" cy="22687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37" idx="4"/>
                    <a:endCxn id="39" idx="0"/>
                  </p:cNvCxnSpPr>
                  <p:nvPr/>
                </p:nvCxnSpPr>
                <p:spPr>
                  <a:xfrm flipH="1">
                    <a:off x="4768352" y="2055312"/>
                    <a:ext cx="457200" cy="110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7" idx="4"/>
                    <a:endCxn id="38" idx="0"/>
                  </p:cNvCxnSpPr>
                  <p:nvPr/>
                </p:nvCxnSpPr>
                <p:spPr>
                  <a:xfrm>
                    <a:off x="5225552" y="2055312"/>
                    <a:ext cx="531744" cy="119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39" idx="4"/>
                    <a:endCxn id="40" idx="0"/>
                  </p:cNvCxnSpPr>
                  <p:nvPr/>
                </p:nvCxnSpPr>
                <p:spPr>
                  <a:xfrm flipH="1">
                    <a:off x="4311152" y="2622677"/>
                    <a:ext cx="457200" cy="110165"/>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直接连接符 46"/>
                  <p:cNvCxnSpPr>
                    <a:stCxn id="39" idx="4"/>
                    <a:endCxn id="41" idx="0"/>
                  </p:cNvCxnSpPr>
                  <p:nvPr/>
                </p:nvCxnSpPr>
                <p:spPr>
                  <a:xfrm>
                    <a:off x="4768352" y="2622677"/>
                    <a:ext cx="494472" cy="139142"/>
                  </a:xfrm>
                  <a:prstGeom prst="line">
                    <a:avLst/>
                  </a:prstGeom>
                  <a:ln w="12700"/>
                </p:spPr>
                <p:style>
                  <a:lnRef idx="1">
                    <a:schemeClr val="dk1"/>
                  </a:lnRef>
                  <a:fillRef idx="0">
                    <a:schemeClr val="dk1"/>
                  </a:fillRef>
                  <a:effectRef idx="0">
                    <a:schemeClr val="dk1"/>
                  </a:effectRef>
                  <a:fontRef idx="minor">
                    <a:schemeClr val="tx1"/>
                  </a:fontRef>
                </p:style>
              </p:cxnSp>
            </p:grpSp>
            <p:sp>
              <p:nvSpPr>
                <p:cNvPr id="25" name="加号 24"/>
                <p:cNvSpPr/>
                <p:nvPr/>
              </p:nvSpPr>
              <p:spPr>
                <a:xfrm>
                  <a:off x="6791086" y="1678314"/>
                  <a:ext cx="590660" cy="51612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6252619" y="1550259"/>
                  <a:ext cx="877895"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p:txBody>
            </p:sp>
            <p:sp>
              <p:nvSpPr>
                <p:cNvPr id="27" name="矩形: 圆角 26"/>
                <p:cNvSpPr/>
                <p:nvPr/>
              </p:nvSpPr>
              <p:spPr>
                <a:xfrm>
                  <a:off x="1570484" y="1316934"/>
                  <a:ext cx="922169" cy="1908313"/>
                </a:xfrm>
                <a:prstGeom prst="roundRect">
                  <a:avLst/>
                </a:prstGeom>
                <a:ln w="28575">
                  <a:solidFill>
                    <a:schemeClr val="bg2">
                      <a:lumMod val="65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8" name="流程图: 接点 27"/>
                <p:cNvSpPr/>
                <p:nvPr/>
              </p:nvSpPr>
              <p:spPr>
                <a:xfrm>
                  <a:off x="1806854" y="1474488"/>
                  <a:ext cx="457200" cy="457200"/>
                </a:xfrm>
                <a:prstGeom prst="flowChartConnector">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9" name="流程图: 接点 28"/>
                <p:cNvSpPr/>
                <p:nvPr/>
              </p:nvSpPr>
              <p:spPr>
                <a:xfrm>
                  <a:off x="1799903" y="2057119"/>
                  <a:ext cx="457200" cy="457200"/>
                </a:xfrm>
                <a:prstGeom prst="flowChartConnector">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0" name="文本框 29"/>
                <p:cNvSpPr txBox="1"/>
                <p:nvPr/>
              </p:nvSpPr>
              <p:spPr>
                <a:xfrm rot="5400000">
                  <a:off x="1692700" y="2756559"/>
                  <a:ext cx="877895"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p:txBody>
            </p:sp>
            <p:sp>
              <p:nvSpPr>
                <p:cNvPr id="31" name="箭头: 右 30"/>
                <p:cNvSpPr/>
                <p:nvPr/>
              </p:nvSpPr>
              <p:spPr>
                <a:xfrm>
                  <a:off x="2857795" y="1959554"/>
                  <a:ext cx="814655" cy="459265"/>
                </a:xfrm>
                <a:prstGeom prst="rightArrow">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2" name="箭头: 右 31"/>
                <p:cNvSpPr/>
                <p:nvPr/>
              </p:nvSpPr>
              <p:spPr>
                <a:xfrm>
                  <a:off x="8885125" y="1964807"/>
                  <a:ext cx="814655" cy="459265"/>
                </a:xfrm>
                <a:prstGeom prst="rightArrow">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3" name="矩形: 圆角 32"/>
                <p:cNvSpPr/>
                <p:nvPr/>
              </p:nvSpPr>
              <p:spPr>
                <a:xfrm>
                  <a:off x="9699347" y="1331562"/>
                  <a:ext cx="922169" cy="1908313"/>
                </a:xfrm>
                <a:prstGeom prst="roundRect">
                  <a:avLst/>
                </a:prstGeom>
                <a:ln w="28575">
                  <a:solidFill>
                    <a:schemeClr val="bg2">
                      <a:lumMod val="65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4" name="流程图: 接点 33"/>
                <p:cNvSpPr/>
                <p:nvPr/>
              </p:nvSpPr>
              <p:spPr>
                <a:xfrm>
                  <a:off x="9931831" y="2010289"/>
                  <a:ext cx="457200" cy="457200"/>
                </a:xfrm>
                <a:prstGeom prst="flowChartConnector">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grpSp>
        <p:sp>
          <p:nvSpPr>
            <p:cNvPr id="15" name="文本框 14"/>
            <p:cNvSpPr txBox="1"/>
            <p:nvPr/>
          </p:nvSpPr>
          <p:spPr>
            <a:xfrm>
              <a:off x="1495451" y="934952"/>
              <a:ext cx="1720596"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Physical Input</a:t>
              </a:r>
              <a:endParaRPr lang="zh-CN" altLang="en-US"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9164704" y="961636"/>
              <a:ext cx="1720596"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Physical Output</a:t>
              </a:r>
              <a:endParaRPr lang="zh-CN" altLang="en-US" dirty="0">
                <a:latin typeface="Times New Roman" panose="02020603050405020304" pitchFamily="18" charset="0"/>
                <a:cs typeface="Times New Roman" panose="02020603050405020304" pitchFamily="18" charset="0"/>
              </a:endParaRPr>
            </a:p>
          </p:txBody>
        </p:sp>
      </p:grpSp>
      <p:sp>
        <p:nvSpPr>
          <p:cNvPr id="61" name="矩形 60"/>
          <p:cNvSpPr/>
          <p:nvPr/>
        </p:nvSpPr>
        <p:spPr>
          <a:xfrm>
            <a:off x="10252913" y="1512646"/>
            <a:ext cx="1879040" cy="1294200"/>
          </a:xfrm>
          <a:prstGeom prst="rect">
            <a:avLst/>
          </a:prstGeom>
        </p:spPr>
        <p:txBody>
          <a:bodyPr wrap="none">
            <a:spAutoFit/>
          </a:bodyPr>
          <a:lstStyle/>
          <a:p>
            <a:pPr lvl="0" algn="ctr">
              <a:lnSpc>
                <a:spcPts val="5000"/>
              </a:lnSpc>
            </a:pPr>
            <a:r>
              <a:rPr lang="en-US" altLang="zh-CN" sz="2800" b="1" dirty="0" err="1">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LightGBM</a:t>
            </a:r>
            <a:endParaRPr lang="en-US" altLang="zh-CN" sz="28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lvl="0" algn="ctr">
              <a:lnSpc>
                <a:spcPts val="5000"/>
              </a:lnSpc>
            </a:pPr>
            <a:r>
              <a:rPr lang="en-US" altLang="zh-CN" sz="2800" b="1"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神经网络</a:t>
            </a:r>
            <a:r>
              <a:rPr lang="en-US" altLang="zh-CN" sz="2800" b="1"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p>
        </p:txBody>
      </p:sp>
      <p:grpSp>
        <p:nvGrpSpPr>
          <p:cNvPr id="67" name="组合 66"/>
          <p:cNvGrpSpPr/>
          <p:nvPr/>
        </p:nvGrpSpPr>
        <p:grpSpPr>
          <a:xfrm>
            <a:off x="336130" y="3553534"/>
            <a:ext cx="4979724" cy="777480"/>
            <a:chOff x="700434" y="3840330"/>
            <a:chExt cx="4979724" cy="777480"/>
          </a:xfrm>
        </p:grpSpPr>
        <p:sp>
          <p:nvSpPr>
            <p:cNvPr id="20" name="矩形 19"/>
            <p:cNvSpPr/>
            <p:nvPr/>
          </p:nvSpPr>
          <p:spPr>
            <a:xfrm>
              <a:off x="700434" y="3849229"/>
              <a:ext cx="1627369" cy="652999"/>
            </a:xfrm>
            <a:prstGeom prst="rect">
              <a:avLst/>
            </a:prstGeom>
          </p:spPr>
          <p:txBody>
            <a:bodyPr wrap="none">
              <a:spAutoFit/>
            </a:bodyPr>
            <a:lstStyle/>
            <a:p>
              <a:pPr lvl="0" algn="ctr">
                <a:lnSpc>
                  <a:spcPts val="5000"/>
                </a:lnSpc>
              </a:pPr>
              <a:r>
                <a:rPr lang="zh-CN" altLang="en-US" sz="2800" b="1"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单一目标</a:t>
              </a:r>
              <a:endParaRPr lang="en-US" altLang="zh-CN" sz="2800" b="1"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62" name="矩形 61"/>
            <p:cNvSpPr/>
            <p:nvPr/>
          </p:nvSpPr>
          <p:spPr>
            <a:xfrm>
              <a:off x="4052789" y="3849228"/>
              <a:ext cx="1627369" cy="652999"/>
            </a:xfrm>
            <a:prstGeom prst="rect">
              <a:avLst/>
            </a:prstGeom>
          </p:spPr>
          <p:txBody>
            <a:bodyPr wrap="none">
              <a:spAutoFit/>
            </a:bodyPr>
            <a:lstStyle/>
            <a:p>
              <a:pPr lvl="0" algn="ctr">
                <a:lnSpc>
                  <a:spcPts val="5000"/>
                </a:lnSpc>
              </a:pPr>
              <a:r>
                <a:rPr lang="zh-CN" altLang="en-US" sz="2800" b="1"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多个目标</a:t>
              </a:r>
              <a:endParaRPr lang="en-US" altLang="zh-CN" sz="2800" b="1"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63" name="直接箭头连接符 62"/>
            <p:cNvCxnSpPr/>
            <p:nvPr/>
          </p:nvCxnSpPr>
          <p:spPr>
            <a:xfrm>
              <a:off x="2490657" y="4246114"/>
              <a:ext cx="1499113" cy="0"/>
            </a:xfrm>
            <a:prstGeom prst="straightConnector1">
              <a:avLst/>
            </a:prstGeom>
            <a:ln w="1143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2832155" y="3840330"/>
              <a:ext cx="662870" cy="7774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9" name="文本框 68"/>
          <p:cNvSpPr txBox="1"/>
          <p:nvPr/>
        </p:nvSpPr>
        <p:spPr>
          <a:xfrm>
            <a:off x="481904" y="6010543"/>
            <a:ext cx="5844373" cy="400110"/>
          </a:xfrm>
          <a:prstGeom prst="rect">
            <a:avLst/>
          </a:prstGeom>
          <a:noFill/>
        </p:spPr>
        <p:txBody>
          <a:bodyPr wrap="square" anchor="ctr">
            <a:spAutoFit/>
          </a:bodyPr>
          <a:lstStyle/>
          <a:p>
            <a:r>
              <a:rPr lang="en-US" altLang="zh-CN"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en-US"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参数量增加导致计算资源的暴增</a:t>
            </a:r>
            <a:endParaRPr lang="zh-CN" altLang="en-US" sz="2000" dirty="0"/>
          </a:p>
        </p:txBody>
      </p:sp>
      <p:sp>
        <p:nvSpPr>
          <p:cNvPr id="70" name="文本框 69"/>
          <p:cNvSpPr txBox="1"/>
          <p:nvPr/>
        </p:nvSpPr>
        <p:spPr>
          <a:xfrm>
            <a:off x="481905" y="4787037"/>
            <a:ext cx="5844373" cy="707886"/>
          </a:xfrm>
          <a:prstGeom prst="rect">
            <a:avLst/>
          </a:prstGeom>
          <a:noFill/>
        </p:spPr>
        <p:txBody>
          <a:bodyPr wrap="square" anchor="ctr">
            <a:spAutoFit/>
          </a:bodyPr>
          <a:lstStyle/>
          <a:p>
            <a:r>
              <a:rPr lang="en-US" altLang="zh-CN"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en-US"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单目标的精确预测并不意味着多目标的自洽统一，不同输出可能导致参数收敛方向相反</a:t>
            </a:r>
            <a:endParaRPr lang="zh-CN" altLang="en-US" sz="2000" dirty="0"/>
          </a:p>
        </p:txBody>
      </p:sp>
      <p:sp>
        <p:nvSpPr>
          <p:cNvPr id="71" name="矩形 70"/>
          <p:cNvSpPr/>
          <p:nvPr/>
        </p:nvSpPr>
        <p:spPr>
          <a:xfrm>
            <a:off x="5890925" y="5251709"/>
            <a:ext cx="2348720" cy="652999"/>
          </a:xfrm>
          <a:prstGeom prst="rect">
            <a:avLst/>
          </a:prstGeom>
        </p:spPr>
        <p:txBody>
          <a:bodyPr wrap="none">
            <a:spAutoFit/>
          </a:bodyPr>
          <a:lstStyle/>
          <a:p>
            <a:pPr lvl="0" algn="ctr">
              <a:lnSpc>
                <a:spcPts val="5000"/>
              </a:lnSpc>
            </a:pPr>
            <a:r>
              <a:rPr lang="zh-CN" altLang="en-US" sz="28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平衡的最优解</a:t>
            </a:r>
            <a:endParaRPr lang="en-US" altLang="zh-CN" sz="28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72" name="文本框 71"/>
          <p:cNvSpPr txBox="1"/>
          <p:nvPr/>
        </p:nvSpPr>
        <p:spPr>
          <a:xfrm>
            <a:off x="481905" y="5552678"/>
            <a:ext cx="5844373" cy="400110"/>
          </a:xfrm>
          <a:prstGeom prst="rect">
            <a:avLst/>
          </a:prstGeom>
          <a:noFill/>
        </p:spPr>
        <p:txBody>
          <a:bodyPr wrap="square" anchor="ctr">
            <a:spAutoFit/>
          </a:bodyPr>
          <a:lstStyle/>
          <a:p>
            <a:r>
              <a:rPr lang="en-US" altLang="zh-CN"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en-US" sz="2000" b="1"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不同目标对参数敏感区域不相同</a:t>
            </a:r>
            <a:endParaRPr lang="zh-CN" altLang="en-US" sz="2000" dirty="0"/>
          </a:p>
        </p:txBody>
      </p:sp>
      <p:sp>
        <p:nvSpPr>
          <p:cNvPr id="73" name="左大括号 72"/>
          <p:cNvSpPr/>
          <p:nvPr/>
        </p:nvSpPr>
        <p:spPr>
          <a:xfrm>
            <a:off x="8271219" y="5016642"/>
            <a:ext cx="556669" cy="1256770"/>
          </a:xfrm>
          <a:prstGeom prst="leftBrace">
            <a:avLst/>
          </a:prstGeom>
          <a:ln w="38100">
            <a:solidFill>
              <a:srgbClr val="D03B2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4" name="矩形 73"/>
          <p:cNvSpPr/>
          <p:nvPr/>
        </p:nvSpPr>
        <p:spPr>
          <a:xfrm>
            <a:off x="4305429" y="3913100"/>
            <a:ext cx="7729424" cy="624530"/>
          </a:xfrm>
          <a:prstGeom prst="rect">
            <a:avLst/>
          </a:prstGeom>
        </p:spPr>
        <p:txBody>
          <a:bodyPr wrap="none">
            <a:spAutoFit/>
          </a:bodyPr>
          <a:lstStyle/>
          <a:p>
            <a:pPr lvl="0" algn="ctr">
              <a:lnSpc>
                <a:spcPts val="5000"/>
              </a:lnSpc>
            </a:pP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[PLB </a:t>
            </a:r>
            <a:r>
              <a:rPr lang="en-US" altLang="zh-CN" b="1"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834</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137394 (2022)</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PLB </a:t>
            </a:r>
            <a:r>
              <a:rPr lang="en-US" altLang="zh-CN" b="1"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815</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136147 (2021)</a:t>
            </a:r>
            <a:r>
              <a:rPr lang="zh-CN" altLang="en-US"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PRC </a:t>
            </a:r>
            <a:r>
              <a:rPr lang="en-US" altLang="zh-CN" b="1"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113</a:t>
            </a:r>
            <a:r>
              <a:rPr lang="en-US" altLang="zh-CN"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024304 (2026)]</a:t>
            </a:r>
          </a:p>
        </p:txBody>
      </p:sp>
      <p:sp>
        <p:nvSpPr>
          <p:cNvPr id="75" name="矩形 74"/>
          <p:cNvSpPr/>
          <p:nvPr/>
        </p:nvSpPr>
        <p:spPr>
          <a:xfrm>
            <a:off x="8972500" y="4916726"/>
            <a:ext cx="1276362" cy="624530"/>
          </a:xfrm>
          <a:prstGeom prst="rect">
            <a:avLst/>
          </a:prstGeom>
          <a:solidFill>
            <a:srgbClr val="F0F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Times New Roman" panose="02020603050405020304" pitchFamily="18" charset="0"/>
                <a:cs typeface="Times New Roman" panose="02020603050405020304" pitchFamily="18" charset="0"/>
              </a:rPr>
              <a:t>预测精度</a:t>
            </a:r>
          </a:p>
        </p:txBody>
      </p:sp>
      <p:sp>
        <p:nvSpPr>
          <p:cNvPr id="76" name="矩形 75"/>
          <p:cNvSpPr/>
          <p:nvPr/>
        </p:nvSpPr>
        <p:spPr>
          <a:xfrm>
            <a:off x="10505067" y="4916726"/>
            <a:ext cx="1276362" cy="624530"/>
          </a:xfrm>
          <a:prstGeom prst="rect">
            <a:avLst/>
          </a:prstGeom>
          <a:solidFill>
            <a:srgbClr val="F0F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Times New Roman" panose="02020603050405020304" pitchFamily="18" charset="0"/>
                <a:cs typeface="Times New Roman" panose="02020603050405020304" pitchFamily="18" charset="0"/>
              </a:rPr>
              <a:t>目标数量</a:t>
            </a:r>
          </a:p>
        </p:txBody>
      </p:sp>
      <p:sp>
        <p:nvSpPr>
          <p:cNvPr id="77" name="矩形 76"/>
          <p:cNvSpPr/>
          <p:nvPr/>
        </p:nvSpPr>
        <p:spPr>
          <a:xfrm>
            <a:off x="8972500" y="5714163"/>
            <a:ext cx="1276362" cy="624530"/>
          </a:xfrm>
          <a:prstGeom prst="rect">
            <a:avLst/>
          </a:prstGeom>
          <a:solidFill>
            <a:srgbClr val="F0F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Times New Roman" panose="02020603050405020304" pitchFamily="18" charset="0"/>
                <a:cs typeface="Times New Roman" panose="02020603050405020304" pitchFamily="18" charset="0"/>
              </a:rPr>
              <a:t>可解释性</a:t>
            </a:r>
          </a:p>
        </p:txBody>
      </p:sp>
      <p:sp>
        <p:nvSpPr>
          <p:cNvPr id="78" name="矩形 77"/>
          <p:cNvSpPr/>
          <p:nvPr/>
        </p:nvSpPr>
        <p:spPr>
          <a:xfrm>
            <a:off x="10505067" y="5715623"/>
            <a:ext cx="1276362" cy="624530"/>
          </a:xfrm>
          <a:prstGeom prst="rect">
            <a:avLst/>
          </a:prstGeom>
          <a:solidFill>
            <a:srgbClr val="F0F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Times New Roman" panose="02020603050405020304" pitchFamily="18" charset="0"/>
                <a:cs typeface="Times New Roman" panose="02020603050405020304" pitchFamily="18" charset="0"/>
              </a:rPr>
              <a:t>计算效率</a:t>
            </a:r>
          </a:p>
        </p:txBody>
      </p:sp>
      <p:sp>
        <p:nvSpPr>
          <p:cNvPr id="80" name="文本框 79"/>
          <p:cNvSpPr txBox="1"/>
          <p:nvPr/>
        </p:nvSpPr>
        <p:spPr>
          <a:xfrm>
            <a:off x="10009094" y="6273412"/>
            <a:ext cx="1030593" cy="400110"/>
          </a:xfrm>
          <a:prstGeom prst="rect">
            <a:avLst/>
          </a:prstGeom>
          <a:noFill/>
        </p:spPr>
        <p:txBody>
          <a:bodyPr wrap="square">
            <a:spAutoFit/>
          </a:bodyPr>
          <a:lstStyle/>
          <a:p>
            <a:r>
              <a:rPr lang="en-US" altLang="zh-CN" sz="2000" b="1" dirty="0">
                <a:ln w="0"/>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000" b="1"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custDataLst>
              <p:tags r:id="rId2"/>
            </p:custDataLst>
          </p:nvPr>
        </p:nvSpPr>
        <p:spPr>
          <a:xfrm>
            <a:off x="875030" y="112032"/>
            <a:ext cx="8833176" cy="55658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ea"/>
                <a:ea typeface="+mj-ea"/>
                <a:cs typeface="+mj-cs"/>
              </a:defRPr>
            </a:lvl1pPr>
          </a:lstStyle>
          <a:p>
            <a:pPr lvl="0" algn="l">
              <a:buClrTx/>
              <a:buSzTx/>
              <a:buFontTx/>
            </a:pPr>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1.3</a:t>
            </a:r>
            <a:r>
              <a:rPr lang="en-US" altLang="zh-CN" dirty="0">
                <a:gradFill>
                  <a:gsLst>
                    <a:gs pos="30000">
                      <a:srgbClr val="BC1D2D"/>
                    </a:gs>
                    <a:gs pos="100000">
                      <a:srgbClr val="E0522E"/>
                    </a:gs>
                  </a:gsLst>
                  <a:lin ang="0" scaled="0"/>
                </a:gradFill>
                <a:latin typeface="微软雅黑" panose="020B0503020204020204" charset="-122"/>
                <a:ea typeface="微软雅黑" panose="020B0503020204020204" charset="-122"/>
                <a:cs typeface="+mn-cs"/>
                <a:sym typeface="+mn-ea"/>
              </a:rPr>
              <a:t> </a:t>
            </a:r>
            <a:r>
              <a:rPr lang="zh-CN" altLang="en-US" dirty="0">
                <a:gradFill>
                  <a:gsLst>
                    <a:gs pos="30000">
                      <a:srgbClr val="BC1D2D"/>
                    </a:gs>
                    <a:gs pos="100000">
                      <a:srgbClr val="E0522E"/>
                    </a:gs>
                  </a:gsLst>
                  <a:lin ang="0" scaled="0"/>
                </a:gradFill>
                <a:latin typeface="微软雅黑" panose="020B0503020204020204" charset="-122"/>
                <a:ea typeface="微软雅黑" panose="020B0503020204020204" charset="-122"/>
                <a:cs typeface="+mn-cs"/>
                <a:sym typeface="+mn-ea"/>
              </a:rPr>
              <a:t>大语言模型发展</a:t>
            </a:r>
            <a:endParaRPr lang="zh-CN" altLang="en-US" noProof="0" dirty="0">
              <a:ln>
                <a:noFill/>
              </a:ln>
              <a:gradFill>
                <a:gsLst>
                  <a:gs pos="30000">
                    <a:srgbClr val="BC1D2D"/>
                  </a:gs>
                  <a:gs pos="100000">
                    <a:srgbClr val="E0522E"/>
                  </a:gs>
                </a:gsLst>
                <a:lin ang="0" scaled="0"/>
              </a:gradFill>
              <a:effectLst/>
              <a:uLnTx/>
              <a:uFillTx/>
              <a:latin typeface="微软雅黑" panose="020B0503020204020204" charset="-122"/>
              <a:ea typeface="微软雅黑" panose="020B0503020204020204" charset="-122"/>
              <a:cs typeface="+mn-cs"/>
              <a:sym typeface="+mn-ea"/>
            </a:endParaRPr>
          </a:p>
        </p:txBody>
      </p:sp>
      <p:sp>
        <p:nvSpPr>
          <p:cNvPr id="88" name="灯片编号占位符 1"/>
          <p:cNvSpPr>
            <a:spLocks noGrp="1"/>
          </p:cNvSpPr>
          <p:nvPr>
            <p:ph type="sldNum" sz="quarter" idx="12"/>
          </p:nvPr>
        </p:nvSpPr>
        <p:spPr>
          <a:xfrm>
            <a:off x="11143248" y="6589829"/>
            <a:ext cx="699770" cy="226695"/>
          </a:xfrm>
        </p:spPr>
        <p:txBody>
          <a:bodyPr/>
          <a:lstStyle/>
          <a:p>
            <a:fld id="{49AE70B2-8BF9-45C0-BB95-33D1B9D3A854}" type="slidenum">
              <a:rPr lang="zh-CN" altLang="en-US" sz="1600" b="1" smtClean="0">
                <a:latin typeface="Times New Roman" panose="02020603050405020304" pitchFamily="18" charset="0"/>
                <a:cs typeface="Times New Roman" panose="02020603050405020304" pitchFamily="18" charset="0"/>
              </a:rPr>
              <a:t>5</a:t>
            </a:fld>
            <a:endParaRPr lang="zh-CN" altLang="en-US" sz="1600" b="1"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5"/>
          <a:stretch>
            <a:fillRect/>
          </a:stretch>
        </p:blipFill>
        <p:spPr>
          <a:xfrm>
            <a:off x="-60960" y="1000765"/>
            <a:ext cx="10366812" cy="5589064"/>
          </a:xfrm>
          <a:prstGeom prst="rect">
            <a:avLst/>
          </a:prstGeom>
        </p:spPr>
      </p:pic>
      <p:sp>
        <p:nvSpPr>
          <p:cNvPr id="3" name="矩形 2"/>
          <p:cNvSpPr/>
          <p:nvPr/>
        </p:nvSpPr>
        <p:spPr>
          <a:xfrm>
            <a:off x="7624482" y="6315561"/>
            <a:ext cx="4620951" cy="440955"/>
          </a:xfrm>
          <a:prstGeom prst="rect">
            <a:avLst/>
          </a:prstGeom>
        </p:spPr>
        <p:txBody>
          <a:bodyPr wrap="square">
            <a:spAutoFit/>
          </a:bodyPr>
          <a:lstStyle/>
          <a:p>
            <a:pPr lvl="0">
              <a:lnSpc>
                <a:spcPts val="3000"/>
              </a:lnSpc>
            </a:pPr>
            <a:r>
              <a:rPr lang="en-US" altLang="zh-CN" sz="2000"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[1] S. K. Yin </a:t>
            </a:r>
            <a:r>
              <a:rPr lang="en-US" altLang="zh-CN" sz="2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et al.</a:t>
            </a:r>
            <a:r>
              <a:rPr lang="en-US" altLang="zh-CN" sz="2000"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it-IT" altLang="zh-CN" sz="2000"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https://doi.org/10.48550/arXiv.2306.13549</a:t>
            </a:r>
          </a:p>
        </p:txBody>
      </p:sp>
      <p:cxnSp>
        <p:nvCxnSpPr>
          <p:cNvPr id="4" name="直接箭头连接符 3"/>
          <p:cNvCxnSpPr/>
          <p:nvPr/>
        </p:nvCxnSpPr>
        <p:spPr>
          <a:xfrm>
            <a:off x="9758315" y="1717045"/>
            <a:ext cx="993505" cy="11785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758315" y="3071857"/>
            <a:ext cx="2544286" cy="2785378"/>
          </a:xfrm>
          <a:prstGeom prst="rect">
            <a:avLst/>
          </a:prstGeom>
        </p:spPr>
        <p:txBody>
          <a:bodyPr wrap="none">
            <a:spAutoFit/>
          </a:bodyPr>
          <a:lstStyle/>
          <a:p>
            <a:pPr algn="ctr">
              <a:lnSpc>
                <a:spcPts val="3000"/>
              </a:lnSpc>
            </a:pPr>
            <a:r>
              <a:rPr lang="en-US" altLang="zh-CN"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2025-2026</a:t>
            </a:r>
          </a:p>
          <a:p>
            <a:pPr algn="ctr">
              <a:lnSpc>
                <a:spcPts val="3000"/>
              </a:lnSpc>
            </a:pPr>
            <a:r>
              <a:rPr lang="en-US" altLang="zh-CN"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养龙虾</a:t>
            </a:r>
            <a:r>
              <a:rPr lang="en-US" altLang="zh-CN"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p>
          <a:p>
            <a:pPr algn="ctr">
              <a:lnSpc>
                <a:spcPts val="3000"/>
              </a:lnSpc>
            </a:pPr>
            <a:r>
              <a:rPr lang="zh-CN" altLang="en-US"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Trae</a:t>
            </a:r>
            <a:r>
              <a:rPr lang="zh-CN" altLang="en-US"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ts val="3000"/>
              </a:lnSpc>
            </a:pPr>
            <a:r>
              <a:rPr lang="zh-CN" altLang="en-US"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Open Claw</a:t>
            </a:r>
            <a:r>
              <a:rPr lang="zh-CN" altLang="en-US"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ts val="3000"/>
              </a:lnSpc>
            </a:pPr>
            <a:r>
              <a:rPr lang="zh-CN" altLang="en-US"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等</a:t>
            </a:r>
            <a:r>
              <a:rPr lang="zh-CN" altLang="en-US" sz="2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完全自主化</a:t>
            </a:r>
            <a:r>
              <a:rPr lang="zh-CN" altLang="en-US"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智能体</a:t>
            </a:r>
            <a:endParaRPr lang="en-US" altLang="zh-CN"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ts val="3000"/>
              </a:lnSpc>
            </a:pPr>
            <a:endParaRPr lang="en-US" altLang="zh-CN"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ts val="3000"/>
              </a:lnSpc>
            </a:pPr>
            <a:r>
              <a:rPr lang="zh-CN" altLang="en-US" sz="28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 大语言模型？</a:t>
            </a:r>
            <a:endParaRPr lang="zh-CN" altLang="en-US" sz="2800" b="1"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1"/>
          <p:cNvSpPr>
            <a:spLocks noGrp="1"/>
          </p:cNvSpPr>
          <p:nvPr>
            <p:ph type="sldNum" sz="quarter" idx="12"/>
          </p:nvPr>
        </p:nvSpPr>
        <p:spPr>
          <a:xfrm>
            <a:off x="11143248" y="6589829"/>
            <a:ext cx="699770" cy="226695"/>
          </a:xfrm>
        </p:spPr>
        <p:txBody>
          <a:bodyPr/>
          <a:lstStyle/>
          <a:p>
            <a:fld id="{49AE70B2-8BF9-45C0-BB95-33D1B9D3A854}" type="slidenum">
              <a:rPr lang="zh-CN" altLang="en-US" sz="1600" b="1" smtClean="0">
                <a:latin typeface="Times New Roman" panose="02020603050405020304" pitchFamily="18" charset="0"/>
                <a:cs typeface="Times New Roman" panose="02020603050405020304" pitchFamily="18" charset="0"/>
              </a:rPr>
              <a:t>6</a:t>
            </a:fld>
            <a:endParaRPr lang="zh-CN" altLang="en-US" sz="1600" b="1" dirty="0">
              <a:latin typeface="Times New Roman" panose="02020603050405020304" pitchFamily="18" charset="0"/>
              <a:cs typeface="Times New Roman" panose="02020603050405020304" pitchFamily="18" charset="0"/>
            </a:endParaRPr>
          </a:p>
        </p:txBody>
      </p:sp>
      <p:graphicFrame>
        <p:nvGraphicFramePr>
          <p:cNvPr id="9" name="表格 8"/>
          <p:cNvGraphicFramePr>
            <a:graphicFrameLocks noGrp="1"/>
          </p:cNvGraphicFramePr>
          <p:nvPr/>
        </p:nvGraphicFramePr>
        <p:xfrm>
          <a:off x="1109966" y="1204719"/>
          <a:ext cx="3667378" cy="1794936"/>
        </p:xfrm>
        <a:graphic>
          <a:graphicData uri="http://schemas.openxmlformats.org/drawingml/2006/table">
            <a:tbl>
              <a:tblPr firstRow="1" bandRow="1">
                <a:tableStyleId>{9D7B26C5-4107-4FEC-AEDC-1716B250A1EF}</a:tableStyleId>
              </a:tblPr>
              <a:tblGrid>
                <a:gridCol w="3667378">
                  <a:extLst>
                    <a:ext uri="{9D8B030D-6E8A-4147-A177-3AD203B41FA5}">
                      <a16:colId xmlns:a16="http://schemas.microsoft.com/office/drawing/2014/main" val="20000"/>
                    </a:ext>
                  </a:extLst>
                </a:gridCol>
              </a:tblGrid>
              <a:tr h="448734">
                <a:tc>
                  <a:txBody>
                    <a:bodyPr/>
                    <a:lstStyle/>
                    <a:p>
                      <a:pPr algn="ctr"/>
                      <a:r>
                        <a:rPr lang="zh-CN" altLang="en-US" sz="2000" dirty="0">
                          <a:solidFill>
                            <a:schemeClr val="tx1"/>
                          </a:solidFill>
                          <a:latin typeface="宋体" panose="02010600030101010101" pitchFamily="2" charset="-122"/>
                          <a:ea typeface="宋体" panose="02010600030101010101" pitchFamily="2" charset="-122"/>
                          <a:cs typeface="Times New Roman" panose="02020603050405020304" pitchFamily="18" charset="0"/>
                        </a:rPr>
                        <a:t>场景 </a:t>
                      </a:r>
                      <a:r>
                        <a:rPr lang="en-US" altLang="zh-CN" sz="2000" dirty="0">
                          <a:solidFill>
                            <a:schemeClr val="tx1"/>
                          </a:solidFill>
                          <a:latin typeface="Times New Roman" panose="02020603050405020304" pitchFamily="18" charset="0"/>
                          <a:cs typeface="Times New Roman" panose="02020603050405020304" pitchFamily="18" charset="0"/>
                        </a:rPr>
                        <a:t>1</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448734">
                <a:tc>
                  <a:txBody>
                    <a:bodyPr/>
                    <a:lstStyle/>
                    <a:p>
                      <a:pPr algn="ctr"/>
                      <a:r>
                        <a:rPr lang="zh-CN" altLang="en-US" dirty="0">
                          <a:latin typeface="宋体" panose="02010600030101010101" pitchFamily="2" charset="-122"/>
                          <a:ea typeface="宋体" panose="02010600030101010101" pitchFamily="2" charset="-122"/>
                          <a:cs typeface="Times New Roman" panose="02020603050405020304" pitchFamily="18" charset="0"/>
                        </a:rPr>
                        <a:t>① 如何优化网络结构</a:t>
                      </a:r>
                      <a:r>
                        <a:rPr lang="zh-CN" altLang="en-US"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提升效率</a:t>
                      </a:r>
                      <a:endParaRPr lang="zh-CN" altLang="en-US" b="1"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448734">
                <a:tc>
                  <a:txBody>
                    <a:bodyPr/>
                    <a:lstStyle/>
                    <a:p>
                      <a:pPr algn="ctr"/>
                      <a:r>
                        <a:rPr lang="zh-CN" altLang="en-US" dirty="0">
                          <a:latin typeface="宋体" panose="02010600030101010101" pitchFamily="2" charset="-122"/>
                          <a:ea typeface="宋体" panose="02010600030101010101" pitchFamily="2" charset="-122"/>
                          <a:cs typeface="Times New Roman" panose="02020603050405020304" pitchFamily="18" charset="0"/>
                        </a:rPr>
                        <a:t>② 如何利用</a:t>
                      </a:r>
                      <a:r>
                        <a:rPr lang="en-US" altLang="zh-CN" dirty="0">
                          <a:latin typeface="Times New Roman" panose="02020603050405020304" pitchFamily="18" charset="0"/>
                          <a:ea typeface="宋体" panose="02010600030101010101" pitchFamily="2" charset="-122"/>
                          <a:cs typeface="Times New Roman" panose="02020603050405020304" pitchFamily="18" charset="0"/>
                        </a:rPr>
                        <a:t>LLM</a:t>
                      </a:r>
                      <a:r>
                        <a:rPr lang="zh-CN" altLang="en-US"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自主</a:t>
                      </a:r>
                      <a:r>
                        <a:rPr lang="zh-CN" altLang="en-US"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处理</a:t>
                      </a:r>
                      <a:r>
                        <a:rPr lang="zh-CN" altLang="en-US" dirty="0">
                          <a:latin typeface="宋体" panose="02010600030101010101" pitchFamily="2" charset="-122"/>
                          <a:ea typeface="宋体" panose="02010600030101010101" pitchFamily="2" charset="-122"/>
                          <a:cs typeface="Times New Roman" panose="02020603050405020304" pitchFamily="18" charset="0"/>
                        </a:rPr>
                        <a:t>任务</a:t>
                      </a:r>
                      <a:endParaRPr lang="en-US" altLang="zh-CN" dirty="0">
                        <a:latin typeface="宋体" panose="02010600030101010101" pitchFamily="2" charset="-122"/>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10002"/>
                  </a:ext>
                </a:extLst>
              </a:tr>
              <a:tr h="448734">
                <a:tc>
                  <a:txBody>
                    <a:bodyPr/>
                    <a:lstStyle/>
                    <a:p>
                      <a:pPr algn="ctr"/>
                      <a:r>
                        <a:rPr lang="zh-CN" altLang="en-US" dirty="0">
                          <a:latin typeface="宋体" panose="02010600030101010101" pitchFamily="2" charset="-122"/>
                          <a:ea typeface="宋体" panose="02010600030101010101" pitchFamily="2" charset="-122"/>
                          <a:cs typeface="Times New Roman" panose="02020603050405020304" pitchFamily="18" charset="0"/>
                        </a:rPr>
                        <a:t>③ </a:t>
                      </a:r>
                      <a:r>
                        <a:rPr lang="zh-CN" altLang="en-US"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全自主科研任务</a:t>
                      </a:r>
                      <a:endParaRPr lang="en-US" altLang="zh-CN" b="1"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10003"/>
                  </a:ext>
                </a:extLst>
              </a:tr>
            </a:tbl>
          </a:graphicData>
        </a:graphic>
      </p:graphicFrame>
      <p:graphicFrame>
        <p:nvGraphicFramePr>
          <p:cNvPr id="11" name="表格 10"/>
          <p:cNvGraphicFramePr>
            <a:graphicFrameLocks noGrp="1"/>
          </p:cNvGraphicFramePr>
          <p:nvPr/>
        </p:nvGraphicFramePr>
        <p:xfrm>
          <a:off x="1109966" y="3711691"/>
          <a:ext cx="3667378" cy="2256684"/>
        </p:xfrm>
        <a:graphic>
          <a:graphicData uri="http://schemas.openxmlformats.org/drawingml/2006/table">
            <a:tbl>
              <a:tblPr firstRow="1" bandRow="1">
                <a:tableStyleId>{9D7B26C5-4107-4FEC-AEDC-1716B250A1EF}</a:tableStyleId>
              </a:tblPr>
              <a:tblGrid>
                <a:gridCol w="3667378">
                  <a:extLst>
                    <a:ext uri="{9D8B030D-6E8A-4147-A177-3AD203B41FA5}">
                      <a16:colId xmlns:a16="http://schemas.microsoft.com/office/drawing/2014/main" val="20000"/>
                    </a:ext>
                  </a:extLst>
                </a:gridCol>
              </a:tblGrid>
              <a:tr h="448734">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dirty="0">
                          <a:solidFill>
                            <a:schemeClr val="tx1"/>
                          </a:solidFill>
                          <a:latin typeface="宋体" panose="02010600030101010101" pitchFamily="2" charset="-122"/>
                          <a:ea typeface="宋体" panose="02010600030101010101" pitchFamily="2" charset="-122"/>
                          <a:cs typeface="Times New Roman" panose="02020603050405020304" pitchFamily="18" charset="0"/>
                        </a:rPr>
                        <a:t>场景 </a:t>
                      </a:r>
                      <a:r>
                        <a:rPr lang="en-US" altLang="zh-CN" sz="2000" dirty="0">
                          <a:solidFill>
                            <a:schemeClr val="tx1"/>
                          </a:solidFill>
                          <a:latin typeface="Times New Roman" panose="02020603050405020304" pitchFamily="18" charset="0"/>
                          <a:ea typeface="+mn-ea"/>
                          <a:cs typeface="Times New Roman" panose="02020603050405020304" pitchFamily="18" charset="0"/>
                        </a:rPr>
                        <a:t>2</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448734">
                <a:tc>
                  <a:txBody>
                    <a:bodyPr/>
                    <a:lstStyle/>
                    <a:p>
                      <a:pPr algn="ctr"/>
                      <a:r>
                        <a:rPr lang="zh-CN" altLang="en-US" dirty="0">
                          <a:latin typeface="宋体" panose="02010600030101010101" pitchFamily="2" charset="-122"/>
                          <a:ea typeface="宋体" panose="02010600030101010101" pitchFamily="2" charset="-122"/>
                          <a:cs typeface="Times New Roman" panose="02020603050405020304" pitchFamily="18" charset="0"/>
                        </a:rPr>
                        <a:t>① </a:t>
                      </a:r>
                      <a:r>
                        <a:rPr lang="zh-CN" altLang="en-US"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多维</a:t>
                      </a:r>
                      <a:r>
                        <a:rPr lang="zh-CN" altLang="en-US" dirty="0">
                          <a:latin typeface="宋体" panose="02010600030101010101" pitchFamily="2" charset="-122"/>
                          <a:ea typeface="宋体" panose="02010600030101010101" pitchFamily="2" charset="-122"/>
                          <a:cs typeface="Times New Roman" panose="02020603050405020304" pitchFamily="18" charset="0"/>
                        </a:rPr>
                        <a:t>工业</a:t>
                      </a:r>
                      <a:r>
                        <a:rPr lang="zh-CN" altLang="en-US"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信号处理</a:t>
                      </a:r>
                      <a:r>
                        <a:rPr lang="zh-CN" altLang="en-US" dirty="0">
                          <a:latin typeface="宋体" panose="02010600030101010101" pitchFamily="2" charset="-122"/>
                          <a:ea typeface="宋体" panose="02010600030101010101" pitchFamily="2" charset="-122"/>
                          <a:cs typeface="Times New Roman" panose="02020603050405020304" pitchFamily="18" charset="0"/>
                        </a:rPr>
                        <a:t>及</a:t>
                      </a:r>
                      <a:r>
                        <a:rPr lang="zh-CN" altLang="en-US"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寿命预测</a:t>
                      </a:r>
                      <a:endParaRPr lang="zh-CN" altLang="en-US" b="1"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461748">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latin typeface="宋体" panose="02010600030101010101" pitchFamily="2" charset="-122"/>
                          <a:ea typeface="宋体" panose="02010600030101010101" pitchFamily="2" charset="-122"/>
                          <a:cs typeface="Times New Roman" panose="02020603050405020304" pitchFamily="18" charset="0"/>
                        </a:rPr>
                        <a:t>② 轴承</a:t>
                      </a:r>
                      <a:r>
                        <a:rPr lang="zh-CN" altLang="en-US"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故障诊断</a:t>
                      </a:r>
                      <a:endParaRPr lang="zh-CN" altLang="en-US" b="1"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448734">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latin typeface="宋体" panose="02010600030101010101" pitchFamily="2" charset="-122"/>
                          <a:ea typeface="宋体" panose="02010600030101010101" pitchFamily="2" charset="-122"/>
                          <a:cs typeface="Times New Roman" panose="02020603050405020304" pitchFamily="18" charset="0"/>
                        </a:rPr>
                        <a:t>③ </a:t>
                      </a:r>
                      <a:r>
                        <a:rPr lang="zh-CN" altLang="en-US"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核能</a:t>
                      </a:r>
                      <a:r>
                        <a:rPr lang="zh-CN" altLang="en-US" dirty="0">
                          <a:latin typeface="宋体" panose="02010600030101010101" pitchFamily="2" charset="-122"/>
                          <a:ea typeface="宋体" panose="02010600030101010101" pitchFamily="2" charset="-122"/>
                          <a:cs typeface="Times New Roman" panose="02020603050405020304" pitchFamily="18" charset="0"/>
                        </a:rPr>
                        <a:t>、</a:t>
                      </a:r>
                      <a:r>
                        <a:rPr lang="zh-CN" altLang="en-US"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核电</a:t>
                      </a:r>
                      <a:r>
                        <a:rPr lang="zh-CN" altLang="en-US" dirty="0">
                          <a:latin typeface="宋体" panose="02010600030101010101" pitchFamily="2" charset="-122"/>
                          <a:ea typeface="宋体" panose="02010600030101010101" pitchFamily="2" charset="-122"/>
                          <a:cs typeface="Times New Roman" panose="02020603050405020304" pitchFamily="18" charset="0"/>
                        </a:rPr>
                        <a:t>、</a:t>
                      </a:r>
                      <a:r>
                        <a:rPr lang="zh-CN" altLang="en-US"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核医学</a:t>
                      </a:r>
                      <a:endParaRPr lang="zh-CN" altLang="en-US" b="1"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3"/>
                  </a:ext>
                </a:extLst>
              </a:tr>
              <a:tr h="448734">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latin typeface="宋体" panose="02010600030101010101" pitchFamily="2" charset="-122"/>
                          <a:ea typeface="宋体" panose="02010600030101010101" pitchFamily="2" charset="-122"/>
                          <a:cs typeface="Times New Roman" panose="02020603050405020304" pitchFamily="18" charset="0"/>
                        </a:rPr>
                        <a:t>④ 模态编码、雷达</a:t>
                      </a:r>
                      <a:r>
                        <a:rPr lang="zh-CN" altLang="en-US"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散射截面建模</a:t>
                      </a:r>
                      <a:endParaRPr lang="zh-CN" altLang="en-US" b="1"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4"/>
                  </a:ext>
                </a:extLst>
              </a:tr>
            </a:tbl>
          </a:graphicData>
        </a:graphic>
      </p:graphicFrame>
      <p:sp>
        <p:nvSpPr>
          <p:cNvPr id="4" name="标题 6"/>
          <p:cNvSpPr>
            <a:spLocks noGrp="1"/>
          </p:cNvSpPr>
          <p:nvPr>
            <p:custDataLst>
              <p:tags r:id="rId2"/>
            </p:custDataLst>
          </p:nvPr>
        </p:nvSpPr>
        <p:spPr>
          <a:xfrm>
            <a:off x="875030" y="112032"/>
            <a:ext cx="8833176" cy="55658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ea"/>
                <a:ea typeface="+mj-ea"/>
                <a:cs typeface="+mj-cs"/>
              </a:defRPr>
            </a:lvl1pPr>
          </a:lstStyle>
          <a:p>
            <a:pPr lvl="0" algn="l">
              <a:buClrTx/>
              <a:buSzTx/>
              <a:buFontTx/>
            </a:pPr>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1.4</a:t>
            </a:r>
            <a:r>
              <a:rPr lang="en-US" altLang="zh-CN" dirty="0">
                <a:gradFill>
                  <a:gsLst>
                    <a:gs pos="30000">
                      <a:srgbClr val="BC1D2D"/>
                    </a:gs>
                    <a:gs pos="100000">
                      <a:srgbClr val="E0522E"/>
                    </a:gs>
                  </a:gsLst>
                  <a:lin ang="0" scaled="0"/>
                </a:gradFill>
                <a:latin typeface="微软雅黑" panose="020B0503020204020204" charset="-122"/>
                <a:ea typeface="微软雅黑" panose="020B0503020204020204" charset="-122"/>
                <a:cs typeface="+mn-cs"/>
                <a:sym typeface="+mn-ea"/>
              </a:rPr>
              <a:t> </a:t>
            </a:r>
            <a:r>
              <a:rPr lang="zh-CN" altLang="en-US" dirty="0">
                <a:gradFill>
                  <a:gsLst>
                    <a:gs pos="30000">
                      <a:srgbClr val="BC1D2D"/>
                    </a:gs>
                    <a:gs pos="100000">
                      <a:srgbClr val="E0522E"/>
                    </a:gs>
                  </a:gsLst>
                  <a:lin ang="0" scaled="0"/>
                </a:gradFill>
                <a:latin typeface="微软雅黑" panose="020B0503020204020204" charset="-122"/>
                <a:ea typeface="微软雅黑" panose="020B0503020204020204" charset="-122"/>
                <a:cs typeface="+mn-cs"/>
                <a:sym typeface="+mn-ea"/>
              </a:rPr>
              <a:t>大语言模型应用</a:t>
            </a:r>
            <a:endParaRPr lang="zh-CN" altLang="en-US" noProof="0" dirty="0">
              <a:ln>
                <a:noFill/>
              </a:ln>
              <a:gradFill>
                <a:gsLst>
                  <a:gs pos="30000">
                    <a:srgbClr val="BC1D2D"/>
                  </a:gs>
                  <a:gs pos="100000">
                    <a:srgbClr val="E0522E"/>
                  </a:gs>
                </a:gsLst>
                <a:lin ang="0" scaled="0"/>
              </a:gradFill>
              <a:effectLst/>
              <a:uLnTx/>
              <a:uFillTx/>
              <a:latin typeface="微软雅黑" panose="020B0503020204020204" charset="-122"/>
              <a:ea typeface="微软雅黑" panose="020B0503020204020204" charset="-122"/>
              <a:cs typeface="+mn-cs"/>
              <a:sym typeface="+mn-ea"/>
            </a:endParaRPr>
          </a:p>
        </p:txBody>
      </p:sp>
      <p:pic>
        <p:nvPicPr>
          <p:cNvPr id="5" name="图片 4"/>
          <p:cNvPicPr>
            <a:picLocks noChangeAspect="1"/>
          </p:cNvPicPr>
          <p:nvPr/>
        </p:nvPicPr>
        <p:blipFill>
          <a:blip r:embed="rId5"/>
          <a:stretch>
            <a:fillRect/>
          </a:stretch>
        </p:blipFill>
        <p:spPr>
          <a:xfrm>
            <a:off x="5206331" y="972209"/>
            <a:ext cx="5936917" cy="2256684"/>
          </a:xfrm>
          <a:prstGeom prst="rect">
            <a:avLst/>
          </a:prstGeom>
        </p:spPr>
      </p:pic>
      <p:pic>
        <p:nvPicPr>
          <p:cNvPr id="8" name="图片 7"/>
          <p:cNvPicPr>
            <a:picLocks noChangeAspect="1"/>
          </p:cNvPicPr>
          <p:nvPr/>
        </p:nvPicPr>
        <p:blipFill>
          <a:blip r:embed="rId6"/>
          <a:srcRect b="9351"/>
          <a:stretch>
            <a:fillRect/>
          </a:stretch>
        </p:blipFill>
        <p:spPr>
          <a:xfrm>
            <a:off x="5059953" y="3532489"/>
            <a:ext cx="6433180" cy="2944973"/>
          </a:xfrm>
          <a:prstGeom prst="rect">
            <a:avLst/>
          </a:prstGeom>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1"/>
          <p:cNvSpPr>
            <a:spLocks noGrp="1"/>
          </p:cNvSpPr>
          <p:nvPr>
            <p:ph type="sldNum" sz="quarter" idx="12"/>
          </p:nvPr>
        </p:nvSpPr>
        <p:spPr>
          <a:xfrm>
            <a:off x="11143248" y="6589829"/>
            <a:ext cx="699770" cy="226695"/>
          </a:xfrm>
        </p:spPr>
        <p:txBody>
          <a:bodyPr/>
          <a:lstStyle/>
          <a:p>
            <a:fld id="{49AE70B2-8BF9-45C0-BB95-33D1B9D3A854}" type="slidenum">
              <a:rPr lang="zh-CN" altLang="en-US" sz="1600" b="1" smtClean="0">
                <a:latin typeface="Times New Roman" panose="02020603050405020304" pitchFamily="18" charset="0"/>
                <a:cs typeface="Times New Roman" panose="02020603050405020304" pitchFamily="18" charset="0"/>
              </a:rPr>
              <a:t>7</a:t>
            </a:fld>
            <a:endParaRPr lang="zh-CN" altLang="en-US" sz="1600" b="1" dirty="0">
              <a:latin typeface="Times New Roman" panose="02020603050405020304" pitchFamily="18" charset="0"/>
              <a:cs typeface="Times New Roman" panose="02020603050405020304" pitchFamily="18" charset="0"/>
            </a:endParaRPr>
          </a:p>
        </p:txBody>
      </p:sp>
      <p:grpSp>
        <p:nvGrpSpPr>
          <p:cNvPr id="3" name="组合 2"/>
          <p:cNvGrpSpPr/>
          <p:nvPr/>
        </p:nvGrpSpPr>
        <p:grpSpPr>
          <a:xfrm>
            <a:off x="20563" y="845508"/>
            <a:ext cx="12070145" cy="5835918"/>
            <a:chOff x="20563" y="845508"/>
            <a:chExt cx="12070145" cy="5835918"/>
          </a:xfrm>
        </p:grpSpPr>
        <p:grpSp>
          <p:nvGrpSpPr>
            <p:cNvPr id="234" name="组合 233"/>
            <p:cNvGrpSpPr/>
            <p:nvPr/>
          </p:nvGrpSpPr>
          <p:grpSpPr>
            <a:xfrm>
              <a:off x="630243" y="875434"/>
              <a:ext cx="11460465" cy="5294102"/>
              <a:chOff x="522455" y="843722"/>
              <a:chExt cx="11460465" cy="5294102"/>
            </a:xfrm>
          </p:grpSpPr>
          <p:grpSp>
            <p:nvGrpSpPr>
              <p:cNvPr id="5" name="组合 4"/>
              <p:cNvGrpSpPr/>
              <p:nvPr/>
            </p:nvGrpSpPr>
            <p:grpSpPr>
              <a:xfrm>
                <a:off x="599912" y="1762125"/>
                <a:ext cx="1258570" cy="3672840"/>
                <a:chOff x="875030" y="1767840"/>
                <a:chExt cx="1258570" cy="3672840"/>
              </a:xfrm>
            </p:grpSpPr>
            <p:sp>
              <p:nvSpPr>
                <p:cNvPr id="4" name="椭圆 3"/>
                <p:cNvSpPr/>
                <p:nvPr/>
              </p:nvSpPr>
              <p:spPr>
                <a:xfrm>
                  <a:off x="875030" y="1767840"/>
                  <a:ext cx="1258570" cy="59436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Data.1</a:t>
                  </a:r>
                  <a:endParaRPr lang="zh-CN" altLang="en-US" b="1" dirty="0">
                    <a:solidFill>
                      <a:schemeClr val="tx1"/>
                    </a:solidFill>
                    <a:latin typeface="Times New Roman" panose="02020603050405020304" pitchFamily="18" charset="0"/>
                    <a:cs typeface="Times New Roman" panose="02020603050405020304" pitchFamily="18" charset="0"/>
                  </a:endParaRPr>
                </a:p>
              </p:txBody>
            </p:sp>
            <p:sp>
              <p:nvSpPr>
                <p:cNvPr id="13" name="椭圆 12"/>
                <p:cNvSpPr/>
                <p:nvPr/>
              </p:nvSpPr>
              <p:spPr>
                <a:xfrm>
                  <a:off x="875030" y="2537460"/>
                  <a:ext cx="1258570" cy="59436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Data.2</a:t>
                  </a:r>
                  <a:endParaRPr lang="zh-CN" altLang="en-US" b="1" dirty="0">
                    <a:solidFill>
                      <a:schemeClr val="tx1"/>
                    </a:solidFill>
                    <a:latin typeface="Times New Roman" panose="02020603050405020304" pitchFamily="18" charset="0"/>
                    <a:cs typeface="Times New Roman" panose="02020603050405020304" pitchFamily="18" charset="0"/>
                  </a:endParaRPr>
                </a:p>
              </p:txBody>
            </p:sp>
            <p:sp>
              <p:nvSpPr>
                <p:cNvPr id="14" name="椭圆 13"/>
                <p:cNvSpPr/>
                <p:nvPr/>
              </p:nvSpPr>
              <p:spPr>
                <a:xfrm>
                  <a:off x="875030" y="4846320"/>
                  <a:ext cx="1258570" cy="59436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Data.N</a:t>
                  </a:r>
                  <a:endParaRPr lang="zh-CN" altLang="en-US" b="1" dirty="0">
                    <a:solidFill>
                      <a:schemeClr val="tx1"/>
                    </a:solidFill>
                    <a:latin typeface="Times New Roman" panose="02020603050405020304" pitchFamily="18" charset="0"/>
                    <a:cs typeface="Times New Roman" panose="02020603050405020304" pitchFamily="18" charset="0"/>
                  </a:endParaRPr>
                </a:p>
              </p:txBody>
            </p:sp>
            <p:sp>
              <p:nvSpPr>
                <p:cNvPr id="15" name="椭圆 14"/>
                <p:cNvSpPr/>
                <p:nvPr/>
              </p:nvSpPr>
              <p:spPr>
                <a:xfrm>
                  <a:off x="875030" y="3691890"/>
                  <a:ext cx="1258570" cy="59436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Data….</a:t>
                  </a:r>
                  <a:endParaRPr lang="zh-CN" altLang="en-US" b="1" dirty="0">
                    <a:solidFill>
                      <a:schemeClr val="tx1"/>
                    </a:solidFill>
                    <a:latin typeface="Times New Roman" panose="02020603050405020304" pitchFamily="18" charset="0"/>
                    <a:cs typeface="Times New Roman" panose="02020603050405020304" pitchFamily="18" charset="0"/>
                  </a:endParaRPr>
                </a:p>
              </p:txBody>
            </p:sp>
          </p:grpSp>
          <p:grpSp>
            <p:nvGrpSpPr>
              <p:cNvPr id="8" name="组合 7"/>
              <p:cNvGrpSpPr/>
              <p:nvPr/>
            </p:nvGrpSpPr>
            <p:grpSpPr>
              <a:xfrm>
                <a:off x="2520950" y="1716319"/>
                <a:ext cx="2150110" cy="3827145"/>
                <a:chOff x="1987550" y="1585891"/>
                <a:chExt cx="2150110" cy="3827145"/>
              </a:xfrm>
            </p:grpSpPr>
            <p:sp>
              <p:nvSpPr>
                <p:cNvPr id="16" name="椭圆 15"/>
                <p:cNvSpPr/>
                <p:nvPr/>
              </p:nvSpPr>
              <p:spPr>
                <a:xfrm>
                  <a:off x="1987550" y="1585891"/>
                  <a:ext cx="2150110" cy="94488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Initial Model Loading</a:t>
                  </a:r>
                  <a:endParaRPr lang="zh-CN" altLang="en-US" b="1" dirty="0">
                    <a:solidFill>
                      <a:schemeClr val="tx1"/>
                    </a:solidFill>
                    <a:latin typeface="Times New Roman" panose="02020603050405020304" pitchFamily="18" charset="0"/>
                    <a:cs typeface="Times New Roman" panose="02020603050405020304" pitchFamily="18" charset="0"/>
                  </a:endParaRPr>
                </a:p>
              </p:txBody>
            </p:sp>
            <p:sp>
              <p:nvSpPr>
                <p:cNvPr id="17" name="椭圆 16"/>
                <p:cNvSpPr/>
                <p:nvPr/>
              </p:nvSpPr>
              <p:spPr>
                <a:xfrm>
                  <a:off x="1987550" y="2889927"/>
                  <a:ext cx="2150110" cy="798153"/>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Conversation Formatting</a:t>
                  </a:r>
                  <a:endParaRPr lang="zh-CN" altLang="en-US" b="1" dirty="0">
                    <a:solidFill>
                      <a:schemeClr val="tx1"/>
                    </a:solidFill>
                    <a:latin typeface="Times New Roman" panose="02020603050405020304" pitchFamily="18" charset="0"/>
                    <a:cs typeface="Times New Roman" panose="02020603050405020304" pitchFamily="18" charset="0"/>
                  </a:endParaRPr>
                </a:p>
              </p:txBody>
            </p:sp>
            <p:sp>
              <p:nvSpPr>
                <p:cNvPr id="18" name="椭圆 17"/>
                <p:cNvSpPr/>
                <p:nvPr/>
              </p:nvSpPr>
              <p:spPr>
                <a:xfrm>
                  <a:off x="1987550" y="4614883"/>
                  <a:ext cx="2150110" cy="798153"/>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Word Segmentation</a:t>
                  </a:r>
                  <a:endParaRPr lang="zh-CN" altLang="en-US" b="1" dirty="0">
                    <a:solidFill>
                      <a:schemeClr val="tx1"/>
                    </a:solidFill>
                    <a:latin typeface="Times New Roman" panose="02020603050405020304" pitchFamily="18" charset="0"/>
                    <a:cs typeface="Times New Roman" panose="02020603050405020304" pitchFamily="18" charset="0"/>
                  </a:endParaRPr>
                </a:p>
              </p:txBody>
            </p:sp>
          </p:grpSp>
          <p:grpSp>
            <p:nvGrpSpPr>
              <p:cNvPr id="30" name="组合 29"/>
              <p:cNvGrpSpPr/>
              <p:nvPr/>
            </p:nvGrpSpPr>
            <p:grpSpPr>
              <a:xfrm>
                <a:off x="5291618" y="1455420"/>
                <a:ext cx="1609090" cy="4682404"/>
                <a:chOff x="5603240" y="1455420"/>
                <a:chExt cx="1609090" cy="4682404"/>
              </a:xfrm>
            </p:grpSpPr>
            <p:sp>
              <p:nvSpPr>
                <p:cNvPr id="19" name="椭圆 18"/>
                <p:cNvSpPr/>
                <p:nvPr/>
              </p:nvSpPr>
              <p:spPr>
                <a:xfrm>
                  <a:off x="5645150" y="1455420"/>
                  <a:ext cx="1525270" cy="59436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W</a:t>
                  </a:r>
                  <a:r>
                    <a:rPr lang="en-US" altLang="zh-CN" b="1" baseline="-25000" dirty="0">
                      <a:solidFill>
                        <a:schemeClr val="tx1"/>
                      </a:solidFill>
                      <a:latin typeface="Times New Roman" panose="02020603050405020304" pitchFamily="18" charset="0"/>
                      <a:cs typeface="Times New Roman" panose="02020603050405020304" pitchFamily="18" charset="0"/>
                    </a:rPr>
                    <a:t>11</a:t>
                  </a:r>
                  <a:r>
                    <a:rPr lang="zh-CN" altLang="en-US" b="1" dirty="0">
                      <a:solidFill>
                        <a:schemeClr val="tx1"/>
                      </a:solidFill>
                      <a:latin typeface="Times New Roman" panose="02020603050405020304" pitchFamily="18" charset="0"/>
                      <a:cs typeface="Times New Roman" panose="02020603050405020304" pitchFamily="18" charset="0"/>
                    </a:rPr>
                    <a:t>、</a:t>
                  </a:r>
                  <a:r>
                    <a:rPr lang="en-US" altLang="zh-CN" b="1" dirty="0">
                      <a:solidFill>
                        <a:schemeClr val="tx1"/>
                      </a:solidFill>
                      <a:latin typeface="Times New Roman" panose="02020603050405020304" pitchFamily="18" charset="0"/>
                      <a:cs typeface="Times New Roman" panose="02020603050405020304" pitchFamily="18" charset="0"/>
                    </a:rPr>
                    <a:t>b</a:t>
                  </a:r>
                  <a:r>
                    <a:rPr lang="en-US" altLang="zh-CN" b="1" baseline="-25000" dirty="0">
                      <a:solidFill>
                        <a:schemeClr val="tx1"/>
                      </a:solidFill>
                      <a:latin typeface="Times New Roman" panose="02020603050405020304" pitchFamily="18" charset="0"/>
                      <a:cs typeface="Times New Roman" panose="02020603050405020304" pitchFamily="18" charset="0"/>
                    </a:rPr>
                    <a:t>11</a:t>
                  </a:r>
                  <a:endParaRPr lang="zh-CN" altLang="en-US" b="1" baseline="-25000" dirty="0">
                    <a:solidFill>
                      <a:schemeClr val="tx1"/>
                    </a:solidFill>
                    <a:latin typeface="Times New Roman" panose="02020603050405020304" pitchFamily="18" charset="0"/>
                    <a:cs typeface="Times New Roman" panose="02020603050405020304" pitchFamily="18" charset="0"/>
                  </a:endParaRPr>
                </a:p>
              </p:txBody>
            </p:sp>
            <p:sp>
              <p:nvSpPr>
                <p:cNvPr id="26" name="椭圆 25"/>
                <p:cNvSpPr/>
                <p:nvPr/>
              </p:nvSpPr>
              <p:spPr>
                <a:xfrm>
                  <a:off x="5645150" y="2477431"/>
                  <a:ext cx="1525270" cy="59436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W</a:t>
                  </a:r>
                  <a:r>
                    <a:rPr lang="en-US" altLang="zh-CN" b="1" baseline="-25000" dirty="0">
                      <a:solidFill>
                        <a:schemeClr val="tx1"/>
                      </a:solidFill>
                      <a:latin typeface="Times New Roman" panose="02020603050405020304" pitchFamily="18" charset="0"/>
                      <a:cs typeface="Times New Roman" panose="02020603050405020304" pitchFamily="18" charset="0"/>
                    </a:rPr>
                    <a:t>…</a:t>
                  </a:r>
                  <a:r>
                    <a:rPr lang="zh-CN" altLang="en-US" b="1" dirty="0">
                      <a:solidFill>
                        <a:schemeClr val="tx1"/>
                      </a:solidFill>
                      <a:latin typeface="Times New Roman" panose="02020603050405020304" pitchFamily="18" charset="0"/>
                      <a:cs typeface="Times New Roman" panose="02020603050405020304" pitchFamily="18" charset="0"/>
                    </a:rPr>
                    <a:t>、</a:t>
                  </a:r>
                  <a:r>
                    <a:rPr lang="en-US" altLang="zh-CN" b="1" dirty="0">
                      <a:solidFill>
                        <a:schemeClr val="tx1"/>
                      </a:solidFill>
                      <a:latin typeface="Times New Roman" panose="02020603050405020304" pitchFamily="18" charset="0"/>
                      <a:cs typeface="Times New Roman" panose="02020603050405020304" pitchFamily="18" charset="0"/>
                    </a:rPr>
                    <a:t>b</a:t>
                  </a:r>
                  <a:r>
                    <a:rPr lang="en-US" altLang="zh-CN" b="1" baseline="-25000" dirty="0">
                      <a:solidFill>
                        <a:schemeClr val="tx1"/>
                      </a:solidFill>
                      <a:latin typeface="Times New Roman" panose="02020603050405020304" pitchFamily="18" charset="0"/>
                      <a:cs typeface="Times New Roman" panose="02020603050405020304" pitchFamily="18" charset="0"/>
                    </a:rPr>
                    <a:t>…</a:t>
                  </a:r>
                  <a:endParaRPr lang="zh-CN" altLang="en-US" b="1" baseline="-25000" dirty="0">
                    <a:solidFill>
                      <a:schemeClr val="tx1"/>
                    </a:solidFill>
                    <a:latin typeface="Times New Roman" panose="02020603050405020304" pitchFamily="18" charset="0"/>
                    <a:cs typeface="Times New Roman" panose="02020603050405020304" pitchFamily="18" charset="0"/>
                  </a:endParaRPr>
                </a:p>
              </p:txBody>
            </p:sp>
            <p:sp>
              <p:nvSpPr>
                <p:cNvPr id="27" name="椭圆 26"/>
                <p:cNvSpPr/>
                <p:nvPr/>
              </p:nvSpPr>
              <p:spPr>
                <a:xfrm>
                  <a:off x="5645150" y="3499442"/>
                  <a:ext cx="1525270" cy="59436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W</a:t>
                  </a:r>
                  <a:r>
                    <a:rPr lang="en-US" altLang="zh-CN" b="1" baseline="-25000" dirty="0">
                      <a:solidFill>
                        <a:schemeClr val="tx1"/>
                      </a:solidFill>
                      <a:latin typeface="Times New Roman" panose="02020603050405020304" pitchFamily="18" charset="0"/>
                      <a:cs typeface="Times New Roman" panose="02020603050405020304" pitchFamily="18" charset="0"/>
                    </a:rPr>
                    <a:t>1i</a:t>
                  </a:r>
                  <a:r>
                    <a:rPr lang="zh-CN" altLang="en-US" b="1" dirty="0">
                      <a:solidFill>
                        <a:schemeClr val="tx1"/>
                      </a:solidFill>
                      <a:latin typeface="Times New Roman" panose="02020603050405020304" pitchFamily="18" charset="0"/>
                      <a:cs typeface="Times New Roman" panose="02020603050405020304" pitchFamily="18" charset="0"/>
                    </a:rPr>
                    <a:t>、</a:t>
                  </a:r>
                  <a:r>
                    <a:rPr lang="en-US" altLang="zh-CN" b="1" dirty="0">
                      <a:solidFill>
                        <a:schemeClr val="tx1"/>
                      </a:solidFill>
                      <a:latin typeface="Times New Roman" panose="02020603050405020304" pitchFamily="18" charset="0"/>
                      <a:cs typeface="Times New Roman" panose="02020603050405020304" pitchFamily="18" charset="0"/>
                    </a:rPr>
                    <a:t>b</a:t>
                  </a:r>
                  <a:r>
                    <a:rPr lang="en-US" altLang="zh-CN" b="1" baseline="-25000" dirty="0">
                      <a:solidFill>
                        <a:schemeClr val="tx1"/>
                      </a:solidFill>
                      <a:latin typeface="Times New Roman" panose="02020603050405020304" pitchFamily="18" charset="0"/>
                      <a:cs typeface="Times New Roman" panose="02020603050405020304" pitchFamily="18" charset="0"/>
                    </a:rPr>
                    <a:t>1i</a:t>
                  </a:r>
                  <a:endParaRPr lang="zh-CN" altLang="en-US" b="1" baseline="-25000" dirty="0">
                    <a:solidFill>
                      <a:schemeClr val="tx1"/>
                    </a:solidFill>
                    <a:latin typeface="Times New Roman" panose="02020603050405020304" pitchFamily="18" charset="0"/>
                    <a:cs typeface="Times New Roman" panose="02020603050405020304" pitchFamily="18" charset="0"/>
                  </a:endParaRPr>
                </a:p>
              </p:txBody>
            </p:sp>
            <p:sp>
              <p:nvSpPr>
                <p:cNvPr id="28" name="椭圆 27"/>
                <p:cNvSpPr/>
                <p:nvPr/>
              </p:nvSpPr>
              <p:spPr>
                <a:xfrm>
                  <a:off x="5645150" y="4521453"/>
                  <a:ext cx="1525270" cy="59436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W</a:t>
                  </a:r>
                  <a:r>
                    <a:rPr lang="en-US" altLang="zh-CN" b="1" baseline="-25000" dirty="0">
                      <a:solidFill>
                        <a:schemeClr val="tx1"/>
                      </a:solidFill>
                      <a:latin typeface="Times New Roman" panose="02020603050405020304" pitchFamily="18" charset="0"/>
                      <a:cs typeface="Times New Roman" panose="02020603050405020304" pitchFamily="18" charset="0"/>
                    </a:rPr>
                    <a:t>…</a:t>
                  </a:r>
                  <a:r>
                    <a:rPr lang="zh-CN" altLang="en-US" b="1" dirty="0">
                      <a:solidFill>
                        <a:schemeClr val="tx1"/>
                      </a:solidFill>
                      <a:latin typeface="Times New Roman" panose="02020603050405020304" pitchFamily="18" charset="0"/>
                      <a:cs typeface="Times New Roman" panose="02020603050405020304" pitchFamily="18" charset="0"/>
                    </a:rPr>
                    <a:t>、</a:t>
                  </a:r>
                  <a:r>
                    <a:rPr lang="en-US" altLang="zh-CN" b="1" dirty="0">
                      <a:solidFill>
                        <a:schemeClr val="tx1"/>
                      </a:solidFill>
                      <a:latin typeface="Times New Roman" panose="02020603050405020304" pitchFamily="18" charset="0"/>
                      <a:cs typeface="Times New Roman" panose="02020603050405020304" pitchFamily="18" charset="0"/>
                    </a:rPr>
                    <a:t>b</a:t>
                  </a:r>
                  <a:r>
                    <a:rPr lang="en-US" altLang="zh-CN" b="1" baseline="-25000" dirty="0">
                      <a:solidFill>
                        <a:schemeClr val="tx1"/>
                      </a:solidFill>
                      <a:latin typeface="Times New Roman" panose="02020603050405020304" pitchFamily="18" charset="0"/>
                      <a:cs typeface="Times New Roman" panose="02020603050405020304" pitchFamily="18" charset="0"/>
                    </a:rPr>
                    <a:t>…</a:t>
                  </a:r>
                  <a:endParaRPr lang="zh-CN" altLang="en-US" b="1" baseline="-25000" dirty="0">
                    <a:solidFill>
                      <a:schemeClr val="tx1"/>
                    </a:solidFill>
                    <a:latin typeface="Times New Roman" panose="02020603050405020304" pitchFamily="18" charset="0"/>
                    <a:cs typeface="Times New Roman" panose="02020603050405020304" pitchFamily="18" charset="0"/>
                  </a:endParaRPr>
                </a:p>
              </p:txBody>
            </p:sp>
            <p:sp>
              <p:nvSpPr>
                <p:cNvPr id="29" name="椭圆 28"/>
                <p:cNvSpPr/>
                <p:nvPr/>
              </p:nvSpPr>
              <p:spPr>
                <a:xfrm>
                  <a:off x="5603240" y="5543464"/>
                  <a:ext cx="1609090" cy="59436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W</a:t>
                  </a:r>
                  <a:r>
                    <a:rPr lang="en-US" altLang="zh-CN" b="1" baseline="-25000" dirty="0">
                      <a:solidFill>
                        <a:schemeClr val="tx1"/>
                      </a:solidFill>
                      <a:latin typeface="Times New Roman" panose="02020603050405020304" pitchFamily="18" charset="0"/>
                      <a:cs typeface="Times New Roman" panose="02020603050405020304" pitchFamily="18" charset="0"/>
                    </a:rPr>
                    <a:t>1n</a:t>
                  </a:r>
                  <a:r>
                    <a:rPr lang="zh-CN" altLang="en-US" b="1" dirty="0">
                      <a:solidFill>
                        <a:schemeClr val="tx1"/>
                      </a:solidFill>
                      <a:latin typeface="Times New Roman" panose="02020603050405020304" pitchFamily="18" charset="0"/>
                      <a:cs typeface="Times New Roman" panose="02020603050405020304" pitchFamily="18" charset="0"/>
                    </a:rPr>
                    <a:t>、</a:t>
                  </a:r>
                  <a:r>
                    <a:rPr lang="en-US" altLang="zh-CN" b="1" dirty="0">
                      <a:solidFill>
                        <a:schemeClr val="tx1"/>
                      </a:solidFill>
                      <a:latin typeface="Times New Roman" panose="02020603050405020304" pitchFamily="18" charset="0"/>
                      <a:cs typeface="Times New Roman" panose="02020603050405020304" pitchFamily="18" charset="0"/>
                    </a:rPr>
                    <a:t>b</a:t>
                  </a:r>
                  <a:r>
                    <a:rPr lang="en-US" altLang="zh-CN" b="1" baseline="-25000" dirty="0">
                      <a:solidFill>
                        <a:schemeClr val="tx1"/>
                      </a:solidFill>
                      <a:latin typeface="Times New Roman" panose="02020603050405020304" pitchFamily="18" charset="0"/>
                      <a:cs typeface="Times New Roman" panose="02020603050405020304" pitchFamily="18" charset="0"/>
                    </a:rPr>
                    <a:t>1n</a:t>
                  </a:r>
                  <a:endParaRPr lang="zh-CN" altLang="en-US" b="1" baseline="-25000" dirty="0">
                    <a:solidFill>
                      <a:schemeClr val="tx1"/>
                    </a:solidFill>
                    <a:latin typeface="Times New Roman" panose="02020603050405020304" pitchFamily="18" charset="0"/>
                    <a:cs typeface="Times New Roman" panose="02020603050405020304" pitchFamily="18" charset="0"/>
                  </a:endParaRPr>
                </a:p>
              </p:txBody>
            </p:sp>
          </p:grpSp>
          <p:grpSp>
            <p:nvGrpSpPr>
              <p:cNvPr id="31" name="组合 30"/>
              <p:cNvGrpSpPr/>
              <p:nvPr/>
            </p:nvGrpSpPr>
            <p:grpSpPr>
              <a:xfrm>
                <a:off x="7563176" y="1455420"/>
                <a:ext cx="1609090" cy="4682404"/>
                <a:chOff x="5603240" y="1455420"/>
                <a:chExt cx="1609090" cy="4682404"/>
              </a:xfrm>
            </p:grpSpPr>
            <p:sp>
              <p:nvSpPr>
                <p:cNvPr id="32" name="椭圆 31"/>
                <p:cNvSpPr/>
                <p:nvPr/>
              </p:nvSpPr>
              <p:spPr>
                <a:xfrm>
                  <a:off x="5645150" y="1455420"/>
                  <a:ext cx="1525270" cy="59436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W</a:t>
                  </a:r>
                  <a:r>
                    <a:rPr lang="en-US" altLang="zh-CN" b="1" baseline="-25000" dirty="0">
                      <a:solidFill>
                        <a:schemeClr val="tx1"/>
                      </a:solidFill>
                      <a:latin typeface="Times New Roman" panose="02020603050405020304" pitchFamily="18" charset="0"/>
                      <a:cs typeface="Times New Roman" panose="02020603050405020304" pitchFamily="18" charset="0"/>
                    </a:rPr>
                    <a:t>j1</a:t>
                  </a:r>
                  <a:r>
                    <a:rPr lang="zh-CN" altLang="en-US" b="1" dirty="0">
                      <a:solidFill>
                        <a:schemeClr val="tx1"/>
                      </a:solidFill>
                      <a:latin typeface="Times New Roman" panose="02020603050405020304" pitchFamily="18" charset="0"/>
                      <a:cs typeface="Times New Roman" panose="02020603050405020304" pitchFamily="18" charset="0"/>
                    </a:rPr>
                    <a:t>、</a:t>
                  </a:r>
                  <a:r>
                    <a:rPr lang="en-US" altLang="zh-CN" b="1" dirty="0">
                      <a:solidFill>
                        <a:schemeClr val="tx1"/>
                      </a:solidFill>
                      <a:latin typeface="Times New Roman" panose="02020603050405020304" pitchFamily="18" charset="0"/>
                      <a:cs typeface="Times New Roman" panose="02020603050405020304" pitchFamily="18" charset="0"/>
                    </a:rPr>
                    <a:t>b</a:t>
                  </a:r>
                  <a:r>
                    <a:rPr lang="en-US" altLang="zh-CN" b="1" baseline="-25000" dirty="0">
                      <a:solidFill>
                        <a:schemeClr val="tx1"/>
                      </a:solidFill>
                      <a:latin typeface="Times New Roman" panose="02020603050405020304" pitchFamily="18" charset="0"/>
                      <a:cs typeface="Times New Roman" panose="02020603050405020304" pitchFamily="18" charset="0"/>
                    </a:rPr>
                    <a:t>j1</a:t>
                  </a:r>
                  <a:endParaRPr lang="zh-CN" altLang="en-US" b="1" baseline="-25000" dirty="0">
                    <a:solidFill>
                      <a:schemeClr val="tx1"/>
                    </a:solidFill>
                    <a:latin typeface="Times New Roman" panose="02020603050405020304" pitchFamily="18" charset="0"/>
                    <a:cs typeface="Times New Roman" panose="02020603050405020304" pitchFamily="18" charset="0"/>
                  </a:endParaRPr>
                </a:p>
              </p:txBody>
            </p:sp>
            <p:sp>
              <p:nvSpPr>
                <p:cNvPr id="33" name="椭圆 32"/>
                <p:cNvSpPr/>
                <p:nvPr/>
              </p:nvSpPr>
              <p:spPr>
                <a:xfrm>
                  <a:off x="5645150" y="2477431"/>
                  <a:ext cx="1525270" cy="59436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W</a:t>
                  </a:r>
                  <a:r>
                    <a:rPr lang="en-US" altLang="zh-CN" b="1" baseline="-25000" dirty="0">
                      <a:solidFill>
                        <a:schemeClr val="tx1"/>
                      </a:solidFill>
                      <a:latin typeface="Times New Roman" panose="02020603050405020304" pitchFamily="18" charset="0"/>
                      <a:cs typeface="Times New Roman" panose="02020603050405020304" pitchFamily="18" charset="0"/>
                    </a:rPr>
                    <a:t>…</a:t>
                  </a:r>
                  <a:r>
                    <a:rPr lang="zh-CN" altLang="en-US" b="1" dirty="0">
                      <a:solidFill>
                        <a:schemeClr val="tx1"/>
                      </a:solidFill>
                      <a:latin typeface="Times New Roman" panose="02020603050405020304" pitchFamily="18" charset="0"/>
                      <a:cs typeface="Times New Roman" panose="02020603050405020304" pitchFamily="18" charset="0"/>
                    </a:rPr>
                    <a:t>、</a:t>
                  </a:r>
                  <a:r>
                    <a:rPr lang="en-US" altLang="zh-CN" b="1" dirty="0">
                      <a:solidFill>
                        <a:schemeClr val="tx1"/>
                      </a:solidFill>
                      <a:latin typeface="Times New Roman" panose="02020603050405020304" pitchFamily="18" charset="0"/>
                      <a:cs typeface="Times New Roman" panose="02020603050405020304" pitchFamily="18" charset="0"/>
                    </a:rPr>
                    <a:t>b</a:t>
                  </a:r>
                  <a:r>
                    <a:rPr lang="en-US" altLang="zh-CN" b="1" baseline="-25000" dirty="0">
                      <a:solidFill>
                        <a:schemeClr val="tx1"/>
                      </a:solidFill>
                      <a:latin typeface="Times New Roman" panose="02020603050405020304" pitchFamily="18" charset="0"/>
                      <a:cs typeface="Times New Roman" panose="02020603050405020304" pitchFamily="18" charset="0"/>
                    </a:rPr>
                    <a:t>…</a:t>
                  </a:r>
                  <a:endParaRPr lang="zh-CN" altLang="en-US" b="1" baseline="-25000" dirty="0">
                    <a:solidFill>
                      <a:schemeClr val="tx1"/>
                    </a:solidFill>
                    <a:latin typeface="Times New Roman" panose="02020603050405020304" pitchFamily="18" charset="0"/>
                    <a:cs typeface="Times New Roman" panose="02020603050405020304" pitchFamily="18" charset="0"/>
                  </a:endParaRPr>
                </a:p>
              </p:txBody>
            </p:sp>
            <p:sp>
              <p:nvSpPr>
                <p:cNvPr id="34" name="椭圆 33"/>
                <p:cNvSpPr/>
                <p:nvPr/>
              </p:nvSpPr>
              <p:spPr>
                <a:xfrm>
                  <a:off x="5645150" y="3499442"/>
                  <a:ext cx="1525270" cy="59436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W</a:t>
                  </a:r>
                  <a:r>
                    <a:rPr lang="en-US" altLang="zh-CN" b="1" baseline="-25000" dirty="0">
                      <a:solidFill>
                        <a:schemeClr val="tx1"/>
                      </a:solidFill>
                      <a:latin typeface="Times New Roman" panose="02020603050405020304" pitchFamily="18" charset="0"/>
                      <a:cs typeface="Times New Roman" panose="02020603050405020304" pitchFamily="18" charset="0"/>
                    </a:rPr>
                    <a:t>ji</a:t>
                  </a:r>
                  <a:r>
                    <a:rPr lang="zh-CN" altLang="en-US" b="1" dirty="0">
                      <a:solidFill>
                        <a:schemeClr val="tx1"/>
                      </a:solidFill>
                      <a:latin typeface="Times New Roman" panose="02020603050405020304" pitchFamily="18" charset="0"/>
                      <a:cs typeface="Times New Roman" panose="02020603050405020304" pitchFamily="18" charset="0"/>
                    </a:rPr>
                    <a:t>、</a:t>
                  </a:r>
                  <a:r>
                    <a:rPr lang="en-US" altLang="zh-CN" b="1" dirty="0">
                      <a:solidFill>
                        <a:schemeClr val="tx1"/>
                      </a:solidFill>
                      <a:latin typeface="Times New Roman" panose="02020603050405020304" pitchFamily="18" charset="0"/>
                      <a:cs typeface="Times New Roman" panose="02020603050405020304" pitchFamily="18" charset="0"/>
                    </a:rPr>
                    <a:t>b</a:t>
                  </a:r>
                  <a:r>
                    <a:rPr lang="en-US" altLang="zh-CN" b="1" baseline="-25000" dirty="0">
                      <a:solidFill>
                        <a:schemeClr val="tx1"/>
                      </a:solidFill>
                      <a:latin typeface="Times New Roman" panose="02020603050405020304" pitchFamily="18" charset="0"/>
                      <a:cs typeface="Times New Roman" panose="02020603050405020304" pitchFamily="18" charset="0"/>
                    </a:rPr>
                    <a:t>ji</a:t>
                  </a:r>
                  <a:endParaRPr lang="zh-CN" altLang="en-US" b="1" baseline="-25000" dirty="0">
                    <a:solidFill>
                      <a:schemeClr val="tx1"/>
                    </a:solidFill>
                    <a:latin typeface="Times New Roman" panose="02020603050405020304" pitchFamily="18" charset="0"/>
                    <a:cs typeface="Times New Roman" panose="02020603050405020304" pitchFamily="18" charset="0"/>
                  </a:endParaRPr>
                </a:p>
              </p:txBody>
            </p:sp>
            <p:sp>
              <p:nvSpPr>
                <p:cNvPr id="35" name="椭圆 34"/>
                <p:cNvSpPr/>
                <p:nvPr/>
              </p:nvSpPr>
              <p:spPr>
                <a:xfrm>
                  <a:off x="5645150" y="4521453"/>
                  <a:ext cx="1525270" cy="59436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W</a:t>
                  </a:r>
                  <a:r>
                    <a:rPr lang="en-US" altLang="zh-CN" b="1" baseline="-25000" dirty="0">
                      <a:solidFill>
                        <a:schemeClr val="tx1"/>
                      </a:solidFill>
                      <a:latin typeface="Times New Roman" panose="02020603050405020304" pitchFamily="18" charset="0"/>
                      <a:cs typeface="Times New Roman" panose="02020603050405020304" pitchFamily="18" charset="0"/>
                    </a:rPr>
                    <a:t>…</a:t>
                  </a:r>
                  <a:r>
                    <a:rPr lang="zh-CN" altLang="en-US" b="1" dirty="0">
                      <a:solidFill>
                        <a:schemeClr val="tx1"/>
                      </a:solidFill>
                      <a:latin typeface="Times New Roman" panose="02020603050405020304" pitchFamily="18" charset="0"/>
                      <a:cs typeface="Times New Roman" panose="02020603050405020304" pitchFamily="18" charset="0"/>
                    </a:rPr>
                    <a:t>、</a:t>
                  </a:r>
                  <a:r>
                    <a:rPr lang="en-US" altLang="zh-CN" b="1" dirty="0">
                      <a:solidFill>
                        <a:schemeClr val="tx1"/>
                      </a:solidFill>
                      <a:latin typeface="Times New Roman" panose="02020603050405020304" pitchFamily="18" charset="0"/>
                      <a:cs typeface="Times New Roman" panose="02020603050405020304" pitchFamily="18" charset="0"/>
                    </a:rPr>
                    <a:t>b</a:t>
                  </a:r>
                  <a:r>
                    <a:rPr lang="en-US" altLang="zh-CN" b="1" baseline="-25000" dirty="0">
                      <a:solidFill>
                        <a:schemeClr val="tx1"/>
                      </a:solidFill>
                      <a:latin typeface="Times New Roman" panose="02020603050405020304" pitchFamily="18" charset="0"/>
                      <a:cs typeface="Times New Roman" panose="02020603050405020304" pitchFamily="18" charset="0"/>
                    </a:rPr>
                    <a:t>…</a:t>
                  </a:r>
                  <a:endParaRPr lang="zh-CN" altLang="en-US" b="1" baseline="-25000" dirty="0">
                    <a:solidFill>
                      <a:schemeClr val="tx1"/>
                    </a:solidFill>
                    <a:latin typeface="Times New Roman" panose="02020603050405020304" pitchFamily="18" charset="0"/>
                    <a:cs typeface="Times New Roman" panose="02020603050405020304" pitchFamily="18" charset="0"/>
                  </a:endParaRPr>
                </a:p>
              </p:txBody>
            </p:sp>
            <p:sp>
              <p:nvSpPr>
                <p:cNvPr id="36" name="椭圆 35"/>
                <p:cNvSpPr/>
                <p:nvPr/>
              </p:nvSpPr>
              <p:spPr>
                <a:xfrm>
                  <a:off x="5603240" y="5543464"/>
                  <a:ext cx="1609090" cy="59436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W</a:t>
                  </a:r>
                  <a:r>
                    <a:rPr lang="en-US" altLang="zh-CN" b="1" baseline="-25000" dirty="0">
                      <a:solidFill>
                        <a:schemeClr val="tx1"/>
                      </a:solidFill>
                      <a:latin typeface="Times New Roman" panose="02020603050405020304" pitchFamily="18" charset="0"/>
                      <a:cs typeface="Times New Roman" panose="02020603050405020304" pitchFamily="18" charset="0"/>
                    </a:rPr>
                    <a:t>jn</a:t>
                  </a:r>
                  <a:r>
                    <a:rPr lang="zh-CN" altLang="en-US" b="1" dirty="0">
                      <a:solidFill>
                        <a:schemeClr val="tx1"/>
                      </a:solidFill>
                      <a:latin typeface="Times New Roman" panose="02020603050405020304" pitchFamily="18" charset="0"/>
                      <a:cs typeface="Times New Roman" panose="02020603050405020304" pitchFamily="18" charset="0"/>
                    </a:rPr>
                    <a:t>、</a:t>
                  </a:r>
                  <a:r>
                    <a:rPr lang="en-US" altLang="zh-CN" b="1" dirty="0">
                      <a:solidFill>
                        <a:schemeClr val="tx1"/>
                      </a:solidFill>
                      <a:latin typeface="Times New Roman" panose="02020603050405020304" pitchFamily="18" charset="0"/>
                      <a:cs typeface="Times New Roman" panose="02020603050405020304" pitchFamily="18" charset="0"/>
                    </a:rPr>
                    <a:t>b</a:t>
                  </a:r>
                  <a:r>
                    <a:rPr lang="en-US" altLang="zh-CN" b="1" baseline="-25000" dirty="0">
                      <a:solidFill>
                        <a:schemeClr val="tx1"/>
                      </a:solidFill>
                      <a:latin typeface="Times New Roman" panose="02020603050405020304" pitchFamily="18" charset="0"/>
                      <a:cs typeface="Times New Roman" panose="02020603050405020304" pitchFamily="18" charset="0"/>
                    </a:rPr>
                    <a:t>jn</a:t>
                  </a:r>
                  <a:endParaRPr lang="zh-CN" altLang="en-US" b="1" baseline="-25000" dirty="0">
                    <a:solidFill>
                      <a:schemeClr val="tx1"/>
                    </a:solidFill>
                    <a:latin typeface="Times New Roman" panose="02020603050405020304" pitchFamily="18" charset="0"/>
                    <a:cs typeface="Times New Roman" panose="02020603050405020304" pitchFamily="18" charset="0"/>
                  </a:endParaRPr>
                </a:p>
              </p:txBody>
            </p:sp>
          </p:grpSp>
          <p:grpSp>
            <p:nvGrpSpPr>
              <p:cNvPr id="37" name="组合 36"/>
              <p:cNvGrpSpPr/>
              <p:nvPr/>
            </p:nvGrpSpPr>
            <p:grpSpPr>
              <a:xfrm>
                <a:off x="9792026" y="2059305"/>
                <a:ext cx="1258570" cy="3457575"/>
                <a:chOff x="875030" y="1767840"/>
                <a:chExt cx="1258570" cy="3457575"/>
              </a:xfrm>
            </p:grpSpPr>
            <p:sp>
              <p:nvSpPr>
                <p:cNvPr id="38" name="椭圆 37"/>
                <p:cNvSpPr/>
                <p:nvPr/>
              </p:nvSpPr>
              <p:spPr>
                <a:xfrm>
                  <a:off x="875030" y="1767840"/>
                  <a:ext cx="1258570" cy="59436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Out.1</a:t>
                  </a:r>
                  <a:endParaRPr lang="zh-CN" altLang="en-US" b="1" dirty="0">
                    <a:solidFill>
                      <a:schemeClr val="tx1"/>
                    </a:solidFill>
                    <a:latin typeface="Times New Roman" panose="02020603050405020304" pitchFamily="18" charset="0"/>
                    <a:cs typeface="Times New Roman" panose="02020603050405020304" pitchFamily="18" charset="0"/>
                  </a:endParaRPr>
                </a:p>
              </p:txBody>
            </p:sp>
            <p:sp>
              <p:nvSpPr>
                <p:cNvPr id="39" name="椭圆 38"/>
                <p:cNvSpPr/>
                <p:nvPr/>
              </p:nvSpPr>
              <p:spPr>
                <a:xfrm>
                  <a:off x="875030" y="2722245"/>
                  <a:ext cx="1258570" cy="59436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Out.2</a:t>
                  </a:r>
                  <a:endParaRPr lang="zh-CN" altLang="en-US" b="1" dirty="0">
                    <a:solidFill>
                      <a:schemeClr val="tx1"/>
                    </a:solidFill>
                    <a:latin typeface="Times New Roman" panose="02020603050405020304" pitchFamily="18" charset="0"/>
                    <a:cs typeface="Times New Roman" panose="02020603050405020304" pitchFamily="18" charset="0"/>
                  </a:endParaRPr>
                </a:p>
              </p:txBody>
            </p:sp>
            <p:sp>
              <p:nvSpPr>
                <p:cNvPr id="40" name="椭圆 39"/>
                <p:cNvSpPr/>
                <p:nvPr/>
              </p:nvSpPr>
              <p:spPr>
                <a:xfrm>
                  <a:off x="875030" y="4631055"/>
                  <a:ext cx="1258570" cy="59436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Out.m</a:t>
                  </a:r>
                  <a:endParaRPr lang="zh-CN" altLang="en-US" b="1" dirty="0">
                    <a:solidFill>
                      <a:schemeClr val="tx1"/>
                    </a:solidFill>
                    <a:latin typeface="Times New Roman" panose="02020603050405020304" pitchFamily="18" charset="0"/>
                    <a:cs typeface="Times New Roman" panose="02020603050405020304" pitchFamily="18" charset="0"/>
                  </a:endParaRPr>
                </a:p>
              </p:txBody>
            </p:sp>
            <p:sp>
              <p:nvSpPr>
                <p:cNvPr id="41" name="椭圆 40"/>
                <p:cNvSpPr/>
                <p:nvPr/>
              </p:nvSpPr>
              <p:spPr>
                <a:xfrm>
                  <a:off x="875030" y="3676650"/>
                  <a:ext cx="1258570" cy="59436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Out…</a:t>
                  </a:r>
                  <a:endParaRPr lang="zh-CN" altLang="en-US" b="1" dirty="0">
                    <a:solidFill>
                      <a:schemeClr val="tx1"/>
                    </a:solidFill>
                    <a:latin typeface="Times New Roman" panose="02020603050405020304" pitchFamily="18" charset="0"/>
                    <a:cs typeface="Times New Roman" panose="02020603050405020304" pitchFamily="18" charset="0"/>
                  </a:endParaRPr>
                </a:p>
              </p:txBody>
            </p:sp>
          </p:grpSp>
          <p:cxnSp>
            <p:nvCxnSpPr>
              <p:cNvPr id="46" name="直接箭头连接符 45"/>
              <p:cNvCxnSpPr>
                <a:stCxn id="17" idx="4"/>
                <a:endCxn id="18" idx="0"/>
              </p:cNvCxnSpPr>
              <p:nvPr/>
            </p:nvCxnSpPr>
            <p:spPr>
              <a:xfrm>
                <a:off x="3596005" y="3818508"/>
                <a:ext cx="0" cy="926803"/>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0" name="直接连接符 49"/>
              <p:cNvCxnSpPr>
                <a:stCxn id="4" idx="6"/>
                <a:endCxn id="16" idx="2"/>
              </p:cNvCxnSpPr>
              <p:nvPr/>
            </p:nvCxnSpPr>
            <p:spPr>
              <a:xfrm>
                <a:off x="1858482" y="2059305"/>
                <a:ext cx="662468" cy="1294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13" idx="6"/>
                <a:endCxn id="16" idx="2"/>
              </p:cNvCxnSpPr>
              <p:nvPr/>
            </p:nvCxnSpPr>
            <p:spPr>
              <a:xfrm flipV="1">
                <a:off x="1858482" y="2188759"/>
                <a:ext cx="662468" cy="6401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endCxn id="16" idx="2"/>
              </p:cNvCxnSpPr>
              <p:nvPr/>
            </p:nvCxnSpPr>
            <p:spPr>
              <a:xfrm flipV="1">
                <a:off x="1858482" y="2188759"/>
                <a:ext cx="662468" cy="180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endCxn id="16" idx="2"/>
              </p:cNvCxnSpPr>
              <p:nvPr/>
            </p:nvCxnSpPr>
            <p:spPr>
              <a:xfrm flipV="1">
                <a:off x="1858482" y="2188759"/>
                <a:ext cx="662468" cy="29662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endCxn id="17" idx="2"/>
              </p:cNvCxnSpPr>
              <p:nvPr/>
            </p:nvCxnSpPr>
            <p:spPr>
              <a:xfrm>
                <a:off x="1857684" y="2092198"/>
                <a:ext cx="663266" cy="13272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a:endCxn id="17" idx="2"/>
              </p:cNvCxnSpPr>
              <p:nvPr/>
            </p:nvCxnSpPr>
            <p:spPr>
              <a:xfrm>
                <a:off x="1857684" y="2845138"/>
                <a:ext cx="663266" cy="5742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a:endCxn id="16" idx="2"/>
              </p:cNvCxnSpPr>
              <p:nvPr/>
            </p:nvCxnSpPr>
            <p:spPr>
              <a:xfrm flipV="1">
                <a:off x="1857684" y="2188759"/>
                <a:ext cx="663266" cy="17907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endCxn id="17" idx="2"/>
              </p:cNvCxnSpPr>
              <p:nvPr/>
            </p:nvCxnSpPr>
            <p:spPr>
              <a:xfrm flipV="1">
                <a:off x="1857684" y="3419432"/>
                <a:ext cx="663266" cy="1751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endCxn id="17" idx="2"/>
              </p:cNvCxnSpPr>
              <p:nvPr/>
            </p:nvCxnSpPr>
            <p:spPr>
              <a:xfrm flipV="1">
                <a:off x="1857684" y="3419432"/>
                <a:ext cx="663266" cy="5828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endCxn id="19" idx="2"/>
              </p:cNvCxnSpPr>
              <p:nvPr/>
            </p:nvCxnSpPr>
            <p:spPr>
              <a:xfrm flipV="1">
                <a:off x="4670262" y="1752600"/>
                <a:ext cx="663266" cy="4556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16" idx="6"/>
                <a:endCxn id="26" idx="2"/>
              </p:cNvCxnSpPr>
              <p:nvPr/>
            </p:nvCxnSpPr>
            <p:spPr>
              <a:xfrm>
                <a:off x="4671060" y="2188759"/>
                <a:ext cx="662468" cy="5858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16" idx="6"/>
                <a:endCxn id="27" idx="2"/>
              </p:cNvCxnSpPr>
              <p:nvPr/>
            </p:nvCxnSpPr>
            <p:spPr>
              <a:xfrm>
                <a:off x="4671060" y="2188759"/>
                <a:ext cx="662468" cy="16078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a:stCxn id="16" idx="6"/>
                <a:endCxn id="28" idx="2"/>
              </p:cNvCxnSpPr>
              <p:nvPr/>
            </p:nvCxnSpPr>
            <p:spPr>
              <a:xfrm>
                <a:off x="4671060" y="2188759"/>
                <a:ext cx="662468" cy="26298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16" idx="6"/>
                <a:endCxn id="29" idx="2"/>
              </p:cNvCxnSpPr>
              <p:nvPr/>
            </p:nvCxnSpPr>
            <p:spPr>
              <a:xfrm>
                <a:off x="4671060" y="2188759"/>
                <a:ext cx="620558" cy="36518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endCxn id="19" idx="2"/>
              </p:cNvCxnSpPr>
              <p:nvPr/>
            </p:nvCxnSpPr>
            <p:spPr>
              <a:xfrm flipV="1">
                <a:off x="4670262" y="1752600"/>
                <a:ext cx="663266" cy="34048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endCxn id="26" idx="2"/>
              </p:cNvCxnSpPr>
              <p:nvPr/>
            </p:nvCxnSpPr>
            <p:spPr>
              <a:xfrm flipV="1">
                <a:off x="4670262" y="2774611"/>
                <a:ext cx="663266" cy="23961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endCxn id="27" idx="2"/>
              </p:cNvCxnSpPr>
              <p:nvPr/>
            </p:nvCxnSpPr>
            <p:spPr>
              <a:xfrm flipV="1">
                <a:off x="4670262" y="3796622"/>
                <a:ext cx="663266" cy="13741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endCxn id="28" idx="2"/>
              </p:cNvCxnSpPr>
              <p:nvPr/>
            </p:nvCxnSpPr>
            <p:spPr>
              <a:xfrm flipV="1">
                <a:off x="4670262" y="4818633"/>
                <a:ext cx="663266" cy="366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18" idx="6"/>
                <a:endCxn id="29" idx="2"/>
              </p:cNvCxnSpPr>
              <p:nvPr/>
            </p:nvCxnSpPr>
            <p:spPr>
              <a:xfrm>
                <a:off x="4671060" y="5144388"/>
                <a:ext cx="620558" cy="6962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19" idx="6"/>
                <a:endCxn id="32" idx="2"/>
              </p:cNvCxnSpPr>
              <p:nvPr/>
            </p:nvCxnSpPr>
            <p:spPr>
              <a:xfrm>
                <a:off x="6858798" y="1752600"/>
                <a:ext cx="7462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6858798" y="2774611"/>
                <a:ext cx="7462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6858798" y="3796622"/>
                <a:ext cx="7462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6858798" y="4849113"/>
                <a:ext cx="7462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a:stCxn id="29" idx="6"/>
                <a:endCxn id="36" idx="2"/>
              </p:cNvCxnSpPr>
              <p:nvPr/>
            </p:nvCxnSpPr>
            <p:spPr>
              <a:xfrm>
                <a:off x="6900708" y="5840644"/>
                <a:ext cx="6624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19" idx="6"/>
                <a:endCxn id="33" idx="2"/>
              </p:cNvCxnSpPr>
              <p:nvPr/>
            </p:nvCxnSpPr>
            <p:spPr>
              <a:xfrm>
                <a:off x="6858798" y="1752600"/>
                <a:ext cx="746288" cy="10220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stCxn id="19" idx="6"/>
                <a:endCxn id="34" idx="2"/>
              </p:cNvCxnSpPr>
              <p:nvPr/>
            </p:nvCxnSpPr>
            <p:spPr>
              <a:xfrm>
                <a:off x="6858798" y="1752600"/>
                <a:ext cx="746288" cy="20440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19" idx="6"/>
                <a:endCxn id="35" idx="2"/>
              </p:cNvCxnSpPr>
              <p:nvPr/>
            </p:nvCxnSpPr>
            <p:spPr>
              <a:xfrm>
                <a:off x="6858798" y="1752600"/>
                <a:ext cx="746288" cy="30660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19" idx="6"/>
                <a:endCxn id="36" idx="2"/>
              </p:cNvCxnSpPr>
              <p:nvPr/>
            </p:nvCxnSpPr>
            <p:spPr>
              <a:xfrm>
                <a:off x="6858798" y="1752600"/>
                <a:ext cx="704378" cy="40880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a:stCxn id="26" idx="6"/>
                <a:endCxn id="32" idx="2"/>
              </p:cNvCxnSpPr>
              <p:nvPr/>
            </p:nvCxnSpPr>
            <p:spPr>
              <a:xfrm flipV="1">
                <a:off x="6858798" y="1752600"/>
                <a:ext cx="746288" cy="10220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stCxn id="27" idx="6"/>
                <a:endCxn id="33" idx="2"/>
              </p:cNvCxnSpPr>
              <p:nvPr/>
            </p:nvCxnSpPr>
            <p:spPr>
              <a:xfrm flipV="1">
                <a:off x="6858798" y="2774611"/>
                <a:ext cx="746288" cy="10220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28" idx="6"/>
                <a:endCxn id="33" idx="2"/>
              </p:cNvCxnSpPr>
              <p:nvPr/>
            </p:nvCxnSpPr>
            <p:spPr>
              <a:xfrm flipV="1">
                <a:off x="6858798" y="2774611"/>
                <a:ext cx="746288" cy="20440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stCxn id="29" idx="6"/>
                <a:endCxn id="33" idx="2"/>
              </p:cNvCxnSpPr>
              <p:nvPr/>
            </p:nvCxnSpPr>
            <p:spPr>
              <a:xfrm flipV="1">
                <a:off x="6900708" y="2774611"/>
                <a:ext cx="704378" cy="30660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stCxn id="26" idx="6"/>
                <a:endCxn id="34" idx="2"/>
              </p:cNvCxnSpPr>
              <p:nvPr/>
            </p:nvCxnSpPr>
            <p:spPr>
              <a:xfrm>
                <a:off x="6858798" y="2774611"/>
                <a:ext cx="746288" cy="10220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a:stCxn id="26" idx="6"/>
                <a:endCxn id="35" idx="2"/>
              </p:cNvCxnSpPr>
              <p:nvPr/>
            </p:nvCxnSpPr>
            <p:spPr>
              <a:xfrm>
                <a:off x="6858798" y="2774611"/>
                <a:ext cx="746288" cy="20440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a:endCxn id="36" idx="2"/>
              </p:cNvCxnSpPr>
              <p:nvPr/>
            </p:nvCxnSpPr>
            <p:spPr>
              <a:xfrm>
                <a:off x="6858000" y="2814689"/>
                <a:ext cx="705176" cy="30259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a:stCxn id="27" idx="6"/>
                <a:endCxn id="32" idx="2"/>
              </p:cNvCxnSpPr>
              <p:nvPr/>
            </p:nvCxnSpPr>
            <p:spPr>
              <a:xfrm flipV="1">
                <a:off x="6858798" y="1752600"/>
                <a:ext cx="746288" cy="20440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stCxn id="27" idx="6"/>
                <a:endCxn id="35" idx="2"/>
              </p:cNvCxnSpPr>
              <p:nvPr/>
            </p:nvCxnSpPr>
            <p:spPr>
              <a:xfrm>
                <a:off x="6858798" y="3796622"/>
                <a:ext cx="746288" cy="10220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a:stCxn id="27" idx="6"/>
                <a:endCxn id="36" idx="2"/>
              </p:cNvCxnSpPr>
              <p:nvPr/>
            </p:nvCxnSpPr>
            <p:spPr>
              <a:xfrm>
                <a:off x="6858798" y="3796622"/>
                <a:ext cx="704378" cy="20440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a:stCxn id="28" idx="6"/>
                <a:endCxn id="32" idx="2"/>
              </p:cNvCxnSpPr>
              <p:nvPr/>
            </p:nvCxnSpPr>
            <p:spPr>
              <a:xfrm flipV="1">
                <a:off x="6858798" y="1752600"/>
                <a:ext cx="746288" cy="30660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a:stCxn id="28" idx="6"/>
                <a:endCxn id="34" idx="2"/>
              </p:cNvCxnSpPr>
              <p:nvPr/>
            </p:nvCxnSpPr>
            <p:spPr>
              <a:xfrm flipV="1">
                <a:off x="6858798" y="3796622"/>
                <a:ext cx="746288" cy="10220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a:stCxn id="29" idx="6"/>
                <a:endCxn id="34" idx="2"/>
              </p:cNvCxnSpPr>
              <p:nvPr/>
            </p:nvCxnSpPr>
            <p:spPr>
              <a:xfrm flipV="1">
                <a:off x="6900708" y="3796622"/>
                <a:ext cx="704378" cy="20440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stCxn id="28" idx="6"/>
                <a:endCxn id="36" idx="2"/>
              </p:cNvCxnSpPr>
              <p:nvPr/>
            </p:nvCxnSpPr>
            <p:spPr>
              <a:xfrm>
                <a:off x="6858798" y="4818633"/>
                <a:ext cx="704378" cy="10220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a:stCxn id="29" idx="6"/>
                <a:endCxn id="35" idx="2"/>
              </p:cNvCxnSpPr>
              <p:nvPr/>
            </p:nvCxnSpPr>
            <p:spPr>
              <a:xfrm flipV="1">
                <a:off x="6900708" y="4818633"/>
                <a:ext cx="704378" cy="10220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a:stCxn id="29" idx="6"/>
                <a:endCxn id="32" idx="2"/>
              </p:cNvCxnSpPr>
              <p:nvPr/>
            </p:nvCxnSpPr>
            <p:spPr>
              <a:xfrm flipV="1">
                <a:off x="6900708" y="1752600"/>
                <a:ext cx="704378" cy="40880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a:stCxn id="32" idx="6"/>
                <a:endCxn id="38" idx="2"/>
              </p:cNvCxnSpPr>
              <p:nvPr/>
            </p:nvCxnSpPr>
            <p:spPr>
              <a:xfrm>
                <a:off x="9130356" y="1752600"/>
                <a:ext cx="661670" cy="6038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a:stCxn id="32" idx="6"/>
                <a:endCxn id="39" idx="2"/>
              </p:cNvCxnSpPr>
              <p:nvPr/>
            </p:nvCxnSpPr>
            <p:spPr>
              <a:xfrm>
                <a:off x="9130356" y="1752600"/>
                <a:ext cx="661670" cy="15582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a:stCxn id="32" idx="6"/>
                <a:endCxn id="41" idx="2"/>
              </p:cNvCxnSpPr>
              <p:nvPr/>
            </p:nvCxnSpPr>
            <p:spPr>
              <a:xfrm>
                <a:off x="9130356" y="1752600"/>
                <a:ext cx="661670" cy="25126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a:stCxn id="32" idx="6"/>
                <a:endCxn id="40" idx="2"/>
              </p:cNvCxnSpPr>
              <p:nvPr/>
            </p:nvCxnSpPr>
            <p:spPr>
              <a:xfrm>
                <a:off x="9130356" y="1752600"/>
                <a:ext cx="661670" cy="3467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stCxn id="33" idx="6"/>
                <a:endCxn id="38" idx="2"/>
              </p:cNvCxnSpPr>
              <p:nvPr/>
            </p:nvCxnSpPr>
            <p:spPr>
              <a:xfrm flipV="1">
                <a:off x="9130356" y="2356485"/>
                <a:ext cx="661670" cy="4181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a:stCxn id="33" idx="6"/>
                <a:endCxn id="39" idx="2"/>
              </p:cNvCxnSpPr>
              <p:nvPr/>
            </p:nvCxnSpPr>
            <p:spPr>
              <a:xfrm>
                <a:off x="9130356" y="2774611"/>
                <a:ext cx="661670" cy="5362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a:stCxn id="33" idx="6"/>
                <a:endCxn id="41" idx="2"/>
              </p:cNvCxnSpPr>
              <p:nvPr/>
            </p:nvCxnSpPr>
            <p:spPr>
              <a:xfrm>
                <a:off x="9130356" y="2774611"/>
                <a:ext cx="661670" cy="14906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a:stCxn id="33" idx="6"/>
                <a:endCxn id="40" idx="2"/>
              </p:cNvCxnSpPr>
              <p:nvPr/>
            </p:nvCxnSpPr>
            <p:spPr>
              <a:xfrm>
                <a:off x="9130356" y="2774611"/>
                <a:ext cx="661670" cy="2445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a:stCxn id="34" idx="6"/>
                <a:endCxn id="38" idx="2"/>
              </p:cNvCxnSpPr>
              <p:nvPr/>
            </p:nvCxnSpPr>
            <p:spPr>
              <a:xfrm flipV="1">
                <a:off x="9130356" y="2356485"/>
                <a:ext cx="661670" cy="14401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a:stCxn id="34" idx="6"/>
                <a:endCxn id="39" idx="2"/>
              </p:cNvCxnSpPr>
              <p:nvPr/>
            </p:nvCxnSpPr>
            <p:spPr>
              <a:xfrm flipV="1">
                <a:off x="9130356" y="3310890"/>
                <a:ext cx="661670" cy="4857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a:stCxn id="34" idx="6"/>
                <a:endCxn id="41" idx="2"/>
              </p:cNvCxnSpPr>
              <p:nvPr/>
            </p:nvCxnSpPr>
            <p:spPr>
              <a:xfrm>
                <a:off x="9130356" y="3796622"/>
                <a:ext cx="661670" cy="4686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a:stCxn id="34" idx="6"/>
                <a:endCxn id="40" idx="2"/>
              </p:cNvCxnSpPr>
              <p:nvPr/>
            </p:nvCxnSpPr>
            <p:spPr>
              <a:xfrm>
                <a:off x="9130356" y="3796622"/>
                <a:ext cx="661670" cy="14230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a:stCxn id="35" idx="6"/>
                <a:endCxn id="38" idx="2"/>
              </p:cNvCxnSpPr>
              <p:nvPr/>
            </p:nvCxnSpPr>
            <p:spPr>
              <a:xfrm flipV="1">
                <a:off x="9130356" y="2356485"/>
                <a:ext cx="661670" cy="24621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a:stCxn id="35" idx="6"/>
                <a:endCxn id="39" idx="2"/>
              </p:cNvCxnSpPr>
              <p:nvPr/>
            </p:nvCxnSpPr>
            <p:spPr>
              <a:xfrm flipV="1">
                <a:off x="9130356" y="3310890"/>
                <a:ext cx="661670" cy="15077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a:stCxn id="35" idx="6"/>
                <a:endCxn id="41" idx="2"/>
              </p:cNvCxnSpPr>
              <p:nvPr/>
            </p:nvCxnSpPr>
            <p:spPr>
              <a:xfrm flipV="1">
                <a:off x="9130356" y="4265295"/>
                <a:ext cx="661670" cy="5533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a:stCxn id="35" idx="6"/>
                <a:endCxn id="40" idx="2"/>
              </p:cNvCxnSpPr>
              <p:nvPr/>
            </p:nvCxnSpPr>
            <p:spPr>
              <a:xfrm>
                <a:off x="9130356" y="4818633"/>
                <a:ext cx="661670" cy="4010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a:stCxn id="36" idx="6"/>
                <a:endCxn id="38" idx="2"/>
              </p:cNvCxnSpPr>
              <p:nvPr/>
            </p:nvCxnSpPr>
            <p:spPr>
              <a:xfrm flipV="1">
                <a:off x="9172266" y="2356485"/>
                <a:ext cx="619760" cy="34841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a:stCxn id="36" idx="6"/>
                <a:endCxn id="39" idx="2"/>
              </p:cNvCxnSpPr>
              <p:nvPr/>
            </p:nvCxnSpPr>
            <p:spPr>
              <a:xfrm flipV="1">
                <a:off x="9172266" y="3310890"/>
                <a:ext cx="619760" cy="25297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a:stCxn id="36" idx="6"/>
                <a:endCxn id="41" idx="2"/>
              </p:cNvCxnSpPr>
              <p:nvPr/>
            </p:nvCxnSpPr>
            <p:spPr>
              <a:xfrm flipV="1">
                <a:off x="9172266" y="4265295"/>
                <a:ext cx="619760" cy="15753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a:stCxn id="36" idx="6"/>
                <a:endCxn id="40" idx="2"/>
              </p:cNvCxnSpPr>
              <p:nvPr/>
            </p:nvCxnSpPr>
            <p:spPr>
              <a:xfrm flipV="1">
                <a:off x="9172266" y="5219700"/>
                <a:ext cx="619760" cy="62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9" name="矩形 228"/>
              <p:cNvSpPr/>
              <p:nvPr/>
            </p:nvSpPr>
            <p:spPr>
              <a:xfrm>
                <a:off x="522455" y="1188313"/>
                <a:ext cx="1423788" cy="400110"/>
              </a:xfrm>
              <a:prstGeom prst="rect">
                <a:avLst/>
              </a:prstGeom>
            </p:spPr>
            <p:txBody>
              <a:bodyPr wrap="none">
                <a:spAutoFit/>
              </a:bodyPr>
              <a:lstStyle/>
              <a:p>
                <a:r>
                  <a:rPr lang="en-US" altLang="zh-CN"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Data - Json</a:t>
                </a:r>
                <a:endParaRPr lang="zh-CN" altLang="en-US" b="1" dirty="0"/>
              </a:p>
            </p:txBody>
          </p:sp>
          <p:sp>
            <p:nvSpPr>
              <p:cNvPr id="230" name="矩形 229"/>
              <p:cNvSpPr/>
              <p:nvPr/>
            </p:nvSpPr>
            <p:spPr>
              <a:xfrm>
                <a:off x="2800755" y="1081980"/>
                <a:ext cx="1590500" cy="400110"/>
              </a:xfrm>
              <a:prstGeom prst="rect">
                <a:avLst/>
              </a:prstGeom>
            </p:spPr>
            <p:txBody>
              <a:bodyPr wrap="none">
                <a:spAutoFit/>
              </a:bodyPr>
              <a:lstStyle/>
              <a:p>
                <a:r>
                  <a:rPr lang="en-US" altLang="zh-CN"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Initialization</a:t>
                </a:r>
                <a:endParaRPr lang="zh-CN" altLang="en-US" b="1" dirty="0"/>
              </a:p>
            </p:txBody>
          </p:sp>
          <p:sp>
            <p:nvSpPr>
              <p:cNvPr id="231" name="矩形 230"/>
              <p:cNvSpPr/>
              <p:nvPr/>
            </p:nvSpPr>
            <p:spPr>
              <a:xfrm>
                <a:off x="5518191" y="843722"/>
                <a:ext cx="3469411" cy="400110"/>
              </a:xfrm>
              <a:prstGeom prst="rect">
                <a:avLst/>
              </a:prstGeom>
            </p:spPr>
            <p:txBody>
              <a:bodyPr wrap="none">
                <a:spAutoFit/>
              </a:bodyPr>
              <a:lstStyle/>
              <a:p>
                <a:r>
                  <a:rPr lang="en-US" altLang="zh-CN"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Training Configuration Layer</a:t>
                </a:r>
                <a:endParaRPr lang="zh-CN" altLang="en-US" b="1" dirty="0"/>
              </a:p>
            </p:txBody>
          </p:sp>
          <p:sp>
            <p:nvSpPr>
              <p:cNvPr id="232" name="矩形 231"/>
              <p:cNvSpPr/>
              <p:nvPr/>
            </p:nvSpPr>
            <p:spPr>
              <a:xfrm>
                <a:off x="9406574" y="1164828"/>
                <a:ext cx="2576346" cy="861774"/>
              </a:xfrm>
              <a:prstGeom prst="rect">
                <a:avLst/>
              </a:prstGeom>
            </p:spPr>
            <p:txBody>
              <a:bodyPr wrap="none">
                <a:spAutoFit/>
              </a:bodyPr>
              <a:lstStyle/>
              <a:p>
                <a:pPr>
                  <a:lnSpc>
                    <a:spcPts val="3000"/>
                  </a:lnSpc>
                </a:pPr>
                <a:r>
                  <a:rPr lang="en-US" altLang="zh-CN"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Output Saving Layer</a:t>
                </a:r>
              </a:p>
              <a:p>
                <a:pPr algn="ctr">
                  <a:lnSpc>
                    <a:spcPts val="3000"/>
                  </a:lnSpc>
                </a:pPr>
                <a:r>
                  <a:rPr lang="en-US" altLang="zh-CN"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(Optimized Parameters)</a:t>
                </a:r>
                <a:endParaRPr lang="zh-CN" altLang="en-US" sz="1600" b="1" dirty="0"/>
              </a:p>
            </p:txBody>
          </p:sp>
        </p:grpSp>
        <p:sp>
          <p:nvSpPr>
            <p:cNvPr id="233" name="矩形 232"/>
            <p:cNvSpPr/>
            <p:nvPr/>
          </p:nvSpPr>
          <p:spPr>
            <a:xfrm>
              <a:off x="20563" y="6219761"/>
              <a:ext cx="5869748" cy="461665"/>
            </a:xfrm>
            <a:prstGeom prst="rect">
              <a:avLst/>
            </a:prstGeom>
          </p:spPr>
          <p:txBody>
            <a:bodyPr wrap="none">
              <a:spAutoFit/>
            </a:bodyPr>
            <a:lstStyle/>
            <a:p>
              <a:r>
                <a:rPr lang="en-US" altLang="zh-CN" sz="2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LLM - Hundreds of Millions of Parameters</a:t>
              </a:r>
              <a:endParaRPr lang="zh-CN" altLang="en-US" sz="2000" b="1" dirty="0"/>
            </a:p>
          </p:txBody>
        </p:sp>
        <p:sp>
          <p:nvSpPr>
            <p:cNvPr id="2" name="矩形 1"/>
            <p:cNvSpPr/>
            <p:nvPr/>
          </p:nvSpPr>
          <p:spPr>
            <a:xfrm>
              <a:off x="5207753" y="1381031"/>
              <a:ext cx="4229926" cy="2822324"/>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5207753" y="4466882"/>
              <a:ext cx="4229926" cy="176322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p:nvPr/>
          </p:nvCxnSpPr>
          <p:spPr>
            <a:xfrm flipV="1">
              <a:off x="9437679" y="1113692"/>
              <a:ext cx="270527" cy="26733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9606281" y="845508"/>
              <a:ext cx="2273379" cy="338554"/>
            </a:xfrm>
            <a:prstGeom prst="rect">
              <a:avLst/>
            </a:prstGeom>
          </p:spPr>
          <p:txBody>
            <a:bodyPr wrap="none">
              <a:spAutoFit/>
            </a:bodyPr>
            <a:lstStyle/>
            <a:p>
              <a:r>
                <a:rPr lang="en-US" altLang="zh-CN" sz="1600" dirty="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Parameter Internalization</a:t>
              </a:r>
              <a:endParaRPr lang="zh-CN" altLang="en-US" sz="1600" dirty="0">
                <a:solidFill>
                  <a:srgbClr val="7030A0"/>
                </a:solidFill>
              </a:endParaRPr>
            </a:p>
          </p:txBody>
        </p:sp>
        <p:cxnSp>
          <p:nvCxnSpPr>
            <p:cNvPr id="109" name="直接箭头连接符 108"/>
            <p:cNvCxnSpPr/>
            <p:nvPr/>
          </p:nvCxnSpPr>
          <p:spPr>
            <a:xfrm>
              <a:off x="9437679" y="6248029"/>
              <a:ext cx="376881" cy="93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6" name="矩形 115"/>
            <p:cNvSpPr/>
            <p:nvPr/>
          </p:nvSpPr>
          <p:spPr>
            <a:xfrm>
              <a:off x="9260684" y="6322352"/>
              <a:ext cx="2824684" cy="338554"/>
            </a:xfrm>
            <a:prstGeom prst="rect">
              <a:avLst/>
            </a:prstGeom>
          </p:spPr>
          <p:txBody>
            <a:bodyPr wrap="none">
              <a:spAutoFit/>
            </a:bodyPr>
            <a:lstStyle/>
            <a:p>
              <a:r>
                <a:rPr lang="en-US" altLang="zh-CN" sz="16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Adaptive Parameter Adjustment</a:t>
              </a:r>
              <a:endParaRPr lang="zh-CN" altLang="en-US" sz="1600" dirty="0">
                <a:solidFill>
                  <a:srgbClr val="FF0000"/>
                </a:solidFill>
              </a:endParaRPr>
            </a:p>
          </p:txBody>
        </p:sp>
      </p:grpSp>
      <p:sp>
        <p:nvSpPr>
          <p:cNvPr id="11" name="标题 6"/>
          <p:cNvSpPr>
            <a:spLocks noGrp="1"/>
          </p:cNvSpPr>
          <p:nvPr>
            <p:custDataLst>
              <p:tags r:id="rId2"/>
            </p:custDataLst>
          </p:nvPr>
        </p:nvSpPr>
        <p:spPr>
          <a:xfrm>
            <a:off x="875030" y="112032"/>
            <a:ext cx="8833176" cy="55658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ea"/>
                <a:ea typeface="+mj-ea"/>
                <a:cs typeface="+mj-cs"/>
              </a:defRPr>
            </a:lvl1pPr>
          </a:lstStyle>
          <a:p>
            <a:pPr lvl="0" algn="l">
              <a:buClrTx/>
              <a:buSzTx/>
              <a:buFontTx/>
            </a:pPr>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1.5</a:t>
            </a:r>
            <a:r>
              <a:rPr lang="en-US" altLang="zh-CN" dirty="0">
                <a:gradFill>
                  <a:gsLst>
                    <a:gs pos="30000">
                      <a:srgbClr val="BC1D2D"/>
                    </a:gs>
                    <a:gs pos="100000">
                      <a:srgbClr val="E0522E"/>
                    </a:gs>
                  </a:gsLst>
                  <a:lin ang="0" scaled="0"/>
                </a:gradFill>
                <a:latin typeface="微软雅黑" panose="020B0503020204020204" charset="-122"/>
                <a:ea typeface="微软雅黑" panose="020B0503020204020204" charset="-122"/>
                <a:cs typeface="+mn-cs"/>
                <a:sym typeface="+mn-ea"/>
              </a:rPr>
              <a:t> </a:t>
            </a:r>
            <a:r>
              <a:rPr lang="zh-CN" altLang="en-US" dirty="0">
                <a:gradFill>
                  <a:gsLst>
                    <a:gs pos="30000">
                      <a:srgbClr val="BC1D2D"/>
                    </a:gs>
                    <a:gs pos="100000">
                      <a:srgbClr val="E0522E"/>
                    </a:gs>
                  </a:gsLst>
                  <a:lin ang="0" scaled="0"/>
                </a:gradFill>
                <a:latin typeface="微软雅黑" panose="020B0503020204020204" charset="-122"/>
                <a:ea typeface="微软雅黑" panose="020B0503020204020204" charset="-122"/>
                <a:cs typeface="+mn-cs"/>
                <a:sym typeface="+mn-ea"/>
              </a:rPr>
              <a:t>大语言模型结构图</a:t>
            </a:r>
            <a:endParaRPr lang="zh-CN" altLang="en-US" noProof="0" dirty="0">
              <a:ln>
                <a:noFill/>
              </a:ln>
              <a:gradFill>
                <a:gsLst>
                  <a:gs pos="30000">
                    <a:srgbClr val="BC1D2D"/>
                  </a:gs>
                  <a:gs pos="100000">
                    <a:srgbClr val="E0522E"/>
                  </a:gs>
                </a:gsLst>
                <a:lin ang="0" scaled="0"/>
              </a:gradFill>
              <a:effectLst/>
              <a:uLnTx/>
              <a:uFillTx/>
              <a:latin typeface="微软雅黑" panose="020B0503020204020204" charset="-122"/>
              <a:ea typeface="微软雅黑" panose="020B0503020204020204" charset="-122"/>
              <a:cs typeface="+mn-cs"/>
              <a:sym typeface="+mn-ea"/>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custDataLst>
              <p:tags r:id="rId2"/>
            </p:custDataLst>
          </p:nvPr>
        </p:nvSpPr>
        <p:spPr>
          <a:xfrm>
            <a:off x="875030" y="112032"/>
            <a:ext cx="8833176" cy="55658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ea"/>
                <a:ea typeface="+mj-ea"/>
                <a:cs typeface="+mj-cs"/>
              </a:defRPr>
            </a:lvl1pPr>
          </a:lstStyle>
          <a:p>
            <a:pPr lvl="0"/>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2.1 </a:t>
            </a:r>
            <a:r>
              <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回归预测</a:t>
            </a:r>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数据预处理</a:t>
            </a:r>
          </a:p>
        </p:txBody>
      </p:sp>
      <p:sp>
        <p:nvSpPr>
          <p:cNvPr id="10" name="灯片编号占位符 1"/>
          <p:cNvSpPr>
            <a:spLocks noGrp="1"/>
          </p:cNvSpPr>
          <p:nvPr>
            <p:ph type="sldNum" sz="quarter" idx="12"/>
          </p:nvPr>
        </p:nvSpPr>
        <p:spPr>
          <a:xfrm>
            <a:off x="11143248" y="6589829"/>
            <a:ext cx="699770" cy="226695"/>
          </a:xfrm>
        </p:spPr>
        <p:txBody>
          <a:bodyPr/>
          <a:lstStyle/>
          <a:p>
            <a:fld id="{49AE70B2-8BF9-45C0-BB95-33D1B9D3A854}" type="slidenum">
              <a:rPr lang="zh-CN" altLang="en-US" sz="1600" b="1" smtClean="0">
                <a:latin typeface="Times New Roman" panose="02020603050405020304" pitchFamily="18" charset="0"/>
                <a:cs typeface="Times New Roman" panose="02020603050405020304" pitchFamily="18" charset="0"/>
              </a:rPr>
              <a:t>8</a:t>
            </a:fld>
            <a:endParaRPr lang="zh-CN" altLang="en-US" sz="1600" b="1" dirty="0">
              <a:latin typeface="Times New Roman" panose="02020603050405020304" pitchFamily="18" charset="0"/>
              <a:cs typeface="Times New Roman" panose="02020603050405020304" pitchFamily="18" charset="0"/>
            </a:endParaRPr>
          </a:p>
        </p:txBody>
      </p:sp>
      <p:sp>
        <p:nvSpPr>
          <p:cNvPr id="4" name="矩形 3"/>
          <p:cNvSpPr/>
          <p:nvPr/>
        </p:nvSpPr>
        <p:spPr>
          <a:xfrm>
            <a:off x="170004" y="3307519"/>
            <a:ext cx="11523748" cy="1200329"/>
          </a:xfrm>
          <a:prstGeom prst="rect">
            <a:avLst/>
          </a:prstGeom>
          <a:noFill/>
        </p:spPr>
        <p:txBody>
          <a:bodyPr wrap="square" lIns="91440" tIns="45720" rIns="91440" bIns="45720">
            <a:spAutoFit/>
          </a:bodyPr>
          <a:lstStyle/>
          <a:p>
            <a:pPr algn="just"/>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"conversation": </a:t>
            </a:r>
          </a:p>
          <a:p>
            <a:pPr algn="just"/>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system</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"You are an outstanding expert in nuclear physics, who also excels at data analysis in this field."</a:t>
            </a:r>
          </a:p>
          <a:p>
            <a:pPr algn="just"/>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input</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"The neutron number is </a:t>
            </a:r>
            <a:r>
              <a:rPr lang="en-US" altLang="zh-CN"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15.0</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the proton number is </a:t>
            </a:r>
            <a:r>
              <a:rPr lang="en-US" altLang="zh-CN"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9.0</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result is?"</a:t>
            </a:r>
          </a:p>
          <a:p>
            <a:pPr algn="just"/>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output</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"The alpha-decay energy is </a:t>
            </a:r>
            <a:r>
              <a:rPr lang="en-US" altLang="zh-CN"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-0.9946</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the beta-decay energy is </a:t>
            </a:r>
            <a:r>
              <a:rPr lang="en-US" altLang="zh-CN"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-0.109</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p>
        </p:txBody>
      </p:sp>
      <p:graphicFrame>
        <p:nvGraphicFramePr>
          <p:cNvPr id="3" name="表格 2"/>
          <p:cNvGraphicFramePr>
            <a:graphicFrameLocks noGrp="1"/>
          </p:cNvGraphicFramePr>
          <p:nvPr/>
        </p:nvGraphicFramePr>
        <p:xfrm>
          <a:off x="4146160" y="1545236"/>
          <a:ext cx="3866728" cy="1137921"/>
        </p:xfrm>
        <a:graphic>
          <a:graphicData uri="http://schemas.openxmlformats.org/drawingml/2006/table">
            <a:tbl>
              <a:tblPr firstRow="1" bandRow="1">
                <a:tableStyleId>{9D7B26C5-4107-4FEC-AEDC-1716B250A1EF}</a:tableStyleId>
              </a:tblPr>
              <a:tblGrid>
                <a:gridCol w="966682">
                  <a:extLst>
                    <a:ext uri="{9D8B030D-6E8A-4147-A177-3AD203B41FA5}">
                      <a16:colId xmlns:a16="http://schemas.microsoft.com/office/drawing/2014/main" val="20000"/>
                    </a:ext>
                  </a:extLst>
                </a:gridCol>
                <a:gridCol w="966682">
                  <a:extLst>
                    <a:ext uri="{9D8B030D-6E8A-4147-A177-3AD203B41FA5}">
                      <a16:colId xmlns:a16="http://schemas.microsoft.com/office/drawing/2014/main" val="20001"/>
                    </a:ext>
                  </a:extLst>
                </a:gridCol>
                <a:gridCol w="966682">
                  <a:extLst>
                    <a:ext uri="{9D8B030D-6E8A-4147-A177-3AD203B41FA5}">
                      <a16:colId xmlns:a16="http://schemas.microsoft.com/office/drawing/2014/main" val="20002"/>
                    </a:ext>
                  </a:extLst>
                </a:gridCol>
                <a:gridCol w="966682">
                  <a:extLst>
                    <a:ext uri="{9D8B030D-6E8A-4147-A177-3AD203B41FA5}">
                      <a16:colId xmlns:a16="http://schemas.microsoft.com/office/drawing/2014/main" val="20003"/>
                    </a:ext>
                  </a:extLst>
                </a:gridCol>
              </a:tblGrid>
              <a:tr h="379307">
                <a:tc>
                  <a:txBody>
                    <a:bodyPr/>
                    <a:lstStyle/>
                    <a:p>
                      <a:pPr algn="ctr"/>
                      <a:r>
                        <a:rPr lang="en-US" altLang="zh-CN" sz="1600" dirty="0">
                          <a:latin typeface="Times New Roman" panose="02020603050405020304" pitchFamily="18" charset="0"/>
                          <a:cs typeface="Times New Roman" panose="02020603050405020304" pitchFamily="18" charset="0"/>
                        </a:rPr>
                        <a:t>N</a:t>
                      </a:r>
                      <a:endParaRPr lang="zh-CN" altLang="en-US" sz="1600" b="1"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Z</a:t>
                      </a:r>
                      <a:endParaRPr lang="zh-CN" altLang="en-US" sz="1600" b="1"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Q</a:t>
                      </a:r>
                      <a:r>
                        <a:rPr lang="en-US" altLang="zh-CN" sz="1600" baseline="-25000" dirty="0">
                          <a:latin typeface="Times New Roman" panose="02020603050405020304" pitchFamily="18" charset="0"/>
                          <a:cs typeface="Times New Roman" panose="02020603050405020304" pitchFamily="18" charset="0"/>
                        </a:rPr>
                        <a:t>α</a:t>
                      </a:r>
                      <a:endParaRPr lang="zh-CN" altLang="en-US" sz="1600" b="1" baseline="-250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dirty="0">
                          <a:latin typeface="Times New Roman" panose="02020603050405020304" pitchFamily="18" charset="0"/>
                          <a:cs typeface="Times New Roman" panose="02020603050405020304" pitchFamily="18" charset="0"/>
                        </a:rPr>
                        <a:t>Q</a:t>
                      </a:r>
                      <a:r>
                        <a:rPr lang="en-US" altLang="zh-CN" sz="1600" baseline="-25000" dirty="0">
                          <a:latin typeface="Times New Roman" panose="02020603050405020304" pitchFamily="18" charset="0"/>
                          <a:cs typeface="Times New Roman" panose="02020603050405020304" pitchFamily="18" charset="0"/>
                        </a:rPr>
                        <a:t>β</a:t>
                      </a:r>
                      <a:endParaRPr lang="zh-CN" altLang="en-US" sz="1600" b="1" baseline="-250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9307">
                <a:tc>
                  <a:txBody>
                    <a:bodyPr/>
                    <a:lstStyle/>
                    <a:p>
                      <a:pPr algn="ctr"/>
                      <a:r>
                        <a:rPr lang="en-US" altLang="zh-CN" sz="1600" dirty="0">
                          <a:latin typeface="Times New Roman" panose="02020603050405020304" pitchFamily="18" charset="0"/>
                          <a:cs typeface="Times New Roman" panose="02020603050405020304" pitchFamily="18" charset="0"/>
                        </a:rPr>
                        <a:t>15</a:t>
                      </a:r>
                      <a:endParaRPr lang="zh-CN" altLang="en-US" sz="1600" b="1"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9</a:t>
                      </a:r>
                      <a:endParaRPr lang="zh-CN" altLang="en-US" sz="1600" b="1"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-0.9946</a:t>
                      </a:r>
                      <a:endParaRPr lang="zh-CN" altLang="en-US" sz="1600" b="1"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-0.109</a:t>
                      </a:r>
                      <a:endParaRPr lang="zh-CN" altLang="en-US" sz="1600" b="1"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9307">
                <a:tc>
                  <a:txBody>
                    <a:bodyPr/>
                    <a:lstStyle/>
                    <a:p>
                      <a:pPr algn="ctr"/>
                      <a:r>
                        <a:rPr lang="en-US" altLang="zh-CN" sz="1600" dirty="0">
                          <a:latin typeface="Times New Roman" panose="02020603050405020304" pitchFamily="18" charset="0"/>
                          <a:cs typeface="Times New Roman" panose="02020603050405020304" pitchFamily="18" charset="0"/>
                        </a:rPr>
                        <a:t>…</a:t>
                      </a:r>
                      <a:endParaRPr lang="zh-CN" altLang="en-US" sz="1600" b="1"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a:t>
                      </a:r>
                      <a:endParaRPr lang="zh-CN" altLang="en-US" sz="1600" b="1"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a:t>
                      </a:r>
                      <a:endParaRPr lang="zh-CN" altLang="en-US" sz="1600" b="1"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a:t>
                      </a:r>
                      <a:endParaRPr lang="zh-CN" altLang="en-US" sz="1600" b="1"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grpSp>
        <p:nvGrpSpPr>
          <p:cNvPr id="5" name="组合 4"/>
          <p:cNvGrpSpPr/>
          <p:nvPr/>
        </p:nvGrpSpPr>
        <p:grpSpPr>
          <a:xfrm>
            <a:off x="710909" y="858291"/>
            <a:ext cx="2825603" cy="2035175"/>
            <a:chOff x="8046805" y="911186"/>
            <a:chExt cx="2825603" cy="2035175"/>
          </a:xfrm>
        </p:grpSpPr>
        <p:grpSp>
          <p:nvGrpSpPr>
            <p:cNvPr id="6" name="组合 5"/>
            <p:cNvGrpSpPr/>
            <p:nvPr/>
          </p:nvGrpSpPr>
          <p:grpSpPr>
            <a:xfrm>
              <a:off x="8046805" y="911186"/>
              <a:ext cx="2825603" cy="2035175"/>
              <a:chOff x="7249001" y="1226499"/>
              <a:chExt cx="2670215" cy="2201406"/>
            </a:xfrm>
          </p:grpSpPr>
          <p:grpSp>
            <p:nvGrpSpPr>
              <p:cNvPr id="21" name="组合 20"/>
              <p:cNvGrpSpPr/>
              <p:nvPr/>
            </p:nvGrpSpPr>
            <p:grpSpPr>
              <a:xfrm>
                <a:off x="7329763" y="1226499"/>
                <a:ext cx="2589453" cy="2201406"/>
                <a:chOff x="4908360" y="1844591"/>
                <a:chExt cx="2589453" cy="2201406"/>
              </a:xfrm>
            </p:grpSpPr>
            <p:grpSp>
              <p:nvGrpSpPr>
                <p:cNvPr id="26" name="组合 25"/>
                <p:cNvGrpSpPr/>
                <p:nvPr/>
              </p:nvGrpSpPr>
              <p:grpSpPr>
                <a:xfrm>
                  <a:off x="4908360" y="1844591"/>
                  <a:ext cx="2589453" cy="2201406"/>
                  <a:chOff x="4908360" y="1844591"/>
                  <a:chExt cx="2589453" cy="2201406"/>
                </a:xfrm>
              </p:grpSpPr>
              <p:grpSp>
                <p:nvGrpSpPr>
                  <p:cNvPr id="32" name="组合 31"/>
                  <p:cNvGrpSpPr/>
                  <p:nvPr/>
                </p:nvGrpSpPr>
                <p:grpSpPr>
                  <a:xfrm>
                    <a:off x="5137470" y="1844591"/>
                    <a:ext cx="2360343" cy="2109824"/>
                    <a:chOff x="8263570" y="2205769"/>
                    <a:chExt cx="2360343" cy="2109824"/>
                  </a:xfrm>
                </p:grpSpPr>
                <p:grpSp>
                  <p:nvGrpSpPr>
                    <p:cNvPr id="39" name="组合 38"/>
                    <p:cNvGrpSpPr/>
                    <p:nvPr/>
                  </p:nvGrpSpPr>
                  <p:grpSpPr>
                    <a:xfrm>
                      <a:off x="8263570" y="2222272"/>
                      <a:ext cx="2360343" cy="2093321"/>
                      <a:chOff x="8263570" y="2222272"/>
                      <a:chExt cx="2360343" cy="2093321"/>
                    </a:xfrm>
                  </p:grpSpPr>
                  <p:sp>
                    <p:nvSpPr>
                      <p:cNvPr id="45" name="矩形 44"/>
                      <p:cNvSpPr/>
                      <p:nvPr/>
                    </p:nvSpPr>
                    <p:spPr>
                      <a:xfrm>
                        <a:off x="8263570" y="2222272"/>
                        <a:ext cx="2115671" cy="2064871"/>
                      </a:xfrm>
                      <a:prstGeom prst="rect">
                        <a:avLst/>
                      </a:prstGeom>
                      <a:solidFill>
                        <a:schemeClr val="accent1">
                          <a:lumMod val="20000"/>
                          <a:lumOff val="80000"/>
                        </a:schemeClr>
                      </a:solidFill>
                      <a:ln w="28575" cap="flat" cmpd="sng" algn="ctr">
                        <a:solidFill>
                          <a:srgbClr val="4472C4">
                            <a:shade val="15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grpSp>
                    <p:nvGrpSpPr>
                      <p:cNvPr id="46" name="组合 45"/>
                      <p:cNvGrpSpPr/>
                      <p:nvPr/>
                    </p:nvGrpSpPr>
                    <p:grpSpPr>
                      <a:xfrm>
                        <a:off x="9839406" y="2338728"/>
                        <a:ext cx="784507" cy="1976865"/>
                        <a:chOff x="6481207" y="2193365"/>
                        <a:chExt cx="784507" cy="1976865"/>
                      </a:xfrm>
                    </p:grpSpPr>
                    <p:sp>
                      <p:nvSpPr>
                        <p:cNvPr id="47" name="矩形 46"/>
                        <p:cNvSpPr/>
                        <p:nvPr/>
                      </p:nvSpPr>
                      <p:spPr>
                        <a:xfrm>
                          <a:off x="6618564" y="2193365"/>
                          <a:ext cx="310776" cy="328706"/>
                        </a:xfrm>
                        <a:prstGeom prst="rect">
                          <a:avLst/>
                        </a:prstGeom>
                        <a:solidFill>
                          <a:sysClr val="window" lastClr="FFFFFF"/>
                        </a:solidFill>
                        <a:ln w="285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8" name="矩形 47"/>
                        <p:cNvSpPr/>
                        <p:nvPr/>
                      </p:nvSpPr>
                      <p:spPr>
                        <a:xfrm>
                          <a:off x="6623001" y="2729177"/>
                          <a:ext cx="310776" cy="328706"/>
                        </a:xfrm>
                        <a:prstGeom prst="rect">
                          <a:avLst/>
                        </a:prstGeom>
                        <a:solidFill>
                          <a:sysClr val="window" lastClr="FFFFFF"/>
                        </a:solidFill>
                        <a:ln w="285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9" name="矩形 48"/>
                        <p:cNvSpPr/>
                        <p:nvPr/>
                      </p:nvSpPr>
                      <p:spPr>
                        <a:xfrm>
                          <a:off x="6623001" y="3489804"/>
                          <a:ext cx="310776" cy="328706"/>
                        </a:xfrm>
                        <a:prstGeom prst="rect">
                          <a:avLst/>
                        </a:prstGeom>
                        <a:solidFill>
                          <a:sysClr val="window" lastClr="FFFFFF"/>
                        </a:solidFill>
                        <a:ln w="285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0" name="文本框 49"/>
                        <p:cNvSpPr txBox="1"/>
                        <p:nvPr/>
                      </p:nvSpPr>
                      <p:spPr>
                        <a:xfrm>
                          <a:off x="6481207" y="3770731"/>
                          <a:ext cx="784507" cy="3994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rPr>
                            <a:t>.</a:t>
                          </a:r>
                          <a:endParaRPr kumimoji="0" lang="zh-CN" altLang="en-US"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endParaRPr>
                        </a:p>
                      </p:txBody>
                    </p:sp>
                  </p:grpSp>
                </p:grpSp>
                <p:grpSp>
                  <p:nvGrpSpPr>
                    <p:cNvPr id="40" name="组合 39"/>
                    <p:cNvGrpSpPr/>
                    <p:nvPr/>
                  </p:nvGrpSpPr>
                  <p:grpSpPr>
                    <a:xfrm>
                      <a:off x="8434865" y="2205769"/>
                      <a:ext cx="1519420" cy="584775"/>
                      <a:chOff x="5009030" y="2065331"/>
                      <a:chExt cx="1519420" cy="584775"/>
                    </a:xfrm>
                  </p:grpSpPr>
                  <p:sp>
                    <p:nvSpPr>
                      <p:cNvPr id="41" name="矩形 40"/>
                      <p:cNvSpPr/>
                      <p:nvPr/>
                    </p:nvSpPr>
                    <p:spPr>
                      <a:xfrm>
                        <a:off x="5009030" y="2193365"/>
                        <a:ext cx="310776" cy="328706"/>
                      </a:xfrm>
                      <a:prstGeom prst="rect">
                        <a:avLst/>
                      </a:prstGeom>
                      <a:solidFill>
                        <a:sysClr val="window" lastClr="FFFFFF"/>
                      </a:solidFill>
                      <a:ln w="285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2" name="矩形 41"/>
                      <p:cNvSpPr/>
                      <p:nvPr/>
                    </p:nvSpPr>
                    <p:spPr>
                      <a:xfrm>
                        <a:off x="5409919" y="2193365"/>
                        <a:ext cx="310776" cy="328706"/>
                      </a:xfrm>
                      <a:prstGeom prst="rect">
                        <a:avLst/>
                      </a:prstGeom>
                      <a:solidFill>
                        <a:sysClr val="window" lastClr="FFFFFF"/>
                      </a:solidFill>
                      <a:ln w="285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3" name="矩形 42"/>
                      <p:cNvSpPr/>
                      <p:nvPr/>
                    </p:nvSpPr>
                    <p:spPr>
                      <a:xfrm>
                        <a:off x="5810808" y="2193365"/>
                        <a:ext cx="310776" cy="328706"/>
                      </a:xfrm>
                      <a:prstGeom prst="rect">
                        <a:avLst/>
                      </a:prstGeom>
                      <a:solidFill>
                        <a:sysClr val="window" lastClr="FFFFFF"/>
                      </a:solidFill>
                      <a:ln w="285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4" name="文本框 43"/>
                      <p:cNvSpPr txBox="1"/>
                      <p:nvPr/>
                    </p:nvSpPr>
                    <p:spPr>
                      <a:xfrm>
                        <a:off x="6211697" y="2065331"/>
                        <a:ext cx="31675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rPr>
                          <a:t>…</a:t>
                        </a:r>
                        <a:endParaRPr kumimoji="0" lang="zh-CN" altLang="en-US" sz="3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endParaRPr>
                      </a:p>
                    </p:txBody>
                  </p:sp>
                </p:grpSp>
              </p:grpSp>
              <p:sp>
                <p:nvSpPr>
                  <p:cNvPr id="33" name="矩形 32"/>
                  <p:cNvSpPr/>
                  <p:nvPr/>
                </p:nvSpPr>
                <p:spPr>
                  <a:xfrm>
                    <a:off x="4908360" y="1981126"/>
                    <a:ext cx="2115671" cy="2064871"/>
                  </a:xfrm>
                  <a:prstGeom prst="rect">
                    <a:avLst/>
                  </a:prstGeom>
                  <a:solidFill>
                    <a:schemeClr val="accent1">
                      <a:lumMod val="20000"/>
                      <a:lumOff val="80000"/>
                    </a:schemeClr>
                  </a:solidFill>
                  <a:ln w="28575" cap="flat" cmpd="sng" algn="ctr">
                    <a:solidFill>
                      <a:srgbClr val="4472C4">
                        <a:shade val="15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grpSp>
                <p:nvGrpSpPr>
                  <p:cNvPr id="34" name="组合 33"/>
                  <p:cNvGrpSpPr/>
                  <p:nvPr/>
                </p:nvGrpSpPr>
                <p:grpSpPr>
                  <a:xfrm>
                    <a:off x="5009030" y="2039742"/>
                    <a:ext cx="1503029" cy="584775"/>
                    <a:chOff x="5009030" y="2039742"/>
                    <a:chExt cx="1503029" cy="584775"/>
                  </a:xfrm>
                </p:grpSpPr>
                <p:sp>
                  <p:nvSpPr>
                    <p:cNvPr id="35" name="矩形 34"/>
                    <p:cNvSpPr/>
                    <p:nvPr/>
                  </p:nvSpPr>
                  <p:spPr>
                    <a:xfrm>
                      <a:off x="5009030" y="2193365"/>
                      <a:ext cx="310776" cy="328706"/>
                    </a:xfrm>
                    <a:prstGeom prst="rect">
                      <a:avLst/>
                    </a:prstGeom>
                    <a:solidFill>
                      <a:sysClr val="window" lastClr="FFFFFF"/>
                    </a:solidFill>
                    <a:ln w="285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effectLst/>
                          <a:uLnTx/>
                          <a:uFillTx/>
                          <a:latin typeface="Times New Roman" panose="02020603050405020304" pitchFamily="18" charset="0"/>
                          <a:ea typeface="等线" panose="02010600030101010101" charset="-122"/>
                          <a:cs typeface="Times New Roman" panose="02020603050405020304" pitchFamily="18" charset="0"/>
                        </a:rPr>
                        <a:t>N</a:t>
                      </a:r>
                      <a:endParaRPr kumimoji="0" lang="zh-CN" altLang="en-US" sz="1400" b="1" i="0" u="none" strike="noStrike" kern="0" cap="none" spc="0" normalizeH="0" baseline="0" noProof="0" dirty="0">
                        <a:ln>
                          <a:noFill/>
                        </a:ln>
                        <a:effectLst/>
                        <a:uLnTx/>
                        <a:uFillTx/>
                        <a:latin typeface="Times New Roman" panose="02020603050405020304" pitchFamily="18" charset="0"/>
                        <a:ea typeface="等线" panose="02010600030101010101" charset="-122"/>
                        <a:cs typeface="Times New Roman" panose="02020603050405020304" pitchFamily="18" charset="0"/>
                      </a:endParaRPr>
                    </a:p>
                  </p:txBody>
                </p:sp>
                <p:sp>
                  <p:nvSpPr>
                    <p:cNvPr id="37" name="矩形 36"/>
                    <p:cNvSpPr/>
                    <p:nvPr/>
                  </p:nvSpPr>
                  <p:spPr>
                    <a:xfrm>
                      <a:off x="5810808" y="2193365"/>
                      <a:ext cx="310776" cy="328706"/>
                    </a:xfrm>
                    <a:prstGeom prst="rect">
                      <a:avLst/>
                    </a:prstGeom>
                    <a:solidFill>
                      <a:sysClr val="window" lastClr="FFFFFF"/>
                    </a:solidFill>
                    <a:ln w="285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effectLst/>
                        <a:uLnTx/>
                        <a:uFillTx/>
                        <a:latin typeface="Times New Roman" panose="02020603050405020304" pitchFamily="18" charset="0"/>
                        <a:ea typeface="等线" panose="02010600030101010101" charset="-122"/>
                        <a:cs typeface="Times New Roman" panose="02020603050405020304" pitchFamily="18" charset="0"/>
                      </a:endParaRPr>
                    </a:p>
                  </p:txBody>
                </p:sp>
                <p:sp>
                  <p:nvSpPr>
                    <p:cNvPr id="38" name="文本框 37"/>
                    <p:cNvSpPr txBox="1"/>
                    <p:nvPr/>
                  </p:nvSpPr>
                  <p:spPr>
                    <a:xfrm>
                      <a:off x="6195306" y="2039742"/>
                      <a:ext cx="31675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rPr>
                        <a:t>…</a:t>
                      </a:r>
                      <a:endParaRPr kumimoji="0" lang="zh-CN" altLang="en-US" sz="3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endParaRPr>
                    </a:p>
                  </p:txBody>
                </p:sp>
              </p:grpSp>
            </p:grpSp>
            <p:grpSp>
              <p:nvGrpSpPr>
                <p:cNvPr id="27" name="组合 26"/>
                <p:cNvGrpSpPr/>
                <p:nvPr/>
              </p:nvGrpSpPr>
              <p:grpSpPr>
                <a:xfrm>
                  <a:off x="6010503" y="2188247"/>
                  <a:ext cx="923274" cy="1630263"/>
                  <a:chOff x="6010503" y="2188247"/>
                  <a:chExt cx="923274" cy="1630263"/>
                </a:xfrm>
              </p:grpSpPr>
              <p:sp>
                <p:nvSpPr>
                  <p:cNvPr id="28" name="矩形 27"/>
                  <p:cNvSpPr/>
                  <p:nvPr/>
                </p:nvSpPr>
                <p:spPr>
                  <a:xfrm>
                    <a:off x="6563965" y="2188247"/>
                    <a:ext cx="366083" cy="346127"/>
                  </a:xfrm>
                  <a:prstGeom prst="rect">
                    <a:avLst/>
                  </a:prstGeom>
                  <a:solidFill>
                    <a:sysClr val="window" lastClr="FFFFFF"/>
                  </a:solidFill>
                  <a:ln w="285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1400" b="1" i="1" kern="0" dirty="0">
                        <a:latin typeface="Times New Roman" panose="02020603050405020304" pitchFamily="18" charset="0"/>
                        <a:ea typeface="等线" panose="02010600030101010101" charset="-122"/>
                        <a:cs typeface="Times New Roman" panose="02020603050405020304" pitchFamily="18" charset="0"/>
                      </a:rPr>
                      <a:t>Q</a:t>
                    </a:r>
                    <a:r>
                      <a:rPr lang="en-US" altLang="zh-CN" sz="1400" b="1" i="1" kern="0" baseline="-25000" dirty="0">
                        <a:latin typeface="Times New Roman" panose="02020603050405020304" pitchFamily="18" charset="0"/>
                        <a:ea typeface="等线" panose="02010600030101010101" charset="-122"/>
                        <a:cs typeface="Times New Roman" panose="02020603050405020304" pitchFamily="18" charset="0"/>
                      </a:rPr>
                      <a:t>a</a:t>
                    </a:r>
                    <a:endParaRPr kumimoji="0" lang="zh-CN" altLang="en-US" sz="1400" b="1" i="1" u="none" strike="noStrike" kern="0" cap="none" spc="0" normalizeH="0" baseline="-25000" noProof="0" dirty="0">
                      <a:ln>
                        <a:noFill/>
                      </a:ln>
                      <a:effectLst/>
                      <a:uLnTx/>
                      <a:uFillTx/>
                      <a:latin typeface="Times New Roman" panose="02020603050405020304" pitchFamily="18" charset="0"/>
                      <a:ea typeface="等线" panose="02010600030101010101" charset="-122"/>
                      <a:cs typeface="Times New Roman" panose="02020603050405020304" pitchFamily="18" charset="0"/>
                    </a:endParaRPr>
                  </a:p>
                </p:txBody>
              </p:sp>
              <p:sp>
                <p:nvSpPr>
                  <p:cNvPr id="29" name="矩形 28"/>
                  <p:cNvSpPr/>
                  <p:nvPr/>
                </p:nvSpPr>
                <p:spPr>
                  <a:xfrm>
                    <a:off x="6623001" y="2729177"/>
                    <a:ext cx="310776" cy="328706"/>
                  </a:xfrm>
                  <a:prstGeom prst="rect">
                    <a:avLst/>
                  </a:prstGeom>
                  <a:solidFill>
                    <a:sysClr val="window" lastClr="FFFFFF"/>
                  </a:solidFill>
                  <a:ln w="285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0" name="矩形 29"/>
                  <p:cNvSpPr/>
                  <p:nvPr/>
                </p:nvSpPr>
                <p:spPr>
                  <a:xfrm>
                    <a:off x="6623001" y="3489804"/>
                    <a:ext cx="310776" cy="328706"/>
                  </a:xfrm>
                  <a:prstGeom prst="rect">
                    <a:avLst/>
                  </a:prstGeom>
                  <a:solidFill>
                    <a:sysClr val="window" lastClr="FFFFFF"/>
                  </a:solidFill>
                  <a:ln w="285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1" name="文本框 30"/>
                  <p:cNvSpPr txBox="1"/>
                  <p:nvPr/>
                </p:nvSpPr>
                <p:spPr>
                  <a:xfrm>
                    <a:off x="6010503" y="3084028"/>
                    <a:ext cx="784507" cy="43279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FF0000"/>
                        </a:solidFill>
                        <a:effectLst/>
                        <a:uLnTx/>
                        <a:uFillTx/>
                        <a:latin typeface="Times New Roman" panose="02020603050405020304" pitchFamily="18" charset="0"/>
                        <a:ea typeface="等线" panose="02010600030101010101" charset="-122"/>
                        <a:cs typeface="Times New Roman" panose="02020603050405020304" pitchFamily="18" charset="0"/>
                      </a:rPr>
                      <a:t>.xlsx</a:t>
                    </a:r>
                    <a:endParaRPr kumimoji="0" lang="zh-CN" altLang="en-US" sz="2000" b="1" i="0" u="none" strike="noStrike" kern="0" cap="none" spc="0" normalizeH="0" baseline="0" noProof="0" dirty="0">
                      <a:ln>
                        <a:noFill/>
                      </a:ln>
                      <a:solidFill>
                        <a:srgbClr val="FF0000"/>
                      </a:solidFill>
                      <a:effectLst/>
                      <a:uLnTx/>
                      <a:uFillTx/>
                      <a:latin typeface="Times New Roman" panose="02020603050405020304" pitchFamily="18" charset="0"/>
                      <a:ea typeface="等线" panose="02010600030101010101" charset="-122"/>
                      <a:cs typeface="Times New Roman" panose="02020603050405020304" pitchFamily="18" charset="0"/>
                    </a:endParaRPr>
                  </a:p>
                </p:txBody>
              </p:sp>
            </p:grpSp>
          </p:grpSp>
          <p:grpSp>
            <p:nvGrpSpPr>
              <p:cNvPr id="22" name="组合 21"/>
              <p:cNvGrpSpPr/>
              <p:nvPr/>
            </p:nvGrpSpPr>
            <p:grpSpPr>
              <a:xfrm>
                <a:off x="7249001" y="2433163"/>
                <a:ext cx="1457054" cy="387086"/>
                <a:chOff x="4826419" y="3079760"/>
                <a:chExt cx="1457054" cy="387086"/>
              </a:xfrm>
            </p:grpSpPr>
            <p:sp>
              <p:nvSpPr>
                <p:cNvPr id="23" name="文本框 22"/>
                <p:cNvSpPr txBox="1"/>
                <p:nvPr/>
              </p:nvSpPr>
              <p:spPr>
                <a:xfrm>
                  <a:off x="4826419" y="3087575"/>
                  <a:ext cx="677108" cy="379271"/>
                </a:xfrm>
                <a:prstGeom prst="rect">
                  <a:avLst/>
                </a:prstGeom>
                <a:noFill/>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rPr>
                    <a:t>…</a:t>
                  </a:r>
                  <a:endParaRPr kumimoji="0" lang="zh-CN" altLang="en-US" sz="3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endParaRPr>
                </a:p>
              </p:txBody>
            </p:sp>
            <p:sp>
              <p:nvSpPr>
                <p:cNvPr id="24" name="文本框 23"/>
                <p:cNvSpPr txBox="1"/>
                <p:nvPr/>
              </p:nvSpPr>
              <p:spPr>
                <a:xfrm>
                  <a:off x="5225458" y="3079760"/>
                  <a:ext cx="677108" cy="379270"/>
                </a:xfrm>
                <a:prstGeom prst="rect">
                  <a:avLst/>
                </a:prstGeom>
                <a:noFill/>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rPr>
                    <a:t>…</a:t>
                  </a:r>
                  <a:endParaRPr kumimoji="0" lang="zh-CN" altLang="en-US" sz="3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endParaRPr>
                </a:p>
              </p:txBody>
            </p:sp>
            <p:sp>
              <p:nvSpPr>
                <p:cNvPr id="25" name="文本框 24"/>
                <p:cNvSpPr txBox="1"/>
                <p:nvPr/>
              </p:nvSpPr>
              <p:spPr>
                <a:xfrm>
                  <a:off x="5606366" y="3079760"/>
                  <a:ext cx="677107" cy="379271"/>
                </a:xfrm>
                <a:prstGeom prst="rect">
                  <a:avLst/>
                </a:prstGeom>
                <a:noFill/>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rPr>
                    <a:t>…</a:t>
                  </a:r>
                  <a:endParaRPr kumimoji="0" lang="zh-CN" altLang="en-US" sz="3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endParaRPr>
                </a:p>
              </p:txBody>
            </p:sp>
          </p:grpSp>
        </p:grpSp>
        <p:grpSp>
          <p:nvGrpSpPr>
            <p:cNvPr id="8" name="组合 7"/>
            <p:cNvGrpSpPr/>
            <p:nvPr/>
          </p:nvGrpSpPr>
          <p:grpSpPr>
            <a:xfrm>
              <a:off x="8252280" y="1575616"/>
              <a:ext cx="2202004" cy="1317945"/>
              <a:chOff x="5009030" y="2572311"/>
              <a:chExt cx="2097919" cy="1365177"/>
            </a:xfrm>
          </p:grpSpPr>
          <p:grpSp>
            <p:nvGrpSpPr>
              <p:cNvPr id="9" name="组合 8"/>
              <p:cNvGrpSpPr/>
              <p:nvPr/>
            </p:nvGrpSpPr>
            <p:grpSpPr>
              <a:xfrm>
                <a:off x="5009030" y="2572311"/>
                <a:ext cx="1518992" cy="584775"/>
                <a:chOff x="5009030" y="2036499"/>
                <a:chExt cx="1518992" cy="584775"/>
              </a:xfrm>
            </p:grpSpPr>
            <p:sp>
              <p:nvSpPr>
                <p:cNvPr id="17" name="矩形 16"/>
                <p:cNvSpPr/>
                <p:nvPr/>
              </p:nvSpPr>
              <p:spPr>
                <a:xfrm>
                  <a:off x="5009030" y="2193365"/>
                  <a:ext cx="310776" cy="328706"/>
                </a:xfrm>
                <a:prstGeom prst="rect">
                  <a:avLst/>
                </a:prstGeom>
                <a:solidFill>
                  <a:sysClr val="window" lastClr="FFFFFF"/>
                </a:solidFill>
                <a:ln w="285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矩形 17"/>
                <p:cNvSpPr/>
                <p:nvPr/>
              </p:nvSpPr>
              <p:spPr>
                <a:xfrm>
                  <a:off x="5409919" y="2193365"/>
                  <a:ext cx="310776" cy="328706"/>
                </a:xfrm>
                <a:prstGeom prst="rect">
                  <a:avLst/>
                </a:prstGeom>
                <a:solidFill>
                  <a:sysClr val="window" lastClr="FFFFFF"/>
                </a:solidFill>
                <a:ln w="285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矩形 18"/>
                <p:cNvSpPr/>
                <p:nvPr/>
              </p:nvSpPr>
              <p:spPr>
                <a:xfrm>
                  <a:off x="5810808" y="2193365"/>
                  <a:ext cx="310776" cy="328706"/>
                </a:xfrm>
                <a:prstGeom prst="rect">
                  <a:avLst/>
                </a:prstGeom>
                <a:solidFill>
                  <a:sysClr val="window" lastClr="FFFFFF"/>
                </a:solidFill>
                <a:ln w="285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0" name="文本框 19"/>
                <p:cNvSpPr txBox="1"/>
                <p:nvPr/>
              </p:nvSpPr>
              <p:spPr>
                <a:xfrm>
                  <a:off x="6211268" y="2036499"/>
                  <a:ext cx="31675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rPr>
                    <a:t>…</a:t>
                  </a:r>
                  <a:endParaRPr kumimoji="0" lang="zh-CN" altLang="en-US" sz="3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endParaRPr>
                </a:p>
              </p:txBody>
            </p:sp>
          </p:grpSp>
          <p:grpSp>
            <p:nvGrpSpPr>
              <p:cNvPr id="11" name="组合 10"/>
              <p:cNvGrpSpPr/>
              <p:nvPr/>
            </p:nvGrpSpPr>
            <p:grpSpPr>
              <a:xfrm>
                <a:off x="5009030" y="3352713"/>
                <a:ext cx="1521690" cy="584775"/>
                <a:chOff x="5009030" y="2056274"/>
                <a:chExt cx="1521690" cy="584775"/>
              </a:xfrm>
            </p:grpSpPr>
            <p:sp>
              <p:nvSpPr>
                <p:cNvPr id="13" name="矩形 12"/>
                <p:cNvSpPr/>
                <p:nvPr/>
              </p:nvSpPr>
              <p:spPr>
                <a:xfrm>
                  <a:off x="5009030" y="2193365"/>
                  <a:ext cx="310776" cy="328706"/>
                </a:xfrm>
                <a:prstGeom prst="rect">
                  <a:avLst/>
                </a:prstGeom>
                <a:solidFill>
                  <a:sysClr val="window" lastClr="FFFFFF"/>
                </a:solidFill>
                <a:ln w="285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4" name="矩形 13"/>
                <p:cNvSpPr/>
                <p:nvPr/>
              </p:nvSpPr>
              <p:spPr>
                <a:xfrm>
                  <a:off x="5409919" y="2193365"/>
                  <a:ext cx="310776" cy="328706"/>
                </a:xfrm>
                <a:prstGeom prst="rect">
                  <a:avLst/>
                </a:prstGeom>
                <a:solidFill>
                  <a:sysClr val="window" lastClr="FFFFFF"/>
                </a:solidFill>
                <a:ln w="285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5" name="矩形 14"/>
                <p:cNvSpPr/>
                <p:nvPr/>
              </p:nvSpPr>
              <p:spPr>
                <a:xfrm>
                  <a:off x="5810808" y="2193365"/>
                  <a:ext cx="310776" cy="328706"/>
                </a:xfrm>
                <a:prstGeom prst="rect">
                  <a:avLst/>
                </a:prstGeom>
                <a:solidFill>
                  <a:sysClr val="window" lastClr="FFFFFF"/>
                </a:solidFill>
                <a:ln w="285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6" name="文本框 15"/>
                <p:cNvSpPr txBox="1"/>
                <p:nvPr/>
              </p:nvSpPr>
              <p:spPr>
                <a:xfrm>
                  <a:off x="6213966" y="2056274"/>
                  <a:ext cx="31675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rPr>
                    <a:t>…</a:t>
                  </a:r>
                  <a:endParaRPr kumimoji="0" lang="zh-CN" altLang="en-US" sz="3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endParaRPr>
                </a:p>
              </p:txBody>
            </p:sp>
          </p:grpSp>
          <p:sp>
            <p:nvSpPr>
              <p:cNvPr id="12" name="文本框 11"/>
              <p:cNvSpPr txBox="1"/>
              <p:nvPr/>
            </p:nvSpPr>
            <p:spPr>
              <a:xfrm>
                <a:off x="6429839" y="3025821"/>
                <a:ext cx="677110" cy="379271"/>
              </a:xfrm>
              <a:prstGeom prst="rect">
                <a:avLst/>
              </a:prstGeom>
              <a:noFill/>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rPr>
                  <a:t>…</a:t>
                </a:r>
                <a:endParaRPr kumimoji="0" lang="zh-CN" altLang="en-US" sz="3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endParaRPr>
              </a:p>
            </p:txBody>
          </p:sp>
        </p:grpSp>
      </p:grpSp>
      <p:sp>
        <p:nvSpPr>
          <p:cNvPr id="51" name="矩形 50"/>
          <p:cNvSpPr/>
          <p:nvPr/>
        </p:nvSpPr>
        <p:spPr>
          <a:xfrm>
            <a:off x="2574653" y="1664022"/>
            <a:ext cx="387386" cy="319991"/>
          </a:xfrm>
          <a:prstGeom prst="rect">
            <a:avLst/>
          </a:prstGeom>
          <a:solidFill>
            <a:sysClr val="window" lastClr="FFFFFF"/>
          </a:solidFill>
          <a:ln w="285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1400" b="1" i="1" kern="0" dirty="0">
                <a:latin typeface="Times New Roman" panose="02020603050405020304" pitchFamily="18" charset="0"/>
                <a:ea typeface="等线" panose="02010600030101010101" charset="-122"/>
                <a:cs typeface="Times New Roman" panose="02020603050405020304" pitchFamily="18" charset="0"/>
              </a:rPr>
              <a:t>Q</a:t>
            </a:r>
            <a:r>
              <a:rPr lang="en-US" altLang="zh-CN" sz="1400" b="1" i="1" kern="0" baseline="-25000" dirty="0">
                <a:latin typeface="Times New Roman" panose="02020603050405020304" pitchFamily="18" charset="0"/>
                <a:ea typeface="等线" panose="02010600030101010101" charset="-122"/>
                <a:cs typeface="Times New Roman" panose="02020603050405020304" pitchFamily="18" charset="0"/>
              </a:rPr>
              <a:t>β</a:t>
            </a:r>
            <a:endParaRPr kumimoji="0" lang="zh-CN" altLang="en-US" sz="1400" b="1" i="1" u="none" strike="noStrike" kern="0" cap="none" spc="0" normalizeH="0" baseline="-25000" noProof="0" dirty="0">
              <a:ln>
                <a:noFill/>
              </a:ln>
              <a:effectLst/>
              <a:uLnTx/>
              <a:uFillTx/>
              <a:latin typeface="Times New Roman" panose="02020603050405020304" pitchFamily="18" charset="0"/>
              <a:ea typeface="等线" panose="02010600030101010101" charset="-122"/>
              <a:cs typeface="Times New Roman" panose="02020603050405020304" pitchFamily="18" charset="0"/>
            </a:endParaRPr>
          </a:p>
        </p:txBody>
      </p:sp>
      <p:sp>
        <p:nvSpPr>
          <p:cNvPr id="53" name="文本框 52"/>
          <p:cNvSpPr txBox="1"/>
          <p:nvPr/>
        </p:nvSpPr>
        <p:spPr>
          <a:xfrm>
            <a:off x="3035159" y="1067919"/>
            <a:ext cx="6111630" cy="400110"/>
          </a:xfrm>
          <a:prstGeom prst="rect">
            <a:avLst/>
          </a:prstGeom>
          <a:noFill/>
        </p:spPr>
        <p:txBody>
          <a:bodyPr wrap="square">
            <a:spAutoFit/>
          </a:bodyPr>
          <a:lstStyle/>
          <a:p>
            <a:pPr algn="ctr"/>
            <a:r>
              <a:rPr lang="zh-CN" altLang="en-US" sz="2000" b="1" dirty="0">
                <a:latin typeface="宋体" panose="02010600030101010101" pitchFamily="2" charset="-122"/>
                <a:ea typeface="宋体" panose="02010600030101010101" pitchFamily="2" charset="-122"/>
                <a:cs typeface="Times New Roman" panose="02020603050405020304" pitchFamily="18" charset="0"/>
              </a:rPr>
              <a:t>原始数据</a:t>
            </a:r>
            <a:endParaRPr lang="zh-CN" altLang="en-US" sz="2000" b="1" dirty="0">
              <a:latin typeface="Times New Roman" panose="02020603050405020304" pitchFamily="18" charset="0"/>
              <a:cs typeface="Times New Roman" panose="02020603050405020304" pitchFamily="18" charset="0"/>
            </a:endParaRPr>
          </a:p>
        </p:txBody>
      </p:sp>
      <p:cxnSp>
        <p:nvCxnSpPr>
          <p:cNvPr id="54" name="直接箭头连接符 53"/>
          <p:cNvCxnSpPr/>
          <p:nvPr/>
        </p:nvCxnSpPr>
        <p:spPr>
          <a:xfrm>
            <a:off x="8372587" y="2081810"/>
            <a:ext cx="659933" cy="0"/>
          </a:xfrm>
          <a:prstGeom prst="straightConnector1">
            <a:avLst/>
          </a:prstGeom>
          <a:ln w="1143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9138841" y="1035432"/>
            <a:ext cx="2744320" cy="400110"/>
          </a:xfrm>
          <a:prstGeom prst="rect">
            <a:avLst/>
          </a:prstGeom>
          <a:noFill/>
        </p:spPr>
        <p:txBody>
          <a:bodyPr wrap="square">
            <a:spAutoFit/>
          </a:bodyPr>
          <a:lstStyle/>
          <a:p>
            <a:pPr algn="ct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JSON</a:t>
            </a:r>
            <a:r>
              <a:rPr lang="zh-CN" altLang="en-US" sz="2000" b="1" dirty="0">
                <a:latin typeface="宋体" panose="02010600030101010101" pitchFamily="2" charset="-122"/>
                <a:ea typeface="宋体" panose="02010600030101010101" pitchFamily="2" charset="-122"/>
                <a:cs typeface="Times New Roman" panose="02020603050405020304" pitchFamily="18" charset="0"/>
              </a:rPr>
              <a:t>结构元</a:t>
            </a:r>
            <a:endParaRPr lang="zh-CN" altLang="en-US" sz="2000" b="1" dirty="0">
              <a:latin typeface="Times New Roman" panose="02020603050405020304" pitchFamily="18" charset="0"/>
              <a:cs typeface="Times New Roman" panose="02020603050405020304" pitchFamily="18" charset="0"/>
            </a:endParaRPr>
          </a:p>
        </p:txBody>
      </p:sp>
      <p:sp>
        <p:nvSpPr>
          <p:cNvPr id="56" name="左大括号 55"/>
          <p:cNvSpPr/>
          <p:nvPr/>
        </p:nvSpPr>
        <p:spPr>
          <a:xfrm rot="5400000">
            <a:off x="10082408" y="1043942"/>
            <a:ext cx="888375" cy="1832240"/>
          </a:xfrm>
          <a:prstGeom prst="leftBrace">
            <a:avLst/>
          </a:prstGeom>
          <a:ln w="38100">
            <a:solidFill>
              <a:srgbClr val="D03B2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7" name="矩形 56"/>
          <p:cNvSpPr/>
          <p:nvPr/>
        </p:nvSpPr>
        <p:spPr>
          <a:xfrm>
            <a:off x="8906756" y="2513661"/>
            <a:ext cx="959028" cy="474390"/>
          </a:xfrm>
          <a:prstGeom prst="rect">
            <a:avLst/>
          </a:prstGeom>
          <a:solidFill>
            <a:srgbClr val="F0F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Times New Roman" panose="02020603050405020304" pitchFamily="18" charset="0"/>
                <a:cs typeface="Times New Roman" panose="02020603050405020304" pitchFamily="18" charset="0"/>
              </a:rPr>
              <a:t>System</a:t>
            </a:r>
            <a:endParaRPr lang="zh-CN" altLang="en-US" sz="2000" b="1" dirty="0">
              <a:solidFill>
                <a:schemeClr val="tx1"/>
              </a:solidFill>
              <a:latin typeface="Times New Roman" panose="02020603050405020304" pitchFamily="18" charset="0"/>
              <a:cs typeface="Times New Roman" panose="02020603050405020304" pitchFamily="18" charset="0"/>
            </a:endParaRPr>
          </a:p>
        </p:txBody>
      </p:sp>
      <p:sp>
        <p:nvSpPr>
          <p:cNvPr id="58" name="矩形 57"/>
          <p:cNvSpPr/>
          <p:nvPr/>
        </p:nvSpPr>
        <p:spPr>
          <a:xfrm>
            <a:off x="9988346" y="2516235"/>
            <a:ext cx="836598" cy="474390"/>
          </a:xfrm>
          <a:prstGeom prst="rect">
            <a:avLst/>
          </a:prstGeom>
          <a:solidFill>
            <a:srgbClr val="F0F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Times New Roman" panose="02020603050405020304" pitchFamily="18" charset="0"/>
                <a:cs typeface="Times New Roman" panose="02020603050405020304" pitchFamily="18" charset="0"/>
              </a:rPr>
              <a:t>Input</a:t>
            </a:r>
            <a:endParaRPr lang="zh-CN" altLang="en-US" sz="2000" b="1" dirty="0">
              <a:solidFill>
                <a:schemeClr val="tx1"/>
              </a:solidFill>
              <a:latin typeface="Times New Roman" panose="02020603050405020304" pitchFamily="18" charset="0"/>
              <a:cs typeface="Times New Roman" panose="02020603050405020304" pitchFamily="18" charset="0"/>
            </a:endParaRPr>
          </a:p>
        </p:txBody>
      </p:sp>
      <p:sp>
        <p:nvSpPr>
          <p:cNvPr id="59" name="矩形 58"/>
          <p:cNvSpPr/>
          <p:nvPr/>
        </p:nvSpPr>
        <p:spPr>
          <a:xfrm>
            <a:off x="10947374" y="2513661"/>
            <a:ext cx="1049000" cy="474390"/>
          </a:xfrm>
          <a:prstGeom prst="rect">
            <a:avLst/>
          </a:prstGeom>
          <a:solidFill>
            <a:srgbClr val="F0F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Times New Roman" panose="02020603050405020304" pitchFamily="18" charset="0"/>
                <a:cs typeface="Times New Roman" panose="02020603050405020304" pitchFamily="18" charset="0"/>
              </a:rPr>
              <a:t>Output</a:t>
            </a:r>
            <a:endParaRPr lang="zh-CN" altLang="en-US" sz="2000" b="1" dirty="0">
              <a:solidFill>
                <a:schemeClr val="tx1"/>
              </a:solidFill>
              <a:latin typeface="Times New Roman" panose="02020603050405020304" pitchFamily="18" charset="0"/>
              <a:cs typeface="Times New Roman" panose="02020603050405020304" pitchFamily="18" charset="0"/>
            </a:endParaRPr>
          </a:p>
        </p:txBody>
      </p:sp>
      <p:sp>
        <p:nvSpPr>
          <p:cNvPr id="60" name="矩形 59"/>
          <p:cNvSpPr/>
          <p:nvPr/>
        </p:nvSpPr>
        <p:spPr>
          <a:xfrm>
            <a:off x="108758" y="5538044"/>
            <a:ext cx="11964431" cy="923330"/>
          </a:xfrm>
          <a:prstGeom prst="rect">
            <a:avLst/>
          </a:prstGeom>
          <a:noFill/>
        </p:spPr>
        <p:txBody>
          <a:bodyPr wrap="square" lIns="91440" tIns="45720" rIns="91440" bIns="45720">
            <a:spAutoFit/>
          </a:bodyPr>
          <a:lstStyle/>
          <a:p>
            <a:pPr algn="just"/>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text = “&lt;|system|&gt;You are an outstanding expert in nuclear physics, who also excels at data analysis in this field.&lt;|user|&gt;The neutron number is </a:t>
            </a:r>
            <a:r>
              <a:rPr lang="en-US" altLang="zh-CN"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15.0</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the proton number is </a:t>
            </a:r>
            <a:r>
              <a:rPr lang="en-US" altLang="zh-CN"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9.0</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result is?&lt;|assistant|&gt;The alpha-decay energy is </a:t>
            </a:r>
            <a:r>
              <a:rPr lang="en-US" altLang="zh-CN"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-0.9946</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the beta-decay energy is </a:t>
            </a:r>
            <a:r>
              <a:rPr lang="en-US" altLang="zh-CN"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-0.109</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.&lt;|</a:t>
            </a:r>
            <a:r>
              <a:rPr lang="en-US" altLang="zh-CN"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endoftext</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|&gt;”</a:t>
            </a:r>
          </a:p>
        </p:txBody>
      </p:sp>
      <p:sp>
        <p:nvSpPr>
          <p:cNvPr id="61" name="箭头: 圆角右 60"/>
          <p:cNvSpPr/>
          <p:nvPr/>
        </p:nvSpPr>
        <p:spPr>
          <a:xfrm rot="10800000">
            <a:off x="9988346" y="3204307"/>
            <a:ext cx="1705406" cy="1249444"/>
          </a:xfrm>
          <a:prstGeom prst="bentArrow">
            <a:avLst>
              <a:gd name="adj1" fmla="val 15044"/>
              <a:gd name="adj2" fmla="val 13992"/>
              <a:gd name="adj3" fmla="val 46059"/>
              <a:gd name="adj4" fmla="val 48308"/>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62" name="直接箭头连接符 61"/>
          <p:cNvCxnSpPr/>
          <p:nvPr/>
        </p:nvCxnSpPr>
        <p:spPr>
          <a:xfrm>
            <a:off x="6321048" y="4492911"/>
            <a:ext cx="0" cy="659256"/>
          </a:xfrm>
          <a:prstGeom prst="straightConnector1">
            <a:avLst/>
          </a:prstGeom>
          <a:ln w="1143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1327117" y="1180729"/>
            <a:ext cx="328861" cy="303885"/>
          </a:xfrm>
          <a:prstGeom prst="rect">
            <a:avLst/>
          </a:prstGeom>
          <a:solidFill>
            <a:sysClr val="window" lastClr="FFFFFF"/>
          </a:solidFill>
          <a:ln w="285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1400" b="1" kern="0" dirty="0">
                <a:latin typeface="Times New Roman" panose="02020603050405020304" pitchFamily="18" charset="0"/>
                <a:ea typeface="等线" panose="02010600030101010101" charset="-122"/>
                <a:cs typeface="Times New Roman" panose="02020603050405020304" pitchFamily="18" charset="0"/>
              </a:rPr>
              <a:t>Z</a:t>
            </a:r>
            <a:endParaRPr kumimoji="0" lang="zh-CN" altLang="en-US" sz="1400" b="1" i="0" u="none" strike="noStrike" kern="0" cap="none" spc="0" normalizeH="0" baseline="0" noProof="0" dirty="0">
              <a:ln>
                <a:noFill/>
              </a:ln>
              <a:effectLst/>
              <a:uLnTx/>
              <a:uFillTx/>
              <a:latin typeface="Times New Roman" panose="02020603050405020304" pitchFamily="18" charset="0"/>
              <a:ea typeface="等线" panose="02010600030101010101" charset="-122"/>
              <a:cs typeface="Times New Roman" panose="02020603050405020304" pitchFamily="18" charset="0"/>
            </a:endParaRPr>
          </a:p>
        </p:txBody>
      </p:sp>
      <p:sp>
        <p:nvSpPr>
          <p:cNvPr id="65" name="文本框 64"/>
          <p:cNvSpPr txBox="1"/>
          <p:nvPr/>
        </p:nvSpPr>
        <p:spPr>
          <a:xfrm>
            <a:off x="4497030" y="5154783"/>
            <a:ext cx="3648035" cy="400110"/>
          </a:xfrm>
          <a:prstGeom prst="rect">
            <a:avLst/>
          </a:prstGeom>
          <a:noFill/>
        </p:spPr>
        <p:txBody>
          <a:bodyPr wrap="square">
            <a:spAutoFit/>
          </a:bodyPr>
          <a:lstStyle/>
          <a:p>
            <a:pPr algn="ct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大语言模型</a:t>
            </a:r>
            <a:r>
              <a:rPr lang="zh-CN" altLang="en-US"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真正读得懂</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的输入</a:t>
            </a:r>
            <a:endParaRPr lang="zh-CN" altLang="en-US" sz="2000" b="1"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custDataLst>
              <p:tags r:id="rId2"/>
            </p:custDataLst>
          </p:nvPr>
        </p:nvSpPr>
        <p:spPr>
          <a:xfrm>
            <a:off x="875030" y="112032"/>
            <a:ext cx="8833176" cy="55658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ea"/>
                <a:ea typeface="+mj-ea"/>
                <a:cs typeface="+mj-cs"/>
              </a:defRPr>
            </a:lvl1pPr>
          </a:lstStyle>
          <a:p>
            <a:pPr lvl="0"/>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2.2 </a:t>
            </a:r>
            <a:r>
              <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回归预测</a:t>
            </a:r>
            <a:r>
              <a:rPr lang="en-US" altLang="zh-CN"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dirty="0">
                <a:gradFill>
                  <a:gsLst>
                    <a:gs pos="30000">
                      <a:srgbClr val="BC1D2D"/>
                    </a:gs>
                    <a:gs pos="100000">
                      <a:srgbClr val="E0522E"/>
                    </a:gs>
                  </a:gsLst>
                  <a:lin ang="0" scaled="0"/>
                </a:gradFill>
                <a:latin typeface="Times New Roman" panose="02020603050405020304" pitchFamily="18" charset="0"/>
                <a:ea typeface="微软雅黑" panose="020B0503020204020204" charset="-122"/>
                <a:cs typeface="Times New Roman" panose="02020603050405020304" pitchFamily="18" charset="0"/>
                <a:sym typeface="+mn-ea"/>
              </a:rPr>
              <a:t>输入、输出定义</a:t>
            </a:r>
          </a:p>
        </p:txBody>
      </p:sp>
      <p:sp>
        <p:nvSpPr>
          <p:cNvPr id="10" name="灯片编号占位符 1"/>
          <p:cNvSpPr>
            <a:spLocks noGrp="1"/>
          </p:cNvSpPr>
          <p:nvPr>
            <p:ph type="sldNum" sz="quarter" idx="12"/>
          </p:nvPr>
        </p:nvSpPr>
        <p:spPr>
          <a:xfrm>
            <a:off x="11143248" y="6589829"/>
            <a:ext cx="699770" cy="226695"/>
          </a:xfrm>
        </p:spPr>
        <p:txBody>
          <a:bodyPr/>
          <a:lstStyle/>
          <a:p>
            <a:fld id="{49AE70B2-8BF9-45C0-BB95-33D1B9D3A854}" type="slidenum">
              <a:rPr lang="zh-CN" altLang="en-US" sz="1600" b="1" smtClean="0">
                <a:latin typeface="Times New Roman" panose="02020603050405020304" pitchFamily="18" charset="0"/>
                <a:cs typeface="Times New Roman" panose="02020603050405020304" pitchFamily="18" charset="0"/>
              </a:rPr>
              <a:t>9</a:t>
            </a:fld>
            <a:endParaRPr lang="zh-CN" altLang="en-US" sz="1600" b="1" dirty="0">
              <a:latin typeface="Times New Roman" panose="02020603050405020304" pitchFamily="18" charset="0"/>
              <a:cs typeface="Times New Roman" panose="02020603050405020304" pitchFamily="18" charset="0"/>
            </a:endParaRPr>
          </a:p>
        </p:txBody>
      </p:sp>
      <p:sp>
        <p:nvSpPr>
          <p:cNvPr id="60" name="矩形 59"/>
          <p:cNvSpPr/>
          <p:nvPr/>
        </p:nvSpPr>
        <p:spPr>
          <a:xfrm>
            <a:off x="113784" y="1098905"/>
            <a:ext cx="11964431" cy="1204432"/>
          </a:xfrm>
          <a:prstGeom prst="rect">
            <a:avLst/>
          </a:prstGeom>
          <a:noFill/>
        </p:spPr>
        <p:txBody>
          <a:bodyPr wrap="square" lIns="91440" tIns="45720" rIns="91440" bIns="45720">
            <a:spAutoFit/>
          </a:bodyPr>
          <a:lstStyle/>
          <a:p>
            <a:pPr algn="just">
              <a:lnSpc>
                <a:spcPts val="3000"/>
              </a:lnSpc>
            </a:pP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text = “&lt;|system|&gt;You are an outstanding expert in nuclear physics, who also excels at data analysis in this field.&lt;|user|&gt;The neutron number is </a:t>
            </a:r>
            <a:r>
              <a:rPr lang="en-US" altLang="zh-CN"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15.0</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the proton number is </a:t>
            </a:r>
            <a:r>
              <a:rPr lang="en-US" altLang="zh-CN"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9.0</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result is?&lt;|assistant|&gt;The alpha-decay energy is </a:t>
            </a:r>
            <a:r>
              <a:rPr lang="en-US" altLang="zh-CN"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-0.9946</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the beta-decay energy is </a:t>
            </a:r>
            <a:r>
              <a:rPr lang="en-US" altLang="zh-CN"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-0.109</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.&lt;|</a:t>
            </a:r>
            <a:r>
              <a:rPr lang="en-US" altLang="zh-CN"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endoftext</a:t>
            </a:r>
            <a:r>
              <a:rPr lang="en-US" altLang="zh-CN"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|&gt;”</a:t>
            </a:r>
          </a:p>
        </p:txBody>
      </p:sp>
      <p:sp>
        <p:nvSpPr>
          <p:cNvPr id="2" name="矩形 1"/>
          <p:cNvSpPr/>
          <p:nvPr/>
        </p:nvSpPr>
        <p:spPr>
          <a:xfrm>
            <a:off x="113784" y="2460545"/>
            <a:ext cx="11964431" cy="934808"/>
          </a:xfrm>
          <a:prstGeom prst="rect">
            <a:avLst/>
          </a:prstGeom>
          <a:noFill/>
        </p:spPr>
        <p:txBody>
          <a:bodyPr wrap="square" lIns="91440" tIns="45720" rIns="91440" bIns="45720">
            <a:spAutoFit/>
          </a:bodyPr>
          <a:lstStyle/>
          <a:p>
            <a:pPr algn="just">
              <a:lnSpc>
                <a:spcPts val="3500"/>
              </a:lnSpc>
            </a:pP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x = [x</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x</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x</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3</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 … x</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43</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x</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代表具体字符</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也被称为</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token)</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x</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&lt;|system|&gt;</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x</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You</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x</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43</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&lt;|</a:t>
            </a:r>
            <a:r>
              <a:rPr lang="en-US" altLang="zh-CN" sz="2000"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endoftext</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|&gt;</a:t>
            </a:r>
          </a:p>
          <a:p>
            <a:pPr algn="just">
              <a:lnSpc>
                <a:spcPts val="3500"/>
              </a:lnSpc>
            </a:pP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y = [y</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y</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y</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3</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 … y</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42</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y</a:t>
            </a:r>
            <a:r>
              <a:rPr lang="en-US" altLang="zh-CN" sz="2000" baseline="-25000" dirty="0" err="1">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代表具体字符。其中</a:t>
            </a:r>
            <a:r>
              <a:rPr lang="en-US" altLang="zh-CN" sz="20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y</a:t>
            </a:r>
            <a:r>
              <a:rPr lang="en-US" altLang="zh-CN" sz="2000" b="1" baseline="-250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2000" b="1" baseline="-250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 x</a:t>
            </a:r>
            <a:r>
              <a:rPr lang="en-US" altLang="zh-CN" sz="2000" b="1" baseline="-250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n+1</a:t>
            </a:r>
          </a:p>
        </p:txBody>
      </p:sp>
      <p:sp>
        <p:nvSpPr>
          <p:cNvPr id="36" name="矩形 35"/>
          <p:cNvSpPr/>
          <p:nvPr/>
        </p:nvSpPr>
        <p:spPr>
          <a:xfrm>
            <a:off x="521696" y="3545106"/>
            <a:ext cx="3480399" cy="489045"/>
          </a:xfrm>
          <a:prstGeom prst="rect">
            <a:avLst/>
          </a:prstGeom>
          <a:noFill/>
        </p:spPr>
        <p:txBody>
          <a:bodyPr wrap="square" lIns="91440" tIns="45720" rIns="91440" bIns="45720">
            <a:spAutoFit/>
          </a:bodyPr>
          <a:lstStyle/>
          <a:p>
            <a:pPr algn="just">
              <a:lnSpc>
                <a:spcPts val="3500"/>
              </a:lnSpc>
            </a:pP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传统回归：</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Y = F(X)</a:t>
            </a:r>
            <a:endParaRPr lang="en-US" altLang="zh-CN" sz="2000" b="1" baseline="-250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 name="矩形 51"/>
          <p:cNvSpPr/>
          <p:nvPr/>
        </p:nvSpPr>
        <p:spPr>
          <a:xfrm>
            <a:off x="3769506" y="3500094"/>
            <a:ext cx="8215906" cy="534057"/>
          </a:xfrm>
          <a:prstGeom prst="rect">
            <a:avLst/>
          </a:prstGeom>
        </p:spPr>
        <p:txBody>
          <a:bodyPr wrap="square">
            <a:spAutoFit/>
          </a:bodyPr>
          <a:lstStyle/>
          <a:p>
            <a:pPr algn="just">
              <a:lnSpc>
                <a:spcPts val="4000"/>
              </a:lnSpc>
            </a:pP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大语言模型：当模型读取到</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x</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时，应该预测到</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y</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，即</a:t>
            </a:r>
            <a:r>
              <a:rPr lang="en-US" altLang="zh-CN" sz="2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x</a:t>
            </a:r>
            <a:r>
              <a:rPr lang="en-US" altLang="zh-CN"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baseline="-25000" dirty="0">
                <a:ln w="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因果语言建模</a:t>
            </a:r>
            <a:r>
              <a:rPr lang="en-US" altLang="zh-CN" sz="2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p>
        </p:txBody>
      </p:sp>
      <p:pic>
        <p:nvPicPr>
          <p:cNvPr id="103" name="图片 102"/>
          <p:cNvPicPr>
            <a:picLocks noChangeAspect="1"/>
          </p:cNvPicPr>
          <p:nvPr/>
        </p:nvPicPr>
        <p:blipFill>
          <a:blip r:embed="rId5"/>
          <a:srcRect b="5877"/>
          <a:stretch>
            <a:fillRect/>
          </a:stretch>
        </p:blipFill>
        <p:spPr>
          <a:xfrm>
            <a:off x="0" y="4079163"/>
            <a:ext cx="11722397" cy="2569682"/>
          </a:xfrm>
          <a:prstGeom prst="rect">
            <a:avLst/>
          </a:prstGeom>
        </p:spPr>
      </p:pic>
      <p:cxnSp>
        <p:nvCxnSpPr>
          <p:cNvPr id="104" name="直接箭头连接符 103"/>
          <p:cNvCxnSpPr/>
          <p:nvPr/>
        </p:nvCxnSpPr>
        <p:spPr>
          <a:xfrm>
            <a:off x="3070498" y="3840272"/>
            <a:ext cx="659933" cy="0"/>
          </a:xfrm>
          <a:prstGeom prst="straightConnector1">
            <a:avLst/>
          </a:prstGeom>
          <a:ln w="1143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7e42f684-2bac-49a7-80e1-b11369bef19f"/>
  <p:tag name="COMMONDATA" val="eyJoZGlkIjoiODY4NzhkMGFjODczYjc2ODczODBlNGNkOTRkZjIyZDY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主题​​">
  <a:themeElements>
    <a:clrScheme name="山东大学配色">
      <a:dk1>
        <a:srgbClr val="9B0D14"/>
      </a:dk1>
      <a:lt1>
        <a:srgbClr val="FFFFFF"/>
      </a:lt1>
      <a:dk2>
        <a:srgbClr val="9B0D14"/>
      </a:dk2>
      <a:lt2>
        <a:srgbClr val="FFFFFF"/>
      </a:lt2>
      <a:accent1>
        <a:srgbClr val="3B3B3B"/>
      </a:accent1>
      <a:accent2>
        <a:srgbClr val="5C5C5C"/>
      </a:accent2>
      <a:accent3>
        <a:srgbClr val="929292"/>
      </a:accent3>
      <a:accent4>
        <a:srgbClr val="E9E9E9"/>
      </a:accent4>
      <a:accent5>
        <a:srgbClr val="E9E9E9"/>
      </a:accent5>
      <a:accent6>
        <a:srgbClr val="FFFFFF"/>
      </a:accent6>
      <a:hlink>
        <a:srgbClr val="FFFFFF"/>
      </a:hlink>
      <a:folHlink>
        <a:srgbClr val="FFFFFF"/>
      </a:folHlink>
    </a:clrScheme>
    <a:fontScheme name="王字主题">
      <a:majorFont>
        <a:latin typeface="Arial"/>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lnSpc>
            <a:spcPct val="118000"/>
          </a:lnSpc>
          <a:defRPr sz="2400" dirty="0">
            <a:solidFill>
              <a:schemeClr val="accent1"/>
            </a:solidFill>
            <a:latin typeface="微软雅黑" panose="020B0503020204020204" charset="-122"/>
            <a:ea typeface="微软雅黑" panose="020B050302020402020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4239</TotalTime>
  <Words>2847</Words>
  <Application>Microsoft Office PowerPoint</Application>
  <PresentationFormat>宽屏</PresentationFormat>
  <Paragraphs>437</Paragraphs>
  <Slides>25</Slides>
  <Notes>21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25</vt:i4>
      </vt:variant>
    </vt:vector>
  </HeadingPairs>
  <TitlesOfParts>
    <vt:vector size="39" baseType="lpstr">
      <vt:lpstr>等线</vt:lpstr>
      <vt:lpstr>华文楷体</vt:lpstr>
      <vt:lpstr>华文行楷</vt:lpstr>
      <vt:lpstr>楷体</vt:lpstr>
      <vt:lpstr>宋体</vt:lpstr>
      <vt:lpstr>微软雅黑</vt:lpstr>
      <vt:lpstr>微软雅黑 Light</vt:lpstr>
      <vt:lpstr>Arial</vt:lpstr>
      <vt:lpstr>Calibri</vt:lpstr>
      <vt:lpstr>Cambria Math</vt:lpstr>
      <vt:lpstr>Times New Roman</vt:lpstr>
      <vt:lpstr>Wingdings</vt:lpstr>
      <vt:lpstr>Office 主题​​</vt:lpstr>
      <vt:lpstr>6_Office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work</dc:creator>
  <cp:lastModifiedBy>work</cp:lastModifiedBy>
  <cp:revision>365</cp:revision>
  <dcterms:created xsi:type="dcterms:W3CDTF">2019-06-19T02:08:00Z</dcterms:created>
  <dcterms:modified xsi:type="dcterms:W3CDTF">2026-07-02T06:37:36Z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76136441C5FA42A881E14C1C39EC1066_13</vt:lpwstr>
  </property>
</Properties>
</file>