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446" r:id="rId2"/>
    <p:sldId id="2197" r:id="rId3"/>
    <p:sldId id="2253" r:id="rId4"/>
    <p:sldId id="2198" r:id="rId5"/>
    <p:sldId id="2199" r:id="rId6"/>
    <p:sldId id="2201" r:id="rId7"/>
    <p:sldId id="2209" r:id="rId8"/>
    <p:sldId id="2212" r:id="rId9"/>
    <p:sldId id="2236" r:id="rId10"/>
    <p:sldId id="2261" r:id="rId11"/>
    <p:sldId id="2214" r:id="rId12"/>
    <p:sldId id="2216" r:id="rId13"/>
    <p:sldId id="2262" r:id="rId14"/>
    <p:sldId id="2220" r:id="rId15"/>
    <p:sldId id="2249" r:id="rId16"/>
    <p:sldId id="2238" r:id="rId17"/>
    <p:sldId id="2245" r:id="rId18"/>
    <p:sldId id="2221" r:id="rId19"/>
    <p:sldId id="2227" r:id="rId20"/>
    <p:sldId id="2260" r:id="rId21"/>
    <p:sldId id="2205" r:id="rId22"/>
    <p:sldId id="2244" r:id="rId23"/>
    <p:sldId id="2226" r:id="rId24"/>
    <p:sldId id="2225" r:id="rId25"/>
    <p:sldId id="2263" r:id="rId26"/>
    <p:sldId id="2217" r:id="rId27"/>
    <p:sldId id="2218" r:id="rId28"/>
    <p:sldId id="2219" r:id="rId29"/>
    <p:sldId id="2265" r:id="rId30"/>
    <p:sldId id="2247" r:id="rId31"/>
    <p:sldId id="2228" r:id="rId32"/>
    <p:sldId id="2250" r:id="rId33"/>
    <p:sldId id="2264" r:id="rId34"/>
    <p:sldId id="2150" r:id="rId35"/>
  </p:sldIdLst>
  <p:sldSz cx="11522075" cy="6480175"/>
  <p:notesSz cx="6797675" cy="9926638"/>
  <p:defaultTextStyle>
    <a:defPPr>
      <a:defRPr lang="zh-CN"/>
    </a:defPPr>
    <a:lvl1pPr marL="0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45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890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470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415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305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250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830" algn="l" defTabSz="115189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1">
          <p15:clr>
            <a:srgbClr val="A4A3A4"/>
          </p15:clr>
        </p15:guide>
        <p15:guide id="2" pos="36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92"/>
    <a:srgbClr val="9E1E33"/>
    <a:srgbClr val="EECEE3"/>
    <a:srgbClr val="EEB4E3"/>
    <a:srgbClr val="0E615E"/>
    <a:srgbClr val="B50A2B"/>
    <a:srgbClr val="34463D"/>
    <a:srgbClr val="9D1D32"/>
    <a:srgbClr val="548ED5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7" autoAdjust="0"/>
    <p:restoredTop sz="91644" autoAdjust="0"/>
  </p:normalViewPr>
  <p:slideViewPr>
    <p:cSldViewPr>
      <p:cViewPr varScale="1">
        <p:scale>
          <a:sx n="123" d="100"/>
          <a:sy n="123" d="100"/>
        </p:scale>
        <p:origin x="352" y="176"/>
      </p:cViewPr>
      <p:guideLst>
        <p:guide orient="horz" pos="2081"/>
        <p:guide pos="36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982" y="-120"/>
      </p:cViewPr>
      <p:guideLst>
        <p:guide orient="horz" pos="318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31967-D358-4E9F-907A-F17D4A704FAB}" type="datetimeFigureOut">
              <a:rPr lang="zh-CN" altLang="en-US" smtClean="0"/>
              <a:t>2026/7/5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C17C3-D7F6-4C7E-9468-134A6D9D6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4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02D6A-CF35-4922-A19F-474CBF836932}" type="datetimeFigureOut">
              <a:rPr lang="zh-CN" altLang="en-US" smtClean="0"/>
              <a:t>2026/7/5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E3BAD-15B5-4674-826F-A2FA4BED5D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26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5945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51890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8470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04415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305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250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830" algn="l" defTabSz="11518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6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91975-4EDB-A095-2FF9-B9D0F979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1DB41-4E5B-6CEB-E150-359349FFE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C6438-F5E2-58C5-18F1-653FD6043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61DE2-2E67-B4E9-FE97-698BF7F9D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7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BBFA5-AE9C-4CA5-45C5-B99460C8B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AA683-01CD-E410-6A42-CD4A51C44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9014B-D892-1DB1-DEA9-72476DDF6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9E993-7A28-11A2-2017-811C3F5D2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189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6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1EEE-3E00-502F-8D52-CCA1C96C6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0CB0C-48D0-9946-B3D9-299EE9E5B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880D7-62DA-C885-CDDE-110A29368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www.anthropic.com</a:t>
            </a:r>
            <a:r>
              <a:rPr lang="en-US" dirty="0"/>
              <a:t>/engineering/</a:t>
            </a:r>
            <a:r>
              <a:rPr lang="en-US" dirty="0" err="1"/>
              <a:t>claude</a:t>
            </a:r>
            <a:r>
              <a:rPr lang="en-US" dirty="0"/>
              <a:t>-code-sandboxing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DF531-4DED-696D-971D-DAACC5F92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446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B934B-5452-11B9-04D7-DB092BAD3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C30FF-746A-63F4-E88F-49DB26DD3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BB825-48DB-B076-8CF3-E477D6529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pyshine.com</a:t>
            </a:r>
            <a:r>
              <a:rPr lang="en-US" dirty="0"/>
              <a:t>/Claude-Code-Best-Practices/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1AB96-F692-495B-1F41-42BAEAC08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291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/flow-specialty/ai-assisted-coding-automating-plan-reviews-with-claude-code-and-codex-for-higher-quality-plans-c7e373a625ca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291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5CE5-FE66-97B2-2701-B47D275BF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172A6-1006-BDA1-1F87-1A8491D1F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8F9A9-F449-8230-615E-7D86F4D7F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4665-1B92-5E9A-AE81-0CE32201A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16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B4EEB-A4EE-A24F-E257-B912FCF41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B9326-3728-BF90-21BE-6A9CB0506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2B574F-275A-8D8C-2C97-E4B58FD87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C12ED-A4B7-B038-B7C7-A12A847C8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384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5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32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27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07316-4812-B520-A99F-C7BC4E49C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13311-C0D5-A81C-E086-AB34B9F82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4D771-71A4-43EE-588E-DFB1B0541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A2E92-F89C-9D95-B1E4-EE3559D30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522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D2567-D30D-00BC-D7E8-B48C107B0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D8BA1-EB44-C926-C803-0F8640C59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5BA81D-7433-94F3-AFB0-72D8C98A0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该</a:t>
            </a:r>
            <a:r>
              <a:rPr lang="en-US" dirty="0" err="1"/>
              <a:t>SKILL.md</a:t>
            </a:r>
            <a:r>
              <a:rPr lang="zh-CN" altLang="en-US" dirty="0"/>
              <a:t>文件包含主要指令，是必需的。其他文件是可选的，可用于构建更强大的功能：例如供 </a:t>
            </a:r>
            <a:r>
              <a:rPr lang="en-US" dirty="0"/>
              <a:t>Claude </a:t>
            </a:r>
            <a:r>
              <a:rPr lang="zh-CN" altLang="en-US" dirty="0"/>
              <a:t>填写的模板、展示预期格式的示例输出、</a:t>
            </a:r>
            <a:r>
              <a:rPr lang="en-US" dirty="0"/>
              <a:t>Claude </a:t>
            </a:r>
            <a:r>
              <a:rPr lang="zh-CN" altLang="en-US" dirty="0"/>
              <a:t>可以执行的脚本或详细的参考文档。请在您的程序中引用这些文件，</a:t>
            </a:r>
            <a:r>
              <a:rPr lang="en-US" dirty="0" err="1"/>
              <a:t>SKILL.md</a:t>
            </a:r>
            <a:r>
              <a:rPr lang="zh-CN" altLang="en-US" dirty="0"/>
              <a:t>以便 </a:t>
            </a:r>
            <a:r>
              <a:rPr lang="en-US" dirty="0"/>
              <a:t>Claude </a:t>
            </a:r>
            <a:r>
              <a:rPr lang="zh-CN" altLang="en-US" dirty="0"/>
              <a:t>了解它们的内容以及何时加载它们。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82502-5E8F-8F47-00CA-F88ED5D09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87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DE8DE-5F96-429C-8319-E49018D2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B12C1-0364-BA5A-324A-94764DF15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8136A-8076-A1FC-01D8-1DF59060E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5B38D-1CF4-8C32-E4A8-16C47F9C4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509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DC244-ECCA-652D-854C-199050F80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B2B78-C91F-77FB-62E7-13196233F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ED9D9-C5A6-0C61-4F4E-A35E6FA5F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A2A19-2D18-CFB0-1AFA-5FA841FF0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8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67D07-EB65-548E-E239-DE98D4D75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15E50-C8D7-7F7D-6F6B-65CCF1E22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9751A-F67B-E457-3BE6-CBBEE2E27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2916-0045-065D-61FD-E185FA699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56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4E8E-1D8E-5AB1-3A72-05AA276D2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AC4E0-C28D-A2FA-763B-C37A45908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AC231-4C84-8B51-8B8C-A8A3AD21A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CD078-A3BE-AA55-CAEB-947F4ACEB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3BAD-15B5-4674-826F-A2FA4BED5D1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83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1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4AA-6942-D741-B43B-2DB6A9B29C27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E1616-6E97-484D-985F-27DA9B6FEE82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4" y="195005"/>
            <a:ext cx="2592467" cy="41461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4" y="195005"/>
            <a:ext cx="7585366" cy="41461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B6D47-9895-CE46-A0E1-91CB49CF8E3C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6208042"/>
            <a:ext cx="11522075" cy="272133"/>
          </a:xfrm>
          <a:prstGeom prst="rect">
            <a:avLst/>
          </a:prstGeom>
          <a:solidFill>
            <a:srgbClr val="8D0125"/>
          </a:solidFill>
          <a:ln>
            <a:solidFill>
              <a:srgbClr val="8D0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5"/>
          </a:p>
        </p:txBody>
      </p:sp>
      <p:sp>
        <p:nvSpPr>
          <p:cNvPr id="60" name="任意多边形: 形状 59"/>
          <p:cNvSpPr/>
          <p:nvPr userDrawn="1"/>
        </p:nvSpPr>
        <p:spPr>
          <a:xfrm flipH="1">
            <a:off x="0" y="-13501"/>
            <a:ext cx="11522075" cy="684018"/>
          </a:xfrm>
          <a:custGeom>
            <a:avLst/>
            <a:gdLst>
              <a:gd name="connsiteX0" fmla="*/ 12192000 w 12192000"/>
              <a:gd name="connsiteY0" fmla="*/ 0 h 723900"/>
              <a:gd name="connsiteX1" fmla="*/ 2755900 w 12192000"/>
              <a:gd name="connsiteY1" fmla="*/ 0 h 723900"/>
              <a:gd name="connsiteX2" fmla="*/ 4 w 12192000"/>
              <a:gd name="connsiteY2" fmla="*/ 0 h 723900"/>
              <a:gd name="connsiteX3" fmla="*/ 0 w 12192000"/>
              <a:gd name="connsiteY3" fmla="*/ 0 h 723900"/>
              <a:gd name="connsiteX4" fmla="*/ 0 w 12192000"/>
              <a:gd name="connsiteY4" fmla="*/ 723900 h 723900"/>
              <a:gd name="connsiteX5" fmla="*/ 1987354 w 12192000"/>
              <a:gd name="connsiteY5" fmla="*/ 723900 h 723900"/>
              <a:gd name="connsiteX6" fmla="*/ 2038350 w 12192000"/>
              <a:gd name="connsiteY6" fmla="*/ 717550 h 723900"/>
              <a:gd name="connsiteX7" fmla="*/ 2753650 w 12192000"/>
              <a:gd name="connsiteY7" fmla="*/ 288000 h 723900"/>
              <a:gd name="connsiteX8" fmla="*/ 12192000 w 12192000"/>
              <a:gd name="connsiteY8" fmla="*/ 2880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723900">
                <a:moveTo>
                  <a:pt x="12192000" y="0"/>
                </a:moveTo>
                <a:lnTo>
                  <a:pt x="2755900" y="0"/>
                </a:lnTo>
                <a:lnTo>
                  <a:pt x="4" y="0"/>
                </a:lnTo>
                <a:lnTo>
                  <a:pt x="0" y="0"/>
                </a:lnTo>
                <a:lnTo>
                  <a:pt x="0" y="723900"/>
                </a:lnTo>
                <a:lnTo>
                  <a:pt x="1987354" y="723900"/>
                </a:lnTo>
                <a:lnTo>
                  <a:pt x="2038350" y="717550"/>
                </a:lnTo>
                <a:cubicBezTo>
                  <a:pt x="2497291" y="642783"/>
                  <a:pt x="2432975" y="321492"/>
                  <a:pt x="2753650" y="288000"/>
                </a:cubicBezTo>
                <a:cubicBezTo>
                  <a:pt x="3074325" y="254508"/>
                  <a:pt x="9045883" y="288000"/>
                  <a:pt x="12192000" y="288000"/>
                </a:cubicBezTo>
                <a:close/>
              </a:path>
            </a:pathLst>
          </a:custGeom>
          <a:solidFill>
            <a:srgbClr val="8D0125"/>
          </a:solidFill>
          <a:ln>
            <a:solidFill>
              <a:srgbClr val="8D0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175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AE0C2A"/>
              </a:clrFrom>
              <a:clrTo>
                <a:srgbClr val="AE0C2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7263" y="102111"/>
            <a:ext cx="1962353" cy="432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2812-EA0B-9643-93C5-C7624F353611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1">
            <a:extLst>
              <a:ext uri="{FF2B5EF4-FFF2-40B4-BE49-F238E27FC236}">
                <a16:creationId xmlns:a16="http://schemas.microsoft.com/office/drawing/2014/main" id="{8C252332-D959-449C-858F-3A3AB7BAF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855" y="49470"/>
            <a:ext cx="10422444" cy="6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3600" b="1" baseline="0">
                <a:solidFill>
                  <a:srgbClr val="9E1E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cxnSp>
        <p:nvCxnSpPr>
          <p:cNvPr id="6" name="直接连接符 33">
            <a:extLst>
              <a:ext uri="{FF2B5EF4-FFF2-40B4-BE49-F238E27FC236}">
                <a16:creationId xmlns:a16="http://schemas.microsoft.com/office/drawing/2014/main" id="{F98C829F-3683-2B41-8D12-96B7B62498DE}"/>
              </a:ext>
            </a:extLst>
          </p:cNvPr>
          <p:cNvCxnSpPr>
            <a:cxnSpLocks/>
          </p:cNvCxnSpPr>
          <p:nvPr userDrawn="1"/>
        </p:nvCxnSpPr>
        <p:spPr>
          <a:xfrm>
            <a:off x="217855" y="719807"/>
            <a:ext cx="11092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pic>
        <p:nvPicPr>
          <p:cNvPr id="7" name="图片 8" descr="part素材.png">
            <a:extLst>
              <a:ext uri="{FF2B5EF4-FFF2-40B4-BE49-F238E27FC236}">
                <a16:creationId xmlns:a16="http://schemas.microsoft.com/office/drawing/2014/main" id="{C99D59DD-B42D-3698-103B-D63D7CD6DD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1816" y="-6396"/>
            <a:ext cx="229671" cy="80573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94DF42F-E6F6-E4BF-B959-5BCDF0C470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99" y="29493"/>
            <a:ext cx="670337" cy="6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9697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sz="3200"/>
            </a:lvl1pPr>
            <a:lvl2pPr>
              <a:lnSpc>
                <a:spcPct val="120000"/>
              </a:lnSpc>
              <a:spcBef>
                <a:spcPts val="800"/>
              </a:spcBef>
              <a:defRPr sz="2400"/>
            </a:lvl2pPr>
            <a:lvl3pPr>
              <a:lnSpc>
                <a:spcPct val="120000"/>
              </a:lnSpc>
              <a:spcBef>
                <a:spcPts val="800"/>
              </a:spcBef>
              <a:defRPr sz="2000"/>
            </a:lvl3pPr>
            <a:lvl4pPr>
              <a:lnSpc>
                <a:spcPct val="120000"/>
              </a:lnSpc>
              <a:spcBef>
                <a:spcPts val="800"/>
              </a:spcBef>
              <a:defRPr sz="1800"/>
            </a:lvl4pPr>
            <a:lvl5pPr>
              <a:lnSpc>
                <a:spcPct val="120000"/>
              </a:lnSpc>
              <a:spcBef>
                <a:spcPts val="800"/>
              </a:spcBef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C51C-6D7A-0547-B2CE-97B7FA3105CF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1510"/>
          <p:cNvPicPr>
            <a:picLocks noChangeArrowheads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4320000" flipH="1">
            <a:off x="140970" y="3067006"/>
            <a:ext cx="3048000" cy="487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10"/>
          <p:cNvPicPr>
            <a:picLocks noChangeArrowheads="1"/>
          </p:cNvPicPr>
          <p:nvPr userDrawn="1"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8146415" y="-932894"/>
            <a:ext cx="3693795" cy="512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part素材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0" y="130096"/>
            <a:ext cx="424815" cy="14903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164114"/>
            <a:ext cx="9793764" cy="1287034"/>
          </a:xfrm>
          <a:prstGeom prst="rect">
            <a:avLst/>
          </a:prstGeo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594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18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84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6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22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8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B16FE-56DC-E849-82EE-135213C3BCB0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4" y="1134031"/>
            <a:ext cx="5088916" cy="320708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5" y="1134031"/>
            <a:ext cx="5088916" cy="320708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D392-8C5A-1C40-B69E-04F4B7898A33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5945" indent="0">
              <a:buNone/>
              <a:defRPr sz="2500" b="1"/>
            </a:lvl2pPr>
            <a:lvl3pPr marL="1151890" indent="0">
              <a:buNone/>
              <a:defRPr sz="2300" b="1"/>
            </a:lvl3pPr>
            <a:lvl4pPr marL="1728470" indent="0">
              <a:buNone/>
              <a:defRPr sz="2000" b="1"/>
            </a:lvl4pPr>
            <a:lvl5pPr marL="2304415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305" indent="0">
              <a:buNone/>
              <a:defRPr sz="2000" b="1"/>
            </a:lvl7pPr>
            <a:lvl8pPr marL="4032250" indent="0">
              <a:buNone/>
              <a:defRPr sz="2000" b="1"/>
            </a:lvl8pPr>
            <a:lvl9pPr marL="4608830" indent="0">
              <a:buNone/>
              <a:defRPr sz="2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055055"/>
            <a:ext cx="5090917" cy="373360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6" y="1450540"/>
            <a:ext cx="5092917" cy="604516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5945" indent="0">
              <a:buNone/>
              <a:defRPr sz="2500" b="1"/>
            </a:lvl2pPr>
            <a:lvl3pPr marL="1151890" indent="0">
              <a:buNone/>
              <a:defRPr sz="2300" b="1"/>
            </a:lvl3pPr>
            <a:lvl4pPr marL="1728470" indent="0">
              <a:buNone/>
              <a:defRPr sz="2000" b="1"/>
            </a:lvl4pPr>
            <a:lvl5pPr marL="2304415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305" indent="0">
              <a:buNone/>
              <a:defRPr sz="2000" b="1"/>
            </a:lvl7pPr>
            <a:lvl8pPr marL="4032250" indent="0">
              <a:buNone/>
              <a:defRPr sz="2000" b="1"/>
            </a:lvl8pPr>
            <a:lvl9pPr marL="4608830" indent="0">
              <a:buNone/>
              <a:defRPr sz="2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6" y="2055055"/>
            <a:ext cx="5092917" cy="373360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49B0-D99E-0040-AEED-8BD24E571E77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0A34-ABAD-D040-8E12-409525E1528C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B3E4D-7690-5C47-8A6D-26947F1D9163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6" y="258006"/>
            <a:ext cx="3790683" cy="1098030"/>
          </a:xfrm>
          <a:prstGeom prst="rect">
            <a:avLst/>
          </a:prstGeo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800"/>
            </a:lvl1pPr>
            <a:lvl2pPr marL="575945" indent="0">
              <a:buNone/>
              <a:defRPr sz="1500"/>
            </a:lvl2pPr>
            <a:lvl3pPr marL="1151890" indent="0">
              <a:buNone/>
              <a:defRPr sz="1300"/>
            </a:lvl3pPr>
            <a:lvl4pPr marL="1728470" indent="0">
              <a:buNone/>
              <a:defRPr sz="1100"/>
            </a:lvl4pPr>
            <a:lvl5pPr marL="2304415" indent="0">
              <a:buNone/>
              <a:defRPr sz="1100"/>
            </a:lvl5pPr>
            <a:lvl6pPr marL="2880360" indent="0">
              <a:buNone/>
              <a:defRPr sz="1100"/>
            </a:lvl6pPr>
            <a:lvl7pPr marL="3456305" indent="0">
              <a:buNone/>
              <a:defRPr sz="1100"/>
            </a:lvl7pPr>
            <a:lvl8pPr marL="4032250" indent="0">
              <a:buNone/>
              <a:defRPr sz="1100"/>
            </a:lvl8pPr>
            <a:lvl9pPr marL="460883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237C-9E1D-8B47-82ED-9A3F400471CC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4536122"/>
            <a:ext cx="6913245" cy="535516"/>
          </a:xfrm>
          <a:prstGeom prst="rect">
            <a:avLst/>
          </a:prstGeo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579015"/>
            <a:ext cx="6913245" cy="3888105"/>
          </a:xfrm>
        </p:spPr>
        <p:txBody>
          <a:bodyPr/>
          <a:lstStyle>
            <a:lvl1pPr marL="0" indent="0">
              <a:buNone/>
              <a:defRPr sz="4000"/>
            </a:lvl1pPr>
            <a:lvl2pPr marL="575945" indent="0">
              <a:buNone/>
              <a:defRPr sz="3500"/>
            </a:lvl2pPr>
            <a:lvl3pPr marL="1151890" indent="0">
              <a:buNone/>
              <a:defRPr sz="3000"/>
            </a:lvl3pPr>
            <a:lvl4pPr marL="1728470" indent="0">
              <a:buNone/>
              <a:defRPr sz="2500"/>
            </a:lvl4pPr>
            <a:lvl5pPr marL="2304415" indent="0">
              <a:buNone/>
              <a:defRPr sz="2500"/>
            </a:lvl5pPr>
            <a:lvl6pPr marL="2880360" indent="0">
              <a:buNone/>
              <a:defRPr sz="2500"/>
            </a:lvl6pPr>
            <a:lvl7pPr marL="3456305" indent="0">
              <a:buNone/>
              <a:defRPr sz="2500"/>
            </a:lvl7pPr>
            <a:lvl8pPr marL="4032250" indent="0">
              <a:buNone/>
              <a:defRPr sz="2500"/>
            </a:lvl8pPr>
            <a:lvl9pPr marL="4608830" indent="0">
              <a:buNone/>
              <a:defRPr sz="2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071637"/>
            <a:ext cx="6913245" cy="760521"/>
          </a:xfrm>
        </p:spPr>
        <p:txBody>
          <a:bodyPr/>
          <a:lstStyle>
            <a:lvl1pPr marL="0" indent="0">
              <a:buNone/>
              <a:defRPr sz="1800"/>
            </a:lvl1pPr>
            <a:lvl2pPr marL="575945" indent="0">
              <a:buNone/>
              <a:defRPr sz="1500"/>
            </a:lvl2pPr>
            <a:lvl3pPr marL="1151890" indent="0">
              <a:buNone/>
              <a:defRPr sz="1300"/>
            </a:lvl3pPr>
            <a:lvl4pPr marL="1728470" indent="0">
              <a:buNone/>
              <a:defRPr sz="1100"/>
            </a:lvl4pPr>
            <a:lvl5pPr marL="2304415" indent="0">
              <a:buNone/>
              <a:defRPr sz="1100"/>
            </a:lvl5pPr>
            <a:lvl6pPr marL="2880360" indent="0">
              <a:buNone/>
              <a:defRPr sz="1100"/>
            </a:lvl6pPr>
            <a:lvl7pPr marL="3456305" indent="0">
              <a:buNone/>
              <a:defRPr sz="1100"/>
            </a:lvl7pPr>
            <a:lvl8pPr marL="4032250" indent="0">
              <a:buNone/>
              <a:defRPr sz="1100"/>
            </a:lvl8pPr>
            <a:lvl9pPr marL="460883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8C35-091F-2A4A-914E-0A73B8CD1CCB}" type="datetime1">
              <a:rPr lang="en-US" altLang="zh-CN" smtClean="0"/>
              <a:t>7/5/26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15214" tIns="57607" rIns="115214" bIns="57607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ACA326B-1E93-1D45-B846-440E77D2832F}" type="datetime1">
              <a:rPr lang="en-US" altLang="zh-CN" smtClean="0"/>
              <a:t>7/5/26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006163"/>
            <a:ext cx="3648657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91EE9DE-39C0-45B1-B406-4DEC767CB4A8}" type="slidenum">
              <a:rPr lang="zh-CN" altLang="en-US" smtClean="0"/>
              <a:pPr/>
              <a:t>‹#›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fade/>
  </p:transition>
  <p:hf hdr="0" ftr="0" dt="0"/>
  <p:txStyles>
    <p:titleStyle>
      <a:lvl1pPr algn="l" defTabSz="115189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00" indent="-431800" algn="l" defTabSz="1151890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90" indent="-360045" algn="l" defTabSz="1151890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290" algn="l" defTabSz="1151890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016125" indent="-288290" algn="l" defTabSz="1151890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070" indent="-288290" algn="l" defTabSz="1151890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650" indent="-288290" algn="l" defTabSz="1151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595" indent="-288290" algn="l" defTabSz="1151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290" algn="l" defTabSz="1151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485" indent="-288290" algn="l" defTabSz="1151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45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890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470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415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305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250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830" algn="l" defTabSz="11518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10">
            <a:extLst>
              <a:ext uri="{FF2B5EF4-FFF2-40B4-BE49-F238E27FC236}">
                <a16:creationId xmlns:a16="http://schemas.microsoft.com/office/drawing/2014/main" id="{705394F3-2A26-B4A5-7324-7819941066D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4320000" flipH="1">
            <a:off x="140970" y="3067006"/>
            <a:ext cx="3048000" cy="487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10">
            <a:extLst>
              <a:ext uri="{FF2B5EF4-FFF2-40B4-BE49-F238E27FC236}">
                <a16:creationId xmlns:a16="http://schemas.microsoft.com/office/drawing/2014/main" id="{B804CB76-C73B-0806-8DA3-885AA1439584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8146415" y="-932894"/>
            <a:ext cx="3693795" cy="512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08" descr="C:\Users\Lydia\Desktop\教务处工作\20190209龙老师PPT\学校中英文标准组合LOGO下载\中英文标准组合(jpge格式）.jpg">
            <a:extLst>
              <a:ext uri="{FF2B5EF4-FFF2-40B4-BE49-F238E27FC236}">
                <a16:creationId xmlns:a16="http://schemas.microsoft.com/office/drawing/2014/main" id="{213468F1-9B46-BB6F-2977-D4C6B6AF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6" y="209511"/>
            <a:ext cx="2880320" cy="57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5">
            <a:extLst>
              <a:ext uri="{FF2B5EF4-FFF2-40B4-BE49-F238E27FC236}">
                <a16:creationId xmlns:a16="http://schemas.microsoft.com/office/drawing/2014/main" id="{CBC6071E-9461-E363-AC3D-9E0D688233BB}"/>
              </a:ext>
            </a:extLst>
          </p:cNvPr>
          <p:cNvSpPr/>
          <p:nvPr/>
        </p:nvSpPr>
        <p:spPr>
          <a:xfrm>
            <a:off x="-20127" y="2037001"/>
            <a:ext cx="11552809" cy="1284661"/>
          </a:xfrm>
          <a:prstGeom prst="rect">
            <a:avLst/>
          </a:prstGeom>
          <a:solidFill>
            <a:srgbClr val="9D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CD479782-1565-1C1D-C83C-04CCAC58B33D}"/>
              </a:ext>
            </a:extLst>
          </p:cNvPr>
          <p:cNvSpPr txBox="1"/>
          <p:nvPr/>
        </p:nvSpPr>
        <p:spPr>
          <a:xfrm>
            <a:off x="-8477" y="2148326"/>
            <a:ext cx="11539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Vibe Coding and Anything</a:t>
            </a: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B3657C64-BC96-F4D2-1C20-E7790179178F}"/>
              </a:ext>
            </a:extLst>
          </p:cNvPr>
          <p:cNvSpPr/>
          <p:nvPr/>
        </p:nvSpPr>
        <p:spPr>
          <a:xfrm>
            <a:off x="-23348" y="3368873"/>
            <a:ext cx="8448780" cy="61760"/>
          </a:xfrm>
          <a:prstGeom prst="rect">
            <a:avLst/>
          </a:prstGeom>
          <a:solidFill>
            <a:srgbClr val="9D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6">
            <a:extLst>
              <a:ext uri="{FF2B5EF4-FFF2-40B4-BE49-F238E27FC236}">
                <a16:creationId xmlns:a16="http://schemas.microsoft.com/office/drawing/2014/main" id="{9A09530D-88A7-99F2-7AAA-D782F127AA48}"/>
              </a:ext>
            </a:extLst>
          </p:cNvPr>
          <p:cNvSpPr/>
          <p:nvPr/>
        </p:nvSpPr>
        <p:spPr>
          <a:xfrm>
            <a:off x="8484200" y="3368873"/>
            <a:ext cx="3062975" cy="61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C3AE9F3A-E109-93B3-A1C5-D1AB4E2E2AC0}"/>
              </a:ext>
            </a:extLst>
          </p:cNvPr>
          <p:cNvSpPr>
            <a:spLocks/>
          </p:cNvSpPr>
          <p:nvPr/>
        </p:nvSpPr>
        <p:spPr bwMode="auto">
          <a:xfrm>
            <a:off x="-16952" y="3816152"/>
            <a:ext cx="11539027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zh-CN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卫雅珂</a:t>
            </a:r>
            <a:endParaRPr lang="en-US" altLang="zh-CN" sz="28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中国人民大学 高瓴人工智能学院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en-US" altLang="zh-CN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yakewei@ruc.edu.cn</a:t>
            </a:r>
            <a:endParaRPr lang="en-US" altLang="zh-CN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Aft>
                <a:spcPts val="1800"/>
              </a:spcAft>
            </a:pPr>
            <a:endParaRPr lang="en-US" altLang="zh-CN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100519B-E22E-6379-4870-8CD55C9A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263" y="60268"/>
            <a:ext cx="4033325" cy="6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E66FD-FD6C-B776-739A-97972A23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5848F32-D32F-5D14-8AF5-09B014008900}"/>
              </a:ext>
            </a:extLst>
          </p:cNvPr>
          <p:cNvSpPr/>
          <p:nvPr/>
        </p:nvSpPr>
        <p:spPr>
          <a:xfrm>
            <a:off x="810388" y="2383491"/>
            <a:ext cx="9900942" cy="1967454"/>
          </a:xfrm>
          <a:prstGeom prst="roundRect">
            <a:avLst>
              <a:gd name="adj" fmla="val 962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3EE6B-6349-C523-5A5F-904EC4BC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9AC344-D5B1-3BF0-BEF7-F4ABF9AE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altLang="zh-CN" dirty="0"/>
              <a:t>Vibe Coding and Anything</a:t>
            </a:r>
            <a:endParaRPr lang="en-C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7A6AE2-57EF-C1C5-CDC5-D503AEAA594C}"/>
              </a:ext>
            </a:extLst>
          </p:cNvPr>
          <p:cNvSpPr/>
          <p:nvPr/>
        </p:nvSpPr>
        <p:spPr>
          <a:xfrm>
            <a:off x="810744" y="1140357"/>
            <a:ext cx="9900942" cy="1080120"/>
          </a:xfrm>
          <a:prstGeom prst="roundRect">
            <a:avLst>
              <a:gd name="adj" fmla="val 1340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1EB118-4304-9034-AB5E-555815936528}"/>
              </a:ext>
            </a:extLst>
          </p:cNvPr>
          <p:cNvSpPr/>
          <p:nvPr/>
        </p:nvSpPr>
        <p:spPr>
          <a:xfrm>
            <a:off x="5344463" y="1340460"/>
            <a:ext cx="1512168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永久上下文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6D2742-8F95-3CB8-FDB1-348D2CC0E306}"/>
              </a:ext>
            </a:extLst>
          </p:cNvPr>
          <p:cNvSpPr/>
          <p:nvPr/>
        </p:nvSpPr>
        <p:spPr>
          <a:xfrm>
            <a:off x="7126358" y="1340460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项目内部上下文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7B38D-DE1B-F5F2-D0FC-6DA0CB8365C3}"/>
              </a:ext>
            </a:extLst>
          </p:cNvPr>
          <p:cNvSpPr txBox="1"/>
          <p:nvPr/>
        </p:nvSpPr>
        <p:spPr>
          <a:xfrm>
            <a:off x="810387" y="1303371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理解项目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B2D40-EBC6-71D6-402E-1155A7C0EF7B}"/>
              </a:ext>
            </a:extLst>
          </p:cNvPr>
          <p:cNvSpPr txBox="1"/>
          <p:nvPr/>
        </p:nvSpPr>
        <p:spPr>
          <a:xfrm>
            <a:off x="809852" y="2568166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做复杂项目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CF7AD3A-5AF4-8EDE-B85E-90F897FA6578}"/>
              </a:ext>
            </a:extLst>
          </p:cNvPr>
          <p:cNvSpPr/>
          <p:nvPr/>
        </p:nvSpPr>
        <p:spPr>
          <a:xfrm>
            <a:off x="4230280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预置SOP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3A2A4FA-B2E6-A741-563E-096790923F8B}"/>
              </a:ext>
            </a:extLst>
          </p:cNvPr>
          <p:cNvSpPr/>
          <p:nvPr/>
        </p:nvSpPr>
        <p:spPr>
          <a:xfrm>
            <a:off x="6204723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状态触发事件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8D32CD5-DB48-7E5E-6742-5ACA95E2C118}"/>
              </a:ext>
            </a:extLst>
          </p:cNvPr>
          <p:cNvSpPr/>
          <p:nvPr/>
        </p:nvSpPr>
        <p:spPr>
          <a:xfrm>
            <a:off x="5131425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SubAgent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各自执行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DDA2056-2C2F-C0AC-4939-3069D36FE960}"/>
              </a:ext>
            </a:extLst>
          </p:cNvPr>
          <p:cNvSpPr/>
          <p:nvPr/>
        </p:nvSpPr>
        <p:spPr>
          <a:xfrm>
            <a:off x="7133333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AgentTeam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多Agent合作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EC178D-6EC8-B85F-6693-DF9B306ED8C0}"/>
              </a:ext>
            </a:extLst>
          </p:cNvPr>
          <p:cNvSpPr/>
          <p:nvPr/>
        </p:nvSpPr>
        <p:spPr>
          <a:xfrm>
            <a:off x="810744" y="4524733"/>
            <a:ext cx="9900586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E318E4-F9AD-3C84-D4D9-ABA473BC02EF}"/>
              </a:ext>
            </a:extLst>
          </p:cNvPr>
          <p:cNvSpPr txBox="1"/>
          <p:nvPr/>
        </p:nvSpPr>
        <p:spPr>
          <a:xfrm>
            <a:off x="810387" y="4687747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Guardrails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可控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05C566D-FD83-0E5E-6B8B-A6DEECBED0AA}"/>
              </a:ext>
            </a:extLst>
          </p:cNvPr>
          <p:cNvSpPr/>
          <p:nvPr/>
        </p:nvSpPr>
        <p:spPr>
          <a:xfrm>
            <a:off x="5149371" y="4716615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命令执行权限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76AA7B9-5F27-C4C4-90D8-0B1A5C5261CF}"/>
              </a:ext>
            </a:extLst>
          </p:cNvPr>
          <p:cNvSpPr/>
          <p:nvPr/>
        </p:nvSpPr>
        <p:spPr>
          <a:xfrm>
            <a:off x="7221640" y="4697039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Sandbox</a:t>
            </a:r>
          </a:p>
          <a:p>
            <a:pPr algn="ctr"/>
            <a:r>
              <a:rPr kumimoji="1" lang="zh-CN" altLang="en-US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隔离的运行环境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DF72416-A870-F5BA-2947-6BC67423136F}"/>
              </a:ext>
            </a:extLst>
          </p:cNvPr>
          <p:cNvSpPr/>
          <p:nvPr/>
        </p:nvSpPr>
        <p:spPr>
          <a:xfrm>
            <a:off x="8179166" y="256691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后台任务</a:t>
            </a:r>
          </a:p>
        </p:txBody>
      </p:sp>
    </p:spTree>
    <p:extLst>
      <p:ext uri="{BB962C8B-B14F-4D97-AF65-F5344CB8AC3E}">
        <p14:creationId xmlns:p14="http://schemas.microsoft.com/office/powerpoint/2010/main" val="79786251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A689D-7040-49A8-BE5A-8E598AB36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924E9F-41C4-D49C-593D-BD22EA41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1F343-74D7-83CA-424B-38AA083B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</a:t>
            </a:r>
            <a:r>
              <a:rPr lang="en-US" altLang="zh-CN" dirty="0"/>
              <a:t>-</a:t>
            </a:r>
            <a:r>
              <a:rPr lang="zh-CN" altLang="en-US" dirty="0"/>
              <a:t>全局上下文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B75CF-F312-6861-8BC6-E85CB12367DE}"/>
              </a:ext>
            </a:extLst>
          </p:cNvPr>
          <p:cNvSpPr txBox="1"/>
          <p:nvPr/>
        </p:nvSpPr>
        <p:spPr>
          <a:xfrm>
            <a:off x="236293" y="853175"/>
            <a:ext cx="10637312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Rules</a:t>
            </a:r>
            <a:r>
              <a:rPr lang="zh-CN" altLang="en-US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~/.</a:t>
            </a:r>
            <a:r>
              <a:rPr lang="en-US" altLang="zh-CN" sz="1800" b="1" dirty="0" err="1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</a:t>
            </a: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1800" b="1" dirty="0" err="1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CLAUDE.md</a:t>
            </a:r>
            <a:endParaRPr lang="en-US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永久上下文，每次新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都会载入，显式制定规则，例如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coding style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，错误处理等等。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不建议太长， 如有需求可以拆解为多个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markdown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，按需载入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C6556-4E5A-E6FA-2865-EB5A892FA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6348" r="4395" b="9458"/>
          <a:stretch>
            <a:fillRect/>
          </a:stretch>
        </p:blipFill>
        <p:spPr>
          <a:xfrm>
            <a:off x="236293" y="1850882"/>
            <a:ext cx="7101903" cy="4219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53AA33-C6CF-E6AE-A1BA-EA07F9A4F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332" y="2736031"/>
            <a:ext cx="3661450" cy="1483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35828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239E-4CF6-AC4E-6E48-40EA26B5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38BF3-80B4-9E23-EAE9-B59D78CC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3748E8-1E72-2603-ECE7-765D70F2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  <a:r>
              <a:rPr lang="en-US" altLang="zh-CN" dirty="0"/>
              <a:t>-</a:t>
            </a:r>
            <a:r>
              <a:rPr lang="zh-CN" altLang="en-US" dirty="0"/>
              <a:t>项目内上下文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3D3BD-BBC0-E133-BA42-D5EF53209C17}"/>
              </a:ext>
            </a:extLst>
          </p:cNvPr>
          <p:cNvSpPr txBox="1"/>
          <p:nvPr/>
        </p:nvSpPr>
        <p:spPr>
          <a:xfrm>
            <a:off x="236293" y="853175"/>
            <a:ext cx="10637312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Memory</a:t>
            </a:r>
            <a:r>
              <a:rPr lang="zh-CN" altLang="en-US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~/.</a:t>
            </a:r>
            <a:r>
              <a:rPr lang="en-US" altLang="zh-CN" sz="1800" b="1" dirty="0" err="1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</a:t>
            </a: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/projects/&lt;project&gt;/memory/</a:t>
            </a:r>
            <a:endParaRPr lang="en-US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 code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会为每个项目维护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memory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目录，</a:t>
            </a:r>
            <a:r>
              <a:rPr lang="en-US" altLang="zh-CN" sz="18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MEMORY.md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为入口文件，在整个会话期间，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 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会读取和写入此目录中的文件。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记录当前项目的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debug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信息，以及当前项目需要遵循的要求等等。 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3B705-3B4D-BD50-C8EC-0FC414061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77" y="3384103"/>
            <a:ext cx="6336704" cy="145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770962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4D9F-FF69-875E-E60F-25CE774A6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49C0979-3A60-2067-E82E-594109CFE17B}"/>
              </a:ext>
            </a:extLst>
          </p:cNvPr>
          <p:cNvSpPr/>
          <p:nvPr/>
        </p:nvSpPr>
        <p:spPr>
          <a:xfrm>
            <a:off x="810388" y="2383491"/>
            <a:ext cx="9900942" cy="1967454"/>
          </a:xfrm>
          <a:prstGeom prst="roundRect">
            <a:avLst>
              <a:gd name="adj" fmla="val 9621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F327F-640B-062E-4C20-B25C1C63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7EA985-9C28-AF03-B126-8C5B999B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altLang="zh-CN" dirty="0"/>
              <a:t>Vibe Coding and Anything</a:t>
            </a:r>
            <a:endParaRPr lang="en-C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57EF5C-6368-D8C9-9D77-F53F64A06C35}"/>
              </a:ext>
            </a:extLst>
          </p:cNvPr>
          <p:cNvSpPr/>
          <p:nvPr/>
        </p:nvSpPr>
        <p:spPr>
          <a:xfrm>
            <a:off x="810744" y="1140357"/>
            <a:ext cx="9900942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E1022EF-EC1C-2F4B-767F-0B546AB14204}"/>
              </a:ext>
            </a:extLst>
          </p:cNvPr>
          <p:cNvSpPr/>
          <p:nvPr/>
        </p:nvSpPr>
        <p:spPr>
          <a:xfrm>
            <a:off x="5344463" y="1340460"/>
            <a:ext cx="1512168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永久上下文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694EE1-AAD5-9134-8D62-44F2AC95B581}"/>
              </a:ext>
            </a:extLst>
          </p:cNvPr>
          <p:cNvSpPr/>
          <p:nvPr/>
        </p:nvSpPr>
        <p:spPr>
          <a:xfrm>
            <a:off x="7126358" y="1340460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项目内部上下文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7ED1C-ECED-2D08-48A8-A94D81F97252}"/>
              </a:ext>
            </a:extLst>
          </p:cNvPr>
          <p:cNvSpPr txBox="1"/>
          <p:nvPr/>
        </p:nvSpPr>
        <p:spPr>
          <a:xfrm>
            <a:off x="810387" y="1303371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理解项目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C5A8C5-6CA3-C38B-E8AD-E09E439E92B3}"/>
              </a:ext>
            </a:extLst>
          </p:cNvPr>
          <p:cNvSpPr txBox="1"/>
          <p:nvPr/>
        </p:nvSpPr>
        <p:spPr>
          <a:xfrm>
            <a:off x="809852" y="2568166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做复杂项目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DC8EE35-FE6E-063F-9621-463AA9008401}"/>
              </a:ext>
            </a:extLst>
          </p:cNvPr>
          <p:cNvSpPr/>
          <p:nvPr/>
        </p:nvSpPr>
        <p:spPr>
          <a:xfrm>
            <a:off x="4230280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预置SOP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F4ABD3F-C9BD-4BE4-0C5E-E1CCFECE77DD}"/>
              </a:ext>
            </a:extLst>
          </p:cNvPr>
          <p:cNvSpPr/>
          <p:nvPr/>
        </p:nvSpPr>
        <p:spPr>
          <a:xfrm>
            <a:off x="6204723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状态触发事件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DD4EE73-DF44-BF04-0569-88846E98DCD3}"/>
              </a:ext>
            </a:extLst>
          </p:cNvPr>
          <p:cNvSpPr/>
          <p:nvPr/>
        </p:nvSpPr>
        <p:spPr>
          <a:xfrm>
            <a:off x="5131425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SubAgent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各自执行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468474-DF60-E825-9875-F2E94FE892F0}"/>
              </a:ext>
            </a:extLst>
          </p:cNvPr>
          <p:cNvSpPr/>
          <p:nvPr/>
        </p:nvSpPr>
        <p:spPr>
          <a:xfrm>
            <a:off x="7133333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AgentTeam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多Agent合作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1A54EA5-86C3-3DAE-87ED-A62425F31129}"/>
              </a:ext>
            </a:extLst>
          </p:cNvPr>
          <p:cNvSpPr/>
          <p:nvPr/>
        </p:nvSpPr>
        <p:spPr>
          <a:xfrm>
            <a:off x="810744" y="4524733"/>
            <a:ext cx="9900586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35F468-E62D-3CCF-7D0C-DF48B02F31C6}"/>
              </a:ext>
            </a:extLst>
          </p:cNvPr>
          <p:cNvSpPr txBox="1"/>
          <p:nvPr/>
        </p:nvSpPr>
        <p:spPr>
          <a:xfrm>
            <a:off x="810387" y="4687747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Guardrails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可控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8DCFE78-896D-3605-9E5D-1F4EEF3EF4DD}"/>
              </a:ext>
            </a:extLst>
          </p:cNvPr>
          <p:cNvSpPr/>
          <p:nvPr/>
        </p:nvSpPr>
        <p:spPr>
          <a:xfrm>
            <a:off x="5149371" y="4716615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命令执行权限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C6A2EA-18A9-454A-B83B-CE1EBA3104BC}"/>
              </a:ext>
            </a:extLst>
          </p:cNvPr>
          <p:cNvSpPr/>
          <p:nvPr/>
        </p:nvSpPr>
        <p:spPr>
          <a:xfrm>
            <a:off x="7221640" y="4697039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Sandbox</a:t>
            </a:r>
          </a:p>
          <a:p>
            <a:pPr algn="ctr"/>
            <a:r>
              <a:rPr kumimoji="1" lang="zh-CN" altLang="en-US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隔离的运行环境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4FE2A86-D025-E39B-3583-7C016F05555E}"/>
              </a:ext>
            </a:extLst>
          </p:cNvPr>
          <p:cNvSpPr/>
          <p:nvPr/>
        </p:nvSpPr>
        <p:spPr>
          <a:xfrm>
            <a:off x="8179166" y="256691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后台任务</a:t>
            </a:r>
          </a:p>
        </p:txBody>
      </p:sp>
    </p:spTree>
    <p:extLst>
      <p:ext uri="{BB962C8B-B14F-4D97-AF65-F5344CB8AC3E}">
        <p14:creationId xmlns:p14="http://schemas.microsoft.com/office/powerpoint/2010/main" val="379291879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EFE5-0616-6B9E-C388-61FB8D2B5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76EF8D-7777-3C79-34A1-A40C692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53866B-B881-AC48-1827-374A3CC6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  <a:r>
              <a:rPr lang="en-US" altLang="zh-CN" dirty="0"/>
              <a:t>-</a:t>
            </a:r>
            <a:r>
              <a:rPr lang="zh-CN" altLang="en-US" dirty="0"/>
              <a:t>标准化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D2835-9A63-20B3-5EC5-56B3201E9E2B}"/>
              </a:ext>
            </a:extLst>
          </p:cNvPr>
          <p:cNvSpPr txBox="1"/>
          <p:nvPr/>
        </p:nvSpPr>
        <p:spPr>
          <a:xfrm>
            <a:off x="236293" y="724648"/>
            <a:ext cx="11141368" cy="275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Skills?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大模型的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SOP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，抽象和复用能力，把流程标准化，避免反复说明，模型反复进行思考消耗。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可以是需要注入的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domain knowledge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，可以是对某类型文件的多种操作，可以是任一固定流程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包含背景信息、工具使用说明、参考范式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格式规范等等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处理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pdf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xlsx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等各种格式文件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抓取并总结当日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hugging face daily paper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，保存到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Notion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页面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在指定的标准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benchmark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评测模型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等等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5778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427C-6891-4341-6D30-578D8BBD9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68F97-991D-DE06-8560-63DD5978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547340-5472-0F18-C8AD-F8E9D7A5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  <a:r>
              <a:rPr lang="en-US" altLang="zh-CN" dirty="0"/>
              <a:t>-</a:t>
            </a:r>
            <a:r>
              <a:rPr lang="zh-CN" altLang="en-US" dirty="0"/>
              <a:t>标准化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8D3E3-B980-F3F9-28C5-2DE194803DA9}"/>
              </a:ext>
            </a:extLst>
          </p:cNvPr>
          <p:cNvSpPr txBox="1"/>
          <p:nvPr/>
        </p:nvSpPr>
        <p:spPr>
          <a:xfrm>
            <a:off x="236293" y="724648"/>
            <a:ext cx="1114136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Skills?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大模型的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SOP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，抽象和复用能力，把流程标准化，避免反复进行思考消耗。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包含背景信息、工具使用说明、参考范式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格式规范等等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渐进式披露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7B8A1-4CBF-11EA-CA5F-D3ACCA07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533"/>
          <a:stretch>
            <a:fillRect/>
          </a:stretch>
        </p:blipFill>
        <p:spPr>
          <a:xfrm>
            <a:off x="3252392" y="2367707"/>
            <a:ext cx="3505121" cy="360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41519F-C268-EDB8-794A-F62267F495F2}"/>
              </a:ext>
            </a:extLst>
          </p:cNvPr>
          <p:cNvSpPr txBox="1"/>
          <p:nvPr/>
        </p:nvSpPr>
        <p:spPr>
          <a:xfrm>
            <a:off x="4672993" y="597417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400" b="1" dirty="0" err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SKILL.md</a:t>
            </a:r>
            <a:endParaRPr lang="en-US" altLang="zh-CN" sz="14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D3A88-29CD-86EB-5B3A-7B4F9F817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77" y="2504156"/>
            <a:ext cx="2431503" cy="2659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2981BC-7BAE-5F97-CDCF-BAE6ABD24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173" y="2368451"/>
            <a:ext cx="3756666" cy="36074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459561-A0E2-FE65-CF4B-C3632AFBBD38}"/>
              </a:ext>
            </a:extLst>
          </p:cNvPr>
          <p:cNvSpPr/>
          <p:nvPr/>
        </p:nvSpPr>
        <p:spPr>
          <a:xfrm>
            <a:off x="3429972" y="2459382"/>
            <a:ext cx="3312368" cy="100811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F2DD93-E89C-AE5F-8D8E-F8FBFF7F30F1}"/>
              </a:ext>
            </a:extLst>
          </p:cNvPr>
          <p:cNvSpPr txBox="1"/>
          <p:nvPr/>
        </p:nvSpPr>
        <p:spPr>
          <a:xfrm>
            <a:off x="3397408" y="2060596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姓名及描述：始终加载（～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token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A25BD-E0A1-2A60-AA70-0B639647DC6E}"/>
              </a:ext>
            </a:extLst>
          </p:cNvPr>
          <p:cNvSpPr txBox="1"/>
          <p:nvPr/>
        </p:nvSpPr>
        <p:spPr>
          <a:xfrm>
            <a:off x="4585089" y="4531760"/>
            <a:ext cx="235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具体的事件描述及处理方式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5B1B8-697E-C0F6-ED5B-FDBACC6458C3}"/>
              </a:ext>
            </a:extLst>
          </p:cNvPr>
          <p:cNvSpPr txBox="1"/>
          <p:nvPr/>
        </p:nvSpPr>
        <p:spPr>
          <a:xfrm>
            <a:off x="9025765" y="2592015"/>
            <a:ext cx="2351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可能设计对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python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脚本，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shell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命令的执行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E7B94-F2AA-EDAB-E8A4-F2FF70204D22}"/>
              </a:ext>
            </a:extLst>
          </p:cNvPr>
          <p:cNvSpPr txBox="1"/>
          <p:nvPr/>
        </p:nvSpPr>
        <p:spPr>
          <a:xfrm>
            <a:off x="8198327" y="777422"/>
            <a:ext cx="3269070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400" b="1" dirty="0" err="1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SKILL.md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中的其他内容：触发时加载（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&lt;5k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token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两种触发方式：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模型生成过程中若判定需求与该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匹配，则读取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用户主动在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prompt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中斜杠调用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DC474-3486-7E34-3E38-9D8AE8099DD3}"/>
              </a:ext>
            </a:extLst>
          </p:cNvPr>
          <p:cNvSpPr txBox="1"/>
          <p:nvPr/>
        </p:nvSpPr>
        <p:spPr>
          <a:xfrm>
            <a:off x="272263" y="5197034"/>
            <a:ext cx="2867684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文件夹中的其他内容：按需加载（长度不限）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执行该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过程中若需要则加载，</a:t>
            </a:r>
            <a:r>
              <a:rPr lang="en-US" altLang="zh-CN" sz="1400" b="1" dirty="0" err="1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SKILL.md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中可能链接到文件夹中的其他资源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8371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F2A-3437-C4A9-6D13-84FA68581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7138D-455C-87FC-E018-98AA010D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DAD3D3-73A7-A21A-655C-4F868B4B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  <a:r>
              <a:rPr lang="en-US" altLang="zh-CN" dirty="0"/>
              <a:t>-</a:t>
            </a:r>
            <a:r>
              <a:rPr lang="zh-CN" altLang="en-US" dirty="0"/>
              <a:t>标准化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27E7A-96CF-A688-AB7D-91545DA02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37" y="861737"/>
            <a:ext cx="7772400" cy="5489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13B3C9-0501-20E5-3540-218A28CA1FCD}"/>
              </a:ext>
            </a:extLst>
          </p:cNvPr>
          <p:cNvSpPr/>
          <p:nvPr/>
        </p:nvSpPr>
        <p:spPr>
          <a:xfrm>
            <a:off x="3744813" y="1079847"/>
            <a:ext cx="6120680" cy="6703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B9E6DA-EAD2-C71B-EC4C-B59BD9C242C5}"/>
              </a:ext>
            </a:extLst>
          </p:cNvPr>
          <p:cNvSpPr/>
          <p:nvPr/>
        </p:nvSpPr>
        <p:spPr>
          <a:xfrm>
            <a:off x="1874837" y="1556945"/>
            <a:ext cx="1725960" cy="110707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3523E9-8DEE-B762-5A67-C8AF73A0C62E}"/>
              </a:ext>
            </a:extLst>
          </p:cNvPr>
          <p:cNvSpPr txBox="1"/>
          <p:nvPr/>
        </p:nvSpPr>
        <p:spPr>
          <a:xfrm>
            <a:off x="7998712" y="2540019"/>
            <a:ext cx="3471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使用时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模型自动对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具体内容进行改进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1CCDB-97FA-061E-3E9C-465DA07BF55D}"/>
              </a:ext>
            </a:extLst>
          </p:cNvPr>
          <p:cNvSpPr txBox="1"/>
          <p:nvPr/>
        </p:nvSpPr>
        <p:spPr>
          <a:xfrm>
            <a:off x="211758" y="962760"/>
            <a:ext cx="167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一个抓取每日论文的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例子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301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C9C3-DC87-7169-0B34-055401D12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6819E6-D32D-4A6F-0CD4-1006E709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D45FAD-30F6-D8FC-D103-8F1BD653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  <a:r>
              <a:rPr lang="en-US" altLang="zh-CN" dirty="0"/>
              <a:t>-</a:t>
            </a:r>
            <a:r>
              <a:rPr lang="zh-CN" altLang="en-US" dirty="0"/>
              <a:t>标准化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81998-F45B-4445-4154-6F1BFA155D14}"/>
              </a:ext>
            </a:extLst>
          </p:cNvPr>
          <p:cNvSpPr txBox="1"/>
          <p:nvPr/>
        </p:nvSpPr>
        <p:spPr>
          <a:xfrm>
            <a:off x="236293" y="724648"/>
            <a:ext cx="11141368" cy="275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Skills?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大模型的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SOP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，抽象和复用能力，把流程标准化，避免反复说明，模型反复进行思考消耗。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可以是需要注入的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domain knowledge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，可以是对某类型文件的多种操作，可以是任一固定流程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包含背景信息、工具使用说明、参考范式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格式规范等等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处理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pdf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xlsx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等各种格式文件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抓取并总结当日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hugging face daily paper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，保存到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Notion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页面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在指定的标准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benchmark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评测模型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861695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等等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BB2CB-5E62-440C-7781-DBE6A00B196E}"/>
              </a:ext>
            </a:extLst>
          </p:cNvPr>
          <p:cNvSpPr txBox="1"/>
          <p:nvPr/>
        </p:nvSpPr>
        <p:spPr>
          <a:xfrm>
            <a:off x="236293" y="3672135"/>
            <a:ext cx="11141368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不建议载入过多</a:t>
            </a:r>
            <a:r>
              <a:rPr lang="en-US" altLang="zh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skills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。占用过多</a:t>
            </a:r>
            <a:r>
              <a:rPr lang="en-US" altLang="zh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context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长度，且尤其在</a:t>
            </a:r>
            <a:r>
              <a:rPr lang="en-US" altLang="zh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窗口</a:t>
            </a:r>
            <a:r>
              <a:rPr lang="en-US" altLang="zh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context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已经比较长的情况下，模型无法回溯到注入的</a:t>
            </a:r>
            <a:r>
              <a:rPr lang="en-US" altLang="zh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skills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信息。</a:t>
            </a:r>
            <a:endParaRPr lang="en-US" altLang="zh-CN" sz="1800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在输入的指令圈定可能使用的</a:t>
            </a:r>
            <a:r>
              <a:rPr lang="en-US" altLang="zh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skills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范围，减少模型的大范围搜索</a:t>
            </a:r>
            <a:endParaRPr lang="en-US" altLang="zh-CN" sz="1800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439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CEFA6-FC6D-263F-D538-7266FF74E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79F395-A022-1936-80FA-D9C5B89E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D17AC6-9DC4-E070-1C3E-C136810F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</a:t>
            </a:r>
            <a:r>
              <a:rPr lang="en-US" altLang="zh-CN" dirty="0"/>
              <a:t>oks-</a:t>
            </a:r>
            <a:r>
              <a:rPr lang="zh-CN" altLang="en-US" dirty="0"/>
              <a:t>自动化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9F6E2-B379-80C4-1C1F-9D6133AD1701}"/>
              </a:ext>
            </a:extLst>
          </p:cNvPr>
          <p:cNvSpPr txBox="1"/>
          <p:nvPr/>
        </p:nvSpPr>
        <p:spPr>
          <a:xfrm>
            <a:off x="236293" y="853175"/>
            <a:ext cx="6316832" cy="235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Hooks?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自定义的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shell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命令，执行确定性脚本，在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的生命周期的特定环节触发。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Event-driven automations.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需要指定：什么时候触发、针对什么操作、运行什么脚本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64904-9D0D-3E39-4106-FF514F44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35" y="794328"/>
            <a:ext cx="2466904" cy="5400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CCEBC-5626-4526-9321-4438C87C0FF8}"/>
              </a:ext>
            </a:extLst>
          </p:cNvPr>
          <p:cNvSpPr txBox="1"/>
          <p:nvPr/>
        </p:nvSpPr>
        <p:spPr>
          <a:xfrm>
            <a:off x="7345213" y="6194655"/>
            <a:ext cx="2148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en-US" altLang="zh-CN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的生命周期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9460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3D07B-A70E-E00F-484B-0AB91A519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6DFB2-6AD1-CBA0-2605-E70E592B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D6E30-A4BB-9164-FEEE-66CC7542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</a:t>
            </a:r>
            <a:r>
              <a:rPr lang="en-US" altLang="zh-CN" dirty="0"/>
              <a:t>oks-</a:t>
            </a:r>
            <a:r>
              <a:rPr lang="zh-CN" altLang="en-US" dirty="0"/>
              <a:t>自动化</a:t>
            </a:r>
            <a:endParaRPr lang="en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B692D-7BD9-EA6F-C10C-7323A5CA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35" y="794328"/>
            <a:ext cx="2466904" cy="5400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AC526-CD17-4CED-26DD-802F754B687C}"/>
              </a:ext>
            </a:extLst>
          </p:cNvPr>
          <p:cNvSpPr txBox="1"/>
          <p:nvPr/>
        </p:nvSpPr>
        <p:spPr>
          <a:xfrm>
            <a:off x="7345213" y="6194655"/>
            <a:ext cx="2148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en-US" altLang="zh-CN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的生命周期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4CFCB-F566-DCC4-1FA8-4C3C25248A21}"/>
              </a:ext>
            </a:extLst>
          </p:cNvPr>
          <p:cNvSpPr txBox="1"/>
          <p:nvPr/>
        </p:nvSpPr>
        <p:spPr>
          <a:xfrm>
            <a:off x="2265917" y="590143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编辑后自动格式化代码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02B9E-B6F8-35AA-5E0C-45696740A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57" y="3399238"/>
            <a:ext cx="5581552" cy="237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E6AD1-F155-435C-E457-2EDEE9E1C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9" y="840324"/>
            <a:ext cx="4536504" cy="212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434111-526A-1057-BDAB-5DFB78775BD7}"/>
              </a:ext>
            </a:extLst>
          </p:cNvPr>
          <p:cNvSpPr txBox="1"/>
          <p:nvPr/>
        </p:nvSpPr>
        <p:spPr>
          <a:xfrm>
            <a:off x="1910391" y="3015304"/>
            <a:ext cx="3035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在文件切换时切换不同的环境变量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8360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10E6C-512C-5806-6E39-3AF31658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30B7F-6D08-AB33-A3A8-2BBD5FEF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60856-AEEA-92D7-BB54-5E87B0EE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CN" dirty="0"/>
              <a:t>个人信息</a:t>
            </a:r>
            <a:endParaRPr lang="en-CN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F4EA83-1B41-DC4F-079B-AC91338AF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909256"/>
              </p:ext>
            </p:extLst>
          </p:nvPr>
        </p:nvGraphicFramePr>
        <p:xfrm>
          <a:off x="3127610" y="882031"/>
          <a:ext cx="7885235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2637">
                  <a:extLst>
                    <a:ext uri="{9D8B030D-6E8A-4147-A177-3AD203B41FA5}">
                      <a16:colId xmlns:a16="http://schemas.microsoft.com/office/drawing/2014/main" val="4020421122"/>
                    </a:ext>
                  </a:extLst>
                </a:gridCol>
                <a:gridCol w="1538583">
                  <a:extLst>
                    <a:ext uri="{9D8B030D-6E8A-4147-A177-3AD203B41FA5}">
                      <a16:colId xmlns:a16="http://schemas.microsoft.com/office/drawing/2014/main" val="4005719520"/>
                    </a:ext>
                  </a:extLst>
                </a:gridCol>
                <a:gridCol w="2154015">
                  <a:extLst>
                    <a:ext uri="{9D8B030D-6E8A-4147-A177-3AD203B41FA5}">
                      <a16:colId xmlns:a16="http://schemas.microsoft.com/office/drawing/2014/main" val="2079300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N" sz="1800" b="1" dirty="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卫雅珂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sz="1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sz="16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49535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CN" sz="1600" b="1" dirty="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中国人民大学高瓴人工智能学院博士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，导师为胡迪副教授</a:t>
                      </a:r>
                      <a:endParaRPr lang="en-CN" sz="16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CN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CN" sz="16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2688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研究方向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CN" sz="1600" dirty="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多模态学习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、多模态大模型</a:t>
                      </a:r>
                      <a:endParaRPr lang="en-CN" sz="16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 sz="20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42365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曾获中国人民大学吴玉章奖学金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博士生国家奖学金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百度奖学金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（全球遴选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人）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84692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曾入选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CVPR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博士生论坛、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VALSE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优秀学生论坛等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4811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3E9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altLang="en-CN" sz="1600" dirty="0">
                          <a:solidFill>
                            <a:srgbClr val="003E9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CN" sz="1600" dirty="0">
                          <a:solidFill>
                            <a:srgbClr val="003E9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将入职中国人民大学高瓴人工智能学院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12521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07E782C-C752-3796-21EC-DCC13EDE74EB}"/>
              </a:ext>
            </a:extLst>
          </p:cNvPr>
          <p:cNvSpPr/>
          <p:nvPr/>
        </p:nvSpPr>
        <p:spPr>
          <a:xfrm>
            <a:off x="6073337" y="3384103"/>
            <a:ext cx="4248472" cy="2596996"/>
          </a:xfrm>
          <a:prstGeom prst="rect">
            <a:avLst/>
          </a:prstGeom>
          <a:solidFill>
            <a:srgbClr val="B50A2B">
              <a:alpha val="10000"/>
            </a:srgbClr>
          </a:solidFill>
          <a:ln>
            <a:solidFill>
              <a:srgbClr val="9E1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9ACF1CB0-4BDE-8F67-13AF-0EA80055DCE1}"/>
              </a:ext>
            </a:extLst>
          </p:cNvPr>
          <p:cNvSpPr/>
          <p:nvPr/>
        </p:nvSpPr>
        <p:spPr>
          <a:xfrm rot="16200000">
            <a:off x="4955357" y="4170596"/>
            <a:ext cx="1325582" cy="1058249"/>
          </a:xfrm>
          <a:prstGeom prst="down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50A2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66BC7-6429-C33F-6964-8C4D4A9FAEE9}"/>
              </a:ext>
            </a:extLst>
          </p:cNvPr>
          <p:cNvSpPr/>
          <p:nvPr/>
        </p:nvSpPr>
        <p:spPr>
          <a:xfrm>
            <a:off x="1080517" y="3384103"/>
            <a:ext cx="4248472" cy="2596995"/>
          </a:xfrm>
          <a:prstGeom prst="rect">
            <a:avLst/>
          </a:prstGeom>
          <a:solidFill>
            <a:srgbClr val="B50A2B">
              <a:alpha val="10000"/>
            </a:srgbClr>
          </a:solidFill>
          <a:ln>
            <a:solidFill>
              <a:srgbClr val="9E1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F5316E-BC9B-AAD4-D265-B345D872F3B6}"/>
              </a:ext>
            </a:extLst>
          </p:cNvPr>
          <p:cNvSpPr txBox="1"/>
          <p:nvPr/>
        </p:nvSpPr>
        <p:spPr>
          <a:xfrm>
            <a:off x="1080517" y="3384104"/>
            <a:ext cx="424847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CN" b="1" dirty="0">
                <a:latin typeface="+mn-ea"/>
              </a:rPr>
              <a:t>代表性成果一</a:t>
            </a:r>
          </a:p>
          <a:p>
            <a:pPr algn="ctr"/>
            <a:r>
              <a:rPr kumimoji="1" lang="en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小模型中的模态信息平衡利用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96550D-9E22-2C57-7C64-4AA6F3D7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385" y="4218879"/>
            <a:ext cx="2032758" cy="1652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4A70F9-4A3C-1807-22A5-0CFA72C8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856" y="4218879"/>
            <a:ext cx="1700165" cy="1652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923388-2FCB-CAF0-0B31-FC8DA8AD3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565" y="4147267"/>
            <a:ext cx="3775509" cy="17677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A7F007-CC53-4F85-FFE0-41DB1F03C1B0}"/>
              </a:ext>
            </a:extLst>
          </p:cNvPr>
          <p:cNvSpPr txBox="1"/>
          <p:nvPr/>
        </p:nvSpPr>
        <p:spPr>
          <a:xfrm>
            <a:off x="6073337" y="3460819"/>
            <a:ext cx="424847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CN" b="1" dirty="0">
                <a:latin typeface="+mn-ea"/>
              </a:rPr>
              <a:t>代表性成果二</a:t>
            </a:r>
          </a:p>
          <a:p>
            <a:pPr algn="ctr"/>
            <a:r>
              <a:rPr kumimoji="1" lang="en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多模态大模型中的模态高效协同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EF18A-E414-67DF-EC66-1CC84E26B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0" b="26352"/>
          <a:stretch>
            <a:fillRect/>
          </a:stretch>
        </p:blipFill>
        <p:spPr>
          <a:xfrm>
            <a:off x="1080517" y="954185"/>
            <a:ext cx="1908213" cy="1857480"/>
          </a:xfrm>
          <a:prstGeom prst="ellipse">
            <a:avLst/>
          </a:prstGeom>
          <a:ln>
            <a:solidFill>
              <a:srgbClr val="9E1E33"/>
            </a:solidFill>
          </a:ln>
        </p:spPr>
      </p:pic>
    </p:spTree>
    <p:extLst>
      <p:ext uri="{BB962C8B-B14F-4D97-AF65-F5344CB8AC3E}">
        <p14:creationId xmlns:p14="http://schemas.microsoft.com/office/powerpoint/2010/main" val="87522215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73263-5DEB-A53C-8D32-6E62E213C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10A4F-AF67-7EA1-1E90-685820B1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449A22-6138-A1E5-0584-365C3666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Automations-</a:t>
            </a:r>
            <a:r>
              <a:rPr lang="zh-CN" altLang="en-US" dirty="0"/>
              <a:t>后台任务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F0A29-8502-E680-A630-0A5A6DCDF0E8}"/>
              </a:ext>
            </a:extLst>
          </p:cNvPr>
          <p:cNvSpPr txBox="1"/>
          <p:nvPr/>
        </p:nvSpPr>
        <p:spPr>
          <a:xfrm>
            <a:off x="236293" y="853175"/>
            <a:ext cx="11573416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在后台自动执行重复性任务：每天抓取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daily papers/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每周生成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research digest/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定时检查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long-running experiments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Hooks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：当前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 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中某个事件触发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Automations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：未来某个时间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周期自动运行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Automation creation form with schedule and prompt fields">
            <a:extLst>
              <a:ext uri="{FF2B5EF4-FFF2-40B4-BE49-F238E27FC236}">
                <a16:creationId xmlns:a16="http://schemas.microsoft.com/office/drawing/2014/main" id="{8BD30BDB-0792-9130-FB06-F03B52282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29" y="2038113"/>
            <a:ext cx="7344816" cy="41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1488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C479E-0D88-2D44-4AC4-72715C54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AA810-20A7-0B40-FDED-05197B29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1EF19-CB37-3380-B31E-00E67F42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应对复杂任务</a:t>
            </a:r>
            <a:r>
              <a:rPr lang="zh-CN" altLang="en-US" dirty="0"/>
              <a:t>：</a:t>
            </a:r>
            <a:r>
              <a:rPr lang="en-US" dirty="0" err="1"/>
              <a:t>Subagents与Agent</a:t>
            </a:r>
            <a:r>
              <a:rPr lang="en-US" dirty="0"/>
              <a:t> Team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18E35-84E4-037E-085C-7F399A4B4479}"/>
              </a:ext>
            </a:extLst>
          </p:cNvPr>
          <p:cNvSpPr txBox="1"/>
          <p:nvPr/>
        </p:nvSpPr>
        <p:spPr>
          <a:xfrm>
            <a:off x="236293" y="724648"/>
            <a:ext cx="11141368" cy="207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Subagent?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执行特定任务，在隔离的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中完成任务，节省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避免污染主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context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对于特定任务，可以在隔离的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中给出更精准的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instruction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，避免主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context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影响特定任务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将明确、固定的特定任务交给成本更低的模型，节省成本。例如，主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session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opus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subagent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haiku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跨项目复用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subagent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Main agent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调用或用户触发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C04D5-F936-4D3B-3B6A-A574A81CE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845" y="2490279"/>
            <a:ext cx="4462264" cy="35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3090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599FD-3131-5669-CD91-C22D8DCA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F7DEC-0996-E3AF-672B-8DADCAE0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5B671B-E026-3D83-C4B8-37BB7BCF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应对复杂任务</a:t>
            </a:r>
            <a:r>
              <a:rPr lang="zh-CN" altLang="en-US" dirty="0"/>
              <a:t>：</a:t>
            </a:r>
            <a:r>
              <a:rPr lang="en-US" dirty="0" err="1"/>
              <a:t>Subagents与Agent</a:t>
            </a:r>
            <a:r>
              <a:rPr lang="en-US" dirty="0"/>
              <a:t> Team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E005E-C3FF-CDEF-0BC4-A1282C31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013" y="2592015"/>
            <a:ext cx="5640454" cy="2396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3F5F30-58C5-9126-13A5-DC47C6A98B76}"/>
              </a:ext>
            </a:extLst>
          </p:cNvPr>
          <p:cNvSpPr txBox="1"/>
          <p:nvPr/>
        </p:nvSpPr>
        <p:spPr>
          <a:xfrm>
            <a:off x="244727" y="791815"/>
            <a:ext cx="832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还是抓取每日论文的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例子，对于中文摘要总结采用单独的子程序处理，隔离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context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，并行加速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34B2A-96EF-2BDC-A53D-43015A89C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6" y="1355859"/>
            <a:ext cx="5006475" cy="2065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D1B16-ECF5-CB19-9298-F1266719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84" y="3453692"/>
            <a:ext cx="4290168" cy="276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AEA9E-ACD5-331E-E193-7F37039B6CD5}"/>
              </a:ext>
            </a:extLst>
          </p:cNvPr>
          <p:cNvSpPr txBox="1"/>
          <p:nvPr/>
        </p:nvSpPr>
        <p:spPr>
          <a:xfrm>
            <a:off x="3790568" y="617239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400" b="1" dirty="0" err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SKILL.md</a:t>
            </a:r>
            <a:endParaRPr lang="en-US" altLang="zh-CN" sz="14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9416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77A1-D79B-029D-9B4C-540152C1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47ABFC-B6E7-273F-563C-327624FE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DF39F-4394-CF6D-D41D-4B6A218E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应对复杂任务</a:t>
            </a:r>
            <a:r>
              <a:rPr lang="zh-CN" altLang="en-US" dirty="0"/>
              <a:t>：</a:t>
            </a:r>
            <a:r>
              <a:rPr lang="en-US" dirty="0" err="1"/>
              <a:t>Subagents与Agent</a:t>
            </a:r>
            <a:r>
              <a:rPr lang="en-US" dirty="0"/>
              <a:t> Team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F5D58-0825-329A-73E0-3DE680737FF8}"/>
              </a:ext>
            </a:extLst>
          </p:cNvPr>
          <p:cNvSpPr txBox="1"/>
          <p:nvPr/>
        </p:nvSpPr>
        <p:spPr>
          <a:xfrm>
            <a:off x="236293" y="724648"/>
            <a:ext cx="1114136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Agent team?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Agent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之间需要交流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需要多方面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正确性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并行处理讨论，更快收敛到正确答案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16589-2C8C-CA4B-71AA-73D49FD7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057" y="1655911"/>
            <a:ext cx="5902424" cy="3559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36B17-1E8E-A46D-EE05-7F56913B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93" y="2592015"/>
            <a:ext cx="4333727" cy="97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CFFB60-AF14-90DD-3ECC-A8BA9B1AE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89" y="4379038"/>
            <a:ext cx="4464496" cy="70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A2DCB-50A3-F41D-5526-1399C5CDE114}"/>
              </a:ext>
            </a:extLst>
          </p:cNvPr>
          <p:cNvSpPr txBox="1"/>
          <p:nvPr/>
        </p:nvSpPr>
        <p:spPr>
          <a:xfrm>
            <a:off x="566952" y="2241645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分别针对不同方面进行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AF87A-A797-F4AC-6E6D-4FE0ADD03AF0}"/>
              </a:ext>
            </a:extLst>
          </p:cNvPr>
          <p:cNvSpPr txBox="1"/>
          <p:nvPr/>
        </p:nvSpPr>
        <p:spPr>
          <a:xfrm>
            <a:off x="259165" y="4071261"/>
            <a:ext cx="400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对于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issue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，并行开展检查，并且进行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debate</a:t>
            </a:r>
          </a:p>
        </p:txBody>
      </p:sp>
    </p:spTree>
    <p:extLst>
      <p:ext uri="{BB962C8B-B14F-4D97-AF65-F5344CB8AC3E}">
        <p14:creationId xmlns:p14="http://schemas.microsoft.com/office/powerpoint/2010/main" val="200922268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3E1D9-F51E-2CFF-18E6-7A16B813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D9C6B-68EA-CF68-2C0B-E985A0C3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247388-F206-2D8C-FE91-35BF663F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应对复杂任务</a:t>
            </a:r>
            <a:r>
              <a:rPr lang="zh-CN" altLang="en-US" dirty="0"/>
              <a:t>：</a:t>
            </a:r>
            <a:r>
              <a:rPr lang="en-US" dirty="0" err="1"/>
              <a:t>Subagents与Agent</a:t>
            </a:r>
            <a:r>
              <a:rPr lang="en-US" dirty="0"/>
              <a:t> Team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E9E77-3AD4-3BED-B69D-A528C843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41" y="794149"/>
            <a:ext cx="8459824" cy="3526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46578D-1E90-B260-7DCF-D316A50B3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74" y="4031747"/>
            <a:ext cx="8561875" cy="2068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6CE6C-0579-370A-197F-22E70720F6F9}"/>
              </a:ext>
            </a:extLst>
          </p:cNvPr>
          <p:cNvSpPr txBox="1"/>
          <p:nvPr/>
        </p:nvSpPr>
        <p:spPr>
          <a:xfrm>
            <a:off x="3672805" y="609439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仅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执行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C56F1-66B4-4DA3-AD18-CEB2A5392824}"/>
              </a:ext>
            </a:extLst>
          </p:cNvPr>
          <p:cNvSpPr txBox="1"/>
          <p:nvPr/>
        </p:nvSpPr>
        <p:spPr>
          <a:xfrm>
            <a:off x="1080517" y="610066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是否需要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agent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之间交流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6AFD6-D333-0926-288B-3FB1547E33B2}"/>
              </a:ext>
            </a:extLst>
          </p:cNvPr>
          <p:cNvSpPr txBox="1"/>
          <p:nvPr/>
        </p:nvSpPr>
        <p:spPr>
          <a:xfrm>
            <a:off x="7659417" y="609439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需要讨论合作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1041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E0AA4-AE5A-BF82-973D-4AFB59C65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F0A70AF-1196-0712-6FFD-9AD112D62A78}"/>
              </a:ext>
            </a:extLst>
          </p:cNvPr>
          <p:cNvSpPr/>
          <p:nvPr/>
        </p:nvSpPr>
        <p:spPr>
          <a:xfrm>
            <a:off x="810388" y="2383491"/>
            <a:ext cx="9900942" cy="1967454"/>
          </a:xfrm>
          <a:prstGeom prst="roundRect">
            <a:avLst>
              <a:gd name="adj" fmla="val 962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376EE5-3E92-A7A3-BB3B-6FDE4A02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D9854-6F5A-49B2-8600-3AD34A33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altLang="zh-CN" dirty="0"/>
              <a:t>Vibe Coding and Anything</a:t>
            </a:r>
            <a:endParaRPr lang="en-C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0909EC-5F9E-D14C-70AF-EA69FA491E33}"/>
              </a:ext>
            </a:extLst>
          </p:cNvPr>
          <p:cNvSpPr/>
          <p:nvPr/>
        </p:nvSpPr>
        <p:spPr>
          <a:xfrm>
            <a:off x="810744" y="1140357"/>
            <a:ext cx="9900942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A23675-F31D-4A13-8307-B0064577C649}"/>
              </a:ext>
            </a:extLst>
          </p:cNvPr>
          <p:cNvSpPr/>
          <p:nvPr/>
        </p:nvSpPr>
        <p:spPr>
          <a:xfrm>
            <a:off x="5344463" y="1340460"/>
            <a:ext cx="1512168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永久上下文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B632A2-BCE9-EB20-5F59-0A33E039899F}"/>
              </a:ext>
            </a:extLst>
          </p:cNvPr>
          <p:cNvSpPr/>
          <p:nvPr/>
        </p:nvSpPr>
        <p:spPr>
          <a:xfrm>
            <a:off x="7126358" y="1340460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项目内部上下文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0E1CA-A644-49D4-0B3C-E39DCD6939D6}"/>
              </a:ext>
            </a:extLst>
          </p:cNvPr>
          <p:cNvSpPr txBox="1"/>
          <p:nvPr/>
        </p:nvSpPr>
        <p:spPr>
          <a:xfrm>
            <a:off x="810387" y="1303371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理解项目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2B938C-2980-17E6-CB1E-24D637F24A5B}"/>
              </a:ext>
            </a:extLst>
          </p:cNvPr>
          <p:cNvSpPr txBox="1"/>
          <p:nvPr/>
        </p:nvSpPr>
        <p:spPr>
          <a:xfrm>
            <a:off x="809852" y="2568166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做复杂项目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2C0C5CE-CBE4-E81B-E36D-3D0EA8DC5F86}"/>
              </a:ext>
            </a:extLst>
          </p:cNvPr>
          <p:cNvSpPr/>
          <p:nvPr/>
        </p:nvSpPr>
        <p:spPr>
          <a:xfrm>
            <a:off x="4230280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预置SOP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8C0B5C-2A57-B231-4E0E-375DA9A48430}"/>
              </a:ext>
            </a:extLst>
          </p:cNvPr>
          <p:cNvSpPr/>
          <p:nvPr/>
        </p:nvSpPr>
        <p:spPr>
          <a:xfrm>
            <a:off x="6204723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状态触发事件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024AC77-3F19-2D2B-A0C7-3AE4FD165C9D}"/>
              </a:ext>
            </a:extLst>
          </p:cNvPr>
          <p:cNvSpPr/>
          <p:nvPr/>
        </p:nvSpPr>
        <p:spPr>
          <a:xfrm>
            <a:off x="5131425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SubAgent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各自执行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DB2924C-B6C9-6FAF-8AD5-29EB29EE14DA}"/>
              </a:ext>
            </a:extLst>
          </p:cNvPr>
          <p:cNvSpPr/>
          <p:nvPr/>
        </p:nvSpPr>
        <p:spPr>
          <a:xfrm>
            <a:off x="7133333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AgentTeam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多Agent合作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8CB361B-BF8D-D8C1-E96A-055716129DAD}"/>
              </a:ext>
            </a:extLst>
          </p:cNvPr>
          <p:cNvSpPr/>
          <p:nvPr/>
        </p:nvSpPr>
        <p:spPr>
          <a:xfrm>
            <a:off x="810744" y="4524733"/>
            <a:ext cx="9900586" cy="1080120"/>
          </a:xfrm>
          <a:prstGeom prst="roundRect">
            <a:avLst>
              <a:gd name="adj" fmla="val 1340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E4512E-A471-B491-3765-172F7B90D5E0}"/>
              </a:ext>
            </a:extLst>
          </p:cNvPr>
          <p:cNvSpPr txBox="1"/>
          <p:nvPr/>
        </p:nvSpPr>
        <p:spPr>
          <a:xfrm>
            <a:off x="810387" y="4687747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Guardrails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可控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691C04C-6DF4-4A4D-49A4-4C0A805435E1}"/>
              </a:ext>
            </a:extLst>
          </p:cNvPr>
          <p:cNvSpPr/>
          <p:nvPr/>
        </p:nvSpPr>
        <p:spPr>
          <a:xfrm>
            <a:off x="5149371" y="4716615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命令执行权限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15CC5F-1E20-7BC9-FC09-5B954A6DBC06}"/>
              </a:ext>
            </a:extLst>
          </p:cNvPr>
          <p:cNvSpPr/>
          <p:nvPr/>
        </p:nvSpPr>
        <p:spPr>
          <a:xfrm>
            <a:off x="7221640" y="4697039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Sandbox</a:t>
            </a:r>
          </a:p>
          <a:p>
            <a:pPr algn="ctr"/>
            <a:r>
              <a:rPr kumimoji="1" lang="zh-CN" altLang="en-US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隔离的运行环境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54AA7F3-E379-BF81-AE2D-6E79E7E4F904}"/>
              </a:ext>
            </a:extLst>
          </p:cNvPr>
          <p:cNvSpPr/>
          <p:nvPr/>
        </p:nvSpPr>
        <p:spPr>
          <a:xfrm>
            <a:off x="8179166" y="256691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后台任务</a:t>
            </a:r>
          </a:p>
        </p:txBody>
      </p:sp>
    </p:spTree>
    <p:extLst>
      <p:ext uri="{BB962C8B-B14F-4D97-AF65-F5344CB8AC3E}">
        <p14:creationId xmlns:p14="http://schemas.microsoft.com/office/powerpoint/2010/main" val="284955636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34E3-AE15-13C6-F081-8FEC2B6D2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F8051-7F08-F2BD-4CB4-87890D78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34C9A-D6BF-7F7A-57BA-8CE08972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Permissions</a:t>
            </a:r>
            <a:r>
              <a:rPr lang="en-US" altLang="zh-CN" dirty="0"/>
              <a:t>-</a:t>
            </a:r>
            <a:r>
              <a:rPr lang="zh-CN" altLang="en-US" dirty="0"/>
              <a:t>可执行边界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55933-AD89-71A5-2E80-B9ED07960A12}"/>
              </a:ext>
            </a:extLst>
          </p:cNvPr>
          <p:cNvSpPr txBox="1"/>
          <p:nvPr/>
        </p:nvSpPr>
        <p:spPr>
          <a:xfrm>
            <a:off x="236293" y="853175"/>
            <a:ext cx="10637312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Permissions</a:t>
            </a:r>
            <a:r>
              <a:rPr lang="zh-CN" altLang="en-US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/permissions</a:t>
            </a:r>
          </a:p>
          <a:p>
            <a:pPr>
              <a:spcAft>
                <a:spcPts val="500"/>
              </a:spcAft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如何防止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cli agent</a:t>
            </a:r>
            <a:r>
              <a:rPr lang="zh-CN" alt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删库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Allow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Ask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E8788-F7E8-3DFC-406E-9DD36A45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68" y="3992766"/>
            <a:ext cx="7056784" cy="208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BF1C1-EC16-54B6-1BB1-4CD17D0C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7" y="2157126"/>
            <a:ext cx="6190456" cy="16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3614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6B0D5-2B55-7028-617E-F453E2DE4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92734-1BFD-46C1-1E8A-B09F6EAB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3D6D7-B853-43CC-C3FD-CDCB38B15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</a:t>
            </a:r>
            <a:r>
              <a:rPr lang="en-US" altLang="zh-CN" dirty="0"/>
              <a:t>-</a:t>
            </a:r>
            <a:r>
              <a:rPr lang="zh-CN" altLang="en-US" dirty="0"/>
              <a:t>受限环境安全运行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5EA31-C8ED-781F-28FD-A5FEAA1C4882}"/>
              </a:ext>
            </a:extLst>
          </p:cNvPr>
          <p:cNvSpPr txBox="1"/>
          <p:nvPr/>
        </p:nvSpPr>
        <p:spPr>
          <a:xfrm>
            <a:off x="236293" y="853175"/>
            <a:ext cx="1114136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Why Sandbox?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884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多次审批造成疲劳感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884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影响生产力，减慢开发流程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884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干扰模型自主性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336BB-17DB-8706-BE11-02F3850AAA53}"/>
              </a:ext>
            </a:extLst>
          </p:cNvPr>
          <p:cNvSpPr txBox="1"/>
          <p:nvPr/>
        </p:nvSpPr>
        <p:spPr>
          <a:xfrm>
            <a:off x="190353" y="3076301"/>
            <a:ext cx="1114136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How?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884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明确权限范围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884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减少审批提示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91884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增强自主性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3097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44848-E99F-6FAB-E444-11129991B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AE024-191A-E473-DF85-3F60AEB6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B1226-16D5-BE30-0E24-98F3B8DF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</a:t>
            </a:r>
            <a:r>
              <a:rPr lang="en-US" altLang="zh-CN" dirty="0"/>
              <a:t>-</a:t>
            </a:r>
            <a:r>
              <a:rPr lang="zh-CN" altLang="en-US" dirty="0"/>
              <a:t>受限环境安全运行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84D3D-8E8C-D4A9-6829-4F98DB4FD105}"/>
              </a:ext>
            </a:extLst>
          </p:cNvPr>
          <p:cNvSpPr txBox="1"/>
          <p:nvPr/>
        </p:nvSpPr>
        <p:spPr>
          <a:xfrm>
            <a:off x="236293" y="853175"/>
            <a:ext cx="1114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沙盒设计：文件系统隔离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网络隔离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31261-2651-E4FB-D311-3EA6C059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1"/>
          <a:stretch>
            <a:fillRect/>
          </a:stretch>
        </p:blipFill>
        <p:spPr>
          <a:xfrm>
            <a:off x="1220717" y="1432819"/>
            <a:ext cx="9419582" cy="4381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1018D-B544-A369-0A70-65BDF264F2E0}"/>
              </a:ext>
            </a:extLst>
          </p:cNvPr>
          <p:cNvSpPr txBox="1"/>
          <p:nvPr/>
        </p:nvSpPr>
        <p:spPr>
          <a:xfrm>
            <a:off x="8137301" y="2520007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CN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工作目录有读写权限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26083-B6E2-B29F-E1CE-3E37D78AC8E2}"/>
              </a:ext>
            </a:extLst>
          </p:cNvPr>
          <p:cNvSpPr txBox="1"/>
          <p:nvPr/>
        </p:nvSpPr>
        <p:spPr>
          <a:xfrm>
            <a:off x="7757001" y="1426217"/>
            <a:ext cx="2183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CN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不可写</a:t>
            </a: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其他目录，例如根目录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39C82-080A-3849-D7CC-23BE4222BDCF}"/>
              </a:ext>
            </a:extLst>
          </p:cNvPr>
          <p:cNvSpPr txBox="1"/>
          <p:nvPr/>
        </p:nvSpPr>
        <p:spPr>
          <a:xfrm>
            <a:off x="5545013" y="128771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在沙盒环境执行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C96AF-39A0-93F8-190E-E8DD2ADE18AF}"/>
              </a:ext>
            </a:extLst>
          </p:cNvPr>
          <p:cNvSpPr txBox="1"/>
          <p:nvPr/>
        </p:nvSpPr>
        <p:spPr>
          <a:xfrm>
            <a:off x="8257487" y="1844278"/>
            <a:ext cx="2183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不直接进行网络访问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50E3B-3508-CCC0-B28E-6BEE32725ADE}"/>
              </a:ext>
            </a:extLst>
          </p:cNvPr>
          <p:cNvSpPr txBox="1"/>
          <p:nvPr/>
        </p:nvSpPr>
        <p:spPr>
          <a:xfrm>
            <a:off x="6319670" y="3275195"/>
            <a:ext cx="218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网络访问被转发到沙盒外部的指定</a:t>
            </a:r>
            <a:r>
              <a:rPr lang="en-US" altLang="zh-CN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socket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D9004-AAF3-9419-0AF0-4F2157200164}"/>
              </a:ext>
            </a:extLst>
          </p:cNvPr>
          <p:cNvSpPr txBox="1"/>
          <p:nvPr/>
        </p:nvSpPr>
        <p:spPr>
          <a:xfrm>
            <a:off x="4337338" y="4215049"/>
            <a:ext cx="3079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2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解析域名进行规则检查，若在白名单则通过，黑名单拒绝，未知则向用户提出申请</a:t>
            </a:r>
            <a:endParaRPr lang="en-US" altLang="zh-CN" sz="12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3508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32C3-97BE-44A6-7E53-48E5829A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2605CA5-C5FF-C815-6EC6-2DF9DE246722}"/>
              </a:ext>
            </a:extLst>
          </p:cNvPr>
          <p:cNvSpPr/>
          <p:nvPr/>
        </p:nvSpPr>
        <p:spPr>
          <a:xfrm>
            <a:off x="810388" y="2383491"/>
            <a:ext cx="9900942" cy="1967454"/>
          </a:xfrm>
          <a:prstGeom prst="roundRect">
            <a:avLst>
              <a:gd name="adj" fmla="val 962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9FE1E-EC6F-4E44-776D-AFA3DE93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DA4920-6E35-111F-E1AB-7774D75D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altLang="zh-CN" dirty="0"/>
              <a:t>Vibe Coding and Anything</a:t>
            </a:r>
            <a:endParaRPr lang="en-C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43F0C7-F1D1-3D4F-32B8-E0A77A2FFCD2}"/>
              </a:ext>
            </a:extLst>
          </p:cNvPr>
          <p:cNvSpPr/>
          <p:nvPr/>
        </p:nvSpPr>
        <p:spPr>
          <a:xfrm>
            <a:off x="810744" y="1140357"/>
            <a:ext cx="9900942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D90DCF-B36D-6744-53C3-320E403CF89E}"/>
              </a:ext>
            </a:extLst>
          </p:cNvPr>
          <p:cNvSpPr/>
          <p:nvPr/>
        </p:nvSpPr>
        <p:spPr>
          <a:xfrm>
            <a:off x="5344463" y="1340460"/>
            <a:ext cx="1512168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永久上下文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323897-10FD-10DD-BB5B-00EEF96874F1}"/>
              </a:ext>
            </a:extLst>
          </p:cNvPr>
          <p:cNvSpPr/>
          <p:nvPr/>
        </p:nvSpPr>
        <p:spPr>
          <a:xfrm>
            <a:off x="7126358" y="1340460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项目内部上下文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7B620-13D0-22A8-B96E-30F30613E9C4}"/>
              </a:ext>
            </a:extLst>
          </p:cNvPr>
          <p:cNvSpPr txBox="1"/>
          <p:nvPr/>
        </p:nvSpPr>
        <p:spPr>
          <a:xfrm>
            <a:off x="810387" y="1303371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理解项目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7DC4EA-E741-117D-45D2-EBAADCACA3DD}"/>
              </a:ext>
            </a:extLst>
          </p:cNvPr>
          <p:cNvSpPr txBox="1"/>
          <p:nvPr/>
        </p:nvSpPr>
        <p:spPr>
          <a:xfrm>
            <a:off x="809852" y="2568166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做复杂项目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7765AA-2E39-C3E0-636E-9D4DF18C266E}"/>
              </a:ext>
            </a:extLst>
          </p:cNvPr>
          <p:cNvSpPr/>
          <p:nvPr/>
        </p:nvSpPr>
        <p:spPr>
          <a:xfrm>
            <a:off x="4230280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预置SOP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6DBE1A8-2E57-9B83-F73A-4CD8DE6E8DDB}"/>
              </a:ext>
            </a:extLst>
          </p:cNvPr>
          <p:cNvSpPr/>
          <p:nvPr/>
        </p:nvSpPr>
        <p:spPr>
          <a:xfrm>
            <a:off x="6204723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状态触发事件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A2885E3-933A-44CA-4A90-83C5843E9934}"/>
              </a:ext>
            </a:extLst>
          </p:cNvPr>
          <p:cNvSpPr/>
          <p:nvPr/>
        </p:nvSpPr>
        <p:spPr>
          <a:xfrm>
            <a:off x="5131425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SubAgent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各自执行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BED84D6-57C1-8F2E-117B-BC924E9465E8}"/>
              </a:ext>
            </a:extLst>
          </p:cNvPr>
          <p:cNvSpPr/>
          <p:nvPr/>
        </p:nvSpPr>
        <p:spPr>
          <a:xfrm>
            <a:off x="7133333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AgentTeam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多Agent合作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970F18B-09CE-DC3B-52CC-72F61F04E7EC}"/>
              </a:ext>
            </a:extLst>
          </p:cNvPr>
          <p:cNvSpPr/>
          <p:nvPr/>
        </p:nvSpPr>
        <p:spPr>
          <a:xfrm>
            <a:off x="810744" y="4524733"/>
            <a:ext cx="9900586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F2EBB-E8A2-CDEC-6306-56785AFFA9D3}"/>
              </a:ext>
            </a:extLst>
          </p:cNvPr>
          <p:cNvSpPr txBox="1"/>
          <p:nvPr/>
        </p:nvSpPr>
        <p:spPr>
          <a:xfrm>
            <a:off x="810387" y="4687747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Guardrails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可控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191876F-8F9F-7D43-F567-039AA809343D}"/>
              </a:ext>
            </a:extLst>
          </p:cNvPr>
          <p:cNvSpPr/>
          <p:nvPr/>
        </p:nvSpPr>
        <p:spPr>
          <a:xfrm>
            <a:off x="5149371" y="4716615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命令执行权限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FCCF837-BEA1-2FFB-02A1-8002699EEF72}"/>
              </a:ext>
            </a:extLst>
          </p:cNvPr>
          <p:cNvSpPr/>
          <p:nvPr/>
        </p:nvSpPr>
        <p:spPr>
          <a:xfrm>
            <a:off x="7221640" y="4697039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Sandbox</a:t>
            </a:r>
          </a:p>
          <a:p>
            <a:pPr algn="ctr"/>
            <a:r>
              <a:rPr kumimoji="1" lang="zh-CN" altLang="en-US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隔离的运行环境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1C7CE58-FB01-4AE8-8AB1-9D10CE9B61E9}"/>
              </a:ext>
            </a:extLst>
          </p:cNvPr>
          <p:cNvSpPr/>
          <p:nvPr/>
        </p:nvSpPr>
        <p:spPr>
          <a:xfrm>
            <a:off x="8179166" y="256691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后台任务</a:t>
            </a:r>
          </a:p>
        </p:txBody>
      </p:sp>
    </p:spTree>
    <p:extLst>
      <p:ext uri="{BB962C8B-B14F-4D97-AF65-F5344CB8AC3E}">
        <p14:creationId xmlns:p14="http://schemas.microsoft.com/office/powerpoint/2010/main" val="115873073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18615-DF7D-1790-079A-7C928D086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20C72A-996D-C61C-BBFA-A4FA1A90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8A043-D02B-2DCD-3462-101250D0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第一阶段：</a:t>
            </a:r>
            <a:r>
              <a:rPr lang="en-US" dirty="0"/>
              <a:t>Autocomplete</a:t>
            </a:r>
            <a:endParaRPr lang="en-CN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276C7EA-4674-EC6E-C9C4-9F525AF4D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1" b="17646"/>
          <a:stretch>
            <a:fillRect/>
          </a:stretch>
        </p:blipFill>
        <p:spPr bwMode="auto">
          <a:xfrm>
            <a:off x="881768" y="863824"/>
            <a:ext cx="248634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A1D3C-0D48-6590-0945-97434EC7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7" y="1727920"/>
            <a:ext cx="3893455" cy="446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A57AA-4284-1C80-30DA-7DC4C990BBE6}"/>
              </a:ext>
            </a:extLst>
          </p:cNvPr>
          <p:cNvSpPr txBox="1"/>
          <p:nvPr/>
        </p:nvSpPr>
        <p:spPr>
          <a:xfrm>
            <a:off x="4896941" y="1077868"/>
            <a:ext cx="5904656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2021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年开始测试，正式上线于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2022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自动补全工具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根据注释提示可以补全函数</a:t>
            </a:r>
          </a:p>
        </p:txBody>
      </p:sp>
      <p:pic>
        <p:nvPicPr>
          <p:cNvPr id="19458" name="Picture 2" descr="My Week With GitHub Copilot: AI Pair Programming Review">
            <a:extLst>
              <a:ext uri="{FF2B5EF4-FFF2-40B4-BE49-F238E27FC236}">
                <a16:creationId xmlns:a16="http://schemas.microsoft.com/office/drawing/2014/main" id="{5C222BCC-BD37-A198-007C-5815B76D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49" y="2216871"/>
            <a:ext cx="5040560" cy="379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2285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81FCF-0F9B-CC6D-1586-5DB23410F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690F1B-8343-02D4-406E-3E9F1282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BEC5AE-DCDF-3B64-283F-C92BA49F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54" y="49470"/>
            <a:ext cx="11067927" cy="670337"/>
          </a:xfrm>
        </p:spPr>
        <p:txBody>
          <a:bodyPr/>
          <a:lstStyle/>
          <a:p>
            <a:r>
              <a:rPr lang="en-US" dirty="0" err="1"/>
              <a:t>工作实践</a:t>
            </a:r>
            <a:r>
              <a:rPr lang="zh-CN" altLang="en-US" dirty="0"/>
              <a:t>：</a:t>
            </a:r>
            <a:r>
              <a:rPr lang="en-US" altLang="zh-CN" dirty="0"/>
              <a:t>Explore</a:t>
            </a:r>
            <a:r>
              <a:rPr lang="zh-CN" altLang="en-US" dirty="0"/>
              <a:t>、</a:t>
            </a:r>
            <a:r>
              <a:rPr lang="en-US" dirty="0" err="1"/>
              <a:t>Plan、Execute</a:t>
            </a:r>
            <a:r>
              <a:rPr lang="zh-CN" altLang="en-US" dirty="0"/>
              <a:t>、</a:t>
            </a:r>
            <a:r>
              <a:rPr lang="en-US" dirty="0"/>
              <a:t>Review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83E6B-4D4A-DB3E-B39B-B13A7DAA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3" y="2087959"/>
            <a:ext cx="9628027" cy="362234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FCA483B-3E90-4557-B86C-AFAE0D5DAC48}"/>
              </a:ext>
            </a:extLst>
          </p:cNvPr>
          <p:cNvSpPr/>
          <p:nvPr/>
        </p:nvSpPr>
        <p:spPr>
          <a:xfrm>
            <a:off x="2088629" y="5040287"/>
            <a:ext cx="432048" cy="21602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72D6866-49BC-556B-FB94-77EBA58814A0}"/>
              </a:ext>
            </a:extLst>
          </p:cNvPr>
          <p:cNvSpPr/>
          <p:nvPr/>
        </p:nvSpPr>
        <p:spPr>
          <a:xfrm>
            <a:off x="3816821" y="4392215"/>
            <a:ext cx="432048" cy="21602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E98D343-C4E1-1D4B-D918-026E0B86E37C}"/>
              </a:ext>
            </a:extLst>
          </p:cNvPr>
          <p:cNvSpPr/>
          <p:nvPr/>
        </p:nvSpPr>
        <p:spPr>
          <a:xfrm>
            <a:off x="5905053" y="3683105"/>
            <a:ext cx="432048" cy="21602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405FF29-924A-5BC5-F6AE-FCA4995D6D55}"/>
              </a:ext>
            </a:extLst>
          </p:cNvPr>
          <p:cNvSpPr/>
          <p:nvPr/>
        </p:nvSpPr>
        <p:spPr>
          <a:xfrm>
            <a:off x="7993285" y="3132075"/>
            <a:ext cx="432048" cy="216024"/>
          </a:xfrm>
          <a:prstGeom prst="rightArrow">
            <a:avLst/>
          </a:prstGeom>
          <a:solidFill>
            <a:srgbClr val="EECE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66A05-1434-8280-D2F7-E3A1332A09AA}"/>
              </a:ext>
            </a:extLst>
          </p:cNvPr>
          <p:cNvSpPr txBox="1"/>
          <p:nvPr/>
        </p:nvSpPr>
        <p:spPr>
          <a:xfrm>
            <a:off x="236293" y="724648"/>
            <a:ext cx="1114136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先探索规划，再执行，同时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迭代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其中任意步骤之后都可以插入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，不仅是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 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，也可以插入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plan review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打磨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plan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比修改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bad code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效率更高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使用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markdown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作为媒介，作为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human-agent/agent-agent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interface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71522-0EBD-4AEA-EC01-DA167D5298CA}"/>
              </a:ext>
            </a:extLst>
          </p:cNvPr>
          <p:cNvSpPr txBox="1"/>
          <p:nvPr/>
        </p:nvSpPr>
        <p:spPr>
          <a:xfrm>
            <a:off x="360437" y="5461857"/>
            <a:ext cx="2376264" cy="5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探索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当前项目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codebase</a:t>
            </a:r>
          </a:p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充分了解背景信息以及需求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010D1-C501-2498-C738-7A62E7605149}"/>
              </a:ext>
            </a:extLst>
          </p:cNvPr>
          <p:cNvSpPr txBox="1"/>
          <p:nvPr/>
        </p:nvSpPr>
        <p:spPr>
          <a:xfrm>
            <a:off x="1656581" y="2680146"/>
            <a:ext cx="2376264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根据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需求进行规划，制定实施方案，涉及拆解任务等等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设计方案后可以进一步再次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方案设计是否合理，反复迭代方案设计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261F0-F4D5-2460-53C5-5341ED34FD85}"/>
              </a:ext>
            </a:extLst>
          </p:cNvPr>
          <p:cNvSpPr txBox="1"/>
          <p:nvPr/>
        </p:nvSpPr>
        <p:spPr>
          <a:xfrm>
            <a:off x="4113767" y="297818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具体执行任务，修改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48E6D-A324-1B68-0788-4693B8112D28}"/>
              </a:ext>
            </a:extLst>
          </p:cNvPr>
          <p:cNvSpPr txBox="1"/>
          <p:nvPr/>
        </p:nvSpPr>
        <p:spPr>
          <a:xfrm>
            <a:off x="6697141" y="210148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审查</a:t>
            </a:r>
            <a:r>
              <a:rPr lang="en-US" altLang="zh-CN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</a:t>
            </a:r>
            <a:r>
              <a:rPr lang="zh-CN" altLang="en-US" sz="1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，进行测试并反馈修改意见</a:t>
            </a:r>
            <a:endParaRPr lang="en-US" altLang="zh-CN" sz="1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6423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A674C-A91F-C755-6DDC-75F1611A8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A0D2C2-86ED-2D55-6FB0-A79A3521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BD427D-59CD-10A5-4B08-40D0870F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55" y="49470"/>
            <a:ext cx="10422444" cy="670337"/>
          </a:xfrm>
        </p:spPr>
        <p:txBody>
          <a:bodyPr/>
          <a:lstStyle/>
          <a:p>
            <a:r>
              <a:rPr lang="en-US" dirty="0" err="1"/>
              <a:t>工作实践</a:t>
            </a:r>
            <a:r>
              <a:rPr lang="zh-CN" altLang="en-US" dirty="0"/>
              <a:t>：多家模型协同</a:t>
            </a: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FF5B3-FB12-85C6-D964-152867DF8056}"/>
              </a:ext>
            </a:extLst>
          </p:cNvPr>
          <p:cNvSpPr txBox="1"/>
          <p:nvPr/>
        </p:nvSpPr>
        <p:spPr>
          <a:xfrm>
            <a:off x="236293" y="724648"/>
            <a:ext cx="10205264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Single-Model Blindness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：使用一家模型，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plan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execute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是同一个， 既当运动员又当裁判，难以发现自身问题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已支持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/codex-review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 Code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中调用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Codex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中的</a:t>
            </a:r>
            <a:r>
              <a:rPr lang="en-US" altLang="zh-CN" sz="18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gpt-5.5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等模型进行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或者可以直接基于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markdown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作为媒介，查阅批注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plan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，或者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review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代码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CD1AD-FAB3-20B8-A849-55A6EB19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55" y="2158324"/>
            <a:ext cx="4392488" cy="3995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3B36B-C22E-0E66-21C4-DA75AEA9F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484" y="2262584"/>
            <a:ext cx="5975073" cy="37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000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924CA-56C1-72FB-D847-F1AA4AFB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F0D9F-294E-E4D7-129A-6B68BA33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953313-D790-DDA4-8E6D-0BB15C79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55" y="49470"/>
            <a:ext cx="10422444" cy="670337"/>
          </a:xfrm>
        </p:spPr>
        <p:txBody>
          <a:bodyPr/>
          <a:lstStyle/>
          <a:p>
            <a:r>
              <a:rPr lang="en-US" dirty="0" err="1"/>
              <a:t>多端协作</a:t>
            </a:r>
            <a:endParaRPr lang="en-C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F2ED1-4AA0-10A3-BB59-2FED1D1F5A93}"/>
              </a:ext>
            </a:extLst>
          </p:cNvPr>
          <p:cNvSpPr txBox="1"/>
          <p:nvPr/>
        </p:nvSpPr>
        <p:spPr>
          <a:xfrm>
            <a:off x="236293" y="724648"/>
            <a:ext cx="102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Codex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已支持多端协同（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iOS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移动端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MacOS 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桌面端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Linux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端）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B7BFC-4027-870D-8CAB-5C9EC857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37" y="1583903"/>
            <a:ext cx="7772400" cy="39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82362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69BE7-F683-1433-0BA0-627FB0B8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图片展示了 Claude science 如何构建环境并按需在您的笔记本电脑、集群或 GPU 上管理计算。">
            <a:extLst>
              <a:ext uri="{FF2B5EF4-FFF2-40B4-BE49-F238E27FC236}">
                <a16:creationId xmlns:a16="http://schemas.microsoft.com/office/drawing/2014/main" id="{2000933A-460E-FA01-0767-297768D08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77" y="1267598"/>
            <a:ext cx="7772400" cy="47666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39BF0-2514-633E-57BA-91A45D6F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5C0CB8-E78D-CC93-C7C3-C7100604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Coding to Anything</a:t>
            </a: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2D67A-D964-75B7-7BC2-7E23F0934733}"/>
              </a:ext>
            </a:extLst>
          </p:cNvPr>
          <p:cNvSpPr txBox="1"/>
          <p:nvPr/>
        </p:nvSpPr>
        <p:spPr>
          <a:xfrm>
            <a:off x="236293" y="724648"/>
            <a:ext cx="1121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日发布：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 Science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：文献分析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分步研究任务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数据分析与可视化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图表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形成修改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manuscript</a:t>
            </a:r>
          </a:p>
        </p:txBody>
      </p:sp>
    </p:spTree>
    <p:extLst>
      <p:ext uri="{BB962C8B-B14F-4D97-AF65-F5344CB8AC3E}">
        <p14:creationId xmlns:p14="http://schemas.microsoft.com/office/powerpoint/2010/main" val="3680809306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10">
            <a:extLst>
              <a:ext uri="{FF2B5EF4-FFF2-40B4-BE49-F238E27FC236}">
                <a16:creationId xmlns:a16="http://schemas.microsoft.com/office/drawing/2014/main" id="{F4D6274F-9478-A665-58EF-0197C0DE0E48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4320000" flipH="1">
            <a:off x="140970" y="3067006"/>
            <a:ext cx="3048000" cy="487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10">
            <a:extLst>
              <a:ext uri="{FF2B5EF4-FFF2-40B4-BE49-F238E27FC236}">
                <a16:creationId xmlns:a16="http://schemas.microsoft.com/office/drawing/2014/main" id="{635418C5-6DAB-02C0-6B91-F0BB89851D44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8146415" y="-932894"/>
            <a:ext cx="3693795" cy="512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9E664-A187-6C86-1214-19E9A107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EF9618DC-21F3-0242-6DE5-76F242F19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53" y="1151855"/>
            <a:ext cx="11522075" cy="11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rgbClr val="9D1D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Thanks for Listening!</a:t>
            </a:r>
          </a:p>
        </p:txBody>
      </p:sp>
      <p:pic>
        <p:nvPicPr>
          <p:cNvPr id="11" name="Picture 208" descr="C:\Users\Lydia\Desktop\教务处工作\20190209龙老师PPT\学校中英文标准组合LOGO下载\中英文标准组合(jpge格式）.jpg">
            <a:extLst>
              <a:ext uri="{FF2B5EF4-FFF2-40B4-BE49-F238E27FC236}">
                <a16:creationId xmlns:a16="http://schemas.microsoft.com/office/drawing/2014/main" id="{2A9340FD-F9A9-5937-C48F-C2C03155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6" y="209511"/>
            <a:ext cx="2880320" cy="57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5C57B03-EA4B-BE20-D42B-CD0AB069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263" y="60268"/>
            <a:ext cx="4033325" cy="6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A0CBA8-A631-9079-B961-D0B7F621E7CD}"/>
              </a:ext>
            </a:extLst>
          </p:cNvPr>
          <p:cNvSpPr txBox="1"/>
          <p:nvPr/>
        </p:nvSpPr>
        <p:spPr>
          <a:xfrm>
            <a:off x="229486" y="4155184"/>
            <a:ext cx="10061248" cy="226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zh-CN" altLang="en-US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参考来源：</a:t>
            </a:r>
            <a:endParaRPr lang="en-US" altLang="zh-CN" sz="1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code.claude.com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/docs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pyshine.com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/Claude-Code-Best-Practices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martinfowler.com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/articles/harness-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engineering.html</a:t>
            </a:r>
            <a:endParaRPr lang="en-US" altLang="zh-CN" sz="1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www.philschmid.de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/agent-harness-2026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yuanchaofa.com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/post/harness-engineering-for-ai-agents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x.com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/Vtrivedy10/status/2023805578561060992?s=20&amp;ref=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blog.langchain.com</a:t>
            </a:r>
            <a:endParaRPr lang="en-US" altLang="zh-CN" sz="1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www.anthropic.com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/news/</a:t>
            </a:r>
            <a:r>
              <a:rPr lang="en-US" altLang="zh-CN" sz="14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</a:t>
            </a:r>
            <a:r>
              <a:rPr lang="en-US" altLang="zh-CN" sz="1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-science-ai-workbench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A1776D3B-5207-4E90-F8F1-7374990660AB}"/>
              </a:ext>
            </a:extLst>
          </p:cNvPr>
          <p:cNvSpPr>
            <a:spLocks/>
          </p:cNvSpPr>
          <p:nvPr/>
        </p:nvSpPr>
        <p:spPr bwMode="auto">
          <a:xfrm>
            <a:off x="-1" y="2396860"/>
            <a:ext cx="11522075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zh-CN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卫雅珂</a:t>
            </a:r>
            <a:endParaRPr lang="en-US" altLang="zh-CN" sz="28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中国人民大学 高瓴人工智能学院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en-US" altLang="zh-CN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yakewei@ruc.edu.cn</a:t>
            </a:r>
            <a:endParaRPr lang="en-US" altLang="zh-CN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Aft>
                <a:spcPts val="1800"/>
              </a:spcAft>
            </a:pPr>
            <a:endParaRPr lang="en-US" altLang="zh-CN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75233"/>
      </p:ext>
    </p:extLst>
  </p:cSld>
  <p:clrMapOvr>
    <a:masterClrMapping/>
  </p:clrMapOvr>
  <p:transition spd="med" advTm="2945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EB9BF-7337-AA05-3798-0CB32CCB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90D63D-7107-5A9C-283C-B21E7111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50B259-5DA3-E8D0-4AD8-EC4154E2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第二阶段：</a:t>
            </a:r>
            <a:r>
              <a:rPr lang="en-US" dirty="0"/>
              <a:t>IDE Agent</a:t>
            </a:r>
            <a:endParaRPr lang="en-CN" dirty="0"/>
          </a:p>
        </p:txBody>
      </p:sp>
      <p:pic>
        <p:nvPicPr>
          <p:cNvPr id="4" name="Picture 8" descr="Cursor AI Icon SVG Vector &amp; PNG Free Download | UXWing">
            <a:extLst>
              <a:ext uri="{FF2B5EF4-FFF2-40B4-BE49-F238E27FC236}">
                <a16:creationId xmlns:a16="http://schemas.microsoft.com/office/drawing/2014/main" id="{9CC1DB40-F812-8B33-1F1A-E0048BEB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65" y="1613109"/>
            <a:ext cx="996701" cy="9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FE1F74-4DED-22A1-BF24-98EB2ED79C71}"/>
              </a:ext>
            </a:extLst>
          </p:cNvPr>
          <p:cNvSpPr txBox="1"/>
          <p:nvPr/>
        </p:nvSpPr>
        <p:spPr>
          <a:xfrm>
            <a:off x="462008" y="2880047"/>
            <a:ext cx="3744416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发布于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2023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大模型Agent内置在IDE中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uman-agent</a:t>
            </a:r>
            <a:r>
              <a:rPr lang="en-CN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协作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自然语言编程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CN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prompt-repsonse</a:t>
            </a:r>
            <a:r>
              <a:rPr lang="zh-CN" alt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方式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驱动，只需要校验修改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可以直接针对整个项目进行更改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配置多个主流大模型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ursor - Download - Softpedia">
            <a:extLst>
              <a:ext uri="{FF2B5EF4-FFF2-40B4-BE49-F238E27FC236}">
                <a16:creationId xmlns:a16="http://schemas.microsoft.com/office/drawing/2014/main" id="{04DE9ADE-A77B-D8E2-F573-6B487C9F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73" y="1438401"/>
            <a:ext cx="6564819" cy="39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2354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1C340-ABBB-6EFD-38EF-938032830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122A6-DCC5-96C5-4D19-71DE1A97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08EAC7-F0FD-89F7-00DB-C1C5637F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第三阶段</a:t>
            </a:r>
            <a:r>
              <a:rPr lang="zh-CN" altLang="en-US" dirty="0"/>
              <a:t>：</a:t>
            </a:r>
            <a:r>
              <a:rPr lang="en-US" dirty="0"/>
              <a:t>CLI Agent</a:t>
            </a:r>
            <a:endParaRPr lang="en-CN" dirty="0"/>
          </a:p>
        </p:txBody>
      </p:sp>
      <p:pic>
        <p:nvPicPr>
          <p:cNvPr id="4" name="Picture 12" descr="Codex - 在Windows 上免費下載並安裝| Microsoft Store">
            <a:extLst>
              <a:ext uri="{FF2B5EF4-FFF2-40B4-BE49-F238E27FC236}">
                <a16:creationId xmlns:a16="http://schemas.microsoft.com/office/drawing/2014/main" id="{E96FD450-80A2-5012-1E19-328EE919F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83" y="1225732"/>
            <a:ext cx="1422878" cy="14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laude Opus 4 | Agent.AI">
            <a:extLst>
              <a:ext uri="{FF2B5EF4-FFF2-40B4-BE49-F238E27FC236}">
                <a16:creationId xmlns:a16="http://schemas.microsoft.com/office/drawing/2014/main" id="{5F217725-FC27-5F40-1258-330ABCED9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49" y="1511888"/>
            <a:ext cx="923634" cy="92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0B4E6-7FFA-B48F-4E78-B0FEAA67A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989" y="2055973"/>
            <a:ext cx="5293396" cy="1137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71306-3831-8949-119B-A17BD24AC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89" y="3600127"/>
            <a:ext cx="5138452" cy="1112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BC14CB-E15E-940C-6282-88C9AD967D4E}"/>
              </a:ext>
            </a:extLst>
          </p:cNvPr>
          <p:cNvSpPr txBox="1"/>
          <p:nvPr/>
        </p:nvSpPr>
        <p:spPr>
          <a:xfrm>
            <a:off x="864493" y="2696239"/>
            <a:ext cx="3744416" cy="262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Claude Code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发布于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Command Line Agent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从“副驾驶”到“主驾驶”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只关心输出，不关心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difference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Human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只关注如何定义任务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，放手让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全部执行，主动性更强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部署更自由，有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terminal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的地方就有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agent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20AC6-287A-3113-56D6-D57D9116AF55}"/>
              </a:ext>
            </a:extLst>
          </p:cNvPr>
          <p:cNvSpPr txBox="1"/>
          <p:nvPr/>
        </p:nvSpPr>
        <p:spPr>
          <a:xfrm>
            <a:off x="3019584" y="5459622"/>
            <a:ext cx="5770604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2400" b="1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Beyond coding</a:t>
            </a:r>
            <a:endParaRPr lang="zh-CN" altLang="en-US" sz="2400" b="1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4108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C60D-BDBC-8B24-8BD4-A16906C2B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35DC9-3AC6-13BF-0CEC-D58EC60B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3217A9-D9A9-AAE0-E47F-47B89A48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基本使用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01E96-A1A0-3D12-393E-9FE6840E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88" y="1759640"/>
            <a:ext cx="9100298" cy="29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75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ABC41-A4A1-6B8A-CFE1-6C885406D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057EF-6C0B-F355-F8DD-690A61F8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4DECE9-AA66-2A3E-9705-685112A8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QuickStart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C7500-928C-3386-3E8F-2B177CC1AED3}"/>
              </a:ext>
            </a:extLst>
          </p:cNvPr>
          <p:cNvSpPr txBox="1"/>
          <p:nvPr/>
        </p:nvSpPr>
        <p:spPr>
          <a:xfrm>
            <a:off x="236293" y="853175"/>
            <a:ext cx="1085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以我们的NeurIPS论文</a:t>
            </a:r>
            <a:r>
              <a:rPr lang="en-US" altLang="zh-CN" sz="18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MokA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的项目代码为例，如何快速上手并进行修改和拓展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FA21-33CE-DC95-F8C3-CE10A01D7BEB}"/>
              </a:ext>
            </a:extLst>
          </p:cNvPr>
          <p:cNvSpPr txBox="1"/>
          <p:nvPr/>
        </p:nvSpPr>
        <p:spPr>
          <a:xfrm>
            <a:off x="5051017" y="1462170"/>
            <a:ext cx="64129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如何快速了解一个新项目？</a:t>
            </a:r>
            <a:endParaRPr lang="en-US" altLang="zh-CN" sz="1800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18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init</a:t>
            </a:r>
            <a:endParaRPr lang="en-US" altLang="zh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总结当前codebase的基本结构.</a:t>
            </a:r>
          </a:p>
          <a:p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然后继续提问从high-level到specific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CN" sz="1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give me an overview of this codebase</a:t>
            </a:r>
            <a:endParaRPr lang="en-CN" sz="1600" i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1600" i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explain the main architecture patterns used here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1600" i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what are the model</a:t>
            </a:r>
            <a:r>
              <a:rPr lang="zh-CN" altLang="en-US" sz="16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backbone</a:t>
            </a:r>
            <a:r>
              <a:rPr lang="en-US" sz="16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?</a:t>
            </a:r>
            <a:endParaRPr lang="en-CN" sz="1600" i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CB7862-5A93-8BB4-341C-4615FB07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77" y="1462170"/>
            <a:ext cx="4176464" cy="45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520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D18E9-4C5F-C629-EB09-32D81663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559656-201F-40EE-E762-8816E8CC3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57" y="2349091"/>
            <a:ext cx="2329854" cy="21144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989D0-7E8B-82CF-C439-CCAD62C0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12250-6261-07D2-B827-C8B80BDD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QuickStart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51DE6-8FCC-8E1E-5CE4-2EC9AA6DF913}"/>
              </a:ext>
            </a:extLst>
          </p:cNvPr>
          <p:cNvSpPr txBox="1"/>
          <p:nvPr/>
        </p:nvSpPr>
        <p:spPr>
          <a:xfrm>
            <a:off x="236293" y="853175"/>
            <a:ext cx="1085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以我们的NeurIPS论文</a:t>
            </a:r>
            <a:r>
              <a:rPr lang="en-US" altLang="zh-CN" sz="18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MokA</a:t>
            </a:r>
            <a:r>
              <a:rPr lang="zh-CN" altLang="en-US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的项目代码为例，如何快速上手并进行修改和拓展</a:t>
            </a:r>
            <a:endParaRPr lang="en-CN" sz="1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97A4D-358B-4C40-499B-3E0BF7F1203B}"/>
              </a:ext>
            </a:extLst>
          </p:cNvPr>
          <p:cNvSpPr txBox="1"/>
          <p:nvPr/>
        </p:nvSpPr>
        <p:spPr>
          <a:xfrm>
            <a:off x="5051017" y="1462170"/>
            <a:ext cx="641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如何基于该项目进行拓展？此时以</a:t>
            </a:r>
            <a:r>
              <a:rPr lang="en-US" altLang="zh-CN" sz="1800" dirty="0" err="1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MokA</a:t>
            </a:r>
            <a:r>
              <a:rPr lang="zh-CN" altLang="en-US" sz="1800" dirty="0">
                <a:solidFill>
                  <a:srgbClr val="9E1E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中的交互模块设计为示例。</a:t>
            </a:r>
            <a:endParaRPr lang="en-US" altLang="zh-CN" sz="1800" dirty="0">
              <a:solidFill>
                <a:srgbClr val="9E1E33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9151F-84AE-E10F-0470-94250CD28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202" y="4418189"/>
            <a:ext cx="4274568" cy="1932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8D149-598D-D984-447F-C56286009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5" y="1424359"/>
            <a:ext cx="4465738" cy="49592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C45743-6171-F5F6-2F84-24EF54D45E0B}"/>
              </a:ext>
            </a:extLst>
          </p:cNvPr>
          <p:cNvSpPr/>
          <p:nvPr/>
        </p:nvSpPr>
        <p:spPr>
          <a:xfrm>
            <a:off x="217855" y="1843176"/>
            <a:ext cx="4833162" cy="46717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</p:spTree>
    <p:extLst>
      <p:ext uri="{BB962C8B-B14F-4D97-AF65-F5344CB8AC3E}">
        <p14:creationId xmlns:p14="http://schemas.microsoft.com/office/powerpoint/2010/main" val="336389443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3DDF-75DE-5C0B-726C-3F8253D65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D20071C-408D-02F6-A7A0-A68B5EF02397}"/>
              </a:ext>
            </a:extLst>
          </p:cNvPr>
          <p:cNvSpPr/>
          <p:nvPr/>
        </p:nvSpPr>
        <p:spPr>
          <a:xfrm>
            <a:off x="810388" y="2383491"/>
            <a:ext cx="9900942" cy="1967454"/>
          </a:xfrm>
          <a:prstGeom prst="roundRect">
            <a:avLst>
              <a:gd name="adj" fmla="val 962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990A6-2124-CED6-45C5-D8B2380B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E9DE-39C0-45B1-B406-4DEC767CB4A8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234CA-24D7-BF41-6B43-1C0502C0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altLang="zh-CN" dirty="0"/>
              <a:t>Vibe Coding and Anything</a:t>
            </a:r>
            <a:endParaRPr lang="en-C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118EC1-D257-3F15-BB90-363CC51ED113}"/>
              </a:ext>
            </a:extLst>
          </p:cNvPr>
          <p:cNvSpPr/>
          <p:nvPr/>
        </p:nvSpPr>
        <p:spPr>
          <a:xfrm>
            <a:off x="810744" y="1140357"/>
            <a:ext cx="9900942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239A09-45F0-490E-420F-263ADCC6E214}"/>
              </a:ext>
            </a:extLst>
          </p:cNvPr>
          <p:cNvSpPr/>
          <p:nvPr/>
        </p:nvSpPr>
        <p:spPr>
          <a:xfrm>
            <a:off x="5344463" y="1340460"/>
            <a:ext cx="1512168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永久上下文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FF680C-A60F-DEEF-56F8-247CF1744C1F}"/>
              </a:ext>
            </a:extLst>
          </p:cNvPr>
          <p:cNvSpPr/>
          <p:nvPr/>
        </p:nvSpPr>
        <p:spPr>
          <a:xfrm>
            <a:off x="7126358" y="1340460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项目内部上下文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8C180-57AB-B0D3-21E9-45AA31ABD696}"/>
              </a:ext>
            </a:extLst>
          </p:cNvPr>
          <p:cNvSpPr txBox="1"/>
          <p:nvPr/>
        </p:nvSpPr>
        <p:spPr>
          <a:xfrm>
            <a:off x="810387" y="1303371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理解项目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251544-1D62-B547-576B-B23FF92A08FA}"/>
              </a:ext>
            </a:extLst>
          </p:cNvPr>
          <p:cNvSpPr txBox="1"/>
          <p:nvPr/>
        </p:nvSpPr>
        <p:spPr>
          <a:xfrm>
            <a:off x="809852" y="2568166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做复杂项目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3D57C9D-D1B4-8ADB-58AF-F614D474600C}"/>
              </a:ext>
            </a:extLst>
          </p:cNvPr>
          <p:cNvSpPr/>
          <p:nvPr/>
        </p:nvSpPr>
        <p:spPr>
          <a:xfrm>
            <a:off x="4230280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预置SOP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C4465D-493E-B6D0-A24E-10B1CDCFF01D}"/>
              </a:ext>
            </a:extLst>
          </p:cNvPr>
          <p:cNvSpPr/>
          <p:nvPr/>
        </p:nvSpPr>
        <p:spPr>
          <a:xfrm>
            <a:off x="6204723" y="2577458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状态触发事件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0E4A6F3-26C6-0708-7BF6-4878578231E9}"/>
              </a:ext>
            </a:extLst>
          </p:cNvPr>
          <p:cNvSpPr/>
          <p:nvPr/>
        </p:nvSpPr>
        <p:spPr>
          <a:xfrm>
            <a:off x="5131425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SubAgent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各自执行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73C49D7-59D7-E647-3C6E-77B760C90305}"/>
              </a:ext>
            </a:extLst>
          </p:cNvPr>
          <p:cNvSpPr/>
          <p:nvPr/>
        </p:nvSpPr>
        <p:spPr>
          <a:xfrm>
            <a:off x="7133333" y="343867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AgentTeam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多Agent合作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61F407D-C037-E6A1-8787-FE2AA57568E5}"/>
              </a:ext>
            </a:extLst>
          </p:cNvPr>
          <p:cNvSpPr/>
          <p:nvPr/>
        </p:nvSpPr>
        <p:spPr>
          <a:xfrm>
            <a:off x="810744" y="4524733"/>
            <a:ext cx="9900586" cy="1080120"/>
          </a:xfrm>
          <a:prstGeom prst="roundRect">
            <a:avLst>
              <a:gd name="adj" fmla="val 1340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C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6839B7-7D3A-35A7-E8D5-ED516F2B8FAF}"/>
              </a:ext>
            </a:extLst>
          </p:cNvPr>
          <p:cNvSpPr txBox="1"/>
          <p:nvPr/>
        </p:nvSpPr>
        <p:spPr>
          <a:xfrm>
            <a:off x="810387" y="4687747"/>
            <a:ext cx="237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2400" dirty="0">
                <a:solidFill>
                  <a:srgbClr val="003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Guardrails</a:t>
            </a:r>
          </a:p>
          <a:p>
            <a:pPr algn="ctr"/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让</a:t>
            </a:r>
            <a:r>
              <a:rPr kumimoji="1" 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agent</a:t>
            </a:r>
            <a:r>
              <a:rPr kumimoji="1" lang="zh-CN" altLang="en-US" sz="1800" dirty="0">
                <a:solidFill>
                  <a:srgbClr val="003E92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可控</a:t>
            </a:r>
            <a:endParaRPr kumimoji="1" lang="en-CN" sz="1800" dirty="0">
              <a:solidFill>
                <a:srgbClr val="003E9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62C2871-7CD6-3C22-5D12-217BF5858CEC}"/>
              </a:ext>
            </a:extLst>
          </p:cNvPr>
          <p:cNvSpPr/>
          <p:nvPr/>
        </p:nvSpPr>
        <p:spPr>
          <a:xfrm>
            <a:off x="5149371" y="4716615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命令执行权限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B7CB6D4-3237-52D4-C9AF-4FD38F786D65}"/>
              </a:ext>
            </a:extLst>
          </p:cNvPr>
          <p:cNvSpPr/>
          <p:nvPr/>
        </p:nvSpPr>
        <p:spPr>
          <a:xfrm>
            <a:off x="7221640" y="4697039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Sandbox</a:t>
            </a:r>
          </a:p>
          <a:p>
            <a:pPr algn="ctr"/>
            <a:r>
              <a:rPr kumimoji="1" lang="zh-CN" altLang="en-US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隔离的运行环境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630C07A-2D21-4F08-FB98-70E4634F8C53}"/>
              </a:ext>
            </a:extLst>
          </p:cNvPr>
          <p:cNvSpPr/>
          <p:nvPr/>
        </p:nvSpPr>
        <p:spPr>
          <a:xfrm>
            <a:off x="8179166" y="2566916"/>
            <a:ext cx="1902351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Automations</a:t>
            </a:r>
          </a:p>
          <a:p>
            <a:pPr algn="ctr"/>
            <a:r>
              <a:rPr kumimoji="1" lang="en-CN" sz="1800" dirty="0">
                <a:solidFill>
                  <a:srgbClr val="C0000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后台任务</a:t>
            </a:r>
          </a:p>
        </p:txBody>
      </p:sp>
    </p:spTree>
    <p:extLst>
      <p:ext uri="{BB962C8B-B14F-4D97-AF65-F5344CB8AC3E}">
        <p14:creationId xmlns:p14="http://schemas.microsoft.com/office/powerpoint/2010/main" val="333513540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数据科学导论">
      <a:majorFont>
        <a:latin typeface="Arial Black"/>
        <a:ea typeface="微软雅黑"/>
        <a:cs typeface=""/>
      </a:majorFont>
      <a:minorFont>
        <a:latin typeface="Lucida San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25623</TotalTime>
  <Words>1947</Words>
  <Application>Microsoft Macintosh PowerPoint</Application>
  <PresentationFormat>Custom</PresentationFormat>
  <Paragraphs>367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KaiTi</vt:lpstr>
      <vt:lpstr>微软雅黑</vt:lpstr>
      <vt:lpstr>Arial</vt:lpstr>
      <vt:lpstr>Arial Black</vt:lpstr>
      <vt:lpstr>Calibri</vt:lpstr>
      <vt:lpstr>Lucida Sans</vt:lpstr>
      <vt:lpstr>Times New Roman</vt:lpstr>
      <vt:lpstr>Wingdings</vt:lpstr>
      <vt:lpstr>1_Office 主题</vt:lpstr>
      <vt:lpstr>PowerPoint Presentation</vt:lpstr>
      <vt:lpstr>个人信息</vt:lpstr>
      <vt:lpstr>第一阶段：Autocomplete</vt:lpstr>
      <vt:lpstr>第二阶段：IDE Agent</vt:lpstr>
      <vt:lpstr>第三阶段：CLI Agent</vt:lpstr>
      <vt:lpstr>基本使用</vt:lpstr>
      <vt:lpstr>QuickStart</vt:lpstr>
      <vt:lpstr>QuickStart</vt:lpstr>
      <vt:lpstr>Vibe Coding and Anything</vt:lpstr>
      <vt:lpstr>Vibe Coding and Anything</vt:lpstr>
      <vt:lpstr>Rules-全局上下文</vt:lpstr>
      <vt:lpstr>Memory-项目内上下文</vt:lpstr>
      <vt:lpstr>Vibe Coding and Anything</vt:lpstr>
      <vt:lpstr>Skills-标准化</vt:lpstr>
      <vt:lpstr>Skills-标准化</vt:lpstr>
      <vt:lpstr>Skills-标准化</vt:lpstr>
      <vt:lpstr>Skills-标准化</vt:lpstr>
      <vt:lpstr>Hooks-自动化</vt:lpstr>
      <vt:lpstr>Hooks-自动化</vt:lpstr>
      <vt:lpstr>Automations-后台任务</vt:lpstr>
      <vt:lpstr>应对复杂任务：Subagents与Agent Team</vt:lpstr>
      <vt:lpstr>应对复杂任务：Subagents与Agent Team</vt:lpstr>
      <vt:lpstr>应对复杂任务：Subagents与Agent Team</vt:lpstr>
      <vt:lpstr>应对复杂任务：Subagents与Agent Team</vt:lpstr>
      <vt:lpstr>Vibe Coding and Anything</vt:lpstr>
      <vt:lpstr>Permissions-可执行边界</vt:lpstr>
      <vt:lpstr>Sandbox-受限环境安全运行</vt:lpstr>
      <vt:lpstr>Sandbox-受限环境安全运行</vt:lpstr>
      <vt:lpstr>Vibe Coding and Anything</vt:lpstr>
      <vt:lpstr>工作实践：Explore、Plan、Execute、Review</vt:lpstr>
      <vt:lpstr>工作实践：多家模型协同</vt:lpstr>
      <vt:lpstr>多端协作</vt:lpstr>
      <vt:lpstr>From Coding to Anything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福建省招生宣讲</dc:title>
  <dc:creator>dell</dc:creator>
  <cp:lastModifiedBy>yk w</cp:lastModifiedBy>
  <cp:revision>4963</cp:revision>
  <cp:lastPrinted>2017-11-27T01:54:00Z</cp:lastPrinted>
  <dcterms:created xsi:type="dcterms:W3CDTF">2016-04-22T07:39:00Z</dcterms:created>
  <dcterms:modified xsi:type="dcterms:W3CDTF">2026-07-05T00:55:38Z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