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media/image33.jpg" ContentType="image/png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6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57483926" r:id="rId1"/>
  </p:sldMasterIdLst>
  <p:notesMasterIdLst>
    <p:notesMasterId r:id="rId57"/>
  </p:notesMasterIdLst>
  <p:sldIdLst>
    <p:sldId id="2147309227" r:id="rId2"/>
    <p:sldId id="2147309106" r:id="rId3"/>
    <p:sldId id="2147309148" r:id="rId4"/>
    <p:sldId id="2147309178" r:id="rId5"/>
    <p:sldId id="2147309225" r:id="rId6"/>
    <p:sldId id="2147309180" r:id="rId7"/>
    <p:sldId id="2147309179" r:id="rId8"/>
    <p:sldId id="2147309182" r:id="rId9"/>
    <p:sldId id="2147309183" r:id="rId10"/>
    <p:sldId id="2147309196" r:id="rId11"/>
    <p:sldId id="2147309184" r:id="rId12"/>
    <p:sldId id="2147309223" r:id="rId13"/>
    <p:sldId id="2147309188" r:id="rId14"/>
    <p:sldId id="2147309232" r:id="rId15"/>
    <p:sldId id="2147309229" r:id="rId16"/>
    <p:sldId id="676" r:id="rId17"/>
    <p:sldId id="2147309231" r:id="rId18"/>
    <p:sldId id="2147309233" r:id="rId19"/>
    <p:sldId id="2147309235" r:id="rId20"/>
    <p:sldId id="2147309198" r:id="rId21"/>
    <p:sldId id="269" r:id="rId22"/>
    <p:sldId id="2147309200" r:id="rId23"/>
    <p:sldId id="2147309237" r:id="rId24"/>
    <p:sldId id="2147309238" r:id="rId25"/>
    <p:sldId id="2147309208" r:id="rId26"/>
    <p:sldId id="2147309210" r:id="rId27"/>
    <p:sldId id="2147309211" r:id="rId28"/>
    <p:sldId id="2147309212" r:id="rId29"/>
    <p:sldId id="2147309213" r:id="rId30"/>
    <p:sldId id="2147309214" r:id="rId31"/>
    <p:sldId id="2147309215" r:id="rId32"/>
    <p:sldId id="2147309224" r:id="rId33"/>
    <p:sldId id="2147309160" r:id="rId34"/>
    <p:sldId id="2147309216" r:id="rId35"/>
    <p:sldId id="731" r:id="rId36"/>
    <p:sldId id="2147309165" r:id="rId37"/>
    <p:sldId id="2147309222" r:id="rId38"/>
    <p:sldId id="2147309217" r:id="rId39"/>
    <p:sldId id="2147309218" r:id="rId40"/>
    <p:sldId id="2147309192" r:id="rId41"/>
    <p:sldId id="2147309193" r:id="rId42"/>
    <p:sldId id="2147309194" r:id="rId43"/>
    <p:sldId id="2147309195" r:id="rId44"/>
    <p:sldId id="2147309221" r:id="rId45"/>
    <p:sldId id="2147309219" r:id="rId46"/>
    <p:sldId id="2147309220" r:id="rId47"/>
    <p:sldId id="2147309197" r:id="rId48"/>
    <p:sldId id="2147309202" r:id="rId49"/>
    <p:sldId id="2147309117" r:id="rId50"/>
    <p:sldId id="2147309120" r:id="rId51"/>
    <p:sldId id="2147309118" r:id="rId52"/>
    <p:sldId id="2147309121" r:id="rId53"/>
    <p:sldId id="2147309204" r:id="rId54"/>
    <p:sldId id="2147309205" r:id="rId55"/>
    <p:sldId id="2147309236" r:id="rId5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86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14"/>
    <p:restoredTop sz="91116"/>
  </p:normalViewPr>
  <p:slideViewPr>
    <p:cSldViewPr snapToGrid="0">
      <p:cViewPr varScale="1">
        <p:scale>
          <a:sx n="115" d="100"/>
          <a:sy n="115" d="100"/>
        </p:scale>
        <p:origin x="728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264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22.09.2026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3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5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3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6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3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12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2AAAD-3B63-1A77-DC68-1F876D8EC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EB47891-590A-32DC-84A5-A3BBFF5EF7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85E4DB-6331-019C-7B48-2A8DA6DB051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B0221E2-BF38-03AE-013C-5D8AD4C713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434E22D-64F3-4455-ED60-955473BDDC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5DC24-A4FB-1FF4-CF64-EA42F3799C1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BB3A75-3408-5EA3-5111-7B7A19C5D1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650177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r>
              <a:rPr lang="en-US" sz="2000" b="0" i="0" u="none" strike="noStrike" dirty="0" err="1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以语言为研究对象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，参数多</a:t>
            </a: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042597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5476987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8ECE2-FAE6-2237-482E-7E95AF46F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F9343A4-4E44-B282-7D00-7616FC016B2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F6C248-A75D-3AC3-70D2-E49982531F4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CDEB5AA-8DC4-F5DD-6703-0736319780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11BD456-FE69-AA8F-9FC5-97C52731F8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D3B8D2-27B3-CD21-B1D4-50B210C1639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FF54E3-2243-5182-B28E-7B49CEAA46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005734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3634855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r>
              <a:rPr lang="zh-CN" altLang="en-US" sz="2800" dirty="0"/>
              <a:t>有了 </a:t>
            </a:r>
            <a:r>
              <a:rPr lang="fr-FR" altLang="zh-CN" sz="2800" dirty="0" err="1"/>
              <a:t>Token</a:t>
            </a:r>
            <a:r>
              <a:rPr lang="fr-FR" altLang="zh-CN" sz="2800" dirty="0"/>
              <a:t> </a:t>
            </a:r>
            <a:r>
              <a:rPr lang="zh-CN" altLang="en-US" sz="2800" dirty="0"/>
              <a:t>之后，模型首先通过 </a:t>
            </a:r>
            <a:r>
              <a:rPr lang="fr-FR" altLang="zh-CN" sz="2800" dirty="0" err="1"/>
              <a:t>Embedding</a:t>
            </a:r>
            <a:r>
              <a:rPr lang="fr-FR" altLang="zh-CN" sz="2800" dirty="0"/>
              <a:t> </a:t>
            </a:r>
            <a:r>
              <a:rPr lang="zh-CN" altLang="en-US" sz="2800" dirty="0"/>
              <a:t>将离散的 </a:t>
            </a:r>
            <a:r>
              <a:rPr lang="fr-FR" altLang="zh-CN" sz="2800" dirty="0" err="1"/>
              <a:t>Token</a:t>
            </a:r>
            <a:r>
              <a:rPr lang="fr-FR" altLang="zh-CN" sz="2800" dirty="0"/>
              <a:t> </a:t>
            </a:r>
            <a:r>
              <a:rPr lang="zh-CN" altLang="en-US" sz="2800" dirty="0"/>
              <a:t>映射为连续的向量表示；随后，</a:t>
            </a:r>
            <a:r>
              <a:rPr lang="fr-FR" altLang="zh-CN" sz="2800" dirty="0"/>
              <a:t>Transformer </a:t>
            </a:r>
            <a:r>
              <a:rPr lang="zh-CN" altLang="en-US" sz="2800" dirty="0"/>
              <a:t>通过自注意力机制（</a:t>
            </a:r>
            <a:r>
              <a:rPr lang="fr-FR" altLang="zh-CN" sz="2800" dirty="0"/>
              <a:t>Self-Attention</a:t>
            </a:r>
            <a:r>
              <a:rPr lang="zh-CN" altLang="fr-FR" sz="2800" dirty="0"/>
              <a:t>）</a:t>
            </a:r>
            <a:r>
              <a:rPr lang="zh-CN" altLang="en-US" sz="2800" dirty="0"/>
              <a:t>让不同 </a:t>
            </a:r>
            <a:r>
              <a:rPr lang="fr-FR" altLang="zh-CN" sz="2800" dirty="0" err="1"/>
              <a:t>Token</a:t>
            </a:r>
            <a:r>
              <a:rPr lang="fr-FR" altLang="zh-CN" sz="2800" dirty="0"/>
              <a:t> </a:t>
            </a:r>
            <a:r>
              <a:rPr lang="zh-CN" altLang="en-US" sz="2800" dirty="0"/>
              <a:t>的向量彼此“交流”，根据上下文动态整合和重组信息。</a:t>
            </a: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2507943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882318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r>
              <a:rPr lang="zh-CN" altLang="en-US" sz="2800" dirty="0"/>
              <a:t>如果说 </a:t>
            </a:r>
            <a:r>
              <a:rPr lang="fr-FR" altLang="zh-CN" sz="2800" dirty="0"/>
              <a:t>LLM </a:t>
            </a:r>
            <a:r>
              <a:rPr lang="zh-CN" altLang="en-US" sz="2800" dirty="0"/>
              <a:t>给了 </a:t>
            </a:r>
            <a:r>
              <a:rPr lang="fr-FR" altLang="zh-CN" sz="2800" dirty="0"/>
              <a:t>AI </a:t>
            </a:r>
            <a:r>
              <a:rPr lang="zh-CN" altLang="en-US" sz="2800" dirty="0"/>
              <a:t>一个“大脑”，那么 </a:t>
            </a:r>
            <a:r>
              <a:rPr lang="fr-FR" altLang="zh-CN" sz="2800" dirty="0"/>
              <a:t>Agent </a:t>
            </a:r>
            <a:r>
              <a:rPr lang="zh-CN" altLang="en-US" sz="2800" dirty="0"/>
              <a:t>就是在这个大脑之外，再给它加上记忆、规划能力、工具和一双能够行动的“手”。</a:t>
            </a:r>
            <a:r>
              <a:rPr lang="fr-FR" altLang="zh-CN" sz="2800" b="1" dirty="0"/>
              <a:t>AI Agent</a:t>
            </a:r>
            <a:r>
              <a:rPr lang="zh-CN" altLang="fr-FR" sz="2800" b="1" dirty="0"/>
              <a:t>能够</a:t>
            </a:r>
            <a:r>
              <a:rPr lang="zh-CN" altLang="en-US" sz="2800" b="1" dirty="0"/>
              <a:t>实现 </a:t>
            </a:r>
            <a:r>
              <a:rPr lang="zh-CN" altLang="en-US" sz="2800" dirty="0"/>
              <a:t>接收目标 → 拆解任务 → 调用工具 → 执行操作 → 检查结果 → 根据反馈继续行动</a:t>
            </a:r>
          </a:p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7380799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4772684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67084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2AFA8-9C14-F680-4918-166A5CCCEF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187E841-5508-42BB-2576-A2D0EFEC455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924B98-E145-2393-3EB3-4AE77BB23D5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5009A19-7040-E783-BD6F-C9ABD3362B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7A0F909-653E-9F3F-6B94-D887900E11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2D5A75-9111-A83B-9BEF-44C1F52219E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4508C3-339A-057C-C6D5-E277077150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0344028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0376445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A55CE-0F7A-4BC4-2D61-D8608137E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D533F9D-950C-B873-4FDD-648AB8BACBB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A06569-56C7-1E91-57FD-1A9EBE92C51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4077BC0-40EB-8700-269A-0012D5B524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AAAB63D-754E-3308-206B-4C7F68738D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r>
              <a:rPr lang="en-US" sz="2000" b="0" i="0" u="none" strike="noStrike" dirty="0" err="1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以语言为研究对象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，参数多</a:t>
            </a: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AFDFD9-169C-D97B-AA82-810D1516BD9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C56C51-D0A8-E46C-A86B-3560ACCD8D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9273356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107D0-C87C-5EEB-3350-C7B411740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F8E3B4E-9F20-3C35-6D4D-D580147A62D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65ACE5-1A8E-7C74-8B1F-8FFE8C8FBD5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C8E5FD1-8488-7DD0-2A33-6BFD236370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4034A0B-CBDF-DE28-B8CF-D26E3F08E9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r>
              <a:rPr lang="en-US" sz="2000" b="0" i="0" u="none" strike="noStrike" dirty="0" err="1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以语言为研究对象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，参数多</a:t>
            </a: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AE7341-2AD9-6239-F68C-56770E4737F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21BEAB-A56D-C6CB-FE98-99BCCAF957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0576412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1803E-29F2-6045-B15C-D08EA0367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CE564D1-EF65-6DDA-ABE1-7B5B34C24F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809329-7B8C-7D58-2044-B024A4A8523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77790A4-FA20-8DF2-E9FC-DD62BBDD0E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CA186B6-2C11-33AD-91D8-EFFC5659AF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r>
              <a:rPr lang="en-US" sz="16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首先来看我们面临的核心科学问题。当前，我国的高能物理实验，如暗物质探测PandaX、中微子实验JUNO等，正产生前所未有的海量数据。这些数据具有三大显著特征：极高的数据率、复杂的多模态结构，以及隐藏在巨大噪声中的微弱信号。这“三高”特征，构成了我们研究工作的新背景和新挑战。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CC980F-B568-A0E5-358D-071708DC051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5E8ACE-AB04-D5D9-5E4F-70086AA3FC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1338068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60BEA-3AEE-01E4-7B68-C94C4B3D2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431B835-9291-42B9-B3A1-C828524216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30B6AC-FBD1-5C09-D647-D1849C3AE2A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D165056-BA0A-D262-FEFA-0E16F932ABF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8D112A2-95ED-CD45-154B-9899FC0CC6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r>
              <a:rPr lang="en-US" sz="2000" b="0" i="0" u="none" strike="noStrike" dirty="0" err="1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以语言为研究对象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，参数多</a:t>
            </a: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1E362F-C96B-B6B7-4B12-9A50457B4D8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EC7548-CEE7-99AC-E7D5-8ABCFBE5EA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7163222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DD801-5785-A2A9-0D14-78F41630A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A6D0CF-996B-0966-3FFB-99548F93BE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D40785-7A39-7288-62A0-7CD933D7BA7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43D8ACE-948F-A3E3-F562-D4B54CE153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D8D91049-CED3-DBB6-95D1-C9EAE4C02F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r>
              <a:rPr lang="en-US" sz="2000" b="0" i="0" u="none" strike="noStrike" dirty="0" err="1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以语言为研究对象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，参数多</a:t>
            </a: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758F04-60DD-54CD-F847-675F559519B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68C94F-A17B-04A0-EE83-1D3FFCBC5C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5245111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737DA-8A4A-D853-F1D2-80962DCFD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B369FFE-D93A-C0EE-68F7-9FF42185BE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00E276-1D79-1E70-EEFC-A52D7676F12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2962645-BE21-AFE4-E2FD-16DB054DAC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55CF3A3-EDBA-4E39-FDDA-0F8F6E29C7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r>
              <a:rPr lang="en-US" sz="2000" b="0" i="0" u="none" strike="noStrike" dirty="0" err="1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很多有趣的物理想法不是不能算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，而是实现的时间成本和人力成本太高。</a:t>
            </a: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F8996A-9F71-F506-5623-092804E5AFD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C41AA9-B683-CFEB-E729-45497DDA3B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5796304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r>
              <a:rPr lang="en-US" sz="2000" b="0" i="0" u="none" strike="noStrike" dirty="0" err="1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很多有趣的物理想法不是不能算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，而是实现的时间成本和人力成本太高。</a:t>
            </a: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7326192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2F2A1-D63F-10EB-93CE-3924D27710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C4E4D8-09E5-1427-BFE9-A6CDD2F757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3C8FBF-39C8-CF0B-2FE0-9FD300B1FE6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B1EC040-7431-A43A-769F-AF36C57876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B98DE5B-DBA7-7E81-1432-C88125222F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r>
              <a:rPr lang="en-US" sz="2000" b="0" i="0" u="none" strike="noStrike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那么，解决这个问题的战略意义何在？首先，这是国际科技竞争的战略制高点。AI for Science已成为大国博弈的焦点，美国的“创世纪计划”就是明证。我们必须抢占先机。其次，这关乎潜在的诺奖级科学突破。高能物理历史上多次催生诺奖，而AI的引入，将极大加速我们在暗物质、中微子等前沿领域的探索进程，有望带来颠覆性的发现。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B0982D-2637-1E7F-E1DF-4985F39451E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26FC2C-6101-9D35-FF6B-E9F8E456D8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7699523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r>
              <a:rPr lang="fr-FR" altLang="zh-CN" sz="2800" dirty="0" err="1"/>
              <a:t>Agentic</a:t>
            </a:r>
            <a:r>
              <a:rPr lang="fr-FR" altLang="zh-CN" sz="2800" dirty="0"/>
              <a:t> workflow of </a:t>
            </a:r>
            <a:r>
              <a:rPr lang="fr-FR" altLang="zh-CN" sz="2800" dirty="0" err="1"/>
              <a:t>LQCDMaster</a:t>
            </a:r>
            <a:r>
              <a:rPr lang="fr-FR" altLang="zh-CN" sz="2800" dirty="0"/>
              <a:t>. The planner </a:t>
            </a:r>
            <a:r>
              <a:rPr lang="fr-FR" altLang="zh-CN" sz="2800" dirty="0" err="1"/>
              <a:t>converts</a:t>
            </a:r>
            <a:r>
              <a:rPr lang="fr-FR" altLang="zh-CN" sz="2800" dirty="0"/>
              <a:t> </a:t>
            </a:r>
            <a:r>
              <a:rPr lang="fr-FR" altLang="zh-CN" sz="2800" dirty="0" err="1"/>
              <a:t>natural-language</a:t>
            </a:r>
            <a:r>
              <a:rPr lang="fr-FR" altLang="zh-CN" sz="2800" dirty="0"/>
              <a:t> LQCD </a:t>
            </a:r>
            <a:r>
              <a:rPr lang="fr-FR" altLang="zh-CN" sz="2800" dirty="0" err="1"/>
              <a:t>tasks</a:t>
            </a:r>
            <a:r>
              <a:rPr lang="fr-FR" altLang="zh-CN" sz="2800" dirty="0"/>
              <a:t> </a:t>
            </a:r>
            <a:r>
              <a:rPr lang="fr-FR" altLang="zh-CN" sz="2800" dirty="0" err="1"/>
              <a:t>into</a:t>
            </a:r>
            <a:r>
              <a:rPr lang="fr-FR" altLang="zh-CN" sz="2800" dirty="0"/>
              <a:t> a </a:t>
            </a:r>
            <a:r>
              <a:rPr lang="fr-FR" altLang="zh-CN" sz="2800" dirty="0" err="1"/>
              <a:t>structured</a:t>
            </a:r>
            <a:r>
              <a:rPr lang="fr-FR" altLang="zh-CN" sz="2800" dirty="0"/>
              <a:t> </a:t>
            </a:r>
            <a:r>
              <a:rPr lang="fr-FR" altLang="zh-CN" sz="2800" dirty="0" err="1"/>
              <a:t>scientific</a:t>
            </a:r>
            <a:r>
              <a:rPr lang="fr-FR" altLang="zh-CN" sz="2800" dirty="0"/>
              <a:t> plan; the </a:t>
            </a:r>
            <a:r>
              <a:rPr lang="fr-FR" altLang="zh-CN" sz="2800" dirty="0" err="1"/>
              <a:t>executor</a:t>
            </a:r>
            <a:r>
              <a:rPr lang="fr-FR" altLang="zh-CN" sz="2800" dirty="0"/>
              <a:t> </a:t>
            </a:r>
            <a:r>
              <a:rPr lang="fr-FR" altLang="zh-CN" sz="2800" dirty="0" err="1"/>
              <a:t>turns</a:t>
            </a:r>
            <a:r>
              <a:rPr lang="fr-FR" altLang="zh-CN" sz="2800" dirty="0"/>
              <a:t> the </a:t>
            </a:r>
            <a:r>
              <a:rPr lang="fr-FR" altLang="zh-CN" sz="2800" dirty="0" err="1"/>
              <a:t>approved</a:t>
            </a:r>
            <a:r>
              <a:rPr lang="fr-FR" altLang="zh-CN" sz="2800" dirty="0"/>
              <a:t> plan </a:t>
            </a:r>
            <a:r>
              <a:rPr lang="fr-FR" altLang="zh-CN" sz="2800" dirty="0" err="1"/>
              <a:t>into</a:t>
            </a:r>
            <a:r>
              <a:rPr lang="fr-FR" altLang="zh-CN" sz="2800" dirty="0"/>
              <a:t> </a:t>
            </a:r>
            <a:r>
              <a:rPr lang="fr-FR" altLang="zh-CN" sz="2800" dirty="0" err="1"/>
              <a:t>PyQUDA</a:t>
            </a:r>
            <a:r>
              <a:rPr lang="fr-FR" altLang="zh-CN" sz="2800" dirty="0"/>
              <a:t> and SLURM </a:t>
            </a:r>
            <a:r>
              <a:rPr lang="fr-FR" altLang="zh-CN" sz="2800" dirty="0" err="1"/>
              <a:t>artifacts</a:t>
            </a:r>
            <a:r>
              <a:rPr lang="fr-FR" altLang="zh-CN" sz="2800" dirty="0"/>
              <a:t>; expert-</a:t>
            </a:r>
            <a:r>
              <a:rPr lang="fr-FR" altLang="zh-CN" sz="2800" dirty="0" err="1"/>
              <a:t>annotated</a:t>
            </a:r>
            <a:r>
              <a:rPr lang="fr-FR" altLang="zh-CN" sz="2800" dirty="0"/>
              <a:t> </a:t>
            </a:r>
            <a:r>
              <a:rPr lang="fr-FR" altLang="zh-CN" sz="2800" dirty="0" err="1"/>
              <a:t>domain</a:t>
            </a:r>
            <a:r>
              <a:rPr lang="fr-FR" altLang="zh-CN" sz="2800" dirty="0"/>
              <a:t> </a:t>
            </a:r>
            <a:r>
              <a:rPr lang="fr-FR" altLang="zh-CN" sz="2800" dirty="0" err="1"/>
              <a:t>skills</a:t>
            </a:r>
            <a:r>
              <a:rPr lang="fr-FR" altLang="zh-CN" sz="2800" dirty="0"/>
              <a:t> and a </a:t>
            </a:r>
            <a:r>
              <a:rPr lang="fr-FR" altLang="zh-CN" sz="2800" dirty="0" err="1"/>
              <a:t>deterministic</a:t>
            </a:r>
            <a:r>
              <a:rPr lang="fr-FR" altLang="zh-CN" sz="2800" dirty="0"/>
              <a:t> Wick-contraction </a:t>
            </a:r>
            <a:r>
              <a:rPr lang="fr-FR" altLang="zh-CN" sz="2800" dirty="0" err="1"/>
              <a:t>tool</a:t>
            </a:r>
            <a:r>
              <a:rPr lang="fr-FR" altLang="zh-CN" sz="2800" dirty="0"/>
              <a:t> </a:t>
            </a:r>
            <a:r>
              <a:rPr lang="fr-FR" altLang="zh-CN" sz="2800" dirty="0" err="1"/>
              <a:t>enhance</a:t>
            </a:r>
            <a:r>
              <a:rPr lang="fr-FR" altLang="zh-CN" sz="2800" dirty="0"/>
              <a:t> </a:t>
            </a:r>
            <a:r>
              <a:rPr lang="fr-FR" altLang="zh-CN" sz="2800" dirty="0" err="1"/>
              <a:t>reliability</a:t>
            </a:r>
            <a:r>
              <a:rPr lang="fr-FR" altLang="zh-CN" sz="2800" dirty="0"/>
              <a:t> and </a:t>
            </a:r>
            <a:r>
              <a:rPr lang="fr-FR" altLang="zh-CN" sz="2800" dirty="0" err="1"/>
              <a:t>efficiency</a:t>
            </a:r>
            <a:r>
              <a:rPr lang="fr-FR" altLang="zh-CN" sz="2800" dirty="0"/>
              <a:t>.</a:t>
            </a: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1801666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1B54F-917F-DC98-9A09-AB1EC4F1F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C74E9AA-AE8F-D051-48AF-8D9EFBE2A4D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0AF25C-E1C2-2B7E-77C5-FDACC9EB853E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32BD3B2-5A24-61EE-1F4D-9D0E2F1CC56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E04D482-2237-D91E-0C24-D6EFAB6047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r>
              <a:rPr lang="en-US" sz="2000" b="0" i="0" u="none" strike="noStrike" dirty="0" err="1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如果没有这些skilld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，只用通用的</a:t>
            </a:r>
            <a:r>
              <a:rPr lang="en-US" altLang="zh-CN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agent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，成功率很低</a:t>
            </a:r>
            <a:endParaRPr lang="en-US" altLang="zh-CN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57D4BB-09AB-527F-D68A-3A0EA022692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5866FC-14C9-757E-1DF5-0D73AC4E22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3764342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31DE0-08D6-9C3F-9F4B-BD208F229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AB23C60-4190-0B3C-9E7F-51AEA41717F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98779B-0977-BBCA-5538-121123F986F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CAFEA814-3C10-8DC9-CF76-4BAC5BD605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C67C397-8B59-C3B6-2AE2-44B22795D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r>
              <a:rPr lang="en-US" sz="2000" b="0" i="0" u="none" strike="noStrike" dirty="0" err="1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如果没有这些skilld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，只用通用的</a:t>
            </a:r>
            <a:r>
              <a:rPr lang="en-US" altLang="zh-CN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agent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，成功率很低</a:t>
            </a:r>
            <a:endParaRPr lang="en-US" altLang="zh-CN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939AEE-F833-72F0-45E8-86D15543700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AFCF88-A5CF-13EA-DE6A-934EEF6DF8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7123902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r>
              <a:rPr lang="en-US" sz="2000" b="0" i="0" u="none" strike="noStrike" dirty="0" err="1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如果没有这些skilld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，只用通用的</a:t>
            </a:r>
            <a:r>
              <a:rPr lang="en-US" altLang="zh-CN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agent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，成功率很低</a:t>
            </a:r>
            <a:endParaRPr lang="en-US" altLang="zh-CN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4090188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662640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6784659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0586650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7449826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841468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61233405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BADE2-579F-4F1B-9399-8B845D6D8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8F2D4DF-7DE4-D10A-B857-78FD0D2498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943D0C-7A59-42B9-5D61-673EF8B8D31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FBF4DCF7-6199-6492-DCB8-1381B04CD3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2A48202-48C3-34D1-7037-93A222F474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726F6A-5395-49F1-909A-E92468F9033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251AFA-6446-762D-2715-4EBBD0509C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1141259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408719-0364-8A48-E8D5-D5F404893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>
            <a:extLst>
              <a:ext uri="{FF2B5EF4-FFF2-40B4-BE49-F238E27FC236}">
                <a16:creationId xmlns:a16="http://schemas.microsoft.com/office/drawing/2014/main" id="{BDD50F8B-A964-E77B-60FB-A4B21C8BDCE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2290763" y="512763"/>
            <a:ext cx="4562475" cy="2566987"/>
          </a:xfrm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备注占位符 2">
            <a:extLst>
              <a:ext uri="{FF2B5EF4-FFF2-40B4-BE49-F238E27FC236}">
                <a16:creationId xmlns:a16="http://schemas.microsoft.com/office/drawing/2014/main" id="{B8E737F3-31FD-04E6-84D7-1F7283917C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endParaRPr kumimoji="0" lang="zh-CN" altLang="en-US" sz="28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9460" name="灯片编号占位符 3">
            <a:extLst>
              <a:ext uri="{FF2B5EF4-FFF2-40B4-BE49-F238E27FC236}">
                <a16:creationId xmlns:a16="http://schemas.microsoft.com/office/drawing/2014/main" id="{0792B1D7-DC4F-4756-7A37-AF17D77DAE7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119CEB1A-A237-854E-BF1E-F40C32D03DF4}" type="slidenum">
              <a:rPr lang="zh-CN" altLang="en-US" sz="1200"/>
              <a:pPr algn="r" eaLnBrk="1" hangingPunct="1">
                <a:buFont typeface="Arial" panose="020B0604020202020204" pitchFamily="34" charset="0"/>
                <a:buNone/>
              </a:pPr>
              <a:t>33</a:t>
            </a:fld>
            <a:endParaRPr lang="en-US" altLang="zh-CN" sz="1200"/>
          </a:p>
        </p:txBody>
      </p:sp>
    </p:spTree>
    <p:extLst>
      <p:ext uri="{BB962C8B-B14F-4D97-AF65-F5344CB8AC3E}">
        <p14:creationId xmlns:p14="http://schemas.microsoft.com/office/powerpoint/2010/main" val="38673624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0901155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>
            <a:extLst>
              <a:ext uri="{FF2B5EF4-FFF2-40B4-BE49-F238E27FC236}">
                <a16:creationId xmlns:a16="http://schemas.microsoft.com/office/drawing/2014/main" id="{2CBCD84E-672A-8348-B030-C5825F906AF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2290763" y="512763"/>
            <a:ext cx="4562475" cy="2566987"/>
          </a:xfrm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备注占位符 2">
            <a:extLst>
              <a:ext uri="{FF2B5EF4-FFF2-40B4-BE49-F238E27FC236}">
                <a16:creationId xmlns:a16="http://schemas.microsoft.com/office/drawing/2014/main" id="{12E339BF-8D98-504B-8F18-A63723BFBC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marL="342900" indent="-342900">
              <a:lnSpc>
                <a:spcPct val="13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zh-CN" altLang="en-US" sz="2800" b="1" dirty="0">
                <a:latin typeface="宋体" panose="02010600030101010101" pitchFamily="2" charset="-122"/>
              </a:rPr>
              <a:t>人们熟知的物质世界由只涵盖</a:t>
            </a:r>
            <a:r>
              <a:rPr lang="zh-CN" altLang="en-US" sz="2800" b="1" dirty="0">
                <a:solidFill>
                  <a:srgbClr val="C00000"/>
                </a:solidFill>
                <a:latin typeface="宋体" panose="02010600030101010101" pitchFamily="2" charset="-122"/>
              </a:rPr>
              <a:t>轻夸克</a:t>
            </a:r>
            <a:r>
              <a:rPr lang="zh-CN" altLang="en-US" sz="2800" b="1" dirty="0">
                <a:latin typeface="宋体" panose="02010600030101010101" pitchFamily="2" charset="-122"/>
              </a:rPr>
              <a:t>的质子和中子构成</a:t>
            </a:r>
            <a:endParaRPr lang="en-US" altLang="zh-CN" sz="2800" b="1" dirty="0">
              <a:latin typeface="宋体" panose="02010600030101010101" pitchFamily="2" charset="-122"/>
            </a:endParaRPr>
          </a:p>
          <a:p>
            <a:pPr marL="342900" indent="-342900">
              <a:lnSpc>
                <a:spcPct val="13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US" altLang="zh-CN" sz="2800" b="1" dirty="0">
                <a:latin typeface="宋体" panose="02010600030101010101" pitchFamily="2" charset="-122"/>
              </a:rPr>
              <a:t>1973</a:t>
            </a:r>
            <a:r>
              <a:rPr lang="zh-CN" altLang="en-US" sz="2800" b="1" dirty="0">
                <a:latin typeface="宋体" panose="02010600030101010101" pitchFamily="2" charset="-122"/>
              </a:rPr>
              <a:t>年，丁肇中与</a:t>
            </a:r>
            <a:r>
              <a:rPr lang="en-US" altLang="zh-CN" sz="2800" b="1" dirty="0">
                <a:latin typeface="宋体" panose="02010600030101010101" pitchFamily="2" charset="-122"/>
              </a:rPr>
              <a:t>Richter</a:t>
            </a:r>
            <a:r>
              <a:rPr lang="zh-CN" altLang="en-US" sz="2800" b="1" dirty="0">
                <a:latin typeface="宋体" panose="02010600030101010101" pitchFamily="2" charset="-122"/>
              </a:rPr>
              <a:t>首次发现了</a:t>
            </a:r>
            <a:r>
              <a:rPr lang="zh-CN" altLang="en-US" sz="2800" b="1" dirty="0">
                <a:solidFill>
                  <a:srgbClr val="C00000"/>
                </a:solidFill>
                <a:latin typeface="宋体" panose="02010600030101010101" pitchFamily="2" charset="-122"/>
              </a:rPr>
              <a:t>重味粲夸克</a:t>
            </a:r>
            <a:r>
              <a:rPr lang="zh-CN" altLang="en-US" sz="2800" b="1" dirty="0">
                <a:latin typeface="宋体" panose="02010600030101010101" pitchFamily="2" charset="-122"/>
              </a:rPr>
              <a:t>，开启了重味夸克物理研究的大门</a:t>
            </a:r>
            <a:endParaRPr lang="en-US" altLang="zh-CN" sz="2800" b="1" dirty="0">
              <a:latin typeface="宋体" panose="02010600030101010101" pitchFamily="2" charset="-122"/>
            </a:endParaRPr>
          </a:p>
          <a:p>
            <a:pPr marL="342900" indent="-342900">
              <a:lnSpc>
                <a:spcPct val="13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US" altLang="zh-CN" sz="2800" b="1" dirty="0">
                <a:latin typeface="宋体" panose="02010600030101010101" pitchFamily="2" charset="-122"/>
              </a:rPr>
              <a:t>1977</a:t>
            </a:r>
            <a:r>
              <a:rPr lang="zh-CN" altLang="en-US" sz="2800" b="1" dirty="0">
                <a:latin typeface="宋体" panose="02010600030101010101" pitchFamily="2" charset="-122"/>
              </a:rPr>
              <a:t>年，</a:t>
            </a:r>
            <a:r>
              <a:rPr lang="e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Lederman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(1988</a:t>
            </a:r>
            <a:r>
              <a:rPr lang="zh-CN" altLang="en-US" sz="2800" b="1" dirty="0">
                <a:latin typeface="宋体" panose="02010600030101010101" pitchFamily="2" charset="-122"/>
              </a:rPr>
              <a:t>年诺贝尔奖获得者</a:t>
            </a:r>
            <a:r>
              <a:rPr lang="en-US" altLang="zh-CN" sz="2800" b="1" dirty="0">
                <a:latin typeface="宋体" panose="02010600030101010101" pitchFamily="2" charset="-122"/>
              </a:rPr>
              <a:t>)</a:t>
            </a:r>
            <a:r>
              <a:rPr lang="zh-CN" altLang="en-US" sz="2800" b="1" dirty="0">
                <a:latin typeface="宋体" panose="02010600030101010101" pitchFamily="2" charset="-122"/>
              </a:rPr>
              <a:t>发现了重味</a:t>
            </a:r>
            <a:r>
              <a:rPr lang="zh-CN" altLang="en-US" sz="2800" b="1" dirty="0">
                <a:solidFill>
                  <a:srgbClr val="C00000"/>
                </a:solidFill>
                <a:latin typeface="宋体" panose="02010600030101010101" pitchFamily="2" charset="-122"/>
              </a:rPr>
              <a:t>底夸克</a:t>
            </a:r>
            <a:endParaRPr lang="en-US" altLang="zh-CN" sz="2800" b="1" dirty="0">
              <a:solidFill>
                <a:srgbClr val="C00000"/>
              </a:solidFill>
              <a:latin typeface="宋体" panose="02010600030101010101" pitchFamily="2" charset="-122"/>
            </a:endParaRPr>
          </a:p>
          <a:p>
            <a:pPr marL="342900" indent="-342900">
              <a:lnSpc>
                <a:spcPct val="13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US" altLang="zh-CN" sz="2800" b="1" dirty="0">
                <a:latin typeface="宋体" panose="02010600030101010101" pitchFamily="2" charset="-122"/>
              </a:rPr>
              <a:t>1995</a:t>
            </a:r>
            <a:r>
              <a:rPr lang="zh-CN" altLang="en-US" sz="2800" b="1" dirty="0">
                <a:latin typeface="宋体" panose="02010600030101010101" pitchFamily="2" charset="-122"/>
              </a:rPr>
              <a:t>年，重味</a:t>
            </a:r>
            <a:r>
              <a:rPr lang="zh-CN" altLang="en-US" sz="2800" b="1" dirty="0">
                <a:solidFill>
                  <a:srgbClr val="C00000"/>
                </a:solidFill>
                <a:latin typeface="宋体" panose="02010600030101010101" pitchFamily="2" charset="-122"/>
              </a:rPr>
              <a:t>顶夸克</a:t>
            </a:r>
            <a:r>
              <a:rPr lang="zh-CN" altLang="en-US" sz="2800" b="1" dirty="0">
                <a:latin typeface="宋体" panose="02010600030101010101" pitchFamily="2" charset="-122"/>
              </a:rPr>
              <a:t>被发现</a:t>
            </a:r>
            <a:endParaRPr lang="en-US" altLang="zh-CN" sz="2800" b="1" dirty="0">
              <a:latin typeface="宋体" panose="02010600030101010101" pitchFamily="2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zh-CN" altLang="en-US" sz="2800" b="1" dirty="0">
                <a:latin typeface="宋体" panose="02010600030101010101" pitchFamily="2" charset="-122"/>
              </a:rPr>
              <a:t>自此，</a:t>
            </a:r>
            <a:r>
              <a:rPr kumimoji="0" lang="zh-CN" altLang="en-US" sz="2800" b="1" dirty="0">
                <a:solidFill>
                  <a:schemeClr val="bg1"/>
                </a:solidFill>
                <a:latin typeface="Arial" panose="020B0604020202020204" pitchFamily="34" charset="0"/>
              </a:rPr>
              <a:t>重味夸克物理一直是粒子物理研究的最前沿课题之一</a:t>
            </a:r>
          </a:p>
        </p:txBody>
      </p:sp>
      <p:sp>
        <p:nvSpPr>
          <p:cNvPr id="39940" name="灯片编号占位符 3">
            <a:extLst>
              <a:ext uri="{FF2B5EF4-FFF2-40B4-BE49-F238E27FC236}">
                <a16:creationId xmlns:a16="http://schemas.microsoft.com/office/drawing/2014/main" id="{7749EC7B-44EB-AC48-9727-FE82512EB4D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4B4A04D6-B6A3-DB4A-B9D6-7083A686544E}" type="slidenum">
              <a:rPr lang="zh-CN" altLang="en-US" sz="1200"/>
              <a:pPr algn="r" eaLnBrk="1" hangingPunct="1">
                <a:buFont typeface="Arial" panose="020B0604020202020204" pitchFamily="34" charset="0"/>
                <a:buNone/>
              </a:pPr>
              <a:t>35</a:t>
            </a:fld>
            <a:endParaRPr lang="en-US" altLang="zh-CN" sz="1200"/>
          </a:p>
        </p:txBody>
      </p:sp>
    </p:spTree>
    <p:extLst>
      <p:ext uri="{BB962C8B-B14F-4D97-AF65-F5344CB8AC3E}">
        <p14:creationId xmlns:p14="http://schemas.microsoft.com/office/powerpoint/2010/main" val="8245520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268D71-7936-E93D-6D18-66B1077C4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>
            <a:extLst>
              <a:ext uri="{FF2B5EF4-FFF2-40B4-BE49-F238E27FC236}">
                <a16:creationId xmlns:a16="http://schemas.microsoft.com/office/drawing/2014/main" id="{56F42650-E5A1-02B9-D7FF-1C9545483CE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2290763" y="512763"/>
            <a:ext cx="4562475" cy="2566987"/>
          </a:xfrm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备注占位符 2">
            <a:extLst>
              <a:ext uri="{FF2B5EF4-FFF2-40B4-BE49-F238E27FC236}">
                <a16:creationId xmlns:a16="http://schemas.microsoft.com/office/drawing/2014/main" id="{9F02B5B9-994E-A8D2-4DBA-DA339BCD66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marL="342900" indent="-342900">
              <a:lnSpc>
                <a:spcPct val="13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zh-CN" altLang="en-US" sz="2800" b="1" dirty="0">
                <a:latin typeface="宋体" panose="02010600030101010101" pitchFamily="2" charset="-122"/>
              </a:rPr>
              <a:t>人们熟知的物质世界由只涵盖</a:t>
            </a:r>
            <a:r>
              <a:rPr lang="zh-CN" altLang="en-US" sz="2800" b="1" dirty="0">
                <a:solidFill>
                  <a:srgbClr val="C00000"/>
                </a:solidFill>
                <a:latin typeface="宋体" panose="02010600030101010101" pitchFamily="2" charset="-122"/>
              </a:rPr>
              <a:t>轻夸克</a:t>
            </a:r>
            <a:r>
              <a:rPr lang="zh-CN" altLang="en-US" sz="2800" b="1" dirty="0">
                <a:latin typeface="宋体" panose="02010600030101010101" pitchFamily="2" charset="-122"/>
              </a:rPr>
              <a:t>的质子和中子构成</a:t>
            </a:r>
            <a:endParaRPr lang="en-US" altLang="zh-CN" sz="2800" b="1" dirty="0">
              <a:latin typeface="宋体" panose="02010600030101010101" pitchFamily="2" charset="-122"/>
            </a:endParaRPr>
          </a:p>
          <a:p>
            <a:pPr marL="342900" indent="-342900">
              <a:lnSpc>
                <a:spcPct val="13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US" altLang="zh-CN" sz="2800" b="1" dirty="0">
                <a:latin typeface="宋体" panose="02010600030101010101" pitchFamily="2" charset="-122"/>
              </a:rPr>
              <a:t>1973</a:t>
            </a:r>
            <a:r>
              <a:rPr lang="zh-CN" altLang="en-US" sz="2800" b="1" dirty="0">
                <a:latin typeface="宋体" panose="02010600030101010101" pitchFamily="2" charset="-122"/>
              </a:rPr>
              <a:t>年，丁肇中与</a:t>
            </a:r>
            <a:r>
              <a:rPr lang="en-US" altLang="zh-CN" sz="2800" b="1" dirty="0">
                <a:latin typeface="宋体" panose="02010600030101010101" pitchFamily="2" charset="-122"/>
              </a:rPr>
              <a:t>Richter</a:t>
            </a:r>
            <a:r>
              <a:rPr lang="zh-CN" altLang="en-US" sz="2800" b="1" dirty="0">
                <a:latin typeface="宋体" panose="02010600030101010101" pitchFamily="2" charset="-122"/>
              </a:rPr>
              <a:t>首次发现了</a:t>
            </a:r>
            <a:r>
              <a:rPr lang="zh-CN" altLang="en-US" sz="2800" b="1" dirty="0">
                <a:solidFill>
                  <a:srgbClr val="C00000"/>
                </a:solidFill>
                <a:latin typeface="宋体" panose="02010600030101010101" pitchFamily="2" charset="-122"/>
              </a:rPr>
              <a:t>重味粲夸克</a:t>
            </a:r>
            <a:r>
              <a:rPr lang="zh-CN" altLang="en-US" sz="2800" b="1" dirty="0">
                <a:latin typeface="宋体" panose="02010600030101010101" pitchFamily="2" charset="-122"/>
              </a:rPr>
              <a:t>，开启了重味夸克物理研究的大门</a:t>
            </a:r>
            <a:endParaRPr lang="en-US" altLang="zh-CN" sz="2800" b="1" dirty="0">
              <a:latin typeface="宋体" panose="02010600030101010101" pitchFamily="2" charset="-122"/>
            </a:endParaRPr>
          </a:p>
          <a:p>
            <a:pPr marL="342900" indent="-342900">
              <a:lnSpc>
                <a:spcPct val="13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US" altLang="zh-CN" sz="2800" b="1" dirty="0">
                <a:latin typeface="宋体" panose="02010600030101010101" pitchFamily="2" charset="-122"/>
              </a:rPr>
              <a:t>1977</a:t>
            </a:r>
            <a:r>
              <a:rPr lang="zh-CN" altLang="en-US" sz="2800" b="1" dirty="0">
                <a:latin typeface="宋体" panose="02010600030101010101" pitchFamily="2" charset="-122"/>
              </a:rPr>
              <a:t>年，</a:t>
            </a:r>
            <a:r>
              <a:rPr lang="e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Lederman</a:t>
            </a:r>
            <a:r>
              <a:rPr lang="zh-CN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(1988</a:t>
            </a:r>
            <a:r>
              <a:rPr lang="zh-CN" altLang="en-US" sz="2800" b="1" dirty="0">
                <a:latin typeface="宋体" panose="02010600030101010101" pitchFamily="2" charset="-122"/>
              </a:rPr>
              <a:t>年诺贝尔奖获得者</a:t>
            </a:r>
            <a:r>
              <a:rPr lang="en-US" altLang="zh-CN" sz="2800" b="1" dirty="0">
                <a:latin typeface="宋体" panose="02010600030101010101" pitchFamily="2" charset="-122"/>
              </a:rPr>
              <a:t>)</a:t>
            </a:r>
            <a:r>
              <a:rPr lang="zh-CN" altLang="en-US" sz="2800" b="1" dirty="0">
                <a:latin typeface="宋体" panose="02010600030101010101" pitchFamily="2" charset="-122"/>
              </a:rPr>
              <a:t>发现了重味</a:t>
            </a:r>
            <a:r>
              <a:rPr lang="zh-CN" altLang="en-US" sz="2800" b="1" dirty="0">
                <a:solidFill>
                  <a:srgbClr val="C00000"/>
                </a:solidFill>
                <a:latin typeface="宋体" panose="02010600030101010101" pitchFamily="2" charset="-122"/>
              </a:rPr>
              <a:t>底夸克</a:t>
            </a:r>
            <a:endParaRPr lang="en-US" altLang="zh-CN" sz="2800" b="1" dirty="0">
              <a:solidFill>
                <a:srgbClr val="C00000"/>
              </a:solidFill>
              <a:latin typeface="宋体" panose="02010600030101010101" pitchFamily="2" charset="-122"/>
            </a:endParaRPr>
          </a:p>
          <a:p>
            <a:pPr marL="342900" indent="-342900">
              <a:lnSpc>
                <a:spcPct val="130000"/>
              </a:lnSpc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US" altLang="zh-CN" sz="2800" b="1" dirty="0">
                <a:latin typeface="宋体" panose="02010600030101010101" pitchFamily="2" charset="-122"/>
              </a:rPr>
              <a:t>1995</a:t>
            </a:r>
            <a:r>
              <a:rPr lang="zh-CN" altLang="en-US" sz="2800" b="1" dirty="0">
                <a:latin typeface="宋体" panose="02010600030101010101" pitchFamily="2" charset="-122"/>
              </a:rPr>
              <a:t>年，重味</a:t>
            </a:r>
            <a:r>
              <a:rPr lang="zh-CN" altLang="en-US" sz="2800" b="1" dirty="0">
                <a:solidFill>
                  <a:srgbClr val="C00000"/>
                </a:solidFill>
                <a:latin typeface="宋体" panose="02010600030101010101" pitchFamily="2" charset="-122"/>
              </a:rPr>
              <a:t>顶夸克</a:t>
            </a:r>
            <a:r>
              <a:rPr lang="zh-CN" altLang="en-US" sz="2800" b="1" dirty="0">
                <a:latin typeface="宋体" panose="02010600030101010101" pitchFamily="2" charset="-122"/>
              </a:rPr>
              <a:t>被发现</a:t>
            </a:r>
            <a:endParaRPr lang="en-US" altLang="zh-CN" sz="2800" b="1" dirty="0">
              <a:latin typeface="宋体" panose="02010600030101010101" pitchFamily="2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zh-CN" altLang="en-US" sz="2800" b="1" dirty="0">
                <a:latin typeface="宋体" panose="02010600030101010101" pitchFamily="2" charset="-122"/>
              </a:rPr>
              <a:t>自此，</a:t>
            </a:r>
            <a:r>
              <a:rPr kumimoji="0" lang="zh-CN" altLang="en-US" sz="2800" b="1" dirty="0">
                <a:solidFill>
                  <a:schemeClr val="bg1"/>
                </a:solidFill>
                <a:latin typeface="Arial" panose="020B0604020202020204" pitchFamily="34" charset="0"/>
              </a:rPr>
              <a:t>重味夸克物理一直是粒子物理研究的最前沿课题之一</a:t>
            </a:r>
          </a:p>
        </p:txBody>
      </p:sp>
      <p:sp>
        <p:nvSpPr>
          <p:cNvPr id="39940" name="灯片编号占位符 3">
            <a:extLst>
              <a:ext uri="{FF2B5EF4-FFF2-40B4-BE49-F238E27FC236}">
                <a16:creationId xmlns:a16="http://schemas.microsoft.com/office/drawing/2014/main" id="{00CB2312-1217-13DC-034E-01DB772E97C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4B4A04D6-B6A3-DB4A-B9D6-7083A686544E}" type="slidenum">
              <a:rPr lang="zh-CN" altLang="en-US" sz="1200"/>
              <a:pPr algn="r" eaLnBrk="1" hangingPunct="1">
                <a:buFont typeface="Arial" panose="020B0604020202020204" pitchFamily="34" charset="0"/>
                <a:buNone/>
              </a:pPr>
              <a:t>36</a:t>
            </a:fld>
            <a:endParaRPr lang="en-US" altLang="zh-CN" sz="1200"/>
          </a:p>
        </p:txBody>
      </p:sp>
    </p:spTree>
    <p:extLst>
      <p:ext uri="{BB962C8B-B14F-4D97-AF65-F5344CB8AC3E}">
        <p14:creationId xmlns:p14="http://schemas.microsoft.com/office/powerpoint/2010/main" val="22484531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30952408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9832126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ColliderAgent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：通用端到端对撞机唯象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agent,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靠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Magnus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统一后端</a:t>
            </a:r>
          </a:p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COLLIDER-BENCH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：不是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agent,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而是给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agent"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打分</a:t>
            </a:r>
            <a:r>
              <a:rPr lang="en-US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"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的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LHC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复现基准</a:t>
            </a:r>
            <a:endParaRPr lang="en-US" altLang="zh-CN" sz="20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SMEFT-</a:t>
            </a: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Pheno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-Agent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：把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agent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锁死在 </a:t>
            </a:r>
            <a:r>
              <a:rPr lang="en-US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12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阶段状态机里，强调审计可复现</a:t>
            </a:r>
          </a:p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DarkAgents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天体粒子物理多智能体，亮点是假设审计，</a:t>
            </a: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NANOGrav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引力波拟合</a:t>
            </a:r>
          </a:p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LQCDMaster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格点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QCD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科学计算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Agent,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确定性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Wick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收缩，</a:t>
            </a:r>
            <a:r>
              <a:rPr lang="en-US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90%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机器精度</a:t>
            </a:r>
          </a:p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NNStar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中子星 </a:t>
            </a: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EoS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的便携式 </a:t>
            </a: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skill,RMF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 → TOV →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贝叶斯全自动</a:t>
            </a:r>
          </a:p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CLViscAgent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重离子流体力学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meta-skill,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让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Agent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自己学代码再自主跑科学流程</a:t>
            </a:r>
          </a:p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25324507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ColliderAgent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：通用端到端对撞机唯象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agent,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靠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Magnus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统一后端</a:t>
            </a:r>
          </a:p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COLLIDER-BENCH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：不是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agent,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而是给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agent"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打分</a:t>
            </a:r>
            <a:r>
              <a:rPr lang="en-US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"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的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LHC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复现基准</a:t>
            </a:r>
            <a:endParaRPr lang="en-US" altLang="zh-CN" sz="20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SMEFT-</a:t>
            </a: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Pheno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-Agent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：把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agent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锁死在 </a:t>
            </a:r>
            <a:r>
              <a:rPr lang="en-US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12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阶段状态机里，强调审计可复现</a:t>
            </a:r>
          </a:p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DarkAgents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天体粒子物理多智能体，亮点是假设审计，</a:t>
            </a: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NANOGrav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引力波拟合</a:t>
            </a:r>
          </a:p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LQCDMaster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格点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QCD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科学计算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Agent,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确定性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Wick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收缩，</a:t>
            </a:r>
            <a:r>
              <a:rPr lang="en-US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90%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机器精度</a:t>
            </a:r>
          </a:p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NNStar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中子星 </a:t>
            </a: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EoS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的便携式 </a:t>
            </a: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skill,RMF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 → TOV →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贝叶斯全自动</a:t>
            </a:r>
          </a:p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CLViscAgent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重离子流体力学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meta-skill,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让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Agent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自己学代码再自主跑科学流程</a:t>
            </a:r>
          </a:p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29834427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ColliderAgent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：通用端到端对撞机唯象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agent,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靠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Magnus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统一后端</a:t>
            </a:r>
          </a:p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COLLIDER-BENCH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：不是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agent,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而是给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agent"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打分</a:t>
            </a:r>
            <a:r>
              <a:rPr lang="en-US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"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的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LHC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复现基准</a:t>
            </a:r>
            <a:endParaRPr lang="en-US" altLang="zh-CN" sz="20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SMEFT-</a:t>
            </a: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Pheno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-Agent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：把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agent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锁死在 </a:t>
            </a:r>
            <a:r>
              <a:rPr lang="en-US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12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阶段状态机里，强调审计可复现</a:t>
            </a:r>
          </a:p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DarkAgents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天体粒子物理多智能体，亮点是假设审计，</a:t>
            </a: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NANOGrav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引力波拟合</a:t>
            </a:r>
          </a:p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LQCDMaster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格点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QCD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科学计算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Agent,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确定性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Wick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收缩，</a:t>
            </a:r>
            <a:r>
              <a:rPr lang="en-US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90%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机器精度</a:t>
            </a:r>
          </a:p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NNStar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中子星 </a:t>
            </a: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EoS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的便携式 </a:t>
            </a: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skill,RMF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 → TOV →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贝叶斯全自动</a:t>
            </a:r>
          </a:p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CLViscAgent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重离子流体力学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meta-skill,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让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Agent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自己学代码再自主跑科学流程</a:t>
            </a:r>
          </a:p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0861564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ColliderAgent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：通用端到端对撞机唯象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agent,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靠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Magnus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统一后端</a:t>
            </a:r>
          </a:p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COLLIDER-BENCH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：不是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agent,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而是给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agent"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打分</a:t>
            </a:r>
            <a:r>
              <a:rPr lang="en-US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"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的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LHC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复现基准</a:t>
            </a:r>
            <a:endParaRPr lang="en-US" altLang="zh-CN" sz="2000" dirty="0"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SMEFT-</a:t>
            </a: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Pheno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-Agent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：把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agent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锁死在 </a:t>
            </a:r>
            <a:r>
              <a:rPr lang="en-US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12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阶段状态机里，强调审计可复现</a:t>
            </a:r>
          </a:p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DarkAgents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天体粒子物理多智能体，亮点是假设审计，</a:t>
            </a: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NANOGrav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引力波拟合</a:t>
            </a:r>
          </a:p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LQCDMaster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格点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QCD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科学计算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Agent,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确定性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Wick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收缩，</a:t>
            </a:r>
            <a:r>
              <a:rPr lang="en-US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90%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机器精度</a:t>
            </a:r>
          </a:p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NNStar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中子星 </a:t>
            </a: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EoS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的便携式 </a:t>
            </a: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skill,RMF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 → TOV →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贝叶斯全自动</a:t>
            </a:r>
          </a:p>
          <a:p>
            <a:pPr marL="285750" indent="-285750">
              <a:lnSpc>
                <a:spcPct val="140000"/>
              </a:lnSpc>
              <a:buFont typeface="Wingdings" pitchFamily="2" charset="2"/>
              <a:buChar char="ü"/>
            </a:pPr>
            <a:r>
              <a:rPr lang="en" altLang="zh-CN" sz="2000" dirty="0" err="1">
                <a:latin typeface="SimSun" panose="02010600030101010101" pitchFamily="2" charset="-122"/>
                <a:ea typeface="SimSun" panose="02010600030101010101" pitchFamily="2" charset="-122"/>
              </a:rPr>
              <a:t>CLViscAgent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: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重离子流体力学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meta-skill,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让 </a:t>
            </a:r>
            <a:r>
              <a:rPr lang="en" altLang="zh-CN" sz="2000" dirty="0">
                <a:latin typeface="SimSun" panose="02010600030101010101" pitchFamily="2" charset="-122"/>
                <a:ea typeface="SimSun" panose="02010600030101010101" pitchFamily="2" charset="-122"/>
              </a:rPr>
              <a:t>Agent </a:t>
            </a:r>
            <a:r>
              <a:rPr lang="zh-CN" altLang="en-US" sz="2000" dirty="0">
                <a:latin typeface="SimSun" panose="02010600030101010101" pitchFamily="2" charset="-122"/>
                <a:ea typeface="SimSun" panose="02010600030101010101" pitchFamily="2" charset="-122"/>
              </a:rPr>
              <a:t>自己学代码再自主跑科学流程</a:t>
            </a:r>
          </a:p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18566888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0296026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r>
              <a:rPr lang="en-US" sz="2000" b="0" i="0" u="none" strike="noStrike" dirty="0" err="1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味物理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：实验测量的衰变分支比需要格点</a:t>
            </a:r>
            <a:r>
              <a:rPr lang="en-US" altLang="zh-CN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QCD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提供的形状因子等非微扰输入参数，提取</a:t>
            </a:r>
            <a:r>
              <a:rPr lang="en-US" altLang="zh-CN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CKM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矩阵元，检验</a:t>
            </a:r>
            <a:r>
              <a:rPr lang="en-US" altLang="zh-CN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CKM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矩阵的幺正性</a:t>
            </a:r>
            <a:endParaRPr lang="en-US" altLang="zh-CN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indent="0" algn="l">
              <a:lnSpc>
                <a:spcPct val="100000"/>
              </a:lnSpc>
              <a:spcBef>
                <a:spcPct val="30000"/>
              </a:spcBef>
            </a:pPr>
            <a:r>
              <a:rPr 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Mu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 </a:t>
            </a:r>
            <a:r>
              <a:rPr lang="en-US" altLang="zh-CN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g-2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：格点</a:t>
            </a:r>
            <a:r>
              <a:rPr lang="en-US" altLang="zh-CN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QCD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提供的</a:t>
            </a:r>
            <a:r>
              <a:rPr lang="en-US" altLang="zh-CN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HPV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、</a:t>
            </a:r>
            <a:r>
              <a:rPr lang="en-US" altLang="zh-CN" sz="2000" b="0" i="0" u="none" strike="noStrike" dirty="0" err="1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HLbL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等非微扰输入是标准模型预测</a:t>
            </a:r>
            <a:r>
              <a:rPr lang="en-US" altLang="zh-CN" sz="2000" b="0" i="0" u="none" strike="noStrike" dirty="0" err="1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alpha_mu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的关键</a:t>
            </a:r>
            <a:endParaRPr lang="en-US" altLang="zh-CN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indent="0" algn="l">
              <a:lnSpc>
                <a:spcPct val="100000"/>
              </a:lnSpc>
              <a:spcBef>
                <a:spcPct val="30000"/>
              </a:spcBef>
            </a:pPr>
            <a:r>
              <a:rPr lang="en-US" altLang="zh-CN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DY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：格点</a:t>
            </a:r>
            <a:r>
              <a:rPr lang="en-US" altLang="zh-CN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QCD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计算的</a:t>
            </a:r>
            <a:r>
              <a:rPr lang="en-US" altLang="zh-CN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PDF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、</a:t>
            </a:r>
            <a:r>
              <a:rPr lang="en-US" altLang="zh-CN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TMD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等部分子分布函数，对对撞机精确测量（</a:t>
            </a:r>
            <a:r>
              <a:rPr lang="en-US" altLang="zh-CN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W/Z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，</a:t>
            </a:r>
            <a:r>
              <a:rPr lang="en-US" altLang="zh-CN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Higgs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等）并探索新物理提供支撑</a:t>
            </a:r>
            <a:endParaRPr lang="en-US" altLang="zh-CN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  <a:p>
            <a:pPr indent="0" algn="l">
              <a:lnSpc>
                <a:spcPct val="100000"/>
              </a:lnSpc>
              <a:spcBef>
                <a:spcPct val="30000"/>
              </a:spcBef>
            </a:pP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中微子：格点</a:t>
            </a:r>
            <a:r>
              <a:rPr lang="en-US" altLang="zh-CN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QCD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提供的轴矢量形状因子是中微子实验的关键输入</a:t>
            </a: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09808501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421512502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4E017-1502-6911-772C-82186A79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05217C0-FCE5-51AA-1254-A693669AC10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48091D-5E82-62B2-665D-CCE8DA20556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95CCD7-A5FB-519C-79C9-2181178AF8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A72839E-AA3F-3311-2AEB-031087F8DB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endParaRPr lang="en-US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F67F3D-A1AA-16A1-3AA1-B64B38F988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E9557-894E-50C5-962D-9703D8130F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24473933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D248F-C0A5-7B5E-1B6B-291E125A7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185BE61-9B9A-CB28-091B-9DB6FE4062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A2BDDF-2F06-A3DD-21B6-C87F97B1E74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E316DA8-A608-0622-3A53-89CC85D13C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1F60333-13A8-B9A7-8CCB-E0F1023342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indent="0" algn="l">
              <a:lnSpc>
                <a:spcPct val="100000"/>
              </a:lnSpc>
              <a:spcBef>
                <a:spcPct val="30000"/>
              </a:spcBef>
            </a:pPr>
            <a:r>
              <a:rPr lang="en-US" sz="2000" b="0" i="0" u="none" strike="noStrike" dirty="0" err="1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如果没有这些skilld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，只用通用的</a:t>
            </a:r>
            <a:r>
              <a:rPr lang="en-US" altLang="zh-CN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agent</a:t>
            </a:r>
            <a:r>
              <a:rPr lang="zh-CN" altLang="en-US" sz="2000" b="0" i="0" u="none" strike="noStrike" dirty="0">
                <a:solidFill>
                  <a:srgbClr val="000000"/>
                </a:solidFill>
                <a:latin typeface="Songti SC"/>
                <a:ea typeface="Songti SC"/>
                <a:cs typeface="Songti SC"/>
                <a:sym typeface="Songti SC"/>
              </a:rPr>
              <a:t>，成功率很低</a:t>
            </a:r>
            <a:endParaRPr lang="en-US" altLang="zh-CN" sz="2000" b="0" i="0" u="none" strike="noStrike" dirty="0">
              <a:solidFill>
                <a:srgbClr val="000000"/>
              </a:solidFill>
              <a:latin typeface="Songti SC"/>
              <a:ea typeface="Songti SC"/>
              <a:cs typeface="Songti SC"/>
              <a:sym typeface="Songti SC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0CD505-EC3D-4EED-033C-660021FE7C0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F4455A-C198-3630-6BCF-CA223744DA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487692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35C6-FB83-E741-94BD-5A795D9F315B}" type="datetimeFigureOut">
              <a:rPr kumimoji="1" lang="zh-CN" altLang="en-US" smtClean="0"/>
              <a:t>2026/9/22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3035E-FE20-4543-AD51-0202AFE8809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29372854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35C6-FB83-E741-94BD-5A795D9F315B}" type="datetimeFigureOut">
              <a:rPr kumimoji="1" lang="zh-CN" altLang="en-US" smtClean="0"/>
              <a:t>2026/9/22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3035E-FE20-4543-AD51-0202AFE8809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5750093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35C6-FB83-E741-94BD-5A795D9F315B}" type="datetimeFigureOut">
              <a:rPr kumimoji="1" lang="zh-CN" altLang="en-US" smtClean="0"/>
              <a:t>2026/9/22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3035E-FE20-4543-AD51-0202AFE8809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3254542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35C6-FB83-E741-94BD-5A795D9F315B}" type="datetimeFigureOut">
              <a:rPr kumimoji="1" lang="zh-CN" altLang="en-US" smtClean="0"/>
              <a:t>2026/9/22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3035E-FE20-4543-AD51-0202AFE8809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2761248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35C6-FB83-E741-94BD-5A795D9F315B}" type="datetimeFigureOut">
              <a:rPr kumimoji="1" lang="zh-CN" altLang="en-US" smtClean="0"/>
              <a:t>2026/9/22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3035E-FE20-4543-AD51-0202AFE8809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5042247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35C6-FB83-E741-94BD-5A795D9F315B}" type="datetimeFigureOut">
              <a:rPr kumimoji="1" lang="zh-CN" altLang="en-US" smtClean="0"/>
              <a:t>2026/9/22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3035E-FE20-4543-AD51-0202AFE8809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5968020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35C6-FB83-E741-94BD-5A795D9F315B}" type="datetimeFigureOut">
              <a:rPr kumimoji="1" lang="zh-CN" altLang="en-US" smtClean="0"/>
              <a:t>2026/9/22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3035E-FE20-4543-AD51-0202AFE8809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5615343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35C6-FB83-E741-94BD-5A795D9F315B}" type="datetimeFigureOut">
              <a:rPr kumimoji="1" lang="zh-CN" altLang="en-US" smtClean="0"/>
              <a:t>2026/9/22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3035E-FE20-4543-AD51-0202AFE8809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1145759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35C6-FB83-E741-94BD-5A795D9F315B}" type="datetimeFigureOut">
              <a:rPr kumimoji="1" lang="zh-CN" altLang="en-US" smtClean="0"/>
              <a:t>2026/9/22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3035E-FE20-4543-AD51-0202AFE8809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3648280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35C6-FB83-E741-94BD-5A795D9F315B}" type="datetimeFigureOut">
              <a:rPr kumimoji="1" lang="zh-CN" altLang="en-US" smtClean="0"/>
              <a:t>2026/9/22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3035E-FE20-4543-AD51-0202AFE8809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7445146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435C6-FB83-E741-94BD-5A795D9F315B}" type="datetimeFigureOut">
              <a:rPr kumimoji="1" lang="zh-CN" altLang="en-US" smtClean="0"/>
              <a:t>2026/9/22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3035E-FE20-4543-AD51-0202AFE8809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7829568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0793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435C6-FB83-E741-94BD-5A795D9F315B}" type="datetimeFigureOut">
              <a:rPr kumimoji="1" lang="zh-CN" altLang="en-US" smtClean="0"/>
              <a:t>2026/9/22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3035E-FE20-4543-AD51-0202AFE8809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82212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57483927" r:id="rId1"/>
    <p:sldLayoutId id="2157483928" r:id="rId2"/>
    <p:sldLayoutId id="2157483929" r:id="rId3"/>
    <p:sldLayoutId id="2157483930" r:id="rId4"/>
    <p:sldLayoutId id="2157483931" r:id="rId5"/>
    <p:sldLayoutId id="2157483932" r:id="rId6"/>
    <p:sldLayoutId id="2157483933" r:id="rId7"/>
    <p:sldLayoutId id="2157483934" r:id="rId8"/>
    <p:sldLayoutId id="2157483935" r:id="rId9"/>
    <p:sldLayoutId id="2157483936" r:id="rId10"/>
    <p:sldLayoutId id="2157483937" r:id="rId11"/>
    <p:sldLayoutId id="2157483938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7.e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26.png"/><Relationship Id="rId5" Type="http://schemas.openxmlformats.org/officeDocument/2006/relationships/image" Target="../media/image25.tiff"/><Relationship Id="rId10" Type="http://schemas.openxmlformats.org/officeDocument/2006/relationships/image" Target="../media/image29.png"/><Relationship Id="rId4" Type="http://schemas.openxmlformats.org/officeDocument/2006/relationships/image" Target="../media/image24.tiff"/><Relationship Id="rId9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e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6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png"/><Relationship Id="rId5" Type="http://schemas.openxmlformats.org/officeDocument/2006/relationships/image" Target="../media/image19.pn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0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59.png"/><Relationship Id="rId3" Type="http://schemas.openxmlformats.org/officeDocument/2006/relationships/image" Target="../media/image51.png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png"/><Relationship Id="rId11" Type="http://schemas.openxmlformats.org/officeDocument/2006/relationships/image" Target="../media/image58.png"/><Relationship Id="rId5" Type="http://schemas.openxmlformats.org/officeDocument/2006/relationships/image" Target="../media/image19.png"/><Relationship Id="rId10" Type="http://schemas.openxmlformats.org/officeDocument/2006/relationships/image" Target="../media/image57.png"/><Relationship Id="rId4" Type="http://schemas.openxmlformats.org/officeDocument/2006/relationships/image" Target="../media/image55.png"/><Relationship Id="rId9" Type="http://schemas.openxmlformats.org/officeDocument/2006/relationships/image" Target="../media/image7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0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7.png"/><Relationship Id="rId5" Type="http://schemas.openxmlformats.org/officeDocument/2006/relationships/image" Target="../media/image19.png"/><Relationship Id="rId4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emf"/><Relationship Id="rId5" Type="http://schemas.openxmlformats.org/officeDocument/2006/relationships/image" Target="../media/image34.jpeg"/><Relationship Id="rId4" Type="http://schemas.openxmlformats.org/officeDocument/2006/relationships/image" Target="../media/image6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1.png"/><Relationship Id="rId5" Type="http://schemas.openxmlformats.org/officeDocument/2006/relationships/image" Target="../media/image19.png"/><Relationship Id="rId4" Type="http://schemas.openxmlformats.org/officeDocument/2006/relationships/image" Target="../media/image8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../media/image620.png"/><Relationship Id="rId7" Type="http://schemas.openxmlformats.org/officeDocument/2006/relationships/image" Target="NUL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59.png"/><Relationship Id="rId5" Type="http://schemas.openxmlformats.org/officeDocument/2006/relationships/image" Target="../media/image72.png"/><Relationship Id="rId10" Type="http://schemas.openxmlformats.org/officeDocument/2006/relationships/image" Target="NULL"/><Relationship Id="rId4" Type="http://schemas.openxmlformats.org/officeDocument/2006/relationships/image" Target="../media/image74.png"/><Relationship Id="rId9" Type="http://schemas.openxmlformats.org/officeDocument/2006/relationships/image" Target="NUL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5.png"/><Relationship Id="rId4" Type="http://schemas.openxmlformats.org/officeDocument/2006/relationships/image" Target="../media/image7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jtu-sai-agents/LQCD_Master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indico-tdli.sjtu.edu.cn/event/5258/" TargetMode="External"/><Relationship Id="rId5" Type="http://schemas.openxmlformats.org/officeDocument/2006/relationships/hyperlink" Target="https://github.com/CLQCD/PyQUDA" TargetMode="External"/><Relationship Id="rId4" Type="http://schemas.openxmlformats.org/officeDocument/2006/relationships/hyperlink" Target="https://github.com/sjtu-sai-agents/PhysMaster" TargetMode="Externa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84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8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Relationship Id="rId9" Type="http://schemas.openxmlformats.org/officeDocument/2006/relationships/image" Target="../media/image1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01.png"/><Relationship Id="rId4" Type="http://schemas.openxmlformats.org/officeDocument/2006/relationships/image" Target="../media/image20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2.png"/><Relationship Id="rId7" Type="http://schemas.openxmlformats.org/officeDocument/2006/relationships/image" Target="../media/image105.pn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5" Type="http://schemas.openxmlformats.org/officeDocument/2006/relationships/image" Target="../media/image71.png"/><Relationship Id="rId10" Type="http://schemas.openxmlformats.org/officeDocument/2006/relationships/image" Target="../media/image108.png"/><Relationship Id="rId4" Type="http://schemas.openxmlformats.org/officeDocument/2006/relationships/image" Target="../media/image103.png"/><Relationship Id="rId9" Type="http://schemas.openxmlformats.org/officeDocument/2006/relationships/image" Target="../media/image10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779000" y="12700"/>
            <a:ext cx="889000" cy="889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cxnSp>
        <p:nvCxnSpPr>
          <p:cNvPr id="4" name="Connector 4"/>
          <p:cNvCxnSpPr/>
          <p:nvPr/>
        </p:nvCxnSpPr>
        <p:spPr>
          <a:xfrm rot="-3580">
            <a:off x="3" y="971550"/>
            <a:ext cx="12192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50800" cap="sq" cmpd="sng">
            <a:solidFill>
              <a:srgbClr val="C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2495368" y="1996485"/>
            <a:ext cx="7201263" cy="2239622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lnSpc>
                <a:spcPct val="150000"/>
              </a:lnSpc>
            </a:pPr>
            <a:r>
              <a:rPr lang="zh-CN" alt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基于高性能计算和人工智能驱动的格点</a:t>
            </a:r>
            <a:r>
              <a:rPr lang="en-US" altLang="zh-C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QCD</a:t>
            </a:r>
            <a:r>
              <a:rPr lang="zh-CN" alt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研究新范式</a:t>
            </a:r>
          </a:p>
        </p:txBody>
      </p:sp>
      <p:sp>
        <p:nvSpPr>
          <p:cNvPr id="7" name="AutoShape 7"/>
          <p:cNvSpPr/>
          <p:nvPr/>
        </p:nvSpPr>
        <p:spPr>
          <a:xfrm>
            <a:off x="1612689" y="4347308"/>
            <a:ext cx="8166311" cy="186436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indent="0" algn="ctr">
              <a:lnSpc>
                <a:spcPct val="125000"/>
              </a:lnSpc>
              <a:defRPr/>
            </a:pPr>
            <a:r>
              <a:rPr lang="zh-CN" altLang="en-US" sz="3200" dirty="0">
                <a:latin typeface="+mn-ea"/>
                <a:ea typeface="+mn-ea"/>
                <a:cs typeface="Times New Roman" panose="02020603050405020304" pitchFamily="18" charset="0"/>
                <a:sym typeface="Songti SC"/>
              </a:rPr>
              <a:t>王伟</a:t>
            </a:r>
            <a:endParaRPr lang="en-US" altLang="zh-CN" sz="3200" dirty="0">
              <a:latin typeface="+mn-ea"/>
              <a:ea typeface="+mn-ea"/>
              <a:cs typeface="Times New Roman" panose="02020603050405020304" pitchFamily="18" charset="0"/>
              <a:sym typeface="Songti SC"/>
            </a:endParaRPr>
          </a:p>
          <a:p>
            <a:pPr indent="0" algn="ctr">
              <a:lnSpc>
                <a:spcPct val="125000"/>
              </a:lnSpc>
              <a:defRPr/>
            </a:pPr>
            <a:r>
              <a:rPr lang="zh-CN" altLang="en-US" sz="3200" i="0" u="none" strike="noStrike" dirty="0">
                <a:solidFill>
                  <a:srgbClr val="000000"/>
                </a:solidFill>
                <a:latin typeface="+mn-ea"/>
                <a:ea typeface="+mn-ea"/>
                <a:cs typeface="Times New Roman" panose="02020603050405020304" pitchFamily="18" charset="0"/>
                <a:sym typeface="Songti SC"/>
              </a:rPr>
              <a:t>上海交通大学</a:t>
            </a:r>
            <a:endParaRPr lang="en-US" altLang="zh-CN" sz="3200" dirty="0">
              <a:latin typeface="+mn-ea"/>
              <a:ea typeface="+mn-ea"/>
              <a:cs typeface="Times New Roman" panose="02020603050405020304" pitchFamily="18" charset="0"/>
              <a:sym typeface="Songti S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74FF5-9339-54FC-B21F-17AA17189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星际金色开场：格点QCD展望">
            <a:extLst>
              <a:ext uri="{FF2B5EF4-FFF2-40B4-BE49-F238E27FC236}">
                <a16:creationId xmlns:a16="http://schemas.microsoft.com/office/drawing/2014/main" id="{502B97D5-FAD9-4B4C-E343-059C1061CE2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019BC12-477B-5A79-4B8A-1180586B4DD9}"/>
              </a:ext>
            </a:extLst>
          </p:cNvPr>
          <p:cNvSpPr/>
          <p:nvPr/>
        </p:nvSpPr>
        <p:spPr>
          <a:xfrm>
            <a:off x="664193" y="1149182"/>
            <a:ext cx="10810881" cy="4839786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marL="457200" indent="-457200">
              <a:lnSpc>
                <a:spcPct val="200000"/>
              </a:lnSpc>
              <a:buFont typeface="Wingdings" pitchFamily="2" charset="2"/>
              <a:buChar char="ü"/>
            </a:pPr>
            <a:r>
              <a:rPr lang="zh-CN" alt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大语言模型和智能体基础</a:t>
            </a:r>
            <a:endParaRPr lang="en-US" altLang="zh-CN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ü"/>
            </a:pPr>
            <a:r>
              <a:rPr lang="zh-CN" alt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格点</a:t>
            </a:r>
            <a:r>
              <a:rPr lang="fr-FR" altLang="zh-CN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QCD</a:t>
            </a:r>
            <a:r>
              <a:rPr lang="zh-CN" alt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简介</a:t>
            </a: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ü"/>
            </a:pPr>
            <a:r>
              <a:rPr lang="fr-FR" altLang="zh-CN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LQCDMaster</a:t>
            </a:r>
            <a:endParaRPr lang="zh-CN" alt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ü"/>
            </a:pPr>
            <a:r>
              <a:rPr lang="fr-FR" altLang="zh-CN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LQCDMaster</a:t>
            </a:r>
            <a:r>
              <a:rPr lang="zh-CN" altLang="fr-FR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的</a:t>
            </a:r>
            <a:r>
              <a:rPr lang="zh-CN" alt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几个应用</a:t>
            </a:r>
            <a:endParaRPr lang="en-US" altLang="zh-CN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marL="457200" indent="-457200">
              <a:lnSpc>
                <a:spcPct val="200000"/>
              </a:lnSpc>
              <a:buFont typeface="Wingdings" pitchFamily="2" charset="2"/>
              <a:buChar char="ü"/>
            </a:pPr>
            <a:r>
              <a:rPr lang="zh-CN" alt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总结展望：让格点 </a:t>
            </a:r>
            <a:r>
              <a:rPr lang="fr-FR" altLang="zh-CN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QCD </a:t>
            </a:r>
            <a:r>
              <a:rPr lang="zh-CN" alt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成为更多人的第一性原理实验室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4BA4497-2F2B-AB1D-6678-AE7AA1E8106C}"/>
              </a:ext>
            </a:extLst>
          </p:cNvPr>
          <p:cNvSpPr txBox="1"/>
          <p:nvPr/>
        </p:nvSpPr>
        <p:spPr>
          <a:xfrm>
            <a:off x="563138" y="196812"/>
            <a:ext cx="60997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报告提纲</a:t>
            </a:r>
            <a:endParaRPr lang="zh-CN" altLang="en-US" sz="2000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F7A3E526-532A-CFDC-B3A2-7EB3A87C50A7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6" name="直线连接符 46">
              <a:extLst>
                <a:ext uri="{FF2B5EF4-FFF2-40B4-BE49-F238E27FC236}">
                  <a16:creationId xmlns:a16="http://schemas.microsoft.com/office/drawing/2014/main" id="{202DE3AA-951C-934E-725B-5FE86DA60DC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直线连接符 48">
              <a:extLst>
                <a:ext uri="{FF2B5EF4-FFF2-40B4-BE49-F238E27FC236}">
                  <a16:creationId xmlns:a16="http://schemas.microsoft.com/office/drawing/2014/main" id="{A6F27B0B-94E2-9F00-26E8-3AE54B6B3F2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直线连接符 49">
              <a:extLst>
                <a:ext uri="{FF2B5EF4-FFF2-40B4-BE49-F238E27FC236}">
                  <a16:creationId xmlns:a16="http://schemas.microsoft.com/office/drawing/2014/main" id="{B7F2FDA7-531B-72BC-78FE-96907E7DC63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Line 2">
              <a:extLst>
                <a:ext uri="{FF2B5EF4-FFF2-40B4-BE49-F238E27FC236}">
                  <a16:creationId xmlns:a16="http://schemas.microsoft.com/office/drawing/2014/main" id="{F64439E7-9D86-E7AD-EA71-2D8235E874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85919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3" name="内容占位符 23">
            <a:extLst>
              <a:ext uri="{FF2B5EF4-FFF2-40B4-BE49-F238E27FC236}">
                <a16:creationId xmlns:a16="http://schemas.microsoft.com/office/drawing/2014/main" id="{F717D6D3-E815-4C49-1011-F19CE418D209}"/>
              </a:ext>
            </a:extLst>
          </p:cNvPr>
          <p:cNvSpPr txBox="1">
            <a:spLocks/>
          </p:cNvSpPr>
          <p:nvPr/>
        </p:nvSpPr>
        <p:spPr>
          <a:xfrm>
            <a:off x="381501" y="983084"/>
            <a:ext cx="11428997" cy="1121767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  <a:spcBef>
                <a:spcPts val="1060"/>
              </a:spcBef>
            </a:pPr>
            <a:r>
              <a:rPr lang="zh-CN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大语言模型</a:t>
            </a:r>
            <a:r>
              <a:rPr lang="en-US" altLang="zh-CN" sz="2400" dirty="0">
                <a:latin typeface="SimSun" panose="02010600030101010101" pitchFamily="2" charset="-122"/>
                <a:ea typeface="SimSun" panose="02010600030101010101" pitchFamily="2" charset="-122"/>
              </a:rPr>
              <a:t>(LLM)</a:t>
            </a:r>
            <a:r>
              <a:rPr lang="zh-CN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是一类具有</a:t>
            </a:r>
            <a:r>
              <a:rPr lang="zh-CN" altLang="en-US" sz="24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海量</a:t>
            </a:r>
            <a:r>
              <a:rPr lang="zh-CN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参数、在</a:t>
            </a:r>
            <a:r>
              <a:rPr lang="zh-CN" altLang="en-US" sz="2400" dirty="0">
                <a:solidFill>
                  <a:schemeClr val="tx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大规模</a:t>
            </a:r>
            <a:r>
              <a:rPr lang="zh-CN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文本数据上训练、用于建模和生成</a:t>
            </a:r>
            <a:r>
              <a:rPr lang="zh-CN" altLang="en-US" sz="24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自然语言</a:t>
            </a:r>
            <a:r>
              <a:rPr lang="zh-CN" altLang="en-US" sz="2400" dirty="0">
                <a:latin typeface="SimSun" panose="02010600030101010101" pitchFamily="2" charset="-122"/>
                <a:ea typeface="SimSun" panose="02010600030101010101" pitchFamily="2" charset="-122"/>
              </a:rPr>
              <a:t>的统计模型。</a:t>
            </a:r>
            <a:endParaRPr kumimoji="1" lang="zh-CN" altLang="en-US" sz="2800" dirty="0">
              <a:solidFill>
                <a:schemeClr val="tx1"/>
              </a:solidFill>
              <a:latin typeface="SimSun" panose="02010600030101010101" pitchFamily="2" charset="-122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3</a:t>
            </a:fld>
            <a:endParaRPr kumimoji="1" lang="zh-CN" altLang="en-US" sz="2400" dirty="0"/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B3B4428A-266E-E404-6FF0-70E864BB3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6513" y="2296861"/>
            <a:ext cx="9649863" cy="4014978"/>
          </a:xfrm>
          <a:prstGeom prst="rect">
            <a:avLst/>
          </a:prstGeom>
        </p:spPr>
      </p:pic>
      <p:pic>
        <p:nvPicPr>
          <p:cNvPr id="2" name="图片 1" descr="屏幕上有字&#10;&#10;描述已自动生成">
            <a:extLst>
              <a:ext uri="{FF2B5EF4-FFF2-40B4-BE49-F238E27FC236}">
                <a16:creationId xmlns:a16="http://schemas.microsoft.com/office/drawing/2014/main" id="{0F886023-6666-84B8-C4FF-3108FC00F0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18"/>
          <a:stretch/>
        </p:blipFill>
        <p:spPr>
          <a:xfrm>
            <a:off x="253252" y="3174915"/>
            <a:ext cx="3751846" cy="343565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ABBC1F3A-C557-AFE7-FDCE-ADAD8EA4DFFF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6" name="直线连接符 46">
              <a:extLst>
                <a:ext uri="{FF2B5EF4-FFF2-40B4-BE49-F238E27FC236}">
                  <a16:creationId xmlns:a16="http://schemas.microsoft.com/office/drawing/2014/main" id="{409A30EA-F55C-B7AB-778E-206D7B92CB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直线连接符 48">
              <a:extLst>
                <a:ext uri="{FF2B5EF4-FFF2-40B4-BE49-F238E27FC236}">
                  <a16:creationId xmlns:a16="http://schemas.microsoft.com/office/drawing/2014/main" id="{BFADB751-482D-B8F7-7C8E-777B2F0F9EF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直线连接符 49">
              <a:extLst>
                <a:ext uri="{FF2B5EF4-FFF2-40B4-BE49-F238E27FC236}">
                  <a16:creationId xmlns:a16="http://schemas.microsoft.com/office/drawing/2014/main" id="{37BA44C7-1BA7-AE28-7518-608D4594199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Line 2">
              <a:extLst>
                <a:ext uri="{FF2B5EF4-FFF2-40B4-BE49-F238E27FC236}">
                  <a16:creationId xmlns:a16="http://schemas.microsoft.com/office/drawing/2014/main" id="{DCE0DA02-82F2-E25C-A224-F422CBC70F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sp>
        <p:nvSpPr>
          <p:cNvPr id="10" name="Text Box 3">
            <a:extLst>
              <a:ext uri="{FF2B5EF4-FFF2-40B4-BE49-F238E27FC236}">
                <a16:creationId xmlns:a16="http://schemas.microsoft.com/office/drawing/2014/main" id="{DD0C2E0C-FFEE-6D2F-7646-8D8DA78DE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2562" y="194965"/>
            <a:ext cx="26468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kumimoji="0" lang="zh-CN" altLang="en-US" sz="3600" b="1" dirty="0">
                <a:latin typeface="SimHei" panose="02010609060101010101" pitchFamily="49" charset="-122"/>
                <a:ea typeface="SimHei" panose="02010609060101010101" pitchFamily="49" charset="-122"/>
              </a:rPr>
              <a:t>大语言模型</a:t>
            </a:r>
          </a:p>
        </p:txBody>
      </p:sp>
    </p:spTree>
    <p:extLst>
      <p:ext uri="{BB962C8B-B14F-4D97-AF65-F5344CB8AC3E}">
        <p14:creationId xmlns:p14="http://schemas.microsoft.com/office/powerpoint/2010/main" val="4184011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4</a:t>
            </a:fld>
            <a:endParaRPr kumimoji="1" lang="zh-CN" altLang="en-US" sz="24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182B0A3-E655-9008-EA6F-040E855BDAE7}"/>
              </a:ext>
            </a:extLst>
          </p:cNvPr>
          <p:cNvSpPr txBox="1"/>
          <p:nvPr/>
        </p:nvSpPr>
        <p:spPr>
          <a:xfrm>
            <a:off x="381368" y="921121"/>
            <a:ext cx="11400901" cy="5592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en" altLang="zh-CN" sz="24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Modern LLMs adopt </a:t>
            </a:r>
            <a:r>
              <a:rPr lang="en" altLang="zh-CN" sz="2400" b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BPE (Byte Pair Encoding) </a:t>
            </a:r>
            <a:r>
              <a:rPr lang="en" altLang="zh-CN" sz="24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algorithm for tokenization: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" altLang="zh-CN" sz="2400" b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Initialization: </a:t>
            </a:r>
            <a:r>
              <a:rPr lang="en" altLang="zh-CN" sz="24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Treat every single character as an individual token.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" altLang="zh-CN" sz="2400" b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Merging: </a:t>
            </a:r>
            <a:r>
              <a:rPr lang="en" altLang="zh-CN" sz="24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Count the occurrence frequency of adjacent token pairs in the training corpus, then merge the pair with the highest frequency.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en" altLang="zh-CN" sz="2400" b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Iteration: </a:t>
            </a:r>
            <a:r>
              <a:rPr lang="en" altLang="zh-CN" sz="24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Repeat the merging process until a predefined size (e.g., 100,000).</a:t>
            </a:r>
          </a:p>
          <a:p>
            <a:pPr algn="l" rtl="0">
              <a:lnSpc>
                <a:spcPct val="150000"/>
              </a:lnSpc>
              <a:spcBef>
                <a:spcPts val="600"/>
              </a:spcBef>
            </a:pPr>
            <a:r>
              <a:rPr lang="en" altLang="zh-CN" sz="24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Example: BPE splitting process for the word "lattice" </a:t>
            </a:r>
          </a:p>
          <a:p>
            <a:pPr marL="800100" lvl="1" indent="-342900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en" altLang="zh-CN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Step 1: ['l','a','t','t','</a:t>
            </a:r>
            <a:r>
              <a:rPr lang="en" altLang="zh-CN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" altLang="zh-CN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','</a:t>
            </a:r>
            <a:r>
              <a:rPr lang="en" altLang="zh-CN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c','e</a:t>
            </a:r>
            <a:r>
              <a:rPr lang="en" altLang="zh-CN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'] ← Character-level segmentation </a:t>
            </a:r>
          </a:p>
          <a:p>
            <a:pPr marL="800100" lvl="1" indent="-342900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en" altLang="zh-CN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Step 2: ['l','a','</a:t>
            </a:r>
            <a:r>
              <a:rPr lang="en" altLang="zh-CN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tt</a:t>
            </a:r>
            <a:r>
              <a:rPr lang="en" altLang="zh-CN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','</a:t>
            </a:r>
            <a:r>
              <a:rPr lang="en" altLang="zh-CN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" altLang="zh-CN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','</a:t>
            </a:r>
            <a:r>
              <a:rPr lang="en" altLang="zh-CN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c','e</a:t>
            </a:r>
            <a:r>
              <a:rPr lang="en" altLang="zh-CN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'] ← Merge the high-frequency pair '</a:t>
            </a:r>
            <a:r>
              <a:rPr lang="en" altLang="zh-CN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t'+'t</a:t>
            </a:r>
            <a:r>
              <a:rPr lang="en" altLang="zh-CN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</a:p>
          <a:p>
            <a:pPr marL="800100" lvl="1" indent="-342900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en" altLang="zh-CN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Step 3: ['l','a','</a:t>
            </a:r>
            <a:r>
              <a:rPr lang="en" altLang="zh-CN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tti</a:t>
            </a:r>
            <a:r>
              <a:rPr lang="en" altLang="zh-CN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','</a:t>
            </a:r>
            <a:r>
              <a:rPr lang="en" altLang="zh-CN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c','e</a:t>
            </a:r>
            <a:r>
              <a:rPr lang="en" altLang="zh-CN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'] ← Further iterative merging </a:t>
            </a:r>
          </a:p>
          <a:p>
            <a:pPr marL="800100" lvl="1" indent="-342900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en" altLang="zh-CN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Step 4: ['la','</a:t>
            </a:r>
            <a:r>
              <a:rPr lang="en" altLang="zh-CN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tti</a:t>
            </a:r>
            <a:r>
              <a:rPr lang="en" altLang="zh-CN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','</a:t>
            </a:r>
            <a:r>
              <a:rPr lang="en" altLang="zh-CN" sz="2000" b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" altLang="zh-CN" sz="20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'] ← Final tokenized representation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4D847E3A-4CBA-C1FC-93DF-B1F36A4798DE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5" name="直线连接符 46">
              <a:extLst>
                <a:ext uri="{FF2B5EF4-FFF2-40B4-BE49-F238E27FC236}">
                  <a16:creationId xmlns:a16="http://schemas.microsoft.com/office/drawing/2014/main" id="{66588EC6-B0A4-4AC1-5255-4095CE0AF89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线连接符 48">
              <a:extLst>
                <a:ext uri="{FF2B5EF4-FFF2-40B4-BE49-F238E27FC236}">
                  <a16:creationId xmlns:a16="http://schemas.microsoft.com/office/drawing/2014/main" id="{63E8D3C9-2094-F76B-3EB3-60AB8796A16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直线连接符 49">
              <a:extLst>
                <a:ext uri="{FF2B5EF4-FFF2-40B4-BE49-F238E27FC236}">
                  <a16:creationId xmlns:a16="http://schemas.microsoft.com/office/drawing/2014/main" id="{1B077010-1A94-9AA8-D90D-A7E16161EB5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Line 2">
              <a:extLst>
                <a:ext uri="{FF2B5EF4-FFF2-40B4-BE49-F238E27FC236}">
                  <a16:creationId xmlns:a16="http://schemas.microsoft.com/office/drawing/2014/main" id="{8F5D975D-A862-07BA-42A2-F16F0BB6FF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sp>
        <p:nvSpPr>
          <p:cNvPr id="9" name="Text Box 3">
            <a:extLst>
              <a:ext uri="{FF2B5EF4-FFF2-40B4-BE49-F238E27FC236}">
                <a16:creationId xmlns:a16="http://schemas.microsoft.com/office/drawing/2014/main" id="{B2104121-D041-EE01-48ED-7043883A7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9738" y="111312"/>
            <a:ext cx="361813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kumimoji="0" lang="zh-CN" altLang="en-US" sz="3600" b="1" dirty="0">
                <a:latin typeface="SimHei" panose="02010609060101010101" pitchFamily="49" charset="-122"/>
                <a:ea typeface="SimHei" panose="02010609060101010101" pitchFamily="49" charset="-122"/>
              </a:rPr>
              <a:t>词元：</a:t>
            </a:r>
            <a:r>
              <a:rPr kumimoji="0" lang="en-US" altLang="zh-CN" sz="3600" b="1" dirty="0">
                <a:latin typeface="SimHei" panose="02010609060101010101" pitchFamily="49" charset="-122"/>
                <a:ea typeface="SimHei" panose="02010609060101010101" pitchFamily="49" charset="-122"/>
              </a:rPr>
              <a:t>token</a:t>
            </a:r>
            <a:endParaRPr kumimoji="0" lang="zh-CN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728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05B56-F429-584F-B50C-FFB930D9D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D71F1B6B-6BAB-4952-6F7D-62DC6E4EDE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A581B9FD-1E16-61D4-FF68-B272CFF08F75}"/>
              </a:ext>
            </a:extLst>
          </p:cNvPr>
          <p:cNvSpPr/>
          <p:nvPr/>
        </p:nvSpPr>
        <p:spPr>
          <a:xfrm>
            <a:off x="206477" y="97540"/>
            <a:ext cx="8921880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indent="0" algn="l">
              <a:lnSpc>
                <a:spcPct val="100000"/>
              </a:lnSpc>
              <a:spcBef>
                <a:spcPct val="50000"/>
              </a:spcBef>
              <a:defRPr/>
            </a:pPr>
            <a:endParaRPr lang="en-US" sz="3200" b="1" dirty="0">
              <a:solidFill>
                <a:schemeClr val="tx1"/>
              </a:solidFill>
              <a:latin typeface="Times New Roman" panose="02020603050405020304" pitchFamily="18" charset="0"/>
              <a:ea typeface="SimHei"/>
              <a:cs typeface="Times New Roman" panose="02020603050405020304" pitchFamily="18" charset="0"/>
            </a:endParaRPr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36ABA059-50D0-C506-2047-74D9E186ADEA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5</a:t>
            </a:fld>
            <a:endParaRPr kumimoji="1" lang="zh-CN" altLang="en-US" sz="24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185F9D5-9290-8F84-F2E0-00C5376784BB}"/>
              </a:ext>
            </a:extLst>
          </p:cNvPr>
          <p:cNvSpPr txBox="1"/>
          <p:nvPr/>
        </p:nvSpPr>
        <p:spPr>
          <a:xfrm>
            <a:off x="334077" y="2028650"/>
            <a:ext cx="11132695" cy="3903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" altLang="zh-CN" sz="24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Mathematical Formulas</a:t>
            </a:r>
            <a:r>
              <a:rPr lang="e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LaTeX equations (e.g., $\gamma_\mu$) are split into multiple tokens during tokenization, which increases inference overhead.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" altLang="zh-CN" sz="24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Source Code</a:t>
            </a:r>
            <a:r>
              <a:rPr lang="e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Python code generally enjoys high tokenization efficiency, since training corpora incorporate extensive code samples.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" altLang="zh-CN" sz="24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Domain-Specific Terminology</a:t>
            </a:r>
            <a:r>
              <a:rPr lang="en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Domain terms such as "twisted-mass" and "chiral perturbation theory" may have dedicated standalone tokens in the tokenizer, depending on the coverage of the training dataset.</a:t>
            </a:r>
            <a:endParaRPr lang="zh-CN" altLang="en-US" sz="24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5ACDAB1-26EE-1A43-624C-57CF7ED5FE9B}"/>
              </a:ext>
            </a:extLst>
          </p:cNvPr>
          <p:cNvSpPr txBox="1"/>
          <p:nvPr/>
        </p:nvSpPr>
        <p:spPr>
          <a:xfrm>
            <a:off x="512244" y="1314410"/>
            <a:ext cx="61009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2400" b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Impact for Science</a:t>
            </a:r>
            <a:endParaRPr lang="zh-CN" altLang="en-US" sz="2400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9214F841-1218-4EB2-B222-85E9D6F7F893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7" name="直线连接符 46">
              <a:extLst>
                <a:ext uri="{FF2B5EF4-FFF2-40B4-BE49-F238E27FC236}">
                  <a16:creationId xmlns:a16="http://schemas.microsoft.com/office/drawing/2014/main" id="{56F6943C-EA4B-C90F-8423-04034C7E723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直线连接符 48">
              <a:extLst>
                <a:ext uri="{FF2B5EF4-FFF2-40B4-BE49-F238E27FC236}">
                  <a16:creationId xmlns:a16="http://schemas.microsoft.com/office/drawing/2014/main" id="{C24DB76E-7B0A-E9B5-78DF-2CC7CF9FB07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直线连接符 49">
              <a:extLst>
                <a:ext uri="{FF2B5EF4-FFF2-40B4-BE49-F238E27FC236}">
                  <a16:creationId xmlns:a16="http://schemas.microsoft.com/office/drawing/2014/main" id="{326CD3A6-5CF9-2D26-FEDE-44B6B0EB233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" name="Line 2">
              <a:extLst>
                <a:ext uri="{FF2B5EF4-FFF2-40B4-BE49-F238E27FC236}">
                  <a16:creationId xmlns:a16="http://schemas.microsoft.com/office/drawing/2014/main" id="{3D223F84-3EFE-CEA2-B819-F59F17E12D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sp>
        <p:nvSpPr>
          <p:cNvPr id="2" name="Text Box 3">
            <a:extLst>
              <a:ext uri="{FF2B5EF4-FFF2-40B4-BE49-F238E27FC236}">
                <a16:creationId xmlns:a16="http://schemas.microsoft.com/office/drawing/2014/main" id="{54E70AC8-FD9B-4EBC-F0A2-877DBEAF0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9738" y="111312"/>
            <a:ext cx="361813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kumimoji="0" lang="zh-CN" altLang="en-US" sz="3600" b="1" dirty="0">
                <a:latin typeface="SimHei" panose="02010609060101010101" pitchFamily="49" charset="-122"/>
                <a:ea typeface="SimHei" panose="02010609060101010101" pitchFamily="49" charset="-122"/>
              </a:rPr>
              <a:t>词元：</a:t>
            </a:r>
            <a:r>
              <a:rPr kumimoji="0" lang="en-US" altLang="zh-CN" sz="3600" b="1" dirty="0">
                <a:latin typeface="SimHei" panose="02010609060101010101" pitchFamily="49" charset="-122"/>
                <a:ea typeface="SimHei" panose="02010609060101010101" pitchFamily="49" charset="-122"/>
              </a:rPr>
              <a:t>token</a:t>
            </a:r>
            <a:endParaRPr kumimoji="0" lang="zh-CN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29432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6</a:t>
            </a:fld>
            <a:endParaRPr kumimoji="1" lang="zh-C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5E75BC4D-7448-0D79-2920-BBDC919EE85B}"/>
                  </a:ext>
                </a:extLst>
              </p:cNvPr>
              <p:cNvSpPr txBox="1"/>
              <p:nvPr/>
            </p:nvSpPr>
            <p:spPr>
              <a:xfrm>
                <a:off x="454081" y="1273637"/>
                <a:ext cx="11374120" cy="22498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2400" dirty="0"/>
                  <a:t>给定已有上下文，大语言模型计算下一个 </a:t>
                </a:r>
                <a:r>
                  <a:rPr lang="fr-FR" altLang="zh-CN" sz="2400" dirty="0" err="1"/>
                  <a:t>Token</a:t>
                </a:r>
                <a:r>
                  <a:rPr lang="fr-FR" altLang="zh-CN" sz="2400" dirty="0"/>
                  <a:t> </a:t>
                </a:r>
                <a:r>
                  <a:rPr lang="zh-CN" altLang="en-US" sz="2400" dirty="0"/>
                  <a:t>的概率分布：</a:t>
                </a:r>
                <a:endParaRPr lang="en-US" altLang="zh-CN" sz="2400" b="0" i="1" dirty="0">
                  <a:solidFill>
                    <a:srgbClr val="000000"/>
                  </a:solidFill>
                  <a:effectLst/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algn="l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>
                      <m:r>
                        <a:rPr lang="en-US" altLang="zh-CN" sz="2400" b="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𝑃</m:t>
                      </m:r>
                      <m:r>
                        <a:rPr lang="en-US" altLang="zh-CN" sz="2400" b="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altLang="zh-CN" sz="2400" b="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400" b="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2400" b="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,…, </m:t>
                      </m:r>
                      <m:sSub>
                        <m:sSubPr>
                          <m:ctrlPr>
                            <a:rPr lang="en-US" altLang="zh-CN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𝑡</m:t>
                          </m:r>
                          <m:r>
                            <a:rPr lang="en-US" altLang="zh-CN" sz="24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altLang="zh-CN" sz="2400" b="0" i="1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" altLang="zh-CN" sz="2400" b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/>
                  <a:t>并选择其中一个继续生成。新生成的 </a:t>
                </a:r>
                <a:r>
                  <a:rPr lang="fr-FR" altLang="zh-CN" sz="2400" dirty="0" err="1"/>
                  <a:t>Token</a:t>
                </a:r>
                <a:r>
                  <a:rPr lang="fr-FR" altLang="zh-CN" sz="2400" dirty="0"/>
                  <a:t> </a:t>
                </a:r>
                <a:r>
                  <a:rPr lang="zh-CN" altLang="en-US" sz="2400" dirty="0"/>
                  <a:t>会被加入上下文，模型再次预测下一个 </a:t>
                </a:r>
                <a:r>
                  <a:rPr lang="fr-FR" altLang="zh-CN" sz="2400" dirty="0" err="1"/>
                  <a:t>Token</a:t>
                </a:r>
                <a:r>
                  <a:rPr lang="zh-CN" altLang="fr-FR" sz="2400" dirty="0"/>
                  <a:t>；</a:t>
                </a:r>
                <a:r>
                  <a:rPr lang="zh-CN" altLang="en-US" sz="2400" dirty="0"/>
                  <a:t>这一过程不断重复，直到生成终止符。</a:t>
                </a:r>
                <a:endParaRPr lang="en" altLang="zh-CN" sz="2400" b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5E75BC4D-7448-0D79-2920-BBDC919EE8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081" y="1273637"/>
                <a:ext cx="11374120" cy="2249847"/>
              </a:xfrm>
              <a:prstGeom prst="rect">
                <a:avLst/>
              </a:prstGeom>
              <a:blipFill>
                <a:blip r:embed="rId3"/>
                <a:stretch>
                  <a:fillRect l="-780" b="-50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AutoShape 2" descr="已生成图片：自回归下一个 Token 预测流程图">
            <a:extLst>
              <a:ext uri="{FF2B5EF4-FFF2-40B4-BE49-F238E27FC236}">
                <a16:creationId xmlns:a16="http://schemas.microsoft.com/office/drawing/2014/main" id="{9126CF79-DAD5-ACD3-7B79-40826B6DDC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CA6B0EA-E3A2-63D9-336B-82E4CEBC160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439" b="58976"/>
          <a:stretch/>
        </p:blipFill>
        <p:spPr>
          <a:xfrm>
            <a:off x="6478" y="3971523"/>
            <a:ext cx="12185522" cy="2003972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B44B188C-C21F-E9CB-C404-BA20F75147E3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5" name="直线连接符 46">
              <a:extLst>
                <a:ext uri="{FF2B5EF4-FFF2-40B4-BE49-F238E27FC236}">
                  <a16:creationId xmlns:a16="http://schemas.microsoft.com/office/drawing/2014/main" id="{4A6E7CA4-72B8-0401-0CDF-6098F2740A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直线连接符 48">
              <a:extLst>
                <a:ext uri="{FF2B5EF4-FFF2-40B4-BE49-F238E27FC236}">
                  <a16:creationId xmlns:a16="http://schemas.microsoft.com/office/drawing/2014/main" id="{2DF54337-072F-4F67-B7BC-7D8D91F6078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直线连接符 49">
              <a:extLst>
                <a:ext uri="{FF2B5EF4-FFF2-40B4-BE49-F238E27FC236}">
                  <a16:creationId xmlns:a16="http://schemas.microsoft.com/office/drawing/2014/main" id="{F2E1EE16-CCD1-D84A-D5F2-CDCCE3CB72B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Line 2">
              <a:extLst>
                <a:ext uri="{FF2B5EF4-FFF2-40B4-BE49-F238E27FC236}">
                  <a16:creationId xmlns:a16="http://schemas.microsoft.com/office/drawing/2014/main" id="{7278E61D-67DF-B3C5-0A49-76855DA74D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sp>
        <p:nvSpPr>
          <p:cNvPr id="10" name="Text Box 3">
            <a:extLst>
              <a:ext uri="{FF2B5EF4-FFF2-40B4-BE49-F238E27FC236}">
                <a16:creationId xmlns:a16="http://schemas.microsoft.com/office/drawing/2014/main" id="{A2F24BC6-8AFC-D1D3-6138-3F0A122F7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3001" y="122589"/>
            <a:ext cx="53907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kumimoji="0" lang="en-US" altLang="zh-CN" sz="36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Next-token Prediction</a:t>
            </a:r>
            <a:endParaRPr kumimoji="0" lang="zh-CN" altLang="en-US" sz="3600" b="1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328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7</a:t>
            </a:fld>
            <a:endParaRPr kumimoji="1" lang="zh-CN" altLang="en-US" sz="24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77174D6-D72B-3E01-3089-ED017F7171C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94263" y="2988293"/>
            <a:ext cx="9405068" cy="219774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AA3A201-DCAF-D78D-F431-B97CA11C38A3}"/>
                  </a:ext>
                </a:extLst>
              </p:cNvPr>
              <p:cNvSpPr txBox="1"/>
              <p:nvPr/>
            </p:nvSpPr>
            <p:spPr>
              <a:xfrm>
                <a:off x="-96856" y="5443156"/>
                <a:ext cx="12185849" cy="10225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1" lang="zh-CN" altLang="en-US" sz="2000" dirty="0">
                    <a:solidFill>
                      <a:schemeClr val="tx1"/>
                    </a:solidFill>
                  </a:rPr>
                  <a:t>计算词与词之间的关联</a:t>
                </a:r>
                <a:r>
                  <a:rPr kumimoji="1" lang="en-US" altLang="zh-CN" sz="2000" dirty="0">
                    <a:solidFill>
                      <a:srgbClr val="FF0000"/>
                    </a:solidFill>
                  </a:rPr>
                  <a:t>(</a:t>
                </a:r>
                <a:r>
                  <a:rPr kumimoji="1" lang="zh-CN" altLang="en-US" sz="2000" dirty="0">
                    <a:solidFill>
                      <a:srgbClr val="FF0000"/>
                    </a:solidFill>
                  </a:rPr>
                  <a:t>注意力分数</a:t>
                </a:r>
                <a:r>
                  <a:rPr kumimoji="1" lang="en-US" altLang="zh-CN" sz="2000" dirty="0">
                    <a:solidFill>
                      <a:srgbClr val="FF0000"/>
                    </a:solidFill>
                  </a:rPr>
                  <a:t>)</a:t>
                </a:r>
                <a:r>
                  <a:rPr kumimoji="1" lang="zh-CN" altLang="en-US" sz="2000" dirty="0">
                    <a:solidFill>
                      <a:schemeClr val="tx1"/>
                    </a:solidFill>
                  </a:rPr>
                  <a:t>，以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kumimoji="1" lang="zh-CN" altLang="en-US" sz="2000" dirty="0">
                    <a:solidFill>
                      <a:schemeClr val="tx1"/>
                    </a:solidFill>
                  </a:rPr>
                  <a:t>为例：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kumimoji="1"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kumimoji="1" lang="en-US" altLang="zh-CN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zh-CN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kumimoji="1"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,⋯</m:t>
                    </m:r>
                    <m:r>
                      <m:rPr>
                        <m:sty m:val="p"/>
                      </m:rPr>
                      <a:rPr kumimoji="1" lang="en-US" altLang="zh-CN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cov</m:t>
                    </m:r>
                    <m:r>
                      <a:rPr kumimoji="1"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kumimoji="1"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kumimoji="1" lang="en-US" altLang="zh-CN" sz="2000" dirty="0">
                  <a:solidFill>
                    <a:schemeClr val="tx1"/>
                  </a:solidFill>
                </a:endParaRPr>
              </a:p>
              <a:p>
                <a:pPr algn="ctr"/>
                <a:endParaRPr kumimoji="1" lang="en-US" altLang="zh-CN" sz="2000" dirty="0">
                  <a:solidFill>
                    <a:schemeClr val="tx1"/>
                  </a:solidFill>
                </a:endParaRPr>
              </a:p>
              <a:p>
                <a:pPr algn="ctr"/>
                <a:r>
                  <a:rPr kumimoji="1" lang="zh-CN" altLang="en-US" sz="2000" dirty="0">
                    <a:solidFill>
                      <a:schemeClr val="tx1"/>
                    </a:solidFill>
                  </a:rPr>
                  <a:t>用关联作为权重，把其它词的值加权求和作为预言：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m:rPr>
                            <m:sty m:val="p"/>
                          </m:rPr>
                          <a:rPr kumimoji="1" lang="en-US" altLang="zh-CN" sz="20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out</m:t>
                        </m:r>
                      </m:sup>
                    </m:sSubSup>
                    <m:r>
                      <a:rPr kumimoji="1"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kumimoji="1" lang="en-US" altLang="zh-CN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kumimoji="1" lang="en-US" altLang="zh-CN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zh-CN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en-US" altLang="zh-CN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⋯</m:t>
                    </m:r>
                    <m:r>
                      <m:rPr>
                        <m:sty m:val="p"/>
                      </m:rPr>
                      <a:rPr kumimoji="1" lang="en-US" altLang="zh-CN" sz="2000" i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cov</m:t>
                    </m:r>
                    <m:d>
                      <m:dPr>
                        <m:ctrlP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kumimoji="1" lang="en-US" altLang="zh-CN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kumimoji="1"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kumimoji="1" lang="en-US" altLang="zh-CN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AA3A201-DCAF-D78D-F431-B97CA11C38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96856" y="5443156"/>
                <a:ext cx="12185849" cy="1022588"/>
              </a:xfrm>
              <a:prstGeom prst="rect">
                <a:avLst/>
              </a:prstGeom>
              <a:blipFill>
                <a:blip r:embed="rId4"/>
                <a:stretch>
                  <a:fillRect t="-3659" b="-85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内容占位符 23">
            <a:extLst>
              <a:ext uri="{FF2B5EF4-FFF2-40B4-BE49-F238E27FC236}">
                <a16:creationId xmlns:a16="http://schemas.microsoft.com/office/drawing/2014/main" id="{8C4CBA8F-6939-ED27-6698-5E9BE4C927A5}"/>
              </a:ext>
            </a:extLst>
          </p:cNvPr>
          <p:cNvSpPr txBox="1">
            <a:spLocks/>
          </p:cNvSpPr>
          <p:nvPr/>
        </p:nvSpPr>
        <p:spPr>
          <a:xfrm>
            <a:off x="739414" y="2203041"/>
            <a:ext cx="11428997" cy="699674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  <a:spcBef>
                <a:spcPts val="1060"/>
              </a:spcBef>
            </a:pPr>
            <a:r>
              <a:rPr lang="zh-CN" altLang="en-US" sz="2200" dirty="0">
                <a:solidFill>
                  <a:srgbClr val="C00000"/>
                </a:solidFill>
              </a:rPr>
              <a:t>自注意力机制</a:t>
            </a:r>
            <a:r>
              <a:rPr lang="en-US" altLang="zh-CN" sz="2200" dirty="0">
                <a:solidFill>
                  <a:srgbClr val="C00000"/>
                </a:solidFill>
              </a:rPr>
              <a:t> (Self-Attention) </a:t>
            </a:r>
            <a:r>
              <a:rPr lang="zh-CN" altLang="en-US" sz="2200" dirty="0">
                <a:solidFill>
                  <a:srgbClr val="C00000"/>
                </a:solidFill>
              </a:rPr>
              <a:t>使模型能够根据上下文，动态判断</a:t>
            </a:r>
            <a:r>
              <a:rPr lang="en-US" altLang="zh-CN" sz="2200" dirty="0">
                <a:solidFill>
                  <a:srgbClr val="C00000"/>
                </a:solidFill>
              </a:rPr>
              <a:t>token</a:t>
            </a:r>
            <a:r>
              <a:rPr lang="zh-CN" altLang="en-US" sz="2200" dirty="0">
                <a:solidFill>
                  <a:srgbClr val="C00000"/>
                </a:solidFill>
              </a:rPr>
              <a:t>之间的关联</a:t>
            </a:r>
            <a:endParaRPr kumimoji="1" lang="zh-CN" altLang="en-US" sz="2200" dirty="0">
              <a:solidFill>
                <a:srgbClr val="C0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607D20E-7A18-EE6A-FF8E-204FFD91CEAE}"/>
              </a:ext>
            </a:extLst>
          </p:cNvPr>
          <p:cNvGrpSpPr/>
          <p:nvPr/>
        </p:nvGrpSpPr>
        <p:grpSpPr>
          <a:xfrm>
            <a:off x="1828799" y="1150185"/>
            <a:ext cx="7765383" cy="1212831"/>
            <a:chOff x="1828799" y="1150185"/>
            <a:chExt cx="7765383" cy="1212831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3D22ABED-42DF-C8F2-745F-48D951B913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27193" b="25951"/>
            <a:stretch/>
          </p:blipFill>
          <p:spPr>
            <a:xfrm>
              <a:off x="1828799" y="1150185"/>
              <a:ext cx="7765383" cy="1212831"/>
            </a:xfrm>
            <a:prstGeom prst="rect">
              <a:avLst/>
            </a:prstGeom>
          </p:spPr>
        </p:pic>
        <p:sp>
          <p:nvSpPr>
            <p:cNvPr id="10" name="圆角矩形 9">
              <a:extLst>
                <a:ext uri="{FF2B5EF4-FFF2-40B4-BE49-F238E27FC236}">
                  <a16:creationId xmlns:a16="http://schemas.microsoft.com/office/drawing/2014/main" id="{AD4F444C-77B2-D512-CD61-317D3AF84389}"/>
                </a:ext>
              </a:extLst>
            </p:cNvPr>
            <p:cNvSpPr/>
            <p:nvPr/>
          </p:nvSpPr>
          <p:spPr>
            <a:xfrm>
              <a:off x="5410200" y="1368274"/>
              <a:ext cx="1417320" cy="582446"/>
            </a:xfrm>
            <a:prstGeom prst="roundRect">
              <a:avLst>
                <a:gd name="adj" fmla="val 19284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94E36C7D-F401-3D01-424F-1414B5A1E15B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4" name="直线连接符 46">
              <a:extLst>
                <a:ext uri="{FF2B5EF4-FFF2-40B4-BE49-F238E27FC236}">
                  <a16:creationId xmlns:a16="http://schemas.microsoft.com/office/drawing/2014/main" id="{F06A3FAA-C6B6-2658-F2BC-F2948C20061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线连接符 48">
              <a:extLst>
                <a:ext uri="{FF2B5EF4-FFF2-40B4-BE49-F238E27FC236}">
                  <a16:creationId xmlns:a16="http://schemas.microsoft.com/office/drawing/2014/main" id="{C3B61E18-5EC3-3F6A-B2A2-0C81E790D16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直线连接符 49">
              <a:extLst>
                <a:ext uri="{FF2B5EF4-FFF2-40B4-BE49-F238E27FC236}">
                  <a16:creationId xmlns:a16="http://schemas.microsoft.com/office/drawing/2014/main" id="{48C6C60E-DBE8-3ECB-8A0C-A88F719878E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Line 2">
              <a:extLst>
                <a:ext uri="{FF2B5EF4-FFF2-40B4-BE49-F238E27FC236}">
                  <a16:creationId xmlns:a16="http://schemas.microsoft.com/office/drawing/2014/main" id="{E8CAFFDE-5B37-9C30-B7E5-A0357331C3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sp>
        <p:nvSpPr>
          <p:cNvPr id="14" name="Text Box 3">
            <a:extLst>
              <a:ext uri="{FF2B5EF4-FFF2-40B4-BE49-F238E27FC236}">
                <a16:creationId xmlns:a16="http://schemas.microsoft.com/office/drawing/2014/main" id="{3E9CAE89-0623-46A8-E31B-82438FECD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5640" y="145433"/>
            <a:ext cx="7315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kumimoji="0" lang="en-US" altLang="zh-CN" sz="36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Self-Attention and Transformer</a:t>
            </a:r>
            <a:endParaRPr kumimoji="0" lang="zh-CN" altLang="en-US" sz="3600" b="1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54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8</a:t>
            </a:fld>
            <a:endParaRPr kumimoji="1" lang="zh-CN" altLang="en-US" sz="2400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FC9F24E9-FDEC-3E09-904E-D5AC20E3C63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0957" y="848821"/>
            <a:ext cx="10610086" cy="596500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FEBF1038-DD88-8BDE-327C-07A5886D9A5E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3" name="直线连接符 46">
              <a:extLst>
                <a:ext uri="{FF2B5EF4-FFF2-40B4-BE49-F238E27FC236}">
                  <a16:creationId xmlns:a16="http://schemas.microsoft.com/office/drawing/2014/main" id="{4046D643-074B-5642-EF34-30635F7293A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" name="直线连接符 48">
              <a:extLst>
                <a:ext uri="{FF2B5EF4-FFF2-40B4-BE49-F238E27FC236}">
                  <a16:creationId xmlns:a16="http://schemas.microsoft.com/office/drawing/2014/main" id="{10BD445C-572A-CDE5-28A3-E2CFF3E3AE2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" name="直线连接符 49">
              <a:extLst>
                <a:ext uri="{FF2B5EF4-FFF2-40B4-BE49-F238E27FC236}">
                  <a16:creationId xmlns:a16="http://schemas.microsoft.com/office/drawing/2014/main" id="{9D3D648E-1C5D-9D5D-60C9-DC62660B81F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" name="Line 2">
              <a:extLst>
                <a:ext uri="{FF2B5EF4-FFF2-40B4-BE49-F238E27FC236}">
                  <a16:creationId xmlns:a16="http://schemas.microsoft.com/office/drawing/2014/main" id="{BEA334B7-A033-5E23-FECA-76915A1F87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sp>
        <p:nvSpPr>
          <p:cNvPr id="7" name="Text Box 3">
            <a:extLst>
              <a:ext uri="{FF2B5EF4-FFF2-40B4-BE49-F238E27FC236}">
                <a16:creationId xmlns:a16="http://schemas.microsoft.com/office/drawing/2014/main" id="{D969A5D2-D1A7-1223-5F9C-9CAD754F2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3001" y="122589"/>
            <a:ext cx="53907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kumimoji="0" lang="zh-CN" altLang="en-US" sz="36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大模型面临的问题</a:t>
            </a:r>
          </a:p>
        </p:txBody>
      </p:sp>
    </p:spTree>
    <p:extLst>
      <p:ext uri="{BB962C8B-B14F-4D97-AF65-F5344CB8AC3E}">
        <p14:creationId xmlns:p14="http://schemas.microsoft.com/office/powerpoint/2010/main" val="3154237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9</a:t>
            </a:fld>
            <a:endParaRPr kumimoji="1" lang="zh-CN" altLang="en-US" sz="2400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7A722395-BBDA-3A29-2ED9-92350DB168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" t="12689" r="-126" b="78693"/>
          <a:stretch>
            <a:fillRect/>
          </a:stretch>
        </p:blipFill>
        <p:spPr>
          <a:xfrm>
            <a:off x="783774" y="1252970"/>
            <a:ext cx="10219920" cy="494686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FB7581E-2493-275F-E741-1C452182BA3A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3" name="直线连接符 46">
              <a:extLst>
                <a:ext uri="{FF2B5EF4-FFF2-40B4-BE49-F238E27FC236}">
                  <a16:creationId xmlns:a16="http://schemas.microsoft.com/office/drawing/2014/main" id="{A6EDACCA-5603-1218-B3D2-036CC34DAFB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" name="直线连接符 48">
              <a:extLst>
                <a:ext uri="{FF2B5EF4-FFF2-40B4-BE49-F238E27FC236}">
                  <a16:creationId xmlns:a16="http://schemas.microsoft.com/office/drawing/2014/main" id="{9FE97C1B-2073-4090-C937-EB1C9EF6A42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" name="直线连接符 49">
              <a:extLst>
                <a:ext uri="{FF2B5EF4-FFF2-40B4-BE49-F238E27FC236}">
                  <a16:creationId xmlns:a16="http://schemas.microsoft.com/office/drawing/2014/main" id="{62340535-BCDD-D9ED-ABF7-320D78FA50D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" name="Line 2">
              <a:extLst>
                <a:ext uri="{FF2B5EF4-FFF2-40B4-BE49-F238E27FC236}">
                  <a16:creationId xmlns:a16="http://schemas.microsoft.com/office/drawing/2014/main" id="{478DBC59-8002-4FEB-652C-E3B9B85615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sp>
        <p:nvSpPr>
          <p:cNvPr id="7" name="Text Box 3">
            <a:extLst>
              <a:ext uri="{FF2B5EF4-FFF2-40B4-BE49-F238E27FC236}">
                <a16:creationId xmlns:a16="http://schemas.microsoft.com/office/drawing/2014/main" id="{B59444B2-B8A8-6747-C3A4-73958DD8B8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3001" y="122589"/>
            <a:ext cx="53907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kumimoji="0" lang="zh-CN" altLang="en-US" sz="36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大模型智能体</a:t>
            </a:r>
            <a:r>
              <a:rPr kumimoji="0" lang="en-US" altLang="zh-CN" sz="36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: AI Agent</a:t>
            </a:r>
            <a:endParaRPr kumimoji="0" lang="zh-CN" altLang="en-US" sz="3600" b="1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6126C8F-8DC9-8F26-5C27-F25883EEF3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159" t="19569" r="-126" b="2626"/>
          <a:stretch>
            <a:fillRect/>
          </a:stretch>
        </p:blipFill>
        <p:spPr>
          <a:xfrm>
            <a:off x="609620" y="1845687"/>
            <a:ext cx="5203785" cy="446615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E4C18C51-6963-F401-C173-3486F8C82672}"/>
              </a:ext>
            </a:extLst>
          </p:cNvPr>
          <p:cNvSpPr txBox="1"/>
          <p:nvPr/>
        </p:nvSpPr>
        <p:spPr>
          <a:xfrm>
            <a:off x="6248399" y="1938790"/>
            <a:ext cx="5025761" cy="4175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智能体： </a:t>
            </a:r>
            <a:endParaRPr lang="en-US" altLang="zh-CN" sz="2000" dirty="0">
              <a:latin typeface="SimHei" panose="02010609060101010101" pitchFamily="49" charset="-122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20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得到需求后，分解任务、制定规划</a:t>
            </a:r>
            <a:endParaRPr lang="en-US" altLang="zh-CN" sz="2000" dirty="0">
              <a:latin typeface="SimHei" panose="02010609060101010101" pitchFamily="49" charset="-122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20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与各模型交互，得到确定性计算方案</a:t>
            </a:r>
            <a:endParaRPr lang="en-US" altLang="zh-CN" sz="2000" dirty="0">
              <a:latin typeface="SimHei" panose="02010609060101010101" pitchFamily="49" charset="-122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20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执行计算方案，得到结果</a:t>
            </a:r>
            <a:endParaRPr lang="en-US" altLang="zh-CN" sz="2000" dirty="0">
              <a:latin typeface="SimHei" panose="02010609060101010101" pitchFamily="49" charset="-122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20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数值验证</a:t>
            </a:r>
            <a:endParaRPr lang="en-US" altLang="zh-CN" sz="2000" dirty="0">
              <a:latin typeface="SimHei" panose="02010609060101010101" pitchFamily="49" charset="-122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2000" dirty="0"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如结果正确，则输出结果，文字、表格、图像</a:t>
            </a:r>
            <a:endParaRPr lang="en-US" altLang="zh-CN" sz="2000" dirty="0">
              <a:latin typeface="SimHei" panose="02010609060101010101" pitchFamily="49" charset="-122"/>
              <a:ea typeface="SimHei" panose="02010609060101010101" pitchFamily="49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sz="2000" b="0" dirty="0">
                <a:effectLst/>
                <a:latin typeface="SimHei" panose="02010609060101010101" pitchFamily="49" charset="-122"/>
                <a:ea typeface="SimHei" panose="02010609060101010101" pitchFamily="49" charset="-122"/>
                <a:cs typeface="Times New Roman" panose="02020603050405020304" pitchFamily="18" charset="0"/>
              </a:rPr>
              <a:t>如结果不正确，则存储经验、并进行修订开启下一轮方案</a:t>
            </a:r>
          </a:p>
        </p:txBody>
      </p:sp>
    </p:spTree>
    <p:extLst>
      <p:ext uri="{BB962C8B-B14F-4D97-AF65-F5344CB8AC3E}">
        <p14:creationId xmlns:p14="http://schemas.microsoft.com/office/powerpoint/2010/main" val="185246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10</a:t>
            </a:fld>
            <a:endParaRPr kumimoji="1" lang="zh-CN" altLang="en-US" sz="24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76FF717-ABA3-7B65-0BD6-6E35B88D6F60}"/>
              </a:ext>
            </a:extLst>
          </p:cNvPr>
          <p:cNvSpPr txBox="1"/>
          <p:nvPr/>
        </p:nvSpPr>
        <p:spPr>
          <a:xfrm>
            <a:off x="7550038" y="6022601"/>
            <a:ext cx="415435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b="1" dirty="0"/>
              <a:t>chapter_02_</a:t>
            </a:r>
            <a:r>
              <a:rPr lang="zh-CN" altLang="en-US" b="1" dirty="0"/>
              <a:t>初探大模型智能体</a:t>
            </a:r>
            <a:r>
              <a:rPr lang="en-US" altLang="zh-CN" b="1" dirty="0"/>
              <a:t>.</a:t>
            </a:r>
            <a:r>
              <a:rPr lang="en-US" altLang="zh-CN" b="1" dirty="0" err="1"/>
              <a:t>ipynb</a:t>
            </a:r>
            <a:endParaRPr lang="zh-CN" altLang="en-US" b="1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C5C5F83-A472-B26C-068B-92D20E80CBF3}"/>
              </a:ext>
            </a:extLst>
          </p:cNvPr>
          <p:cNvSpPr txBox="1"/>
          <p:nvPr/>
        </p:nvSpPr>
        <p:spPr>
          <a:xfrm>
            <a:off x="483730" y="6037990"/>
            <a:ext cx="69087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https://indico-tdli.sjtu.edu.cn/event/4091/timetable/#20250523.detailed</a:t>
            </a:r>
          </a:p>
        </p:txBody>
      </p:sp>
      <p:pic>
        <p:nvPicPr>
          <p:cNvPr id="5" name="图片 4" descr="文本&#10;&#10;描述已自动生成">
            <a:extLst>
              <a:ext uri="{FF2B5EF4-FFF2-40B4-BE49-F238E27FC236}">
                <a16:creationId xmlns:a16="http://schemas.microsoft.com/office/drawing/2014/main" id="{125053B3-5EB9-25EA-2C3E-28DD3D04F4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31" y="1199608"/>
            <a:ext cx="6642133" cy="4483439"/>
          </a:xfrm>
          <a:prstGeom prst="rect">
            <a:avLst/>
          </a:prstGeom>
        </p:spPr>
      </p:pic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7B986431-7651-EE99-203D-49A4DF546A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686" y="3278826"/>
            <a:ext cx="7340416" cy="2118801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19CDF3E2-85C1-3B29-49C4-6258A41428FC}"/>
              </a:ext>
            </a:extLst>
          </p:cNvPr>
          <p:cNvSpPr txBox="1"/>
          <p:nvPr/>
        </p:nvSpPr>
        <p:spPr>
          <a:xfrm>
            <a:off x="7495082" y="1565250"/>
            <a:ext cx="4209313" cy="1422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Library Import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库函数导入 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Agent Instantiation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实例化智能体 </a:t>
            </a:r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Agent Invocation </a:t>
            </a:r>
            <a:r>
              <a:rPr lang="zh-CN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使用智能体</a:t>
            </a:r>
            <a:endParaRPr lang="zh-CN" altLang="en-US" sz="2000" b="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D64754A7-51A3-BC9C-69CD-A27F6FD7137A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6" name="直线连接符 46">
              <a:extLst>
                <a:ext uri="{FF2B5EF4-FFF2-40B4-BE49-F238E27FC236}">
                  <a16:creationId xmlns:a16="http://schemas.microsoft.com/office/drawing/2014/main" id="{0AA6A372-E6EF-B617-358E-6913C630604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直线连接符 48">
              <a:extLst>
                <a:ext uri="{FF2B5EF4-FFF2-40B4-BE49-F238E27FC236}">
                  <a16:creationId xmlns:a16="http://schemas.microsoft.com/office/drawing/2014/main" id="{61376355-AA2C-F846-66E6-1C6C5C1A508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直线连接符 49">
              <a:extLst>
                <a:ext uri="{FF2B5EF4-FFF2-40B4-BE49-F238E27FC236}">
                  <a16:creationId xmlns:a16="http://schemas.microsoft.com/office/drawing/2014/main" id="{4160F549-645A-9216-3134-EA9C139E1AC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Line 2">
              <a:extLst>
                <a:ext uri="{FF2B5EF4-FFF2-40B4-BE49-F238E27FC236}">
                  <a16:creationId xmlns:a16="http://schemas.microsoft.com/office/drawing/2014/main" id="{5A01B5A6-A730-1813-6F58-78DCC12D56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sp>
        <p:nvSpPr>
          <p:cNvPr id="12" name="Text Box 3">
            <a:extLst>
              <a:ext uri="{FF2B5EF4-FFF2-40B4-BE49-F238E27FC236}">
                <a16:creationId xmlns:a16="http://schemas.microsoft.com/office/drawing/2014/main" id="{4D0076C7-30ED-DCC8-0C90-089A7EBCA5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9965" y="162613"/>
            <a:ext cx="53907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kumimoji="0" lang="zh-CN" altLang="en-US" sz="36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受搓的最简智能体</a:t>
            </a:r>
          </a:p>
        </p:txBody>
      </p:sp>
    </p:spTree>
    <p:extLst>
      <p:ext uri="{BB962C8B-B14F-4D97-AF65-F5344CB8AC3E}">
        <p14:creationId xmlns:p14="http://schemas.microsoft.com/office/powerpoint/2010/main" val="11450055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11</a:t>
            </a:fld>
            <a:endParaRPr kumimoji="1" lang="zh-CN" altLang="en-US" sz="24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AB82C76-BB0E-492F-EFD6-C661026A60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122" b="10832"/>
          <a:stretch/>
        </p:blipFill>
        <p:spPr>
          <a:xfrm>
            <a:off x="471826" y="1507558"/>
            <a:ext cx="10842591" cy="3901500"/>
          </a:xfrm>
          <a:prstGeom prst="rect">
            <a:avLst/>
          </a:prstGeom>
        </p:spPr>
      </p:pic>
      <p:sp>
        <p:nvSpPr>
          <p:cNvPr id="5" name="内容占位符 23">
            <a:extLst>
              <a:ext uri="{FF2B5EF4-FFF2-40B4-BE49-F238E27FC236}">
                <a16:creationId xmlns:a16="http://schemas.microsoft.com/office/drawing/2014/main" id="{82096ABA-8E49-3DF4-D63E-259F04C30DDD}"/>
              </a:ext>
            </a:extLst>
          </p:cNvPr>
          <p:cNvSpPr txBox="1">
            <a:spLocks/>
          </p:cNvSpPr>
          <p:nvPr/>
        </p:nvSpPr>
        <p:spPr>
          <a:xfrm>
            <a:off x="377864" y="5913286"/>
            <a:ext cx="11428997" cy="581115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  <a:spcBef>
                <a:spcPts val="1060"/>
              </a:spcBef>
            </a:pPr>
            <a:r>
              <a:rPr kumimoji="1"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科研智能体不是简单的“回答科学问题”，而是尝试从物理问题的提出到实现可验证结果的完整流程。</a:t>
            </a:r>
            <a:endParaRPr kumimoji="1" lang="zh-CN" altLang="en-US" sz="2400" dirty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1A35319E-2828-0695-17A0-820B186CC2BD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4" name="直线连接符 46">
              <a:extLst>
                <a:ext uri="{FF2B5EF4-FFF2-40B4-BE49-F238E27FC236}">
                  <a16:creationId xmlns:a16="http://schemas.microsoft.com/office/drawing/2014/main" id="{E60359AB-BC87-3238-557D-47A8A8F9B9F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线连接符 48">
              <a:extLst>
                <a:ext uri="{FF2B5EF4-FFF2-40B4-BE49-F238E27FC236}">
                  <a16:creationId xmlns:a16="http://schemas.microsoft.com/office/drawing/2014/main" id="{071FC7E9-1373-9A3B-BB17-52CDC05D831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直线连接符 49">
              <a:extLst>
                <a:ext uri="{FF2B5EF4-FFF2-40B4-BE49-F238E27FC236}">
                  <a16:creationId xmlns:a16="http://schemas.microsoft.com/office/drawing/2014/main" id="{A5E3269C-D2E5-094E-4480-47111F5E8C8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Line 2">
              <a:extLst>
                <a:ext uri="{FF2B5EF4-FFF2-40B4-BE49-F238E27FC236}">
                  <a16:creationId xmlns:a16="http://schemas.microsoft.com/office/drawing/2014/main" id="{BDE2D9F8-D219-4718-AE1C-524E9E970A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sp>
        <p:nvSpPr>
          <p:cNvPr id="10" name="Text Box 3">
            <a:extLst>
              <a:ext uri="{FF2B5EF4-FFF2-40B4-BE49-F238E27FC236}">
                <a16:creationId xmlns:a16="http://schemas.microsoft.com/office/drawing/2014/main" id="{F4AA09D1-100C-2E90-DFD8-D2A223DE2A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2426" y="181036"/>
            <a:ext cx="63121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kumimoji="0" lang="zh-CN" altLang="en-US" sz="36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从通用智能体到科研智能体</a:t>
            </a:r>
          </a:p>
        </p:txBody>
      </p:sp>
    </p:spTree>
    <p:extLst>
      <p:ext uri="{BB962C8B-B14F-4D97-AF65-F5344CB8AC3E}">
        <p14:creationId xmlns:p14="http://schemas.microsoft.com/office/powerpoint/2010/main" val="1370637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457B9-0572-F01B-C253-DF435FC96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B1CECCD5-0CCA-71BE-E285-59DB018AE834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DD0FCB14-E843-05A0-D3B6-BCF36A23922D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12</a:t>
            </a:fld>
            <a:endParaRPr kumimoji="1" lang="zh-CN" altLang="en-US" sz="2400" dirty="0"/>
          </a:p>
        </p:txBody>
      </p:sp>
      <p:sp>
        <p:nvSpPr>
          <p:cNvPr id="4" name="内容占位符 23">
            <a:extLst>
              <a:ext uri="{FF2B5EF4-FFF2-40B4-BE49-F238E27FC236}">
                <a16:creationId xmlns:a16="http://schemas.microsoft.com/office/drawing/2014/main" id="{F2726AC7-F536-389F-84F4-CADBBFEE6EA8}"/>
              </a:ext>
            </a:extLst>
          </p:cNvPr>
          <p:cNvSpPr txBox="1">
            <a:spLocks/>
          </p:cNvSpPr>
          <p:nvPr/>
        </p:nvSpPr>
        <p:spPr>
          <a:xfrm>
            <a:off x="381368" y="1022086"/>
            <a:ext cx="11429264" cy="4991454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en" altLang="zh-CN" sz="2400">
                <a:latin typeface="Times New Roman" panose="02020603050405020304" pitchFamily="18" charset="0"/>
                <a:cs typeface="Times New Roman" panose="02020603050405020304" pitchFamily="18" charset="0"/>
              </a:rPr>
              <a:t>OpenAI: Five Stages Toward Artificial General Intelligence (AGI)</a:t>
            </a:r>
            <a:endParaRPr lang="en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94EBD2E-5404-F89E-1AB3-65EE01A73E5C}"/>
              </a:ext>
            </a:extLst>
          </p:cNvPr>
          <p:cNvSpPr txBox="1"/>
          <p:nvPr/>
        </p:nvSpPr>
        <p:spPr>
          <a:xfrm>
            <a:off x="8785969" y="2364203"/>
            <a:ext cx="242286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[2022-2023]</a:t>
            </a:r>
          </a:p>
          <a:p>
            <a:pPr algn="ctr"/>
            <a:r>
              <a:rPr lang="en-US" altLang="zh-CN" sz="160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GPT 4, </a:t>
            </a:r>
            <a:r>
              <a:rPr lang="en-US" altLang="zh-CN" sz="1600" b="1" dirty="0" err="1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Deepseek</a:t>
            </a:r>
            <a:r>
              <a:rPr lang="en-US" altLang="zh-CN" sz="160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V3 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8B5F61C-B728-5DF8-4353-FA33ACA82C91}"/>
              </a:ext>
            </a:extLst>
          </p:cNvPr>
          <p:cNvSpPr txBox="1"/>
          <p:nvPr/>
        </p:nvSpPr>
        <p:spPr>
          <a:xfrm>
            <a:off x="8785967" y="3107507"/>
            <a:ext cx="242286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[2024]</a:t>
            </a:r>
          </a:p>
          <a:p>
            <a:r>
              <a:rPr lang="en-US" altLang="zh-CN" sz="160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GPT o3, </a:t>
            </a:r>
            <a:r>
              <a:rPr lang="en-US" altLang="zh-CN" sz="1600" b="1" dirty="0" err="1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Deepseek</a:t>
            </a:r>
            <a:r>
              <a:rPr lang="en-US" altLang="zh-CN" sz="160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R1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CBB78D8-82D0-637E-6017-1466138762BB}"/>
              </a:ext>
            </a:extLst>
          </p:cNvPr>
          <p:cNvSpPr txBox="1"/>
          <p:nvPr/>
        </p:nvSpPr>
        <p:spPr>
          <a:xfrm>
            <a:off x="8785968" y="3850811"/>
            <a:ext cx="24228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[2025-2026] AI Agent:</a:t>
            </a:r>
          </a:p>
          <a:p>
            <a:pPr algn="ctr"/>
            <a:r>
              <a:rPr lang="en-US" altLang="zh-CN" sz="1600" b="1" dirty="0" err="1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Openclaw</a:t>
            </a:r>
            <a:r>
              <a:rPr lang="en-US" altLang="zh-CN" sz="160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Manus … 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E7E3161-642B-CE2C-BF30-68CB87C9FD03}"/>
              </a:ext>
            </a:extLst>
          </p:cNvPr>
          <p:cNvSpPr txBox="1"/>
          <p:nvPr/>
        </p:nvSpPr>
        <p:spPr>
          <a:xfrm>
            <a:off x="2031068" y="5835712"/>
            <a:ext cx="6709120" cy="646331"/>
          </a:xfrm>
          <a:prstGeom prst="rect">
            <a:avLst/>
          </a:prstGeom>
          <a:solidFill>
            <a:srgbClr val="00B050"/>
          </a:solidFill>
        </p:spPr>
        <p:style>
          <a:lnRef idx="0">
            <a:srgbClr val="FFFFFF"/>
          </a:lnRef>
          <a:fillRef idx="1">
            <a:schemeClr val="accent5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目前，</a:t>
            </a:r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能力的边界正在迅速拓展，</a:t>
            </a:r>
          </a:p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逐渐超越文本对话</a:t>
            </a:r>
            <a:r>
              <a:rPr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成为任务的执行者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BA95A82-9B00-0C86-5D9B-90B7A39E3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678" y="4028697"/>
            <a:ext cx="1469390" cy="146939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1394005A-028D-98D3-6ED9-31FCAD95EEE7}"/>
              </a:ext>
            </a:extLst>
          </p:cNvPr>
          <p:cNvSpPr txBox="1"/>
          <p:nvPr/>
        </p:nvSpPr>
        <p:spPr>
          <a:xfrm>
            <a:off x="8785967" y="4594115"/>
            <a:ext cx="24228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[2026-2027] ?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66637191-AA86-5681-5BC2-F5D5AD84CE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1"/>
          <a:stretch>
            <a:fillRect/>
          </a:stretch>
        </p:blipFill>
        <p:spPr>
          <a:xfrm>
            <a:off x="2208823" y="1590969"/>
            <a:ext cx="6335555" cy="4189818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61876A6-44CE-7C38-0FBF-5C8340B31972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3" name="直线连接符 46">
              <a:extLst>
                <a:ext uri="{FF2B5EF4-FFF2-40B4-BE49-F238E27FC236}">
                  <a16:creationId xmlns:a16="http://schemas.microsoft.com/office/drawing/2014/main" id="{812FC495-66E9-85A2-9E0A-F14C80BDD6C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" name="直线连接符 48">
              <a:extLst>
                <a:ext uri="{FF2B5EF4-FFF2-40B4-BE49-F238E27FC236}">
                  <a16:creationId xmlns:a16="http://schemas.microsoft.com/office/drawing/2014/main" id="{6AA13C42-9D72-D4E6-FFAA-C33E22B9BBD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直线连接符 49">
              <a:extLst>
                <a:ext uri="{FF2B5EF4-FFF2-40B4-BE49-F238E27FC236}">
                  <a16:creationId xmlns:a16="http://schemas.microsoft.com/office/drawing/2014/main" id="{28768ED7-5698-9D26-B153-8909350E81E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" name="Line 2">
              <a:extLst>
                <a:ext uri="{FF2B5EF4-FFF2-40B4-BE49-F238E27FC236}">
                  <a16:creationId xmlns:a16="http://schemas.microsoft.com/office/drawing/2014/main" id="{4F41BB66-5C6C-2D41-F381-2E467B7E91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sp>
        <p:nvSpPr>
          <p:cNvPr id="16" name="Text Box 3">
            <a:extLst>
              <a:ext uri="{FF2B5EF4-FFF2-40B4-BE49-F238E27FC236}">
                <a16:creationId xmlns:a16="http://schemas.microsoft.com/office/drawing/2014/main" id="{D6C7A95E-4E09-BB3C-FABA-F1E182130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2426" y="181036"/>
            <a:ext cx="63121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kumimoji="0" lang="zh-CN" altLang="en-US" sz="36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从通用智能体到科研智能体</a:t>
            </a:r>
          </a:p>
        </p:txBody>
      </p:sp>
    </p:spTree>
    <p:extLst>
      <p:ext uri="{BB962C8B-B14F-4D97-AF65-F5344CB8AC3E}">
        <p14:creationId xmlns:p14="http://schemas.microsoft.com/office/powerpoint/2010/main" val="3999822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13</a:t>
            </a:fld>
            <a:endParaRPr kumimoji="1" lang="zh-CN" altLang="en-US" sz="24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23B361C-5688-A794-FB2D-57BA97E90E39}"/>
              </a:ext>
            </a:extLst>
          </p:cNvPr>
          <p:cNvSpPr txBox="1"/>
          <p:nvPr/>
        </p:nvSpPr>
        <p:spPr>
          <a:xfrm>
            <a:off x="6296099" y="6128235"/>
            <a:ext cx="53864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zh-CN" sz="1600" dirty="0" err="1">
                <a:solidFill>
                  <a:schemeClr val="tx1"/>
                </a:solidFill>
              </a:rPr>
              <a:t>Adapted</a:t>
            </a:r>
            <a:r>
              <a:rPr lang="fr-FR" altLang="zh-CN" sz="1600" dirty="0">
                <a:solidFill>
                  <a:schemeClr val="tx1"/>
                </a:solidFill>
              </a:rPr>
              <a:t> </a:t>
            </a:r>
            <a:r>
              <a:rPr lang="fr-FR" altLang="zh-CN" sz="1600" dirty="0" err="1">
                <a:solidFill>
                  <a:schemeClr val="tx1"/>
                </a:solidFill>
              </a:rPr>
              <a:t>from</a:t>
            </a:r>
            <a:r>
              <a:rPr lang="fr-FR" altLang="zh-CN" sz="1600" dirty="0">
                <a:solidFill>
                  <a:schemeClr val="tx1"/>
                </a:solidFill>
              </a:rPr>
              <a:t> </a:t>
            </a:r>
            <a:r>
              <a:rPr lang="fr-FR" altLang="zh-CN" sz="1600" dirty="0" err="1">
                <a:solidFill>
                  <a:schemeClr val="tx1"/>
                </a:solidFill>
              </a:rPr>
              <a:t>arXiv</a:t>
            </a:r>
            <a:r>
              <a:rPr lang="fr-FR" altLang="zh-CN" sz="1600" dirty="0">
                <a:solidFill>
                  <a:schemeClr val="tx1"/>
                </a:solidFill>
              </a:rPr>
              <a:t>: hep-ph/2609.00107</a:t>
            </a:r>
            <a:r>
              <a:rPr lang="en-US" altLang="zh-CN" sz="1600" dirty="0">
                <a:solidFill>
                  <a:schemeClr val="tx1"/>
                </a:solidFill>
              </a:rPr>
              <a:t>, </a:t>
            </a:r>
            <a:r>
              <a:rPr kumimoji="1" lang="zh-CN" altLang="en-US" sz="1600" dirty="0">
                <a:solidFill>
                  <a:schemeClr val="tx1"/>
                </a:solidFill>
              </a:rPr>
              <a:t>参考文献见附录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0A6A2B8F-02AE-C4B7-33D2-E556FAD52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490" y="1150391"/>
            <a:ext cx="10483799" cy="5235989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6CF57884-C522-66CC-9267-101F63609128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3" name="直线连接符 46">
              <a:extLst>
                <a:ext uri="{FF2B5EF4-FFF2-40B4-BE49-F238E27FC236}">
                  <a16:creationId xmlns:a16="http://schemas.microsoft.com/office/drawing/2014/main" id="{D8D5F7C8-476C-D3C9-7D66-6464353491A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" name="直线连接符 48">
              <a:extLst>
                <a:ext uri="{FF2B5EF4-FFF2-40B4-BE49-F238E27FC236}">
                  <a16:creationId xmlns:a16="http://schemas.microsoft.com/office/drawing/2014/main" id="{CB8A3EBD-BCD4-D905-93B0-A9D77192EB7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" name="直线连接符 49">
              <a:extLst>
                <a:ext uri="{FF2B5EF4-FFF2-40B4-BE49-F238E27FC236}">
                  <a16:creationId xmlns:a16="http://schemas.microsoft.com/office/drawing/2014/main" id="{7ED03809-1AD0-FE5E-415C-96CB8FE08BAB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" name="Line 2">
              <a:extLst>
                <a:ext uri="{FF2B5EF4-FFF2-40B4-BE49-F238E27FC236}">
                  <a16:creationId xmlns:a16="http://schemas.microsoft.com/office/drawing/2014/main" id="{F2BD7BEC-C04A-4D2B-72E6-58A1A3D2E0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sp>
        <p:nvSpPr>
          <p:cNvPr id="7" name="Text Box 3">
            <a:extLst>
              <a:ext uri="{FF2B5EF4-FFF2-40B4-BE49-F238E27FC236}">
                <a16:creationId xmlns:a16="http://schemas.microsoft.com/office/drawing/2014/main" id="{B2DF2E5A-8059-900D-66FC-D3F70D5E7E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2426" y="181036"/>
            <a:ext cx="63121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kumimoji="0" lang="zh-CN" altLang="en-US" sz="36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高能物理中的科研智能体</a:t>
            </a:r>
          </a:p>
        </p:txBody>
      </p:sp>
    </p:spTree>
    <p:extLst>
      <p:ext uri="{BB962C8B-B14F-4D97-AF65-F5344CB8AC3E}">
        <p14:creationId xmlns:p14="http://schemas.microsoft.com/office/powerpoint/2010/main" val="3037284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ED11A-8F93-B846-D2D5-414255D3B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76D3316D-D01A-B103-3BE6-665A25DF605B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93E17176-AF48-CA9C-3E82-E07CCCC9A057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14</a:t>
            </a:fld>
            <a:endParaRPr kumimoji="1" lang="zh-CN" altLang="en-US" sz="2400" dirty="0"/>
          </a:p>
        </p:txBody>
      </p:sp>
      <p:pic>
        <p:nvPicPr>
          <p:cNvPr id="2" name="图片 1" descr="图片包含 文本&#10;&#10;描述已自动生成">
            <a:extLst>
              <a:ext uri="{FF2B5EF4-FFF2-40B4-BE49-F238E27FC236}">
                <a16:creationId xmlns:a16="http://schemas.microsoft.com/office/drawing/2014/main" id="{A7ABA4BE-F335-3CA1-CBD1-371EF8B41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086" y="1835600"/>
            <a:ext cx="2400300" cy="2354581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id="{28FD2EED-72AD-CBE2-1E3D-A5BF01440E4F}"/>
              </a:ext>
            </a:extLst>
          </p:cNvPr>
          <p:cNvGrpSpPr/>
          <p:nvPr/>
        </p:nvGrpSpPr>
        <p:grpSpPr>
          <a:xfrm>
            <a:off x="6417130" y="1670802"/>
            <a:ext cx="3608736" cy="2965063"/>
            <a:chOff x="6590724" y="1911737"/>
            <a:chExt cx="2669512" cy="2318970"/>
          </a:xfrm>
        </p:grpSpPr>
        <p:pic>
          <p:nvPicPr>
            <p:cNvPr id="6" name="图片 5" descr="图片包含 游戏机&#10;&#10;描述已自动生成">
              <a:extLst>
                <a:ext uri="{FF2B5EF4-FFF2-40B4-BE49-F238E27FC236}">
                  <a16:creationId xmlns:a16="http://schemas.microsoft.com/office/drawing/2014/main" id="{3CABC4E6-BA53-A6F4-6F5B-C64D691421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90724" y="1911737"/>
              <a:ext cx="2669512" cy="2318970"/>
            </a:xfrm>
            <a:prstGeom prst="rect">
              <a:avLst/>
            </a:prstGeom>
          </p:spPr>
        </p:pic>
        <p:pic>
          <p:nvPicPr>
            <p:cNvPr id="3" name="图片 2" descr="图片包含 文本&#10;&#10;描述已自动生成">
              <a:extLst>
                <a:ext uri="{FF2B5EF4-FFF2-40B4-BE49-F238E27FC236}">
                  <a16:creationId xmlns:a16="http://schemas.microsoft.com/office/drawing/2014/main" id="{998F70F9-CFD6-CAE6-F58B-AF21703E0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2038" t="10010" b="15193"/>
            <a:stretch/>
          </p:blipFill>
          <p:spPr>
            <a:xfrm>
              <a:off x="7556500" y="2616200"/>
              <a:ext cx="974429" cy="812800"/>
            </a:xfrm>
            <a:prstGeom prst="rect">
              <a:avLst/>
            </a:prstGeom>
          </p:spPr>
        </p:pic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8C5DDD56-5B55-2634-4CF2-EDD86EFF89D0}"/>
              </a:ext>
            </a:extLst>
          </p:cNvPr>
          <p:cNvSpPr txBox="1"/>
          <p:nvPr/>
        </p:nvSpPr>
        <p:spPr>
          <a:xfrm>
            <a:off x="2139290" y="4127604"/>
            <a:ext cx="2400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胶子：无质量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2CDC847-494B-41C3-37BB-F7A0326FCBA3}"/>
              </a:ext>
            </a:extLst>
          </p:cNvPr>
          <p:cNvSpPr txBox="1"/>
          <p:nvPr/>
        </p:nvSpPr>
        <p:spPr>
          <a:xfrm>
            <a:off x="7397879" y="416894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胶球：</a:t>
            </a:r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有</a:t>
            </a:r>
            <a:r>
              <a:rPr lang="zh-CN" altLang="en-US" sz="1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质量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0AC0D0F-4F6F-8775-F210-1E0AD8AFD2AB}"/>
              </a:ext>
            </a:extLst>
          </p:cNvPr>
          <p:cNvSpPr txBox="1"/>
          <p:nvPr/>
        </p:nvSpPr>
        <p:spPr>
          <a:xfrm>
            <a:off x="4635500" y="3153334"/>
            <a:ext cx="16298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胶子自作用</a:t>
            </a:r>
            <a:endParaRPr lang="zh-CN" altLang="en-US" dirty="0"/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C2F0D325-F6CA-5CE8-40E3-654C6EB70443}"/>
              </a:ext>
            </a:extLst>
          </p:cNvPr>
          <p:cNvCxnSpPr>
            <a:cxnSpLocks/>
          </p:cNvCxnSpPr>
          <p:nvPr/>
        </p:nvCxnSpPr>
        <p:spPr>
          <a:xfrm>
            <a:off x="4635500" y="3661227"/>
            <a:ext cx="15494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BEEBE53A-3DCB-CC0F-C127-D73286F47A66}"/>
              </a:ext>
            </a:extLst>
          </p:cNvPr>
          <p:cNvSpPr txBox="1"/>
          <p:nvPr/>
        </p:nvSpPr>
        <p:spPr>
          <a:xfrm>
            <a:off x="6727298" y="4769570"/>
            <a:ext cx="33080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800" b="1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  <a:sym typeface="SimHei"/>
              </a:rPr>
              <a:t>BESIII: 2607.20366</a:t>
            </a:r>
          </a:p>
          <a:p>
            <a:pPr algn="ctr"/>
            <a:r>
              <a:rPr lang="en-US" altLang="zh-CN" b="1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2609.01342</a:t>
            </a:r>
            <a:r>
              <a:rPr lang="zh-CN" altLang="en-US" b="1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19E8968-FA58-F3D9-B057-61EE3B581C0F}"/>
              </a:ext>
            </a:extLst>
          </p:cNvPr>
          <p:cNvSpPr txBox="1"/>
          <p:nvPr/>
        </p:nvSpPr>
        <p:spPr>
          <a:xfrm>
            <a:off x="4691375" y="3931531"/>
            <a:ext cx="14046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千禧年难题</a:t>
            </a:r>
            <a:endParaRPr lang="zh-CN" altLang="en-US" dirty="0"/>
          </a:p>
        </p:txBody>
      </p:sp>
      <p:sp>
        <p:nvSpPr>
          <p:cNvPr id="17" name="AutoShape 2">
            <a:extLst>
              <a:ext uri="{FF2B5EF4-FFF2-40B4-BE49-F238E27FC236}">
                <a16:creationId xmlns:a16="http://schemas.microsoft.com/office/drawing/2014/main" id="{7E08CAFD-5D99-32C1-67A0-A5BB0C7B2B8B}"/>
              </a:ext>
            </a:extLst>
          </p:cNvPr>
          <p:cNvSpPr/>
          <p:nvPr/>
        </p:nvSpPr>
        <p:spPr>
          <a:xfrm>
            <a:off x="1249351" y="5785086"/>
            <a:ext cx="9382485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indent="0" algn="ctr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sz="2800" b="1" dirty="0">
                <a:blipFill>
                  <a:blip r:embed="rId5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Yang-</a:t>
            </a:r>
            <a:r>
              <a:rPr lang="en-US" sz="2800" b="1" dirty="0" err="1">
                <a:blipFill>
                  <a:blip r:embed="rId5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Mills规范场理论存在质量差</a:t>
            </a:r>
            <a:r>
              <a:rPr lang="en-US" sz="2800" b="1" dirty="0">
                <a:blipFill>
                  <a:blip r:embed="rId5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(Mass Gap)</a:t>
            </a:r>
            <a:r>
              <a:rPr lang="en-US" sz="2800" b="1" dirty="0" err="1">
                <a:blipFill>
                  <a:blip r:embed="rId5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问题</a:t>
            </a:r>
            <a:endParaRPr lang="en-US" sz="2800" b="1" dirty="0">
              <a:blipFill>
                <a:blip r:embed="rId5"/>
                <a:stretch>
                  <a:fillRect/>
                </a:stretch>
              </a:blip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202FDF99-BDE1-7FB9-3060-C4885D09F031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8" name="直线连接符 46">
              <a:extLst>
                <a:ext uri="{FF2B5EF4-FFF2-40B4-BE49-F238E27FC236}">
                  <a16:creationId xmlns:a16="http://schemas.microsoft.com/office/drawing/2014/main" id="{5FA485CD-E4AD-C85B-7BD1-75D7757E83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直线连接符 48">
              <a:extLst>
                <a:ext uri="{FF2B5EF4-FFF2-40B4-BE49-F238E27FC236}">
                  <a16:creationId xmlns:a16="http://schemas.microsoft.com/office/drawing/2014/main" id="{9DCDAC2A-AEED-F7C9-F2E7-A47C31C7865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直线连接符 49">
              <a:extLst>
                <a:ext uri="{FF2B5EF4-FFF2-40B4-BE49-F238E27FC236}">
                  <a16:creationId xmlns:a16="http://schemas.microsoft.com/office/drawing/2014/main" id="{32ADB679-0CEF-309E-0EF7-5D6213DF0E32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Line 2">
              <a:extLst>
                <a:ext uri="{FF2B5EF4-FFF2-40B4-BE49-F238E27FC236}">
                  <a16:creationId xmlns:a16="http://schemas.microsoft.com/office/drawing/2014/main" id="{4E24717A-CBB5-CEB8-AFA7-1409097CBB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sp>
        <p:nvSpPr>
          <p:cNvPr id="20" name="Text Box 3">
            <a:extLst>
              <a:ext uri="{FF2B5EF4-FFF2-40B4-BE49-F238E27FC236}">
                <a16:creationId xmlns:a16="http://schemas.microsoft.com/office/drawing/2014/main" id="{1487CC73-A4CB-DF23-6536-01C00E202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2426" y="181036"/>
            <a:ext cx="63121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kumimoji="0" lang="zh-CN" altLang="en-US" sz="36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强相互作用与量子色动力学</a:t>
            </a:r>
          </a:p>
        </p:txBody>
      </p:sp>
    </p:spTree>
    <p:extLst>
      <p:ext uri="{BB962C8B-B14F-4D97-AF65-F5344CB8AC3E}">
        <p14:creationId xmlns:p14="http://schemas.microsoft.com/office/powerpoint/2010/main" val="2178537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98581-0181-C397-ECBA-37C628F10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9084B041-05DD-63B9-0654-4D44FD02137B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F9E44E12-AC9C-1576-D00D-6BC03994CBA1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15</a:t>
            </a:fld>
            <a:endParaRPr kumimoji="1" lang="zh-CN" altLang="en-US" sz="2400" dirty="0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64F55CBD-5158-A3FF-5B7D-C0C353FBA5E4}"/>
              </a:ext>
            </a:extLst>
          </p:cNvPr>
          <p:cNvSpPr/>
          <p:nvPr/>
        </p:nvSpPr>
        <p:spPr>
          <a:xfrm>
            <a:off x="1104348" y="5997367"/>
            <a:ext cx="9795859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indent="0" algn="ctr">
              <a:lnSpc>
                <a:spcPct val="100000"/>
              </a:lnSpc>
              <a:spcBef>
                <a:spcPct val="50000"/>
              </a:spcBef>
              <a:defRPr/>
            </a:pPr>
            <a:r>
              <a:rPr lang="zh-CN" altLang="en-US" sz="2800" b="1" dirty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描述强相互作用的量子色动力学存在紧闭问题，无法解析求解</a:t>
            </a:r>
            <a:endParaRPr lang="en-US" sz="2800" b="1" dirty="0">
              <a:blipFill>
                <a:blip r:embed="rId3"/>
                <a:stretch>
                  <a:fillRect/>
                </a:stretch>
              </a:blip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5090D87-470B-F6E2-5F77-9CF3ACB9D9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079" t="28861" b="52746"/>
          <a:stretch/>
        </p:blipFill>
        <p:spPr>
          <a:xfrm>
            <a:off x="8033982" y="1253165"/>
            <a:ext cx="2995450" cy="112622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E60FEB89-1BF1-A92C-A373-EA1C3D20FC79}"/>
              </a:ext>
            </a:extLst>
          </p:cNvPr>
          <p:cNvSpPr txBox="1"/>
          <p:nvPr/>
        </p:nvSpPr>
        <p:spPr>
          <a:xfrm>
            <a:off x="2109389" y="4842027"/>
            <a:ext cx="270081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标准模型的基本粒子</a:t>
            </a:r>
            <a:endParaRPr lang="zh-CN" altLang="en-US" sz="20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99412AF-4C4A-325E-7CAD-727A7BDCF6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448" y="1615863"/>
            <a:ext cx="5771551" cy="324649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0457689-151C-ED0E-7E5C-C1939EA90F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265" y="2362362"/>
            <a:ext cx="3279942" cy="3267180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8D731FCE-B7AC-24E5-F87C-EBF959ADCA08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6" name="直线连接符 46">
              <a:extLst>
                <a:ext uri="{FF2B5EF4-FFF2-40B4-BE49-F238E27FC236}">
                  <a16:creationId xmlns:a16="http://schemas.microsoft.com/office/drawing/2014/main" id="{142BDB44-A0D6-8641-FA06-1318F26D777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直线连接符 48">
              <a:extLst>
                <a:ext uri="{FF2B5EF4-FFF2-40B4-BE49-F238E27FC236}">
                  <a16:creationId xmlns:a16="http://schemas.microsoft.com/office/drawing/2014/main" id="{B2C1231B-D4C1-A257-D40D-CC5D35ACCAC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直线连接符 49">
              <a:extLst>
                <a:ext uri="{FF2B5EF4-FFF2-40B4-BE49-F238E27FC236}">
                  <a16:creationId xmlns:a16="http://schemas.microsoft.com/office/drawing/2014/main" id="{9151EE55-B73E-F851-920D-DC3387CC433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Line 2">
              <a:extLst>
                <a:ext uri="{FF2B5EF4-FFF2-40B4-BE49-F238E27FC236}">
                  <a16:creationId xmlns:a16="http://schemas.microsoft.com/office/drawing/2014/main" id="{BD5EC8DA-AC02-D2AA-5939-8B9623784D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sp>
        <p:nvSpPr>
          <p:cNvPr id="13" name="Text Box 3">
            <a:extLst>
              <a:ext uri="{FF2B5EF4-FFF2-40B4-BE49-F238E27FC236}">
                <a16:creationId xmlns:a16="http://schemas.microsoft.com/office/drawing/2014/main" id="{06C2A746-4837-F676-21F6-6912F6B5C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2426" y="181036"/>
            <a:ext cx="63121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kumimoji="0" lang="zh-CN" altLang="en-US" sz="36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强相互作用与量子色动力学</a:t>
            </a:r>
          </a:p>
        </p:txBody>
      </p:sp>
    </p:spTree>
    <p:extLst>
      <p:ext uri="{BB962C8B-B14F-4D97-AF65-F5344CB8AC3E}">
        <p14:creationId xmlns:p14="http://schemas.microsoft.com/office/powerpoint/2010/main" val="7262389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2A376-4B0A-103A-CDDA-70A25FBBD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5">
            <a:extLst>
              <a:ext uri="{FF2B5EF4-FFF2-40B4-BE49-F238E27FC236}">
                <a16:creationId xmlns:a16="http://schemas.microsoft.com/office/drawing/2014/main" id="{BCF96A0C-0141-AE3C-7AD9-12464769857B}"/>
              </a:ext>
            </a:extLst>
          </p:cNvPr>
          <p:cNvSpPr/>
          <p:nvPr/>
        </p:nvSpPr>
        <p:spPr>
          <a:xfrm>
            <a:off x="10998200" y="393700"/>
            <a:ext cx="1041400" cy="342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ctr" anchorCtr="0"/>
          <a:lstStyle/>
          <a:p>
            <a:pPr indent="0" algn="r">
              <a:lnSpc>
                <a:spcPct val="100000"/>
              </a:lnSpc>
              <a:defRPr/>
            </a:pPr>
            <a:r>
              <a:rPr lang="en-US" sz="28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lang="en-US" sz="110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1B2C7D1-5F9F-1CCA-55AB-BABF50467671}"/>
              </a:ext>
            </a:extLst>
          </p:cNvPr>
          <p:cNvSpPr txBox="1"/>
          <p:nvPr/>
        </p:nvSpPr>
        <p:spPr>
          <a:xfrm>
            <a:off x="784439" y="1128399"/>
            <a:ext cx="10388597" cy="1308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在过去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的一个多世纪，强相互作用与强子化先后获得了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次诺贝尔奖，但人们尚未完全理解强子化机制！</a:t>
            </a:r>
            <a:endParaRPr lang="zh-CN" altLang="en-US" sz="2000" b="1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2" descr="Image result">
            <a:extLst>
              <a:ext uri="{FF2B5EF4-FFF2-40B4-BE49-F238E27FC236}">
                <a16:creationId xmlns:a16="http://schemas.microsoft.com/office/drawing/2014/main" id="{936B2441-876E-11F5-7FA4-B117E0E42E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236" y="6040709"/>
            <a:ext cx="395914" cy="40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Line 2052">
            <a:extLst>
              <a:ext uri="{FF2B5EF4-FFF2-40B4-BE49-F238E27FC236}">
                <a16:creationId xmlns:a16="http://schemas.microsoft.com/office/drawing/2014/main" id="{74D990B7-D627-3D8A-F70E-E2E3B14D24A1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6590" y="3138911"/>
            <a:ext cx="8077200" cy="0"/>
          </a:xfrm>
          <a:prstGeom prst="line">
            <a:avLst/>
          </a:prstGeom>
          <a:noFill/>
          <a:ln w="2222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 b="1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2" name="Line 2054">
            <a:extLst>
              <a:ext uri="{FF2B5EF4-FFF2-40B4-BE49-F238E27FC236}">
                <a16:creationId xmlns:a16="http://schemas.microsoft.com/office/drawing/2014/main" id="{C099CD93-0BCE-FD27-B8EB-F421F2E0C112}"/>
              </a:ext>
            </a:extLst>
          </p:cNvPr>
          <p:cNvSpPr>
            <a:spLocks noChangeShapeType="1"/>
          </p:cNvSpPr>
          <p:nvPr/>
        </p:nvSpPr>
        <p:spPr bwMode="auto">
          <a:xfrm>
            <a:off x="3935350" y="2986511"/>
            <a:ext cx="0" cy="304800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 b="1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3" name="Line 2058">
            <a:extLst>
              <a:ext uri="{FF2B5EF4-FFF2-40B4-BE49-F238E27FC236}">
                <a16:creationId xmlns:a16="http://schemas.microsoft.com/office/drawing/2014/main" id="{C92EF0A6-0498-8E13-E2DA-34D7C8B78E8E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5962" y="2986511"/>
            <a:ext cx="0" cy="304800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 b="1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4" name="Line 2060">
            <a:extLst>
              <a:ext uri="{FF2B5EF4-FFF2-40B4-BE49-F238E27FC236}">
                <a16:creationId xmlns:a16="http://schemas.microsoft.com/office/drawing/2014/main" id="{660907FB-DE6D-E574-5EE9-42D8C8B09620}"/>
              </a:ext>
            </a:extLst>
          </p:cNvPr>
          <p:cNvSpPr>
            <a:spLocks noChangeShapeType="1"/>
          </p:cNvSpPr>
          <p:nvPr/>
        </p:nvSpPr>
        <p:spPr bwMode="auto">
          <a:xfrm>
            <a:off x="7249376" y="3002009"/>
            <a:ext cx="0" cy="304800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 b="1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5" name="Line 2063">
            <a:extLst>
              <a:ext uri="{FF2B5EF4-FFF2-40B4-BE49-F238E27FC236}">
                <a16:creationId xmlns:a16="http://schemas.microsoft.com/office/drawing/2014/main" id="{3968C3CE-CA69-1723-D8C0-57D3E7E78F14}"/>
              </a:ext>
            </a:extLst>
          </p:cNvPr>
          <p:cNvSpPr>
            <a:spLocks noChangeShapeType="1"/>
          </p:cNvSpPr>
          <p:nvPr/>
        </p:nvSpPr>
        <p:spPr bwMode="auto">
          <a:xfrm>
            <a:off x="8890934" y="2986511"/>
            <a:ext cx="0" cy="304800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 b="1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6" name="Text Box 2075">
            <a:extLst>
              <a:ext uri="{FF2B5EF4-FFF2-40B4-BE49-F238E27FC236}">
                <a16:creationId xmlns:a16="http://schemas.microsoft.com/office/drawing/2014/main" id="{61916829-1E3F-39A8-FDBF-8C681A69F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0123" y="3450239"/>
            <a:ext cx="1732901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000" b="1" dirty="0">
                <a:latin typeface="Microsoft YaHei" charset="-122"/>
                <a:ea typeface="Microsoft YaHei" charset="-122"/>
                <a:cs typeface="Microsoft YaHei" charset="-122"/>
              </a:rPr>
              <a:t>1921</a:t>
            </a:r>
            <a:r>
              <a:rPr lang="zh-CN" altLang="en-US" sz="2000" b="1" dirty="0">
                <a:latin typeface="Microsoft YaHei" charset="-122"/>
                <a:ea typeface="Microsoft YaHei" charset="-122"/>
                <a:cs typeface="Microsoft YaHei" charset="-122"/>
              </a:rPr>
              <a:t>年</a:t>
            </a:r>
            <a:r>
              <a:rPr lang="en-US" altLang="zh-CN" sz="2000" b="1" dirty="0">
                <a:latin typeface="Microsoft YaHei" charset="-122"/>
                <a:ea typeface="Microsoft YaHei" charset="-122"/>
                <a:cs typeface="Microsoft YaHei" charset="-122"/>
              </a:rPr>
              <a:t>Stern</a:t>
            </a:r>
            <a:endParaRPr lang="en-US" altLang="zh-CN" sz="2000" b="1" dirty="0">
              <a:solidFill>
                <a:srgbClr val="FF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>
              <a:spcBef>
                <a:spcPct val="50000"/>
              </a:spcBef>
              <a:defRPr/>
            </a:pPr>
            <a:endParaRPr lang="en-US" altLang="zh-CN" sz="2000" b="1" dirty="0">
              <a:solidFill>
                <a:srgbClr val="FF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>
              <a:spcBef>
                <a:spcPct val="50000"/>
              </a:spcBef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测量质子磁矩</a:t>
            </a:r>
            <a:endParaRPr lang="en-US" altLang="zh-CN" sz="2000" b="1" dirty="0">
              <a:solidFill>
                <a:srgbClr val="FF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zh-CN" sz="2000" b="1" dirty="0">
                <a:latin typeface="Microsoft YaHei" charset="-122"/>
                <a:ea typeface="Microsoft YaHei" charset="-122"/>
                <a:cs typeface="Microsoft YaHei" charset="-122"/>
              </a:rPr>
              <a:t>1943</a:t>
            </a:r>
            <a:r>
              <a:rPr lang="zh-CN" altLang="en-US" sz="2000" b="1" dirty="0">
                <a:latin typeface="Microsoft YaHei" charset="-122"/>
                <a:ea typeface="Microsoft YaHei" charset="-122"/>
                <a:cs typeface="Microsoft YaHei" charset="-122"/>
              </a:rPr>
              <a:t>年诺奖</a:t>
            </a:r>
            <a:endParaRPr lang="en-US" altLang="zh-CN" sz="2000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7" name="Line 2079">
            <a:extLst>
              <a:ext uri="{FF2B5EF4-FFF2-40B4-BE49-F238E27FC236}">
                <a16:creationId xmlns:a16="http://schemas.microsoft.com/office/drawing/2014/main" id="{B83A7177-5ECB-44A3-9835-C031CF6845A6}"/>
              </a:ext>
            </a:extLst>
          </p:cNvPr>
          <p:cNvSpPr>
            <a:spLocks noChangeShapeType="1"/>
          </p:cNvSpPr>
          <p:nvPr/>
        </p:nvSpPr>
        <p:spPr bwMode="auto">
          <a:xfrm>
            <a:off x="5765155" y="2985509"/>
            <a:ext cx="0" cy="304800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 b="1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8" name="Text Box 2075">
            <a:extLst>
              <a:ext uri="{FF2B5EF4-FFF2-40B4-BE49-F238E27FC236}">
                <a16:creationId xmlns:a16="http://schemas.microsoft.com/office/drawing/2014/main" id="{B7D9E06F-22A8-660F-C33B-424D1521C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7875" y="3450239"/>
            <a:ext cx="1834343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000" b="1" dirty="0">
                <a:latin typeface="Microsoft YaHei" charset="-122"/>
                <a:ea typeface="Microsoft YaHei" charset="-122"/>
                <a:cs typeface="Microsoft YaHei" charset="-122"/>
              </a:rPr>
              <a:t>1954</a:t>
            </a:r>
            <a:r>
              <a:rPr lang="zh-CN" altLang="en-US" sz="2000" b="1" dirty="0">
                <a:latin typeface="Microsoft YaHei" charset="-122"/>
                <a:ea typeface="Microsoft YaHei" charset="-122"/>
                <a:cs typeface="Microsoft YaHei" charset="-122"/>
              </a:rPr>
              <a:t>年</a:t>
            </a:r>
            <a:r>
              <a:rPr lang="en-US" altLang="zh-CN" sz="2000" b="1" dirty="0">
                <a:latin typeface="Microsoft YaHei" charset="-122"/>
                <a:ea typeface="Microsoft YaHei" charset="-122"/>
                <a:cs typeface="Microsoft YaHei" charset="-122"/>
              </a:rPr>
              <a:t>Hofstadter</a:t>
            </a:r>
          </a:p>
          <a:p>
            <a:pPr>
              <a:spcBef>
                <a:spcPct val="50000"/>
              </a:spcBef>
              <a:defRPr/>
            </a:pPr>
            <a:endParaRPr lang="en-US" altLang="zh-CN" sz="2000" b="1" dirty="0">
              <a:solidFill>
                <a:srgbClr val="FF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>
              <a:spcBef>
                <a:spcPct val="50000"/>
              </a:spcBef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测量质子半径</a:t>
            </a:r>
            <a:endParaRPr lang="en-US" altLang="zh-CN" sz="2000" b="1" dirty="0">
              <a:solidFill>
                <a:srgbClr val="FF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zh-CN" sz="2000" b="1" dirty="0">
                <a:latin typeface="Microsoft YaHei" charset="-122"/>
                <a:ea typeface="Microsoft YaHei" charset="-122"/>
                <a:cs typeface="Microsoft YaHei" charset="-122"/>
              </a:rPr>
              <a:t>1961</a:t>
            </a:r>
            <a:r>
              <a:rPr lang="zh-CN" altLang="en-US" sz="2000" b="1" dirty="0">
                <a:latin typeface="Microsoft YaHei" charset="-122"/>
                <a:ea typeface="Microsoft YaHei" charset="-122"/>
                <a:cs typeface="Microsoft YaHei" charset="-122"/>
              </a:rPr>
              <a:t>年诺奖</a:t>
            </a:r>
            <a:endParaRPr lang="en-US" altLang="zh-CN" sz="2000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19" name="Text Box 2075">
            <a:extLst>
              <a:ext uri="{FF2B5EF4-FFF2-40B4-BE49-F238E27FC236}">
                <a16:creationId xmlns:a16="http://schemas.microsoft.com/office/drawing/2014/main" id="{1B97A84D-12A9-6818-69E7-63CF92EC0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0616" y="3459209"/>
            <a:ext cx="1904666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000" b="1" dirty="0">
                <a:latin typeface="Microsoft YaHei" charset="-122"/>
                <a:ea typeface="Microsoft YaHei" charset="-122"/>
                <a:cs typeface="Microsoft YaHei" charset="-122"/>
              </a:rPr>
              <a:t>1973</a:t>
            </a:r>
            <a:br>
              <a:rPr lang="en-US" altLang="zh-CN" sz="2000" b="1" dirty="0">
                <a:latin typeface="Microsoft YaHei" charset="-122"/>
                <a:ea typeface="Microsoft YaHei" charset="-122"/>
                <a:cs typeface="Microsoft YaHei" charset="-122"/>
              </a:rPr>
            </a:br>
            <a:r>
              <a:rPr lang="en-US" altLang="zh-CN" sz="2000" b="1" dirty="0">
                <a:latin typeface="Microsoft YaHei" charset="-122"/>
                <a:ea typeface="Microsoft YaHei" charset="-122"/>
                <a:cs typeface="Microsoft YaHei" charset="-122"/>
              </a:rPr>
              <a:t>Gross et al </a:t>
            </a:r>
          </a:p>
          <a:p>
            <a:pPr>
              <a:spcBef>
                <a:spcPct val="50000"/>
              </a:spcBef>
              <a:defRPr/>
            </a:pPr>
            <a:endParaRPr lang="en-US" altLang="zh-CN" sz="2000" b="1" dirty="0">
              <a:solidFill>
                <a:srgbClr val="FF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>
              <a:spcBef>
                <a:spcPct val="50000"/>
              </a:spcBef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量子色动力学</a:t>
            </a:r>
            <a:endParaRPr lang="en-US" altLang="zh-CN" sz="2000" b="1" dirty="0">
              <a:solidFill>
                <a:srgbClr val="FF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zh-CN" sz="2000" b="1" dirty="0">
                <a:latin typeface="Microsoft YaHei" charset="-122"/>
                <a:ea typeface="Microsoft YaHei" charset="-122"/>
                <a:cs typeface="Microsoft YaHei" charset="-122"/>
              </a:rPr>
              <a:t>2004</a:t>
            </a:r>
            <a:r>
              <a:rPr lang="zh-CN" altLang="en-US" sz="2000" b="1" dirty="0">
                <a:latin typeface="Microsoft YaHei" charset="-122"/>
                <a:ea typeface="Microsoft YaHei" charset="-122"/>
                <a:cs typeface="Microsoft YaHei" charset="-122"/>
              </a:rPr>
              <a:t>年诺奖</a:t>
            </a:r>
            <a:endParaRPr lang="en-US" altLang="zh-CN" sz="2000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sp>
        <p:nvSpPr>
          <p:cNvPr id="20" name="Text Box 2075">
            <a:extLst>
              <a:ext uri="{FF2B5EF4-FFF2-40B4-BE49-F238E27FC236}">
                <a16:creationId xmlns:a16="http://schemas.microsoft.com/office/drawing/2014/main" id="{DEC15592-35B6-0761-04CE-DDC4C34F7B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5891" y="3450239"/>
            <a:ext cx="2032215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000" b="1" dirty="0">
                <a:latin typeface="Microsoft YaHei" charset="-122"/>
                <a:ea typeface="Microsoft YaHei" charset="-122"/>
                <a:cs typeface="Microsoft YaHei" charset="-122"/>
              </a:rPr>
              <a:t>1969</a:t>
            </a:r>
            <a:br>
              <a:rPr lang="en-US" altLang="zh-CN" sz="2000" b="1">
                <a:latin typeface="Microsoft YaHei" charset="-122"/>
                <a:ea typeface="Microsoft YaHei" charset="-122"/>
                <a:cs typeface="Microsoft YaHei" charset="-122"/>
              </a:rPr>
            </a:br>
            <a:r>
              <a:rPr lang="en-US" altLang="zh-CN" sz="2000" b="1">
                <a:latin typeface="Microsoft YaHei" charset="-122"/>
                <a:ea typeface="Microsoft YaHei" charset="-122"/>
                <a:cs typeface="Microsoft YaHei" charset="-122"/>
              </a:rPr>
              <a:t>Friedman et al </a:t>
            </a:r>
            <a:endParaRPr lang="en-US" altLang="zh-CN" sz="2000" b="1" dirty="0">
              <a:latin typeface="Microsoft YaHei" charset="-122"/>
              <a:ea typeface="Microsoft YaHei" charset="-122"/>
              <a:cs typeface="Microsoft YaHei" charset="-122"/>
            </a:endParaRPr>
          </a:p>
          <a:p>
            <a:pPr>
              <a:spcBef>
                <a:spcPct val="50000"/>
              </a:spcBef>
              <a:defRPr/>
            </a:pPr>
            <a:endParaRPr lang="en-US" altLang="zh-CN" sz="2000" b="1" dirty="0">
              <a:solidFill>
                <a:srgbClr val="FF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>
              <a:spcBef>
                <a:spcPct val="50000"/>
              </a:spcBef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发现夸克</a:t>
            </a:r>
            <a:endParaRPr lang="en-US" altLang="zh-CN" sz="2000" b="1" dirty="0">
              <a:solidFill>
                <a:srgbClr val="FF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zh-CN" sz="2000" b="1" dirty="0">
                <a:latin typeface="Microsoft YaHei" charset="-122"/>
                <a:ea typeface="Microsoft YaHei" charset="-122"/>
                <a:cs typeface="Microsoft YaHei" charset="-122"/>
              </a:rPr>
              <a:t>1990</a:t>
            </a:r>
            <a:r>
              <a:rPr lang="zh-CN" altLang="en-US" sz="2000" b="1" dirty="0">
                <a:latin typeface="Microsoft YaHei" charset="-122"/>
                <a:ea typeface="Microsoft YaHei" charset="-122"/>
                <a:cs typeface="Microsoft YaHei" charset="-122"/>
              </a:rPr>
              <a:t>年诺奖</a:t>
            </a:r>
          </a:p>
        </p:txBody>
      </p:sp>
      <p:sp>
        <p:nvSpPr>
          <p:cNvPr id="21" name="Text Box 2075">
            <a:extLst>
              <a:ext uri="{FF2B5EF4-FFF2-40B4-BE49-F238E27FC236}">
                <a16:creationId xmlns:a16="http://schemas.microsoft.com/office/drawing/2014/main" id="{DA308F07-7BD5-B34D-75BC-4619EA6E2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2734" y="3450239"/>
            <a:ext cx="1574438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000" b="1" dirty="0">
                <a:latin typeface="Microsoft YaHei" charset="-122"/>
                <a:ea typeface="Microsoft YaHei" charset="-122"/>
                <a:cs typeface="Microsoft YaHei" charset="-122"/>
              </a:rPr>
              <a:t>1964</a:t>
            </a:r>
            <a:r>
              <a:rPr lang="zh-CN" altLang="en-US" sz="2000" b="1" dirty="0">
                <a:latin typeface="Microsoft YaHei" charset="-122"/>
                <a:ea typeface="Microsoft YaHei" charset="-122"/>
                <a:cs typeface="Microsoft YaHei" charset="-122"/>
              </a:rPr>
              <a:t>年</a:t>
            </a:r>
            <a:r>
              <a:rPr lang="en-US" altLang="zh-CN" sz="2000" b="1" dirty="0">
                <a:latin typeface="Microsoft YaHei" charset="-122"/>
                <a:ea typeface="Microsoft YaHei" charset="-122"/>
                <a:cs typeface="Microsoft YaHei" charset="-122"/>
              </a:rPr>
              <a:t>Gell-Mann</a:t>
            </a:r>
          </a:p>
          <a:p>
            <a:pPr>
              <a:spcBef>
                <a:spcPct val="50000"/>
              </a:spcBef>
              <a:defRPr/>
            </a:pPr>
            <a:endParaRPr lang="en-US" altLang="zh-CN" sz="2000" b="1" dirty="0">
              <a:solidFill>
                <a:srgbClr val="FF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>
              <a:spcBef>
                <a:spcPct val="50000"/>
              </a:spcBef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Microsoft YaHei" charset="-122"/>
                <a:ea typeface="Microsoft YaHei" charset="-122"/>
                <a:cs typeface="Microsoft YaHei" charset="-122"/>
              </a:rPr>
              <a:t>夸克模型</a:t>
            </a:r>
            <a:endParaRPr lang="en-US" altLang="zh-CN" sz="2000" b="1" dirty="0">
              <a:solidFill>
                <a:srgbClr val="FF0000"/>
              </a:solidFill>
              <a:latin typeface="Microsoft YaHei" charset="-122"/>
              <a:ea typeface="Microsoft YaHei" charset="-122"/>
              <a:cs typeface="Microsoft YaHei" charset="-122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zh-CN" sz="2000" b="1" dirty="0">
                <a:latin typeface="Microsoft YaHei" charset="-122"/>
                <a:ea typeface="Microsoft YaHei" charset="-122"/>
                <a:cs typeface="Microsoft YaHei" charset="-122"/>
              </a:rPr>
              <a:t>1969</a:t>
            </a:r>
            <a:r>
              <a:rPr lang="zh-CN" altLang="en-US" sz="2000" b="1" dirty="0">
                <a:latin typeface="Microsoft YaHei" charset="-122"/>
                <a:ea typeface="Microsoft YaHei" charset="-122"/>
                <a:cs typeface="Microsoft YaHei" charset="-122"/>
              </a:rPr>
              <a:t>年诺奖</a:t>
            </a:r>
            <a:endParaRPr lang="en-US" altLang="zh-CN" sz="2000" b="1" dirty="0">
              <a:latin typeface="Microsoft YaHei" charset="-122"/>
              <a:ea typeface="Microsoft YaHei" charset="-122"/>
              <a:cs typeface="Microsoft YaHei" charset="-122"/>
            </a:endParaRPr>
          </a:p>
        </p:txBody>
      </p:sp>
      <p:pic>
        <p:nvPicPr>
          <p:cNvPr id="22" name="Picture 2" descr="Image result">
            <a:extLst>
              <a:ext uri="{FF2B5EF4-FFF2-40B4-BE49-F238E27FC236}">
                <a16:creationId xmlns:a16="http://schemas.microsoft.com/office/drawing/2014/main" id="{3438687E-E18B-D8E8-234D-FF6B2972D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214" y="6036109"/>
            <a:ext cx="395914" cy="40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Image result">
            <a:extLst>
              <a:ext uri="{FF2B5EF4-FFF2-40B4-BE49-F238E27FC236}">
                <a16:creationId xmlns:a16="http://schemas.microsoft.com/office/drawing/2014/main" id="{DFB67A53-1F07-3894-8345-3986F5EA2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0137" y="6039880"/>
            <a:ext cx="395914" cy="40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Image result">
            <a:extLst>
              <a:ext uri="{FF2B5EF4-FFF2-40B4-BE49-F238E27FC236}">
                <a16:creationId xmlns:a16="http://schemas.microsoft.com/office/drawing/2014/main" id="{0F80021B-6A02-739C-0F9E-F73075986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838" y="6036110"/>
            <a:ext cx="395914" cy="40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Image result">
            <a:extLst>
              <a:ext uri="{FF2B5EF4-FFF2-40B4-BE49-F238E27FC236}">
                <a16:creationId xmlns:a16="http://schemas.microsoft.com/office/drawing/2014/main" id="{C253F997-323F-A828-29B4-CF0745B72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468" y="6036109"/>
            <a:ext cx="395914" cy="40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2659DA4C-138E-2E0D-D630-27DDAB1964A4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7" name="直线连接符 46">
              <a:extLst>
                <a:ext uri="{FF2B5EF4-FFF2-40B4-BE49-F238E27FC236}">
                  <a16:creationId xmlns:a16="http://schemas.microsoft.com/office/drawing/2014/main" id="{41925177-A6A2-263D-046A-27347B7ACBC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直线连接符 48">
              <a:extLst>
                <a:ext uri="{FF2B5EF4-FFF2-40B4-BE49-F238E27FC236}">
                  <a16:creationId xmlns:a16="http://schemas.microsoft.com/office/drawing/2014/main" id="{D16F3C81-B1B4-EFCC-E615-32CDF22300F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直线连接符 49">
              <a:extLst>
                <a:ext uri="{FF2B5EF4-FFF2-40B4-BE49-F238E27FC236}">
                  <a16:creationId xmlns:a16="http://schemas.microsoft.com/office/drawing/2014/main" id="{7CF9C7A0-39B3-6E7A-B5F4-3A357E02285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Line 2">
              <a:extLst>
                <a:ext uri="{FF2B5EF4-FFF2-40B4-BE49-F238E27FC236}">
                  <a16:creationId xmlns:a16="http://schemas.microsoft.com/office/drawing/2014/main" id="{6764425F-9D81-A084-FA49-BAD00CC942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sp>
        <p:nvSpPr>
          <p:cNvPr id="24" name="Text Box 3">
            <a:extLst>
              <a:ext uri="{FF2B5EF4-FFF2-40B4-BE49-F238E27FC236}">
                <a16:creationId xmlns:a16="http://schemas.microsoft.com/office/drawing/2014/main" id="{6CEF2400-5690-E417-ABCA-40221C039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2426" y="181036"/>
            <a:ext cx="63121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kumimoji="0" lang="zh-CN" altLang="en-US" sz="36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强相互作用与量子色动力学</a:t>
            </a:r>
          </a:p>
        </p:txBody>
      </p:sp>
    </p:spTree>
    <p:extLst>
      <p:ext uri="{BB962C8B-B14F-4D97-AF65-F5344CB8AC3E}">
        <p14:creationId xmlns:p14="http://schemas.microsoft.com/office/powerpoint/2010/main" val="686934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3A8C9-16D7-1441-0C35-33DCDAA3D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33235C77-FABA-3D79-A973-99267B5DF48F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2302F9AE-97D3-069A-78DD-28B5F6A211CE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17</a:t>
            </a:fld>
            <a:endParaRPr kumimoji="1" lang="zh-CN" altLang="en-US" sz="24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EE7B918-26A2-9C2A-E114-0E6BB527C8E8}"/>
              </a:ext>
            </a:extLst>
          </p:cNvPr>
          <p:cNvSpPr txBox="1"/>
          <p:nvPr/>
        </p:nvSpPr>
        <p:spPr>
          <a:xfrm>
            <a:off x="1371600" y="4874230"/>
            <a:ext cx="1778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路径积分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52C7393-F4EF-0BF9-75A0-67CB59311503}"/>
              </a:ext>
            </a:extLst>
          </p:cNvPr>
          <p:cNvSpPr txBox="1"/>
          <p:nvPr/>
        </p:nvSpPr>
        <p:spPr>
          <a:xfrm>
            <a:off x="5218651" y="4874229"/>
            <a:ext cx="16613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离散化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AC83EE8-1777-714E-AAAC-A27FC223B99A}"/>
              </a:ext>
            </a:extLst>
          </p:cNvPr>
          <p:cNvSpPr txBox="1"/>
          <p:nvPr/>
        </p:nvSpPr>
        <p:spPr>
          <a:xfrm>
            <a:off x="8245312" y="4974900"/>
            <a:ext cx="37581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 err="1"/>
              <a:t>MonteCarlo</a:t>
            </a:r>
            <a:r>
              <a:rPr lang="en-US" altLang="zh-CN" sz="2400" dirty="0"/>
              <a:t>+</a:t>
            </a:r>
            <a:r>
              <a:rPr lang="zh-CN" altLang="en-US" sz="2400" dirty="0"/>
              <a:t>重要性采样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A5A5B0A4-D814-727B-F6D8-2965D96316E1}"/>
              </a:ext>
            </a:extLst>
          </p:cNvPr>
          <p:cNvGrpSpPr>
            <a:grpSpLocks noChangeAspect="1"/>
          </p:cNvGrpSpPr>
          <p:nvPr/>
        </p:nvGrpSpPr>
        <p:grpSpPr>
          <a:xfrm>
            <a:off x="429866" y="1895253"/>
            <a:ext cx="7127550" cy="2741497"/>
            <a:chOff x="942286" y="3429000"/>
            <a:chExt cx="6311236" cy="2427515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1AE290F1-0800-6FC4-10F9-2B690BD56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42286" y="3521003"/>
              <a:ext cx="2717618" cy="2195590"/>
            </a:xfrm>
            <a:prstGeom prst="rect">
              <a:avLst/>
            </a:prstGeom>
          </p:spPr>
        </p:pic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829E505-8D9C-602A-13F6-5DA7D1DF0EC1}"/>
                </a:ext>
              </a:extLst>
            </p:cNvPr>
            <p:cNvGrpSpPr/>
            <p:nvPr/>
          </p:nvGrpSpPr>
          <p:grpSpPr>
            <a:xfrm>
              <a:off x="4535904" y="3429000"/>
              <a:ext cx="2717618" cy="2427515"/>
              <a:chOff x="1204685" y="3333204"/>
              <a:chExt cx="2717618" cy="2427515"/>
            </a:xfrm>
          </p:grpSpPr>
          <p:pic>
            <p:nvPicPr>
              <p:cNvPr id="23" name="图片 22">
                <a:extLst>
                  <a:ext uri="{FF2B5EF4-FFF2-40B4-BE49-F238E27FC236}">
                    <a16:creationId xmlns:a16="http://schemas.microsoft.com/office/drawing/2014/main" id="{94C2260D-AE47-386B-3E6A-92AB97DCBE6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alphaModFix amt="28000"/>
              </a:blip>
              <a:srcRect r="16037"/>
              <a:stretch/>
            </p:blipFill>
            <p:spPr>
              <a:xfrm>
                <a:off x="1204685" y="3333204"/>
                <a:ext cx="2717618" cy="2427515"/>
              </a:xfrm>
              <a:prstGeom prst="rect">
                <a:avLst/>
              </a:prstGeom>
            </p:spPr>
          </p:pic>
          <p:pic>
            <p:nvPicPr>
              <p:cNvPr id="24" name="图片 23">
                <a:extLst>
                  <a:ext uri="{FF2B5EF4-FFF2-40B4-BE49-F238E27FC236}">
                    <a16:creationId xmlns:a16="http://schemas.microsoft.com/office/drawing/2014/main" id="{0E77AA23-CEAC-227E-E2DB-B50C106C7DA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alphaModFix/>
              </a:blip>
              <a:srcRect l="5905" t="7332" r="5197" b="8798"/>
              <a:stretch/>
            </p:blipFill>
            <p:spPr>
              <a:xfrm>
                <a:off x="1311349" y="3429000"/>
                <a:ext cx="2466753" cy="2234627"/>
              </a:xfrm>
              <a:prstGeom prst="rect">
                <a:avLst/>
              </a:prstGeom>
            </p:spPr>
          </p:pic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id="{D72C538B-01F3-2026-54FC-29E930307B71}"/>
                  </a:ext>
                </a:extLst>
              </p:cNvPr>
              <p:cNvSpPr/>
              <p:nvPr/>
            </p:nvSpPr>
            <p:spPr>
              <a:xfrm>
                <a:off x="1799539" y="5076749"/>
                <a:ext cx="108000" cy="108000"/>
              </a:xfrm>
              <a:prstGeom prst="ellipse">
                <a:avLst/>
              </a:prstGeom>
              <a:solidFill>
                <a:srgbClr val="497CD2"/>
              </a:solidFill>
            </p:spPr>
            <p:txBody>
              <a:bodyPr wrap="square" rtlCol="0" anchor="ctr">
                <a:spAutoFit/>
              </a:bodyPr>
              <a:lstStyle/>
              <a:p>
                <a:pPr marL="342900" indent="-342900" algn="l">
                  <a:lnSpc>
                    <a:spcPct val="150000"/>
                  </a:lnSpc>
                  <a:buFont typeface="Wingdings" pitchFamily="2" charset="2"/>
                  <a:buChar char="Ø"/>
                </a:pPr>
                <a:endParaRPr kumimoji="1" lang="zh-CN" altLang="en-US" sz="2800" b="1" dirty="0">
                  <a:solidFill>
                    <a:srgbClr val="001CB6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  <p:pic>
            <p:nvPicPr>
              <p:cNvPr id="26" name="图片 25">
                <a:extLst>
                  <a:ext uri="{FF2B5EF4-FFF2-40B4-BE49-F238E27FC236}">
                    <a16:creationId xmlns:a16="http://schemas.microsoft.com/office/drawing/2014/main" id="{3CB13851-E84F-1A25-56F7-70408E5F40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353208" y="3925931"/>
                <a:ext cx="101600" cy="101600"/>
              </a:xfrm>
              <a:prstGeom prst="rect">
                <a:avLst/>
              </a:prstGeom>
            </p:spPr>
          </p:pic>
          <p:cxnSp>
            <p:nvCxnSpPr>
              <p:cNvPr id="27" name="直线连接符 26">
                <a:extLst>
                  <a:ext uri="{FF2B5EF4-FFF2-40B4-BE49-F238E27FC236}">
                    <a16:creationId xmlns:a16="http://schemas.microsoft.com/office/drawing/2014/main" id="{53383E2E-17D6-4504-9D47-92A2891E788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1853539" y="4359859"/>
                <a:ext cx="0" cy="716890"/>
              </a:xfrm>
              <a:prstGeom prst="line">
                <a:avLst/>
              </a:prstGeom>
              <a:ln w="22225"/>
              <a:extLst>
                <a:ext uri="{91240B29-F687-4f45-9708-019B960494DF}">
                  <a14:hiddenLine xmlns="" xmlns:a14="http://schemas.microsoft.com/office/drawing/2010/main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线连接符 27">
                <a:extLst>
                  <a:ext uri="{FF2B5EF4-FFF2-40B4-BE49-F238E27FC236}">
                    <a16:creationId xmlns:a16="http://schemas.microsoft.com/office/drawing/2014/main" id="{BFF40420-7372-E213-703F-825E62B60DF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853539" y="4359859"/>
                <a:ext cx="574320" cy="0"/>
              </a:xfrm>
              <a:prstGeom prst="line">
                <a:avLst/>
              </a:prstGeom>
              <a:ln w="22225"/>
              <a:extLst>
                <a:ext uri="{91240B29-F687-4f45-9708-019B960494DF}">
                  <a14:hiddenLine xmlns="" xmlns:a14="http://schemas.microsoft.com/office/drawing/2010/main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线连接符 28">
                <a:extLst>
                  <a:ext uri="{FF2B5EF4-FFF2-40B4-BE49-F238E27FC236}">
                    <a16:creationId xmlns:a16="http://schemas.microsoft.com/office/drawing/2014/main" id="{378A36BF-708F-BF5E-349D-B1A59D08515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427859" y="4545362"/>
                <a:ext cx="976149" cy="0"/>
              </a:xfrm>
              <a:prstGeom prst="line">
                <a:avLst/>
              </a:prstGeom>
              <a:ln w="22225"/>
              <a:extLst>
                <a:ext uri="{91240B29-F687-4f45-9708-019B960494DF}">
                  <a14:hiddenLine xmlns="" xmlns:a14="http://schemas.microsoft.com/office/drawing/2010/main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线连接符 30">
                <a:extLst>
                  <a:ext uri="{FF2B5EF4-FFF2-40B4-BE49-F238E27FC236}">
                    <a16:creationId xmlns:a16="http://schemas.microsoft.com/office/drawing/2014/main" id="{AA50F5F2-72B9-F063-FD39-F03775FAE0CE}"/>
                  </a:ext>
                </a:extLst>
              </p:cNvPr>
              <p:cNvCxnSpPr>
                <a:cxnSpLocks/>
                <a:endCxn id="26" idx="0"/>
              </p:cNvCxnSpPr>
              <p:nvPr/>
            </p:nvCxnSpPr>
            <p:spPr bwMode="auto">
              <a:xfrm flipV="1">
                <a:off x="3404008" y="3925931"/>
                <a:ext cx="0" cy="619432"/>
              </a:xfrm>
              <a:prstGeom prst="line">
                <a:avLst/>
              </a:prstGeom>
              <a:ln w="22225"/>
              <a:extLst>
                <a:ext uri="{91240B29-F687-4f45-9708-019B960494DF}">
                  <a14:hiddenLine xmlns="" xmlns:a14="http://schemas.microsoft.com/office/drawing/2010/main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线箭头连接符 31">
                <a:extLst>
                  <a:ext uri="{FF2B5EF4-FFF2-40B4-BE49-F238E27FC236}">
                    <a16:creationId xmlns:a16="http://schemas.microsoft.com/office/drawing/2014/main" id="{F1BEF2E7-FDCF-3F48-1B11-9AC8B748FD90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1905634" y="5130749"/>
                <a:ext cx="522225" cy="0"/>
              </a:xfrm>
              <a:prstGeom prst="straightConnector1">
                <a:avLst/>
              </a:prstGeom>
              <a:ln w="22225">
                <a:solidFill>
                  <a:srgbClr val="FFC000"/>
                </a:solidFill>
                <a:tailEnd type="none"/>
              </a:ln>
              <a:extLst>
                <a:ext uri="{91240B29-F687-4f45-9708-019B960494DF}">
                  <a14:hiddenLine xmlns="" xmlns:a14="http://schemas.microsoft.com/office/drawing/2010/main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线连接符 32">
                <a:extLst>
                  <a:ext uri="{FF2B5EF4-FFF2-40B4-BE49-F238E27FC236}">
                    <a16:creationId xmlns:a16="http://schemas.microsoft.com/office/drawing/2014/main" id="{298B9CFF-F851-AB24-E3F1-E87331644411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436368" y="4348429"/>
                <a:ext cx="0" cy="196933"/>
              </a:xfrm>
              <a:prstGeom prst="line">
                <a:avLst/>
              </a:prstGeom>
              <a:ln w="22225"/>
              <a:extLst>
                <a:ext uri="{91240B29-F687-4f45-9708-019B960494DF}">
                  <a14:hiddenLine xmlns="" xmlns:a14="http://schemas.microsoft.com/office/drawing/2010/main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线箭头连接符 33">
                <a:extLst>
                  <a:ext uri="{FF2B5EF4-FFF2-40B4-BE49-F238E27FC236}">
                    <a16:creationId xmlns:a16="http://schemas.microsoft.com/office/drawing/2014/main" id="{BBBB4E18-9BBE-D4F5-AC07-1F8219A1D56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427859" y="4934534"/>
                <a:ext cx="401066" cy="0"/>
              </a:xfrm>
              <a:prstGeom prst="straightConnector1">
                <a:avLst/>
              </a:prstGeom>
              <a:ln w="22225">
                <a:solidFill>
                  <a:srgbClr val="FFC000"/>
                </a:solidFill>
                <a:tailEnd type="none"/>
              </a:ln>
              <a:extLst>
                <a:ext uri="{91240B29-F687-4f45-9708-019B960494DF}">
                  <a14:hiddenLine xmlns="" xmlns:a14="http://schemas.microsoft.com/office/drawing/2010/main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线箭头连接符 34">
                <a:extLst>
                  <a:ext uri="{FF2B5EF4-FFF2-40B4-BE49-F238E27FC236}">
                    <a16:creationId xmlns:a16="http://schemas.microsoft.com/office/drawing/2014/main" id="{15543834-1D31-FEF0-E2E4-DB7D50C1605C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818900" y="4753098"/>
                <a:ext cx="0" cy="168929"/>
              </a:xfrm>
              <a:prstGeom prst="straightConnector1">
                <a:avLst/>
              </a:prstGeom>
              <a:ln w="22225">
                <a:solidFill>
                  <a:srgbClr val="FFC000"/>
                </a:solidFill>
                <a:tailEnd type="none"/>
              </a:ln>
              <a:extLst>
                <a:ext uri="{91240B29-F687-4f45-9708-019B960494DF}">
                  <a14:hiddenLine xmlns="" xmlns:a14="http://schemas.microsoft.com/office/drawing/2010/main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线箭头连接符 35">
                <a:extLst>
                  <a:ext uri="{FF2B5EF4-FFF2-40B4-BE49-F238E27FC236}">
                    <a16:creationId xmlns:a16="http://schemas.microsoft.com/office/drawing/2014/main" id="{10DB41F1-5184-C5CD-0962-3991544394C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430653" y="4928820"/>
                <a:ext cx="0" cy="196214"/>
              </a:xfrm>
              <a:prstGeom prst="straightConnector1">
                <a:avLst/>
              </a:prstGeom>
              <a:ln w="22225">
                <a:solidFill>
                  <a:srgbClr val="FFC000"/>
                </a:solidFill>
                <a:tailEnd type="none"/>
              </a:ln>
              <a:extLst>
                <a:ext uri="{91240B29-F687-4f45-9708-019B960494DF}">
                  <a14:hiddenLine xmlns="" xmlns:a14="http://schemas.microsoft.com/office/drawing/2010/main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线箭头连接符 36">
                <a:extLst>
                  <a:ext uri="{FF2B5EF4-FFF2-40B4-BE49-F238E27FC236}">
                    <a16:creationId xmlns:a16="http://schemas.microsoft.com/office/drawing/2014/main" id="{466A4522-DC42-B947-0555-8D15B72012D4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628392" y="4747383"/>
                <a:ext cx="200533" cy="0"/>
              </a:xfrm>
              <a:prstGeom prst="straightConnector1">
                <a:avLst/>
              </a:prstGeom>
              <a:ln w="22225">
                <a:solidFill>
                  <a:srgbClr val="FFC000"/>
                </a:solidFill>
                <a:tailEnd type="none"/>
              </a:ln>
              <a:extLst>
                <a:ext uri="{91240B29-F687-4f45-9708-019B960494DF}">
                  <a14:hiddenLine xmlns="" xmlns:a14="http://schemas.microsoft.com/office/drawing/2010/main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线箭头连接符 37">
                <a:extLst>
                  <a:ext uri="{FF2B5EF4-FFF2-40B4-BE49-F238E27FC236}">
                    <a16:creationId xmlns:a16="http://schemas.microsoft.com/office/drawing/2014/main" id="{6B4FEE9C-918A-9526-0224-57FCFCF357D8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2622677" y="4348429"/>
                <a:ext cx="0" cy="402044"/>
              </a:xfrm>
              <a:prstGeom prst="straightConnector1">
                <a:avLst/>
              </a:prstGeom>
              <a:ln w="22225">
                <a:solidFill>
                  <a:srgbClr val="FFC000"/>
                </a:solidFill>
                <a:tailEnd type="none"/>
              </a:ln>
              <a:extLst>
                <a:ext uri="{91240B29-F687-4f45-9708-019B960494DF}">
                  <a14:hiddenLine xmlns="" xmlns:a14="http://schemas.microsoft.com/office/drawing/2010/main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线箭头连接符 38">
                <a:extLst>
                  <a:ext uri="{FF2B5EF4-FFF2-40B4-BE49-F238E27FC236}">
                    <a16:creationId xmlns:a16="http://schemas.microsoft.com/office/drawing/2014/main" id="{A1F44837-3D4F-8742-AE96-7740B6D6367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2618367" y="4348429"/>
                <a:ext cx="976368" cy="0"/>
              </a:xfrm>
              <a:prstGeom prst="straightConnector1">
                <a:avLst/>
              </a:prstGeom>
              <a:ln w="22225">
                <a:solidFill>
                  <a:srgbClr val="FFC000"/>
                </a:solidFill>
                <a:tailEnd type="none"/>
              </a:ln>
              <a:extLst>
                <a:ext uri="{91240B29-F687-4f45-9708-019B960494DF}">
                  <a14:hiddenLine xmlns="" xmlns:a14="http://schemas.microsoft.com/office/drawing/2010/main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线箭头连接符 39">
                <a:extLst>
                  <a:ext uri="{FF2B5EF4-FFF2-40B4-BE49-F238E27FC236}">
                    <a16:creationId xmlns:a16="http://schemas.microsoft.com/office/drawing/2014/main" id="{9BE2F704-91A8-C08D-AF1E-8A5C1749FB5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3594735" y="3957815"/>
                <a:ext cx="0" cy="402044"/>
              </a:xfrm>
              <a:prstGeom prst="straightConnector1">
                <a:avLst/>
              </a:prstGeom>
              <a:ln w="22225">
                <a:solidFill>
                  <a:srgbClr val="FFC000"/>
                </a:solidFill>
                <a:tailEnd type="none"/>
              </a:ln>
              <a:extLst>
                <a:ext uri="{91240B29-F687-4f45-9708-019B960494DF}">
                  <a14:hiddenLine xmlns="" xmlns:a14="http://schemas.microsoft.com/office/drawing/2010/main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线箭头连接符 40">
                <a:extLst>
                  <a:ext uri="{FF2B5EF4-FFF2-40B4-BE49-F238E27FC236}">
                    <a16:creationId xmlns:a16="http://schemas.microsoft.com/office/drawing/2014/main" id="{0508CB99-C19E-5F15-BD9B-50C87502DB1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3454808" y="3959843"/>
                <a:ext cx="139927" cy="0"/>
              </a:xfrm>
              <a:prstGeom prst="straightConnector1">
                <a:avLst/>
              </a:prstGeom>
              <a:ln w="22225">
                <a:solidFill>
                  <a:srgbClr val="FFC000"/>
                </a:solidFill>
                <a:tailEnd type="none"/>
              </a:ln>
              <a:extLst>
                <a:ext uri="{91240B29-F687-4f45-9708-019B960494DF}">
                  <a14:hiddenLine xmlns="" xmlns:a14="http://schemas.microsoft.com/office/drawing/2010/main"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1" name="直线箭头连接符 20">
              <a:extLst>
                <a:ext uri="{FF2B5EF4-FFF2-40B4-BE49-F238E27FC236}">
                  <a16:creationId xmlns:a16="http://schemas.microsoft.com/office/drawing/2014/main" id="{9DCEB1E0-0F3F-B2C2-825D-07116A725E9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545608" y="4594306"/>
              <a:ext cx="809411" cy="0"/>
            </a:xfrm>
            <a:prstGeom prst="straightConnector1">
              <a:avLst/>
            </a:prstGeom>
            <a:ln w="25400">
              <a:solidFill>
                <a:srgbClr val="00B0F0"/>
              </a:solidFill>
              <a:tailEnd type="triangle"/>
            </a:ln>
            <a:extLst>
              <a:ext uri="{91240B29-F687-4f45-9708-019B960494DF}">
                <a14:hiddenLine xmlns="" xmlns:a14="http://schemas.microsoft.com/office/drawing/2010/main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875E6F06-8EE1-8411-666E-AA07E827F1E1}"/>
                </a:ext>
              </a:extLst>
            </p:cNvPr>
            <p:cNvSpPr/>
            <p:nvPr/>
          </p:nvSpPr>
          <p:spPr>
            <a:xfrm>
              <a:off x="3436344" y="4290969"/>
              <a:ext cx="1059142" cy="584843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kumimoji="1" lang="zh-CN" altLang="en-US" sz="1400" b="1" dirty="0"/>
                <a:t>欧几里得时空</a:t>
              </a:r>
              <a:endParaRPr kumimoji="1" lang="en-US" altLang="zh-CN" sz="1400" b="1" dirty="0"/>
            </a:p>
            <a:p>
              <a:pPr algn="ctr">
                <a:lnSpc>
                  <a:spcPct val="150000"/>
                </a:lnSpc>
              </a:pPr>
              <a:r>
                <a:rPr kumimoji="1" lang="zh-CN" altLang="en-US" sz="1400" b="1" dirty="0"/>
                <a:t>时空离散化</a:t>
              </a:r>
            </a:p>
          </p:txBody>
        </p:sp>
      </p:grpSp>
      <p:pic>
        <p:nvPicPr>
          <p:cNvPr id="42" name="图片 41">
            <a:extLst>
              <a:ext uri="{FF2B5EF4-FFF2-40B4-BE49-F238E27FC236}">
                <a16:creationId xmlns:a16="http://schemas.microsoft.com/office/drawing/2014/main" id="{E22BE7BF-05FC-C201-0DF1-4E832A3739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0642" y="2449328"/>
            <a:ext cx="3528538" cy="2254956"/>
          </a:xfrm>
          <a:prstGeom prst="rect">
            <a:avLst/>
          </a:prstGeom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736D5F21-D38A-5A82-C8D8-3634EF6E91BB}"/>
              </a:ext>
            </a:extLst>
          </p:cNvPr>
          <p:cNvSpPr/>
          <p:nvPr/>
        </p:nvSpPr>
        <p:spPr>
          <a:xfrm>
            <a:off x="1139468" y="5790415"/>
            <a:ext cx="10021898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indent="0" algn="ctr">
              <a:lnSpc>
                <a:spcPct val="100000"/>
              </a:lnSpc>
              <a:spcBef>
                <a:spcPct val="50000"/>
              </a:spcBef>
              <a:defRPr/>
            </a:pPr>
            <a:r>
              <a:rPr lang="en-US" altLang="zh-CN" sz="2800" b="1" dirty="0" err="1">
                <a:blipFill>
                  <a:blip r:embed="rId9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格点量子色动力学</a:t>
            </a:r>
            <a:r>
              <a:rPr lang="zh-CN" altLang="en-US" sz="2800" b="1" dirty="0">
                <a:blipFill>
                  <a:blip r:embed="rId9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把强相互作用问题变成了数值求解的问题</a:t>
            </a:r>
            <a:endParaRPr lang="en-US" altLang="zh-CN" sz="2800" b="1" dirty="0">
              <a:blipFill>
                <a:blip r:embed="rId9"/>
                <a:stretch>
                  <a:fillRect/>
                </a:stretch>
              </a:blip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2E705C8-4271-BCB2-45D5-56113AF82AA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157" y="1175428"/>
            <a:ext cx="1949045" cy="1435206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2036009-5322-9447-6C5B-891A5B3B3C50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6" name="直线连接符 46">
              <a:extLst>
                <a:ext uri="{FF2B5EF4-FFF2-40B4-BE49-F238E27FC236}">
                  <a16:creationId xmlns:a16="http://schemas.microsoft.com/office/drawing/2014/main" id="{0515C888-89E3-B0D5-7569-0EE47221998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直线连接符 48">
              <a:extLst>
                <a:ext uri="{FF2B5EF4-FFF2-40B4-BE49-F238E27FC236}">
                  <a16:creationId xmlns:a16="http://schemas.microsoft.com/office/drawing/2014/main" id="{2C686687-6721-09EB-EDF0-C30D645348F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直线连接符 49">
              <a:extLst>
                <a:ext uri="{FF2B5EF4-FFF2-40B4-BE49-F238E27FC236}">
                  <a16:creationId xmlns:a16="http://schemas.microsoft.com/office/drawing/2014/main" id="{0322DEA2-2D55-8B24-9611-8052D51C05D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Line 2">
              <a:extLst>
                <a:ext uri="{FF2B5EF4-FFF2-40B4-BE49-F238E27FC236}">
                  <a16:creationId xmlns:a16="http://schemas.microsoft.com/office/drawing/2014/main" id="{52B9DA75-543C-2B31-91D3-2C6F860A54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sp>
        <p:nvSpPr>
          <p:cNvPr id="11" name="Text Box 3">
            <a:extLst>
              <a:ext uri="{FF2B5EF4-FFF2-40B4-BE49-F238E27FC236}">
                <a16:creationId xmlns:a16="http://schemas.microsoft.com/office/drawing/2014/main" id="{64FBBEE7-CFB3-63F4-34DC-038600B22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6960" y="180719"/>
            <a:ext cx="63121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kumimoji="0" lang="zh-CN" altLang="en-US" sz="36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格点量子色动力学</a:t>
            </a:r>
          </a:p>
        </p:txBody>
      </p:sp>
    </p:spTree>
    <p:extLst>
      <p:ext uri="{BB962C8B-B14F-4D97-AF65-F5344CB8AC3E}">
        <p14:creationId xmlns:p14="http://schemas.microsoft.com/office/powerpoint/2010/main" val="12061822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30390-5552-6236-6AB4-AD6893426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186CCCB9-57E2-1FD4-4365-4FE53EB61EE3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E967A0BA-9ADE-4E63-D186-33E4C28DBDBC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18</a:t>
            </a:fld>
            <a:endParaRPr kumimoji="1" lang="zh-CN" altLang="en-US" sz="2400" dirty="0"/>
          </a:p>
        </p:txBody>
      </p:sp>
      <p:pic>
        <p:nvPicPr>
          <p:cNvPr id="8" name="图片 7" descr="人们在看台上的人在电视前&#10;&#10;中度可信度描述已自动生成">
            <a:extLst>
              <a:ext uri="{FF2B5EF4-FFF2-40B4-BE49-F238E27FC236}">
                <a16:creationId xmlns:a16="http://schemas.microsoft.com/office/drawing/2014/main" id="{EA8CD25E-2FCE-031B-CD1B-A6072C094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582" y="64460"/>
            <a:ext cx="10250836" cy="672908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E15F939D-A1F5-D27C-1192-2FA65CC4E396}"/>
              </a:ext>
            </a:extLst>
          </p:cNvPr>
          <p:cNvSpPr txBox="1"/>
          <p:nvPr/>
        </p:nvSpPr>
        <p:spPr>
          <a:xfrm>
            <a:off x="8263054" y="4430931"/>
            <a:ext cx="295836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dirty="0"/>
              <a:t>蜘蛛侠也要好好学格点</a:t>
            </a:r>
            <a:r>
              <a:rPr lang="en-US" altLang="zh-CN" dirty="0"/>
              <a:t>QCD</a:t>
            </a:r>
            <a:r>
              <a:rPr lang="zh-CN" altLang="en-US" dirty="0"/>
              <a:t>！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C424D5E-4DB5-FDCF-5B3B-B867AF7B92E5}"/>
              </a:ext>
            </a:extLst>
          </p:cNvPr>
          <p:cNvSpPr txBox="1"/>
          <p:nvPr/>
        </p:nvSpPr>
        <p:spPr>
          <a:xfrm>
            <a:off x="8263054" y="3784600"/>
            <a:ext cx="2958364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CN" altLang="en-US" dirty="0"/>
              <a:t>班纳博士</a:t>
            </a:r>
            <a:r>
              <a:rPr lang="en-US" altLang="zh-CN" dirty="0"/>
              <a:t>(</a:t>
            </a:r>
            <a:r>
              <a:rPr lang="zh-CN" altLang="en-US" dirty="0"/>
              <a:t>拥有7个博士学位的超级英雄</a:t>
            </a:r>
            <a:r>
              <a:rPr lang="en-US" altLang="zh-CN" dirty="0"/>
              <a:t>)</a:t>
            </a:r>
            <a:r>
              <a:rPr lang="zh-CN" altLang="en-US" dirty="0"/>
              <a:t>正在授课</a:t>
            </a:r>
          </a:p>
        </p:txBody>
      </p:sp>
    </p:spTree>
    <p:extLst>
      <p:ext uri="{BB962C8B-B14F-4D97-AF65-F5344CB8AC3E}">
        <p14:creationId xmlns:p14="http://schemas.microsoft.com/office/powerpoint/2010/main" val="23564401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CBB20-40C4-A36A-4C6E-D1CEEBA94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8E83327F-83C1-2ECF-7ECA-0525E5ACDDF2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F446EF1-3F33-8DA7-7ACA-EDBC03B03A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309" t="20480" r="20893" b="47547"/>
          <a:stretch>
            <a:fillRect/>
          </a:stretch>
        </p:blipFill>
        <p:spPr>
          <a:xfrm>
            <a:off x="67104" y="4098111"/>
            <a:ext cx="3680437" cy="814927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7DE9380-2AB7-5C87-818C-FCC10B05A503}"/>
              </a:ext>
            </a:extLst>
          </p:cNvPr>
          <p:cNvSpPr txBox="1"/>
          <p:nvPr/>
        </p:nvSpPr>
        <p:spPr>
          <a:xfrm>
            <a:off x="1276350" y="5056718"/>
            <a:ext cx="191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1974</a:t>
            </a:r>
            <a:endParaRPr lang="zh-CN" altLang="en-US" sz="2400" b="1" dirty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EE4BB5C-3694-1741-C233-44F402E48BCF}"/>
              </a:ext>
            </a:extLst>
          </p:cNvPr>
          <p:cNvSpPr txBox="1"/>
          <p:nvPr/>
        </p:nvSpPr>
        <p:spPr>
          <a:xfrm>
            <a:off x="4681695" y="4994710"/>
            <a:ext cx="191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~2000</a:t>
            </a:r>
            <a:endParaRPr lang="zh-CN" altLang="en-US" sz="2400" b="1" dirty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7B32BD6-CD65-4FEB-2222-CBCC712832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334" y="2024239"/>
            <a:ext cx="3066145" cy="225068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072A871-76F8-8A6E-0819-5FB3187751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3272" y="1919340"/>
            <a:ext cx="4002869" cy="303627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4D403DA6-8EE8-729F-7DB4-DA84503BAA07}"/>
              </a:ext>
            </a:extLst>
          </p:cNvPr>
          <p:cNvSpPr txBox="1"/>
          <p:nvPr/>
        </p:nvSpPr>
        <p:spPr>
          <a:xfrm>
            <a:off x="9082325" y="5058718"/>
            <a:ext cx="191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2026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？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1F724EA-CAE3-6C30-2FF0-F0F9435970E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7" t="48136" r="48128" b="19701"/>
          <a:stretch/>
        </p:blipFill>
        <p:spPr>
          <a:xfrm>
            <a:off x="1139252" y="2024239"/>
            <a:ext cx="1681085" cy="1650144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DA53D0DD-6BDC-E199-5928-52F899ACD17E}"/>
              </a:ext>
            </a:extLst>
          </p:cNvPr>
          <p:cNvSpPr txBox="1"/>
          <p:nvPr/>
        </p:nvSpPr>
        <p:spPr>
          <a:xfrm>
            <a:off x="1495613" y="5909177"/>
            <a:ext cx="9194285" cy="559897"/>
          </a:xfrm>
          <a:prstGeom prst="rect">
            <a:avLst/>
          </a:prstGeom>
          <a:solidFill>
            <a:srgbClr val="3E8C26"/>
          </a:solidFill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kumimoji="1" lang="zh-CN" altLang="en-US" sz="2800" b="1" dirty="0">
                <a:solidFill>
                  <a:schemeClr val="bg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格点量子色动力学的研究对计算资源提出了极高的需求</a:t>
            </a:r>
            <a:endParaRPr kumimoji="1" lang="en" altLang="zh-CN" sz="2800" b="1" dirty="0">
              <a:solidFill>
                <a:schemeClr val="bg1"/>
              </a:solidFill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CAE835E-8DAA-2444-B789-079DA24335BA}"/>
              </a:ext>
            </a:extLst>
          </p:cNvPr>
          <p:cNvSpPr txBox="1"/>
          <p:nvPr/>
        </p:nvSpPr>
        <p:spPr>
          <a:xfrm>
            <a:off x="7036285" y="1086684"/>
            <a:ext cx="6009780" cy="576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海量计算与高物理复杂度</a:t>
            </a:r>
            <a:endParaRPr lang="en-US" altLang="zh-CN" sz="2400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471CAD89-C8F1-9ECD-75D2-B30FC025956F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9" name="直线连接符 46">
              <a:extLst>
                <a:ext uri="{FF2B5EF4-FFF2-40B4-BE49-F238E27FC236}">
                  <a16:creationId xmlns:a16="http://schemas.microsoft.com/office/drawing/2014/main" id="{BABE3271-7177-B243-4FC9-3D05DE4EDCD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直线连接符 48">
              <a:extLst>
                <a:ext uri="{FF2B5EF4-FFF2-40B4-BE49-F238E27FC236}">
                  <a16:creationId xmlns:a16="http://schemas.microsoft.com/office/drawing/2014/main" id="{F370DD67-BB28-BCF7-62E1-4ECEAD770B0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直线连接符 49">
              <a:extLst>
                <a:ext uri="{FF2B5EF4-FFF2-40B4-BE49-F238E27FC236}">
                  <a16:creationId xmlns:a16="http://schemas.microsoft.com/office/drawing/2014/main" id="{50C2C49B-99CD-D36D-2AA5-34B3FBAE4AC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Line 2">
              <a:extLst>
                <a:ext uri="{FF2B5EF4-FFF2-40B4-BE49-F238E27FC236}">
                  <a16:creationId xmlns:a16="http://schemas.microsoft.com/office/drawing/2014/main" id="{3BF1BE42-C955-043D-51F6-01367312ED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sp>
        <p:nvSpPr>
          <p:cNvPr id="17" name="Text Box 3">
            <a:extLst>
              <a:ext uri="{FF2B5EF4-FFF2-40B4-BE49-F238E27FC236}">
                <a16:creationId xmlns:a16="http://schemas.microsoft.com/office/drawing/2014/main" id="{5B30A007-E433-F83A-7860-96CB7043C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6960" y="180719"/>
            <a:ext cx="63121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kumimoji="0" lang="zh-CN" altLang="en-US" sz="36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格点量子色动力学</a:t>
            </a:r>
          </a:p>
        </p:txBody>
      </p:sp>
    </p:spTree>
    <p:extLst>
      <p:ext uri="{BB962C8B-B14F-4D97-AF65-F5344CB8AC3E}">
        <p14:creationId xmlns:p14="http://schemas.microsoft.com/office/powerpoint/2010/main" val="16838008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20</a:t>
            </a:fld>
            <a:endParaRPr kumimoji="1" lang="zh-CN" altLang="en-US" sz="2400" dirty="0"/>
          </a:p>
        </p:txBody>
      </p:sp>
      <p:sp>
        <p:nvSpPr>
          <p:cNvPr id="8" name="内容占位符 23">
            <a:extLst>
              <a:ext uri="{FF2B5EF4-FFF2-40B4-BE49-F238E27FC236}">
                <a16:creationId xmlns:a16="http://schemas.microsoft.com/office/drawing/2014/main" id="{22E0A137-FB0A-4ABA-1603-4718348C9751}"/>
              </a:ext>
            </a:extLst>
          </p:cNvPr>
          <p:cNvSpPr txBox="1">
            <a:spLocks/>
          </p:cNvSpPr>
          <p:nvPr/>
        </p:nvSpPr>
        <p:spPr>
          <a:xfrm>
            <a:off x="891890" y="5995380"/>
            <a:ext cx="11442700" cy="711808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  <a:spcBef>
                <a:spcPts val="1060"/>
              </a:spcBef>
            </a:pPr>
            <a:r>
              <a:rPr kumimoji="1"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从物理想法到可靠的格点计算，格点</a:t>
            </a:r>
            <a:r>
              <a:rPr kumimoji="1"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QCD</a:t>
            </a:r>
            <a:r>
              <a:rPr kumimoji="1"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存在一整套高度专业化的流程</a:t>
            </a:r>
            <a:endParaRPr kumimoji="1" lang="zh-CN" altLang="en-US" sz="2800" dirty="0">
              <a:solidFill>
                <a:schemeClr val="tx1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E8B788E1-A90F-7E26-6AAD-70DF791017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330" b="16180"/>
          <a:stretch>
            <a:fillRect/>
          </a:stretch>
        </p:blipFill>
        <p:spPr>
          <a:xfrm>
            <a:off x="359778" y="1268002"/>
            <a:ext cx="11325833" cy="4683809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7B3A007E-1D1F-2CF7-4238-937739947641}"/>
              </a:ext>
            </a:extLst>
          </p:cNvPr>
          <p:cNvSpPr txBox="1"/>
          <p:nvPr/>
        </p:nvSpPr>
        <p:spPr>
          <a:xfrm>
            <a:off x="505829" y="2012280"/>
            <a:ext cx="2569632" cy="1549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选择观测量和插入流算符</a:t>
            </a:r>
            <a:endParaRPr lang="en-US" altLang="zh-CN" sz="1600" b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1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Wick</a:t>
            </a:r>
            <a:r>
              <a:rPr lang="zh-CN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Contraction</a:t>
            </a: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确定传播子、源汇结构等</a:t>
            </a:r>
            <a:endParaRPr lang="en-US" altLang="zh-CN" sz="16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处理 </a:t>
            </a:r>
            <a:r>
              <a:rPr lang="el-GR" altLang="zh-CN" sz="1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γ</a:t>
            </a:r>
            <a:r>
              <a:rPr lang="zh-CN" altLang="en-US" sz="16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矩阵、味、自旋、颜色等指标</a:t>
            </a:r>
            <a:endParaRPr lang="zh-CN" altLang="en-US" sz="1600" b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25523A71-D9DD-587E-C293-BB23248E34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8130"/>
          <a:stretch/>
        </p:blipFill>
        <p:spPr>
          <a:xfrm>
            <a:off x="594828" y="3476958"/>
            <a:ext cx="2309388" cy="1579619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090EE716-8296-420D-77C2-994AF0CFB579}"/>
              </a:ext>
            </a:extLst>
          </p:cNvPr>
          <p:cNvSpPr txBox="1"/>
          <p:nvPr/>
        </p:nvSpPr>
        <p:spPr>
          <a:xfrm>
            <a:off x="748311" y="5305480"/>
            <a:ext cx="20846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一个符号或收缩错误，就可能改变最终物理量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7146D50-AA0E-0E93-20A8-681D0CD7C098}"/>
              </a:ext>
            </a:extLst>
          </p:cNvPr>
          <p:cNvSpPr txBox="1"/>
          <p:nvPr/>
        </p:nvSpPr>
        <p:spPr>
          <a:xfrm>
            <a:off x="3338004" y="2006718"/>
            <a:ext cx="2569632" cy="1549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关联函数构造</a:t>
            </a:r>
            <a:endParaRPr lang="en-US" altLang="zh-CN" sz="1600" b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传播子求解</a:t>
            </a:r>
            <a:endParaRPr lang="en-US" altLang="zh-CN" sz="1600" b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规范链、边界条件处理</a:t>
            </a:r>
            <a:endParaRPr lang="en-US" altLang="zh-CN" sz="1600" b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1600" b="1" dirty="0" err="1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PyQUDA</a:t>
            </a:r>
            <a:r>
              <a:rPr lang="en-US" altLang="zh-CN" sz="1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/QUDA/Chroma</a:t>
            </a:r>
            <a:r>
              <a:rPr lang="zh-CN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程序实现</a:t>
            </a:r>
          </a:p>
        </p:txBody>
      </p:sp>
      <p:pic>
        <p:nvPicPr>
          <p:cNvPr id="27" name="图片 26" descr="图片预览">
            <a:extLst>
              <a:ext uri="{FF2B5EF4-FFF2-40B4-BE49-F238E27FC236}">
                <a16:creationId xmlns:a16="http://schemas.microsoft.com/office/drawing/2014/main" id="{F1CE56EA-597C-6DCD-FB97-19429D54B6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6720" y="3528338"/>
            <a:ext cx="1394847" cy="1395925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31BFC9DB-DC30-F4F1-FA8E-203541F634EB}"/>
              </a:ext>
            </a:extLst>
          </p:cNvPr>
          <p:cNvSpPr txBox="1"/>
          <p:nvPr/>
        </p:nvSpPr>
        <p:spPr>
          <a:xfrm>
            <a:off x="3397985" y="5333878"/>
            <a:ext cx="246932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从纸面的公式到可运行程序需要大量时间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E303F02B-63FE-A15F-2B6F-570DD0B9DD57}"/>
              </a:ext>
            </a:extLst>
          </p:cNvPr>
          <p:cNvSpPr txBox="1"/>
          <p:nvPr/>
        </p:nvSpPr>
        <p:spPr>
          <a:xfrm>
            <a:off x="6216186" y="2008559"/>
            <a:ext cx="2569632" cy="1913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GPU/MPI</a:t>
            </a: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并行计算</a:t>
            </a:r>
            <a:endParaRPr lang="en-US" altLang="zh-CN" sz="2000" b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批量作业与参数遍历</a:t>
            </a:r>
            <a:endParaRPr lang="en-US" altLang="zh-CN" sz="2000" b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日志、</a:t>
            </a:r>
            <a:r>
              <a:rPr lang="en-US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I/O</a:t>
            </a: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与失败重启</a:t>
            </a:r>
            <a:endParaRPr lang="en-US" altLang="zh-CN" sz="2000" b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资源调度与性能优化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AE9D7B6-4AB8-AE38-ECC2-D83CF4701C5E}"/>
              </a:ext>
            </a:extLst>
          </p:cNvPr>
          <p:cNvSpPr txBox="1"/>
          <p:nvPr/>
        </p:nvSpPr>
        <p:spPr>
          <a:xfrm>
            <a:off x="6297465" y="5254331"/>
            <a:ext cx="23537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一个观测量</a:t>
            </a:r>
            <a:r>
              <a:rPr lang="en-US" altLang="zh-CN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zh-CN" altLang="en-US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成百上千个计算任务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9BD1E2A-2892-5FBC-C6F5-138ABD25926A}"/>
              </a:ext>
            </a:extLst>
          </p:cNvPr>
          <p:cNvSpPr txBox="1"/>
          <p:nvPr/>
        </p:nvSpPr>
        <p:spPr>
          <a:xfrm>
            <a:off x="9020938" y="2156011"/>
            <a:ext cx="2743046" cy="958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Effective</a:t>
            </a:r>
            <a:r>
              <a:rPr lang="zh-CN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mass</a:t>
            </a:r>
            <a:r>
              <a:rPr lang="zh-CN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检查</a:t>
            </a:r>
            <a:endParaRPr lang="en-US" altLang="zh-CN" sz="1600" b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拟合、误差分析</a:t>
            </a:r>
            <a:endParaRPr lang="en-US" altLang="zh-CN" sz="1600" b="1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交叉检验与结果的可复现性</a:t>
            </a:r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00643393-4732-9417-D73A-0D40010868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3806" y="3224031"/>
            <a:ext cx="2301926" cy="1677834"/>
          </a:xfrm>
          <a:prstGeom prst="rect">
            <a:avLst/>
          </a:prstGeom>
        </p:spPr>
      </p:pic>
      <p:pic>
        <p:nvPicPr>
          <p:cNvPr id="37" name="图片 36" descr="图片预览">
            <a:extLst>
              <a:ext uri="{FF2B5EF4-FFF2-40B4-BE49-F238E27FC236}">
                <a16:creationId xmlns:a16="http://schemas.microsoft.com/office/drawing/2014/main" id="{0ADEC100-CC73-6B66-5770-FF7992688C0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6306"/>
          <a:stretch/>
        </p:blipFill>
        <p:spPr>
          <a:xfrm>
            <a:off x="9215893" y="3442669"/>
            <a:ext cx="2084667" cy="1217196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1E22812E-5092-77B5-452F-E110B0963F20}"/>
              </a:ext>
            </a:extLst>
          </p:cNvPr>
          <p:cNvSpPr txBox="1"/>
          <p:nvPr/>
        </p:nvSpPr>
        <p:spPr>
          <a:xfrm>
            <a:off x="9081359" y="5305480"/>
            <a:ext cx="23537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rgbClr val="FF0000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程序跑完不代表物理结果正确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0C219070-CF36-B457-CB0C-0DDBF09B6EA3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3" name="直线连接符 46">
              <a:extLst>
                <a:ext uri="{FF2B5EF4-FFF2-40B4-BE49-F238E27FC236}">
                  <a16:creationId xmlns:a16="http://schemas.microsoft.com/office/drawing/2014/main" id="{E6D861FB-51C0-1C09-23AD-D81D2B3CD46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" name="直线连接符 48">
              <a:extLst>
                <a:ext uri="{FF2B5EF4-FFF2-40B4-BE49-F238E27FC236}">
                  <a16:creationId xmlns:a16="http://schemas.microsoft.com/office/drawing/2014/main" id="{41BF1441-C445-F4BC-0E25-F87283F2C95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" name="直线连接符 49">
              <a:extLst>
                <a:ext uri="{FF2B5EF4-FFF2-40B4-BE49-F238E27FC236}">
                  <a16:creationId xmlns:a16="http://schemas.microsoft.com/office/drawing/2014/main" id="{07712293-4DE3-E748-91BE-71CC3505BF4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" name="Line 2">
              <a:extLst>
                <a:ext uri="{FF2B5EF4-FFF2-40B4-BE49-F238E27FC236}">
                  <a16:creationId xmlns:a16="http://schemas.microsoft.com/office/drawing/2014/main" id="{31905FD5-EF37-9AE5-8BC1-8260BBA46A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sp>
        <p:nvSpPr>
          <p:cNvPr id="7" name="Text Box 3">
            <a:extLst>
              <a:ext uri="{FF2B5EF4-FFF2-40B4-BE49-F238E27FC236}">
                <a16:creationId xmlns:a16="http://schemas.microsoft.com/office/drawing/2014/main" id="{369B46AD-A924-57DF-10AC-84B35574C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6960" y="180719"/>
            <a:ext cx="63121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kumimoji="0" lang="zh-CN" altLang="en-US" sz="36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格点量子色动力学</a:t>
            </a:r>
          </a:p>
        </p:txBody>
      </p:sp>
    </p:spTree>
    <p:extLst>
      <p:ext uri="{BB962C8B-B14F-4D97-AF65-F5344CB8AC3E}">
        <p14:creationId xmlns:p14="http://schemas.microsoft.com/office/powerpoint/2010/main" val="2153930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82042-08EE-1735-CFF6-A52CC4A25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C9CACA85-4470-EA62-A191-1CF31085424F}"/>
              </a:ext>
            </a:extLst>
          </p:cNvPr>
          <p:cNvSpPr/>
          <p:nvPr/>
        </p:nvSpPr>
        <p:spPr>
          <a:xfrm>
            <a:off x="520700" y="190500"/>
            <a:ext cx="10160000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indent="0" algn="l">
              <a:lnSpc>
                <a:spcPct val="100000"/>
              </a:lnSpc>
              <a:spcBef>
                <a:spcPct val="50000"/>
              </a:spcBef>
              <a:defRPr/>
            </a:pPr>
            <a:endParaRPr lang="en-US" sz="1100" dirty="0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4A151F0D-26D4-3F75-0E1C-ADA6B6DEB588}"/>
              </a:ext>
            </a:extLst>
          </p:cNvPr>
          <p:cNvSpPr/>
          <p:nvPr/>
        </p:nvSpPr>
        <p:spPr>
          <a:xfrm>
            <a:off x="10998200" y="393700"/>
            <a:ext cx="1041400" cy="342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ctr" anchorCtr="0"/>
          <a:lstStyle/>
          <a:p>
            <a:pPr indent="0" algn="r">
              <a:lnSpc>
                <a:spcPct val="100000"/>
              </a:lnSpc>
              <a:defRPr/>
            </a:pPr>
            <a:r>
              <a:rPr lang="en-US" sz="28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lang="en-US" sz="1100"/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07D968B1-2C08-38EF-99DA-BB87C765B353}"/>
              </a:ext>
            </a:extLst>
          </p:cNvPr>
          <p:cNvSpPr/>
          <p:nvPr/>
        </p:nvSpPr>
        <p:spPr>
          <a:xfrm>
            <a:off x="549727" y="1801740"/>
            <a:ext cx="11239500" cy="1807565"/>
          </a:xfrm>
          <a:prstGeom prst="roundRect">
            <a:avLst>
              <a:gd name="adj" fmla="val 0"/>
            </a:avLst>
          </a:prstGeom>
          <a:solidFill>
            <a:srgbClr val="D9D9D9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 dirty="0"/>
          </a:p>
        </p:txBody>
      </p:sp>
      <p:sp>
        <p:nvSpPr>
          <p:cNvPr id="6" name="AutoShape 6">
            <a:extLst>
              <a:ext uri="{FF2B5EF4-FFF2-40B4-BE49-F238E27FC236}">
                <a16:creationId xmlns:a16="http://schemas.microsoft.com/office/drawing/2014/main" id="{A27C22C0-4094-27E9-0BE6-D2AA4E13C5B0}"/>
              </a:ext>
            </a:extLst>
          </p:cNvPr>
          <p:cNvSpPr/>
          <p:nvPr/>
        </p:nvSpPr>
        <p:spPr>
          <a:xfrm>
            <a:off x="676720" y="1878003"/>
            <a:ext cx="11290337" cy="1647479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indent="0" algn="l">
              <a:lnSpc>
                <a:spcPct val="125000"/>
              </a:lnSpc>
              <a:spcBef>
                <a:spcPct val="20000"/>
              </a:spcBef>
              <a:defRPr/>
            </a:pPr>
            <a:r>
              <a:rPr lang="en-US" sz="2400" i="0" u="none" strike="noStrike" dirty="0">
                <a:solidFill>
                  <a:schemeClr val="tx1"/>
                </a:solidFill>
                <a:latin typeface="Times New Roman" panose="02020603050405020304" pitchFamily="18" charset="0"/>
                <a:ea typeface="Songti SC"/>
                <a:cs typeface="Times New Roman" panose="02020603050405020304" pitchFamily="18" charset="0"/>
                <a:sym typeface="Songti SC"/>
              </a:rPr>
              <a:t>14. Unifying Physics from Quarks  to the Cosmos, </a:t>
            </a:r>
            <a:r>
              <a:rPr lang="en" altLang="zh-CN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Focus Areas for FY 2026:</a:t>
            </a:r>
          </a:p>
          <a:p>
            <a:pPr>
              <a:lnSpc>
                <a:spcPct val="125000"/>
              </a:lnSpc>
              <a:spcBef>
                <a:spcPct val="20000"/>
              </a:spcBef>
              <a:defRPr/>
            </a:pPr>
            <a:r>
              <a:rPr lang="en-US" altLang="zh-CN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" altLang="zh-CN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Foundation Models </a:t>
            </a:r>
            <a:r>
              <a:rPr lang="en" altLang="zh-CN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Particle Interactions and Cosmic Physics (HEP, NP):</a:t>
            </a:r>
          </a:p>
          <a:p>
            <a:pPr>
              <a:lnSpc>
                <a:spcPct val="125000"/>
              </a:lnSpc>
              <a:spcBef>
                <a:spcPct val="20000"/>
              </a:spcBef>
              <a:defRPr/>
            </a:pPr>
            <a:r>
              <a:rPr lang="en" altLang="zh-CN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c. Expedited Discovery from High Complexity and Petabyte-Scale Datasets (HEP, NP): </a:t>
            </a:r>
            <a:r>
              <a:rPr lang="en" altLang="zh-CN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Lattice QCD</a:t>
            </a:r>
            <a:endParaRPr lang="en" altLang="zh-CN" sz="3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Connector 10">
            <a:extLst>
              <a:ext uri="{FF2B5EF4-FFF2-40B4-BE49-F238E27FC236}">
                <a16:creationId xmlns:a16="http://schemas.microsoft.com/office/drawing/2014/main" id="{51AA0FC3-8A78-A17A-1685-BFD73BE0D61F}"/>
              </a:ext>
            </a:extLst>
          </p:cNvPr>
          <p:cNvCxnSpPr/>
          <p:nvPr/>
        </p:nvCxnSpPr>
        <p:spPr>
          <a:xfrm rot="5384687">
            <a:off x="-2667007" y="3848107"/>
            <a:ext cx="570231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38100" cap="sq" cmpd="sng">
            <a:solidFill>
              <a:srgbClr val="83363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" name="Connector 11">
            <a:extLst>
              <a:ext uri="{FF2B5EF4-FFF2-40B4-BE49-F238E27FC236}">
                <a16:creationId xmlns:a16="http://schemas.microsoft.com/office/drawing/2014/main" id="{7D3571D2-9EE8-A8AA-51E3-60534FA993F5}"/>
              </a:ext>
            </a:extLst>
          </p:cNvPr>
          <p:cNvCxnSpPr/>
          <p:nvPr/>
        </p:nvCxnSpPr>
        <p:spPr>
          <a:xfrm rot="5384788">
            <a:off x="9150343" y="3854457"/>
            <a:ext cx="574041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38100" cap="sq" cmpd="sng">
            <a:solidFill>
              <a:srgbClr val="83363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" name="Connector 12">
            <a:extLst>
              <a:ext uri="{FF2B5EF4-FFF2-40B4-BE49-F238E27FC236}">
                <a16:creationId xmlns:a16="http://schemas.microsoft.com/office/drawing/2014/main" id="{414FE374-184A-D111-11F5-DD42B7365118}"/>
              </a:ext>
            </a:extLst>
          </p:cNvPr>
          <p:cNvCxnSpPr/>
          <p:nvPr/>
        </p:nvCxnSpPr>
        <p:spPr>
          <a:xfrm rot="-11041">
            <a:off x="177790" y="6711950"/>
            <a:ext cx="11861827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38100" cap="sq" cmpd="sng">
            <a:solidFill>
              <a:srgbClr val="83363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Connector 13">
            <a:extLst>
              <a:ext uri="{FF2B5EF4-FFF2-40B4-BE49-F238E27FC236}">
                <a16:creationId xmlns:a16="http://schemas.microsoft.com/office/drawing/2014/main" id="{1FFC2D35-48BE-B7D0-920A-223A29C2255F}"/>
              </a:ext>
            </a:extLst>
          </p:cNvPr>
          <p:cNvCxnSpPr/>
          <p:nvPr/>
        </p:nvCxnSpPr>
        <p:spPr>
          <a:xfrm rot="-3680">
            <a:off x="165103" y="958850"/>
            <a:ext cx="118618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90500" cap="sq" cmpd="sng">
            <a:solidFill>
              <a:srgbClr val="833634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" name="图片 14" descr="文本&#10;&#10;低可信度描述已自动生成">
            <a:extLst>
              <a:ext uri="{FF2B5EF4-FFF2-40B4-BE49-F238E27FC236}">
                <a16:creationId xmlns:a16="http://schemas.microsoft.com/office/drawing/2014/main" id="{572DAC12-0F32-486C-23BD-10F1B5599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45" y="3825340"/>
            <a:ext cx="5478225" cy="1547599"/>
          </a:xfrm>
          <a:prstGeom prst="rect">
            <a:avLst/>
          </a:prstGeom>
          <a:ln>
            <a:solidFill>
              <a:srgbClr val="833634"/>
            </a:solidFill>
          </a:ln>
        </p:spPr>
      </p:pic>
      <p:pic>
        <p:nvPicPr>
          <p:cNvPr id="17" name="图片 16" descr="文本&#10;&#10;描述已自动生成">
            <a:extLst>
              <a:ext uri="{FF2B5EF4-FFF2-40B4-BE49-F238E27FC236}">
                <a16:creationId xmlns:a16="http://schemas.microsoft.com/office/drawing/2014/main" id="{9535334A-3109-A14F-66D2-EE086C8CE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868373"/>
            <a:ext cx="5727669" cy="1446833"/>
          </a:xfrm>
          <a:prstGeom prst="rect">
            <a:avLst/>
          </a:prstGeom>
          <a:ln>
            <a:solidFill>
              <a:srgbClr val="833634"/>
            </a:solidFill>
          </a:ln>
        </p:spPr>
      </p:pic>
      <p:sp>
        <p:nvSpPr>
          <p:cNvPr id="7" name="Text Box 3">
            <a:extLst>
              <a:ext uri="{FF2B5EF4-FFF2-40B4-BE49-F238E27FC236}">
                <a16:creationId xmlns:a16="http://schemas.microsoft.com/office/drawing/2014/main" id="{E4291BF8-DC4D-A24C-2431-BC7BB9166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6960" y="180719"/>
            <a:ext cx="63121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kumimoji="0" lang="zh-CN" altLang="en-US" sz="36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格点量子色动力学</a:t>
            </a:r>
          </a:p>
        </p:txBody>
      </p:sp>
    </p:spTree>
    <p:extLst>
      <p:ext uri="{BB962C8B-B14F-4D97-AF65-F5344CB8AC3E}">
        <p14:creationId xmlns:p14="http://schemas.microsoft.com/office/powerpoint/2010/main" val="2220563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22</a:t>
            </a:fld>
            <a:endParaRPr kumimoji="1" lang="zh-CN" altLang="en-US" sz="2400" dirty="0"/>
          </a:p>
        </p:txBody>
      </p:sp>
      <p:sp>
        <p:nvSpPr>
          <p:cNvPr id="7" name="文本框 27">
            <a:extLst>
              <a:ext uri="{FF2B5EF4-FFF2-40B4-BE49-F238E27FC236}">
                <a16:creationId xmlns:a16="http://schemas.microsoft.com/office/drawing/2014/main" id="{521A3990-3D9E-8233-80B1-FBC18EEC03BC}"/>
              </a:ext>
            </a:extLst>
          </p:cNvPr>
          <p:cNvSpPr>
            <a:spLocks noGrp="1"/>
          </p:cNvSpPr>
          <p:nvPr/>
        </p:nvSpPr>
        <p:spPr>
          <a:xfrm>
            <a:off x="648861" y="6020005"/>
            <a:ext cx="10883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 err="1">
                <a:solidFill>
                  <a:srgbClr val="0F86F8"/>
                </a:solidFill>
              </a:rPr>
              <a:t>LQCDMaster</a:t>
            </a:r>
            <a:r>
              <a:rPr lang="zh-CN" altLang="en-US" sz="2800" b="1" dirty="0">
                <a:solidFill>
                  <a:srgbClr val="0F86F8"/>
                </a:solidFill>
              </a:rPr>
              <a:t>：将自然语言研究需求转化为可验证的格点 </a:t>
            </a:r>
            <a:r>
              <a:rPr lang="en-US" altLang="zh-CN" sz="2800" b="1" dirty="0">
                <a:solidFill>
                  <a:srgbClr val="0F86F8"/>
                </a:solidFill>
              </a:rPr>
              <a:t>QCD </a:t>
            </a:r>
            <a:r>
              <a:rPr lang="zh-CN" altLang="en-US" sz="2800" b="1" dirty="0">
                <a:solidFill>
                  <a:srgbClr val="0F86F8"/>
                </a:solidFill>
              </a:rPr>
              <a:t>工作流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A87C897-7640-7398-82B0-252820DAF232}"/>
              </a:ext>
            </a:extLst>
          </p:cNvPr>
          <p:cNvGrpSpPr/>
          <p:nvPr/>
        </p:nvGrpSpPr>
        <p:grpSpPr>
          <a:xfrm>
            <a:off x="381235" y="1510097"/>
            <a:ext cx="11422256" cy="4258432"/>
            <a:chOff x="136434" y="1779555"/>
            <a:chExt cx="11422256" cy="4258432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3BB46B9C-DBD8-5793-6BE1-3D118D9A856A}"/>
                </a:ext>
              </a:extLst>
            </p:cNvPr>
            <p:cNvGrpSpPr/>
            <p:nvPr/>
          </p:nvGrpSpPr>
          <p:grpSpPr>
            <a:xfrm>
              <a:off x="136434" y="1779555"/>
              <a:ext cx="11422256" cy="4258432"/>
              <a:chOff x="136434" y="1779555"/>
              <a:chExt cx="11422256" cy="4258432"/>
            </a:xfrm>
          </p:grpSpPr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E66EE733-7CC1-909D-2023-37620CF080B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23341" b="10345"/>
              <a:stretch/>
            </p:blipFill>
            <p:spPr>
              <a:xfrm>
                <a:off x="136434" y="1779555"/>
                <a:ext cx="11422256" cy="4258432"/>
              </a:xfrm>
              <a:prstGeom prst="rect">
                <a:avLst/>
              </a:prstGeom>
            </p:spPr>
          </p:pic>
          <p:pic>
            <p:nvPicPr>
              <p:cNvPr id="3" name="图片 2">
                <a:extLst>
                  <a:ext uri="{FF2B5EF4-FFF2-40B4-BE49-F238E27FC236}">
                    <a16:creationId xmlns:a16="http://schemas.microsoft.com/office/drawing/2014/main" id="{50F397F2-DD2B-EF0F-2625-2CFDD5E106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9406" y="2380831"/>
                <a:ext cx="2841532" cy="3488850"/>
              </a:xfrm>
              <a:prstGeom prst="rect">
                <a:avLst/>
              </a:prstGeom>
            </p:spPr>
          </p:pic>
        </p:grpSp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5AF62E10-993A-A770-6AEE-4340F45CEA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835" r="1125"/>
            <a:stretch/>
          </p:blipFill>
          <p:spPr>
            <a:xfrm>
              <a:off x="431801" y="2480618"/>
              <a:ext cx="2934841" cy="3170285"/>
            </a:xfrm>
            <a:prstGeom prst="rect">
              <a:avLst/>
            </a:prstGeom>
          </p:spPr>
        </p:pic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1020AF4A-6FF0-7A0E-21D9-C58BFC1A9EF8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8" name="直线连接符 46">
              <a:extLst>
                <a:ext uri="{FF2B5EF4-FFF2-40B4-BE49-F238E27FC236}">
                  <a16:creationId xmlns:a16="http://schemas.microsoft.com/office/drawing/2014/main" id="{FAC74312-3899-5D80-7B79-1F75664F095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直线连接符 48">
              <a:extLst>
                <a:ext uri="{FF2B5EF4-FFF2-40B4-BE49-F238E27FC236}">
                  <a16:creationId xmlns:a16="http://schemas.microsoft.com/office/drawing/2014/main" id="{4B5341E0-9047-458A-B398-977C1618A98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直线连接符 49">
              <a:extLst>
                <a:ext uri="{FF2B5EF4-FFF2-40B4-BE49-F238E27FC236}">
                  <a16:creationId xmlns:a16="http://schemas.microsoft.com/office/drawing/2014/main" id="{659ED890-20AF-28DD-64E7-F501FA56E4CB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Line 2">
              <a:extLst>
                <a:ext uri="{FF2B5EF4-FFF2-40B4-BE49-F238E27FC236}">
                  <a16:creationId xmlns:a16="http://schemas.microsoft.com/office/drawing/2014/main" id="{212B2168-C227-2FCE-3A08-86ABC6FDA6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sp>
        <p:nvSpPr>
          <p:cNvPr id="14" name="Text Box 3">
            <a:extLst>
              <a:ext uri="{FF2B5EF4-FFF2-40B4-BE49-F238E27FC236}">
                <a16:creationId xmlns:a16="http://schemas.microsoft.com/office/drawing/2014/main" id="{B5BBFF51-7932-6349-91E3-38E6479F74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8735" y="211257"/>
            <a:ext cx="309451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kumimoji="0" lang="en-US" altLang="zh-CN" sz="3600" b="1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LQCDMaster</a:t>
            </a:r>
            <a:endParaRPr kumimoji="0" lang="zh-CN" altLang="en-US" sz="3600" b="1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1274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7EBAB-2711-CDCC-4576-7E8D93F23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294DF85-3AB4-350E-DE56-4D2EBA9A1FFB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E8E6BA78-C9AA-177D-E530-D7D1BD17D00A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23</a:t>
            </a:fld>
            <a:endParaRPr kumimoji="1" lang="zh-CN" altLang="en-US" sz="2400" dirty="0"/>
          </a:p>
        </p:txBody>
      </p:sp>
      <p:sp>
        <p:nvSpPr>
          <p:cNvPr id="7" name="文本框 27">
            <a:extLst>
              <a:ext uri="{FF2B5EF4-FFF2-40B4-BE49-F238E27FC236}">
                <a16:creationId xmlns:a16="http://schemas.microsoft.com/office/drawing/2014/main" id="{837CEB4F-9A7E-168F-DBDD-40F5A5F927E9}"/>
              </a:ext>
            </a:extLst>
          </p:cNvPr>
          <p:cNvSpPr>
            <a:spLocks noGrp="1"/>
          </p:cNvSpPr>
          <p:nvPr/>
        </p:nvSpPr>
        <p:spPr>
          <a:xfrm>
            <a:off x="729384" y="1247076"/>
            <a:ext cx="10457181" cy="576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Planner</a:t>
            </a:r>
            <a:r>
              <a:rPr lang="en-US" altLang="zh-CN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规划</a:t>
            </a:r>
            <a:r>
              <a:rPr lang="en-US" altLang="zh-CN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):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从自然语言描述到结构化的研究方案</a:t>
            </a:r>
            <a:endParaRPr lang="en-US" altLang="zh-CN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A76E0C3-0BDB-E97E-B6E0-EEB3452C5DFA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13" name="直线连接符 46">
              <a:extLst>
                <a:ext uri="{FF2B5EF4-FFF2-40B4-BE49-F238E27FC236}">
                  <a16:creationId xmlns:a16="http://schemas.microsoft.com/office/drawing/2014/main" id="{675957F5-544D-9DE7-CC58-FECD5DC89A4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直线连接符 48">
              <a:extLst>
                <a:ext uri="{FF2B5EF4-FFF2-40B4-BE49-F238E27FC236}">
                  <a16:creationId xmlns:a16="http://schemas.microsoft.com/office/drawing/2014/main" id="{7FB41C1C-035F-A714-0D2A-0BF64A7F8DD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直线连接符 49">
              <a:extLst>
                <a:ext uri="{FF2B5EF4-FFF2-40B4-BE49-F238E27FC236}">
                  <a16:creationId xmlns:a16="http://schemas.microsoft.com/office/drawing/2014/main" id="{C52BE058-0D27-1824-56A1-087B1F1E840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Line 2">
              <a:extLst>
                <a:ext uri="{FF2B5EF4-FFF2-40B4-BE49-F238E27FC236}">
                  <a16:creationId xmlns:a16="http://schemas.microsoft.com/office/drawing/2014/main" id="{5FB41518-77C7-B5AC-4893-2E66532A54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34AE0CF1-8EB0-516A-214C-62E148F562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088" t="26118" b="36633"/>
          <a:stretch>
            <a:fillRect/>
          </a:stretch>
        </p:blipFill>
        <p:spPr>
          <a:xfrm>
            <a:off x="3161297" y="2440413"/>
            <a:ext cx="4359709" cy="2397800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9CFFB0E6-B278-BFA1-35DB-1F25446F9999}"/>
              </a:ext>
            </a:extLst>
          </p:cNvPr>
          <p:cNvSpPr txBox="1"/>
          <p:nvPr/>
        </p:nvSpPr>
        <p:spPr>
          <a:xfrm>
            <a:off x="357802" y="3136660"/>
            <a:ext cx="24182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0" dirty="0">
                <a:solidFill>
                  <a:schemeClr val="tx1"/>
                </a:solidFill>
                <a:effectLst/>
                <a:latin typeface="+mn-lt"/>
              </a:rPr>
              <a:t>Calculate the mass of a pion from Lattice QCD</a:t>
            </a:r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9765792-21E8-BE04-D4DE-40868FF2EAFF}"/>
              </a:ext>
            </a:extLst>
          </p:cNvPr>
          <p:cNvSpPr txBox="1"/>
          <p:nvPr/>
        </p:nvSpPr>
        <p:spPr>
          <a:xfrm>
            <a:off x="8132668" y="2103613"/>
            <a:ext cx="3597224" cy="3373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/>
              <a:t>Two-point correlation function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/>
              <a:t>s</a:t>
            </a:r>
            <a:r>
              <a:rPr lang="en-US" altLang="zh-CN" sz="1800" b="0" dirty="0">
                <a:solidFill>
                  <a:schemeClr val="tx1"/>
                </a:solidFill>
                <a:effectLst/>
                <a:latin typeface="+mn-lt"/>
              </a:rPr>
              <a:t>tructure plan of LQCD: 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/>
              <a:t>o</a:t>
            </a:r>
            <a:r>
              <a:rPr lang="en-US" altLang="zh-CN" b="0" dirty="0">
                <a:solidFill>
                  <a:schemeClr val="tx1"/>
                </a:solidFill>
                <a:effectLst/>
                <a:latin typeface="+mn-lt"/>
              </a:rPr>
              <a:t>bse</a:t>
            </a:r>
            <a:r>
              <a:rPr lang="en-US" altLang="zh-CN" dirty="0"/>
              <a:t>rvable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/>
              <a:t>hadrons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/>
              <a:t>quarks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/>
              <a:t>momentum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/>
              <a:t>gamma matrix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endParaRPr lang="zh-CN" altLang="zh-CN" b="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0" name="AutoShape 2">
            <a:extLst>
              <a:ext uri="{FF2B5EF4-FFF2-40B4-BE49-F238E27FC236}">
                <a16:creationId xmlns:a16="http://schemas.microsoft.com/office/drawing/2014/main" id="{D095DC3F-3B47-6E9D-B9AB-4313879CA13D}"/>
              </a:ext>
            </a:extLst>
          </p:cNvPr>
          <p:cNvSpPr/>
          <p:nvPr/>
        </p:nvSpPr>
        <p:spPr>
          <a:xfrm>
            <a:off x="934205" y="5846701"/>
            <a:ext cx="9428826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3200" b="1" dirty="0">
                <a:blipFill>
                  <a:blip r:embed="rId4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把工程流程交给 </a:t>
            </a:r>
            <a:r>
              <a:rPr lang="fr-FR" altLang="zh-CN" sz="3200" b="1" dirty="0">
                <a:blipFill>
                  <a:blip r:embed="rId4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AI</a:t>
            </a:r>
            <a:r>
              <a:rPr lang="zh-CN" altLang="fr-FR" sz="3200" b="1" dirty="0">
                <a:blipFill>
                  <a:blip r:embed="rId4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，</a:t>
            </a:r>
            <a:r>
              <a:rPr lang="zh-CN" altLang="en-US" sz="3200" b="1" dirty="0">
                <a:blipFill>
                  <a:blip r:embed="rId4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把物理问题留给物理学家</a:t>
            </a:r>
          </a:p>
        </p:txBody>
      </p:sp>
      <p:sp>
        <p:nvSpPr>
          <p:cNvPr id="24" name="Text Box 3">
            <a:extLst>
              <a:ext uri="{FF2B5EF4-FFF2-40B4-BE49-F238E27FC236}">
                <a16:creationId xmlns:a16="http://schemas.microsoft.com/office/drawing/2014/main" id="{DC58AA76-BC0E-4AE9-D655-DDBBEBFCC3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8735" y="211257"/>
            <a:ext cx="309451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kumimoji="0" lang="en-US" altLang="zh-CN" sz="3600" b="1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LQCDMaster</a:t>
            </a:r>
            <a:endParaRPr kumimoji="0" lang="zh-CN" altLang="en-US" sz="3600" b="1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C416FE0-FFA2-C7E9-E8FB-A450B0951EB4}"/>
              </a:ext>
            </a:extLst>
          </p:cNvPr>
          <p:cNvSpPr txBox="1"/>
          <p:nvPr/>
        </p:nvSpPr>
        <p:spPr>
          <a:xfrm>
            <a:off x="2233551" y="5075724"/>
            <a:ext cx="7448845" cy="455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prompt</a:t>
            </a:r>
            <a:r>
              <a:rPr lang="zh-CN" altLang="en-US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skill</a:t>
            </a:r>
            <a:r>
              <a:rPr lang="zh-CN" altLang="en-US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template</a:t>
            </a:r>
            <a:r>
              <a:rPr lang="zh-CN" altLang="en-US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b="1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web_search</a:t>
            </a:r>
            <a:r>
              <a:rPr lang="zh-CN" altLang="en-US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solve-&gt;critique-&gt;rewrite</a:t>
            </a:r>
            <a:endParaRPr lang="en-US" altLang="zh-CN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42344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F8F8C-4E9E-A120-FE75-C65961C9E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416915B9-62BF-1E2C-A4C8-97F86696F485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F71A9C49-6CB5-DC2F-9842-AC47A9D17187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24</a:t>
            </a:fld>
            <a:endParaRPr kumimoji="1" lang="zh-CN" altLang="en-US" sz="2400" dirty="0"/>
          </a:p>
        </p:txBody>
      </p:sp>
      <p:sp>
        <p:nvSpPr>
          <p:cNvPr id="7" name="文本框 27">
            <a:extLst>
              <a:ext uri="{FF2B5EF4-FFF2-40B4-BE49-F238E27FC236}">
                <a16:creationId xmlns:a16="http://schemas.microsoft.com/office/drawing/2014/main" id="{EA286DEC-EADC-10E2-8744-359F720854C8}"/>
              </a:ext>
            </a:extLst>
          </p:cNvPr>
          <p:cNvSpPr>
            <a:spLocks noGrp="1"/>
          </p:cNvSpPr>
          <p:nvPr/>
        </p:nvSpPr>
        <p:spPr>
          <a:xfrm>
            <a:off x="729384" y="1247076"/>
            <a:ext cx="10457181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Executor</a:t>
            </a:r>
            <a:r>
              <a:rPr lang="en-US" altLang="zh-CN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(</a:t>
            </a:r>
            <a:r>
              <a:rPr lang="zh-CN" altLang="en-US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执行</a:t>
            </a:r>
            <a:r>
              <a:rPr lang="en-US" altLang="zh-CN" sz="2400" b="1" dirty="0">
                <a:latin typeface="SimHei" panose="02010609060101010101" pitchFamily="49" charset="-122"/>
                <a:ea typeface="SimHei" panose="02010609060101010101" pitchFamily="49" charset="-122"/>
              </a:rPr>
              <a:t>):</a:t>
            </a:r>
            <a:r>
              <a:rPr lang="zh-CN" altLang="en-US" sz="2400" dirty="0">
                <a:latin typeface="SimHei" panose="02010609060101010101" pitchFamily="49" charset="-122"/>
                <a:ea typeface="SimHei" panose="02010609060101010101" pitchFamily="49" charset="-122"/>
              </a:rPr>
              <a:t>从自然语言描述到结构化的研究方案</a:t>
            </a:r>
            <a:endParaRPr lang="en-US" altLang="zh-CN" sz="2400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46A8BA26-D648-D895-A5F0-2C8681F67AFA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13" name="直线连接符 46">
              <a:extLst>
                <a:ext uri="{FF2B5EF4-FFF2-40B4-BE49-F238E27FC236}">
                  <a16:creationId xmlns:a16="http://schemas.microsoft.com/office/drawing/2014/main" id="{B83F6EC8-094F-A4CB-D74C-6CF8A47AD19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直线连接符 48">
              <a:extLst>
                <a:ext uri="{FF2B5EF4-FFF2-40B4-BE49-F238E27FC236}">
                  <a16:creationId xmlns:a16="http://schemas.microsoft.com/office/drawing/2014/main" id="{B55805EC-DAA2-F632-EFBD-665AC811B59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直线连接符 49">
              <a:extLst>
                <a:ext uri="{FF2B5EF4-FFF2-40B4-BE49-F238E27FC236}">
                  <a16:creationId xmlns:a16="http://schemas.microsoft.com/office/drawing/2014/main" id="{8197C01E-8295-245B-9E2A-C8C108F5648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Line 2">
              <a:extLst>
                <a:ext uri="{FF2B5EF4-FFF2-40B4-BE49-F238E27FC236}">
                  <a16:creationId xmlns:a16="http://schemas.microsoft.com/office/drawing/2014/main" id="{27051EF4-21B2-5BAB-DC3E-ED39DB084F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sp>
        <p:nvSpPr>
          <p:cNvPr id="4" name="Text Box 3">
            <a:extLst>
              <a:ext uri="{FF2B5EF4-FFF2-40B4-BE49-F238E27FC236}">
                <a16:creationId xmlns:a16="http://schemas.microsoft.com/office/drawing/2014/main" id="{B60E454B-FF61-1DF2-9087-312165336F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8735" y="211257"/>
            <a:ext cx="309451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kumimoji="0" lang="en-US" altLang="zh-CN" sz="3600" b="1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LQCDMaster</a:t>
            </a:r>
            <a:endParaRPr kumimoji="0" lang="zh-CN" altLang="en-US" sz="3600" b="1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D2BA80E-609E-CDAE-89B5-3BEBD91280B7}"/>
              </a:ext>
            </a:extLst>
          </p:cNvPr>
          <p:cNvSpPr txBox="1"/>
          <p:nvPr/>
        </p:nvSpPr>
        <p:spPr>
          <a:xfrm>
            <a:off x="934205" y="2164003"/>
            <a:ext cx="3521062" cy="2957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/>
              <a:t>s</a:t>
            </a:r>
            <a:r>
              <a:rPr lang="en-US" altLang="zh-CN" sz="1800" b="0" dirty="0">
                <a:solidFill>
                  <a:schemeClr val="tx1"/>
                </a:solidFill>
                <a:effectLst/>
                <a:latin typeface="+mn-lt"/>
              </a:rPr>
              <a:t>tructure plan of LQCD: 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/>
              <a:t>o</a:t>
            </a:r>
            <a:r>
              <a:rPr lang="en-US" altLang="zh-CN" b="0" dirty="0">
                <a:solidFill>
                  <a:schemeClr val="tx1"/>
                </a:solidFill>
                <a:effectLst/>
                <a:latin typeface="+mn-lt"/>
              </a:rPr>
              <a:t>bse</a:t>
            </a:r>
            <a:r>
              <a:rPr lang="en-US" altLang="zh-CN" dirty="0"/>
              <a:t>rvable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/>
              <a:t>hadrons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/>
              <a:t>quarks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/>
              <a:t>momentum</a:t>
            </a: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/>
              <a:t>gamma matrix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endParaRPr lang="zh-CN" altLang="zh-CN" b="0" dirty="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20" name="AutoShape 2">
            <a:extLst>
              <a:ext uri="{FF2B5EF4-FFF2-40B4-BE49-F238E27FC236}">
                <a16:creationId xmlns:a16="http://schemas.microsoft.com/office/drawing/2014/main" id="{209D002C-974C-371B-DA9A-B02A03EAB146}"/>
              </a:ext>
            </a:extLst>
          </p:cNvPr>
          <p:cNvSpPr/>
          <p:nvPr/>
        </p:nvSpPr>
        <p:spPr>
          <a:xfrm>
            <a:off x="934205" y="5846701"/>
            <a:ext cx="9428826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3200" b="1" dirty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把工程流程交给 </a:t>
            </a:r>
            <a:r>
              <a:rPr lang="fr-FR" altLang="zh-CN" sz="3200" b="1" dirty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AI</a:t>
            </a:r>
            <a:r>
              <a:rPr lang="zh-CN" altLang="fr-FR" sz="3200" b="1" dirty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，</a:t>
            </a:r>
            <a:r>
              <a:rPr lang="zh-CN" altLang="en-US" sz="3200" b="1" dirty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把物理问题留给物理学家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CACB53E-999D-586F-59F2-6F03A47F05F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675" r="67734" b="28908"/>
          <a:stretch>
            <a:fillRect/>
          </a:stretch>
        </p:blipFill>
        <p:spPr>
          <a:xfrm>
            <a:off x="5739175" y="2036944"/>
            <a:ext cx="3521061" cy="3277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6891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177B8D80-E1AD-6A11-712E-152921674F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5236"/>
          <a:stretch/>
        </p:blipFill>
        <p:spPr>
          <a:xfrm>
            <a:off x="835531" y="1786007"/>
            <a:ext cx="10272541" cy="3893715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57CF65A8-85E1-29F8-B60A-BA006DF0EB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2540" y="3044481"/>
            <a:ext cx="1394591" cy="952077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25</a:t>
            </a:fld>
            <a:endParaRPr kumimoji="1" lang="zh-CN" altLang="en-US" sz="2400" dirty="0"/>
          </a:p>
        </p:txBody>
      </p:sp>
      <p:sp>
        <p:nvSpPr>
          <p:cNvPr id="7" name="文本框 27">
            <a:extLst>
              <a:ext uri="{FF2B5EF4-FFF2-40B4-BE49-F238E27FC236}">
                <a16:creationId xmlns:a16="http://schemas.microsoft.com/office/drawing/2014/main" id="{521A3990-3D9E-8233-80B1-FBC18EEC03BC}"/>
              </a:ext>
            </a:extLst>
          </p:cNvPr>
          <p:cNvSpPr>
            <a:spLocks noGrp="1"/>
          </p:cNvSpPr>
          <p:nvPr/>
        </p:nvSpPr>
        <p:spPr>
          <a:xfrm>
            <a:off x="1378343" y="1236814"/>
            <a:ext cx="99716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0F86F8"/>
                </a:solidFill>
              </a:rPr>
              <a:t>让</a:t>
            </a:r>
            <a:r>
              <a:rPr lang="en-US" altLang="zh-CN" sz="2400" b="1" dirty="0">
                <a:solidFill>
                  <a:srgbClr val="0F86F8"/>
                </a:solidFill>
              </a:rPr>
              <a:t>Agent</a:t>
            </a:r>
            <a:r>
              <a:rPr lang="zh-CN" altLang="en-US" sz="2400" b="1" dirty="0">
                <a:solidFill>
                  <a:srgbClr val="0F86F8"/>
                </a:solidFill>
              </a:rPr>
              <a:t>知道“做什么”，也要让关键易错步骤“做得对”</a:t>
            </a:r>
          </a:p>
        </p:txBody>
      </p:sp>
      <p:sp>
        <p:nvSpPr>
          <p:cNvPr id="5" name="文本框 27">
            <a:extLst>
              <a:ext uri="{FF2B5EF4-FFF2-40B4-BE49-F238E27FC236}">
                <a16:creationId xmlns:a16="http://schemas.microsoft.com/office/drawing/2014/main" id="{C00FEAE5-EF86-2BC1-68A8-9DC8D35C9CB1}"/>
              </a:ext>
            </a:extLst>
          </p:cNvPr>
          <p:cNvSpPr>
            <a:spLocks noGrp="1"/>
          </p:cNvSpPr>
          <p:nvPr/>
        </p:nvSpPr>
        <p:spPr>
          <a:xfrm>
            <a:off x="2220362" y="6104511"/>
            <a:ext cx="77092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F86F8"/>
                </a:solidFill>
              </a:rPr>
              <a:t>Skills</a:t>
            </a:r>
            <a:r>
              <a:rPr lang="zh-CN" altLang="en-US" sz="2400" b="1" dirty="0">
                <a:solidFill>
                  <a:srgbClr val="0F86F8"/>
                </a:solidFill>
              </a:rPr>
              <a:t>负责物理决策，</a:t>
            </a:r>
            <a:r>
              <a:rPr lang="en-US" altLang="zh-CN" sz="2400" b="1" dirty="0">
                <a:solidFill>
                  <a:srgbClr val="0F86F8"/>
                </a:solidFill>
              </a:rPr>
              <a:t>Tools</a:t>
            </a:r>
            <a:r>
              <a:rPr lang="zh-CN" altLang="en-US" sz="2400" b="1" dirty="0">
                <a:solidFill>
                  <a:srgbClr val="0F86F8"/>
                </a:solidFill>
              </a:rPr>
              <a:t>负责处理关键易错步骤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8A2DF46-39D3-5382-3E37-B5106818C930}"/>
                  </a:ext>
                </a:extLst>
              </p:cNvPr>
              <p:cNvSpPr txBox="1"/>
              <p:nvPr/>
            </p:nvSpPr>
            <p:spPr>
              <a:xfrm>
                <a:off x="9144778" y="2998998"/>
                <a:ext cx="1569660" cy="10430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80000"/>
                  </a:lnSpc>
                </a:pPr>
                <a:r>
                  <a:rPr kumimoji="1" lang="zh-CN" altLang="en-US" sz="12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指标顺序、收缩错误</a:t>
                </a:r>
                <a:endParaRPr kumimoji="1"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>
                  <a:lnSpc>
                    <a:spcPct val="180000"/>
                  </a:lnSpc>
                </a:pPr>
                <a14:m>
                  <m:oMath xmlns:m="http://schemas.openxmlformats.org/officeDocument/2006/math">
                    <m:r>
                      <a:rPr kumimoji="1" lang="en-US" altLang="zh-CN" sz="1200" b="0" i="1" smtClean="0"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kumimoji="1" lang="zh-CN" altLang="en-US" sz="12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矩阵缺失 </a:t>
                </a:r>
                <a:r>
                  <a:rPr kumimoji="1" lang="en-US" altLang="zh-CN" sz="12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/</a:t>
                </a:r>
                <a:r>
                  <a:rPr kumimoji="1" lang="zh-CN" altLang="en-US" sz="12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冗余</a:t>
                </a:r>
                <a:endParaRPr kumimoji="1" lang="en-US" altLang="zh-CN" sz="1200" dirty="0"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>
                  <a:lnSpc>
                    <a:spcPct val="180000"/>
                  </a:lnSpc>
                </a:pPr>
                <a:r>
                  <a:rPr kumimoji="1" lang="zh-CN" altLang="en-US" sz="1200" dirty="0"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相位、符号错误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38A2DF46-39D3-5382-3E37-B5106818C9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778" y="2998998"/>
                <a:ext cx="1569660" cy="1043042"/>
              </a:xfrm>
              <a:prstGeom prst="rect">
                <a:avLst/>
              </a:prstGeom>
              <a:blipFill>
                <a:blip r:embed="rId6"/>
                <a:stretch>
                  <a:fillRect b="-36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组合 10">
            <a:extLst>
              <a:ext uri="{FF2B5EF4-FFF2-40B4-BE49-F238E27FC236}">
                <a16:creationId xmlns:a16="http://schemas.microsoft.com/office/drawing/2014/main" id="{CB13DC05-BE7A-E9BA-86D0-BBC382813FB9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13" name="直线连接符 46">
              <a:extLst>
                <a:ext uri="{FF2B5EF4-FFF2-40B4-BE49-F238E27FC236}">
                  <a16:creationId xmlns:a16="http://schemas.microsoft.com/office/drawing/2014/main" id="{94C9CF66-5CE3-7EE5-49F4-7449CD646E0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直线连接符 48">
              <a:extLst>
                <a:ext uri="{FF2B5EF4-FFF2-40B4-BE49-F238E27FC236}">
                  <a16:creationId xmlns:a16="http://schemas.microsoft.com/office/drawing/2014/main" id="{31525F25-0314-F3B1-5D5D-3E2B3D8592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直线连接符 49">
              <a:extLst>
                <a:ext uri="{FF2B5EF4-FFF2-40B4-BE49-F238E27FC236}">
                  <a16:creationId xmlns:a16="http://schemas.microsoft.com/office/drawing/2014/main" id="{2828F3BC-14EF-E264-B55F-1250BE13FA0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Line 2">
              <a:extLst>
                <a:ext uri="{FF2B5EF4-FFF2-40B4-BE49-F238E27FC236}">
                  <a16:creationId xmlns:a16="http://schemas.microsoft.com/office/drawing/2014/main" id="{213D66B2-CF73-0431-46DB-4FBF9E14A7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sp>
        <p:nvSpPr>
          <p:cNvPr id="4" name="Text Box 3">
            <a:extLst>
              <a:ext uri="{FF2B5EF4-FFF2-40B4-BE49-F238E27FC236}">
                <a16:creationId xmlns:a16="http://schemas.microsoft.com/office/drawing/2014/main" id="{B124C6C6-84E5-960E-C22B-D7ACA0D61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7726" y="223554"/>
            <a:ext cx="309451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kumimoji="0" lang="en-US" altLang="zh-CN" sz="3600" b="1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LQCDMaster</a:t>
            </a:r>
            <a:endParaRPr kumimoji="0" lang="zh-CN" altLang="en-US" sz="3600" b="1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7193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26</a:t>
            </a:fld>
            <a:endParaRPr kumimoji="1" lang="zh-CN" altLang="en-US" sz="2400" dirty="0"/>
          </a:p>
        </p:txBody>
      </p:sp>
      <p:sp>
        <p:nvSpPr>
          <p:cNvPr id="2" name="内容占位符 23">
            <a:extLst>
              <a:ext uri="{FF2B5EF4-FFF2-40B4-BE49-F238E27FC236}">
                <a16:creationId xmlns:a16="http://schemas.microsoft.com/office/drawing/2014/main" id="{AB26A158-0B7C-3E45-D96C-C10E0153A69D}"/>
              </a:ext>
            </a:extLst>
          </p:cNvPr>
          <p:cNvSpPr txBox="1">
            <a:spLocks/>
          </p:cNvSpPr>
          <p:nvPr/>
        </p:nvSpPr>
        <p:spPr>
          <a:xfrm>
            <a:off x="191335" y="1050049"/>
            <a:ext cx="6897461" cy="1768676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  <a:spcBef>
                <a:spcPts val="1060"/>
              </a:spcBef>
            </a:pPr>
            <a:r>
              <a:rPr kumimoji="1"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如果你正在学习粒子物理，想要了解不同量子数的强子谱；或者希望快速检验某个夸克模型算符，甚至某个新的四</a:t>
            </a:r>
            <a:r>
              <a:rPr kumimoji="1"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kumimoji="1"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五</a:t>
            </a:r>
            <a:r>
              <a:rPr kumimoji="1"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</a:t>
            </a:r>
            <a:r>
              <a:rPr kumimoji="1"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六</a:t>
            </a:r>
            <a:r>
              <a:rPr kumimoji="1" lang="en-US" altLang="zh-CN" sz="20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/…</a:t>
            </a:r>
            <a:r>
              <a:rPr kumimoji="1" lang="zh-CN" altLang="en-US" sz="2000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夸克算符，能否在格点上看到有趣的低能态。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227641DB-C364-E8B1-3A57-634B199EBC3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5327" y="1695561"/>
            <a:ext cx="4745048" cy="46720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06E78B0-EDE8-F1A4-1B4E-F14EB3CA9B13}"/>
                  </a:ext>
                </a:extLst>
              </p:cNvPr>
              <p:cNvSpPr txBox="1"/>
              <p:nvPr/>
            </p:nvSpPr>
            <p:spPr>
              <a:xfrm>
                <a:off x="7199086" y="1324209"/>
                <a:ext cx="39267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=0.105</m:t>
                      </m:r>
                      <m:r>
                        <m:rPr>
                          <m:sty m:val="p"/>
                        </m:rPr>
                        <a:rPr kumimoji="1" lang="en-US" altLang="zh-CN" b="0" i="0" smtClean="0">
                          <a:latin typeface="Cambria Math" panose="02040503050406030204" pitchFamily="18" charset="0"/>
                        </a:rPr>
                        <m:t>fm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≃290</m:t>
                      </m:r>
                      <m:r>
                        <m:rPr>
                          <m:sty m:val="p"/>
                        </m:rPr>
                        <a:rPr kumimoji="1" lang="en-US" altLang="zh-CN" b="0" i="0" smtClean="0">
                          <a:latin typeface="Cambria Math" panose="02040503050406030204" pitchFamily="18" charset="0"/>
                        </a:rPr>
                        <m:t>MeV</m:t>
                      </m:r>
                      <m:r>
                        <a:rPr kumimoji="1" lang="en-US" altLang="zh-CN" b="0" i="0" smtClean="0">
                          <a:latin typeface="Cambria Math" panose="02040503050406030204" pitchFamily="18" charset="0"/>
                        </a:rPr>
                        <m:t>, 50 </m:t>
                      </m:r>
                      <m:r>
                        <m:rPr>
                          <m:sty m:val="p"/>
                        </m:rPr>
                        <a:rPr kumimoji="1" lang="en-US" altLang="zh-CN" b="0" i="0" smtClean="0">
                          <a:latin typeface="Cambria Math" panose="02040503050406030204" pitchFamily="18" charset="0"/>
                        </a:rPr>
                        <m:t>configurations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06E78B0-EDE8-F1A4-1B4E-F14EB3CA9B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9086" y="1324209"/>
                <a:ext cx="3926781" cy="307777"/>
              </a:xfrm>
              <a:prstGeom prst="rect">
                <a:avLst/>
              </a:prstGeom>
              <a:blipFill>
                <a:blip r:embed="rId4"/>
                <a:stretch>
                  <a:fillRect r="-21222" b="-4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矩形 11">
            <a:extLst>
              <a:ext uri="{FF2B5EF4-FFF2-40B4-BE49-F238E27FC236}">
                <a16:creationId xmlns:a16="http://schemas.microsoft.com/office/drawing/2014/main" id="{93F5BF5E-201E-A0D8-28FE-B13365FF6849}"/>
              </a:ext>
            </a:extLst>
          </p:cNvPr>
          <p:cNvSpPr/>
          <p:nvPr/>
        </p:nvSpPr>
        <p:spPr>
          <a:xfrm>
            <a:off x="1221137" y="6184690"/>
            <a:ext cx="9410699" cy="523220"/>
          </a:xfrm>
          <a:prstGeom prst="rect">
            <a:avLst/>
          </a:prstGeom>
          <a:solidFill>
            <a:srgbClr val="00B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如果你恰好想到某个</a:t>
            </a:r>
            <a:r>
              <a:rPr lang="en-US" altLang="zh-CN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Idea</a:t>
            </a:r>
            <a:r>
              <a:rPr lang="zh-CN" alt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，</a:t>
            </a:r>
            <a:r>
              <a:rPr lang="en-US" altLang="zh-CN" sz="28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LQCDMaster</a:t>
            </a:r>
            <a:r>
              <a:rPr lang="zh-CN" alt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可以实现快速检验</a:t>
            </a:r>
          </a:p>
        </p:txBody>
      </p:sp>
      <p:sp>
        <p:nvSpPr>
          <p:cNvPr id="13" name="AutoShape 2">
            <a:extLst>
              <a:ext uri="{FF2B5EF4-FFF2-40B4-BE49-F238E27FC236}">
                <a16:creationId xmlns:a16="http://schemas.microsoft.com/office/drawing/2014/main" id="{BC0B401F-3A0A-01BC-7218-D146E9AA8187}"/>
              </a:ext>
            </a:extLst>
          </p:cNvPr>
          <p:cNvSpPr/>
          <p:nvPr/>
        </p:nvSpPr>
        <p:spPr>
          <a:xfrm>
            <a:off x="1381581" y="195989"/>
            <a:ext cx="9428826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3200" b="1" dirty="0">
                <a:blipFill>
                  <a:blip r:embed="rId5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科研场景一：强子谱的格点实现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AF2596F5-FBCA-D36A-D0E2-1F6F78F6A6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991" y="2252997"/>
            <a:ext cx="6685275" cy="4052688"/>
          </a:xfrm>
          <a:prstGeom prst="rect">
            <a:avLst/>
          </a:prstGeom>
        </p:spPr>
      </p:pic>
      <p:sp>
        <p:nvSpPr>
          <p:cNvPr id="23" name="内容占位符 23">
            <a:extLst>
              <a:ext uri="{FF2B5EF4-FFF2-40B4-BE49-F238E27FC236}">
                <a16:creationId xmlns:a16="http://schemas.microsoft.com/office/drawing/2014/main" id="{31E47AC9-FBE2-A604-42EB-27F11B2C8718}"/>
              </a:ext>
            </a:extLst>
          </p:cNvPr>
          <p:cNvSpPr txBox="1">
            <a:spLocks/>
          </p:cNvSpPr>
          <p:nvPr/>
        </p:nvSpPr>
        <p:spPr>
          <a:xfrm>
            <a:off x="613770" y="3206158"/>
            <a:ext cx="6151716" cy="248445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1060"/>
              </a:spcBef>
            </a:pPr>
            <a:r>
              <a:rPr kumimoji="1" lang="en-US" altLang="zh-CN" dirty="0">
                <a:solidFill>
                  <a:schemeClr val="bg1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  <a:t>Calculate the two-point function of a pion with the operator \bar u gamma_5 d.</a:t>
            </a:r>
          </a:p>
          <a:p>
            <a:pPr>
              <a:spcBef>
                <a:spcPts val="1060"/>
              </a:spcBef>
            </a:pPr>
            <a:r>
              <a:rPr kumimoji="1" lang="en-US" altLang="zh-CN" dirty="0">
                <a:solidFill>
                  <a:schemeClr val="bg1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  <a:t>Use the point source at position [0,0,0,0].</a:t>
            </a:r>
          </a:p>
          <a:p>
            <a:pPr>
              <a:spcBef>
                <a:spcPts val="1060"/>
              </a:spcBef>
            </a:pPr>
            <a:r>
              <a:rPr kumimoji="1" lang="en-US" altLang="zh-CN" dirty="0">
                <a:solidFill>
                  <a:schemeClr val="bg1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  <a:t>Invert all propagators using stout-smeared gauge links with parameters (1, 0.125, 4).</a:t>
            </a:r>
          </a:p>
          <a:p>
            <a:pPr>
              <a:spcBef>
                <a:spcPts val="1060"/>
              </a:spcBef>
            </a:pPr>
            <a:r>
              <a:rPr kumimoji="1" lang="en-US" altLang="zh-CN" dirty="0">
                <a:solidFill>
                  <a:schemeClr val="bg1"/>
                </a:solidFill>
                <a:latin typeface="Consolas" panose="020B0609020204030204" pitchFamily="49" charset="0"/>
                <a:ea typeface="DengXian" panose="02010600030101010101" pitchFamily="2" charset="-122"/>
                <a:cs typeface="Consolas" panose="020B0609020204030204" pitchFamily="49" charset="0"/>
              </a:rPr>
              <a:t>Save the final result without any header or extra text to a txt file in the run directory.</a:t>
            </a:r>
          </a:p>
        </p:txBody>
      </p:sp>
      <p:sp>
        <p:nvSpPr>
          <p:cNvPr id="24" name="圆角矩形 23">
            <a:extLst>
              <a:ext uri="{FF2B5EF4-FFF2-40B4-BE49-F238E27FC236}">
                <a16:creationId xmlns:a16="http://schemas.microsoft.com/office/drawing/2014/main" id="{98EFA6F7-57DB-CBEF-2375-2CF93D1722A8}"/>
              </a:ext>
            </a:extLst>
          </p:cNvPr>
          <p:cNvSpPr/>
          <p:nvPr/>
        </p:nvSpPr>
        <p:spPr>
          <a:xfrm>
            <a:off x="5613816" y="2593298"/>
            <a:ext cx="1585270" cy="4422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内容占位符 23">
                <a:extLst>
                  <a:ext uri="{FF2B5EF4-FFF2-40B4-BE49-F238E27FC236}">
                    <a16:creationId xmlns:a16="http://schemas.microsoft.com/office/drawing/2014/main" id="{68C9DA38-F6DA-757A-3CC6-06FBA30DB27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687103" y="2650862"/>
                <a:ext cx="1499219" cy="313314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>
                  <a:spcBef>
                    <a:spcPts val="1060"/>
                  </a:spcBef>
                </a:pPr>
                <a:r>
                  <a:rPr kumimoji="1" lang="zh-CN" altLang="en-US" sz="1600" b="1" dirty="0">
                    <a:solidFill>
                      <a:schemeClr val="tx1"/>
                    </a:solidFill>
                    <a:latin typeface="+mn-lt"/>
                    <a:ea typeface="DengXian" panose="02010600030101010101" pitchFamily="2" charset="-122"/>
                    <a:cs typeface="Consolas" panose="020B0609020204030204" pitchFamily="49" charset="0"/>
                  </a:rPr>
                  <a:t>计算</a:t>
                </a:r>
                <a14:m>
                  <m:oMath xmlns:m="http://schemas.openxmlformats.org/officeDocument/2006/math">
                    <m:r>
                      <a:rPr kumimoji="1" lang="en-US" altLang="zh-CN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Consolas" panose="020B0609020204030204" pitchFamily="49" charset="0"/>
                      </a:rPr>
                      <m:t>𝝅</m:t>
                    </m:r>
                  </m:oMath>
                </a14:m>
                <a:r>
                  <a:rPr kumimoji="1" lang="zh-CN" altLang="en-US" sz="1600" b="1" dirty="0">
                    <a:solidFill>
                      <a:schemeClr val="tx1"/>
                    </a:solidFill>
                    <a:latin typeface="+mn-lt"/>
                    <a:ea typeface="DengXian" panose="02010600030101010101" pitchFamily="2" charset="-122"/>
                    <a:cs typeface="Consolas" panose="020B0609020204030204" pitchFamily="49" charset="0"/>
                  </a:rPr>
                  <a:t>介子</a:t>
                </a:r>
                <a:r>
                  <a:rPr kumimoji="1" lang="en-US" altLang="zh-CN" sz="1600" b="1" dirty="0">
                    <a:solidFill>
                      <a:schemeClr val="tx1"/>
                    </a:solidFill>
                    <a:latin typeface="+mn-lt"/>
                    <a:ea typeface="DengXian" panose="02010600030101010101" pitchFamily="2" charset="-122"/>
                    <a:cs typeface="Consolas" panose="020B0609020204030204" pitchFamily="49" charset="0"/>
                  </a:rPr>
                  <a:t>2pt</a:t>
                </a:r>
              </a:p>
            </p:txBody>
          </p:sp>
        </mc:Choice>
        <mc:Fallback xmlns="">
          <p:sp>
            <p:nvSpPr>
              <p:cNvPr id="25" name="内容占位符 23">
                <a:extLst>
                  <a:ext uri="{FF2B5EF4-FFF2-40B4-BE49-F238E27FC236}">
                    <a16:creationId xmlns:a16="http://schemas.microsoft.com/office/drawing/2014/main" id="{68C9DA38-F6DA-757A-3CC6-06FBA30DB2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7103" y="2650862"/>
                <a:ext cx="1499219" cy="313314"/>
              </a:xfrm>
              <a:prstGeom prst="rect">
                <a:avLst/>
              </a:prstGeom>
              <a:blipFill>
                <a:blip r:embed="rId7"/>
                <a:stretch>
                  <a:fillRect l="-1681" t="-7692" b="-2692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组合 2">
            <a:extLst>
              <a:ext uri="{FF2B5EF4-FFF2-40B4-BE49-F238E27FC236}">
                <a16:creationId xmlns:a16="http://schemas.microsoft.com/office/drawing/2014/main" id="{9A5B6B25-1121-1B84-595D-2AFC7BF760B0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6" name="直线连接符 46">
              <a:extLst>
                <a:ext uri="{FF2B5EF4-FFF2-40B4-BE49-F238E27FC236}">
                  <a16:creationId xmlns:a16="http://schemas.microsoft.com/office/drawing/2014/main" id="{5E6C8B9A-0A2B-EC6A-74DC-31FA75C16F3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直线连接符 48">
              <a:extLst>
                <a:ext uri="{FF2B5EF4-FFF2-40B4-BE49-F238E27FC236}">
                  <a16:creationId xmlns:a16="http://schemas.microsoft.com/office/drawing/2014/main" id="{07D79810-EA8A-377E-6F0C-516A8D26A9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直线连接符 49">
              <a:extLst>
                <a:ext uri="{FF2B5EF4-FFF2-40B4-BE49-F238E27FC236}">
                  <a16:creationId xmlns:a16="http://schemas.microsoft.com/office/drawing/2014/main" id="{B36D99E9-D33F-A11F-E9D5-4899579A1A8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Line 2">
              <a:extLst>
                <a:ext uri="{FF2B5EF4-FFF2-40B4-BE49-F238E27FC236}">
                  <a16:creationId xmlns:a16="http://schemas.microsoft.com/office/drawing/2014/main" id="{A2B44639-EDA2-0606-EFBE-4F0606DCCA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959546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27</a:t>
            </a:fld>
            <a:endParaRPr kumimoji="1" lang="zh-C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内容占位符 23">
                <a:extLst>
                  <a:ext uri="{FF2B5EF4-FFF2-40B4-BE49-F238E27FC236}">
                    <a16:creationId xmlns:a16="http://schemas.microsoft.com/office/drawing/2014/main" id="{AB26A158-0B7C-3E45-D96C-C10E0153A69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1626" y="992096"/>
                <a:ext cx="6737804" cy="1768676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ts val="1060"/>
                  </a:spcBef>
                </a:pPr>
                <a:r>
                  <a:rPr kumimoji="1" lang="zh-CN" alt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如果你关注轻核或超核的性质，希望从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QCD</a:t>
                </a:r>
                <a:r>
                  <a:rPr kumimoji="1" lang="zh-CN" alt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第一性原理出发，快速探索质子、氘核、氚核以及含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m:t>Λ</m:t>
                    </m:r>
                  </m:oMath>
                </a14:m>
                <a:r>
                  <a:rPr kumimoji="1" lang="zh-CN" alt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超子的少体体系。真正的瓶颈往往不在物理想法本身，而是多强子算符构造与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Wick</a:t>
                </a:r>
                <a:r>
                  <a:rPr kumimoji="1" lang="zh-CN" alt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contraction</a:t>
                </a:r>
                <a:r>
                  <a:rPr kumimoji="1" lang="zh-CN" alt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实现的复杂度。</a:t>
                </a:r>
              </a:p>
            </p:txBody>
          </p:sp>
        </mc:Choice>
        <mc:Fallback xmlns="">
          <p:sp>
            <p:nvSpPr>
              <p:cNvPr id="2" name="内容占位符 23">
                <a:extLst>
                  <a:ext uri="{FF2B5EF4-FFF2-40B4-BE49-F238E27FC236}">
                    <a16:creationId xmlns:a16="http://schemas.microsoft.com/office/drawing/2014/main" id="{AB26A158-0B7C-3E45-D96C-C10E0153A6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626" y="992096"/>
                <a:ext cx="6737804" cy="1768676"/>
              </a:xfrm>
              <a:prstGeom prst="rect">
                <a:avLst/>
              </a:prstGeom>
              <a:blipFill>
                <a:blip r:embed="rId3"/>
                <a:stretch>
                  <a:fillRect l="-940" r="-1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ABD02DF5-35B5-1B40-58AC-677CA79658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731644"/>
              </p:ext>
            </p:extLst>
          </p:nvPr>
        </p:nvGraphicFramePr>
        <p:xfrm>
          <a:off x="7317675" y="1438780"/>
          <a:ext cx="4663676" cy="1223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3429">
                  <a:extLst>
                    <a:ext uri="{9D8B030D-6E8A-4147-A177-3AD203B41FA5}">
                      <a16:colId xmlns:a16="http://schemas.microsoft.com/office/drawing/2014/main" val="2998828335"/>
                    </a:ext>
                  </a:extLst>
                </a:gridCol>
                <a:gridCol w="551543">
                  <a:extLst>
                    <a:ext uri="{9D8B030D-6E8A-4147-A177-3AD203B41FA5}">
                      <a16:colId xmlns:a16="http://schemas.microsoft.com/office/drawing/2014/main" val="3742564118"/>
                    </a:ext>
                  </a:extLst>
                </a:gridCol>
                <a:gridCol w="577968">
                  <a:extLst>
                    <a:ext uri="{9D8B030D-6E8A-4147-A177-3AD203B41FA5}">
                      <a16:colId xmlns:a16="http://schemas.microsoft.com/office/drawing/2014/main" val="1601886643"/>
                    </a:ext>
                  </a:extLst>
                </a:gridCol>
                <a:gridCol w="647684">
                  <a:extLst>
                    <a:ext uri="{9D8B030D-6E8A-4147-A177-3AD203B41FA5}">
                      <a16:colId xmlns:a16="http://schemas.microsoft.com/office/drawing/2014/main" val="1452467832"/>
                    </a:ext>
                  </a:extLst>
                </a:gridCol>
                <a:gridCol w="647684">
                  <a:extLst>
                    <a:ext uri="{9D8B030D-6E8A-4147-A177-3AD203B41FA5}">
                      <a16:colId xmlns:a16="http://schemas.microsoft.com/office/drawing/2014/main" val="1502999433"/>
                    </a:ext>
                  </a:extLst>
                </a:gridCol>
                <a:gridCol w="647684">
                  <a:extLst>
                    <a:ext uri="{9D8B030D-6E8A-4147-A177-3AD203B41FA5}">
                      <a16:colId xmlns:a16="http://schemas.microsoft.com/office/drawing/2014/main" val="3029733298"/>
                    </a:ext>
                  </a:extLst>
                </a:gridCol>
                <a:gridCol w="647684">
                  <a:extLst>
                    <a:ext uri="{9D8B030D-6E8A-4147-A177-3AD203B41FA5}">
                      <a16:colId xmlns:a16="http://schemas.microsoft.com/office/drawing/2014/main" val="3732664082"/>
                    </a:ext>
                  </a:extLst>
                </a:gridCol>
              </a:tblGrid>
              <a:tr h="407994">
                <a:tc>
                  <a:txBody>
                    <a:bodyPr/>
                    <a:lstStyle/>
                    <a:p>
                      <a:pPr algn="ctr"/>
                      <a:endParaRPr lang="zh-CN" altLang="en-US" b="1" dirty="0">
                        <a:latin typeface="DengXian" panose="02010600030101010101" pitchFamily="2" charset="-122"/>
                        <a:ea typeface="DengXian" panose="02010600030101010101" pitchFamily="2" charset="-122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/>
                        <a:t>p</a:t>
                      </a:r>
                      <a:endParaRPr lang="zh-CN" altLang="en-US" b="1" dirty="0"/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 err="1"/>
                        <a:t>pn</a:t>
                      </a:r>
                      <a:endParaRPr lang="zh-CN" altLang="en-US" b="1" dirty="0"/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 err="1"/>
                        <a:t>pnn</a:t>
                      </a:r>
                      <a:endParaRPr lang="zh-CN" altLang="en-US" b="1" dirty="0"/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1400" b="1" i="0" u="none" cap="none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Λ</a:t>
                      </a:r>
                      <a:endParaRPr lang="zh-CN" altLang="en-US" b="1" dirty="0"/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/>
                        <a:t>p</a:t>
                      </a:r>
                      <a:r>
                        <a:rPr lang="zh-CN" altLang="zh-CN" sz="1400" b="1" i="0" u="none" cap="none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Λ</a:t>
                      </a:r>
                      <a:endParaRPr lang="zh-CN" altLang="en-US" b="1" dirty="0"/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 err="1"/>
                        <a:t>pn</a:t>
                      </a:r>
                      <a:r>
                        <a:rPr lang="zh-CN" altLang="zh-CN" sz="1400" b="1" i="0" u="none" cap="none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Λ</a:t>
                      </a:r>
                      <a:endParaRPr lang="zh-CN" altLang="en-US" b="1" dirty="0"/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665211"/>
                  </a:ext>
                </a:extLst>
              </a:tr>
              <a:tr h="407994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夸克数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/>
                        <a:t>3</a:t>
                      </a:r>
                      <a:endParaRPr lang="zh-CN" altLang="en-US" b="1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/>
                        <a:t>6</a:t>
                      </a:r>
                      <a:endParaRPr lang="zh-CN" altLang="en-US" b="1" dirty="0"/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/>
                        <a:t>9</a:t>
                      </a:r>
                      <a:endParaRPr lang="zh-CN" altLang="en-US" b="1" dirty="0"/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/>
                        <a:t>3</a:t>
                      </a:r>
                      <a:endParaRPr lang="zh-CN" altLang="en-US" b="1" dirty="0"/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/>
                        <a:t>6</a:t>
                      </a:r>
                      <a:endParaRPr lang="zh-CN" altLang="en-US" b="1" dirty="0"/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/>
                        <a:t>9</a:t>
                      </a:r>
                      <a:endParaRPr lang="zh-CN" altLang="en-US" b="1" dirty="0"/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479033"/>
                  </a:ext>
                </a:extLst>
              </a:tr>
              <a:tr h="40799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收缩项数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/>
                        <a:t>2</a:t>
                      </a:r>
                      <a:endParaRPr lang="zh-CN" altLang="en-US" b="1" dirty="0"/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/>
                        <a:t>36</a:t>
                      </a:r>
                      <a:endParaRPr lang="zh-CN" altLang="en-US" b="1" dirty="0"/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/>
                        <a:t>2880</a:t>
                      </a:r>
                      <a:endParaRPr lang="zh-CN" altLang="en-US" b="1" dirty="0"/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/>
                        <a:t>1</a:t>
                      </a:r>
                      <a:endParaRPr lang="zh-CN" altLang="en-US" b="1" dirty="0"/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/>
                        <a:t>12</a:t>
                      </a:r>
                      <a:endParaRPr lang="zh-CN" altLang="en-US" b="1" dirty="0"/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/>
                        <a:t>576</a:t>
                      </a:r>
                      <a:endParaRPr lang="zh-CN" altLang="en-US" b="1" dirty="0"/>
                    </a:p>
                  </a:txBody>
                  <a:tcPr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4882312"/>
                  </a:ext>
                </a:extLst>
              </a:tr>
            </a:tbl>
          </a:graphicData>
        </a:graphic>
      </p:graphicFrame>
      <p:pic>
        <p:nvPicPr>
          <p:cNvPr id="11" name="图片 10">
            <a:extLst>
              <a:ext uri="{FF2B5EF4-FFF2-40B4-BE49-F238E27FC236}">
                <a16:creationId xmlns:a16="http://schemas.microsoft.com/office/drawing/2014/main" id="{A1338FBB-9901-5B91-C31B-7737908CFC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8569" y="2614453"/>
            <a:ext cx="4163769" cy="1387924"/>
          </a:xfrm>
          <a:prstGeom prst="rect">
            <a:avLst/>
          </a:prstGeom>
        </p:spPr>
      </p:pic>
      <p:sp>
        <p:nvSpPr>
          <p:cNvPr id="12" name="内容占位符 23">
            <a:extLst>
              <a:ext uri="{FF2B5EF4-FFF2-40B4-BE49-F238E27FC236}">
                <a16:creationId xmlns:a16="http://schemas.microsoft.com/office/drawing/2014/main" id="{56F56A8C-5798-BA55-7D0E-EA455516FD24}"/>
              </a:ext>
            </a:extLst>
          </p:cNvPr>
          <p:cNvSpPr txBox="1">
            <a:spLocks/>
          </p:cNvSpPr>
          <p:nvPr/>
        </p:nvSpPr>
        <p:spPr>
          <a:xfrm>
            <a:off x="7489949" y="917935"/>
            <a:ext cx="4491402" cy="567093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  <a:spcBef>
                <a:spcPts val="1060"/>
              </a:spcBef>
            </a:pPr>
            <a:r>
              <a:rPr kumimoji="1" lang="zh-CN" altLang="en-US" sz="1800" b="1" dirty="0">
                <a:solidFill>
                  <a:srgbClr val="0070C0"/>
                </a:solidFill>
                <a:latin typeface="Kaiti SC" panose="02010600040101010101" pitchFamily="2" charset="-122"/>
                <a:ea typeface="Kaiti SC" panose="02010600040101010101" pitchFamily="2" charset="-122"/>
                <a:cs typeface="Times New Roman" panose="02020603050405020304" pitchFamily="18" charset="0"/>
              </a:rPr>
              <a:t>收缩项数随着夸克数增加呈多项式型增长！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A1D1AEBD-704D-4C88-98F5-F08081093B8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36093"/>
          <a:stretch/>
        </p:blipFill>
        <p:spPr>
          <a:xfrm>
            <a:off x="6782226" y="3604021"/>
            <a:ext cx="5674920" cy="2725438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3BF4B468-FA5C-B769-E881-657EC0002B47}"/>
              </a:ext>
            </a:extLst>
          </p:cNvPr>
          <p:cNvSpPr/>
          <p:nvPr/>
        </p:nvSpPr>
        <p:spPr>
          <a:xfrm>
            <a:off x="188564" y="5491747"/>
            <a:ext cx="7097888" cy="1200329"/>
          </a:xfrm>
          <a:prstGeom prst="rect">
            <a:avLst/>
          </a:prstGeom>
          <a:solidFill>
            <a:srgbClr val="00B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对于这类“规则明确但实现复杂”的任务，</a:t>
            </a:r>
            <a:r>
              <a:rPr lang="en-US" altLang="zh-CN" sz="24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LQCDMaster</a:t>
            </a:r>
            <a:r>
              <a:rPr lang="zh-CN" altLang="en-US" sz="2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可以显著降低计算门槛，让研究者把精力集中在物理问题本身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21C0B9D-C633-92FD-138F-159973DD1B26}"/>
              </a:ext>
            </a:extLst>
          </p:cNvPr>
          <p:cNvSpPr txBox="1"/>
          <p:nvPr/>
        </p:nvSpPr>
        <p:spPr>
          <a:xfrm>
            <a:off x="7614910" y="6329459"/>
            <a:ext cx="38277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Gao,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et.al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arXiv:2607.15001 [hep-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AutoShape 2">
            <a:extLst>
              <a:ext uri="{FF2B5EF4-FFF2-40B4-BE49-F238E27FC236}">
                <a16:creationId xmlns:a16="http://schemas.microsoft.com/office/drawing/2014/main" id="{C30E8EEC-9E1A-CDE7-7117-69EC3A874AD6}"/>
              </a:ext>
            </a:extLst>
          </p:cNvPr>
          <p:cNvSpPr/>
          <p:nvPr/>
        </p:nvSpPr>
        <p:spPr>
          <a:xfrm>
            <a:off x="1378343" y="287475"/>
            <a:ext cx="9428826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3200" b="1" dirty="0">
                <a:blipFill>
                  <a:blip r:embed="rId6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科研场景二：轻核与超核的谱</a:t>
            </a:r>
          </a:p>
          <a:p>
            <a:pPr algn="ctr">
              <a:spcBef>
                <a:spcPct val="50000"/>
              </a:spcBef>
              <a:defRPr/>
            </a:pPr>
            <a:endParaRPr lang="zh-CN" altLang="en-US" sz="3200" b="1" dirty="0">
              <a:blipFill>
                <a:blip r:embed="rId6"/>
                <a:stretch>
                  <a:fillRect/>
                </a:stretch>
              </a:blip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  <a:sym typeface="SimHei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FD1583FA-759F-87B0-358C-BB84CC99F3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114" y="2013299"/>
            <a:ext cx="6417992" cy="3906100"/>
          </a:xfrm>
          <a:prstGeom prst="rect">
            <a:avLst/>
          </a:prstGeom>
        </p:spPr>
      </p:pic>
      <p:sp>
        <p:nvSpPr>
          <p:cNvPr id="27" name="内容占位符 23">
            <a:extLst>
              <a:ext uri="{FF2B5EF4-FFF2-40B4-BE49-F238E27FC236}">
                <a16:creationId xmlns:a16="http://schemas.microsoft.com/office/drawing/2014/main" id="{C505DBC5-7C7F-6B6F-6B7A-9E844D237E3C}"/>
              </a:ext>
            </a:extLst>
          </p:cNvPr>
          <p:cNvSpPr txBox="1">
            <a:spLocks/>
          </p:cNvSpPr>
          <p:nvPr/>
        </p:nvSpPr>
        <p:spPr>
          <a:xfrm>
            <a:off x="762706" y="2836276"/>
            <a:ext cx="6245400" cy="2569419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0000"/>
              </a:lnSpc>
            </a:pP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Use multi_hadron_2pt to 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compute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the 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combined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three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-baryon 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two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-point 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function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for a local 9-quark 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operator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. The 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combined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interpolating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operator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at source and 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sink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is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:</a:t>
            </a:r>
          </a:p>
          <a:p>
            <a:pPr>
              <a:lnSpc>
                <a:spcPct val="110000"/>
              </a:lnSpc>
            </a:pPr>
            <a:b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</a:b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O = (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u^T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Cg5 d) d * (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u^T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Cg5 d) u * (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u^T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Cg5 d) d</a:t>
            </a:r>
          </a:p>
          <a:p>
            <a:pPr>
              <a:lnSpc>
                <a:spcPct val="110000"/>
              </a:lnSpc>
            </a:pPr>
            <a:b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</a:b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Use single-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term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baryon 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operators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only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(no octet 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flavor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combinations). Apply 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P_plus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projector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on 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each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baryon block 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individually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(per-baryon block projection, not composite-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level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). The contraction 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should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be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one multi-hadron 2pt 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object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, NOT a 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product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of 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separate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baryon 2pt </a:t>
            </a:r>
            <a:r>
              <a:rPr lang="fr-FR" altLang="zh-CN" sz="13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correlators</a:t>
            </a:r>
            <a:r>
              <a:rPr lang="fr-FR" altLang="zh-CN" sz="13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.</a:t>
            </a:r>
          </a:p>
        </p:txBody>
      </p:sp>
      <p:sp>
        <p:nvSpPr>
          <p:cNvPr id="28" name="圆角矩形 27">
            <a:extLst>
              <a:ext uri="{FF2B5EF4-FFF2-40B4-BE49-F238E27FC236}">
                <a16:creationId xmlns:a16="http://schemas.microsoft.com/office/drawing/2014/main" id="{6D58D353-9674-D5C7-AB3B-6673A1A5A194}"/>
              </a:ext>
            </a:extLst>
          </p:cNvPr>
          <p:cNvSpPr/>
          <p:nvPr/>
        </p:nvSpPr>
        <p:spPr>
          <a:xfrm>
            <a:off x="5449759" y="2414771"/>
            <a:ext cx="1460718" cy="40483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内容占位符 23">
            <a:extLst>
              <a:ext uri="{FF2B5EF4-FFF2-40B4-BE49-F238E27FC236}">
                <a16:creationId xmlns:a16="http://schemas.microsoft.com/office/drawing/2014/main" id="{DA63A1A0-CB92-0B88-05BA-2A1FAF130EAA}"/>
              </a:ext>
            </a:extLst>
          </p:cNvPr>
          <p:cNvSpPr txBox="1">
            <a:spLocks/>
          </p:cNvSpPr>
          <p:nvPr/>
        </p:nvSpPr>
        <p:spPr>
          <a:xfrm>
            <a:off x="5607155" y="2461439"/>
            <a:ext cx="1839473" cy="286831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1060"/>
              </a:spcBef>
            </a:pPr>
            <a:r>
              <a:rPr kumimoji="1" lang="en-US" altLang="zh-CN" sz="1600" b="1" dirty="0">
                <a:solidFill>
                  <a:schemeClr val="tx1"/>
                </a:solidFill>
                <a:latin typeface="+mn-lt"/>
                <a:ea typeface="DengXian" panose="02010600030101010101" pitchFamily="2" charset="-122"/>
                <a:cs typeface="Consolas" panose="020B0609020204030204" pitchFamily="49" charset="0"/>
              </a:rPr>
              <a:t>Triton 2pt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ACCBC77-FE49-773D-06D5-BD5B833F557A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4" name="直线连接符 46">
              <a:extLst>
                <a:ext uri="{FF2B5EF4-FFF2-40B4-BE49-F238E27FC236}">
                  <a16:creationId xmlns:a16="http://schemas.microsoft.com/office/drawing/2014/main" id="{BCF45A5E-4DF9-3FCE-B385-F6CA029E4DA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" name="直线连接符 48">
              <a:extLst>
                <a:ext uri="{FF2B5EF4-FFF2-40B4-BE49-F238E27FC236}">
                  <a16:creationId xmlns:a16="http://schemas.microsoft.com/office/drawing/2014/main" id="{2A06A18A-63CD-0497-1DB0-CAF55C8B700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线连接符 49">
              <a:extLst>
                <a:ext uri="{FF2B5EF4-FFF2-40B4-BE49-F238E27FC236}">
                  <a16:creationId xmlns:a16="http://schemas.microsoft.com/office/drawing/2014/main" id="{E2DFA82F-3684-22F0-3536-3744E253A33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Line 2">
              <a:extLst>
                <a:ext uri="{FF2B5EF4-FFF2-40B4-BE49-F238E27FC236}">
                  <a16:creationId xmlns:a16="http://schemas.microsoft.com/office/drawing/2014/main" id="{7448E138-C255-F87C-97B5-E41B57A2F0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344237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>
            <a:extLst>
              <a:ext uri="{FF2B5EF4-FFF2-40B4-BE49-F238E27FC236}">
                <a16:creationId xmlns:a16="http://schemas.microsoft.com/office/drawing/2014/main" id="{FA60C16D-60D3-7865-CD74-A72BF221B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119" y="2204087"/>
            <a:ext cx="6580947" cy="3989443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28</a:t>
            </a:fld>
            <a:endParaRPr kumimoji="1" lang="zh-C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内容占位符 23">
                <a:extLst>
                  <a:ext uri="{FF2B5EF4-FFF2-40B4-BE49-F238E27FC236}">
                    <a16:creationId xmlns:a16="http://schemas.microsoft.com/office/drawing/2014/main" id="{C9680BE1-78F8-F7A4-9764-BCCE23AC357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17161" y="1266167"/>
                <a:ext cx="6358005" cy="1084100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ts val="1060"/>
                  </a:spcBef>
                </a:pPr>
                <a:r>
                  <a:rPr kumimoji="1" lang="zh-CN" alt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如果你关注重味物理与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flavor</a:t>
                </a:r>
                <a:r>
                  <a:rPr kumimoji="1" lang="zh-CN" alt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puzzle</a:t>
                </a:r>
                <a:r>
                  <a:rPr kumimoji="1" lang="zh-CN" alt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，希望重复</a:t>
                </a:r>
                <a14:m>
                  <m:oMath xmlns:m="http://schemas.openxmlformats.org/officeDocument/2006/math">
                    <m:r>
                      <a:rPr kumimoji="1"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m:t>𝐵</m:t>
                    </m:r>
                    <m:r>
                      <a:rPr kumimoji="1"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m:t>→</m:t>
                    </m:r>
                    <m:r>
                      <a:rPr kumimoji="1"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m:t>𝜋</m:t>
                    </m:r>
                  </m:oMath>
                </a14:m>
                <a:r>
                  <a:rPr kumimoji="1" lang="zh-CN" alt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形状因子的格点计算</a:t>
                </a:r>
              </a:p>
            </p:txBody>
          </p:sp>
        </mc:Choice>
        <mc:Fallback xmlns="">
          <p:sp>
            <p:nvSpPr>
              <p:cNvPr id="4" name="内容占位符 23">
                <a:extLst>
                  <a:ext uri="{FF2B5EF4-FFF2-40B4-BE49-F238E27FC236}">
                    <a16:creationId xmlns:a16="http://schemas.microsoft.com/office/drawing/2014/main" id="{C9680BE1-78F8-F7A4-9764-BCCE23AC3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161" y="1266167"/>
                <a:ext cx="6358005" cy="1084100"/>
              </a:xfrm>
              <a:prstGeom prst="rect">
                <a:avLst/>
              </a:prstGeom>
              <a:blipFill>
                <a:blip r:embed="rId4"/>
                <a:stretch>
                  <a:fillRect l="-9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矩形 24">
            <a:extLst>
              <a:ext uri="{FF2B5EF4-FFF2-40B4-BE49-F238E27FC236}">
                <a16:creationId xmlns:a16="http://schemas.microsoft.com/office/drawing/2014/main" id="{B2A5CEFB-D12A-38A4-1877-49528EE2CEB5}"/>
              </a:ext>
            </a:extLst>
          </p:cNvPr>
          <p:cNvSpPr/>
          <p:nvPr/>
        </p:nvSpPr>
        <p:spPr>
          <a:xfrm>
            <a:off x="282119" y="5778031"/>
            <a:ext cx="6969455" cy="830997"/>
          </a:xfrm>
          <a:prstGeom prst="rect">
            <a:avLst/>
          </a:prstGeom>
          <a:solidFill>
            <a:srgbClr val="00B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24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LQCDMaster</a:t>
            </a:r>
            <a:r>
              <a:rPr lang="zh-CN" alt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将“反复试参数、跑计算、比结果”的过程自动化，加速从物理想法到可靠方案的迭代。</a:t>
            </a:r>
          </a:p>
        </p:txBody>
      </p:sp>
      <p:sp>
        <p:nvSpPr>
          <p:cNvPr id="26" name="AutoShape 2">
            <a:extLst>
              <a:ext uri="{FF2B5EF4-FFF2-40B4-BE49-F238E27FC236}">
                <a16:creationId xmlns:a16="http://schemas.microsoft.com/office/drawing/2014/main" id="{B79B714B-A056-16C5-A0F5-C92AA598579B}"/>
              </a:ext>
            </a:extLst>
          </p:cNvPr>
          <p:cNvSpPr/>
          <p:nvPr/>
        </p:nvSpPr>
        <p:spPr>
          <a:xfrm>
            <a:off x="1378343" y="287475"/>
            <a:ext cx="9428826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3200" b="1" dirty="0">
                <a:blipFill>
                  <a:blip r:embed="rId5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科研场景三：𝐵→𝜋</a:t>
            </a:r>
            <a:r>
              <a:rPr lang="en-US" altLang="zh-CN" sz="3200" b="1" dirty="0">
                <a:blipFill>
                  <a:blip r:embed="rId5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 </a:t>
            </a:r>
            <a:r>
              <a:rPr lang="zh-CN" altLang="en-US" sz="3200" b="1" dirty="0">
                <a:blipFill>
                  <a:blip r:embed="rId5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形状因子的格点计算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ED2F4864-7CF2-8B2D-97DE-51AD169A99C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70587" y="3744547"/>
            <a:ext cx="3460043" cy="2228912"/>
          </a:xfrm>
          <a:prstGeom prst="rect">
            <a:avLst/>
          </a:prstGeom>
        </p:spPr>
      </p:pic>
      <p:sp>
        <p:nvSpPr>
          <p:cNvPr id="33" name="内容占位符 23">
            <a:extLst>
              <a:ext uri="{FF2B5EF4-FFF2-40B4-BE49-F238E27FC236}">
                <a16:creationId xmlns:a16="http://schemas.microsoft.com/office/drawing/2014/main" id="{89BC598A-EA7F-C2B1-FF88-5BB538C4C207}"/>
              </a:ext>
            </a:extLst>
          </p:cNvPr>
          <p:cNvSpPr txBox="1">
            <a:spLocks/>
          </p:cNvSpPr>
          <p:nvPr/>
        </p:nvSpPr>
        <p:spPr>
          <a:xfrm>
            <a:off x="497308" y="3085975"/>
            <a:ext cx="6115931" cy="248445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0000"/>
              </a:lnSpc>
            </a:pP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Calculate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the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three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-point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correlation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function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for B--&gt; pi-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decay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via (b-&gt;</a:t>
            </a:r>
            <a:r>
              <a:rPr lang="en-US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u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)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vector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current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.</a:t>
            </a:r>
            <a:r>
              <a:rPr lang="zh-CN" altLang="en-US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endParaRPr lang="en-US" altLang="zh-CN" sz="1200" dirty="0">
              <a:solidFill>
                <a:schemeClr val="bg1"/>
              </a:solidFill>
              <a:effectLst/>
              <a:latin typeface="Menlo" panose="020B0609030804020204" pitchFamily="49" charset="0"/>
            </a:endParaRPr>
          </a:p>
          <a:p>
            <a:pPr>
              <a:lnSpc>
                <a:spcPct val="110000"/>
              </a:lnSpc>
            </a:pP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Use the B-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meson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with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quark content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anti-d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b at the source.</a:t>
            </a:r>
            <a:r>
              <a:rPr lang="zh-CN" altLang="en-US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Use the pi-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meson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with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quark content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anti-d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sz="1200" dirty="0">
                <a:solidFill>
                  <a:schemeClr val="bg1"/>
                </a:solidFill>
                <a:latin typeface="Menlo" panose="020B0609030804020204" pitchFamily="49" charset="0"/>
              </a:rPr>
              <a:t>u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at the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sink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.</a:t>
            </a:r>
            <a:r>
              <a:rPr lang="zh-CN" altLang="en-US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Use the gamma_5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interpolating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operator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for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both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source and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sink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mesons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.</a:t>
            </a:r>
            <a:r>
              <a:rPr lang="zh-CN" altLang="en-US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endParaRPr lang="en-US" altLang="zh-CN" sz="1200" dirty="0">
              <a:solidFill>
                <a:schemeClr val="bg1"/>
              </a:solidFill>
              <a:effectLst/>
              <a:latin typeface="Menlo" panose="020B0609030804020204" pitchFamily="49" charset="0"/>
            </a:endParaRPr>
          </a:p>
          <a:p>
            <a:pPr>
              <a:lnSpc>
                <a:spcPct val="110000"/>
              </a:lnSpc>
            </a:pP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Use the transition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current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\bar{</a:t>
            </a:r>
            <a:r>
              <a:rPr lang="en-US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u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}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gamma_x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b.</a:t>
            </a:r>
            <a:r>
              <a:rPr lang="zh-CN" altLang="en-US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Use the point source at position [0,0,0,0],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zero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momentum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, and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tseq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= 8.</a:t>
            </a:r>
          </a:p>
          <a:p>
            <a:pPr>
              <a:lnSpc>
                <a:spcPct val="110000"/>
              </a:lnSpc>
            </a:pP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Invert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all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propagators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using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stout-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smeared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gauge links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with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parameters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(1, 0.125, 4).</a:t>
            </a:r>
          </a:p>
          <a:p>
            <a:pPr>
              <a:lnSpc>
                <a:spcPct val="110000"/>
              </a:lnSpc>
            </a:pP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Do not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compute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the 2pt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function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.</a:t>
            </a:r>
            <a:r>
              <a:rPr lang="zh-CN" altLang="en-US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Save the final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result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without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any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header or extra </a:t>
            </a:r>
            <a:r>
              <a:rPr lang="fr-FR" altLang="zh-CN" sz="1200" dirty="0" err="1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text</a:t>
            </a:r>
            <a:r>
              <a:rPr lang="fr-FR" altLang="zh-CN" sz="1200" dirty="0">
                <a:solidFill>
                  <a:schemeClr val="bg1"/>
                </a:solidFill>
                <a:effectLst/>
                <a:latin typeface="Menlo" panose="020B0609030804020204" pitchFamily="49" charset="0"/>
              </a:rPr>
              <a:t> to a txt file in the run directory.</a:t>
            </a:r>
          </a:p>
        </p:txBody>
      </p:sp>
      <p:sp>
        <p:nvSpPr>
          <p:cNvPr id="34" name="圆角矩形 33">
            <a:extLst>
              <a:ext uri="{FF2B5EF4-FFF2-40B4-BE49-F238E27FC236}">
                <a16:creationId xmlns:a16="http://schemas.microsoft.com/office/drawing/2014/main" id="{4633A40A-C6D8-B3A9-7330-FF7C655BF06E}"/>
              </a:ext>
            </a:extLst>
          </p:cNvPr>
          <p:cNvSpPr/>
          <p:nvPr/>
        </p:nvSpPr>
        <p:spPr>
          <a:xfrm>
            <a:off x="3569181" y="2576136"/>
            <a:ext cx="2549120" cy="4422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内容占位符 23">
                <a:extLst>
                  <a:ext uri="{FF2B5EF4-FFF2-40B4-BE49-F238E27FC236}">
                    <a16:creationId xmlns:a16="http://schemas.microsoft.com/office/drawing/2014/main" id="{16EA181E-95D9-E4DE-736F-E385BA6B8A2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69181" y="2628895"/>
                <a:ext cx="2730017" cy="313314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>
                  <a:spcBef>
                    <a:spcPts val="1060"/>
                  </a:spcBef>
                </a:pPr>
                <a14:m>
                  <m:oMath xmlns:m="http://schemas.openxmlformats.org/officeDocument/2006/math">
                    <m:r>
                      <a:rPr kumimoji="1" lang="en-US" altLang="zh-CN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Consolas" panose="020B0609020204030204" pitchFamily="49" charset="0"/>
                      </a:rPr>
                      <m:t>𝑩</m:t>
                    </m:r>
                    <m:r>
                      <a:rPr kumimoji="1" lang="en-US" altLang="zh-CN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Consolas" panose="020B0609020204030204" pitchFamily="49" charset="0"/>
                      </a:rPr>
                      <m:t>→</m:t>
                    </m:r>
                    <m:r>
                      <a:rPr kumimoji="1" lang="en-US" altLang="zh-CN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DengXian" panose="02010600030101010101" pitchFamily="2" charset="-122"/>
                        <a:cs typeface="Consolas" panose="020B0609020204030204" pitchFamily="49" charset="0"/>
                      </a:rPr>
                      <m:t>𝝅</m:t>
                    </m:r>
                  </m:oMath>
                </a14:m>
                <a:r>
                  <a:rPr kumimoji="1" lang="zh-CN" altLang="en-US" sz="1600" b="1" dirty="0">
                    <a:solidFill>
                      <a:schemeClr val="tx1"/>
                    </a:solidFill>
                    <a:latin typeface="+mn-lt"/>
                    <a:ea typeface="DengXian" panose="02010600030101010101" pitchFamily="2" charset="-122"/>
                    <a:cs typeface="Consolas" panose="020B0609020204030204" pitchFamily="49" charset="0"/>
                  </a:rPr>
                  <a:t> 形状因子对应的</a:t>
                </a:r>
                <a:r>
                  <a:rPr kumimoji="1" lang="en-US" altLang="zh-CN" sz="1600" b="1" dirty="0">
                    <a:solidFill>
                      <a:schemeClr val="tx1"/>
                    </a:solidFill>
                    <a:latin typeface="+mn-lt"/>
                    <a:ea typeface="DengXian" panose="02010600030101010101" pitchFamily="2" charset="-122"/>
                    <a:cs typeface="Consolas" panose="020B0609020204030204" pitchFamily="49" charset="0"/>
                  </a:rPr>
                  <a:t>3pt</a:t>
                </a:r>
              </a:p>
            </p:txBody>
          </p:sp>
        </mc:Choice>
        <mc:Fallback xmlns="">
          <p:sp>
            <p:nvSpPr>
              <p:cNvPr id="35" name="内容占位符 23">
                <a:extLst>
                  <a:ext uri="{FF2B5EF4-FFF2-40B4-BE49-F238E27FC236}">
                    <a16:creationId xmlns:a16="http://schemas.microsoft.com/office/drawing/2014/main" id="{16EA181E-95D9-E4DE-736F-E385BA6B8A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9181" y="2628895"/>
                <a:ext cx="2730017" cy="313314"/>
              </a:xfrm>
              <a:prstGeom prst="rect">
                <a:avLst/>
              </a:prstGeom>
              <a:blipFill>
                <a:blip r:embed="rId9"/>
                <a:stretch>
                  <a:fillRect t="-7692" b="-307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组合 1">
            <a:extLst>
              <a:ext uri="{FF2B5EF4-FFF2-40B4-BE49-F238E27FC236}">
                <a16:creationId xmlns:a16="http://schemas.microsoft.com/office/drawing/2014/main" id="{2E2379B7-0517-E0B7-0E2C-8881EB1113F9}"/>
              </a:ext>
            </a:extLst>
          </p:cNvPr>
          <p:cNvGrpSpPr/>
          <p:nvPr/>
        </p:nvGrpSpPr>
        <p:grpSpPr>
          <a:xfrm>
            <a:off x="8459978" y="1347751"/>
            <a:ext cx="2213551" cy="1990104"/>
            <a:chOff x="805036" y="1821914"/>
            <a:chExt cx="3627141" cy="325787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B813E41-CF1D-C766-BFA0-26F733AF9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05036" y="1904752"/>
              <a:ext cx="3533925" cy="317504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文本框 4">
                  <a:extLst>
                    <a:ext uri="{FF2B5EF4-FFF2-40B4-BE49-F238E27FC236}">
                      <a16:creationId xmlns:a16="http://schemas.microsoft.com/office/drawing/2014/main" id="{8071FD05-4543-7D7C-93BC-FB0AB89BD781}"/>
                    </a:ext>
                  </a:extLst>
                </p:cNvPr>
                <p:cNvSpPr txBox="1"/>
                <p:nvPr/>
              </p:nvSpPr>
              <p:spPr>
                <a:xfrm>
                  <a:off x="936086" y="3766904"/>
                  <a:ext cx="321765" cy="2690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US" altLang="zh-CN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e>
                          <m:sup>
                            <m:r>
                              <a:rPr lang="en-US" altLang="zh-CN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p>
                        </m:sSup>
                      </m:oMath>
                    </m:oMathPara>
                  </a14:m>
                  <a:endParaRPr lang="zh-CN" altLang="en-US" b="1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C43251BC-4026-A3AF-D7FF-C7DA2ED85B2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6086" y="3766904"/>
                  <a:ext cx="321765" cy="269025"/>
                </a:xfrm>
                <a:prstGeom prst="rect">
                  <a:avLst/>
                </a:prstGeom>
                <a:blipFill>
                  <a:blip r:embed="rId7"/>
                  <a:stretch>
                    <a:fillRect l="-19231" t="-6818" r="-11538" b="-11364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文本框 5">
                  <a:extLst>
                    <a:ext uri="{FF2B5EF4-FFF2-40B4-BE49-F238E27FC236}">
                      <a16:creationId xmlns:a16="http://schemas.microsoft.com/office/drawing/2014/main" id="{D7A0E684-7D19-B0FA-E750-75E9BDF42657}"/>
                    </a:ext>
                  </a:extLst>
                </p:cNvPr>
                <p:cNvSpPr txBox="1"/>
                <p:nvPr/>
              </p:nvSpPr>
              <p:spPr>
                <a:xfrm>
                  <a:off x="3891018" y="3766904"/>
                  <a:ext cx="333853" cy="26311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US" altLang="zh-CN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𝝅</m:t>
                            </m:r>
                          </m:e>
                          <m:sup>
                            <m:r>
                              <a:rPr lang="en-US" altLang="zh-CN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lang="zh-CN" altLang="en-US" b="1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文本框 7">
                  <a:extLst>
                    <a:ext uri="{FF2B5EF4-FFF2-40B4-BE49-F238E27FC236}">
                      <a16:creationId xmlns:a16="http://schemas.microsoft.com/office/drawing/2014/main" id="{DE083A07-7E9E-90F8-044E-9DA07A5501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1018" y="3766904"/>
                  <a:ext cx="333853" cy="263116"/>
                </a:xfrm>
                <a:prstGeom prst="rect">
                  <a:avLst/>
                </a:prstGeom>
                <a:blipFill>
                  <a:blip r:embed="rId8"/>
                  <a:stretch>
                    <a:fillRect l="-10909" r="-7273" b="-465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E01D44DA-2AC3-869D-408D-5E19FFC87AA5}"/>
                    </a:ext>
                  </a:extLst>
                </p:cNvPr>
                <p:cNvSpPr txBox="1"/>
                <p:nvPr/>
              </p:nvSpPr>
              <p:spPr>
                <a:xfrm>
                  <a:off x="2040518" y="2582535"/>
                  <a:ext cx="693342" cy="45345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  <m:sub>
                            <m:r>
                              <a:rPr lang="en-US" altLang="zh-CN" b="1" i="1" smtClean="0">
                                <a:latin typeface="Cambria Math" panose="02040503050406030204" pitchFamily="18" charset="0"/>
                              </a:rPr>
                              <m:t>𝒖𝒃</m:t>
                            </m:r>
                          </m:sub>
                        </m:sSub>
                      </m:oMath>
                    </m:oMathPara>
                  </a14:m>
                  <a:endParaRPr lang="zh-CN" altLang="en-US" b="1" dirty="0"/>
                </a:p>
              </p:txBody>
            </p:sp>
          </mc:Choice>
          <mc:Fallback xmlns=""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E01D44DA-2AC3-869D-408D-5E19FFC87AA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40518" y="2582535"/>
                  <a:ext cx="693342" cy="453458"/>
                </a:xfrm>
                <a:prstGeom prst="rect">
                  <a:avLst/>
                </a:prstGeom>
                <a:blipFill>
                  <a:blip r:embed="rId11"/>
                  <a:stretch>
                    <a:fillRect l="-11765" r="-5882" b="-1304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EC3941B0-5F81-7BB0-4708-B2D5B66B8E88}"/>
                    </a:ext>
                  </a:extLst>
                </p:cNvPr>
                <p:cNvSpPr txBox="1"/>
                <p:nvPr/>
              </p:nvSpPr>
              <p:spPr>
                <a:xfrm>
                  <a:off x="4124850" y="1821914"/>
                  <a:ext cx="30732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p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56AAE410-4BA7-BB8F-E83A-6A71E39CFF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24850" y="1821914"/>
                  <a:ext cx="307327" cy="307777"/>
                </a:xfrm>
                <a:prstGeom prst="rect">
                  <a:avLst/>
                </a:prstGeom>
                <a:blipFill>
                  <a:blip r:embed="rId12"/>
                  <a:stretch>
                    <a:fillRect l="-18000" b="-8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A43D4117-417A-265F-7147-72A59ECF5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100717" y="2334042"/>
              <a:ext cx="287046" cy="277225"/>
            </a:xfrm>
            <a:prstGeom prst="rect">
              <a:avLst/>
            </a:prstGeom>
          </p:spPr>
        </p:pic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57E286C0-F5A1-8E0F-067A-78B09A118045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13" name="直线连接符 46">
              <a:extLst>
                <a:ext uri="{FF2B5EF4-FFF2-40B4-BE49-F238E27FC236}">
                  <a16:creationId xmlns:a16="http://schemas.microsoft.com/office/drawing/2014/main" id="{F60648A9-0388-AB4E-442D-4E32ADF632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直线连接符 48">
              <a:extLst>
                <a:ext uri="{FF2B5EF4-FFF2-40B4-BE49-F238E27FC236}">
                  <a16:creationId xmlns:a16="http://schemas.microsoft.com/office/drawing/2014/main" id="{F05CD0ED-B1FA-09AC-7482-D0450D4638B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直线连接符 49">
              <a:extLst>
                <a:ext uri="{FF2B5EF4-FFF2-40B4-BE49-F238E27FC236}">
                  <a16:creationId xmlns:a16="http://schemas.microsoft.com/office/drawing/2014/main" id="{B20C05D9-139E-083A-BC63-A1AB9545FDF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Line 2">
              <a:extLst>
                <a:ext uri="{FF2B5EF4-FFF2-40B4-BE49-F238E27FC236}">
                  <a16:creationId xmlns:a16="http://schemas.microsoft.com/office/drawing/2014/main" id="{C6072B4F-D11C-1926-92E5-433091777B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450732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29</a:t>
            </a:fld>
            <a:endParaRPr kumimoji="1" lang="zh-C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内容占位符 23">
                <a:extLst>
                  <a:ext uri="{FF2B5EF4-FFF2-40B4-BE49-F238E27FC236}">
                    <a16:creationId xmlns:a16="http://schemas.microsoft.com/office/drawing/2014/main" id="{C9680BE1-78F8-F7A4-9764-BCCE23AC357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1625" y="1054354"/>
                <a:ext cx="6311615" cy="1768676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ts val="1060"/>
                  </a:spcBef>
                </a:pPr>
                <a:r>
                  <a:rPr kumimoji="1" lang="zh-CN" alt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如果你对强子结构感兴趣，希望直接看一下最简单的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Goldstone</a:t>
                </a:r>
                <a:r>
                  <a:rPr kumimoji="1" lang="zh-CN" alt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粒子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——</a:t>
                </a:r>
                <a14:m>
                  <m:oMath xmlns:m="http://schemas.openxmlformats.org/officeDocument/2006/math">
                    <m:r>
                      <a:rPr kumimoji="1" lang="en-US" altLang="zh-CN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m:t>𝜋</m:t>
                    </m:r>
                  </m:oMath>
                </a14:m>
                <a:r>
                  <a:rPr kumimoji="1" lang="zh-CN" altLang="en-US" sz="2000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介子内部的夸克如何分布；甚至想尝试一种此前没人实际计算过的新算符或规范场结构。</a:t>
                </a:r>
              </a:p>
            </p:txBody>
          </p:sp>
        </mc:Choice>
        <mc:Fallback xmlns="">
          <p:sp>
            <p:nvSpPr>
              <p:cNvPr id="4" name="内容占位符 23">
                <a:extLst>
                  <a:ext uri="{FF2B5EF4-FFF2-40B4-BE49-F238E27FC236}">
                    <a16:creationId xmlns:a16="http://schemas.microsoft.com/office/drawing/2014/main" id="{C9680BE1-78F8-F7A4-9764-BCCE23AC3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625" y="1054354"/>
                <a:ext cx="6311615" cy="1768676"/>
              </a:xfrm>
              <a:prstGeom prst="rect">
                <a:avLst/>
              </a:prstGeom>
              <a:blipFill>
                <a:blip r:embed="rId3"/>
                <a:stretch>
                  <a:fillRect l="-1004" r="-6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本框 7">
            <a:extLst>
              <a:ext uri="{FF2B5EF4-FFF2-40B4-BE49-F238E27FC236}">
                <a16:creationId xmlns:a16="http://schemas.microsoft.com/office/drawing/2014/main" id="{0A93FFBF-FD56-6AC4-A193-CCFE4C48A6F9}"/>
              </a:ext>
            </a:extLst>
          </p:cNvPr>
          <p:cNvSpPr txBox="1"/>
          <p:nvPr/>
        </p:nvSpPr>
        <p:spPr>
          <a:xfrm>
            <a:off x="7365533" y="1066641"/>
            <a:ext cx="42241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F86F8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格点常用的直的</a:t>
            </a:r>
            <a:r>
              <a:rPr lang="en-US" altLang="zh-CN" sz="2000" b="1" dirty="0">
                <a:solidFill>
                  <a:srgbClr val="0F86F8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Wilson</a:t>
            </a:r>
            <a:r>
              <a:rPr lang="zh-CN" altLang="en-US" sz="2000" b="1" dirty="0">
                <a:solidFill>
                  <a:srgbClr val="0F86F8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线换成斜的，结果会不会变？</a:t>
            </a:r>
            <a:endParaRPr lang="en-US" altLang="zh-CN" sz="2000" b="1" dirty="0">
              <a:solidFill>
                <a:srgbClr val="0F86F8"/>
              </a:solidFill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B2A5CEFB-D12A-38A4-1877-49528EE2CEB5}"/>
              </a:ext>
            </a:extLst>
          </p:cNvPr>
          <p:cNvSpPr/>
          <p:nvPr/>
        </p:nvSpPr>
        <p:spPr>
          <a:xfrm>
            <a:off x="194284" y="5778032"/>
            <a:ext cx="5914495" cy="830997"/>
          </a:xfrm>
          <a:prstGeom prst="rect">
            <a:avLst/>
          </a:prstGeom>
          <a:solidFill>
            <a:srgbClr val="00B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对于新算符结构，</a:t>
            </a:r>
            <a:r>
              <a:rPr lang="en-US" altLang="zh-CN" sz="24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LQCDMaster</a:t>
            </a:r>
            <a:r>
              <a:rPr lang="zh-CN" altLang="en-US" sz="2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可以帮助研究者快速实现、测试并完成初步验证。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4951918-D37A-8644-60CF-F9F119EB7110}"/>
              </a:ext>
            </a:extLst>
          </p:cNvPr>
          <p:cNvSpPr txBox="1"/>
          <p:nvPr/>
        </p:nvSpPr>
        <p:spPr>
          <a:xfrm>
            <a:off x="7816433" y="6255824"/>
            <a:ext cx="37732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Gao, 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et.al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arXiv:2607.15001 [hep-</a:t>
            </a:r>
            <a:r>
              <a:rPr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zh-CN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DBD21F7-66C5-E261-9506-C0408E12AB7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13631" y="1652660"/>
            <a:ext cx="5684085" cy="46031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AutoShape 2">
                <a:extLst>
                  <a:ext uri="{FF2B5EF4-FFF2-40B4-BE49-F238E27FC236}">
                    <a16:creationId xmlns:a16="http://schemas.microsoft.com/office/drawing/2014/main" id="{1995CA55-929F-20E8-30C2-46FF82488393}"/>
                  </a:ext>
                </a:extLst>
              </p:cNvPr>
              <p:cNvSpPr/>
              <p:nvPr/>
            </p:nvSpPr>
            <p:spPr>
              <a:xfrm>
                <a:off x="987098" y="293291"/>
                <a:ext cx="10211315" cy="647700"/>
              </a:xfrm>
              <a:prstGeom prst="rect">
                <a:avLst/>
              </a:prstGeom>
              <a:noFill/>
              <a:ln w="12700" cap="flat" cmpd="sng">
                <a:noFill/>
                <a:prstDash val="solid"/>
                <a:round/>
              </a:ln>
            </p:spPr>
            <p:txBody>
              <a:bodyPr vert="horz" wrap="square" lIns="88900" tIns="50800" rIns="88900" bIns="50800" rtlCol="0" anchor="t" anchorCtr="0"/>
              <a:lstStyle/>
              <a:p>
                <a:pPr algn="ctr">
                  <a:spcBef>
                    <a:spcPct val="50000"/>
                  </a:spcBef>
                  <a:defRPr/>
                </a:pPr>
                <a:r>
                  <a:rPr lang="zh-CN" altLang="en-US" sz="3200" b="1" dirty="0">
                    <a:blipFill>
                      <a:blip r:embed="rId5"/>
                      <a:stretch>
                        <a:fillRect/>
                      </a:stretch>
                    </a:blip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20204" pitchFamily="34" charset="0"/>
                    <a:sym typeface="SimHei"/>
                  </a:rPr>
                  <a:t>科研场景四：</a:t>
                </a:r>
                <a14:m>
                  <m:oMath xmlns:m="http://schemas.openxmlformats.org/officeDocument/2006/math">
                    <m:r>
                      <a:rPr lang="en-US" altLang="zh-CN" sz="3200" b="1" i="1" smtClean="0">
                        <a:blipFill>
                          <a:blip r:embed="rId5"/>
                          <a:stretch>
                            <a:fillRect/>
                          </a:stretch>
                        </a:blipFill>
                        <a:latin typeface="Cambria Math" panose="02040503050406030204" pitchFamily="18" charset="0"/>
                        <a:ea typeface="Microsoft YaHei" panose="020B0503020204020204" pitchFamily="34" charset="-122"/>
                        <a:cs typeface="Arial" panose="020B0604020202020204" pitchFamily="34" charset="0"/>
                        <a:sym typeface="SimHei"/>
                      </a:rPr>
                      <m:t>𝝅</m:t>
                    </m:r>
                  </m:oMath>
                </a14:m>
                <a:r>
                  <a:rPr lang="zh-CN" altLang="en-US" sz="3200" b="1" dirty="0">
                    <a:blipFill>
                      <a:blip r:embed="rId5"/>
                      <a:stretch>
                        <a:fillRect/>
                      </a:stretch>
                    </a:blip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20204" pitchFamily="34" charset="0"/>
                    <a:sym typeface="SimHei"/>
                  </a:rPr>
                  <a:t>介子分布振幅与新型规范场结构的探索</a:t>
                </a:r>
              </a:p>
            </p:txBody>
          </p:sp>
        </mc:Choice>
        <mc:Fallback xmlns="">
          <p:sp>
            <p:nvSpPr>
              <p:cNvPr id="9" name="AutoShape 2">
                <a:extLst>
                  <a:ext uri="{FF2B5EF4-FFF2-40B4-BE49-F238E27FC236}">
                    <a16:creationId xmlns:a16="http://schemas.microsoft.com/office/drawing/2014/main" id="{1995CA55-929F-20E8-30C2-46FF8248839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098" y="293291"/>
                <a:ext cx="10211315" cy="6477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2700" cap="flat" cmpd="sng">
                <a:noFill/>
                <a:prstDash val="solid"/>
                <a:round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>
            <a:extLst>
              <a:ext uri="{FF2B5EF4-FFF2-40B4-BE49-F238E27FC236}">
                <a16:creationId xmlns:a16="http://schemas.microsoft.com/office/drawing/2014/main" id="{7569B781-6208-83A8-10D0-B1C50E831C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625" y="2368446"/>
            <a:ext cx="6197979" cy="3757284"/>
          </a:xfrm>
          <a:prstGeom prst="rect">
            <a:avLst/>
          </a:prstGeom>
        </p:spPr>
      </p:pic>
      <p:sp>
        <p:nvSpPr>
          <p:cNvPr id="12" name="内容占位符 23">
            <a:extLst>
              <a:ext uri="{FF2B5EF4-FFF2-40B4-BE49-F238E27FC236}">
                <a16:creationId xmlns:a16="http://schemas.microsoft.com/office/drawing/2014/main" id="{E1E9B34B-BFAD-EA39-59CB-E7A66F8E8F4C}"/>
              </a:ext>
            </a:extLst>
          </p:cNvPr>
          <p:cNvSpPr txBox="1">
            <a:spLocks/>
          </p:cNvSpPr>
          <p:nvPr/>
        </p:nvSpPr>
        <p:spPr>
          <a:xfrm>
            <a:off x="575875" y="3198600"/>
            <a:ext cx="5684085" cy="248445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20000"/>
              </a:lnSpc>
            </a:pPr>
            <a:r>
              <a:rPr lang="fr-FR" altLang="zh-CN" dirty="0" err="1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Compute</a:t>
            </a:r>
            <a:r>
              <a:rPr lang="fr-FR" altLang="zh-CN" dirty="0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the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nonlocal</a:t>
            </a:r>
            <a:r>
              <a:rPr lang="fr-FR" altLang="zh-CN" dirty="0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charged</a:t>
            </a:r>
            <a:r>
              <a:rPr lang="fr-FR" altLang="zh-CN" dirty="0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-pion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two</a:t>
            </a:r>
            <a:r>
              <a:rPr lang="fr-FR" altLang="zh-CN" dirty="0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-point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correlator</a:t>
            </a:r>
            <a:r>
              <a:rPr lang="fr-FR" altLang="zh-CN" dirty="0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on the C24P29 ensemble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using</a:t>
            </a:r>
            <a:r>
              <a:rPr lang="fr-FR" altLang="zh-CN" dirty="0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Coulomb-gauge-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fixed</a:t>
            </a:r>
            <a:r>
              <a:rPr lang="fr-FR" altLang="zh-CN" dirty="0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input links, five body-diagonal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wall</a:t>
            </a:r>
            <a:r>
              <a:rPr lang="fr-FR" altLang="zh-CN" dirty="0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-source light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propagators</a:t>
            </a:r>
            <a:r>
              <a:rPr lang="fr-FR" altLang="zh-CN" dirty="0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, and a bilocal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sink</a:t>
            </a:r>
            <a:r>
              <a:rPr lang="fr-FR" altLang="zh-CN" dirty="0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operator</a:t>
            </a:r>
            <a:r>
              <a:rPr lang="fr-FR" altLang="zh-CN" dirty="0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with</a:t>
            </a:r>
            <a:r>
              <a:rPr lang="fr-FR" altLang="zh-CN" dirty="0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recursively</a:t>
            </a:r>
            <a:r>
              <a:rPr lang="fr-FR" altLang="zh-CN" dirty="0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constructed</a:t>
            </a:r>
            <a:r>
              <a:rPr lang="fr-FR" altLang="zh-CN" dirty="0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averaged</a:t>
            </a:r>
            <a:r>
              <a:rPr lang="fr-FR" altLang="zh-CN" dirty="0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diagonal Wilson-line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displacement</a:t>
            </a:r>
            <a:r>
              <a:rPr lang="fr-FR" altLang="zh-CN" dirty="0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in </a:t>
            </a:r>
            <a:r>
              <a:rPr lang="fr-FR" altLang="zh-CN" dirty="0" err="1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both</a:t>
            </a:r>
            <a:r>
              <a:rPr lang="fr-FR" altLang="zh-CN" dirty="0">
                <a:solidFill>
                  <a:schemeClr val="bg1"/>
                </a:solidFill>
                <a:effectLst/>
                <a:latin typeface="Consolas" panose="020B0609020204030204" pitchFamily="49" charset="0"/>
                <a:cs typeface="Consolas" panose="020B0609020204030204" pitchFamily="49" charset="0"/>
              </a:rPr>
              <a:t> + and - body-diagonal directions for z=0..12.</a:t>
            </a:r>
          </a:p>
        </p:txBody>
      </p:sp>
      <p:sp>
        <p:nvSpPr>
          <p:cNvPr id="13" name="圆角矩形 12">
            <a:extLst>
              <a:ext uri="{FF2B5EF4-FFF2-40B4-BE49-F238E27FC236}">
                <a16:creationId xmlns:a16="http://schemas.microsoft.com/office/drawing/2014/main" id="{E7F0FD19-70FA-103A-9822-C7E9F820A7CE}"/>
              </a:ext>
            </a:extLst>
          </p:cNvPr>
          <p:cNvSpPr/>
          <p:nvPr/>
        </p:nvSpPr>
        <p:spPr>
          <a:xfrm>
            <a:off x="3569181" y="2576136"/>
            <a:ext cx="2549120" cy="44221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内容占位符 23">
            <a:extLst>
              <a:ext uri="{FF2B5EF4-FFF2-40B4-BE49-F238E27FC236}">
                <a16:creationId xmlns:a16="http://schemas.microsoft.com/office/drawing/2014/main" id="{D3C3DF96-3B40-533A-D656-16B086A2EE84}"/>
              </a:ext>
            </a:extLst>
          </p:cNvPr>
          <p:cNvSpPr txBox="1">
            <a:spLocks/>
          </p:cNvSpPr>
          <p:nvPr/>
        </p:nvSpPr>
        <p:spPr>
          <a:xfrm>
            <a:off x="3686339" y="2640584"/>
            <a:ext cx="2202032" cy="313314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spcBef>
                <a:spcPts val="1060"/>
              </a:spcBef>
            </a:pPr>
            <a:r>
              <a:rPr kumimoji="1" lang="zh-CN" altLang="en-US" sz="1600" b="1" dirty="0">
                <a:solidFill>
                  <a:schemeClr val="tx1"/>
                </a:solidFill>
                <a:latin typeface="+mn-lt"/>
                <a:ea typeface="DengXian" panose="02010600030101010101" pitchFamily="2" charset="-122"/>
                <a:cs typeface="Consolas" panose="020B0609020204030204" pitchFamily="49" charset="0"/>
              </a:rPr>
              <a:t>斜</a:t>
            </a:r>
            <a:r>
              <a:rPr kumimoji="1" lang="en-US" altLang="zh-CN" sz="1600" b="1" dirty="0">
                <a:solidFill>
                  <a:schemeClr val="tx1"/>
                </a:solidFill>
                <a:latin typeface="+mn-lt"/>
                <a:ea typeface="DengXian" panose="02010600030101010101" pitchFamily="2" charset="-122"/>
                <a:cs typeface="Consolas" panose="020B0609020204030204" pitchFamily="49" charset="0"/>
              </a:rPr>
              <a:t>Wilson</a:t>
            </a:r>
            <a:r>
              <a:rPr kumimoji="1" lang="zh-CN" altLang="en-US" sz="1600" b="1" dirty="0">
                <a:solidFill>
                  <a:schemeClr val="tx1"/>
                </a:solidFill>
                <a:latin typeface="+mn-lt"/>
                <a:ea typeface="DengXian" panose="02010600030101010101" pitchFamily="2" charset="-122"/>
                <a:cs typeface="Consolas" panose="020B0609020204030204" pitchFamily="49" charset="0"/>
              </a:rPr>
              <a:t>线非定域</a:t>
            </a:r>
            <a:r>
              <a:rPr kumimoji="1" lang="en-US" altLang="zh-CN" sz="1600" b="1" dirty="0">
                <a:solidFill>
                  <a:schemeClr val="tx1"/>
                </a:solidFill>
                <a:latin typeface="+mn-lt"/>
                <a:ea typeface="DengXian" panose="02010600030101010101" pitchFamily="2" charset="-122"/>
                <a:cs typeface="Consolas" panose="020B0609020204030204" pitchFamily="49" charset="0"/>
              </a:rPr>
              <a:t>2pt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EB0ACDFF-D0BF-B507-6AC4-F45B591C8802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3" name="直线连接符 46">
              <a:extLst>
                <a:ext uri="{FF2B5EF4-FFF2-40B4-BE49-F238E27FC236}">
                  <a16:creationId xmlns:a16="http://schemas.microsoft.com/office/drawing/2014/main" id="{B76F6DA3-810E-0DE7-C1C8-84A356EECE3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线连接符 48">
              <a:extLst>
                <a:ext uri="{FF2B5EF4-FFF2-40B4-BE49-F238E27FC236}">
                  <a16:creationId xmlns:a16="http://schemas.microsoft.com/office/drawing/2014/main" id="{CA1AE01B-5731-B73F-6E23-0D5D6CA684E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直线连接符 49">
              <a:extLst>
                <a:ext uri="{FF2B5EF4-FFF2-40B4-BE49-F238E27FC236}">
                  <a16:creationId xmlns:a16="http://schemas.microsoft.com/office/drawing/2014/main" id="{B47A3595-8BB7-BE78-FFDC-049ED453701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" name="Line 2">
              <a:extLst>
                <a:ext uri="{FF2B5EF4-FFF2-40B4-BE49-F238E27FC236}">
                  <a16:creationId xmlns:a16="http://schemas.microsoft.com/office/drawing/2014/main" id="{530FCAA8-7553-F5C7-19D5-E36B6809BD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8786834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30</a:t>
            </a:fld>
            <a:endParaRPr kumimoji="1" lang="zh-CN" altLang="en-US" sz="24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4951918-D37A-8644-60CF-F9F119EB7110}"/>
              </a:ext>
            </a:extLst>
          </p:cNvPr>
          <p:cNvSpPr txBox="1"/>
          <p:nvPr/>
        </p:nvSpPr>
        <p:spPr>
          <a:xfrm>
            <a:off x="7467600" y="6255824"/>
            <a:ext cx="39496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Gao,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et.al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arXiv:2607.15001 [hep-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8">
            <a:extLst>
              <a:ext uri="{FF2B5EF4-FFF2-40B4-BE49-F238E27FC236}">
                <a16:creationId xmlns:a16="http://schemas.microsoft.com/office/drawing/2014/main" id="{800FCF80-70FB-DBC4-1A49-B1652FB6871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86"/>
          <a:stretch/>
        </p:blipFill>
        <p:spPr>
          <a:xfrm>
            <a:off x="6240483" y="2583738"/>
            <a:ext cx="5444177" cy="3556207"/>
          </a:xfrm>
          <a:prstGeom prst="rect">
            <a:avLst/>
          </a:prstGeom>
        </p:spPr>
      </p:pic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26FFF476-006D-1D1E-21FB-8A70F1D1EFFD}"/>
              </a:ext>
            </a:extLst>
          </p:cNvPr>
          <p:cNvGraphicFramePr>
            <a:graphicFrameLocks noGrp="1"/>
          </p:cNvGraphicFramePr>
          <p:nvPr/>
        </p:nvGraphicFramePr>
        <p:xfrm>
          <a:off x="407446" y="2511815"/>
          <a:ext cx="5833037" cy="377053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530553">
                  <a:extLst>
                    <a:ext uri="{9D8B030D-6E8A-4147-A177-3AD203B41FA5}">
                      <a16:colId xmlns:a16="http://schemas.microsoft.com/office/drawing/2014/main" val="1449558999"/>
                    </a:ext>
                  </a:extLst>
                </a:gridCol>
                <a:gridCol w="1682218">
                  <a:extLst>
                    <a:ext uri="{9D8B030D-6E8A-4147-A177-3AD203B41FA5}">
                      <a16:colId xmlns:a16="http://schemas.microsoft.com/office/drawing/2014/main" val="1483846882"/>
                    </a:ext>
                  </a:extLst>
                </a:gridCol>
                <a:gridCol w="826468">
                  <a:extLst>
                    <a:ext uri="{9D8B030D-6E8A-4147-A177-3AD203B41FA5}">
                      <a16:colId xmlns:a16="http://schemas.microsoft.com/office/drawing/2014/main" val="2966603414"/>
                    </a:ext>
                  </a:extLst>
                </a:gridCol>
                <a:gridCol w="1024014">
                  <a:extLst>
                    <a:ext uri="{9D8B030D-6E8A-4147-A177-3AD203B41FA5}">
                      <a16:colId xmlns:a16="http://schemas.microsoft.com/office/drawing/2014/main" val="3775575180"/>
                    </a:ext>
                  </a:extLst>
                </a:gridCol>
                <a:gridCol w="769784">
                  <a:extLst>
                    <a:ext uri="{9D8B030D-6E8A-4147-A177-3AD203B41FA5}">
                      <a16:colId xmlns:a16="http://schemas.microsoft.com/office/drawing/2014/main" val="2391797391"/>
                    </a:ext>
                  </a:extLst>
                </a:gridCol>
              </a:tblGrid>
              <a:tr h="409378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任务类别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任务目标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任务数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精确匹配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准确率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325463"/>
                  </a:ext>
                </a:extLst>
              </a:tr>
              <a:tr h="49807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Local 2pt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质量、衰变常数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100%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470931"/>
                  </a:ext>
                </a:extLst>
              </a:tr>
              <a:tr h="49807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Nonlocal 2pt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LCDA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8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80.0%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4296818"/>
                  </a:ext>
                </a:extLst>
              </a:tr>
              <a:tr h="49807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Wilson loop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重夸克势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12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12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100%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121041"/>
                  </a:ext>
                </a:extLst>
              </a:tr>
              <a:tr h="49807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Meson 3pt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形状因子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13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13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100%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692569"/>
                  </a:ext>
                </a:extLst>
              </a:tr>
              <a:tr h="498075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Baryon 3pt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形状因子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15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66.7%</a:t>
                      </a:r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8406273"/>
                  </a:ext>
                </a:extLst>
              </a:tr>
              <a:tr h="498075"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bg1"/>
                          </a:solidFill>
                        </a:rPr>
                        <a:t>Total</a:t>
                      </a:r>
                      <a:endParaRPr lang="zh-CN" alt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86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86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bg1"/>
                          </a:solidFill>
                        </a:rPr>
                        <a:t>70</a:t>
                      </a:r>
                      <a:endParaRPr lang="zh-CN" alt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86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bg1"/>
                          </a:solidFill>
                        </a:rPr>
                        <a:t>63</a:t>
                      </a:r>
                      <a:endParaRPr lang="zh-CN" alt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86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>
                          <a:solidFill>
                            <a:schemeClr val="bg1"/>
                          </a:solidFill>
                        </a:rPr>
                        <a:t>90.0%</a:t>
                      </a:r>
                      <a:endParaRPr lang="zh-CN" alt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8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1894553"/>
                  </a:ext>
                </a:extLst>
              </a:tr>
            </a:tbl>
          </a:graphicData>
        </a:graphic>
      </p:graphicFrame>
      <p:sp>
        <p:nvSpPr>
          <p:cNvPr id="13" name="文本框 12">
            <a:extLst>
              <a:ext uri="{FF2B5EF4-FFF2-40B4-BE49-F238E27FC236}">
                <a16:creationId xmlns:a16="http://schemas.microsoft.com/office/drawing/2014/main" id="{F3894D94-5C50-6775-6E9C-333815D688DA}"/>
              </a:ext>
            </a:extLst>
          </p:cNvPr>
          <p:cNvSpPr txBox="1"/>
          <p:nvPr/>
        </p:nvSpPr>
        <p:spPr>
          <a:xfrm>
            <a:off x="301625" y="1917768"/>
            <a:ext cx="42241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F86F8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en-US" sz="2000" b="1" dirty="0">
                <a:solidFill>
                  <a:srgbClr val="0F86F8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与专家结果逐项数值验证</a:t>
            </a:r>
            <a:endParaRPr lang="en-US" altLang="zh-CN" sz="2000" b="1" dirty="0">
              <a:solidFill>
                <a:srgbClr val="0F86F8"/>
              </a:solidFill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4FA3592-5BE3-9A69-9686-95296FEE7854}"/>
              </a:ext>
            </a:extLst>
          </p:cNvPr>
          <p:cNvSpPr txBox="1"/>
          <p:nvPr/>
        </p:nvSpPr>
        <p:spPr>
          <a:xfrm>
            <a:off x="7101568" y="1917604"/>
            <a:ext cx="42241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0F86F8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en-US" sz="2000" b="1" dirty="0">
                <a:solidFill>
                  <a:srgbClr val="0F86F8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 与专家手写代码的开发时间对比</a:t>
            </a:r>
            <a:endParaRPr lang="en-US" altLang="zh-CN" sz="2000" b="1" dirty="0">
              <a:solidFill>
                <a:srgbClr val="0F86F8"/>
              </a:solidFill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AF9FA97B-D871-7415-5118-1C0BAFFFC3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7108" y="2583738"/>
            <a:ext cx="2053359" cy="484926"/>
          </a:xfrm>
          <a:prstGeom prst="rect">
            <a:avLst/>
          </a:prstGeom>
        </p:spPr>
      </p:pic>
      <p:sp>
        <p:nvSpPr>
          <p:cNvPr id="16" name="AutoShape 2">
            <a:extLst>
              <a:ext uri="{FF2B5EF4-FFF2-40B4-BE49-F238E27FC236}">
                <a16:creationId xmlns:a16="http://schemas.microsoft.com/office/drawing/2014/main" id="{A0D307A4-11A6-C399-80AB-EC68AC34722D}"/>
              </a:ext>
            </a:extLst>
          </p:cNvPr>
          <p:cNvSpPr/>
          <p:nvPr/>
        </p:nvSpPr>
        <p:spPr>
          <a:xfrm>
            <a:off x="990336" y="183270"/>
            <a:ext cx="10211315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fr-FR" altLang="zh-CN" sz="3200" b="1" dirty="0" err="1">
                <a:blipFill>
                  <a:blip r:embed="rId5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LQCDMaster</a:t>
            </a:r>
            <a:r>
              <a:rPr lang="zh-CN" altLang="en-US" sz="3200" b="1" dirty="0">
                <a:blipFill>
                  <a:blip r:embed="rId5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的系统验证：算得准 </a:t>
            </a:r>
            <a:r>
              <a:rPr lang="en-US" altLang="zh-CN" sz="3200" b="1" dirty="0">
                <a:blipFill>
                  <a:blip r:embed="rId5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+</a:t>
            </a:r>
            <a:r>
              <a:rPr lang="zh-CN" altLang="en-US" sz="3200" b="1" dirty="0">
                <a:blipFill>
                  <a:blip r:embed="rId5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 跑得快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7C39780-8071-D143-C81C-731FE95A0676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4" name="直线连接符 46">
              <a:extLst>
                <a:ext uri="{FF2B5EF4-FFF2-40B4-BE49-F238E27FC236}">
                  <a16:creationId xmlns:a16="http://schemas.microsoft.com/office/drawing/2014/main" id="{B9F661E9-9C1F-9EC5-0FB7-E5B797C056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线连接符 48">
              <a:extLst>
                <a:ext uri="{FF2B5EF4-FFF2-40B4-BE49-F238E27FC236}">
                  <a16:creationId xmlns:a16="http://schemas.microsoft.com/office/drawing/2014/main" id="{5F7F12D3-79D2-1F8D-732B-D750B7F0236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直线连接符 49">
              <a:extLst>
                <a:ext uri="{FF2B5EF4-FFF2-40B4-BE49-F238E27FC236}">
                  <a16:creationId xmlns:a16="http://schemas.microsoft.com/office/drawing/2014/main" id="{1C18EFF3-3570-B045-8F6D-E7B1288615B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Line 2">
              <a:extLst>
                <a:ext uri="{FF2B5EF4-FFF2-40B4-BE49-F238E27FC236}">
                  <a16:creationId xmlns:a16="http://schemas.microsoft.com/office/drawing/2014/main" id="{0EB685C5-788E-EFFE-9D9B-E6DABAEB92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97243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31</a:t>
            </a:fld>
            <a:endParaRPr kumimoji="1" lang="zh-CN" altLang="en-US" sz="2400" dirty="0"/>
          </a:p>
        </p:txBody>
      </p:sp>
      <p:sp>
        <p:nvSpPr>
          <p:cNvPr id="8" name="AutoShape 2">
            <a:extLst>
              <a:ext uri="{FF2B5EF4-FFF2-40B4-BE49-F238E27FC236}">
                <a16:creationId xmlns:a16="http://schemas.microsoft.com/office/drawing/2014/main" id="{F809C2E5-197B-AB0F-83EC-DC021005E0DC}"/>
              </a:ext>
            </a:extLst>
          </p:cNvPr>
          <p:cNvSpPr/>
          <p:nvPr/>
        </p:nvSpPr>
        <p:spPr>
          <a:xfrm>
            <a:off x="281252" y="224486"/>
            <a:ext cx="11328273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3200" b="1" dirty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总结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5817293E-CE76-6282-A97B-BEFAE6B26F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104" b="30838"/>
          <a:stretch/>
        </p:blipFill>
        <p:spPr>
          <a:xfrm>
            <a:off x="281252" y="1425285"/>
            <a:ext cx="11629496" cy="3665095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4D132D1B-68D0-203D-23DD-155DB196351F}"/>
              </a:ext>
            </a:extLst>
          </p:cNvPr>
          <p:cNvSpPr/>
          <p:nvPr/>
        </p:nvSpPr>
        <p:spPr>
          <a:xfrm>
            <a:off x="1109889" y="5513142"/>
            <a:ext cx="9972220" cy="1077218"/>
          </a:xfrm>
          <a:prstGeom prst="rect">
            <a:avLst/>
          </a:prstGeom>
          <a:solidFill>
            <a:srgbClr val="00B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让物理学家聚焦关键科学问题，</a:t>
            </a:r>
            <a:endParaRPr lang="en-US" altLang="zh-CN" sz="3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/>
            <a:r>
              <a:rPr lang="en-US" altLang="zh-CN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AI</a:t>
            </a:r>
            <a:r>
              <a:rPr lang="zh-CN" alt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承担复杂、重复、可验证的工程化工作流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412037A-2B76-FECE-51FD-AA0D951D5606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3" name="直线连接符 46">
              <a:extLst>
                <a:ext uri="{FF2B5EF4-FFF2-40B4-BE49-F238E27FC236}">
                  <a16:creationId xmlns:a16="http://schemas.microsoft.com/office/drawing/2014/main" id="{7DDE242B-F63E-649D-E032-03FE2DDCCA8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" name="直线连接符 48">
              <a:extLst>
                <a:ext uri="{FF2B5EF4-FFF2-40B4-BE49-F238E27FC236}">
                  <a16:creationId xmlns:a16="http://schemas.microsoft.com/office/drawing/2014/main" id="{47D53C95-8A42-534B-B30D-6D6EDEF1C9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" name="直线连接符 49">
              <a:extLst>
                <a:ext uri="{FF2B5EF4-FFF2-40B4-BE49-F238E27FC236}">
                  <a16:creationId xmlns:a16="http://schemas.microsoft.com/office/drawing/2014/main" id="{7071FC92-D923-B81F-1986-7E3F5D41626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" name="Line 2">
              <a:extLst>
                <a:ext uri="{FF2B5EF4-FFF2-40B4-BE49-F238E27FC236}">
                  <a16:creationId xmlns:a16="http://schemas.microsoft.com/office/drawing/2014/main" id="{AC7344FC-81D7-0095-B1F6-6C5143C6DF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731278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DF36B-71E2-70D7-D8E0-E39E0676E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0FA92CD1-A87E-AD9E-2994-AB3EC154165F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C790E0FF-A9C1-F2D2-6707-5C06D1C8E4EE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32</a:t>
            </a:fld>
            <a:endParaRPr kumimoji="1" lang="zh-CN" altLang="en-US" sz="2400" dirty="0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61E5E87-3FC1-6F53-5253-7B6CB050FAD1}"/>
              </a:ext>
            </a:extLst>
          </p:cNvPr>
          <p:cNvSpPr/>
          <p:nvPr/>
        </p:nvSpPr>
        <p:spPr>
          <a:xfrm>
            <a:off x="819633" y="5690410"/>
            <a:ext cx="10313597" cy="954107"/>
          </a:xfrm>
          <a:prstGeom prst="rect">
            <a:avLst/>
          </a:prstGeom>
          <a:solidFill>
            <a:srgbClr val="00B050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让物理学家聚焦关键科学问题，</a:t>
            </a:r>
            <a:endParaRPr lang="en-US" altLang="zh-CN" sz="28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/>
            <a:r>
              <a:rPr lang="en-US" altLang="zh-CN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AI</a:t>
            </a:r>
            <a:r>
              <a:rPr lang="zh-CN" altLang="en-US" sz="28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imSun" panose="02010600030101010101" pitchFamily="2" charset="-122"/>
                <a:ea typeface="SimSun" panose="02010600030101010101" pitchFamily="2" charset="-122"/>
              </a:rPr>
              <a:t>承担复杂、重复、可验证的工程化工作流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6862B562-8926-45C9-5955-E2FDE4FEF0F8}"/>
              </a:ext>
            </a:extLst>
          </p:cNvPr>
          <p:cNvSpPr/>
          <p:nvPr/>
        </p:nvSpPr>
        <p:spPr>
          <a:xfrm>
            <a:off x="422980" y="287475"/>
            <a:ext cx="11328273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fr-FR" altLang="zh-CN" sz="3200" b="1" dirty="0" err="1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From</a:t>
            </a:r>
            <a:r>
              <a:rPr lang="fr-FR" altLang="zh-CN" sz="3200" b="1" dirty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 AI Agents to AI Scientists: </a:t>
            </a:r>
            <a:r>
              <a:rPr lang="zh-CN" altLang="en-US" sz="3200" b="1" dirty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格点全流程科研智能体</a:t>
            </a:r>
          </a:p>
        </p:txBody>
      </p:sp>
      <p:pic>
        <p:nvPicPr>
          <p:cNvPr id="3" name="内容占位符 3">
            <a:extLst>
              <a:ext uri="{FF2B5EF4-FFF2-40B4-BE49-F238E27FC236}">
                <a16:creationId xmlns:a16="http://schemas.microsoft.com/office/drawing/2014/main" id="{0AFFF57E-EAF6-644F-AE8D-F1335AF8F0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00"/>
          <a:stretch>
            <a:fillRect/>
          </a:stretch>
        </p:blipFill>
        <p:spPr>
          <a:xfrm>
            <a:off x="975360" y="1178155"/>
            <a:ext cx="10138577" cy="4082799"/>
          </a:xfrm>
          <a:prstGeom prst="rect">
            <a:avLst/>
          </a:prstGeom>
        </p:spPr>
      </p:pic>
      <p:pic>
        <p:nvPicPr>
          <p:cNvPr id="5" name="图片 4" descr="文本, 信件&#10;&#10;描述已自动生成">
            <a:extLst>
              <a:ext uri="{FF2B5EF4-FFF2-40B4-BE49-F238E27FC236}">
                <a16:creationId xmlns:a16="http://schemas.microsoft.com/office/drawing/2014/main" id="{2054BF01-0C84-4798-61B4-1882791745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551" y="0"/>
            <a:ext cx="5460310" cy="6858000"/>
          </a:xfrm>
          <a:prstGeom prst="rect">
            <a:avLst/>
          </a:prstGeom>
        </p:spPr>
      </p:pic>
      <p:pic>
        <p:nvPicPr>
          <p:cNvPr id="10" name="图片 9" descr="文本, 信件&#10;&#10;描述已自动生成">
            <a:extLst>
              <a:ext uri="{FF2B5EF4-FFF2-40B4-BE49-F238E27FC236}">
                <a16:creationId xmlns:a16="http://schemas.microsoft.com/office/drawing/2014/main" id="{7048AA69-DCC7-2B58-76E7-3E929CE5F1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5664" y="0"/>
            <a:ext cx="56826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047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E5A09-9979-5E25-2EC9-44A94F9D4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灯片编号占位符 4">
            <a:extLst>
              <a:ext uri="{FF2B5EF4-FFF2-40B4-BE49-F238E27FC236}">
                <a16:creationId xmlns:a16="http://schemas.microsoft.com/office/drawing/2014/main" id="{CF95A954-4E8D-5341-4E1B-0C85089FC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6613" y="392113"/>
            <a:ext cx="103663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3CEC731C-6BE4-DE4E-A68E-7A12F8756D8F}" type="slidenum">
              <a:rPr kumimoji="0" lang="zh-CN" altLang="en-US" sz="2800"/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33</a:t>
            </a:fld>
            <a:endParaRPr kumimoji="0" lang="zh-CN" altLang="en-US" sz="2800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93FED319-564B-6F1B-2306-631C16252CB9}"/>
              </a:ext>
            </a:extLst>
          </p:cNvPr>
          <p:cNvSpPr>
            <a:spLocks noGrp="1"/>
          </p:cNvSpPr>
          <p:nvPr/>
        </p:nvSpPr>
        <p:spPr>
          <a:xfrm>
            <a:off x="2908894" y="143221"/>
            <a:ext cx="6536500" cy="64770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vert="horz" wrap="square" lIns="88900" tIns="50800" rIns="88900" bIns="50800" anchor="t"/>
          <a:lstStyle/>
          <a:p>
            <a:pPr>
              <a:spcBef>
                <a:spcPct val="50000"/>
              </a:spcBef>
              <a:buNone/>
            </a:pPr>
            <a:r>
              <a:rPr lang="zh-CN" altLang="en-US" sz="3600" b="1" dirty="0">
                <a:solidFill>
                  <a:schemeClr val="tx1"/>
                </a:solidFill>
                <a:latin typeface="+mj-ea"/>
                <a:ea typeface="+mj-ea"/>
                <a:cs typeface="+mj-ea"/>
              </a:rPr>
              <a:t>核心困难：突破想法的难度</a:t>
            </a:r>
            <a:endParaRPr sz="3600" b="1" dirty="0">
              <a:solidFill>
                <a:schemeClr val="tx1"/>
              </a:solidFill>
              <a:latin typeface="+mj-ea"/>
              <a:ea typeface="+mj-ea"/>
              <a:cs typeface="+mj-ea"/>
            </a:endParaRPr>
          </a:p>
        </p:txBody>
      </p:sp>
      <p:sp useBgFill="1">
        <p:nvSpPr>
          <p:cNvPr id="4" name="燕尾形箭头 3">
            <a:extLst>
              <a:ext uri="{FF2B5EF4-FFF2-40B4-BE49-F238E27FC236}">
                <a16:creationId xmlns:a16="http://schemas.microsoft.com/office/drawing/2014/main" id="{89E58326-E47D-9D7B-4EDF-D52CFEEE3E6E}"/>
              </a:ext>
            </a:extLst>
          </p:cNvPr>
          <p:cNvSpPr/>
          <p:nvPr/>
        </p:nvSpPr>
        <p:spPr>
          <a:xfrm>
            <a:off x="533768" y="2998131"/>
            <a:ext cx="10758488" cy="430869"/>
          </a:xfrm>
          <a:prstGeom prst="notchedRightArrow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dirty="0"/>
          </a:p>
        </p:txBody>
      </p:sp>
      <p:sp>
        <p:nvSpPr>
          <p:cNvPr id="16" name="文本框 27">
            <a:extLst>
              <a:ext uri="{FF2B5EF4-FFF2-40B4-BE49-F238E27FC236}">
                <a16:creationId xmlns:a16="http://schemas.microsoft.com/office/drawing/2014/main" id="{8D633553-375E-5BD5-6C0A-3799FEE954B8}"/>
              </a:ext>
            </a:extLst>
          </p:cNvPr>
          <p:cNvSpPr>
            <a:spLocks noGrp="1"/>
          </p:cNvSpPr>
          <p:nvPr/>
        </p:nvSpPr>
        <p:spPr>
          <a:xfrm>
            <a:off x="716547" y="6120914"/>
            <a:ext cx="10798384" cy="497316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bg1"/>
                </a:solidFill>
              </a:rPr>
              <a:t>从格点</a:t>
            </a:r>
            <a:r>
              <a:rPr lang="en-US" altLang="zh-CN" sz="2400" b="1" dirty="0">
                <a:solidFill>
                  <a:schemeClr val="bg1"/>
                </a:solidFill>
              </a:rPr>
              <a:t>QCD </a:t>
            </a:r>
            <a:r>
              <a:rPr lang="zh-CN" altLang="en-US" sz="2400" b="1" dirty="0">
                <a:solidFill>
                  <a:schemeClr val="bg1"/>
                </a:solidFill>
              </a:rPr>
              <a:t>到</a:t>
            </a:r>
            <a:r>
              <a:rPr lang="en-US" altLang="zh-CN" sz="2400" b="1" dirty="0" err="1">
                <a:solidFill>
                  <a:schemeClr val="bg1"/>
                </a:solidFill>
              </a:rPr>
              <a:t>LaMET</a:t>
            </a:r>
            <a:r>
              <a:rPr lang="zh-CN" altLang="en-US" sz="2400" b="1" dirty="0">
                <a:solidFill>
                  <a:schemeClr val="bg1"/>
                </a:solidFill>
              </a:rPr>
              <a:t>的研究经历显示：产生突破性的想法非常困难</a:t>
            </a:r>
          </a:p>
        </p:txBody>
      </p:sp>
      <p:sp>
        <p:nvSpPr>
          <p:cNvPr id="17" name="燕尾形箭头 16">
            <a:extLst>
              <a:ext uri="{FF2B5EF4-FFF2-40B4-BE49-F238E27FC236}">
                <a16:creationId xmlns:a16="http://schemas.microsoft.com/office/drawing/2014/main" id="{3D6553BB-3D44-34C5-A9FF-12470244BB33}"/>
              </a:ext>
            </a:extLst>
          </p:cNvPr>
          <p:cNvSpPr/>
          <p:nvPr/>
        </p:nvSpPr>
        <p:spPr>
          <a:xfrm>
            <a:off x="602859" y="3136281"/>
            <a:ext cx="11204304" cy="325392"/>
          </a:xfrm>
          <a:prstGeom prst="notchedRightArrow">
            <a:avLst/>
          </a:prstGeom>
          <a:solidFill>
            <a:schemeClr val="accent4">
              <a:lumMod val="75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6140AB1-1A64-11E1-B153-26A5D0201F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667" y="3693575"/>
            <a:ext cx="4783589" cy="1378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514F4182-E361-86DB-FDD3-B0B1259F67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767" y="1160451"/>
            <a:ext cx="2436459" cy="182734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485E8227-52D1-9CE2-B7E7-085D0A88460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7" t="48136" r="48128" b="19701"/>
          <a:stretch/>
        </p:blipFill>
        <p:spPr>
          <a:xfrm>
            <a:off x="3224085" y="3553033"/>
            <a:ext cx="2150347" cy="2110769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84E0CD31-2B95-3ABF-EAFB-0CDC74E3D738}"/>
              </a:ext>
            </a:extLst>
          </p:cNvPr>
          <p:cNvSpPr txBox="1"/>
          <p:nvPr/>
        </p:nvSpPr>
        <p:spPr>
          <a:xfrm>
            <a:off x="448956" y="2839937"/>
            <a:ext cx="28934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1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Image credit: Joachim Meyer; DESY / HERA</a:t>
            </a:r>
            <a:br>
              <a:rPr lang="en" altLang="zh-CN" dirty="0">
                <a:effectLst/>
              </a:rPr>
            </a:br>
            <a:endParaRPr lang="en" altLang="zh-CN" dirty="0">
              <a:effectLst/>
            </a:endParaRPr>
          </a:p>
        </p:txBody>
      </p:sp>
      <p:sp useBgFill="1">
        <p:nvSpPr>
          <p:cNvPr id="5" name="文本框 4">
            <a:extLst>
              <a:ext uri="{FF2B5EF4-FFF2-40B4-BE49-F238E27FC236}">
                <a16:creationId xmlns:a16="http://schemas.microsoft.com/office/drawing/2014/main" id="{7C888B3E-4A36-5B23-5F86-0D1093F2E197}"/>
              </a:ext>
            </a:extLst>
          </p:cNvPr>
          <p:cNvSpPr txBox="1"/>
          <p:nvPr/>
        </p:nvSpPr>
        <p:spPr>
          <a:xfrm>
            <a:off x="448956" y="1108831"/>
            <a:ext cx="16243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Parton Model:</a:t>
            </a:r>
          </a:p>
          <a:p>
            <a:r>
              <a:rPr kumimoji="1"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Feyman</a:t>
            </a:r>
            <a:r>
              <a:rPr kumimoji="1"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kumimoji="1" lang="en-US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Bjorken</a:t>
            </a:r>
            <a:endParaRPr kumimoji="1" lang="en-US" altLang="zh-C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 useBgFill="1">
        <p:nvSpPr>
          <p:cNvPr id="6" name="文本框 5">
            <a:extLst>
              <a:ext uri="{FF2B5EF4-FFF2-40B4-BE49-F238E27FC236}">
                <a16:creationId xmlns:a16="http://schemas.microsoft.com/office/drawing/2014/main" id="{056B4B80-038A-5439-6634-69650CF8D207}"/>
              </a:ext>
            </a:extLst>
          </p:cNvPr>
          <p:cNvSpPr txBox="1"/>
          <p:nvPr/>
        </p:nvSpPr>
        <p:spPr>
          <a:xfrm>
            <a:off x="3268584" y="5295523"/>
            <a:ext cx="11346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zh-CN" altLang="en-US" sz="1800" dirty="0">
                <a:latin typeface="+mn-ea"/>
                <a:ea typeface="+mn-ea"/>
              </a:rPr>
              <a:t>格点</a:t>
            </a:r>
            <a:r>
              <a:rPr kumimoji="1" lang="en-US" altLang="zh-CN" sz="1800" dirty="0">
                <a:latin typeface="+mn-ea"/>
                <a:ea typeface="+mn-ea"/>
              </a:rPr>
              <a:t>QCD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B11F434-6CD6-1BD1-C9B2-1C6CE1D31DAD}"/>
              </a:ext>
            </a:extLst>
          </p:cNvPr>
          <p:cNvGrpSpPr/>
          <p:nvPr/>
        </p:nvGrpSpPr>
        <p:grpSpPr>
          <a:xfrm>
            <a:off x="5430755" y="964545"/>
            <a:ext cx="2155824" cy="2257903"/>
            <a:chOff x="4750904" y="1041074"/>
            <a:chExt cx="2155824" cy="2257903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D31E9521-7369-6335-03AC-19739DBA8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50904" y="1041074"/>
              <a:ext cx="2098896" cy="2257903"/>
            </a:xfrm>
            <a:prstGeom prst="rect">
              <a:avLst/>
            </a:prstGeom>
          </p:spPr>
        </p:pic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19E8206A-36DE-B31C-FB2F-BB2AAB98B383}"/>
                </a:ext>
              </a:extLst>
            </p:cNvPr>
            <p:cNvSpPr txBox="1"/>
            <p:nvPr/>
          </p:nvSpPr>
          <p:spPr>
            <a:xfrm>
              <a:off x="5155433" y="1187036"/>
              <a:ext cx="175129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/>
                <a:t>1991 CTEQ</a:t>
              </a:r>
              <a:endParaRPr lang="zh-CN" altLang="en-US" dirty="0"/>
            </a:p>
          </p:txBody>
        </p:sp>
      </p:grpSp>
      <p:sp useBgFill="1">
        <p:nvSpPr>
          <p:cNvPr id="14" name="文本框 13">
            <a:extLst>
              <a:ext uri="{FF2B5EF4-FFF2-40B4-BE49-F238E27FC236}">
                <a16:creationId xmlns:a16="http://schemas.microsoft.com/office/drawing/2014/main" id="{1097911E-C514-CE60-B8A6-6509E34E5C04}"/>
              </a:ext>
            </a:extLst>
          </p:cNvPr>
          <p:cNvSpPr txBox="1"/>
          <p:nvPr/>
        </p:nvSpPr>
        <p:spPr>
          <a:xfrm>
            <a:off x="7369834" y="5337775"/>
            <a:ext cx="16734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 err="1"/>
              <a:t>LaMET</a:t>
            </a:r>
            <a:r>
              <a:rPr kumimoji="1" lang="en-US" altLang="zh-CN" dirty="0"/>
              <a:t> 2013</a:t>
            </a: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50251A0F-9255-8A1D-9377-4C64B4858927}"/>
              </a:ext>
            </a:extLst>
          </p:cNvPr>
          <p:cNvSpPr/>
          <p:nvPr/>
        </p:nvSpPr>
        <p:spPr>
          <a:xfrm>
            <a:off x="1895526" y="3220900"/>
            <a:ext cx="172624" cy="165669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753194E5-4CA7-7358-7BE8-2D46B25D440E}"/>
              </a:ext>
            </a:extLst>
          </p:cNvPr>
          <p:cNvSpPr/>
          <p:nvPr/>
        </p:nvSpPr>
        <p:spPr>
          <a:xfrm>
            <a:off x="4231291" y="3205351"/>
            <a:ext cx="172624" cy="165669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AFA292C1-903E-1136-66FB-F291A86E67B2}"/>
              </a:ext>
            </a:extLst>
          </p:cNvPr>
          <p:cNvSpPr/>
          <p:nvPr/>
        </p:nvSpPr>
        <p:spPr>
          <a:xfrm>
            <a:off x="6637134" y="3175348"/>
            <a:ext cx="172624" cy="165669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14EB898C-56CE-F109-938B-487710D12659}"/>
              </a:ext>
            </a:extLst>
          </p:cNvPr>
          <p:cNvSpPr/>
          <p:nvPr/>
        </p:nvSpPr>
        <p:spPr>
          <a:xfrm>
            <a:off x="9445394" y="3175347"/>
            <a:ext cx="172624" cy="165669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4D8A7F93-7416-6671-E6D1-2A96AB64F85B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8" name="直线连接符 46">
              <a:extLst>
                <a:ext uri="{FF2B5EF4-FFF2-40B4-BE49-F238E27FC236}">
                  <a16:creationId xmlns:a16="http://schemas.microsoft.com/office/drawing/2014/main" id="{74F6356E-35C9-F0F4-52FE-DB541FFC793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直线连接符 48">
              <a:extLst>
                <a:ext uri="{FF2B5EF4-FFF2-40B4-BE49-F238E27FC236}">
                  <a16:creationId xmlns:a16="http://schemas.microsoft.com/office/drawing/2014/main" id="{9C1AD714-0175-E881-101B-97E4EF2B4C7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直线连接符 49">
              <a:extLst>
                <a:ext uri="{FF2B5EF4-FFF2-40B4-BE49-F238E27FC236}">
                  <a16:creationId xmlns:a16="http://schemas.microsoft.com/office/drawing/2014/main" id="{C8BA3714-C03B-AC86-D620-445638D088D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Line 2">
              <a:extLst>
                <a:ext uri="{FF2B5EF4-FFF2-40B4-BE49-F238E27FC236}">
                  <a16:creationId xmlns:a16="http://schemas.microsoft.com/office/drawing/2014/main" id="{79E00F0E-C1E3-77A3-032B-DAF93AB175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36689597"/>
      </p:ext>
    </p:extLst>
  </p:cSld>
  <p:clrMapOvr>
    <a:masterClrMapping/>
  </p:clrMapOvr>
  <p:transition advTm="3094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34</a:t>
            </a:fld>
            <a:endParaRPr kumimoji="1" lang="zh-CN" altLang="en-US" sz="2400" dirty="0"/>
          </a:p>
        </p:txBody>
      </p:sp>
      <p:sp>
        <p:nvSpPr>
          <p:cNvPr id="2" name="箭头: 圆角右 159">
            <a:extLst>
              <a:ext uri="{FF2B5EF4-FFF2-40B4-BE49-F238E27FC236}">
                <a16:creationId xmlns:a16="http://schemas.microsoft.com/office/drawing/2014/main" id="{67FCD6F8-A306-2535-38FD-AA3327C5750A}"/>
              </a:ext>
            </a:extLst>
          </p:cNvPr>
          <p:cNvSpPr/>
          <p:nvPr/>
        </p:nvSpPr>
        <p:spPr>
          <a:xfrm rot="16200000" flipV="1">
            <a:off x="9754461" y="5240866"/>
            <a:ext cx="928545" cy="1237570"/>
          </a:xfrm>
          <a:prstGeom prst="bentArrow">
            <a:avLst>
              <a:gd name="adj1" fmla="val 4760"/>
              <a:gd name="adj2" fmla="val 20886"/>
              <a:gd name="adj3" fmla="val 38058"/>
              <a:gd name="adj4" fmla="val 14247"/>
            </a:avLst>
          </a:prstGeom>
          <a:solidFill>
            <a:srgbClr val="012E89"/>
          </a:solidFill>
          <a:ln>
            <a:solidFill>
              <a:srgbClr val="012E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0BE5739-E164-B4E3-6604-BAC42E0DB22A}"/>
              </a:ext>
            </a:extLst>
          </p:cNvPr>
          <p:cNvSpPr/>
          <p:nvPr/>
        </p:nvSpPr>
        <p:spPr>
          <a:xfrm>
            <a:off x="10431010" y="5409667"/>
            <a:ext cx="604837" cy="5216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96">
            <a:extLst>
              <a:ext uri="{FF2B5EF4-FFF2-40B4-BE49-F238E27FC236}">
                <a16:creationId xmlns:a16="http://schemas.microsoft.com/office/drawing/2014/main" id="{54E7F06D-8609-FBF6-AB05-D8A5BF52D891}"/>
              </a:ext>
            </a:extLst>
          </p:cNvPr>
          <p:cNvSpPr/>
          <p:nvPr/>
        </p:nvSpPr>
        <p:spPr>
          <a:xfrm>
            <a:off x="4022804" y="1887499"/>
            <a:ext cx="443049" cy="744329"/>
          </a:xfrm>
          <a:prstGeom prst="roundRect">
            <a:avLst/>
          </a:prstGeom>
          <a:solidFill>
            <a:srgbClr val="208B9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 b="1" dirty="0">
              <a:solidFill>
                <a:srgbClr val="0C105C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7E632F7-550D-68A3-C0F6-525BE3BB8CB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26" t="26191" r="30786" b="57569"/>
          <a:stretch>
            <a:fillRect/>
          </a:stretch>
        </p:blipFill>
        <p:spPr>
          <a:xfrm>
            <a:off x="6182874" y="1755313"/>
            <a:ext cx="2290709" cy="1114364"/>
          </a:xfrm>
          <a:prstGeom prst="rect">
            <a:avLst/>
          </a:prstGeom>
        </p:spPr>
      </p:pic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6D2F1765-4429-E88B-9E9F-6BDEBE0BBF1B}"/>
              </a:ext>
            </a:extLst>
          </p:cNvPr>
          <p:cNvSpPr/>
          <p:nvPr/>
        </p:nvSpPr>
        <p:spPr>
          <a:xfrm>
            <a:off x="183048" y="1100686"/>
            <a:ext cx="3445163" cy="4830619"/>
          </a:xfrm>
          <a:prstGeom prst="roundRect">
            <a:avLst>
              <a:gd name="adj" fmla="val 3495"/>
            </a:avLst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顶角 15">
            <a:extLst>
              <a:ext uri="{FF2B5EF4-FFF2-40B4-BE49-F238E27FC236}">
                <a16:creationId xmlns:a16="http://schemas.microsoft.com/office/drawing/2014/main" id="{50BBD2CD-3421-D73D-9FC0-018A35143427}"/>
              </a:ext>
            </a:extLst>
          </p:cNvPr>
          <p:cNvSpPr/>
          <p:nvPr/>
        </p:nvSpPr>
        <p:spPr>
          <a:xfrm>
            <a:off x="183048" y="1100686"/>
            <a:ext cx="3445163" cy="535710"/>
          </a:xfrm>
          <a:prstGeom prst="round2Same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279A884-456B-E517-157D-391EDB2E4FDE}"/>
              </a:ext>
            </a:extLst>
          </p:cNvPr>
          <p:cNvSpPr txBox="1"/>
          <p:nvPr/>
        </p:nvSpPr>
        <p:spPr>
          <a:xfrm>
            <a:off x="116328" y="1208500"/>
            <a:ext cx="3592945" cy="338554"/>
          </a:xfrm>
          <a:prstGeom prst="rect">
            <a:avLst/>
          </a:prstGeom>
          <a:noFill/>
        </p:spPr>
        <p:txBody>
          <a:bodyPr wrap="square">
            <a:normAutofit fontScale="92500"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想法生成与问题凝练 </a:t>
            </a:r>
            <a:r>
              <a:rPr lang="en-US" altLang="zh-CN" sz="1600" b="1" dirty="0">
                <a:solidFill>
                  <a:schemeClr val="bg1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/ IdeaMinerLQCD</a:t>
            </a:r>
            <a:endParaRPr lang="zh-CN" altLang="en-US" sz="1600" b="1" dirty="0">
              <a:solidFill>
                <a:schemeClr val="bg1"/>
              </a:solidFill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2657F890-6B5C-BF36-E0B1-750B4E61DE0F}"/>
              </a:ext>
            </a:extLst>
          </p:cNvPr>
          <p:cNvSpPr/>
          <p:nvPr/>
        </p:nvSpPr>
        <p:spPr>
          <a:xfrm>
            <a:off x="377011" y="1996614"/>
            <a:ext cx="92364" cy="9236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8443DA20-0867-594C-0021-078C7478AB47}"/>
              </a:ext>
            </a:extLst>
          </p:cNvPr>
          <p:cNvSpPr/>
          <p:nvPr/>
        </p:nvSpPr>
        <p:spPr>
          <a:xfrm>
            <a:off x="381629" y="2416869"/>
            <a:ext cx="92364" cy="9236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B9407E42-3E87-4928-B96E-0CDB8A7C8A3E}"/>
              </a:ext>
            </a:extLst>
          </p:cNvPr>
          <p:cNvSpPr/>
          <p:nvPr/>
        </p:nvSpPr>
        <p:spPr>
          <a:xfrm>
            <a:off x="381629" y="2837122"/>
            <a:ext cx="92364" cy="9236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A665ABCC-A829-4661-77DD-54180B532827}"/>
              </a:ext>
            </a:extLst>
          </p:cNvPr>
          <p:cNvSpPr/>
          <p:nvPr/>
        </p:nvSpPr>
        <p:spPr>
          <a:xfrm>
            <a:off x="381629" y="3257375"/>
            <a:ext cx="92364" cy="9236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111B25F-A2B7-C04A-F73A-DB2C1112F4E7}"/>
              </a:ext>
            </a:extLst>
          </p:cNvPr>
          <p:cNvSpPr txBox="1"/>
          <p:nvPr/>
        </p:nvSpPr>
        <p:spPr>
          <a:xfrm>
            <a:off x="493452" y="1857355"/>
            <a:ext cx="29594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  <a:ea typeface="+mn-ea"/>
              </a:rPr>
              <a:t>系统梳理</a:t>
            </a:r>
            <a:r>
              <a:rPr lang="en-US" altLang="zh-CN" sz="1600" b="1" dirty="0">
                <a:latin typeface="+mn-ea"/>
                <a:ea typeface="+mn-ea"/>
              </a:rPr>
              <a:t>LQCD</a:t>
            </a:r>
            <a:r>
              <a:rPr lang="zh-CN" altLang="en-US" sz="1600" b="1" dirty="0">
                <a:latin typeface="+mn-ea"/>
                <a:ea typeface="+mn-ea"/>
              </a:rPr>
              <a:t>文献和已有结果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8082752-CA3F-F623-0E71-2581136388E0}"/>
              </a:ext>
            </a:extLst>
          </p:cNvPr>
          <p:cNvSpPr txBox="1"/>
          <p:nvPr/>
        </p:nvSpPr>
        <p:spPr>
          <a:xfrm>
            <a:off x="493451" y="2295196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  <a:ea typeface="+mn-ea"/>
              </a:rPr>
              <a:t>识别关键科学问题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0828CE6-DC8D-46D0-6FA0-6F4E66D868EF}"/>
              </a:ext>
            </a:extLst>
          </p:cNvPr>
          <p:cNvSpPr txBox="1"/>
          <p:nvPr/>
        </p:nvSpPr>
        <p:spPr>
          <a:xfrm>
            <a:off x="493451" y="2714027"/>
            <a:ext cx="22365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  <a:ea typeface="+mn-ea"/>
              </a:rPr>
              <a:t>形成可验证的研究假设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DC67E7A-670A-3926-B176-FED62504E3B9}"/>
              </a:ext>
            </a:extLst>
          </p:cNvPr>
          <p:cNvSpPr txBox="1"/>
          <p:nvPr/>
        </p:nvSpPr>
        <p:spPr>
          <a:xfrm>
            <a:off x="493451" y="3134280"/>
            <a:ext cx="30925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  <a:ea typeface="+mn-ea"/>
              </a:rPr>
              <a:t>将</a:t>
            </a:r>
            <a:r>
              <a:rPr lang="en-US" altLang="zh-CN" sz="1600" b="1" dirty="0">
                <a:latin typeface="+mn-ea"/>
                <a:ea typeface="+mn-ea"/>
              </a:rPr>
              <a:t>idea</a:t>
            </a:r>
            <a:r>
              <a:rPr lang="zh-CN" altLang="en-US" sz="1600" b="1" dirty="0">
                <a:latin typeface="+mn-ea"/>
                <a:ea typeface="+mn-ea"/>
              </a:rPr>
              <a:t>转化为具体</a:t>
            </a:r>
            <a:r>
              <a:rPr lang="en-US" altLang="zh-CN" sz="1600" b="1" dirty="0">
                <a:latin typeface="+mn-ea"/>
                <a:ea typeface="+mn-ea"/>
              </a:rPr>
              <a:t>lattice task</a:t>
            </a:r>
            <a:endParaRPr lang="zh-CN" altLang="en-US" sz="1600" b="1" dirty="0">
              <a:latin typeface="+mn-ea"/>
              <a:ea typeface="+mn-ea"/>
            </a:endParaRPr>
          </a:p>
        </p:txBody>
      </p:sp>
      <p:sp>
        <p:nvSpPr>
          <p:cNvPr id="27" name="矩形: 圆角 44">
            <a:extLst>
              <a:ext uri="{FF2B5EF4-FFF2-40B4-BE49-F238E27FC236}">
                <a16:creationId xmlns:a16="http://schemas.microsoft.com/office/drawing/2014/main" id="{052E99CA-133C-C1F8-0475-B456891C318E}"/>
              </a:ext>
            </a:extLst>
          </p:cNvPr>
          <p:cNvSpPr/>
          <p:nvPr/>
        </p:nvSpPr>
        <p:spPr>
          <a:xfrm>
            <a:off x="247705" y="5469482"/>
            <a:ext cx="3315854" cy="424870"/>
          </a:xfrm>
          <a:prstGeom prst="roundRect">
            <a:avLst/>
          </a:prstGeom>
          <a:solidFill>
            <a:srgbClr val="0070C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>
                <a:solidFill>
                  <a:srgbClr val="0C105C"/>
                </a:solidFill>
              </a:rPr>
              <a:t>Research Idea + Hypothesis &amp; Task</a:t>
            </a:r>
            <a:endParaRPr lang="zh-CN" altLang="en-US" sz="1100" b="1" dirty="0">
              <a:solidFill>
                <a:srgbClr val="0C105C"/>
              </a:solidFill>
            </a:endParaRPr>
          </a:p>
        </p:txBody>
      </p:sp>
      <p:sp>
        <p:nvSpPr>
          <p:cNvPr id="28" name="矩形: 圆角 70">
            <a:extLst>
              <a:ext uri="{FF2B5EF4-FFF2-40B4-BE49-F238E27FC236}">
                <a16:creationId xmlns:a16="http://schemas.microsoft.com/office/drawing/2014/main" id="{BFB54F9A-140F-5AE1-3B50-32B3252C3C3E}"/>
              </a:ext>
            </a:extLst>
          </p:cNvPr>
          <p:cNvSpPr/>
          <p:nvPr/>
        </p:nvSpPr>
        <p:spPr>
          <a:xfrm>
            <a:off x="3942283" y="1100732"/>
            <a:ext cx="4605387" cy="4830619"/>
          </a:xfrm>
          <a:prstGeom prst="roundRect">
            <a:avLst>
              <a:gd name="adj" fmla="val 2062"/>
            </a:avLst>
          </a:prstGeom>
          <a:noFill/>
          <a:ln w="28575">
            <a:solidFill>
              <a:srgbClr val="208B9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8080"/>
              </a:solidFill>
            </a:endParaRPr>
          </a:p>
        </p:txBody>
      </p:sp>
      <p:sp>
        <p:nvSpPr>
          <p:cNvPr id="29" name="矩形: 圆顶角 72">
            <a:extLst>
              <a:ext uri="{FF2B5EF4-FFF2-40B4-BE49-F238E27FC236}">
                <a16:creationId xmlns:a16="http://schemas.microsoft.com/office/drawing/2014/main" id="{412E301D-7633-8911-1AC0-A092AE71CE3B}"/>
              </a:ext>
            </a:extLst>
          </p:cNvPr>
          <p:cNvSpPr/>
          <p:nvPr/>
        </p:nvSpPr>
        <p:spPr>
          <a:xfrm>
            <a:off x="3942283" y="1094774"/>
            <a:ext cx="4605387" cy="535710"/>
          </a:xfrm>
          <a:prstGeom prst="round2SameRect">
            <a:avLst/>
          </a:prstGeom>
          <a:solidFill>
            <a:srgbClr val="208B92"/>
          </a:solidFill>
          <a:ln>
            <a:solidFill>
              <a:srgbClr val="208B9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solidFill>
                <a:srgbClr val="008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FB13B295-D815-D905-59D4-14AE0E000E3B}"/>
              </a:ext>
            </a:extLst>
          </p:cNvPr>
          <p:cNvSpPr txBox="1"/>
          <p:nvPr/>
        </p:nvSpPr>
        <p:spPr>
          <a:xfrm>
            <a:off x="3858879" y="1227354"/>
            <a:ext cx="4753339" cy="338554"/>
          </a:xfrm>
          <a:prstGeom prst="rect">
            <a:avLst/>
          </a:prstGeom>
          <a:noFill/>
        </p:spPr>
        <p:txBody>
          <a:bodyPr wrap="square">
            <a:normAutofit fontScale="92500"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物理方案设计，数值计算与科学验证 </a:t>
            </a:r>
            <a:r>
              <a:rPr lang="en-US" altLang="zh-CN" sz="1600" b="1" dirty="0">
                <a:solidFill>
                  <a:schemeClr val="bg1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Times New Roman" panose="02020603050405020304" pitchFamily="18" charset="0"/>
              </a:rPr>
              <a:t>/ LQCDMaster</a:t>
            </a:r>
            <a:endParaRPr lang="zh-CN" altLang="en-US" sz="1600" b="1" dirty="0">
              <a:solidFill>
                <a:schemeClr val="bg1"/>
              </a:solidFill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2" name="矩形: 圆角 79">
            <a:extLst>
              <a:ext uri="{FF2B5EF4-FFF2-40B4-BE49-F238E27FC236}">
                <a16:creationId xmlns:a16="http://schemas.microsoft.com/office/drawing/2014/main" id="{226FE636-3D0B-F823-B4E6-AB694431F42F}"/>
              </a:ext>
            </a:extLst>
          </p:cNvPr>
          <p:cNvSpPr/>
          <p:nvPr/>
        </p:nvSpPr>
        <p:spPr>
          <a:xfrm>
            <a:off x="4006904" y="5468386"/>
            <a:ext cx="4488871" cy="424870"/>
          </a:xfrm>
          <a:prstGeom prst="roundRect">
            <a:avLst/>
          </a:prstGeom>
          <a:solidFill>
            <a:srgbClr val="208B9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>
                <a:solidFill>
                  <a:srgbClr val="0C105C"/>
                </a:solidFill>
              </a:rPr>
              <a:t>Physics Planning + Numerical Experiment + Scientific Validation</a:t>
            </a:r>
            <a:endParaRPr lang="zh-CN" altLang="en-US" sz="1100" b="1" dirty="0">
              <a:solidFill>
                <a:srgbClr val="0C105C"/>
              </a:solidFill>
            </a:endParaRPr>
          </a:p>
        </p:txBody>
      </p:sp>
      <p:cxnSp>
        <p:nvCxnSpPr>
          <p:cNvPr id="33" name="直接连接符 83">
            <a:extLst>
              <a:ext uri="{FF2B5EF4-FFF2-40B4-BE49-F238E27FC236}">
                <a16:creationId xmlns:a16="http://schemas.microsoft.com/office/drawing/2014/main" id="{DA7E4310-870F-3D8B-1903-0994FEB388C1}"/>
              </a:ext>
            </a:extLst>
          </p:cNvPr>
          <p:cNvCxnSpPr/>
          <p:nvPr/>
        </p:nvCxnSpPr>
        <p:spPr>
          <a:xfrm>
            <a:off x="4006904" y="2920248"/>
            <a:ext cx="4488871" cy="0"/>
          </a:xfrm>
          <a:prstGeom prst="line">
            <a:avLst/>
          </a:prstGeom>
          <a:ln w="19050">
            <a:solidFill>
              <a:srgbClr val="208B9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84">
            <a:extLst>
              <a:ext uri="{FF2B5EF4-FFF2-40B4-BE49-F238E27FC236}">
                <a16:creationId xmlns:a16="http://schemas.microsoft.com/office/drawing/2014/main" id="{7C6E47CE-3CDC-6584-FA69-C45CFD0FC57B}"/>
              </a:ext>
            </a:extLst>
          </p:cNvPr>
          <p:cNvCxnSpPr/>
          <p:nvPr/>
        </p:nvCxnSpPr>
        <p:spPr>
          <a:xfrm>
            <a:off x="4006904" y="4254903"/>
            <a:ext cx="4488871" cy="0"/>
          </a:xfrm>
          <a:prstGeom prst="line">
            <a:avLst/>
          </a:prstGeom>
          <a:ln w="19050">
            <a:solidFill>
              <a:srgbClr val="208B9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图片 34">
            <a:extLst>
              <a:ext uri="{FF2B5EF4-FFF2-40B4-BE49-F238E27FC236}">
                <a16:creationId xmlns:a16="http://schemas.microsoft.com/office/drawing/2014/main" id="{4084A6D3-4D9C-903D-758F-FC49C31BCD2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71" t="43456" r="30932" b="40093"/>
          <a:stretch>
            <a:fillRect/>
          </a:stretch>
        </p:blipFill>
        <p:spPr>
          <a:xfrm>
            <a:off x="6131265" y="3041421"/>
            <a:ext cx="2255336" cy="1128855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AF31304E-FB2F-1137-B957-6E929F17FC6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26" t="62932" r="30672" b="20617"/>
          <a:stretch>
            <a:fillRect/>
          </a:stretch>
        </p:blipFill>
        <p:spPr>
          <a:xfrm>
            <a:off x="6107946" y="4330844"/>
            <a:ext cx="2280126" cy="1128856"/>
          </a:xfrm>
          <a:prstGeom prst="rect">
            <a:avLst/>
          </a:prstGeom>
        </p:spPr>
      </p:pic>
      <p:sp>
        <p:nvSpPr>
          <p:cNvPr id="37" name="椭圆 36">
            <a:extLst>
              <a:ext uri="{FF2B5EF4-FFF2-40B4-BE49-F238E27FC236}">
                <a16:creationId xmlns:a16="http://schemas.microsoft.com/office/drawing/2014/main" id="{8B860211-3CDC-846F-1478-9A4BAD1C68C8}"/>
              </a:ext>
            </a:extLst>
          </p:cNvPr>
          <p:cNvSpPr/>
          <p:nvPr/>
        </p:nvSpPr>
        <p:spPr>
          <a:xfrm>
            <a:off x="4081703" y="1946548"/>
            <a:ext cx="327600" cy="327886"/>
          </a:xfrm>
          <a:prstGeom prst="ellipse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A</a:t>
            </a:r>
            <a:endParaRPr lang="zh-CN" altLang="en-US" b="1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74B7E18-F990-EFDE-4DBD-481C43DD4B1D}"/>
              </a:ext>
            </a:extLst>
          </p:cNvPr>
          <p:cNvSpPr txBox="1"/>
          <p:nvPr/>
        </p:nvSpPr>
        <p:spPr>
          <a:xfrm>
            <a:off x="3972458" y="228182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0C105C"/>
                </a:solidFill>
              </a:rPr>
              <a:t>规划</a:t>
            </a:r>
          </a:p>
        </p:txBody>
      </p:sp>
      <p:sp>
        <p:nvSpPr>
          <p:cNvPr id="39" name="矩形: 圆角 99">
            <a:extLst>
              <a:ext uri="{FF2B5EF4-FFF2-40B4-BE49-F238E27FC236}">
                <a16:creationId xmlns:a16="http://schemas.microsoft.com/office/drawing/2014/main" id="{625C1780-7543-4B59-7BBD-ADDFA6685653}"/>
              </a:ext>
            </a:extLst>
          </p:cNvPr>
          <p:cNvSpPr/>
          <p:nvPr/>
        </p:nvSpPr>
        <p:spPr>
          <a:xfrm>
            <a:off x="4044415" y="3222153"/>
            <a:ext cx="443049" cy="744329"/>
          </a:xfrm>
          <a:prstGeom prst="roundRect">
            <a:avLst/>
          </a:prstGeom>
          <a:solidFill>
            <a:srgbClr val="208B9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 b="1" dirty="0">
              <a:solidFill>
                <a:srgbClr val="0C105C"/>
              </a:solidFill>
            </a:endParaRPr>
          </a:p>
        </p:txBody>
      </p:sp>
      <p:sp>
        <p:nvSpPr>
          <p:cNvPr id="40" name="椭圆 39">
            <a:extLst>
              <a:ext uri="{FF2B5EF4-FFF2-40B4-BE49-F238E27FC236}">
                <a16:creationId xmlns:a16="http://schemas.microsoft.com/office/drawing/2014/main" id="{BCA6CDA6-86E7-C517-44EB-39D182E4F6A3}"/>
              </a:ext>
            </a:extLst>
          </p:cNvPr>
          <p:cNvSpPr/>
          <p:nvPr/>
        </p:nvSpPr>
        <p:spPr>
          <a:xfrm>
            <a:off x="4103314" y="3281202"/>
            <a:ext cx="327600" cy="327886"/>
          </a:xfrm>
          <a:prstGeom prst="ellipse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B</a:t>
            </a:r>
            <a:endParaRPr lang="zh-CN" altLang="en-US" b="1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2898C859-2483-039E-BFBB-D078F2C142C5}"/>
              </a:ext>
            </a:extLst>
          </p:cNvPr>
          <p:cNvSpPr txBox="1"/>
          <p:nvPr/>
        </p:nvSpPr>
        <p:spPr>
          <a:xfrm>
            <a:off x="3994069" y="3616477"/>
            <a:ext cx="5549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0C105C"/>
                </a:solidFill>
              </a:rPr>
              <a:t>执行</a:t>
            </a:r>
          </a:p>
        </p:txBody>
      </p:sp>
      <p:sp>
        <p:nvSpPr>
          <p:cNvPr id="42" name="矩形: 圆角 105">
            <a:extLst>
              <a:ext uri="{FF2B5EF4-FFF2-40B4-BE49-F238E27FC236}">
                <a16:creationId xmlns:a16="http://schemas.microsoft.com/office/drawing/2014/main" id="{09272D6E-6094-22C8-1316-55704323DC94}"/>
              </a:ext>
            </a:extLst>
          </p:cNvPr>
          <p:cNvSpPr/>
          <p:nvPr/>
        </p:nvSpPr>
        <p:spPr>
          <a:xfrm>
            <a:off x="4060007" y="4439718"/>
            <a:ext cx="443049" cy="744329"/>
          </a:xfrm>
          <a:prstGeom prst="roundRect">
            <a:avLst/>
          </a:prstGeom>
          <a:solidFill>
            <a:srgbClr val="208B92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 b="1" dirty="0">
              <a:solidFill>
                <a:srgbClr val="0C105C"/>
              </a:solidFill>
            </a:endParaRPr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A453C75F-8576-D452-6E99-607CA1697826}"/>
              </a:ext>
            </a:extLst>
          </p:cNvPr>
          <p:cNvSpPr/>
          <p:nvPr/>
        </p:nvSpPr>
        <p:spPr>
          <a:xfrm>
            <a:off x="4118906" y="4498767"/>
            <a:ext cx="327600" cy="327886"/>
          </a:xfrm>
          <a:prstGeom prst="ellipse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/>
              <a:t>C</a:t>
            </a:r>
            <a:endParaRPr lang="zh-CN" altLang="en-US" b="1" dirty="0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F3AF23FF-0598-5D4E-B8E9-96C5216EEF2A}"/>
              </a:ext>
            </a:extLst>
          </p:cNvPr>
          <p:cNvSpPr txBox="1"/>
          <p:nvPr/>
        </p:nvSpPr>
        <p:spPr>
          <a:xfrm>
            <a:off x="4009661" y="4834042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rgbClr val="0C105C"/>
                </a:solidFill>
              </a:rPr>
              <a:t>验证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F84DF2A9-3D68-8E29-252F-EF3D44CADB7F}"/>
              </a:ext>
            </a:extLst>
          </p:cNvPr>
          <p:cNvSpPr txBox="1"/>
          <p:nvPr/>
        </p:nvSpPr>
        <p:spPr>
          <a:xfrm>
            <a:off x="4446506" y="1887499"/>
            <a:ext cx="208101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n-ea"/>
                <a:ea typeface="+mn-ea"/>
              </a:rPr>
              <a:t>Observable,</a:t>
            </a:r>
            <a:r>
              <a:rPr lang="zh-CN" altLang="en-US" sz="1400" b="1" dirty="0">
                <a:latin typeface="+mn-ea"/>
                <a:ea typeface="+mn-ea"/>
              </a:rPr>
              <a:t> </a:t>
            </a:r>
            <a:r>
              <a:rPr lang="en-US" altLang="zh-CN" sz="1400" b="1" dirty="0">
                <a:latin typeface="+mn-ea"/>
                <a:ea typeface="+mn-ea"/>
              </a:rPr>
              <a:t>operator,</a:t>
            </a:r>
          </a:p>
          <a:p>
            <a:r>
              <a:rPr lang="en-US" altLang="zh-CN" sz="1400" b="1" dirty="0">
                <a:latin typeface="+mn-ea"/>
                <a:ea typeface="+mn-ea"/>
              </a:rPr>
              <a:t>ensemble,</a:t>
            </a:r>
            <a:r>
              <a:rPr lang="zh-CN" altLang="en-US" sz="1400" b="1" dirty="0">
                <a:latin typeface="+mn-ea"/>
                <a:ea typeface="+mn-ea"/>
              </a:rPr>
              <a:t> </a:t>
            </a:r>
            <a:r>
              <a:rPr lang="en-US" altLang="zh-CN" sz="1400" b="1" dirty="0">
                <a:latin typeface="+mn-ea"/>
                <a:ea typeface="+mn-ea"/>
              </a:rPr>
              <a:t>momentum,</a:t>
            </a:r>
          </a:p>
          <a:p>
            <a:r>
              <a:rPr lang="en-US" altLang="zh-CN" sz="1400" b="1" dirty="0">
                <a:latin typeface="+mn-ea"/>
                <a:ea typeface="+mn-ea"/>
              </a:rPr>
              <a:t>analysis strategy</a:t>
            </a:r>
            <a:endParaRPr lang="zh-CN" altLang="en-US" sz="1400" b="1" dirty="0">
              <a:latin typeface="+mn-ea"/>
              <a:ea typeface="+mn-ea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B772FA50-A6E2-ED96-9FB5-D370F17BD06A}"/>
              </a:ext>
            </a:extLst>
          </p:cNvPr>
          <p:cNvSpPr txBox="1"/>
          <p:nvPr/>
        </p:nvSpPr>
        <p:spPr>
          <a:xfrm>
            <a:off x="4487464" y="3189564"/>
            <a:ext cx="162095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latin typeface="+mn-ea"/>
                <a:ea typeface="+mn-ea"/>
              </a:rPr>
              <a:t>生成</a:t>
            </a:r>
            <a:r>
              <a:rPr lang="en-US" altLang="zh-CN" sz="1400" b="1" dirty="0">
                <a:latin typeface="+mn-ea"/>
                <a:ea typeface="+mn-ea"/>
              </a:rPr>
              <a:t>PyQUDA / HPC</a:t>
            </a:r>
          </a:p>
          <a:p>
            <a:r>
              <a:rPr lang="zh-CN" altLang="en-US" sz="1400" b="1" dirty="0">
                <a:latin typeface="+mn-ea"/>
                <a:ea typeface="+mn-ea"/>
              </a:rPr>
              <a:t>计算任务，获得</a:t>
            </a:r>
            <a:endParaRPr lang="en-US" altLang="zh-CN" sz="1400" b="1" dirty="0">
              <a:latin typeface="+mn-ea"/>
              <a:ea typeface="+mn-ea"/>
            </a:endParaRPr>
          </a:p>
          <a:p>
            <a:r>
              <a:rPr lang="en-US" altLang="zh-CN" sz="1400" b="1" dirty="0">
                <a:latin typeface="+mn-ea"/>
                <a:ea typeface="+mn-ea"/>
              </a:rPr>
              <a:t>correlator</a:t>
            </a:r>
            <a:r>
              <a:rPr lang="zh-CN" altLang="en-US" sz="1400" b="1" dirty="0">
                <a:latin typeface="+mn-ea"/>
                <a:ea typeface="+mn-ea"/>
              </a:rPr>
              <a:t>和</a:t>
            </a:r>
            <a:endParaRPr lang="en-US" altLang="zh-CN" sz="1400" b="1" dirty="0">
              <a:latin typeface="+mn-ea"/>
              <a:ea typeface="+mn-ea"/>
            </a:endParaRPr>
          </a:p>
          <a:p>
            <a:r>
              <a:rPr lang="en-US" altLang="zh-CN" sz="1400" b="1" dirty="0">
                <a:latin typeface="+mn-ea"/>
                <a:ea typeface="+mn-ea"/>
              </a:rPr>
              <a:t>gauge</a:t>
            </a:r>
            <a:r>
              <a:rPr lang="zh-CN" altLang="en-US" sz="1400" b="1" dirty="0">
                <a:latin typeface="+mn-ea"/>
                <a:ea typeface="+mn-ea"/>
              </a:rPr>
              <a:t>数据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3DC0DB3E-4C7D-E617-F663-C3FFE231646E}"/>
              </a:ext>
            </a:extLst>
          </p:cNvPr>
          <p:cNvSpPr txBox="1"/>
          <p:nvPr/>
        </p:nvSpPr>
        <p:spPr>
          <a:xfrm>
            <a:off x="4516197" y="4460381"/>
            <a:ext cx="164981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latin typeface="+mn-ea"/>
                <a:ea typeface="+mn-ea"/>
              </a:rPr>
              <a:t>统计误差，收敛性</a:t>
            </a:r>
            <a:endParaRPr lang="en-US" altLang="zh-CN" sz="1400" b="1" dirty="0">
              <a:latin typeface="+mn-ea"/>
              <a:ea typeface="+mn-ea"/>
            </a:endParaRPr>
          </a:p>
          <a:p>
            <a:r>
              <a:rPr lang="zh-CN" altLang="en-US" sz="1400" b="1" dirty="0">
                <a:latin typeface="+mn-ea"/>
                <a:ea typeface="+mn-ea"/>
              </a:rPr>
              <a:t>物理一致性，</a:t>
            </a:r>
            <a:endParaRPr lang="en-US" altLang="zh-CN" sz="1400" b="1" dirty="0">
              <a:latin typeface="+mn-ea"/>
              <a:ea typeface="+mn-ea"/>
            </a:endParaRPr>
          </a:p>
          <a:p>
            <a:r>
              <a:rPr lang="zh-CN" altLang="en-US" sz="1400" b="1" dirty="0">
                <a:latin typeface="+mn-ea"/>
                <a:ea typeface="+mn-ea"/>
              </a:rPr>
              <a:t>与模型</a:t>
            </a:r>
            <a:r>
              <a:rPr lang="en-US" altLang="zh-CN" sz="1400" b="1" dirty="0">
                <a:latin typeface="+mn-ea"/>
                <a:ea typeface="+mn-ea"/>
              </a:rPr>
              <a:t>/</a:t>
            </a:r>
            <a:r>
              <a:rPr lang="zh-CN" altLang="en-US" sz="1400" b="1" dirty="0">
                <a:latin typeface="+mn-ea"/>
                <a:ea typeface="+mn-ea"/>
              </a:rPr>
              <a:t>唯象比较</a:t>
            </a:r>
          </a:p>
        </p:txBody>
      </p:sp>
      <p:sp>
        <p:nvSpPr>
          <p:cNvPr id="48" name="矩形: 圆顶角 118">
            <a:extLst>
              <a:ext uri="{FF2B5EF4-FFF2-40B4-BE49-F238E27FC236}">
                <a16:creationId xmlns:a16="http://schemas.microsoft.com/office/drawing/2014/main" id="{52CA6A21-E495-334C-1CDA-C3BFCE0AA9B9}"/>
              </a:ext>
            </a:extLst>
          </p:cNvPr>
          <p:cNvSpPr/>
          <p:nvPr/>
        </p:nvSpPr>
        <p:spPr>
          <a:xfrm>
            <a:off x="8934169" y="1090904"/>
            <a:ext cx="3113929" cy="535710"/>
          </a:xfrm>
          <a:prstGeom prst="round2SameRect">
            <a:avLst/>
          </a:prstGeom>
          <a:solidFill>
            <a:srgbClr val="4D2A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C3173983-8743-9C9D-C36B-BF240DBD0DEC}"/>
              </a:ext>
            </a:extLst>
          </p:cNvPr>
          <p:cNvSpPr txBox="1"/>
          <p:nvPr/>
        </p:nvSpPr>
        <p:spPr>
          <a:xfrm>
            <a:off x="8832777" y="1182641"/>
            <a:ext cx="3349114" cy="442798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经典物理研究产出 </a:t>
            </a:r>
            <a:endParaRPr lang="zh-CN" altLang="en-US" sz="1600" b="1" dirty="0">
              <a:solidFill>
                <a:schemeClr val="bg1"/>
              </a:solidFill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D2F47232-C9E1-ADB4-0CF9-DD4E6F6DFA96}"/>
              </a:ext>
            </a:extLst>
          </p:cNvPr>
          <p:cNvSpPr/>
          <p:nvPr/>
        </p:nvSpPr>
        <p:spPr>
          <a:xfrm>
            <a:off x="9189007" y="1986832"/>
            <a:ext cx="92364" cy="92364"/>
          </a:xfrm>
          <a:prstGeom prst="ellipse">
            <a:avLst/>
          </a:prstGeom>
          <a:solidFill>
            <a:srgbClr val="4D2A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E1053F45-0364-7A4C-661A-AD554C38B142}"/>
              </a:ext>
            </a:extLst>
          </p:cNvPr>
          <p:cNvSpPr/>
          <p:nvPr/>
        </p:nvSpPr>
        <p:spPr>
          <a:xfrm>
            <a:off x="9193625" y="2407087"/>
            <a:ext cx="92364" cy="92364"/>
          </a:xfrm>
          <a:prstGeom prst="ellipse">
            <a:avLst/>
          </a:prstGeom>
          <a:solidFill>
            <a:srgbClr val="4D2A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AD8C91CD-1E8D-32B2-EFC8-BE8D3BD270D8}"/>
              </a:ext>
            </a:extLst>
          </p:cNvPr>
          <p:cNvSpPr/>
          <p:nvPr/>
        </p:nvSpPr>
        <p:spPr>
          <a:xfrm>
            <a:off x="9193625" y="2827340"/>
            <a:ext cx="92364" cy="92364"/>
          </a:xfrm>
          <a:prstGeom prst="ellipse">
            <a:avLst/>
          </a:prstGeom>
          <a:solidFill>
            <a:srgbClr val="4D2A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CE740BE6-2F38-F4B1-0B49-F7F1A608B2E6}"/>
              </a:ext>
            </a:extLst>
          </p:cNvPr>
          <p:cNvSpPr/>
          <p:nvPr/>
        </p:nvSpPr>
        <p:spPr>
          <a:xfrm>
            <a:off x="9193625" y="3247593"/>
            <a:ext cx="92364" cy="92364"/>
          </a:xfrm>
          <a:prstGeom prst="ellipse">
            <a:avLst/>
          </a:prstGeom>
          <a:solidFill>
            <a:srgbClr val="4D2A8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1C096687-F21D-1C69-6EB7-D12C8A8ED18B}"/>
              </a:ext>
            </a:extLst>
          </p:cNvPr>
          <p:cNvSpPr txBox="1"/>
          <p:nvPr/>
        </p:nvSpPr>
        <p:spPr>
          <a:xfrm>
            <a:off x="9305448" y="184757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  <a:ea typeface="+mn-ea"/>
              </a:rPr>
              <a:t>双重子关联函数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70C4AE6B-6405-056E-E5CC-E7456F77F2C1}"/>
              </a:ext>
            </a:extLst>
          </p:cNvPr>
          <p:cNvSpPr txBox="1"/>
          <p:nvPr/>
        </p:nvSpPr>
        <p:spPr>
          <a:xfrm>
            <a:off x="9305447" y="2285414"/>
            <a:ext cx="1826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  <a:ea typeface="+mn-ea"/>
              </a:rPr>
              <a:t>重味介子分布振幅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3E02D310-5C5C-5328-B855-2052B60BACDA}"/>
              </a:ext>
            </a:extLst>
          </p:cNvPr>
          <p:cNvSpPr txBox="1"/>
          <p:nvPr/>
        </p:nvSpPr>
        <p:spPr>
          <a:xfrm>
            <a:off x="9305447" y="2704245"/>
            <a:ext cx="18437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latin typeface="+mn-ea"/>
                <a:ea typeface="+mn-ea"/>
              </a:rPr>
              <a:t>TMDPDF</a:t>
            </a:r>
            <a:r>
              <a:rPr lang="zh-CN" altLang="en-US" sz="1600" b="1" dirty="0">
                <a:latin typeface="+mn-ea"/>
                <a:ea typeface="+mn-ea"/>
              </a:rPr>
              <a:t>与强子结构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35CE79CC-14DB-3487-BF47-E452CACB6251}"/>
              </a:ext>
            </a:extLst>
          </p:cNvPr>
          <p:cNvSpPr txBox="1"/>
          <p:nvPr/>
        </p:nvSpPr>
        <p:spPr>
          <a:xfrm>
            <a:off x="9305447" y="3124498"/>
            <a:ext cx="2441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latin typeface="+mn-ea"/>
                <a:ea typeface="+mn-ea"/>
              </a:rPr>
              <a:t>更多可推广的格点物理量</a:t>
            </a:r>
          </a:p>
        </p:txBody>
      </p:sp>
      <p:sp>
        <p:nvSpPr>
          <p:cNvPr id="58" name="矩形: 圆角 140">
            <a:extLst>
              <a:ext uri="{FF2B5EF4-FFF2-40B4-BE49-F238E27FC236}">
                <a16:creationId xmlns:a16="http://schemas.microsoft.com/office/drawing/2014/main" id="{7740447D-71E3-0C90-4F78-4C5AD4DF5DE7}"/>
              </a:ext>
            </a:extLst>
          </p:cNvPr>
          <p:cNvSpPr/>
          <p:nvPr/>
        </p:nvSpPr>
        <p:spPr>
          <a:xfrm>
            <a:off x="9000473" y="5459700"/>
            <a:ext cx="2998413" cy="424870"/>
          </a:xfrm>
          <a:prstGeom prst="roundRect">
            <a:avLst/>
          </a:prstGeom>
          <a:solidFill>
            <a:srgbClr val="4D2A89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b="1" dirty="0">
                <a:solidFill>
                  <a:srgbClr val="0C105C"/>
                </a:solidFill>
              </a:rPr>
              <a:t>Representative physics outcome</a:t>
            </a:r>
            <a:endParaRPr lang="zh-CN" altLang="en-US" sz="1100" b="1" dirty="0">
              <a:solidFill>
                <a:srgbClr val="0C105C"/>
              </a:solidFill>
            </a:endParaRPr>
          </a:p>
        </p:txBody>
      </p:sp>
      <p:sp>
        <p:nvSpPr>
          <p:cNvPr id="59" name="矩形: 圆角 142">
            <a:extLst>
              <a:ext uri="{FF2B5EF4-FFF2-40B4-BE49-F238E27FC236}">
                <a16:creationId xmlns:a16="http://schemas.microsoft.com/office/drawing/2014/main" id="{0AB53735-EA2C-31FC-7AEE-EC862B4B5AB7}"/>
              </a:ext>
            </a:extLst>
          </p:cNvPr>
          <p:cNvSpPr/>
          <p:nvPr/>
        </p:nvSpPr>
        <p:spPr>
          <a:xfrm>
            <a:off x="8934169" y="1090904"/>
            <a:ext cx="3124533" cy="4830619"/>
          </a:xfrm>
          <a:prstGeom prst="roundRect">
            <a:avLst>
              <a:gd name="adj" fmla="val 3495"/>
            </a:avLst>
          </a:prstGeom>
          <a:noFill/>
          <a:ln w="28575">
            <a:solidFill>
              <a:srgbClr val="4D2A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箭头: 右 149">
            <a:extLst>
              <a:ext uri="{FF2B5EF4-FFF2-40B4-BE49-F238E27FC236}">
                <a16:creationId xmlns:a16="http://schemas.microsoft.com/office/drawing/2014/main" id="{8718A0A9-7C8E-2D07-6DF1-99F4A3F3EB58}"/>
              </a:ext>
            </a:extLst>
          </p:cNvPr>
          <p:cNvSpPr/>
          <p:nvPr/>
        </p:nvSpPr>
        <p:spPr>
          <a:xfrm>
            <a:off x="8588589" y="3463052"/>
            <a:ext cx="313965" cy="214576"/>
          </a:xfrm>
          <a:prstGeom prst="rightArrow">
            <a:avLst/>
          </a:prstGeom>
          <a:solidFill>
            <a:srgbClr val="0C105C"/>
          </a:solidFill>
          <a:ln>
            <a:solidFill>
              <a:srgbClr val="0C105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59339A5C-5E33-A24F-79C9-8B65F1039BC6}"/>
              </a:ext>
            </a:extLst>
          </p:cNvPr>
          <p:cNvSpPr txBox="1"/>
          <p:nvPr/>
        </p:nvSpPr>
        <p:spPr>
          <a:xfrm>
            <a:off x="3580395" y="3180446"/>
            <a:ext cx="4187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n w="25400">
                  <a:solidFill>
                    <a:srgbClr val="0C105C"/>
                  </a:solidFill>
                </a:ln>
                <a:solidFill>
                  <a:srgbClr val="0C105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endParaRPr lang="zh-CN" altLang="en-US" sz="3200" b="1" dirty="0">
              <a:ln w="25400">
                <a:solidFill>
                  <a:srgbClr val="0C105C"/>
                </a:solidFill>
              </a:ln>
              <a:solidFill>
                <a:srgbClr val="0C105C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3" name="箭头: 圆角右 155">
            <a:extLst>
              <a:ext uri="{FF2B5EF4-FFF2-40B4-BE49-F238E27FC236}">
                <a16:creationId xmlns:a16="http://schemas.microsoft.com/office/drawing/2014/main" id="{7BCB309A-BEB7-A981-4BCE-492279F0C76C}"/>
              </a:ext>
            </a:extLst>
          </p:cNvPr>
          <p:cNvSpPr/>
          <p:nvPr/>
        </p:nvSpPr>
        <p:spPr>
          <a:xfrm rot="16200000">
            <a:off x="5911207" y="1813186"/>
            <a:ext cx="338553" cy="8682923"/>
          </a:xfrm>
          <a:prstGeom prst="bentArrow">
            <a:avLst>
              <a:gd name="adj1" fmla="val 13008"/>
              <a:gd name="adj2" fmla="val 20886"/>
              <a:gd name="adj3" fmla="val 38058"/>
              <a:gd name="adj4" fmla="val 25588"/>
            </a:avLst>
          </a:prstGeom>
          <a:solidFill>
            <a:srgbClr val="012E89"/>
          </a:solidFill>
          <a:ln>
            <a:solidFill>
              <a:srgbClr val="012E8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5815DF1A-2A45-F303-1F55-450FCC4CAC34}"/>
                  </a:ext>
                </a:extLst>
              </p:cNvPr>
              <p:cNvSpPr txBox="1"/>
              <p:nvPr/>
            </p:nvSpPr>
            <p:spPr>
              <a:xfrm>
                <a:off x="4182941" y="6361123"/>
                <a:ext cx="4609980" cy="44467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b="1" dirty="0">
                    <a:solidFill>
                      <a:srgbClr val="0C105C"/>
                    </a:solidFill>
                    <a:latin typeface="SimSun" panose="02010600030101010101" pitchFamily="2" charset="-122"/>
                    <a:ea typeface="SimSun" panose="02010600030101010101" pitchFamily="2" charset="-122"/>
                  </a:rPr>
                  <a:t>验证结果反馈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pos m:val="top"/>
                        <m:vertJc m:val="top"/>
                        <m:ctrlPr>
                          <a:rPr lang="en-US" altLang="zh-CN" b="1" i="1" smtClean="0">
                            <a:solidFill>
                              <a:srgbClr val="0C105C"/>
                            </a:solidFill>
                            <a:latin typeface="Cambria Math" panose="02040503050406030204" pitchFamily="18" charset="0"/>
                          </a:rPr>
                        </m:ctrlPr>
                      </m:groupChrPr>
                      <m:e>
                        <m:r>
                          <m:rPr>
                            <m:brk m:alnAt="1"/>
                          </m:rPr>
                          <a:rPr lang="en-US" altLang="zh-CN" b="1" i="1" smtClean="0">
                            <a:solidFill>
                              <a:srgbClr val="0C105C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groupChr>
                  </m:oMath>
                </a14:m>
                <a:r>
                  <a:rPr lang="zh-CN" altLang="en-US" b="1" dirty="0">
                    <a:solidFill>
                      <a:srgbClr val="0C105C"/>
                    </a:solidFill>
                    <a:latin typeface="SimSun" panose="02010600030101010101" pitchFamily="2" charset="-122"/>
                    <a:ea typeface="SimSun" panose="02010600030101010101" pitchFamily="2" charset="-122"/>
                  </a:rPr>
                  <a:t> 修正假设 </a:t>
                </a:r>
                <a:r>
                  <a:rPr lang="en-US" altLang="zh-CN" b="1" dirty="0">
                    <a:solidFill>
                      <a:srgbClr val="0C105C"/>
                    </a:solidFill>
                    <a:latin typeface="SimSun" panose="02010600030101010101" pitchFamily="2" charset="-122"/>
                    <a:ea typeface="SimSun" panose="02010600030101010101" pitchFamily="2" charset="-122"/>
                  </a:rPr>
                  <a:t>/ </a:t>
                </a:r>
                <a:r>
                  <a:rPr lang="zh-CN" altLang="en-US" b="1" dirty="0">
                    <a:solidFill>
                      <a:srgbClr val="0C105C"/>
                    </a:solidFill>
                    <a:latin typeface="SimSun" panose="02010600030101010101" pitchFamily="2" charset="-122"/>
                    <a:ea typeface="SimSun" panose="02010600030101010101" pitchFamily="2" charset="-122"/>
                  </a:rPr>
                  <a:t>产生新想法 </a:t>
                </a:r>
              </a:p>
            </p:txBody>
          </p:sp>
        </mc:Choice>
        <mc:Fallback xmlns=""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5815DF1A-2A45-F303-1F55-450FCC4CAC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941" y="6361123"/>
                <a:ext cx="4609980" cy="444674"/>
              </a:xfrm>
              <a:prstGeom prst="rect">
                <a:avLst/>
              </a:prstGeom>
              <a:blipFill>
                <a:blip r:embed="rId4"/>
                <a:stretch>
                  <a:fillRect l="-1099" t="-11111" b="-277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AutoShape 2">
            <a:extLst>
              <a:ext uri="{FF2B5EF4-FFF2-40B4-BE49-F238E27FC236}">
                <a16:creationId xmlns:a16="http://schemas.microsoft.com/office/drawing/2014/main" id="{7CF2B002-17C6-8675-30AF-8BE108CE65B9}"/>
              </a:ext>
            </a:extLst>
          </p:cNvPr>
          <p:cNvSpPr/>
          <p:nvPr/>
        </p:nvSpPr>
        <p:spPr>
          <a:xfrm>
            <a:off x="422980" y="287475"/>
            <a:ext cx="11328273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fr-FR" altLang="zh-CN" sz="3200" b="1" dirty="0" err="1">
                <a:blipFill>
                  <a:blip r:embed="rId5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From</a:t>
            </a:r>
            <a:r>
              <a:rPr lang="fr-FR" altLang="zh-CN" sz="3200" b="1" dirty="0">
                <a:blipFill>
                  <a:blip r:embed="rId5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 AI Agents to AI Scientists: </a:t>
            </a:r>
            <a:r>
              <a:rPr lang="zh-CN" altLang="en-US" sz="3200" b="1" dirty="0">
                <a:blipFill>
                  <a:blip r:embed="rId5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格点全流程科研智能体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EDDAC532-91AA-86D2-41F3-C7BE98D3F7E5}"/>
              </a:ext>
            </a:extLst>
          </p:cNvPr>
          <p:cNvSpPr txBox="1"/>
          <p:nvPr/>
        </p:nvSpPr>
        <p:spPr>
          <a:xfrm>
            <a:off x="4430914" y="5939663"/>
            <a:ext cx="22657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arXiv:2512.19799 [</a:t>
            </a:r>
            <a:r>
              <a:rPr lang="fr-FR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cs.AI</a:t>
            </a:r>
            <a:r>
              <a:rPr lang="fr-FR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zh-CN" altLang="en-US" dirty="0"/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87438D5A-0512-D277-F869-A929966262A2}"/>
              </a:ext>
            </a:extLst>
          </p:cNvPr>
          <p:cNvSpPr txBox="1"/>
          <p:nvPr/>
        </p:nvSpPr>
        <p:spPr>
          <a:xfrm>
            <a:off x="6410710" y="5939663"/>
            <a:ext cx="218260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arXiv:2607.15001 [hep-</a:t>
            </a:r>
            <a:r>
              <a:rPr lang="fr-FR" altLang="zh-CN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</a:t>
            </a:r>
            <a:r>
              <a:rPr lang="fr-FR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endParaRPr lang="zh-CN" altLang="en-US" dirty="0"/>
          </a:p>
        </p:txBody>
      </p:sp>
      <p:pic>
        <p:nvPicPr>
          <p:cNvPr id="72" name="图片 71">
            <a:extLst>
              <a:ext uri="{FF2B5EF4-FFF2-40B4-BE49-F238E27FC236}">
                <a16:creationId xmlns:a16="http://schemas.microsoft.com/office/drawing/2014/main" id="{70120243-3380-2D68-A437-0D3D844AD6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9470" y="3784938"/>
            <a:ext cx="1619217" cy="1165661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A21AD477-694F-5B19-24EA-BAF42C2A3191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6" name="直线连接符 46">
              <a:extLst>
                <a:ext uri="{FF2B5EF4-FFF2-40B4-BE49-F238E27FC236}">
                  <a16:creationId xmlns:a16="http://schemas.microsoft.com/office/drawing/2014/main" id="{B7709A27-3E3F-002B-720D-5C8A20A9565A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直线连接符 48">
              <a:extLst>
                <a:ext uri="{FF2B5EF4-FFF2-40B4-BE49-F238E27FC236}">
                  <a16:creationId xmlns:a16="http://schemas.microsoft.com/office/drawing/2014/main" id="{3E01737C-3FF3-3314-0145-0BC3D42AA64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直线连接符 49">
              <a:extLst>
                <a:ext uri="{FF2B5EF4-FFF2-40B4-BE49-F238E27FC236}">
                  <a16:creationId xmlns:a16="http://schemas.microsoft.com/office/drawing/2014/main" id="{89644B47-6E4C-30A3-6DE0-34480CEE17B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Line 2">
              <a:extLst>
                <a:ext uri="{FF2B5EF4-FFF2-40B4-BE49-F238E27FC236}">
                  <a16:creationId xmlns:a16="http://schemas.microsoft.com/office/drawing/2014/main" id="{6428C086-E1CE-C639-0067-EAB9B669BD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308901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A869548-65C6-0BC2-F8F2-919A838843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6613" y="392113"/>
            <a:ext cx="103663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825FBF58-9FD3-A647-B76E-DE33220287F7}" type="slidenum">
              <a:rPr kumimoji="0" lang="zh-CN" altLang="en-US" sz="2800"/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35</a:t>
            </a:fld>
            <a:endParaRPr kumimoji="0" lang="zh-CN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55BB68B8-4BC1-F5D7-9B07-F137F8710137}"/>
                  </a:ext>
                </a:extLst>
              </p:cNvPr>
              <p:cNvSpPr/>
              <p:nvPr/>
            </p:nvSpPr>
            <p:spPr>
              <a:xfrm>
                <a:off x="242088" y="1384264"/>
                <a:ext cx="3399218" cy="149393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ctrlPr>
                            <a:rPr lang="en-US" altLang="zh-CN" sz="3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3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altLang="zh-CN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altLang="zh-CN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𝑢𝑑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sz="3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3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altLang="zh-CN" sz="3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altLang="zh-CN" sz="3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  <m:r>
                                      <a:rPr lang="en-US" altLang="zh-CN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sz="32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32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altLang="zh-CN" sz="32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altLang="zh-CN" sz="32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  <m:r>
                                      <a:rPr lang="en-US" altLang="zh-CN" sz="32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sz="3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3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altLang="zh-CN" sz="3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altLang="zh-CN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  <m:r>
                                      <a:rPr lang="en-US" altLang="zh-CN" sz="3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sz="3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3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altLang="zh-CN" sz="3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altLang="zh-CN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𝑐𝑠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sz="3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3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altLang="zh-CN" sz="3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altLang="zh-CN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𝑐𝑏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zh-CN" altLang="en-US" sz="32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32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altLang="zh-CN" sz="32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altLang="zh-CN" sz="32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en-US" altLang="zh-CN" sz="32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sz="3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3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altLang="zh-CN" sz="3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altLang="zh-CN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𝑡𝑠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zh-CN" altLang="en-US" sz="3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zh-CN" altLang="en-US" sz="3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altLang="zh-CN" sz="32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altLang="zh-CN" sz="32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𝑡𝑏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zh-CN" altLang="en-US" sz="3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55BB68B8-4BC1-F5D7-9B07-F137F87101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088" y="1384264"/>
                <a:ext cx="3399218" cy="1493935"/>
              </a:xfrm>
              <a:prstGeom prst="rect">
                <a:avLst/>
              </a:prstGeom>
              <a:blipFill>
                <a:blip r:embed="rId3"/>
                <a:stretch>
                  <a:fillRect t="-2521" b="-100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占位符 1">
                <a:extLst>
                  <a:ext uri="{FF2B5EF4-FFF2-40B4-BE49-F238E27FC236}">
                    <a16:creationId xmlns:a16="http://schemas.microsoft.com/office/drawing/2014/main" id="{F87C178E-3CC8-9526-22D8-58C590CB38F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13599" y="113667"/>
                <a:ext cx="9416684" cy="605406"/>
              </a:xfrm>
              <a:prstGeom prst="rect">
                <a:avLst/>
              </a:prstGeom>
            </p:spPr>
            <p:txBody>
              <a:bodyPr vert="horz" lIns="91440" tIns="45720" rIns="91440" bIns="45720" rtlCol="0" anchor="ctr"/>
              <a:lstStyle>
                <a:defPPr>
                  <a:defRPr lang="en-US"/>
                </a:defPPr>
                <a:lvl1pPr marL="0" algn="ctr" defTabSz="4572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14:m>
                  <m:oMath xmlns:m="http://schemas.openxmlformats.org/officeDocument/2006/math">
                    <m:r>
                      <a:rPr kumimoji="1" lang="en-US" altLang="zh-CN" sz="32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charset="0"/>
                      </a:rPr>
                      <m:t>𝑩</m:t>
                    </m:r>
                    <m:r>
                      <a:rPr kumimoji="1" lang="en-US" altLang="zh-CN" sz="32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charset="0"/>
                      </a:rPr>
                      <m:t>→</m:t>
                    </m:r>
                    <m:r>
                      <a:rPr kumimoji="1" lang="en-US" altLang="zh-CN" sz="32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charset="0"/>
                      </a:rPr>
                      <m:t>𝝅</m:t>
                    </m:r>
                  </m:oMath>
                </a14:m>
                <a:r>
                  <a:rPr kumimoji="1" lang="zh-CN" altLang="en-US" sz="3200" b="1" dirty="0">
                    <a:solidFill>
                      <a:schemeClr val="tx1"/>
                    </a:solidFill>
                    <a:latin typeface="+mn-ea"/>
                    <a:cs typeface="Times New Roman" charset="0"/>
                  </a:rPr>
                  <a:t>形状因子</a:t>
                </a:r>
              </a:p>
            </p:txBody>
          </p:sp>
        </mc:Choice>
        <mc:Fallback xmlns="">
          <p:sp>
            <p:nvSpPr>
              <p:cNvPr id="2" name="文本占位符 1">
                <a:extLst>
                  <a:ext uri="{FF2B5EF4-FFF2-40B4-BE49-F238E27FC236}">
                    <a16:creationId xmlns:a16="http://schemas.microsoft.com/office/drawing/2014/main" id="{F87C178E-3CC8-9526-22D8-58C590CB38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599" y="113667"/>
                <a:ext cx="9416684" cy="605406"/>
              </a:xfrm>
              <a:prstGeom prst="rect">
                <a:avLst/>
              </a:prstGeom>
              <a:blipFill>
                <a:blip r:embed="rId4"/>
                <a:stretch>
                  <a:fillRect l="-539" t="-12500" b="-312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组合 3">
            <a:extLst>
              <a:ext uri="{FF2B5EF4-FFF2-40B4-BE49-F238E27FC236}">
                <a16:creationId xmlns:a16="http://schemas.microsoft.com/office/drawing/2014/main" id="{EB250FF7-0262-7B63-DE85-F0741642F7A6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7" name="直线连接符 46">
              <a:extLst>
                <a:ext uri="{FF2B5EF4-FFF2-40B4-BE49-F238E27FC236}">
                  <a16:creationId xmlns:a16="http://schemas.microsoft.com/office/drawing/2014/main" id="{AA9DA334-CA32-9D3F-6697-8CB4E0A8683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直线连接符 48">
              <a:extLst>
                <a:ext uri="{FF2B5EF4-FFF2-40B4-BE49-F238E27FC236}">
                  <a16:creationId xmlns:a16="http://schemas.microsoft.com/office/drawing/2014/main" id="{ED40FBA3-F26F-B6B7-E37F-528D9DFC8E2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直线连接符 49">
              <a:extLst>
                <a:ext uri="{FF2B5EF4-FFF2-40B4-BE49-F238E27FC236}">
                  <a16:creationId xmlns:a16="http://schemas.microsoft.com/office/drawing/2014/main" id="{9A49C8E2-4E95-D3B6-A446-9ED199EEBB1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Line 2">
              <a:extLst>
                <a:ext uri="{FF2B5EF4-FFF2-40B4-BE49-F238E27FC236}">
                  <a16:creationId xmlns:a16="http://schemas.microsoft.com/office/drawing/2014/main" id="{E7EACEA4-A3FD-1EE2-5E0B-3549F0CCA2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pic>
        <p:nvPicPr>
          <p:cNvPr id="24" name="图片 23" descr="图表&#10;&#10;描述已自动生成">
            <a:extLst>
              <a:ext uri="{FF2B5EF4-FFF2-40B4-BE49-F238E27FC236}">
                <a16:creationId xmlns:a16="http://schemas.microsoft.com/office/drawing/2014/main" id="{C60F60B6-0621-DFED-00EA-43F8688B0A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8769" y="1193266"/>
            <a:ext cx="8143274" cy="4647171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E9ACA30F-3AFE-53EB-4AC7-522E8D9888C5}"/>
              </a:ext>
            </a:extLst>
          </p:cNvPr>
          <p:cNvSpPr txBox="1"/>
          <p:nvPr/>
        </p:nvSpPr>
        <p:spPr>
          <a:xfrm>
            <a:off x="7198000" y="5840437"/>
            <a:ext cx="60990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/>
              <a:t>Credit: Shan Cheng </a:t>
            </a:r>
            <a:endParaRPr lang="zh-CN" altLang="en-US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47402BAF-2442-8646-277D-3885D894064D}"/>
              </a:ext>
            </a:extLst>
          </p:cNvPr>
          <p:cNvGrpSpPr/>
          <p:nvPr/>
        </p:nvGrpSpPr>
        <p:grpSpPr>
          <a:xfrm>
            <a:off x="738521" y="3903914"/>
            <a:ext cx="2213551" cy="1990104"/>
            <a:chOff x="805036" y="1821914"/>
            <a:chExt cx="3627141" cy="325787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7832CD6D-7801-9BC3-7138-9B23EEE70D3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5036" y="1904752"/>
              <a:ext cx="3533925" cy="317504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9B742502-265F-6D79-DB88-6F89843D8D26}"/>
                    </a:ext>
                  </a:extLst>
                </p:cNvPr>
                <p:cNvSpPr txBox="1"/>
                <p:nvPr/>
              </p:nvSpPr>
              <p:spPr>
                <a:xfrm>
                  <a:off x="936086" y="3766904"/>
                  <a:ext cx="321765" cy="26902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US" altLang="zh-CN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e>
                          <m:sup>
                            <m:r>
                              <a:rPr lang="en-US" altLang="zh-CN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p>
                        </m:sSup>
                      </m:oMath>
                    </m:oMathPara>
                  </a14:m>
                  <a:endParaRPr lang="zh-CN" altLang="en-US" b="1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C43251BC-4026-A3AF-D7FF-C7DA2ED85B2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6086" y="3766904"/>
                  <a:ext cx="321765" cy="269025"/>
                </a:xfrm>
                <a:prstGeom prst="rect">
                  <a:avLst/>
                </a:prstGeom>
                <a:blipFill>
                  <a:blip r:embed="rId7"/>
                  <a:stretch>
                    <a:fillRect l="-19231" t="-6818" r="-11538" b="-11364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491D4122-0D99-BD15-1ED1-1D5083A1348E}"/>
                    </a:ext>
                  </a:extLst>
                </p:cNvPr>
                <p:cNvSpPr txBox="1"/>
                <p:nvPr/>
              </p:nvSpPr>
              <p:spPr>
                <a:xfrm>
                  <a:off x="3891018" y="3766904"/>
                  <a:ext cx="333853" cy="26311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US" altLang="zh-CN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𝝅</m:t>
                            </m:r>
                          </m:e>
                          <m:sup>
                            <m:r>
                              <a:rPr lang="en-US" altLang="zh-CN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lang="zh-CN" altLang="en-US" b="1" dirty="0">
                    <a:solidFill>
                      <a:schemeClr val="bg1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文本框 7">
                  <a:extLst>
                    <a:ext uri="{FF2B5EF4-FFF2-40B4-BE49-F238E27FC236}">
                      <a16:creationId xmlns:a16="http://schemas.microsoft.com/office/drawing/2014/main" id="{DE083A07-7E9E-90F8-044E-9DA07A55011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91018" y="3766904"/>
                  <a:ext cx="333853" cy="263116"/>
                </a:xfrm>
                <a:prstGeom prst="rect">
                  <a:avLst/>
                </a:prstGeom>
                <a:blipFill>
                  <a:blip r:embed="rId8"/>
                  <a:stretch>
                    <a:fillRect l="-10909" r="-7273" b="-465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7AF07B18-2006-1BDA-2460-F3916EADED4C}"/>
                    </a:ext>
                  </a:extLst>
                </p:cNvPr>
                <p:cNvSpPr txBox="1"/>
                <p:nvPr/>
              </p:nvSpPr>
              <p:spPr>
                <a:xfrm>
                  <a:off x="2040518" y="2582535"/>
                  <a:ext cx="481926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𝑽</m:t>
                            </m:r>
                          </m:e>
                          <m:sub>
                            <m:r>
                              <a:rPr lang="en-US" altLang="zh-CN" sz="2000" b="1" i="1" smtClean="0">
                                <a:latin typeface="Cambria Math" panose="02040503050406030204" pitchFamily="18" charset="0"/>
                              </a:rPr>
                              <m:t>𝒖𝒃</m:t>
                            </m:r>
                          </m:sub>
                        </m:sSub>
                      </m:oMath>
                    </m:oMathPara>
                  </a14:m>
                  <a:endParaRPr lang="zh-CN" altLang="en-US" sz="2000" b="1" dirty="0"/>
                </a:p>
              </p:txBody>
            </p:sp>
          </mc:Choice>
          <mc:Fallback xmlns="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F5F33F8D-B5CB-FF19-655A-9C44F61BAA4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40518" y="2582535"/>
                  <a:ext cx="481926" cy="307777"/>
                </a:xfrm>
                <a:prstGeom prst="rect">
                  <a:avLst/>
                </a:prstGeom>
                <a:blipFill>
                  <a:blip r:embed="rId9"/>
                  <a:stretch>
                    <a:fillRect l="-26923" r="-46154" b="-93333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8BFEC077-425B-4005-F1E8-9006B7DE7424}"/>
                    </a:ext>
                  </a:extLst>
                </p:cNvPr>
                <p:cNvSpPr txBox="1"/>
                <p:nvPr/>
              </p:nvSpPr>
              <p:spPr>
                <a:xfrm>
                  <a:off x="4124850" y="1821914"/>
                  <a:ext cx="30732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</m:e>
                          <m:sup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56AAE410-4BA7-BB8F-E83A-6A71E39CFF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24850" y="1821914"/>
                  <a:ext cx="307327" cy="307777"/>
                </a:xfrm>
                <a:prstGeom prst="rect">
                  <a:avLst/>
                </a:prstGeom>
                <a:blipFill>
                  <a:blip r:embed="rId10"/>
                  <a:stretch>
                    <a:fillRect l="-18000" b="-8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9558F014-3A02-3DC3-F0A3-1456773F31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100717" y="2334042"/>
              <a:ext cx="287046" cy="27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77394449"/>
      </p:ext>
    </p:extLst>
  </p:cSld>
  <p:clrMapOvr>
    <a:masterClrMapping/>
  </p:clrMapOvr>
  <p:transition advTm="3094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EBFB9-B505-028E-5D94-04F02B34E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A658351-3251-600A-0FE1-16453EE7F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6613" y="392113"/>
            <a:ext cx="103663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825FBF58-9FD3-A647-B76E-DE33220287F7}" type="slidenum">
              <a:rPr kumimoji="0" lang="zh-CN" altLang="en-US" sz="2800"/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36</a:t>
            </a:fld>
            <a:endParaRPr kumimoji="0" lang="zh-CN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占位符 1">
                <a:extLst>
                  <a:ext uri="{FF2B5EF4-FFF2-40B4-BE49-F238E27FC236}">
                    <a16:creationId xmlns:a16="http://schemas.microsoft.com/office/drawing/2014/main" id="{4E73608A-4962-A940-E058-89953F4123C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0840" y="149560"/>
                <a:ext cx="9416684" cy="605406"/>
              </a:xfrm>
              <a:prstGeom prst="rect">
                <a:avLst/>
              </a:prstGeom>
            </p:spPr>
            <p:txBody>
              <a:bodyPr vert="horz" lIns="91440" tIns="45720" rIns="91440" bIns="45720" rtlCol="0" anchor="ctr"/>
              <a:lstStyle>
                <a:defPPr>
                  <a:defRPr lang="en-US"/>
                </a:defPPr>
                <a:lvl1pPr marL="0" algn="ctr" defTabSz="4572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14:m>
                  <m:oMath xmlns:m="http://schemas.openxmlformats.org/officeDocument/2006/math">
                    <m:r>
                      <a:rPr kumimoji="1" lang="en-US" altLang="zh-CN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charset="0"/>
                      </a:rPr>
                      <m:t>𝐵</m:t>
                    </m:r>
                    <m:r>
                      <a:rPr kumimoji="1" lang="en-US" altLang="zh-CN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charset="0"/>
                      </a:rPr>
                      <m:t>→</m:t>
                    </m:r>
                    <m:r>
                      <a:rPr kumimoji="1" lang="en-US" altLang="zh-CN" sz="3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charset="0"/>
                      </a:rPr>
                      <m:t>𝜋</m:t>
                    </m:r>
                  </m:oMath>
                </a14:m>
                <a:r>
                  <a:rPr kumimoji="1" lang="zh-CN" altLang="en-US" sz="3200" dirty="0">
                    <a:solidFill>
                      <a:schemeClr val="tx1"/>
                    </a:solidFill>
                    <a:latin typeface="SimSun" panose="02010600030101010101" pitchFamily="2" charset="-122"/>
                    <a:ea typeface="SimSun" panose="02010600030101010101" pitchFamily="2" charset="-122"/>
                    <a:cs typeface="Times New Roman" charset="0"/>
                  </a:rPr>
                  <a:t>形状因子</a:t>
                </a:r>
              </a:p>
            </p:txBody>
          </p:sp>
        </mc:Choice>
        <mc:Fallback xmlns="">
          <p:sp>
            <p:nvSpPr>
              <p:cNvPr id="2" name="文本占位符 1">
                <a:extLst>
                  <a:ext uri="{FF2B5EF4-FFF2-40B4-BE49-F238E27FC236}">
                    <a16:creationId xmlns:a16="http://schemas.microsoft.com/office/drawing/2014/main" id="{4E73608A-4962-A940-E058-89953F4123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840" y="149560"/>
                <a:ext cx="9416684" cy="605406"/>
              </a:xfrm>
              <a:prstGeom prst="rect">
                <a:avLst/>
              </a:prstGeom>
              <a:blipFill>
                <a:blip r:embed="rId3"/>
                <a:stretch>
                  <a:fillRect l="-539" t="-14583" b="-270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组合 3">
            <a:extLst>
              <a:ext uri="{FF2B5EF4-FFF2-40B4-BE49-F238E27FC236}">
                <a16:creationId xmlns:a16="http://schemas.microsoft.com/office/drawing/2014/main" id="{BBEF8846-B26A-1AC1-F8C2-61C340477337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7" name="直线连接符 46">
              <a:extLst>
                <a:ext uri="{FF2B5EF4-FFF2-40B4-BE49-F238E27FC236}">
                  <a16:creationId xmlns:a16="http://schemas.microsoft.com/office/drawing/2014/main" id="{619503C3-190C-DDC8-52D0-30B152EA928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直线连接符 48">
              <a:extLst>
                <a:ext uri="{FF2B5EF4-FFF2-40B4-BE49-F238E27FC236}">
                  <a16:creationId xmlns:a16="http://schemas.microsoft.com/office/drawing/2014/main" id="{3DE88413-9EE5-AD54-17FC-1DEAF78837D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直线连接符 49">
              <a:extLst>
                <a:ext uri="{FF2B5EF4-FFF2-40B4-BE49-F238E27FC236}">
                  <a16:creationId xmlns:a16="http://schemas.microsoft.com/office/drawing/2014/main" id="{D790976B-8DD1-094E-C59B-245641546A2B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Line 2">
              <a:extLst>
                <a:ext uri="{FF2B5EF4-FFF2-40B4-BE49-F238E27FC236}">
                  <a16:creationId xmlns:a16="http://schemas.microsoft.com/office/drawing/2014/main" id="{C1C1563F-154A-BE84-7005-BD600B3D48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2" name="文本框 27">
            <a:extLst>
              <a:ext uri="{FF2B5EF4-FFF2-40B4-BE49-F238E27FC236}">
                <a16:creationId xmlns:a16="http://schemas.microsoft.com/office/drawing/2014/main" id="{1A7F8C85-EEDF-3F27-9CAF-CA79E1F64214}"/>
              </a:ext>
            </a:extLst>
          </p:cNvPr>
          <p:cNvSpPr>
            <a:spLocks noGrp="1"/>
          </p:cNvSpPr>
          <p:nvPr/>
        </p:nvSpPr>
        <p:spPr>
          <a:xfrm>
            <a:off x="1032866" y="5686738"/>
            <a:ext cx="10482065" cy="830997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</a:rPr>
              <a:t>｜</a:t>
            </a:r>
            <a:r>
              <a:rPr lang="en-US" altLang="zh-CN" sz="2400" b="1" dirty="0" err="1">
                <a:solidFill>
                  <a:schemeClr val="bg1"/>
                </a:solidFill>
              </a:rPr>
              <a:t>Vub</a:t>
            </a:r>
            <a:r>
              <a:rPr lang="en-US" altLang="zh-CN" sz="2400" b="1" dirty="0">
                <a:solidFill>
                  <a:schemeClr val="bg1"/>
                </a:solidFill>
              </a:rPr>
              <a:t>| </a:t>
            </a:r>
            <a:r>
              <a:rPr lang="zh-CN" altLang="en-US" sz="2400" b="1" dirty="0">
                <a:solidFill>
                  <a:schemeClr val="bg1"/>
                </a:solidFill>
              </a:rPr>
              <a:t>的抽取中，</a:t>
            </a:r>
            <a:r>
              <a:rPr lang="en-US" altLang="zh-CN" sz="2400" b="1" dirty="0">
                <a:solidFill>
                  <a:schemeClr val="bg1"/>
                </a:solidFill>
              </a:rPr>
              <a:t>low</a:t>
            </a:r>
            <a:r>
              <a:rPr lang="zh-CN" altLang="en-US" sz="2400" b="1" dirty="0">
                <a:solidFill>
                  <a:schemeClr val="bg1"/>
                </a:solidFill>
              </a:rPr>
              <a:t> </a:t>
            </a:r>
            <a:r>
              <a:rPr lang="en-US" altLang="zh-CN" sz="2400" b="1" dirty="0">
                <a:solidFill>
                  <a:schemeClr val="bg1"/>
                </a:solidFill>
              </a:rPr>
              <a:t>q2</a:t>
            </a:r>
            <a:r>
              <a:rPr lang="zh-CN" altLang="en-US" sz="2400" b="1" dirty="0">
                <a:solidFill>
                  <a:schemeClr val="bg1"/>
                </a:solidFill>
              </a:rPr>
              <a:t> 尚无直接的格点</a:t>
            </a:r>
            <a:r>
              <a:rPr lang="en-US" altLang="zh-CN" sz="2400" b="1" dirty="0">
                <a:solidFill>
                  <a:schemeClr val="bg1"/>
                </a:solidFill>
              </a:rPr>
              <a:t>QCD</a:t>
            </a:r>
            <a:r>
              <a:rPr lang="zh-CN" altLang="en-US" sz="2400" b="1" dirty="0">
                <a:solidFill>
                  <a:schemeClr val="bg1"/>
                </a:solidFill>
              </a:rPr>
              <a:t>计算</a:t>
            </a:r>
            <a:r>
              <a:rPr lang="en-US" altLang="zh-CN" sz="2400" b="1" dirty="0">
                <a:solidFill>
                  <a:schemeClr val="bg1"/>
                </a:solidFill>
              </a:rPr>
              <a:t>;</a:t>
            </a: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</a:rPr>
              <a:t>利用</a:t>
            </a:r>
            <a:r>
              <a:rPr lang="en-US" altLang="zh-CN" sz="2400" b="1" dirty="0" err="1">
                <a:solidFill>
                  <a:schemeClr val="bg1"/>
                </a:solidFill>
              </a:rPr>
              <a:t>IdeaMinerLQCD+LQCDMaster</a:t>
            </a:r>
            <a:r>
              <a:rPr lang="zh-CN" altLang="en-US" sz="2400" b="1" dirty="0">
                <a:solidFill>
                  <a:schemeClr val="bg1"/>
                </a:solidFill>
              </a:rPr>
              <a:t>，可以快速提出新的想法并进行检验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C9437CD0-DEB3-B94A-EB58-A215315E62EC}"/>
              </a:ext>
            </a:extLst>
          </p:cNvPr>
          <p:cNvGrpSpPr/>
          <p:nvPr/>
        </p:nvGrpSpPr>
        <p:grpSpPr>
          <a:xfrm>
            <a:off x="451112" y="2369981"/>
            <a:ext cx="3004913" cy="2480781"/>
            <a:chOff x="830840" y="1000125"/>
            <a:chExt cx="3004913" cy="2480781"/>
          </a:xfrm>
        </p:grpSpPr>
        <p:pic>
          <p:nvPicPr>
            <p:cNvPr id="9" name="图片 8" descr="图片包含 图表&#10;&#10;描述已自动生成">
              <a:extLst>
                <a:ext uri="{FF2B5EF4-FFF2-40B4-BE49-F238E27FC236}">
                  <a16:creationId xmlns:a16="http://schemas.microsoft.com/office/drawing/2014/main" id="{6031E375-9562-1159-A000-6873AB86B1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0840" y="1000125"/>
              <a:ext cx="3004913" cy="2173004"/>
            </a:xfrm>
            <a:prstGeom prst="rect">
              <a:avLst/>
            </a:prstGeom>
          </p:spPr>
        </p:pic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4BB363CE-4287-AC65-263B-80EBD3832542}"/>
                </a:ext>
              </a:extLst>
            </p:cNvPr>
            <p:cNvSpPr txBox="1"/>
            <p:nvPr/>
          </p:nvSpPr>
          <p:spPr>
            <a:xfrm>
              <a:off x="1244375" y="3173129"/>
              <a:ext cx="1278955" cy="307777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1501.05373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2AC8E105-0731-2CC6-DD4B-68E0FC12D000}"/>
              </a:ext>
            </a:extLst>
          </p:cNvPr>
          <p:cNvGrpSpPr/>
          <p:nvPr/>
        </p:nvGrpSpPr>
        <p:grpSpPr>
          <a:xfrm>
            <a:off x="3626085" y="1898719"/>
            <a:ext cx="3004903" cy="3178521"/>
            <a:chOff x="1052492" y="3274787"/>
            <a:chExt cx="2414337" cy="2556036"/>
          </a:xfrm>
        </p:grpSpPr>
        <p:pic>
          <p:nvPicPr>
            <p:cNvPr id="11" name="图片 10" descr="图表&#10;&#10;描述已自动生成">
              <a:extLst>
                <a:ext uri="{FF2B5EF4-FFF2-40B4-BE49-F238E27FC236}">
                  <a16:creationId xmlns:a16="http://schemas.microsoft.com/office/drawing/2014/main" id="{1B64B7C9-CA17-98A2-1432-50434074CB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52492" y="3274787"/>
              <a:ext cx="2414337" cy="2556036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5C50539-27D7-3188-C403-74EB6BA07E32}"/>
                </a:ext>
              </a:extLst>
            </p:cNvPr>
            <p:cNvSpPr txBox="1"/>
            <p:nvPr/>
          </p:nvSpPr>
          <p:spPr>
            <a:xfrm>
              <a:off x="1295171" y="5167194"/>
              <a:ext cx="1205433" cy="307777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1510.07446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A8B973A8-4C41-9B49-89B0-186FEEC638BC}"/>
                  </a:ext>
                </a:extLst>
              </p:cNvPr>
              <p:cNvSpPr txBox="1"/>
              <p:nvPr/>
            </p:nvSpPr>
            <p:spPr>
              <a:xfrm>
                <a:off x="6925910" y="1636823"/>
                <a:ext cx="5032056" cy="33578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Wingdings" pitchFamily="2" charset="2"/>
                  <a:buChar char="ü"/>
                </a:pPr>
                <a14:m>
                  <m:oMath xmlns:m="http://schemas.openxmlformats.org/officeDocument/2006/math">
                    <m:r>
                      <a:rPr kumimoji="1" lang="en-US" altLang="zh-CN" sz="2400" i="1">
                        <a:latin typeface="Cambria Math" panose="02040503050406030204" pitchFamily="18" charset="0"/>
                        <a:ea typeface="SimSun" panose="02010600030101010101" pitchFamily="2" charset="-122"/>
                        <a:cs typeface="Times New Roman" charset="0"/>
                      </a:rPr>
                      <m:t>𝐵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charset="0"/>
                      </a:rPr>
                      <m:t>→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charset="0"/>
                      </a:rPr>
                      <m:t>𝜋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charset="0"/>
                      </a:rPr>
                      <m:t> </m:t>
                    </m:r>
                  </m:oMath>
                </a14:m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形状因子的疑难： </a:t>
                </a:r>
                <a:endPara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l">
                  <a:lnSpc>
                    <a:spcPct val="150000"/>
                  </a:lnSpc>
                  <a:buFont typeface="Wingdings" pitchFamily="2" charset="2"/>
                  <a:buChar char="ü"/>
                </a:pPr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格点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QCD</a:t>
                </a:r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的可能解决方案：</a:t>
                </a:r>
                <a:endPara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800100" lvl="1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改进算符</a:t>
                </a:r>
                <a:endPara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800100" lvl="1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smearing</a:t>
                </a:r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、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distillation</a:t>
                </a:r>
              </a:p>
              <a:p>
                <a:pPr marL="800100" lvl="1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运</a:t>
                </a:r>
                <a:r>
                  <a:rPr lang="zh-CN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动</a:t>
                </a:r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参考系、</a:t>
                </a:r>
                <a:endPara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800100" lvl="1" indent="-34290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有效理论场</a:t>
                </a:r>
                <a:endParaRPr lang="en-US" altLang="zh-CN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A8B973A8-4C41-9B49-89B0-186FEEC638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5910" y="1636823"/>
                <a:ext cx="5032056" cy="3357842"/>
              </a:xfrm>
              <a:prstGeom prst="rect">
                <a:avLst/>
              </a:prstGeom>
              <a:blipFill>
                <a:blip r:embed="rId6"/>
                <a:stretch>
                  <a:fillRect l="-1511" b="-30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3372003"/>
      </p:ext>
    </p:extLst>
  </p:cSld>
  <p:clrMapOvr>
    <a:masterClrMapping/>
  </p:clrMapOvr>
  <p:transition advTm="3094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37</a:t>
            </a:fld>
            <a:endParaRPr kumimoji="1" lang="zh-CN" altLang="en-US" sz="2400" dirty="0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1B9640ED-9468-D458-6997-CC789E17FC1A}"/>
              </a:ext>
            </a:extLst>
          </p:cNvPr>
          <p:cNvSpPr/>
          <p:nvPr/>
        </p:nvSpPr>
        <p:spPr>
          <a:xfrm>
            <a:off x="431863" y="334162"/>
            <a:ext cx="11328273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3200" b="1" dirty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从</a:t>
            </a:r>
            <a:r>
              <a:rPr lang="en-US" altLang="zh-CN" sz="3200" b="1" dirty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AI-Agent</a:t>
            </a:r>
            <a:r>
              <a:rPr lang="zh-CN" altLang="en-US" sz="3200" b="1" dirty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到</a:t>
            </a:r>
            <a:r>
              <a:rPr lang="en-US" altLang="zh-CN" sz="3200" b="1" dirty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AI-Scientist</a:t>
            </a:r>
            <a:endParaRPr lang="zh-CN" altLang="en-US" sz="3200" b="1" dirty="0">
              <a:blipFill>
                <a:blip r:embed="rId3"/>
                <a:stretch>
                  <a:fillRect/>
                </a:stretch>
              </a:blip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  <a:sym typeface="SimHei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71ED651-081D-5E7C-E586-ECD136891B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540" b="15449"/>
          <a:stretch/>
        </p:blipFill>
        <p:spPr>
          <a:xfrm>
            <a:off x="497380" y="1124780"/>
            <a:ext cx="11197237" cy="447025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C9800B8-9B76-0014-2AB2-B281302AD0BF}"/>
              </a:ext>
            </a:extLst>
          </p:cNvPr>
          <p:cNvSpPr txBox="1"/>
          <p:nvPr/>
        </p:nvSpPr>
        <p:spPr>
          <a:xfrm>
            <a:off x="431863" y="5896340"/>
            <a:ext cx="11197237" cy="830997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b="1" cap="none" spc="0" dirty="0">
                <a:ln w="25400">
                  <a:noFill/>
                  <a:prstDash val="solid"/>
                </a:ln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(</a:t>
            </a:r>
            <a:r>
              <a:rPr lang="zh-CN" altLang="en-US" sz="2400" b="1" cap="none" spc="0" dirty="0">
                <a:ln w="25400">
                  <a:noFill/>
                  <a:prstDash val="solid"/>
                </a:ln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希望</a:t>
            </a:r>
            <a:r>
              <a:rPr lang="en-US" altLang="zh-CN" sz="2400" b="1" cap="none" spc="0" dirty="0">
                <a:ln w="25400">
                  <a:noFill/>
                  <a:prstDash val="solid"/>
                </a:ln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)</a:t>
            </a:r>
            <a:r>
              <a:rPr lang="zh-CN" altLang="en-US" sz="2400" b="1" cap="none" spc="0" dirty="0">
                <a:ln w="25400">
                  <a:noFill/>
                  <a:prstDash val="solid"/>
                </a:ln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未来</a:t>
            </a:r>
            <a:r>
              <a:rPr lang="fr-FR" altLang="zh-CN" sz="2400" b="1" cap="none" spc="0" dirty="0">
                <a:ln w="25400">
                  <a:noFill/>
                  <a:prstDash val="solid"/>
                </a:ln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AI</a:t>
            </a:r>
            <a:r>
              <a:rPr lang="zh-CN" altLang="en-US" sz="2400" b="1" cap="none" spc="0" dirty="0">
                <a:ln w="25400">
                  <a:noFill/>
                  <a:prstDash val="solid"/>
                </a:ln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并不会代替物理学家，而是帮助我们探索过去因复杂度、成本与工程门槛而无法触及的物理问题。</a:t>
            </a:r>
          </a:p>
        </p:txBody>
      </p:sp>
    </p:spTree>
    <p:extLst>
      <p:ext uri="{BB962C8B-B14F-4D97-AF65-F5344CB8AC3E}">
        <p14:creationId xmlns:p14="http://schemas.microsoft.com/office/powerpoint/2010/main" val="403364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38</a:t>
            </a:fld>
            <a:endParaRPr kumimoji="1" lang="zh-CN" altLang="en-US" sz="2400" dirty="0"/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C87B5DBF-FEC8-6D35-8398-32EDAD7608D7}"/>
              </a:ext>
            </a:extLst>
          </p:cNvPr>
          <p:cNvSpPr/>
          <p:nvPr/>
        </p:nvSpPr>
        <p:spPr>
          <a:xfrm>
            <a:off x="414550" y="1291268"/>
            <a:ext cx="2279047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文件链接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6D2C3B1-DCAF-8A56-1B03-30F06D548F3A}"/>
              </a:ext>
            </a:extLst>
          </p:cNvPr>
          <p:cNvSpPr txBox="1"/>
          <p:nvPr/>
        </p:nvSpPr>
        <p:spPr>
          <a:xfrm>
            <a:off x="1554074" y="1938968"/>
            <a:ext cx="609962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https://github.com/sjtu-sai-agents/LQCD_Master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https://github.com/sjtu-sai-agents/PhysMaster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" altLang="zh-CN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https://github.com/CLQCD/PyQUDA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B0EDF8F-0402-2837-5E62-6274BC21939F}"/>
              </a:ext>
            </a:extLst>
          </p:cNvPr>
          <p:cNvSpPr txBox="1"/>
          <p:nvPr/>
        </p:nvSpPr>
        <p:spPr>
          <a:xfrm>
            <a:off x="1554073" y="4483044"/>
            <a:ext cx="69087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https://indico-tdli.sjtu.edu.cn/event/5258/</a:t>
            </a:r>
            <a:endParaRPr lang="en" altLang="zh-CN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F043EA2-365A-D0F7-DC18-38FC405C5DAC}"/>
              </a:ext>
            </a:extLst>
          </p:cNvPr>
          <p:cNvSpPr txBox="1"/>
          <p:nvPr/>
        </p:nvSpPr>
        <p:spPr>
          <a:xfrm>
            <a:off x="326159" y="3621269"/>
            <a:ext cx="610235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广告：</a:t>
            </a:r>
            <a:r>
              <a:rPr lang="en-US" altLang="zh-CN" sz="28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LQCDMaster</a:t>
            </a:r>
            <a:r>
              <a:rPr lang="en-US" altLang="zh-CN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 Hands-on</a:t>
            </a:r>
            <a:endParaRPr lang="zh-CN" alt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  <a:sym typeface="SimHei"/>
            </a:endParaRPr>
          </a:p>
        </p:txBody>
      </p:sp>
    </p:spTree>
    <p:extLst>
      <p:ext uri="{BB962C8B-B14F-4D97-AF65-F5344CB8AC3E}">
        <p14:creationId xmlns:p14="http://schemas.microsoft.com/office/powerpoint/2010/main" val="12273191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>
            <a:extLst>
              <a:ext uri="{FF2B5EF4-FFF2-40B4-BE49-F238E27FC236}">
                <a16:creationId xmlns:a16="http://schemas.microsoft.com/office/drawing/2014/main" id="{2031B21E-CAEA-0BE3-6166-11F24143ABFD}"/>
              </a:ext>
            </a:extLst>
          </p:cNvPr>
          <p:cNvSpPr/>
          <p:nvPr/>
        </p:nvSpPr>
        <p:spPr>
          <a:xfrm>
            <a:off x="422980" y="2689589"/>
            <a:ext cx="11328273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en-US" altLang="zh-CN" sz="4000" b="1" dirty="0">
                <a:blipFill>
                  <a:blip r:embed="rId2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BACKUP</a:t>
            </a:r>
            <a:r>
              <a:rPr lang="zh-CN" altLang="en-US" sz="4000" b="1" dirty="0">
                <a:blipFill>
                  <a:blip r:embed="rId2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 </a:t>
            </a:r>
            <a:r>
              <a:rPr lang="en-US" altLang="zh-CN" sz="4000" b="1" dirty="0">
                <a:blipFill>
                  <a:blip r:embed="rId2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SLIDES</a:t>
            </a:r>
            <a:endParaRPr lang="fr-FR" altLang="zh-CN" sz="4000" b="1" dirty="0">
              <a:blipFill>
                <a:blip r:embed="rId2"/>
                <a:stretch>
                  <a:fillRect/>
                </a:stretch>
              </a:blip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  <a:sym typeface="SimHei"/>
            </a:endParaRPr>
          </a:p>
        </p:txBody>
      </p:sp>
    </p:spTree>
    <p:extLst>
      <p:ext uri="{BB962C8B-B14F-4D97-AF65-F5344CB8AC3E}">
        <p14:creationId xmlns:p14="http://schemas.microsoft.com/office/powerpoint/2010/main" val="32834600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40</a:t>
            </a:fld>
            <a:endParaRPr kumimoji="1" lang="zh-CN" altLang="en-US" sz="24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05CA2E4-CBFC-F0D1-ECDC-F89ED5D1D46C}"/>
              </a:ext>
            </a:extLst>
          </p:cNvPr>
          <p:cNvSpPr txBox="1"/>
          <p:nvPr/>
        </p:nvSpPr>
        <p:spPr>
          <a:xfrm>
            <a:off x="1403928" y="1161392"/>
            <a:ext cx="39358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ColliderAgent</a:t>
            </a:r>
            <a:r>
              <a:rPr lang="en-US" altLang="zh-CN" sz="16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Qiu, </a:t>
            </a:r>
            <a:r>
              <a:rPr lang="en-US" altLang="zh-CN" sz="1600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et.al</a:t>
            </a:r>
            <a:r>
              <a:rPr lang="en-US" altLang="zh-CN" sz="16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2603.14553 </a:t>
            </a:r>
            <a:endParaRPr lang="zh-CN" altLang="en-US" sz="1600" b="1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8C5BE484-E73D-83B2-7DAF-7F57A73DA3E8}"/>
              </a:ext>
            </a:extLst>
          </p:cNvPr>
          <p:cNvGrpSpPr/>
          <p:nvPr/>
        </p:nvGrpSpPr>
        <p:grpSpPr>
          <a:xfrm>
            <a:off x="354042" y="1565250"/>
            <a:ext cx="5775159" cy="4869725"/>
            <a:chOff x="354565" y="1565250"/>
            <a:chExt cx="6053124" cy="4869725"/>
          </a:xfrm>
        </p:grpSpPr>
        <p:pic>
          <p:nvPicPr>
            <p:cNvPr id="5" name="图片 4" descr="图形用户界面, 文本, 应用程序, 电子邮件&#10;&#10;描述已自动生成">
              <a:extLst>
                <a:ext uri="{FF2B5EF4-FFF2-40B4-BE49-F238E27FC236}">
                  <a16:creationId xmlns:a16="http://schemas.microsoft.com/office/drawing/2014/main" id="{9BEEE9FC-88B4-EB83-76EC-F3478AD61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t="6396"/>
            <a:stretch/>
          </p:blipFill>
          <p:spPr>
            <a:xfrm>
              <a:off x="354565" y="1565250"/>
              <a:ext cx="6053124" cy="2601773"/>
            </a:xfrm>
            <a:prstGeom prst="rect">
              <a:avLst/>
            </a:prstGeom>
          </p:spPr>
        </p:pic>
        <p:pic>
          <p:nvPicPr>
            <p:cNvPr id="7" name="图片 6" descr="图表, 折线图, 直方图&#10;&#10;描述已自动生成">
              <a:extLst>
                <a:ext uri="{FF2B5EF4-FFF2-40B4-BE49-F238E27FC236}">
                  <a16:creationId xmlns:a16="http://schemas.microsoft.com/office/drawing/2014/main" id="{53058C16-AA60-6BA2-8D8B-5A7A0CAFFD6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9869" y="4088258"/>
              <a:ext cx="5859725" cy="2346717"/>
            </a:xfrm>
            <a:prstGeom prst="rect">
              <a:avLst/>
            </a:prstGeom>
          </p:spPr>
        </p:pic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CBB706F0-86D8-23E3-A879-C3C5BB613A83}"/>
              </a:ext>
            </a:extLst>
          </p:cNvPr>
          <p:cNvSpPr txBox="1"/>
          <p:nvPr/>
        </p:nvSpPr>
        <p:spPr>
          <a:xfrm>
            <a:off x="6852230" y="1192499"/>
            <a:ext cx="500949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16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COLLIDER-BENCH: </a:t>
            </a:r>
            <a:r>
              <a:rPr lang="en" altLang="zh-CN" sz="1600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Faroughy,et.al</a:t>
            </a:r>
            <a:r>
              <a:rPr lang="en" altLang="zh-CN" sz="16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2605.13950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图片 9" descr="图示&#10;&#10;描述已自动生成">
            <a:extLst>
              <a:ext uri="{FF2B5EF4-FFF2-40B4-BE49-F238E27FC236}">
                <a16:creationId xmlns:a16="http://schemas.microsoft.com/office/drawing/2014/main" id="{6F073CF3-3A3C-0F9C-0C37-542102ACE0F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10354" b="3534"/>
          <a:stretch/>
        </p:blipFill>
        <p:spPr>
          <a:xfrm>
            <a:off x="6489730" y="1639762"/>
            <a:ext cx="5438233" cy="252004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8ECEA2FB-91C0-6DFC-3203-8201EF1A4F56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11424" y="4148019"/>
            <a:ext cx="4552101" cy="2528945"/>
          </a:xfrm>
          <a:prstGeom prst="rect">
            <a:avLst/>
          </a:prstGeom>
        </p:spPr>
      </p:pic>
      <p:sp>
        <p:nvSpPr>
          <p:cNvPr id="12" name="AutoShape 2">
            <a:extLst>
              <a:ext uri="{FF2B5EF4-FFF2-40B4-BE49-F238E27FC236}">
                <a16:creationId xmlns:a16="http://schemas.microsoft.com/office/drawing/2014/main" id="{7392CB22-9D72-7FAD-B9C7-3D211496E3F4}"/>
              </a:ext>
            </a:extLst>
          </p:cNvPr>
          <p:cNvSpPr/>
          <p:nvPr/>
        </p:nvSpPr>
        <p:spPr>
          <a:xfrm>
            <a:off x="1378343" y="287475"/>
            <a:ext cx="9428826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3200" b="1" dirty="0">
                <a:blipFill>
                  <a:blip r:embed="rId7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高能物理中的</a:t>
            </a:r>
            <a:r>
              <a:rPr lang="fr-FR" altLang="zh-CN" sz="3200" b="1" dirty="0">
                <a:blipFill>
                  <a:blip r:embed="rId7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AI Agent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7D2E5022-BE1F-CC15-2475-6DA8FE7D6FC8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6" name="直线连接符 46">
              <a:extLst>
                <a:ext uri="{FF2B5EF4-FFF2-40B4-BE49-F238E27FC236}">
                  <a16:creationId xmlns:a16="http://schemas.microsoft.com/office/drawing/2014/main" id="{F9347AAB-6963-C101-6310-CE67F3ABC1D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直线连接符 48">
              <a:extLst>
                <a:ext uri="{FF2B5EF4-FFF2-40B4-BE49-F238E27FC236}">
                  <a16:creationId xmlns:a16="http://schemas.microsoft.com/office/drawing/2014/main" id="{436A3CD8-62A6-5DEF-26D1-5AADBD87DFB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直线连接符 49">
              <a:extLst>
                <a:ext uri="{FF2B5EF4-FFF2-40B4-BE49-F238E27FC236}">
                  <a16:creationId xmlns:a16="http://schemas.microsoft.com/office/drawing/2014/main" id="{D6DEF3B5-5DF8-3C31-9F5B-E1A39AB5E6F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" name="Line 2">
              <a:extLst>
                <a:ext uri="{FF2B5EF4-FFF2-40B4-BE49-F238E27FC236}">
                  <a16:creationId xmlns:a16="http://schemas.microsoft.com/office/drawing/2014/main" id="{ADD4F877-2606-B994-A45F-36821E5075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944624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41</a:t>
            </a:fld>
            <a:endParaRPr kumimoji="1" lang="zh-CN" altLang="en-US" sz="24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12C435E-F600-D4ED-5F91-5A9787B28048}"/>
              </a:ext>
            </a:extLst>
          </p:cNvPr>
          <p:cNvSpPr txBox="1"/>
          <p:nvPr/>
        </p:nvSpPr>
        <p:spPr>
          <a:xfrm>
            <a:off x="1311629" y="1134219"/>
            <a:ext cx="60925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SMEFT-Agent</a:t>
            </a:r>
            <a:r>
              <a:rPr lang="en-US" altLang="zh-CN" sz="16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Guo, </a:t>
            </a:r>
            <a:r>
              <a:rPr lang="en-US" altLang="zh-CN" sz="1600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et.al</a:t>
            </a:r>
            <a:r>
              <a:rPr lang="en-US" altLang="zh-CN" sz="16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2607.22331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6018624-0D1C-0940-5910-2306B33D7C51}"/>
              </a:ext>
            </a:extLst>
          </p:cNvPr>
          <p:cNvGrpSpPr/>
          <p:nvPr/>
        </p:nvGrpSpPr>
        <p:grpSpPr>
          <a:xfrm>
            <a:off x="332737" y="1134219"/>
            <a:ext cx="5372100" cy="5542745"/>
            <a:chOff x="62694" y="3263334"/>
            <a:chExt cx="5372100" cy="5542745"/>
          </a:xfrm>
        </p:grpSpPr>
        <p:pic>
          <p:nvPicPr>
            <p:cNvPr id="14" name="图片 13" descr="图示&#10;&#10;描述已自动生成">
              <a:extLst>
                <a:ext uri="{FF2B5EF4-FFF2-40B4-BE49-F238E27FC236}">
                  <a16:creationId xmlns:a16="http://schemas.microsoft.com/office/drawing/2014/main" id="{46D4515F-F2CA-769D-3872-828B409AA21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694" y="3263334"/>
              <a:ext cx="5372100" cy="3070966"/>
            </a:xfrm>
            <a:prstGeom prst="rect">
              <a:avLst/>
            </a:prstGeom>
          </p:spPr>
        </p:pic>
        <p:pic>
          <p:nvPicPr>
            <p:cNvPr id="15" name="图片 14" descr="图表, 折线图&#10;&#10;描述已自动生成">
              <a:extLst>
                <a:ext uri="{FF2B5EF4-FFF2-40B4-BE49-F238E27FC236}">
                  <a16:creationId xmlns:a16="http://schemas.microsoft.com/office/drawing/2014/main" id="{AF606711-CB59-D7B4-4AA8-2F996202F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22054" y="6177706"/>
              <a:ext cx="3574925" cy="2628373"/>
            </a:xfrm>
            <a:prstGeom prst="rect">
              <a:avLst/>
            </a:prstGeom>
          </p:spPr>
        </p:pic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73304554-0205-E8D7-9E84-3B1FF8A28E17}"/>
              </a:ext>
            </a:extLst>
          </p:cNvPr>
          <p:cNvGrpSpPr/>
          <p:nvPr/>
        </p:nvGrpSpPr>
        <p:grpSpPr>
          <a:xfrm>
            <a:off x="6487165" y="1586496"/>
            <a:ext cx="4627336" cy="5173964"/>
            <a:chOff x="6565901" y="1140452"/>
            <a:chExt cx="4627336" cy="5173964"/>
          </a:xfrm>
        </p:grpSpPr>
        <p:pic>
          <p:nvPicPr>
            <p:cNvPr id="19" name="图片 18" descr="图形用户界面, 图示&#10;&#10;描述已自动生成">
              <a:extLst>
                <a:ext uri="{FF2B5EF4-FFF2-40B4-BE49-F238E27FC236}">
                  <a16:creationId xmlns:a16="http://schemas.microsoft.com/office/drawing/2014/main" id="{457BB603-D53F-A10E-B8D5-94ACA644F5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058607" y="1140452"/>
              <a:ext cx="4002615" cy="2889588"/>
            </a:xfrm>
            <a:prstGeom prst="rect">
              <a:avLst/>
            </a:prstGeom>
          </p:spPr>
        </p:pic>
        <p:pic>
          <p:nvPicPr>
            <p:cNvPr id="20" name="图片 19" descr="图示&#10;&#10;描述已自动生成">
              <a:extLst>
                <a:ext uri="{FF2B5EF4-FFF2-40B4-BE49-F238E27FC236}">
                  <a16:creationId xmlns:a16="http://schemas.microsoft.com/office/drawing/2014/main" id="{C860EBF0-147C-D388-1A7F-D2E4DB9E4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565901" y="4280086"/>
              <a:ext cx="2433305" cy="2034330"/>
            </a:xfrm>
            <a:prstGeom prst="rect">
              <a:avLst/>
            </a:prstGeom>
          </p:spPr>
        </p:pic>
        <p:pic>
          <p:nvPicPr>
            <p:cNvPr id="21" name="图片 20" descr="图表, 图示&#10;&#10;中度可信度描述已自动生成">
              <a:extLst>
                <a:ext uri="{FF2B5EF4-FFF2-40B4-BE49-F238E27FC236}">
                  <a16:creationId xmlns:a16="http://schemas.microsoft.com/office/drawing/2014/main" id="{7E6BA5C4-8935-E125-8271-A1B7A3DC8E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075411" y="4373036"/>
              <a:ext cx="2117826" cy="1889752"/>
            </a:xfrm>
            <a:prstGeom prst="rect">
              <a:avLst/>
            </a:prstGeom>
          </p:spPr>
        </p:pic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882C463E-EF1D-4252-C76E-2A9678224C95}"/>
              </a:ext>
            </a:extLst>
          </p:cNvPr>
          <p:cNvSpPr txBox="1"/>
          <p:nvPr/>
        </p:nvSpPr>
        <p:spPr>
          <a:xfrm>
            <a:off x="6979870" y="1134219"/>
            <a:ext cx="40026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altLang="zh-CN" sz="1600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NNStar</a:t>
            </a:r>
            <a:r>
              <a:rPr lang="zh-CN" altLang="en-US" sz="16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Agent: Ma, </a:t>
            </a:r>
            <a:r>
              <a:rPr lang="en-US" altLang="zh-CN" sz="1600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et.al</a:t>
            </a:r>
            <a:r>
              <a:rPr lang="en-US" altLang="zh-CN" sz="16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 2607.13930</a:t>
            </a:r>
            <a:endParaRPr lang="zh-CN" alt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AutoShape 2">
            <a:extLst>
              <a:ext uri="{FF2B5EF4-FFF2-40B4-BE49-F238E27FC236}">
                <a16:creationId xmlns:a16="http://schemas.microsoft.com/office/drawing/2014/main" id="{456697A1-294C-1B52-E7D8-09C0C9B77A98}"/>
              </a:ext>
            </a:extLst>
          </p:cNvPr>
          <p:cNvSpPr/>
          <p:nvPr/>
        </p:nvSpPr>
        <p:spPr>
          <a:xfrm>
            <a:off x="1378343" y="287475"/>
            <a:ext cx="9428826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3200" b="1" dirty="0">
                <a:blipFill>
                  <a:blip r:embed="rId8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高能物理中的</a:t>
            </a:r>
            <a:r>
              <a:rPr lang="fr-FR" altLang="zh-CN" sz="3200" b="1" dirty="0">
                <a:blipFill>
                  <a:blip r:embed="rId8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AI Agent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D1C553B-6D11-EB8E-E617-6BB15E1DEE00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3" name="直线连接符 46">
              <a:extLst>
                <a:ext uri="{FF2B5EF4-FFF2-40B4-BE49-F238E27FC236}">
                  <a16:creationId xmlns:a16="http://schemas.microsoft.com/office/drawing/2014/main" id="{0231F5AC-3316-CBE2-0B55-3802EC5DBF2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" name="直线连接符 48">
              <a:extLst>
                <a:ext uri="{FF2B5EF4-FFF2-40B4-BE49-F238E27FC236}">
                  <a16:creationId xmlns:a16="http://schemas.microsoft.com/office/drawing/2014/main" id="{9F2DF04A-85D9-A35A-D65C-FDDF049E315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" name="直线连接符 49">
              <a:extLst>
                <a:ext uri="{FF2B5EF4-FFF2-40B4-BE49-F238E27FC236}">
                  <a16:creationId xmlns:a16="http://schemas.microsoft.com/office/drawing/2014/main" id="{CD7A596C-BEE4-D642-E888-CB7F9C6271A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" name="Line 2">
              <a:extLst>
                <a:ext uri="{FF2B5EF4-FFF2-40B4-BE49-F238E27FC236}">
                  <a16:creationId xmlns:a16="http://schemas.microsoft.com/office/drawing/2014/main" id="{74C87682-E211-A801-13B6-E035E6142F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0892927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42</a:t>
            </a:fld>
            <a:endParaRPr kumimoji="1" lang="zh-CN" altLang="en-US" sz="2400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79FB4240-0B12-E182-81D5-E40C31C17C41}"/>
              </a:ext>
            </a:extLst>
          </p:cNvPr>
          <p:cNvGrpSpPr/>
          <p:nvPr/>
        </p:nvGrpSpPr>
        <p:grpSpPr>
          <a:xfrm>
            <a:off x="680116" y="1450431"/>
            <a:ext cx="5145635" cy="5086121"/>
            <a:chOff x="680116" y="1450431"/>
            <a:chExt cx="5145635" cy="5086121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7B13E3BE-B6C7-9B5B-F52F-D4A39D89CB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0116" y="1450431"/>
              <a:ext cx="5145635" cy="3030991"/>
            </a:xfrm>
            <a:prstGeom prst="rect">
              <a:avLst/>
            </a:prstGeom>
          </p:spPr>
        </p:pic>
        <p:pic>
          <p:nvPicPr>
            <p:cNvPr id="5" name="图片 4" descr="图表, 直方图&#10;&#10;描述已自动生成">
              <a:extLst>
                <a:ext uri="{FF2B5EF4-FFF2-40B4-BE49-F238E27FC236}">
                  <a16:creationId xmlns:a16="http://schemas.microsoft.com/office/drawing/2014/main" id="{01615C54-934B-DE79-6690-25C8AC704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05149" y="4333824"/>
              <a:ext cx="4411525" cy="2202728"/>
            </a:xfrm>
            <a:prstGeom prst="rect">
              <a:avLst/>
            </a:prstGeom>
          </p:spPr>
        </p:pic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8EBEB132-66B5-9091-A971-56D02023E6D3}"/>
              </a:ext>
            </a:extLst>
          </p:cNvPr>
          <p:cNvSpPr txBox="1"/>
          <p:nvPr/>
        </p:nvSpPr>
        <p:spPr>
          <a:xfrm>
            <a:off x="1109603" y="1146475"/>
            <a:ext cx="400261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DarkAgent</a:t>
            </a:r>
            <a:r>
              <a:rPr lang="en-US" altLang="zh-CN" sz="16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" altLang="zh-CN" sz="1600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Lucente</a:t>
            </a:r>
            <a:r>
              <a:rPr lang="en" altLang="zh-CN" sz="16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" altLang="zh-CN" sz="1600" b="1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et.al</a:t>
            </a:r>
            <a:r>
              <a:rPr lang="en" altLang="zh-CN" sz="16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16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2606.11157</a:t>
            </a:r>
            <a:endParaRPr lang="zh-CN" altLang="en-US" sz="16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61ABF62-CF9E-D424-F2EC-B7EB5E34FCBC}"/>
              </a:ext>
            </a:extLst>
          </p:cNvPr>
          <p:cNvSpPr txBox="1"/>
          <p:nvPr/>
        </p:nvSpPr>
        <p:spPr>
          <a:xfrm>
            <a:off x="6801103" y="1138511"/>
            <a:ext cx="53908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80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sz="1600" b="1" dirty="0" err="1"/>
              <a:t>CLVisc</a:t>
            </a:r>
            <a:r>
              <a:rPr lang="en-US" altLang="zh-CN" sz="1600" b="1" dirty="0"/>
              <a:t> Agent, </a:t>
            </a:r>
            <a:r>
              <a:rPr lang="en" altLang="zh-CN" sz="1600" b="1" dirty="0"/>
              <a:t>Wang, </a:t>
            </a:r>
            <a:r>
              <a:rPr lang="en" altLang="zh-CN" sz="1600" b="1" dirty="0" err="1"/>
              <a:t>et.al</a:t>
            </a:r>
            <a:r>
              <a:rPr lang="en" altLang="zh-CN" sz="1600" b="1" dirty="0"/>
              <a:t>, 2607.27822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C0C6B535-1919-C888-39E0-F437A18DE113}"/>
              </a:ext>
            </a:extLst>
          </p:cNvPr>
          <p:cNvGrpSpPr/>
          <p:nvPr/>
        </p:nvGrpSpPr>
        <p:grpSpPr>
          <a:xfrm>
            <a:off x="5704837" y="1773943"/>
            <a:ext cx="5956441" cy="4652854"/>
            <a:chOff x="177800" y="1898573"/>
            <a:chExt cx="5956441" cy="4652854"/>
          </a:xfrm>
        </p:grpSpPr>
        <p:pic>
          <p:nvPicPr>
            <p:cNvPr id="10" name="图片 9" descr="图示&#10;&#10;描述已自动生成">
              <a:extLst>
                <a:ext uri="{FF2B5EF4-FFF2-40B4-BE49-F238E27FC236}">
                  <a16:creationId xmlns:a16="http://schemas.microsoft.com/office/drawing/2014/main" id="{EC981BF1-ECC1-A6CD-D44E-C5553AF761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42053" y="1898573"/>
              <a:ext cx="4666038" cy="2728774"/>
            </a:xfrm>
            <a:prstGeom prst="rect">
              <a:avLst/>
            </a:prstGeom>
          </p:spPr>
        </p:pic>
        <p:pic>
          <p:nvPicPr>
            <p:cNvPr id="11" name="图片 10" descr="图表, 箱线图&#10;&#10;描述已自动生成">
              <a:extLst>
                <a:ext uri="{FF2B5EF4-FFF2-40B4-BE49-F238E27FC236}">
                  <a16:creationId xmlns:a16="http://schemas.microsoft.com/office/drawing/2014/main" id="{DBE0FA61-4C41-E82C-E722-13EA22C83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7800" y="4845688"/>
              <a:ext cx="5956441" cy="1705739"/>
            </a:xfrm>
            <a:prstGeom prst="rect">
              <a:avLst/>
            </a:prstGeom>
          </p:spPr>
        </p:pic>
      </p:grpSp>
      <p:sp>
        <p:nvSpPr>
          <p:cNvPr id="12" name="AutoShape 2">
            <a:extLst>
              <a:ext uri="{FF2B5EF4-FFF2-40B4-BE49-F238E27FC236}">
                <a16:creationId xmlns:a16="http://schemas.microsoft.com/office/drawing/2014/main" id="{E5F64EF0-0873-DA21-DA60-B4B401D11965}"/>
              </a:ext>
            </a:extLst>
          </p:cNvPr>
          <p:cNvSpPr/>
          <p:nvPr/>
        </p:nvSpPr>
        <p:spPr>
          <a:xfrm>
            <a:off x="1378343" y="287475"/>
            <a:ext cx="9428826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3200" b="1" dirty="0">
                <a:blipFill>
                  <a:blip r:embed="rId7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高能物理中的</a:t>
            </a:r>
            <a:r>
              <a:rPr lang="fr-FR" altLang="zh-CN" sz="3200" b="1" dirty="0">
                <a:blipFill>
                  <a:blip r:embed="rId7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AI Agent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09BA8DE0-7D8C-0927-CDCC-5344F66E2474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6" name="直线连接符 46">
              <a:extLst>
                <a:ext uri="{FF2B5EF4-FFF2-40B4-BE49-F238E27FC236}">
                  <a16:creationId xmlns:a16="http://schemas.microsoft.com/office/drawing/2014/main" id="{A30140DD-EB72-FCBE-BE2D-27D306E62DD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直线连接符 48">
              <a:extLst>
                <a:ext uri="{FF2B5EF4-FFF2-40B4-BE49-F238E27FC236}">
                  <a16:creationId xmlns:a16="http://schemas.microsoft.com/office/drawing/2014/main" id="{B4C1EA8B-A0A8-54FA-8E94-52F0E39318B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直线连接符 49">
              <a:extLst>
                <a:ext uri="{FF2B5EF4-FFF2-40B4-BE49-F238E27FC236}">
                  <a16:creationId xmlns:a16="http://schemas.microsoft.com/office/drawing/2014/main" id="{B9CAEFF5-EB30-581A-35D6-CFC4DD60779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" name="Line 2">
              <a:extLst>
                <a:ext uri="{FF2B5EF4-FFF2-40B4-BE49-F238E27FC236}">
                  <a16:creationId xmlns:a16="http://schemas.microsoft.com/office/drawing/2014/main" id="{3BA8E0E6-7585-860B-3CFD-0D40EF7C03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241471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43</a:t>
            </a:fld>
            <a:endParaRPr kumimoji="1" lang="zh-CN" altLang="en-US" sz="24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4F972FA-2EB8-ABA4-1E85-3E7BE6E3A0F8}"/>
              </a:ext>
            </a:extLst>
          </p:cNvPr>
          <p:cNvSpPr txBox="1"/>
          <p:nvPr/>
        </p:nvSpPr>
        <p:spPr>
          <a:xfrm>
            <a:off x="6816215" y="999383"/>
            <a:ext cx="38932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 err="1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LQCDMaster</a:t>
            </a:r>
            <a:r>
              <a:rPr lang="en-US" altLang="zh-CN" sz="1600" b="1" dirty="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Gao, </a:t>
            </a:r>
            <a:r>
              <a:rPr lang="en-US" altLang="zh-CN" sz="1600" b="1" dirty="0" err="1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et.al</a:t>
            </a:r>
            <a:r>
              <a:rPr lang="en-US" altLang="zh-CN" sz="1600" b="1" dirty="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2607.15001</a:t>
            </a:r>
            <a:endParaRPr lang="zh-CN" alt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ECA7FE47-1580-43C8-D1D4-5B5FE7B8221E}"/>
              </a:ext>
            </a:extLst>
          </p:cNvPr>
          <p:cNvGrpSpPr/>
          <p:nvPr/>
        </p:nvGrpSpPr>
        <p:grpSpPr>
          <a:xfrm>
            <a:off x="5704837" y="1337937"/>
            <a:ext cx="6298599" cy="5412614"/>
            <a:chOff x="5628292" y="1420397"/>
            <a:chExt cx="6550578" cy="5574524"/>
          </a:xfrm>
        </p:grpSpPr>
        <p:pic>
          <p:nvPicPr>
            <p:cNvPr id="14" name="图片 13" descr="图示&#10;&#10;描述已自动生成">
              <a:extLst>
                <a:ext uri="{FF2B5EF4-FFF2-40B4-BE49-F238E27FC236}">
                  <a16:creationId xmlns:a16="http://schemas.microsoft.com/office/drawing/2014/main" id="{80F326B8-A806-CEB1-4332-B8F5BC6B40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628292" y="1420397"/>
              <a:ext cx="6253005" cy="3339884"/>
            </a:xfrm>
            <a:prstGeom prst="rect">
              <a:avLst/>
            </a:prstGeom>
          </p:spPr>
        </p:pic>
        <p:pic>
          <p:nvPicPr>
            <p:cNvPr id="15" name="图片 14" descr="图片包含 图示&#10;&#10;描述已自动生成">
              <a:extLst>
                <a:ext uri="{FF2B5EF4-FFF2-40B4-BE49-F238E27FC236}">
                  <a16:creationId xmlns:a16="http://schemas.microsoft.com/office/drawing/2014/main" id="{A1B4BD6F-4C8F-7848-8178-08464BEC4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158155" y="4743643"/>
              <a:ext cx="3020715" cy="2189475"/>
            </a:xfrm>
            <a:prstGeom prst="rect">
              <a:avLst/>
            </a:prstGeom>
          </p:spPr>
        </p:pic>
        <p:pic>
          <p:nvPicPr>
            <p:cNvPr id="16" name="图片 15" descr="图表, 条形图&#10;&#10;描述已自动生成">
              <a:extLst>
                <a:ext uri="{FF2B5EF4-FFF2-40B4-BE49-F238E27FC236}">
                  <a16:creationId xmlns:a16="http://schemas.microsoft.com/office/drawing/2014/main" id="{204D8A1B-B957-B692-9A21-1AF3BBCA2B0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628292" y="4681839"/>
              <a:ext cx="3674580" cy="2313082"/>
            </a:xfrm>
            <a:prstGeom prst="rect">
              <a:avLst/>
            </a:prstGeom>
          </p:spPr>
        </p:pic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FB7BEA33-3D2F-1FAB-F200-A8DEF4C4D2CB}"/>
              </a:ext>
            </a:extLst>
          </p:cNvPr>
          <p:cNvGrpSpPr/>
          <p:nvPr/>
        </p:nvGrpSpPr>
        <p:grpSpPr>
          <a:xfrm>
            <a:off x="316724" y="1678923"/>
            <a:ext cx="5245489" cy="5081537"/>
            <a:chOff x="415590" y="1753202"/>
            <a:chExt cx="4981092" cy="4825404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94962C72-9AB2-1CBA-2366-815F77EDE1D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15590" y="1753202"/>
              <a:ext cx="4833973" cy="2587035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B1E787F3-FBB0-5843-07AA-275154904D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4392"/>
            <a:stretch/>
          </p:blipFill>
          <p:spPr>
            <a:xfrm>
              <a:off x="2939469" y="4504652"/>
              <a:ext cx="2457213" cy="2073954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DCAAF169-3BCC-E4AD-C167-8AB42790D9F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32485" y="4550551"/>
              <a:ext cx="2609536" cy="1982156"/>
            </a:xfrm>
            <a:prstGeom prst="rect">
              <a:avLst/>
            </a:prstGeom>
          </p:spPr>
        </p:pic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0C964C43-7432-980D-6E28-207D3F11C3DE}"/>
              </a:ext>
            </a:extLst>
          </p:cNvPr>
          <p:cNvSpPr txBox="1"/>
          <p:nvPr/>
        </p:nvSpPr>
        <p:spPr>
          <a:xfrm>
            <a:off x="1095402" y="1071704"/>
            <a:ext cx="38932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 err="1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PhysMaster</a:t>
            </a:r>
            <a:r>
              <a:rPr lang="en-US" altLang="zh-CN" sz="1600" b="1" dirty="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: Tan, </a:t>
            </a:r>
            <a:r>
              <a:rPr lang="en-US" altLang="zh-CN" sz="1600" b="1" dirty="0" err="1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et.al</a:t>
            </a:r>
            <a:r>
              <a:rPr lang="en-US" altLang="zh-CN" sz="1600" b="1" dirty="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2512.19799</a:t>
            </a:r>
            <a:endParaRPr lang="zh-CN" altLang="en-US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AutoShape 2">
            <a:extLst>
              <a:ext uri="{FF2B5EF4-FFF2-40B4-BE49-F238E27FC236}">
                <a16:creationId xmlns:a16="http://schemas.microsoft.com/office/drawing/2014/main" id="{91D3AE3E-4A76-908F-90AE-640CCB7B063E}"/>
              </a:ext>
            </a:extLst>
          </p:cNvPr>
          <p:cNvSpPr/>
          <p:nvPr/>
        </p:nvSpPr>
        <p:spPr>
          <a:xfrm>
            <a:off x="1378343" y="287475"/>
            <a:ext cx="9428826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3200" b="1" dirty="0">
                <a:blipFill>
                  <a:blip r:embed="rId9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高能物理中的</a:t>
            </a:r>
            <a:r>
              <a:rPr lang="fr-FR" altLang="zh-CN" sz="3200" b="1" dirty="0">
                <a:blipFill>
                  <a:blip r:embed="rId9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AI Agent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5ECCB23C-193B-AA17-C221-4F0E03934E35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3" name="直线连接符 46">
              <a:extLst>
                <a:ext uri="{FF2B5EF4-FFF2-40B4-BE49-F238E27FC236}">
                  <a16:creationId xmlns:a16="http://schemas.microsoft.com/office/drawing/2014/main" id="{3D47B807-6BAD-5656-992B-25DA50D4C39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" name="直线连接符 48">
              <a:extLst>
                <a:ext uri="{FF2B5EF4-FFF2-40B4-BE49-F238E27FC236}">
                  <a16:creationId xmlns:a16="http://schemas.microsoft.com/office/drawing/2014/main" id="{E2ADBF43-053B-6D4F-6FFC-D8FBC75F240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" name="直线连接符 49">
              <a:extLst>
                <a:ext uri="{FF2B5EF4-FFF2-40B4-BE49-F238E27FC236}">
                  <a16:creationId xmlns:a16="http://schemas.microsoft.com/office/drawing/2014/main" id="{B937F360-0918-6E6F-9206-D2E3037F67B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" name="Line 2">
              <a:extLst>
                <a:ext uri="{FF2B5EF4-FFF2-40B4-BE49-F238E27FC236}">
                  <a16:creationId xmlns:a16="http://schemas.microsoft.com/office/drawing/2014/main" id="{884AADBF-8A4A-24A4-0C59-87199B6E58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9399759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660A676-EC92-77EE-F9C4-E8DEECFCE897}"/>
              </a:ext>
            </a:extLst>
          </p:cNvPr>
          <p:cNvSpPr txBox="1"/>
          <p:nvPr/>
        </p:nvSpPr>
        <p:spPr>
          <a:xfrm>
            <a:off x="514700" y="962669"/>
            <a:ext cx="10526573" cy="567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实验与数据分析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HEP Data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Analysis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Agents (2025)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E. Gendreau-Distler, J. Ho, D. Kim, L.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. Le Pottier, H. Wang, and C. Yang, arXiv:2512.07785 [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physics.data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-an].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JFC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E. A. Moreno, S. Bright-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Thonney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A. Novak, D. Garcia, and P. Harris, arXiv:2603.20179 [hep-ex].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CoLLM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W.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Esmail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Hammad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and M.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Nojiri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arXiv:2602.06496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ALEPH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thrust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Badea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Y. Chen, M. Maggi, and Y.-J. Lee, arXiv:2603.05735 [hep-ex].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Dr. Sai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M. He et al., arXiv:2604.22541 [hep-ex].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SHARP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J.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Birk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G.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Kasieczka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S.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Mishra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-Sharma, B.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Nachman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D. Noll, and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Wamorkar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arXiv:2604.18752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AgentRivet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A. J. Costa, C.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Doglioni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C.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Gütschow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A. D.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Pilkington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and S. Sinha, arXiv:2606.13535 [hep-ex].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Semantic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differencing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Hammad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and M.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Nojiri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arXiv:2607.05762 [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cs.SE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Selection-list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codegen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M. Saito,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Kishimoto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and J. Tanaka, arXiv:2604.14696 [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physics.data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-an].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HepScript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J.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Jiao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et al., arXiv:2605.01423 [hep-ex].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RooAgent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Desai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arXiv:2605.17318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Archi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P.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Lugato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et al., arXiv:2606.04755 [hep-ex].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2031B21E-CAEA-0BE3-6166-11F24143ABFD}"/>
              </a:ext>
            </a:extLst>
          </p:cNvPr>
          <p:cNvSpPr/>
          <p:nvPr/>
        </p:nvSpPr>
        <p:spPr>
          <a:xfrm>
            <a:off x="422980" y="287475"/>
            <a:ext cx="11328273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3200" b="1" dirty="0">
                <a:blipFill>
                  <a:blip r:embed="rId2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高能物理中的</a:t>
            </a:r>
            <a:r>
              <a:rPr lang="fr-FR" altLang="zh-CN" sz="3200" b="1" dirty="0">
                <a:blipFill>
                  <a:blip r:embed="rId2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AI Agent</a:t>
            </a:r>
          </a:p>
        </p:txBody>
      </p:sp>
    </p:spTree>
    <p:extLst>
      <p:ext uri="{BB962C8B-B14F-4D97-AF65-F5344CB8AC3E}">
        <p14:creationId xmlns:p14="http://schemas.microsoft.com/office/powerpoint/2010/main" val="12009414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58A2142-E36E-57AF-5536-682236C1E882}"/>
              </a:ext>
            </a:extLst>
          </p:cNvPr>
          <p:cNvSpPr txBox="1"/>
          <p:nvPr/>
        </p:nvSpPr>
        <p:spPr>
          <a:xfrm>
            <a:off x="514700" y="962669"/>
            <a:ext cx="11255455" cy="5677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唯象与理论计算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MadAgents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Plehn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D. Schiller, and N.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Schmal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arXiv:2601.21015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Agents of Discovery (2025)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Diefenbacher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Hallin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G.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Kasieczka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M.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Krämer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Lauscher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and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. Lukas, arXiv:2509.08535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DarkAgents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M.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Lucente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S. Pascoli, F. Sala, and M.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Zandi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arXiv:2606.11157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SFitter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Agents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Diefenbacher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Plehn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D. Schiller, and N.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Schmal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arXiv:2607.22813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ColliderAgent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S. Qiu et al., arXiv:2603.14553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EasyScan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HEP 2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Y. Xiao, Y. Yue, and Y. Zhang, arXiv:2606.31214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SMEFT-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Pheno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-Agent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Y.-C. Guo, J. Wang, and J.-C. Yang, arXiv:2607.22331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FERMIACC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P. Agrawal, N. Craig, A. Madden, and I. V.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Lombera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, arXiv:2603.22538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bsm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agent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S. Saad, arXiv:2606.21316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LeWRON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I. R. Wang, arXiv:2606.19425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HEPTAPOD —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event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generation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(2025)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Menzo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et al., arXiv:2512.15867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HEPTAPOD /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Diagrammatica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Menzo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et al., arXiv:2603.26990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ArgoLOOM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(2025)</a:t>
            </a:r>
            <a:r>
              <a:rPr lang="zh-CN" altLang="fr-FR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S. D. </a:t>
            </a:r>
            <a:r>
              <a:rPr lang="fr-FR" altLang="zh-CN" sz="1600" dirty="0" err="1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Bakshi</a:t>
            </a:r>
            <a:r>
              <a:rPr lang="fr-FR" altLang="zh-CN" sz="1600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 et al., arXiv:2510.02426 [hep-ph]. 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FC5E6AF0-52F3-B02C-5775-686F225BBEFB}"/>
              </a:ext>
            </a:extLst>
          </p:cNvPr>
          <p:cNvSpPr/>
          <p:nvPr/>
        </p:nvSpPr>
        <p:spPr>
          <a:xfrm>
            <a:off x="422980" y="287475"/>
            <a:ext cx="11328273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3200" b="1" dirty="0">
                <a:blipFill>
                  <a:blip r:embed="rId2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高能物理中的</a:t>
            </a:r>
            <a:r>
              <a:rPr lang="fr-FR" altLang="zh-CN" sz="3200" b="1" dirty="0">
                <a:blipFill>
                  <a:blip r:embed="rId2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AI Agent</a:t>
            </a:r>
          </a:p>
        </p:txBody>
      </p:sp>
    </p:spTree>
    <p:extLst>
      <p:ext uri="{BB962C8B-B14F-4D97-AF65-F5344CB8AC3E}">
        <p14:creationId xmlns:p14="http://schemas.microsoft.com/office/powerpoint/2010/main" val="28996900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E97C105-F467-ED39-928A-48D88F93FEC4}"/>
              </a:ext>
            </a:extLst>
          </p:cNvPr>
          <p:cNvSpPr txBox="1"/>
          <p:nvPr/>
        </p:nvSpPr>
        <p:spPr>
          <a:xfrm>
            <a:off x="514700" y="962669"/>
            <a:ext cx="11255455" cy="3095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专门计算物理场景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PhysMaster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(2025)</a:t>
            </a:r>
            <a:r>
              <a:rPr lang="zh-CN" alt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Miao et al., arXiv:2512.19799 [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cs.AI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PhysMaster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Lattice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QCD application (2026)</a:t>
            </a:r>
            <a:r>
              <a:rPr lang="zh-CN" alt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J.-X. Tan et al., arXiv:2603.22471 [hep-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LQCDMaster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H. Gao et al., arXiv:2607.15001 [hep-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CLVisc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Agent (2026)</a:t>
            </a:r>
            <a:r>
              <a:rPr lang="zh-CN" alt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Q. Wang, L.-G. 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Pang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S. Pu, and X.-N. Wang, arXiv:2607.27822 [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nucl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-th].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Amplitude program 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search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(2026)</a:t>
            </a:r>
            <a:r>
              <a:rPr lang="zh-CN" alt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Y. 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S. 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Krippendorf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arXiv:2607.21629 [hep-ph].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Detector 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-design (2026)</a:t>
            </a:r>
            <a:r>
              <a:rPr lang="zh-CN" alt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W. Chung, Q. Liu, L. Wu, and J. 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Gonski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arXiv:2604.21804 [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physics.ins-det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GRACE (2026)</a:t>
            </a:r>
            <a:r>
              <a:rPr lang="zh-CN" alt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Hill and H. J. </a:t>
            </a:r>
            <a:r>
              <a:rPr lang="fr-FR" altLang="zh-CN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Ryoo</a:t>
            </a:r>
            <a:r>
              <a:rPr lang="fr-FR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arXiv:2602.15039 [hep-ex]. </a:t>
            </a:r>
            <a:endParaRPr lang="fr-FR" altLang="zh-CN" sz="1600" dirty="0">
              <a:latin typeface="Times New Roman" panose="02020603050405020304" pitchFamily="18" charset="0"/>
              <a:ea typeface="SimHei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BD480BEF-CFD5-7F2C-064F-6D791C5488E2}"/>
              </a:ext>
            </a:extLst>
          </p:cNvPr>
          <p:cNvSpPr/>
          <p:nvPr/>
        </p:nvSpPr>
        <p:spPr>
          <a:xfrm>
            <a:off x="422980" y="287475"/>
            <a:ext cx="11328273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3200" b="1" dirty="0">
                <a:blipFill>
                  <a:blip r:embed="rId2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高能物理中的</a:t>
            </a:r>
            <a:r>
              <a:rPr lang="fr-FR" altLang="zh-CN" sz="3200" b="1" dirty="0">
                <a:blipFill>
                  <a:blip r:embed="rId2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AI Agent</a:t>
            </a:r>
          </a:p>
        </p:txBody>
      </p:sp>
    </p:spTree>
    <p:extLst>
      <p:ext uri="{BB962C8B-B14F-4D97-AF65-F5344CB8AC3E}">
        <p14:creationId xmlns:p14="http://schemas.microsoft.com/office/powerpoint/2010/main" val="36143672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47</a:t>
            </a:fld>
            <a:endParaRPr kumimoji="1" lang="zh-CN" altLang="en-US" sz="2400" dirty="0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D7FDBEC1-FB09-28DB-62E8-252B4189A639}"/>
              </a:ext>
            </a:extLst>
          </p:cNvPr>
          <p:cNvGrpSpPr/>
          <p:nvPr/>
        </p:nvGrpSpPr>
        <p:grpSpPr>
          <a:xfrm>
            <a:off x="208749" y="768015"/>
            <a:ext cx="4921925" cy="6089985"/>
            <a:chOff x="485638" y="1104595"/>
            <a:chExt cx="4739092" cy="5753405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AA605B25-98CA-A6A6-5A71-5E22DF074F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5638" y="1104595"/>
              <a:ext cx="4604366" cy="5753405"/>
            </a:xfrm>
            <a:prstGeom prst="rect">
              <a:avLst/>
            </a:prstGeom>
          </p:spPr>
        </p:pic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2525936E-F5AD-1C78-B345-5FC300EA0474}"/>
                </a:ext>
              </a:extLst>
            </p:cNvPr>
            <p:cNvGrpSpPr/>
            <p:nvPr/>
          </p:nvGrpSpPr>
          <p:grpSpPr>
            <a:xfrm>
              <a:off x="617615" y="1627075"/>
              <a:ext cx="4607115" cy="4780667"/>
              <a:chOff x="617615" y="1627075"/>
              <a:chExt cx="4607115" cy="4780667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E0A297D6-D68A-97A8-D896-C544EADDF3BA}"/>
                  </a:ext>
                </a:extLst>
              </p:cNvPr>
              <p:cNvSpPr txBox="1"/>
              <p:nvPr/>
            </p:nvSpPr>
            <p:spPr>
              <a:xfrm>
                <a:off x="1155900" y="1627075"/>
                <a:ext cx="2868822" cy="438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1700" b="1" dirty="0">
                    <a:solidFill>
                      <a:srgbClr val="0070C0"/>
                    </a:solidFill>
                    <a:effectLst/>
                    <a:latin typeface="SimHei" panose="02010609060101010101" pitchFamily="49" charset="-122"/>
                    <a:ea typeface="SimHei" panose="02010609060101010101" pitchFamily="49" charset="-122"/>
                    <a:cs typeface="Times New Roman" panose="02020603050405020304" pitchFamily="18" charset="0"/>
                  </a:rPr>
                  <a:t>量子色动力学</a:t>
                </a:r>
                <a:r>
                  <a:rPr lang="en-US" altLang="zh-CN" sz="1700" b="1" dirty="0">
                    <a:solidFill>
                      <a:srgbClr val="0070C0"/>
                    </a:solidFill>
                    <a:effectLst/>
                    <a:latin typeface="SimHei" panose="02010609060101010101" pitchFamily="49" charset="-122"/>
                    <a:ea typeface="SimHei" panose="02010609060101010101" pitchFamily="49" charset="-122"/>
                    <a:cs typeface="Times New Roman" panose="02020603050405020304" pitchFamily="18" charset="0"/>
                  </a:rPr>
                  <a:t> (QCD)</a:t>
                </a:r>
                <a:endParaRPr lang="en" altLang="zh-CN" sz="1700" b="1" dirty="0">
                  <a:solidFill>
                    <a:srgbClr val="0070C0"/>
                  </a:solidFill>
                  <a:effectLst/>
                  <a:latin typeface="SimHei" panose="02010609060101010101" pitchFamily="49" charset="-122"/>
                  <a:ea typeface="SimHei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343FD4DD-1879-3919-6047-54BCA764C25A}"/>
                  </a:ext>
                </a:extLst>
              </p:cNvPr>
              <p:cNvSpPr txBox="1"/>
              <p:nvPr/>
            </p:nvSpPr>
            <p:spPr>
              <a:xfrm>
                <a:off x="617615" y="2037080"/>
                <a:ext cx="4607115" cy="10971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l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夸克携带颜色，胶子传递色相互作用</a:t>
                </a:r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l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6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渐近自由：短程处耦合变弱</a:t>
                </a:r>
                <a:endParaRPr lang="en-US" altLang="zh-CN" sz="1600" b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l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色禁闭：长距离耦合增强</a:t>
                </a:r>
                <a:endParaRPr lang="en" altLang="zh-CN" sz="1600" b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F09237A2-0DD0-20C7-38E5-6E09BB917CA6}"/>
                  </a:ext>
                </a:extLst>
              </p:cNvPr>
              <p:cNvSpPr txBox="1"/>
              <p:nvPr/>
            </p:nvSpPr>
            <p:spPr>
              <a:xfrm>
                <a:off x="1155900" y="3238558"/>
                <a:ext cx="2868822" cy="438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1700" b="1" dirty="0">
                    <a:solidFill>
                      <a:srgbClr val="0070C0"/>
                    </a:solidFill>
                    <a:effectLst/>
                    <a:latin typeface="SimHei" panose="02010609060101010101" pitchFamily="49" charset="-122"/>
                    <a:ea typeface="SimHei" panose="02010609060101010101" pitchFamily="49" charset="-122"/>
                    <a:cs typeface="Times New Roman" panose="02020603050405020304" pitchFamily="18" charset="0"/>
                  </a:rPr>
                  <a:t>格点</a:t>
                </a:r>
                <a:r>
                  <a:rPr lang="en-US" altLang="zh-CN" sz="1700" b="1" dirty="0">
                    <a:solidFill>
                      <a:srgbClr val="0070C0"/>
                    </a:solidFill>
                    <a:effectLst/>
                    <a:latin typeface="SimHei" panose="02010609060101010101" pitchFamily="49" charset="-122"/>
                    <a:ea typeface="SimHei" panose="02010609060101010101" pitchFamily="49" charset="-122"/>
                    <a:cs typeface="Times New Roman" panose="02020603050405020304" pitchFamily="18" charset="0"/>
                  </a:rPr>
                  <a:t>QCD</a:t>
                </a:r>
                <a:endParaRPr lang="en" altLang="zh-CN" sz="1700" b="1" dirty="0">
                  <a:solidFill>
                    <a:srgbClr val="0070C0"/>
                  </a:solidFill>
                  <a:effectLst/>
                  <a:latin typeface="SimHei" panose="02010609060101010101" pitchFamily="49" charset="-122"/>
                  <a:ea typeface="SimHei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795EA93E-934D-2736-EB12-B39FDB966C0E}"/>
                  </a:ext>
                </a:extLst>
              </p:cNvPr>
              <p:cNvSpPr txBox="1"/>
              <p:nvPr/>
            </p:nvSpPr>
            <p:spPr>
              <a:xfrm>
                <a:off x="617615" y="3654568"/>
                <a:ext cx="4607115" cy="10971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l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低能区耦合增强，微扰论失效</a:t>
                </a:r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l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将连续时空离散化为四维超立方格点</a:t>
                </a:r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l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6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把量子场论转化为可数值计算的统计系统</a:t>
                </a:r>
                <a:endParaRPr lang="en" altLang="zh-CN" sz="1600" b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4F58584D-42D1-7E71-4819-4BF08B2461EE}"/>
                  </a:ext>
                </a:extLst>
              </p:cNvPr>
              <p:cNvSpPr txBox="1"/>
              <p:nvPr/>
            </p:nvSpPr>
            <p:spPr>
              <a:xfrm>
                <a:off x="1155900" y="4867169"/>
                <a:ext cx="2868822" cy="4383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1700" b="1" dirty="0">
                    <a:solidFill>
                      <a:srgbClr val="0070C0"/>
                    </a:solidFill>
                    <a:effectLst/>
                    <a:latin typeface="SimHei" panose="02010609060101010101" pitchFamily="49" charset="-122"/>
                    <a:ea typeface="SimHei" panose="02010609060101010101" pitchFamily="49" charset="-122"/>
                    <a:cs typeface="Times New Roman" panose="02020603050405020304" pitchFamily="18" charset="0"/>
                  </a:rPr>
                  <a:t>现代格点计算的特点</a:t>
                </a:r>
                <a:endParaRPr lang="en" altLang="zh-CN" sz="1700" b="1" dirty="0">
                  <a:solidFill>
                    <a:srgbClr val="0070C0"/>
                  </a:solidFill>
                  <a:effectLst/>
                  <a:latin typeface="SimHei" panose="02010609060101010101" pitchFamily="49" charset="-122"/>
                  <a:ea typeface="SimHei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AB0206E4-994A-A8E4-F8DF-ED0687BC3FBC}"/>
                  </a:ext>
                </a:extLst>
              </p:cNvPr>
              <p:cNvSpPr txBox="1"/>
              <p:nvPr/>
            </p:nvSpPr>
            <p:spPr>
              <a:xfrm>
                <a:off x="617615" y="5271633"/>
                <a:ext cx="4607115" cy="1136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l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" sz="16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依赖</a:t>
                </a:r>
                <a:r>
                  <a:rPr lang="zh-CN" altLang="en-US" sz="16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蒙特卡洛采样和大规模并行计算</a:t>
                </a:r>
                <a:endParaRPr lang="en-US" altLang="zh-CN" sz="1600" b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l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已能系统研究轻夸克、奇异夸克</a:t>
                </a:r>
                <a:r>
                  <a:rPr lang="en-US" altLang="zh-CN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  <a:r>
                  <a:rPr lang="zh-CN" altLang="en-US" sz="1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粲夸克</a:t>
                </a:r>
                <a:endParaRPr lang="en-US" altLang="zh-CN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285750" algn="l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zh-CN" altLang="en-US" sz="1600" b="0" dirty="0">
                    <a:solidFill>
                      <a:srgbClr val="000000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仍面临计算成本高、复杂度大等问题</a:t>
                </a:r>
                <a:endParaRPr lang="en" altLang="zh-CN" sz="1600" b="0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A8879486-77BA-3BC0-E85B-8912171D0E10}"/>
              </a:ext>
            </a:extLst>
          </p:cNvPr>
          <p:cNvGrpSpPr/>
          <p:nvPr/>
        </p:nvGrpSpPr>
        <p:grpSpPr>
          <a:xfrm>
            <a:off x="5006132" y="0"/>
            <a:ext cx="7054619" cy="7054619"/>
            <a:chOff x="5006132" y="-98310"/>
            <a:chExt cx="7054619" cy="7054619"/>
          </a:xfrm>
        </p:grpSpPr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F122296F-7C33-1815-B88F-28822AF16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06132" y="-98310"/>
              <a:ext cx="7054619" cy="7054619"/>
            </a:xfrm>
            <a:prstGeom prst="rect">
              <a:avLst/>
            </a:prstGeom>
          </p:spPr>
        </p:pic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F0F76081-A538-F3DB-2D3F-1359E32121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71061" y="1608930"/>
              <a:ext cx="2167278" cy="239252"/>
            </a:xfrm>
            <a:prstGeom prst="rect">
              <a:avLst/>
            </a:prstGeom>
          </p:spPr>
        </p:pic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A577FBBE-4606-60C7-C072-B7E9B9AFE966}"/>
              </a:ext>
            </a:extLst>
          </p:cNvPr>
          <p:cNvSpPr txBox="1"/>
          <p:nvPr/>
        </p:nvSpPr>
        <p:spPr>
          <a:xfrm>
            <a:off x="5246280" y="6128301"/>
            <a:ext cx="68144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zh-CN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Adapted</a:t>
            </a:r>
            <a:r>
              <a:rPr lang="fr-FR" altLang="zh-C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altLang="zh-CN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fr-FR" altLang="zh-C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altLang="zh-C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[1] Review of particle physics, PDG, PRD110, 030001 (2024) </a:t>
            </a:r>
          </a:p>
          <a:p>
            <a:r>
              <a:rPr kumimoji="1" lang="en-US" altLang="zh-C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[2] S. </a:t>
            </a:r>
            <a:r>
              <a:rPr kumimoji="1" lang="en-US" altLang="zh-CN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Dürr</a:t>
            </a:r>
            <a:r>
              <a:rPr kumimoji="1" lang="en-US" altLang="zh-CN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al., Science 322, 1224 (2008).</a:t>
            </a:r>
            <a:endParaRPr kumimoji="1" lang="zh-CN" altLang="en-US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AutoShape 2">
            <a:extLst>
              <a:ext uri="{FF2B5EF4-FFF2-40B4-BE49-F238E27FC236}">
                <a16:creationId xmlns:a16="http://schemas.microsoft.com/office/drawing/2014/main" id="{072E1BD8-81BF-0DC1-8194-25AA608A1AB0}"/>
              </a:ext>
            </a:extLst>
          </p:cNvPr>
          <p:cNvSpPr/>
          <p:nvPr/>
        </p:nvSpPr>
        <p:spPr>
          <a:xfrm>
            <a:off x="1378343" y="287475"/>
            <a:ext cx="9428826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3200" b="1" dirty="0">
                <a:blipFill>
                  <a:blip r:embed="rId6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格点</a:t>
            </a:r>
            <a:r>
              <a:rPr lang="en-US" altLang="zh-CN" sz="3200" b="1" dirty="0">
                <a:blipFill>
                  <a:blip r:embed="rId6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QCD</a:t>
            </a:r>
            <a:r>
              <a:rPr lang="zh-CN" altLang="en-US" sz="3200" b="1" dirty="0">
                <a:blipFill>
                  <a:blip r:embed="rId6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：强相互作用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C1102649-7CBA-69ED-62DB-A069C9E26462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3" name="直线连接符 46">
              <a:extLst>
                <a:ext uri="{FF2B5EF4-FFF2-40B4-BE49-F238E27FC236}">
                  <a16:creationId xmlns:a16="http://schemas.microsoft.com/office/drawing/2014/main" id="{B53992D2-6A73-1B6F-5172-C462D8A3FB5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" name="直线连接符 48">
              <a:extLst>
                <a:ext uri="{FF2B5EF4-FFF2-40B4-BE49-F238E27FC236}">
                  <a16:creationId xmlns:a16="http://schemas.microsoft.com/office/drawing/2014/main" id="{A77BDE69-6B25-E0A4-29F0-8C6DD3F3A1F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" name="直线连接符 49">
              <a:extLst>
                <a:ext uri="{FF2B5EF4-FFF2-40B4-BE49-F238E27FC236}">
                  <a16:creationId xmlns:a16="http://schemas.microsoft.com/office/drawing/2014/main" id="{004C3376-BA93-8F9B-AA2F-34E39BAA79C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" name="Line 2">
              <a:extLst>
                <a:ext uri="{FF2B5EF4-FFF2-40B4-BE49-F238E27FC236}">
                  <a16:creationId xmlns:a16="http://schemas.microsoft.com/office/drawing/2014/main" id="{1EE646E6-E84E-1FCF-106F-5F36A5DEFE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523144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>
            <a:extLst>
              <a:ext uri="{FF2B5EF4-FFF2-40B4-BE49-F238E27FC236}">
                <a16:creationId xmlns:a16="http://schemas.microsoft.com/office/drawing/2014/main" id="{DAC399B0-097E-045A-BA94-423543DED9F6}"/>
              </a:ext>
            </a:extLst>
          </p:cNvPr>
          <p:cNvGrpSpPr/>
          <p:nvPr/>
        </p:nvGrpSpPr>
        <p:grpSpPr>
          <a:xfrm>
            <a:off x="206476" y="625430"/>
            <a:ext cx="12201462" cy="6485752"/>
            <a:chOff x="206476" y="625430"/>
            <a:chExt cx="12201462" cy="6485752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12FAAC84-FE9D-4BFD-1907-E1ECAAC02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6476" y="625430"/>
              <a:ext cx="11536362" cy="6485752"/>
            </a:xfrm>
            <a:prstGeom prst="rect">
              <a:avLst/>
            </a:prstGeom>
          </p:spPr>
        </p:pic>
        <p:sp>
          <p:nvSpPr>
            <p:cNvPr id="5" name="内容占位符 23">
              <a:extLst>
                <a:ext uri="{FF2B5EF4-FFF2-40B4-BE49-F238E27FC236}">
                  <a16:creationId xmlns:a16="http://schemas.microsoft.com/office/drawing/2014/main" id="{1C6D3763-6E8C-B6B7-E2D7-6F9935509E89}"/>
                </a:ext>
              </a:extLst>
            </p:cNvPr>
            <p:cNvSpPr txBox="1">
              <a:spLocks/>
            </p:cNvSpPr>
            <p:nvPr/>
          </p:nvSpPr>
          <p:spPr>
            <a:xfrm>
              <a:off x="1336432" y="1306892"/>
              <a:ext cx="3597261" cy="582166"/>
            </a:xfrm>
            <a:prstGeom prst="rect">
              <a:avLst/>
            </a:prstGeom>
          </p:spPr>
          <p:txBody>
            <a:bodyPr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1060"/>
                </a:spcBef>
              </a:pPr>
              <a:r>
                <a:rPr lang="zh-CN" altLang="en-US" sz="1600" b="1" dirty="0">
                  <a:solidFill>
                    <a:srgbClr val="0070C0"/>
                  </a:solidFill>
                </a:rPr>
                <a:t>形状因子、衰变常数、混合矩阵元等</a:t>
              </a:r>
              <a:endParaRPr kumimoji="1" lang="zh-CN" altLang="en-US" sz="16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内容占位符 23">
              <a:extLst>
                <a:ext uri="{FF2B5EF4-FFF2-40B4-BE49-F238E27FC236}">
                  <a16:creationId xmlns:a16="http://schemas.microsoft.com/office/drawing/2014/main" id="{CCBE79A0-65B8-E185-4713-563F7121376B}"/>
                </a:ext>
              </a:extLst>
            </p:cNvPr>
            <p:cNvSpPr txBox="1">
              <a:spLocks/>
            </p:cNvSpPr>
            <p:nvPr/>
          </p:nvSpPr>
          <p:spPr>
            <a:xfrm>
              <a:off x="7018744" y="1306892"/>
              <a:ext cx="5142999" cy="582166"/>
            </a:xfrm>
            <a:prstGeom prst="rect">
              <a:avLst/>
            </a:prstGeom>
          </p:spPr>
          <p:txBody>
            <a:bodyPr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1060"/>
                </a:spcBef>
              </a:pPr>
              <a:r>
                <a:rPr lang="zh-CN" altLang="en-US" sz="1600" b="1" dirty="0">
                  <a:solidFill>
                    <a:srgbClr val="0070C0"/>
                  </a:solidFill>
                </a:rPr>
                <a:t>强子真空极化 </a:t>
              </a:r>
              <a:r>
                <a:rPr lang="en-US" altLang="zh-CN" sz="1600" b="1" dirty="0">
                  <a:solidFill>
                    <a:srgbClr val="0070C0"/>
                  </a:solidFill>
                </a:rPr>
                <a:t>(HPV)</a:t>
              </a:r>
              <a:r>
                <a:rPr lang="zh-CN" altLang="en-US" sz="1600" b="1" dirty="0">
                  <a:solidFill>
                    <a:srgbClr val="0070C0"/>
                  </a:solidFill>
                </a:rPr>
                <a:t>、强子光散射</a:t>
              </a:r>
              <a:r>
                <a:rPr lang="en-US" altLang="zh-CN" sz="1600" b="1" dirty="0">
                  <a:solidFill>
                    <a:srgbClr val="0070C0"/>
                  </a:solidFill>
                </a:rPr>
                <a:t> (</a:t>
              </a:r>
              <a:r>
                <a:rPr lang="en-US" altLang="zh-CN" sz="1600" b="1" dirty="0" err="1">
                  <a:solidFill>
                    <a:srgbClr val="0070C0"/>
                  </a:solidFill>
                </a:rPr>
                <a:t>HLbL</a:t>
              </a:r>
              <a:r>
                <a:rPr lang="en-US" altLang="zh-CN" sz="1600" b="1" dirty="0">
                  <a:solidFill>
                    <a:srgbClr val="0070C0"/>
                  </a:solidFill>
                </a:rPr>
                <a:t>)</a:t>
              </a:r>
              <a:endParaRPr kumimoji="1" lang="zh-CN" altLang="en-US" sz="1600" b="1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内容占位符 23">
              <a:extLst>
                <a:ext uri="{FF2B5EF4-FFF2-40B4-BE49-F238E27FC236}">
                  <a16:creationId xmlns:a16="http://schemas.microsoft.com/office/drawing/2014/main" id="{BF04F2C5-879A-7CE0-E028-245728B6AA94}"/>
                </a:ext>
              </a:extLst>
            </p:cNvPr>
            <p:cNvSpPr txBox="1">
              <a:spLocks/>
            </p:cNvSpPr>
            <p:nvPr/>
          </p:nvSpPr>
          <p:spPr>
            <a:xfrm>
              <a:off x="1424022" y="4426464"/>
              <a:ext cx="3424203" cy="582166"/>
            </a:xfrm>
            <a:prstGeom prst="rect">
              <a:avLst/>
            </a:prstGeom>
          </p:spPr>
          <p:txBody>
            <a:bodyPr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1060"/>
                </a:spcBef>
              </a:pPr>
              <a:r>
                <a:rPr kumimoji="1" lang="zh-CN" altLang="en-US" sz="16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部分子分布函数</a:t>
              </a:r>
              <a:r>
                <a:rPr kumimoji="1" lang="en-US" altLang="zh-CN" sz="16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 (PDFs</a:t>
              </a:r>
              <a:r>
                <a:rPr kumimoji="1" lang="zh-CN" altLang="en-US" sz="16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、</a:t>
              </a:r>
              <a:r>
                <a:rPr kumimoji="1" lang="en-US" altLang="zh-CN" sz="16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TMDs)</a:t>
              </a:r>
              <a:r>
                <a:rPr kumimoji="1" lang="zh-CN" altLang="en-US" sz="16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 等</a:t>
              </a:r>
            </a:p>
          </p:txBody>
        </p:sp>
        <p:sp>
          <p:nvSpPr>
            <p:cNvPr id="11" name="内容占位符 23">
              <a:extLst>
                <a:ext uri="{FF2B5EF4-FFF2-40B4-BE49-F238E27FC236}">
                  <a16:creationId xmlns:a16="http://schemas.microsoft.com/office/drawing/2014/main" id="{51F81F5D-D0F1-77BE-7DDC-140E62200E4B}"/>
                </a:ext>
              </a:extLst>
            </p:cNvPr>
            <p:cNvSpPr txBox="1">
              <a:spLocks/>
            </p:cNvSpPr>
            <p:nvPr/>
          </p:nvSpPr>
          <p:spPr>
            <a:xfrm>
              <a:off x="7784567" y="4399637"/>
              <a:ext cx="2431919" cy="582166"/>
            </a:xfrm>
            <a:prstGeom prst="rect">
              <a:avLst/>
            </a:prstGeom>
          </p:spPr>
          <p:txBody>
            <a:bodyPr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1060"/>
                </a:spcBef>
              </a:pPr>
              <a:r>
                <a:rPr kumimoji="1" lang="zh-CN" altLang="en-US" sz="16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rPr>
                <a:t>核子轴矢量形状因子等</a:t>
              </a:r>
            </a:p>
          </p:txBody>
        </p: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44A1C7B7-8E6F-0B49-BC6F-8DB70C01E7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580458" y="1725354"/>
              <a:ext cx="2848643" cy="1703645"/>
            </a:xfrm>
            <a:prstGeom prst="rect">
              <a:avLst/>
            </a:prstGeom>
          </p:spPr>
        </p:pic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0987816F-AA09-662B-2BB4-BA5C652AFCEB}"/>
                </a:ext>
              </a:extLst>
            </p:cNvPr>
            <p:cNvSpPr txBox="1"/>
            <p:nvPr/>
          </p:nvSpPr>
          <p:spPr>
            <a:xfrm>
              <a:off x="816936" y="3313896"/>
              <a:ext cx="318414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altLang="zh-CN" dirty="0"/>
                <a:t>FLAG</a:t>
              </a:r>
              <a:r>
                <a:rPr lang="zh-CN" altLang="en-US" dirty="0"/>
                <a:t> </a:t>
              </a:r>
              <a:r>
                <a:rPr lang="en-US" altLang="zh-CN" dirty="0"/>
                <a:t>2024, </a:t>
              </a:r>
              <a:r>
                <a:rPr lang="fr-FR" altLang="zh-CN" dirty="0"/>
                <a:t>PRD113, 014508 (2026)</a:t>
              </a:r>
              <a:endParaRPr lang="zh-CN" altLang="en-US" dirty="0"/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EE7C8AE6-E1C0-EECC-5541-A51C4E45F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0376" y="1821245"/>
              <a:ext cx="1799335" cy="1295326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594C4639-CE8B-906C-A2CE-9CBCBC7C59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95191" y="1630790"/>
              <a:ext cx="2128226" cy="1596170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BD928677-B319-98AD-3D2F-4589A6FC3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455230" y="1762522"/>
              <a:ext cx="2746064" cy="1590974"/>
            </a:xfrm>
            <a:prstGeom prst="rect">
              <a:avLst/>
            </a:prstGeom>
          </p:spPr>
        </p:pic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DA7384F9-C4E6-3FC9-8357-0858AA0D652A}"/>
                </a:ext>
              </a:extLst>
            </p:cNvPr>
            <p:cNvSpPr txBox="1"/>
            <p:nvPr/>
          </p:nvSpPr>
          <p:spPr>
            <a:xfrm>
              <a:off x="7134894" y="3275110"/>
              <a:ext cx="4157697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altLang="zh-CN" dirty="0" err="1"/>
                <a:t>Aliberti</a:t>
              </a:r>
              <a:r>
                <a:rPr lang="zh-CN" altLang="en-US" dirty="0"/>
                <a:t> </a:t>
              </a:r>
              <a:r>
                <a:rPr lang="en-US" altLang="zh-CN" dirty="0"/>
                <a:t>et.</a:t>
              </a:r>
              <a:r>
                <a:rPr lang="zh-CN" altLang="en-US" dirty="0"/>
                <a:t> </a:t>
              </a:r>
              <a:r>
                <a:rPr lang="en-US" altLang="zh-CN" dirty="0"/>
                <a:t>al., </a:t>
              </a:r>
              <a:r>
                <a:rPr lang="fr-FR" altLang="zh-CN" dirty="0"/>
                <a:t>Phys. Rept.1143, 1-158 (2025)</a:t>
              </a:r>
              <a:endParaRPr lang="zh-CN" altLang="en-US" dirty="0"/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0F913FAC-C93A-D1AD-4BC8-C3BCA09C1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1252" y="4826051"/>
              <a:ext cx="1987230" cy="1490422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E73179F4-5214-701F-29DD-590BA0471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774842" y="4826051"/>
              <a:ext cx="2643204" cy="1825202"/>
            </a:xfrm>
            <a:prstGeom prst="rect">
              <a:avLst/>
            </a:prstGeom>
          </p:spPr>
        </p:pic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8C4C6FC5-1AE1-08CF-D15F-6828F9FF469A}"/>
                </a:ext>
              </a:extLst>
            </p:cNvPr>
            <p:cNvSpPr txBox="1"/>
            <p:nvPr/>
          </p:nvSpPr>
          <p:spPr>
            <a:xfrm>
              <a:off x="632810" y="6405682"/>
              <a:ext cx="3184145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/>
                <a:t>Ji, </a:t>
              </a:r>
              <a:r>
                <a:rPr lang="en-US" altLang="zh-CN" dirty="0" err="1"/>
                <a:t>Su</a:t>
              </a:r>
              <a:r>
                <a:rPr lang="en-US" altLang="zh-CN" dirty="0"/>
                <a:t>, arXiv:2606.22224 [hep-</a:t>
              </a:r>
              <a:r>
                <a:rPr lang="en-US" altLang="zh-CN" dirty="0" err="1"/>
                <a:t>lat</a:t>
              </a:r>
              <a:r>
                <a:rPr lang="en-US" altLang="zh-CN" dirty="0"/>
                <a:t>]</a:t>
              </a:r>
              <a:endParaRPr lang="zh-CN" altLang="en-US" dirty="0"/>
            </a:p>
          </p:txBody>
        </p:sp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B566D6FA-1058-3E3E-86C8-7E3F24737E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305751" y="4819697"/>
              <a:ext cx="2004001" cy="1503001"/>
            </a:xfrm>
            <a:prstGeom prst="rect">
              <a:avLst/>
            </a:prstGeom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10C9283F-93B6-5942-8EC4-14D1468D9F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265684" y="4785027"/>
              <a:ext cx="3045768" cy="1747526"/>
            </a:xfrm>
            <a:prstGeom prst="rect">
              <a:avLst/>
            </a:prstGeom>
          </p:spPr>
        </p:pic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F5843A54-B29A-5512-50F3-B1A84447FBAC}"/>
                </a:ext>
              </a:extLst>
            </p:cNvPr>
            <p:cNvSpPr txBox="1"/>
            <p:nvPr/>
          </p:nvSpPr>
          <p:spPr>
            <a:xfrm>
              <a:off x="6578187" y="6413334"/>
              <a:ext cx="582975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dirty="0"/>
                <a:t>Meyer, </a:t>
              </a:r>
              <a:r>
                <a:rPr lang="fr-FR" altLang="zh-CN" dirty="0"/>
                <a:t>Ann. </a:t>
              </a:r>
              <a:r>
                <a:rPr lang="fr-FR" altLang="zh-CN" dirty="0" err="1"/>
                <a:t>Rev</a:t>
              </a:r>
              <a:r>
                <a:rPr lang="fr-FR" altLang="zh-CN" dirty="0"/>
                <a:t>. </a:t>
              </a:r>
              <a:r>
                <a:rPr lang="fr-FR" altLang="zh-CN" dirty="0" err="1"/>
                <a:t>Nucl</a:t>
              </a:r>
              <a:r>
                <a:rPr lang="fr-FR" altLang="zh-CN" dirty="0"/>
                <a:t>. Part. </a:t>
              </a:r>
              <a:r>
                <a:rPr lang="fr-FR" altLang="zh-CN" dirty="0" err="1"/>
                <a:t>Sci</a:t>
              </a:r>
              <a:r>
                <a:rPr lang="fr-FR" altLang="zh-CN" dirty="0"/>
                <a:t>. 72, 205-232 (2022)</a:t>
              </a:r>
              <a:endParaRPr lang="zh-CN" altLang="en-US" dirty="0"/>
            </a:p>
          </p:txBody>
        </p:sp>
      </p:grpSp>
      <p:sp>
        <p:nvSpPr>
          <p:cNvPr id="45" name="AutoShape 2">
            <a:extLst>
              <a:ext uri="{FF2B5EF4-FFF2-40B4-BE49-F238E27FC236}">
                <a16:creationId xmlns:a16="http://schemas.microsoft.com/office/drawing/2014/main" id="{792B146C-3A30-7330-B380-522B203D5A3F}"/>
              </a:ext>
            </a:extLst>
          </p:cNvPr>
          <p:cNvSpPr/>
          <p:nvPr/>
        </p:nvSpPr>
        <p:spPr>
          <a:xfrm>
            <a:off x="1381237" y="151169"/>
            <a:ext cx="9428826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3200" b="1" dirty="0">
                <a:blipFill>
                  <a:blip r:embed="rId12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高精度检验标准模型提供非微扰输入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761BBB8D-4E9B-17E8-FBEE-9B0BBCDC676D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4" name="直线连接符 46">
              <a:extLst>
                <a:ext uri="{FF2B5EF4-FFF2-40B4-BE49-F238E27FC236}">
                  <a16:creationId xmlns:a16="http://schemas.microsoft.com/office/drawing/2014/main" id="{F8932A16-2510-E8FD-2AA5-24E72912F6A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线连接符 48">
              <a:extLst>
                <a:ext uri="{FF2B5EF4-FFF2-40B4-BE49-F238E27FC236}">
                  <a16:creationId xmlns:a16="http://schemas.microsoft.com/office/drawing/2014/main" id="{3BEDE421-AC43-5093-B5BA-523F50A66A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直线连接符 49">
              <a:extLst>
                <a:ext uri="{FF2B5EF4-FFF2-40B4-BE49-F238E27FC236}">
                  <a16:creationId xmlns:a16="http://schemas.microsoft.com/office/drawing/2014/main" id="{67B545D5-0015-C8D2-D2A2-4A8D4191154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" name="Line 2">
              <a:extLst>
                <a:ext uri="{FF2B5EF4-FFF2-40B4-BE49-F238E27FC236}">
                  <a16:creationId xmlns:a16="http://schemas.microsoft.com/office/drawing/2014/main" id="{C240A365-ADDA-C128-563E-264D345F4C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225913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39FA0C92-D3A4-93D6-6306-2D6FFFE43653}"/>
              </a:ext>
            </a:extLst>
          </p:cNvPr>
          <p:cNvGrpSpPr/>
          <p:nvPr/>
        </p:nvGrpSpPr>
        <p:grpSpPr>
          <a:xfrm>
            <a:off x="1167345" y="1195756"/>
            <a:ext cx="8408587" cy="5230221"/>
            <a:chOff x="1080591" y="1085781"/>
            <a:chExt cx="7428496" cy="4506870"/>
          </a:xfrm>
        </p:grpSpPr>
        <p:pic>
          <p:nvPicPr>
            <p:cNvPr id="9" name="图片 8" descr="文本&#10;&#10;描述已自动生成">
              <a:extLst>
                <a:ext uri="{FF2B5EF4-FFF2-40B4-BE49-F238E27FC236}">
                  <a16:creationId xmlns:a16="http://schemas.microsoft.com/office/drawing/2014/main" id="{442B5B0D-D898-DAD9-CC4C-FFC84FFE7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80591" y="1085781"/>
              <a:ext cx="7378819" cy="1851545"/>
            </a:xfrm>
            <a:prstGeom prst="rect">
              <a:avLst/>
            </a:prstGeom>
          </p:spPr>
        </p:pic>
        <p:pic>
          <p:nvPicPr>
            <p:cNvPr id="11" name="图片 10" descr="文本, 信件&#10;&#10;描述已自动生成">
              <a:extLst>
                <a:ext uri="{FF2B5EF4-FFF2-40B4-BE49-F238E27FC236}">
                  <a16:creationId xmlns:a16="http://schemas.microsoft.com/office/drawing/2014/main" id="{5C9FB919-1405-0B47-3EAD-18A5215DD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38749"/>
            <a:stretch/>
          </p:blipFill>
          <p:spPr>
            <a:xfrm>
              <a:off x="1130268" y="2724760"/>
              <a:ext cx="7378819" cy="2867891"/>
            </a:xfrm>
            <a:prstGeom prst="rect">
              <a:avLst/>
            </a:prstGeom>
          </p:spPr>
        </p:pic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E3846942-90A5-3AD4-248D-47E81A5CA192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14" name="直线连接符 46">
              <a:extLst>
                <a:ext uri="{FF2B5EF4-FFF2-40B4-BE49-F238E27FC236}">
                  <a16:creationId xmlns:a16="http://schemas.microsoft.com/office/drawing/2014/main" id="{FCA94B44-42A9-DA58-464D-00EF6A6DF67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直线连接符 48">
              <a:extLst>
                <a:ext uri="{FF2B5EF4-FFF2-40B4-BE49-F238E27FC236}">
                  <a16:creationId xmlns:a16="http://schemas.microsoft.com/office/drawing/2014/main" id="{DEC6AB11-FDEA-4D11-A0AB-98CD9DE5005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直线连接符 49">
              <a:extLst>
                <a:ext uri="{FF2B5EF4-FFF2-40B4-BE49-F238E27FC236}">
                  <a16:creationId xmlns:a16="http://schemas.microsoft.com/office/drawing/2014/main" id="{427E49B2-2343-3BC5-39F2-4846135395A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Line 2">
              <a:extLst>
                <a:ext uri="{FF2B5EF4-FFF2-40B4-BE49-F238E27FC236}">
                  <a16:creationId xmlns:a16="http://schemas.microsoft.com/office/drawing/2014/main" id="{A84709FB-36BA-24A4-5861-6A8569F4B3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4">
            <a:extLst>
              <a:ext uri="{FF2B5EF4-FFF2-40B4-BE49-F238E27FC236}">
                <a16:creationId xmlns:a16="http://schemas.microsoft.com/office/drawing/2014/main" id="{1DC5D9E0-8D7A-7BA4-39AF-856E397C3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6613" y="392113"/>
            <a:ext cx="103663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3CEC731C-6BE4-DE4E-A68E-7A12F8756D8F}" type="slidenum">
              <a:rPr kumimoji="0" lang="zh-CN" altLang="en-US" sz="2800"/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49</a:t>
            </a:fld>
            <a:endParaRPr kumimoji="0" lang="zh-CN" altLang="en-US" sz="2800"/>
          </a:p>
        </p:txBody>
      </p:sp>
      <p:sp>
        <p:nvSpPr>
          <p:cNvPr id="3" name="圆角矩形 2">
            <a:extLst>
              <a:ext uri="{FF2B5EF4-FFF2-40B4-BE49-F238E27FC236}">
                <a16:creationId xmlns:a16="http://schemas.microsoft.com/office/drawing/2014/main" id="{FA9FAA8E-3CB1-C5A4-5179-543B906F41AE}"/>
              </a:ext>
            </a:extLst>
          </p:cNvPr>
          <p:cNvSpPr/>
          <p:nvPr/>
        </p:nvSpPr>
        <p:spPr>
          <a:xfrm>
            <a:off x="946280" y="2650488"/>
            <a:ext cx="8629652" cy="894605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6F9FF34B-B7A7-E02F-1391-0E8996694D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48" y="195263"/>
            <a:ext cx="96583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kumimoji="0" lang="zh-CN" altLang="en-US" sz="3600" b="1" dirty="0">
                <a:solidFill>
                  <a:srgbClr val="C00000"/>
                </a:solidFill>
                <a:ea typeface="Adobe 黑体 Std R" charset="-122"/>
              </a:rPr>
              <a:t>自主发现实验：从生成想法到自主验证</a:t>
            </a:r>
          </a:p>
        </p:txBody>
      </p:sp>
    </p:spTree>
    <p:extLst>
      <p:ext uri="{BB962C8B-B14F-4D97-AF65-F5344CB8AC3E}">
        <p14:creationId xmlns:p14="http://schemas.microsoft.com/office/powerpoint/2010/main" val="36513587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81BBB-B99F-B526-E8E2-F39A3733E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id="{75C13084-21E2-D405-1752-445010A0A05E}"/>
              </a:ext>
            </a:extLst>
          </p:cNvPr>
          <p:cNvGrpSpPr/>
          <p:nvPr/>
        </p:nvGrpSpPr>
        <p:grpSpPr>
          <a:xfrm>
            <a:off x="689162" y="1070563"/>
            <a:ext cx="10307451" cy="5745588"/>
            <a:chOff x="408028" y="963982"/>
            <a:chExt cx="10307451" cy="5745588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86BCF605-D621-0FC8-8207-C7056BFE22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5434" y="963982"/>
              <a:ext cx="4846782" cy="3388117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94EC6CCE-A8E7-4383-6162-EC89E7912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8028" y="4352099"/>
              <a:ext cx="4846776" cy="2357471"/>
            </a:xfrm>
            <a:prstGeom prst="rect">
              <a:avLst/>
            </a:prstGeom>
          </p:spPr>
        </p:pic>
        <p:pic>
          <p:nvPicPr>
            <p:cNvPr id="7" name="图片 6" descr="文本&#10;&#10;中度可信度描述已自动生成">
              <a:extLst>
                <a:ext uri="{FF2B5EF4-FFF2-40B4-BE49-F238E27FC236}">
                  <a16:creationId xmlns:a16="http://schemas.microsoft.com/office/drawing/2014/main" id="{9EB65D0A-F2F3-9F26-D636-5F6825816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65558" y="1258082"/>
              <a:ext cx="4549921" cy="4895776"/>
            </a:xfrm>
            <a:prstGeom prst="rect">
              <a:avLst/>
            </a:prstGeom>
          </p:spPr>
        </p:pic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14BEF5E3-3C28-A3E0-7D8E-99BCEB4878A5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6" name="直线连接符 46">
              <a:extLst>
                <a:ext uri="{FF2B5EF4-FFF2-40B4-BE49-F238E27FC236}">
                  <a16:creationId xmlns:a16="http://schemas.microsoft.com/office/drawing/2014/main" id="{7C6ABBBC-D890-F4CD-7DC0-8296D9407ED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直线连接符 48">
              <a:extLst>
                <a:ext uri="{FF2B5EF4-FFF2-40B4-BE49-F238E27FC236}">
                  <a16:creationId xmlns:a16="http://schemas.microsoft.com/office/drawing/2014/main" id="{F487CC08-C296-1595-79AF-BDB2B0EC75C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直线连接符 49">
              <a:extLst>
                <a:ext uri="{FF2B5EF4-FFF2-40B4-BE49-F238E27FC236}">
                  <a16:creationId xmlns:a16="http://schemas.microsoft.com/office/drawing/2014/main" id="{2E4F2D7E-C942-1A6D-CA63-2DFFE214966B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Line 2">
              <a:extLst>
                <a:ext uri="{FF2B5EF4-FFF2-40B4-BE49-F238E27FC236}">
                  <a16:creationId xmlns:a16="http://schemas.microsoft.com/office/drawing/2014/main" id="{1422F9B4-2BC5-0473-B7A4-5F332C43E0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9" name="灯片编号占位符 4">
            <a:extLst>
              <a:ext uri="{FF2B5EF4-FFF2-40B4-BE49-F238E27FC236}">
                <a16:creationId xmlns:a16="http://schemas.microsoft.com/office/drawing/2014/main" id="{E9134D67-0617-3693-434A-E48F6B1F1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6613" y="392113"/>
            <a:ext cx="103663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3CEC731C-6BE4-DE4E-A68E-7A12F8756D8F}" type="slidenum">
              <a:rPr kumimoji="0" lang="zh-CN" altLang="en-US" sz="2800"/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50</a:t>
            </a:fld>
            <a:endParaRPr kumimoji="0" lang="zh-CN" altLang="en-US" sz="2800"/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id="{41A5AD9D-9688-6B77-1C8B-0458BF5EC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48" y="195263"/>
            <a:ext cx="96583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kumimoji="0" lang="zh-CN" altLang="en-US" sz="3600" b="1" dirty="0">
                <a:ea typeface="Adobe 黑体 Std R" charset="-122"/>
              </a:rPr>
              <a:t>自主发现实验：从生成想法到自主验证</a:t>
            </a:r>
          </a:p>
        </p:txBody>
      </p:sp>
    </p:spTree>
    <p:extLst>
      <p:ext uri="{BB962C8B-B14F-4D97-AF65-F5344CB8AC3E}">
        <p14:creationId xmlns:p14="http://schemas.microsoft.com/office/powerpoint/2010/main" val="13115257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BA2696-9AAE-E181-A7C8-DD20E0569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id="{B3A88027-F062-FFF7-EAEC-4C99CB37EB25}"/>
              </a:ext>
            </a:extLst>
          </p:cNvPr>
          <p:cNvGrpSpPr/>
          <p:nvPr/>
        </p:nvGrpSpPr>
        <p:grpSpPr>
          <a:xfrm>
            <a:off x="1298120" y="1245948"/>
            <a:ext cx="7556500" cy="5182078"/>
            <a:chOff x="400048" y="1342102"/>
            <a:chExt cx="7556500" cy="5182078"/>
          </a:xfrm>
        </p:grpSpPr>
        <p:pic>
          <p:nvPicPr>
            <p:cNvPr id="4" name="图片 3" descr="文本&#10;&#10;描述已自动生成">
              <a:extLst>
                <a:ext uri="{FF2B5EF4-FFF2-40B4-BE49-F238E27FC236}">
                  <a16:creationId xmlns:a16="http://schemas.microsoft.com/office/drawing/2014/main" id="{061147AB-E2D2-10BC-C0B8-B9355B7EB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4348" y="1342102"/>
              <a:ext cx="7442200" cy="1562100"/>
            </a:xfrm>
            <a:prstGeom prst="rect">
              <a:avLst/>
            </a:prstGeom>
          </p:spPr>
        </p:pic>
        <p:pic>
          <p:nvPicPr>
            <p:cNvPr id="8" name="图片 7" descr="文本, 信件&#10;&#10;描述已自动生成">
              <a:extLst>
                <a:ext uri="{FF2B5EF4-FFF2-40B4-BE49-F238E27FC236}">
                  <a16:creationId xmlns:a16="http://schemas.microsoft.com/office/drawing/2014/main" id="{7AB4109D-7466-1456-3DFB-CE1A6FAF3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0048" y="2764980"/>
              <a:ext cx="7556500" cy="3759200"/>
            </a:xfrm>
            <a:prstGeom prst="rect">
              <a:avLst/>
            </a:prstGeom>
          </p:spPr>
        </p:pic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4CC663DE-8A0D-4154-2FD4-348DE127FD10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15" name="直线连接符 46">
              <a:extLst>
                <a:ext uri="{FF2B5EF4-FFF2-40B4-BE49-F238E27FC236}">
                  <a16:creationId xmlns:a16="http://schemas.microsoft.com/office/drawing/2014/main" id="{7A8CCCD6-DE3B-30BC-DAFF-9AD89665FE8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直线连接符 48">
              <a:extLst>
                <a:ext uri="{FF2B5EF4-FFF2-40B4-BE49-F238E27FC236}">
                  <a16:creationId xmlns:a16="http://schemas.microsoft.com/office/drawing/2014/main" id="{D573AB16-4069-8BA5-E25E-B6335320113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" name="直线连接符 49">
              <a:extLst>
                <a:ext uri="{FF2B5EF4-FFF2-40B4-BE49-F238E27FC236}">
                  <a16:creationId xmlns:a16="http://schemas.microsoft.com/office/drawing/2014/main" id="{2D14D397-A878-2C61-0555-9B666EB7B8C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" name="Line 2">
              <a:extLst>
                <a:ext uri="{FF2B5EF4-FFF2-40B4-BE49-F238E27FC236}">
                  <a16:creationId xmlns:a16="http://schemas.microsoft.com/office/drawing/2014/main" id="{B4403BB1-F1EF-E96F-006F-1B460E4DB8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" name="灯片编号占位符 4">
            <a:extLst>
              <a:ext uri="{FF2B5EF4-FFF2-40B4-BE49-F238E27FC236}">
                <a16:creationId xmlns:a16="http://schemas.microsoft.com/office/drawing/2014/main" id="{9B4EFE40-6321-567F-EB32-A0E65DA1FB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6613" y="392113"/>
            <a:ext cx="103663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3CEC731C-6BE4-DE4E-A68E-7A12F8756D8F}" type="slidenum">
              <a:rPr kumimoji="0" lang="zh-CN" altLang="en-US" sz="2800"/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51</a:t>
            </a:fld>
            <a:endParaRPr kumimoji="0" lang="zh-CN" altLang="en-US" sz="2800"/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04708DA7-8B92-C1BB-C7C3-342AD40BF5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48" y="195263"/>
            <a:ext cx="96583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kumimoji="0" lang="zh-CN" altLang="en-US" sz="3600" b="1" dirty="0">
                <a:solidFill>
                  <a:srgbClr val="C00000"/>
                </a:solidFill>
                <a:ea typeface="Adobe 黑体 Std R" charset="-122"/>
              </a:rPr>
              <a:t>自主发现实验：从生成想法到自主验证</a:t>
            </a:r>
          </a:p>
        </p:txBody>
      </p:sp>
    </p:spTree>
    <p:extLst>
      <p:ext uri="{BB962C8B-B14F-4D97-AF65-F5344CB8AC3E}">
        <p14:creationId xmlns:p14="http://schemas.microsoft.com/office/powerpoint/2010/main" val="13825906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F8FD1-DA82-7DE0-AB17-72FF33176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文本, 电子邮件&#10;&#10;描述已自动生成">
            <a:extLst>
              <a:ext uri="{FF2B5EF4-FFF2-40B4-BE49-F238E27FC236}">
                <a16:creationId xmlns:a16="http://schemas.microsoft.com/office/drawing/2014/main" id="{70F88881-2B42-CD27-53F6-92ADF6E9A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1" y="1089175"/>
            <a:ext cx="6224457" cy="3862766"/>
          </a:xfrm>
          <a:prstGeom prst="rect">
            <a:avLst/>
          </a:prstGeom>
        </p:spPr>
      </p:pic>
      <p:pic>
        <p:nvPicPr>
          <p:cNvPr id="12" name="图片 11" descr="文本&#10;&#10;描述已自动生成">
            <a:extLst>
              <a:ext uri="{FF2B5EF4-FFF2-40B4-BE49-F238E27FC236}">
                <a16:creationId xmlns:a16="http://schemas.microsoft.com/office/drawing/2014/main" id="{D60C9862-A297-7DA5-B72C-5742293BE5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3208" y="1528661"/>
            <a:ext cx="5553595" cy="2386746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5C21172A-2CA1-2747-F85D-E8076AA605AE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5" name="直线连接符 46">
              <a:extLst>
                <a:ext uri="{FF2B5EF4-FFF2-40B4-BE49-F238E27FC236}">
                  <a16:creationId xmlns:a16="http://schemas.microsoft.com/office/drawing/2014/main" id="{3A523CFF-6C4C-5950-190D-697C4716F6E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直线连接符 48">
              <a:extLst>
                <a:ext uri="{FF2B5EF4-FFF2-40B4-BE49-F238E27FC236}">
                  <a16:creationId xmlns:a16="http://schemas.microsoft.com/office/drawing/2014/main" id="{6B42F1C0-4935-08B1-9BB1-06D47BC5B63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直线连接符 49">
              <a:extLst>
                <a:ext uri="{FF2B5EF4-FFF2-40B4-BE49-F238E27FC236}">
                  <a16:creationId xmlns:a16="http://schemas.microsoft.com/office/drawing/2014/main" id="{60655614-E1B0-C9AC-312B-BA9D822625B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Line 2">
              <a:extLst>
                <a:ext uri="{FF2B5EF4-FFF2-40B4-BE49-F238E27FC236}">
                  <a16:creationId xmlns:a16="http://schemas.microsoft.com/office/drawing/2014/main" id="{7E53E8A1-943B-B30A-A03B-3DB7DFDE25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4" name="灯片编号占位符 4">
            <a:extLst>
              <a:ext uri="{FF2B5EF4-FFF2-40B4-BE49-F238E27FC236}">
                <a16:creationId xmlns:a16="http://schemas.microsoft.com/office/drawing/2014/main" id="{1362DE31-FF4C-EA1E-BFA4-3F7126E99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96613" y="392113"/>
            <a:ext cx="1036637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fld id="{3CEC731C-6BE4-DE4E-A68E-7A12F8756D8F}" type="slidenum">
              <a:rPr kumimoji="0" lang="zh-CN" altLang="en-US" sz="2800"/>
              <a:pPr algn="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t>52</a:t>
            </a:fld>
            <a:endParaRPr kumimoji="0" lang="zh-CN" altLang="en-US" sz="2800"/>
          </a:p>
        </p:txBody>
      </p:sp>
      <p:sp>
        <p:nvSpPr>
          <p:cNvPr id="11" name="AutoShape 13">
            <a:extLst>
              <a:ext uri="{FF2B5EF4-FFF2-40B4-BE49-F238E27FC236}">
                <a16:creationId xmlns:a16="http://schemas.microsoft.com/office/drawing/2014/main" id="{E336A19B-2FA7-8AFC-1788-B1F8EB3938BE}"/>
              </a:ext>
            </a:extLst>
          </p:cNvPr>
          <p:cNvSpPr/>
          <p:nvPr/>
        </p:nvSpPr>
        <p:spPr>
          <a:xfrm>
            <a:off x="366031" y="5233302"/>
            <a:ext cx="11452664" cy="1247990"/>
          </a:xfrm>
          <a:prstGeom prst="roundRect">
            <a:avLst>
              <a:gd name="adj" fmla="val 0"/>
            </a:avLst>
          </a:prstGeom>
          <a:solidFill>
            <a:srgbClr val="008F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lnSpc>
                <a:spcPct val="112000"/>
              </a:lnSpc>
              <a:spcAft>
                <a:spcPts val="800"/>
              </a:spcAft>
            </a:pPr>
            <a:r>
              <a:rPr lang="zh-CN" altLang="en-US" sz="280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自主实验已经闭环：</a:t>
            </a:r>
            <a:endParaRPr lang="en-US" altLang="zh-CN" sz="2800" dirty="0">
              <a:solidFill>
                <a:schemeClr val="bg1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  <a:p>
            <a:pPr algn="ctr">
              <a:lnSpc>
                <a:spcPct val="112000"/>
              </a:lnSpc>
              <a:spcAft>
                <a:spcPts val="800"/>
              </a:spcAft>
            </a:pPr>
            <a:r>
              <a:rPr lang="zh-CN" altLang="en-US" sz="2800" dirty="0">
                <a:solidFill>
                  <a:schemeClr val="bg1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想法生成能力需要提高品味；验证工具需要准确且更加全面</a:t>
            </a: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6B93E0C1-7A4C-1427-7133-566BC402D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348" y="195263"/>
            <a:ext cx="96583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kumimoji="0" lang="zh-CN" altLang="en-US" sz="3600" b="1" dirty="0">
                <a:solidFill>
                  <a:srgbClr val="C00000"/>
                </a:solidFill>
                <a:ea typeface="Adobe 黑体 Std R" charset="-122"/>
              </a:rPr>
              <a:t>自主发现实验：从生成想法到自主验证</a:t>
            </a:r>
          </a:p>
        </p:txBody>
      </p:sp>
    </p:spTree>
    <p:extLst>
      <p:ext uri="{BB962C8B-B14F-4D97-AF65-F5344CB8AC3E}">
        <p14:creationId xmlns:p14="http://schemas.microsoft.com/office/powerpoint/2010/main" val="67246739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53</a:t>
            </a:fld>
            <a:endParaRPr kumimoji="1" lang="zh-CN" altLang="en-US" sz="2400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211E78F9-ABE4-D365-76FE-C61BD98A64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079"/>
          <a:stretch/>
        </p:blipFill>
        <p:spPr>
          <a:xfrm>
            <a:off x="547913" y="1226457"/>
            <a:ext cx="10930158" cy="5341255"/>
          </a:xfrm>
          <a:prstGeom prst="rect">
            <a:avLst/>
          </a:prstGeom>
        </p:spPr>
      </p:pic>
      <p:sp>
        <p:nvSpPr>
          <p:cNvPr id="15" name="AutoShape 2">
            <a:extLst>
              <a:ext uri="{FF2B5EF4-FFF2-40B4-BE49-F238E27FC236}">
                <a16:creationId xmlns:a16="http://schemas.microsoft.com/office/drawing/2014/main" id="{F267B9BD-E83A-1A81-94D0-02B0193A6C32}"/>
              </a:ext>
            </a:extLst>
          </p:cNvPr>
          <p:cNvSpPr/>
          <p:nvPr/>
        </p:nvSpPr>
        <p:spPr>
          <a:xfrm>
            <a:off x="1378343" y="287475"/>
            <a:ext cx="9428826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en-US" altLang="zh-CN" sz="3200" b="1" dirty="0" err="1">
                <a:blipFill>
                  <a:blip r:embed="rId4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LQCDMaster</a:t>
            </a:r>
            <a:r>
              <a:rPr lang="en-US" altLang="zh-CN" sz="3200" b="1" dirty="0">
                <a:blipFill>
                  <a:blip r:embed="rId4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: How to use?</a:t>
            </a:r>
            <a:endParaRPr lang="zh-CN" altLang="en-US" sz="3200" b="1" dirty="0">
              <a:blipFill>
                <a:blip r:embed="rId4"/>
                <a:stretch>
                  <a:fillRect/>
                </a:stretch>
              </a:blip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  <a:sym typeface="SimHei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3D5D0D7B-A762-E572-CC57-07E2FC719742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3" name="直线连接符 46">
              <a:extLst>
                <a:ext uri="{FF2B5EF4-FFF2-40B4-BE49-F238E27FC236}">
                  <a16:creationId xmlns:a16="http://schemas.microsoft.com/office/drawing/2014/main" id="{3F662348-1DD5-5964-2999-C73126DB23F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" name="直线连接符 48">
              <a:extLst>
                <a:ext uri="{FF2B5EF4-FFF2-40B4-BE49-F238E27FC236}">
                  <a16:creationId xmlns:a16="http://schemas.microsoft.com/office/drawing/2014/main" id="{DAA0DAD2-433D-E1EB-8F68-57D983451E5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" name="直线连接符 49">
              <a:extLst>
                <a:ext uri="{FF2B5EF4-FFF2-40B4-BE49-F238E27FC236}">
                  <a16:creationId xmlns:a16="http://schemas.microsoft.com/office/drawing/2014/main" id="{C592BD38-B29D-AFF5-B211-236B9818E72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" name="Line 2">
              <a:extLst>
                <a:ext uri="{FF2B5EF4-FFF2-40B4-BE49-F238E27FC236}">
                  <a16:creationId xmlns:a16="http://schemas.microsoft.com/office/drawing/2014/main" id="{981749E0-78F0-D23B-15BC-081C3EDBE5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134618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D8196-956F-1059-D09B-5B2A8F66B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CD6EA708-404F-D8E8-07A8-F5481E63A688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AC0FEA70-B642-A0D9-A21F-FA95430BAB5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54</a:t>
            </a:fld>
            <a:endParaRPr kumimoji="1" lang="zh-CN" altLang="en-US" sz="2400" dirty="0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9276E664-F847-CE86-7A2D-D573385D675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098"/>
          <a:stretch/>
        </p:blipFill>
        <p:spPr>
          <a:xfrm>
            <a:off x="626650" y="1105555"/>
            <a:ext cx="10656377" cy="5206284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2177BC7C-B5E9-6188-6287-009C90571B5F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3" name="直线连接符 46">
              <a:extLst>
                <a:ext uri="{FF2B5EF4-FFF2-40B4-BE49-F238E27FC236}">
                  <a16:creationId xmlns:a16="http://schemas.microsoft.com/office/drawing/2014/main" id="{C156AC2F-10C7-79C8-8B31-F0EAA20D306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" name="直线连接符 48">
              <a:extLst>
                <a:ext uri="{FF2B5EF4-FFF2-40B4-BE49-F238E27FC236}">
                  <a16:creationId xmlns:a16="http://schemas.microsoft.com/office/drawing/2014/main" id="{336B9F08-E2A5-8E99-60E0-2CCDDED57FF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" name="直线连接符 49">
              <a:extLst>
                <a:ext uri="{FF2B5EF4-FFF2-40B4-BE49-F238E27FC236}">
                  <a16:creationId xmlns:a16="http://schemas.microsoft.com/office/drawing/2014/main" id="{5A141786-5048-371F-06FB-F03CE696C6B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" name="Line 2">
              <a:extLst>
                <a:ext uri="{FF2B5EF4-FFF2-40B4-BE49-F238E27FC236}">
                  <a16:creationId xmlns:a16="http://schemas.microsoft.com/office/drawing/2014/main" id="{5916E166-EF1D-5706-1EB6-E8CABB6D83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sp>
        <p:nvSpPr>
          <p:cNvPr id="7" name="Text Box 3">
            <a:extLst>
              <a:ext uri="{FF2B5EF4-FFF2-40B4-BE49-F238E27FC236}">
                <a16:creationId xmlns:a16="http://schemas.microsoft.com/office/drawing/2014/main" id="{B44CE50F-CB94-066F-08A6-B868FB5D5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7157" y="181036"/>
            <a:ext cx="63121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kumimoji="0" lang="zh-CN" altLang="en-US" sz="36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格点量子色动力学智能体</a:t>
            </a:r>
          </a:p>
        </p:txBody>
      </p:sp>
    </p:spTree>
    <p:extLst>
      <p:ext uri="{BB962C8B-B14F-4D97-AF65-F5344CB8AC3E}">
        <p14:creationId xmlns:p14="http://schemas.microsoft.com/office/powerpoint/2010/main" val="17018737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A63D3-186A-1003-78A1-19405E823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文本框 29">
            <a:extLst>
              <a:ext uri="{FF2B5EF4-FFF2-40B4-BE49-F238E27FC236}">
                <a16:creationId xmlns:a16="http://schemas.microsoft.com/office/drawing/2014/main" id="{E55E8696-69D1-2583-2AFC-5E2295CA9132}"/>
              </a:ext>
            </a:extLst>
          </p:cNvPr>
          <p:cNvSpPr txBox="1"/>
          <p:nvPr/>
        </p:nvSpPr>
        <p:spPr>
          <a:xfrm>
            <a:off x="6428509" y="8188036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8" name="灯片编号占位符 5">
            <a:extLst>
              <a:ext uri="{FF2B5EF4-FFF2-40B4-BE49-F238E27FC236}">
                <a16:creationId xmlns:a16="http://schemas.microsoft.com/office/drawing/2014/main" id="{E02F9CF3-518A-7F43-FFF7-227BC4F7D670}"/>
              </a:ext>
            </a:extLst>
          </p:cNvPr>
          <p:cNvSpPr txBox="1">
            <a:spLocks/>
          </p:cNvSpPr>
          <p:nvPr/>
        </p:nvSpPr>
        <p:spPr>
          <a:xfrm>
            <a:off x="9260236" y="63118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r" defTabSz="914400" rtl="0" eaLnBrk="1" latinLnBrk="0" hangingPunct="1">
              <a:defRPr sz="1600" kern="1200">
                <a:solidFill>
                  <a:schemeClr val="tx1"/>
                </a:solidFill>
                <a:latin typeface="STLiti" panose="02010800040101010101" pitchFamily="2" charset="-122"/>
                <a:ea typeface="STLiti" panose="02010800040101010101" pitchFamily="2" charset="-122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3A6A96-C67B-B64C-B8EE-E9E43CCF9E52}" type="slidenum">
              <a:rPr kumimoji="1" lang="zh-CN" altLang="en-US" sz="2400" smtClean="0"/>
              <a:pPr/>
              <a:t>55</a:t>
            </a:fld>
            <a:endParaRPr kumimoji="1" lang="zh-CN" altLang="en-US" sz="2400" dirty="0"/>
          </a:p>
        </p:txBody>
      </p:sp>
      <p:sp>
        <p:nvSpPr>
          <p:cNvPr id="7" name="文本框 27">
            <a:extLst>
              <a:ext uri="{FF2B5EF4-FFF2-40B4-BE49-F238E27FC236}">
                <a16:creationId xmlns:a16="http://schemas.microsoft.com/office/drawing/2014/main" id="{D116ED3C-D121-ED90-0FFD-B933B03F34E8}"/>
              </a:ext>
            </a:extLst>
          </p:cNvPr>
          <p:cNvSpPr>
            <a:spLocks noGrp="1"/>
          </p:cNvSpPr>
          <p:nvPr/>
        </p:nvSpPr>
        <p:spPr>
          <a:xfrm>
            <a:off x="607052" y="1549642"/>
            <a:ext cx="10457181" cy="169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/>
              <a:t>Planner(</a:t>
            </a:r>
            <a:r>
              <a:rPr lang="zh-CN" altLang="en-US" sz="2400" b="1" dirty="0"/>
              <a:t>规划</a:t>
            </a:r>
            <a:r>
              <a:rPr lang="en-US" altLang="zh-CN" sz="2400" b="1" dirty="0"/>
              <a:t>): </a:t>
            </a:r>
            <a:r>
              <a:rPr lang="zh-CN" altLang="en-US" sz="2400" b="1" dirty="0"/>
              <a:t>将自然语言转变成流程化的工作任务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en-US" altLang="zh-CN" sz="2400" b="1" dirty="0"/>
              <a:t>Executor(</a:t>
            </a:r>
            <a:r>
              <a:rPr lang="zh-CN" altLang="en-US" sz="2400" b="1" dirty="0"/>
              <a:t>执行</a:t>
            </a:r>
            <a:r>
              <a:rPr lang="en-US" altLang="zh-CN" sz="2400" b="1" dirty="0"/>
              <a:t>)</a:t>
            </a:r>
            <a:r>
              <a:rPr lang="zh-CN" altLang="en-US" sz="2400" b="1" dirty="0"/>
              <a:t>：根据工作任务，调用工具撰写代码</a:t>
            </a:r>
            <a:endParaRPr lang="en-US" altLang="zh-CN" sz="2400" b="1" dirty="0"/>
          </a:p>
          <a:p>
            <a:pPr>
              <a:lnSpc>
                <a:spcPct val="150000"/>
              </a:lnSpc>
            </a:pPr>
            <a:r>
              <a:rPr lang="en-US" altLang="zh-CN" sz="2400" b="1" dirty="0"/>
              <a:t>Orchestrator(</a:t>
            </a:r>
            <a:r>
              <a:rPr lang="zh-CN" altLang="en-US" sz="2400" b="1" dirty="0"/>
              <a:t>编排</a:t>
            </a:r>
            <a:r>
              <a:rPr lang="en-US" altLang="zh-CN" sz="2400" b="1" dirty="0"/>
              <a:t>)</a:t>
            </a:r>
            <a:r>
              <a:rPr lang="zh-CN" altLang="en-US" sz="2400" b="1" dirty="0"/>
              <a:t>： 将</a:t>
            </a:r>
            <a:r>
              <a:rPr lang="en-US" altLang="zh-CN" sz="2400" b="1" dirty="0"/>
              <a:t>planner</a:t>
            </a:r>
            <a:r>
              <a:rPr lang="zh-CN" altLang="en-US" sz="2400" b="1" dirty="0"/>
              <a:t>、</a:t>
            </a:r>
            <a:r>
              <a:rPr lang="en-US" altLang="zh-CN" sz="2400" b="1" dirty="0"/>
              <a:t> Executor</a:t>
            </a:r>
            <a:r>
              <a:rPr lang="zh-CN" altLang="en-US" sz="2400" b="1" dirty="0"/>
              <a:t>以及提交到集群上的命令串起来</a:t>
            </a:r>
            <a:endParaRPr lang="en-US" altLang="zh-CN" sz="2400" b="1" dirty="0"/>
          </a:p>
        </p:txBody>
      </p:sp>
      <p:sp>
        <p:nvSpPr>
          <p:cNvPr id="10" name="AutoShape 2">
            <a:extLst>
              <a:ext uri="{FF2B5EF4-FFF2-40B4-BE49-F238E27FC236}">
                <a16:creationId xmlns:a16="http://schemas.microsoft.com/office/drawing/2014/main" id="{8C1C01B7-13F9-25B9-9F19-B764535D033C}"/>
              </a:ext>
            </a:extLst>
          </p:cNvPr>
          <p:cNvSpPr/>
          <p:nvPr/>
        </p:nvSpPr>
        <p:spPr>
          <a:xfrm>
            <a:off x="934205" y="5846701"/>
            <a:ext cx="9428826" cy="6477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3200" b="1" dirty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把工程流程交给 </a:t>
            </a:r>
            <a:r>
              <a:rPr lang="fr-FR" altLang="zh-CN" sz="3200" b="1" dirty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AI</a:t>
            </a:r>
            <a:r>
              <a:rPr lang="zh-CN" altLang="fr-FR" sz="3200" b="1" dirty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，</a:t>
            </a:r>
            <a:r>
              <a:rPr lang="zh-CN" altLang="en-US" sz="3200" b="1" dirty="0">
                <a:blipFill>
                  <a:blip r:embed="rId3"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  <a:sym typeface="SimHei"/>
              </a:rPr>
              <a:t>把物理问题留给物理学家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A2D95A63-30D5-46AD-6BD2-7AE32D7F70D2}"/>
              </a:ext>
            </a:extLst>
          </p:cNvPr>
          <p:cNvGrpSpPr/>
          <p:nvPr/>
        </p:nvGrpSpPr>
        <p:grpSpPr>
          <a:xfrm>
            <a:off x="158751" y="963982"/>
            <a:ext cx="11874499" cy="5760668"/>
            <a:chOff x="158751" y="963982"/>
            <a:chExt cx="11874499" cy="5760668"/>
          </a:xfrm>
        </p:grpSpPr>
        <p:cxnSp>
          <p:nvCxnSpPr>
            <p:cNvPr id="13" name="直线连接符 46">
              <a:extLst>
                <a:ext uri="{FF2B5EF4-FFF2-40B4-BE49-F238E27FC236}">
                  <a16:creationId xmlns:a16="http://schemas.microsoft.com/office/drawing/2014/main" id="{BE1EB14B-6D55-B98D-E37B-190788109BD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74625" y="1000125"/>
              <a:ext cx="0" cy="5707063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直线连接符 48">
              <a:extLst>
                <a:ext uri="{FF2B5EF4-FFF2-40B4-BE49-F238E27FC236}">
                  <a16:creationId xmlns:a16="http://schemas.microsoft.com/office/drawing/2014/main" id="{2431D1FB-F608-1402-98EC-D5DD77CA2D8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12010100" y="984250"/>
              <a:ext cx="0" cy="5740400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直线连接符 49">
              <a:extLst>
                <a:ext uri="{FF2B5EF4-FFF2-40B4-BE49-F238E27FC236}">
                  <a16:creationId xmlns:a16="http://schemas.microsoft.com/office/drawing/2014/main" id="{DF6871F6-A53F-AED7-17BE-D99CB9443AEB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74625" y="6707188"/>
              <a:ext cx="11858625" cy="17462"/>
            </a:xfrm>
            <a:prstGeom prst="line">
              <a:avLst/>
            </a:prstGeom>
            <a:noFill/>
            <a:ln w="381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Line 2">
              <a:extLst>
                <a:ext uri="{FF2B5EF4-FFF2-40B4-BE49-F238E27FC236}">
                  <a16:creationId xmlns:a16="http://schemas.microsoft.com/office/drawing/2014/main" id="{CD0C773D-1A13-DB37-148F-9F05E0267A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751" y="963982"/>
              <a:ext cx="11874487" cy="2805"/>
            </a:xfrm>
            <a:prstGeom prst="line">
              <a:avLst/>
            </a:prstGeom>
            <a:noFill/>
            <a:ln w="190500" cmpd="sng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dirty="0"/>
            </a:p>
          </p:txBody>
        </p:sp>
      </p:grpSp>
      <p:sp>
        <p:nvSpPr>
          <p:cNvPr id="2" name="Text Box 3">
            <a:extLst>
              <a:ext uri="{FF2B5EF4-FFF2-40B4-BE49-F238E27FC236}">
                <a16:creationId xmlns:a16="http://schemas.microsoft.com/office/drawing/2014/main" id="{4C1915C5-0416-96F5-9BC7-84F7052E3D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7157" y="181036"/>
            <a:ext cx="63121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kumimoji="1"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kumimoji="0" lang="zh-CN" altLang="en-US" sz="3600" b="1" dirty="0">
                <a:latin typeface="Times New Roman" panose="02020603050405020304" pitchFamily="18" charset="0"/>
                <a:ea typeface="SimHei" panose="02010609060101010101" pitchFamily="49" charset="-122"/>
                <a:cs typeface="Times New Roman" panose="02020603050405020304" pitchFamily="18" charset="0"/>
              </a:rPr>
              <a:t>格点量子色动力学智能体</a:t>
            </a:r>
          </a:p>
        </p:txBody>
      </p:sp>
    </p:spTree>
    <p:extLst>
      <p:ext uri="{BB962C8B-B14F-4D97-AF65-F5344CB8AC3E}">
        <p14:creationId xmlns:p14="http://schemas.microsoft.com/office/powerpoint/2010/main" val="41775567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607.4241"/>
  <p:tag name="ORIGINALWIDTH" val=" 824.8969"/>
  <p:tag name="OUTPUTTYPE" val="PNG"/>
  <p:tag name="IGUANATEXVERSION" val="162"/>
  <p:tag name="LATEXADDIN" val="\documentclass{article}&#10;\usepackage{amsmath}&#10;\usepackage{amsfonts}&#10;\pagestyle{empty}&#10;\begin{document}&#10;&#10;\begin{gather*}&#10;    \phi\sim \frac{e^{-S_E[\phi]}}{Z}\\&#10;    \langle\mathcal{O}\rangle=\sum_i\mathcal{O}[\phi_i]&#10;\end{gather*}&#10;&#10;&#10;\end{document}"/>
  <p:tag name="IGUANATEXSIZE" val="18"/>
  <p:tag name="IGUANATEXCURSOR" val="155"/>
  <p:tag name="TRANSPARENCY" val="True"/>
  <p:tag name="CHOOSECOLOR" val="False"/>
  <p:tag name="COLORHEX" val="000000"/>
  <p:tag name="LATEXENGINEID" val="0"/>
  <p:tag name="TEMPFOLDER" val="c:\temp\"/>
  <p:tag name="LATEXFORMHEIGHT" val=" 320"/>
  <p:tag name="LATEXFORMWIDTH" val=" 385"/>
  <p:tag name="LATEXFORMWRAP" val="True"/>
  <p:tag name="BITMAPVECTOR" val="0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6458</TotalTime>
  <Words>5149</Words>
  <Application>Microsoft Macintosh PowerPoint</Application>
  <PresentationFormat>宽屏</PresentationFormat>
  <Paragraphs>622</Paragraphs>
  <Slides>55</Slides>
  <Notes>47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55</vt:i4>
      </vt:variant>
    </vt:vector>
  </HeadingPairs>
  <TitlesOfParts>
    <vt:vector size="75" baseType="lpstr">
      <vt:lpstr>DengXian</vt:lpstr>
      <vt:lpstr>DengXian</vt:lpstr>
      <vt:lpstr>等线 Light</vt:lpstr>
      <vt:lpstr>SimHei</vt:lpstr>
      <vt:lpstr>SimSun</vt:lpstr>
      <vt:lpstr>SimSun</vt:lpstr>
      <vt:lpstr>微软雅黑</vt:lpstr>
      <vt:lpstr>微软雅黑</vt:lpstr>
      <vt:lpstr>Adobe 黑体 Std R</vt:lpstr>
      <vt:lpstr>Kaiti SC</vt:lpstr>
      <vt:lpstr>Songti SC</vt:lpstr>
      <vt:lpstr>Arial</vt:lpstr>
      <vt:lpstr>Calibri</vt:lpstr>
      <vt:lpstr>Calibri Light</vt:lpstr>
      <vt:lpstr>Cambria Math</vt:lpstr>
      <vt:lpstr>Consolas</vt:lpstr>
      <vt:lpstr>Menlo</vt:lpstr>
      <vt:lpstr>Times New Roman</vt:lpstr>
      <vt:lpstr>Wingdings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Wei Wang</cp:lastModifiedBy>
  <cp:revision>994</cp:revision>
  <dcterms:modified xsi:type="dcterms:W3CDTF">2026-09-22T01:07:35Z</dcterms:modified>
</cp:coreProperties>
</file>