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7"/>
  </p:notesMasterIdLst>
  <p:sldIdLst>
    <p:sldId id="301" r:id="rId2"/>
    <p:sldId id="260" r:id="rId3"/>
    <p:sldId id="304" r:id="rId4"/>
    <p:sldId id="303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4" r:id="rId14"/>
    <p:sldId id="315" r:id="rId15"/>
    <p:sldId id="313" r:id="rId1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3414"/>
    <a:srgbClr val="19270F"/>
    <a:srgbClr val="233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82349" autoAdjust="0"/>
  </p:normalViewPr>
  <p:slideViewPr>
    <p:cSldViewPr snapToGrid="0">
      <p:cViewPr varScale="1">
        <p:scale>
          <a:sx n="114" d="100"/>
          <a:sy n="114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24B5650-4BAE-4DA5-B065-8ACEF503CB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DF2B4F-280D-47F4-8A3A-8CE365BF0E4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28D96-D35D-48D1-AF36-579883857AEC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A4E1155-540F-4740-909B-2AE90B16D7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637BFE6-5AA0-491B-926C-B521023B1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359D43-8956-43CA-9A9E-3AC781425A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EFC541-A45E-4ED9-B162-82BF09E9F4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7CE4D-1B2E-4710-BB7F-1AA52D4D8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D31CD-B7A8-4A7F-8515-5B4255F35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87F644-18DA-405A-853F-F1E28B6A8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545D8C-8216-477B-BF09-918C3C12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503982-5D11-48A7-B15B-7E4A16A2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90541F-CE37-43BE-A984-5C5C9030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75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23109-C709-4FE0-9FE4-4F9BDEA45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6E0591-8D41-4EA7-97CC-4E6358D3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A25F31-E5A9-4C0F-9169-A9C171AC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F217CF-3B6E-4A50-A258-2C7CA744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D0A44-FC10-469F-A24B-80D38D52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27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6FB12B-0DFA-48A0-8ABF-E52D4B753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2E3E8D-1ABA-461B-94D3-3EB2877DA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2CDE57-3CDE-4957-A56B-10FAFCA4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BE6E48-6BEF-40A2-8A6B-F1DA2403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53B774-E426-4176-B488-E41360C0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49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7B275-D9AC-4207-9268-A24C604A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3D0375-BB45-44D1-866B-0BC68A84A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F5A145-702C-4525-BF46-2B981DDE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181E4F-AFE8-489E-B1F0-86C69EF5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B36974-5B0C-4843-9F1F-A996EB05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16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FBDA1-A6A3-4337-B6D7-455FCB63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7BEEB5-A6B4-4DE2-B679-D9BBC87DC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BD9E88-567F-49EA-AD87-C99DA226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193426-299A-4790-8E9F-38A9E36B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22F1B2-540D-4F5C-BB6F-DDE2407D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28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CB0DD-204A-415E-86CA-AFDA3A63A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6B05F3-B27B-47DF-B639-EBCC6E56D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449EA5-1B09-4772-A787-AA0B990D2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6607F5-A9B3-44D3-A93B-7E106C58D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584420-A2FA-4347-B206-029758FD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7E558-D3D1-4D5A-B41F-3DEB8BC7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15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14600-39A1-41CA-B392-93B10CB9B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719A64-904C-4CC8-8A0E-983076990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66551C-97FA-45C3-958A-44555871C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5DBCE7-9B10-46FF-BCDA-EA84D440E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425D6EA-3061-4E80-BD81-9D2EEE51F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3A6D01-0A06-4A22-ADBC-91698E82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0CD814-4DD8-418F-B1C2-969025A3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CF2F4A-D9F0-4EBC-A0A7-41F6AFBA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25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3220EA-E99E-4867-8ECA-8FE62E03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1B28C7-CDA4-4D3E-8F8F-CDB8F3BD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06EB18-6684-4F96-A945-4CE53F2C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B7585C0-8D34-4989-AD1E-148CA232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66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F013FE-D700-4E9F-A0EB-9BE7587A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A3E69E-D673-4DF8-BAE2-D0882414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BE0BBA-2E46-414C-BB43-8544388C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60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954C8-B03E-4B8B-9AB8-AF797BEE1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16E3B0-FB81-49AB-B29E-1FF3903E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F5D449-7269-41B4-BC59-566848858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CD18AC-D09F-42C8-AD7B-DE514EF0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7A5113-830C-4509-B756-7FC09EFF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19DBBB-E9B0-40B8-BF47-707B7AD6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9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DFFF5-F9CD-41F0-B72E-C4440C6F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8A5773-1680-4381-A42E-228DA0240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622E17-28DC-458F-87B2-92437E934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D4DE5A-1A3C-4BAB-AE28-FA423AAC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158F0D-7AC9-4BD9-999C-72B05651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CCAD86-D7E6-4917-B282-4335096B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04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C5CED0-7EE2-4EB5-BE30-FDA47926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760F65-A0A4-4C32-9804-952A4D03C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0E8A37-CAD3-4B68-887B-313F1EDCF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E1863-249F-49DA-9E87-A243E0439D87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D8190-4FDF-40B7-8474-AFF276680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8DEAE9-07B0-4F30-A65A-A82444AF0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2827-75E1-4DEB-B898-AE84B6DBD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8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35FD0B-26B2-43FD-8CA9-464B0ED988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3600" b="1" dirty="0">
                <a:latin typeface="+mn-lt"/>
              </a:rPr>
              <a:t>Does the Hoyle state of </a:t>
            </a:r>
            <a:r>
              <a:rPr kumimoji="1" lang="en-US" altLang="ja-JP" sz="3600" b="1" baseline="30000" dirty="0">
                <a:latin typeface="+mn-lt"/>
              </a:rPr>
              <a:t>12</a:t>
            </a:r>
            <a:r>
              <a:rPr kumimoji="1" lang="en-US" altLang="ja-JP" sz="3600" b="1" dirty="0">
                <a:latin typeface="+mn-lt"/>
              </a:rPr>
              <a:t>C appear in the calculation with the strong short-range repulsion</a:t>
            </a:r>
            <a:r>
              <a:rPr lang="en-US" altLang="ja-JP" sz="3600" b="1" dirty="0">
                <a:latin typeface="+mn-lt"/>
              </a:rPr>
              <a:t>?</a:t>
            </a:r>
            <a:endParaRPr kumimoji="1" lang="ja-JP" altLang="en-US" sz="3600" b="1" dirty="0">
              <a:latin typeface="+mn-l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040E50-6D5D-45BA-963B-8268C6A0D9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en-US" altLang="ja-JP" dirty="0"/>
              <a:t>H. Takemoto, T. </a:t>
            </a:r>
            <a:r>
              <a:rPr kumimoji="1" lang="en-US" altLang="ja-JP" dirty="0" err="1"/>
              <a:t>Myo</a:t>
            </a:r>
            <a:r>
              <a:rPr kumimoji="1" lang="en-US" altLang="ja-JP" dirty="0"/>
              <a:t>, M. </a:t>
            </a:r>
            <a:r>
              <a:rPr kumimoji="1" lang="en-US" altLang="ja-JP" dirty="0" err="1"/>
              <a:t>Lyu</a:t>
            </a:r>
            <a:r>
              <a:rPr kumimoji="1" lang="en-US" altLang="ja-JP" dirty="0"/>
              <a:t>, H. Horiuchi, H. Toki, Q. </a:t>
            </a:r>
            <a:r>
              <a:rPr lang="en-US" altLang="ja-JP" dirty="0"/>
              <a:t>Zhao,</a:t>
            </a:r>
          </a:p>
          <a:p>
            <a:pPr>
              <a:lnSpc>
                <a:spcPct val="150000"/>
              </a:lnSpc>
            </a:pPr>
            <a:r>
              <a:rPr lang="en-US" altLang="ja-JP" dirty="0"/>
              <a:t>N. Wan, and M. </a:t>
            </a:r>
            <a:r>
              <a:rPr lang="en-US" altLang="ja-JP" dirty="0" err="1"/>
              <a:t>Isaka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166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/>
              <p:nvPr/>
            </p:nvSpPr>
            <p:spPr>
              <a:xfrm>
                <a:off x="696000" y="391965"/>
                <a:ext cx="10800000" cy="6097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/>
                  <a:t>THSR wave function</a:t>
                </a:r>
              </a:p>
              <a:p>
                <a:pPr marL="457200" indent="-457200">
                  <a:lnSpc>
                    <a:spcPct val="150000"/>
                  </a:lnSpc>
                  <a:spcBef>
                    <a:spcPts val="1800"/>
                  </a:spcBef>
                  <a:spcAft>
                    <a:spcPts val="1800"/>
                  </a:spcAft>
                  <a:buFont typeface="+mj-lt"/>
                  <a:buAutoNum type="arabicPeriod"/>
                </a:pPr>
                <a:r>
                  <a:rPr lang="en-US" altLang="ja-JP" sz="2400" b="1" dirty="0"/>
                  <a:t>The original THST wave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THSR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∏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d>
                        <m:dPr>
                          <m:begChr m:val="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Brink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000</m:t>
                          </m:r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p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𝑑𝑅</m:t>
                          </m:r>
                        </m:e>
                      </m:nary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/2</m:t>
                          </m:r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altLang="ja-JP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Brink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ja-JP" i="1">
                              <a:latin typeface="Cambria Math" panose="02040503050406030204" pitchFamily="18" charset="0"/>
                            </a:rPr>
                            <m:t>χ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1,2,3,4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↓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↓</m:t>
                          </m:r>
                        </m:sub>
                      </m:sSub>
                    </m:oMath>
                  </m:oMathPara>
                </a14:m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func>
                        <m:func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altLang="ja-JP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ja-JP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altLang="ja-JP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altLang="ja-JP" b="1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 startAt="2"/>
                </a:pPr>
                <a:r>
                  <a:rPr lang="en-US" altLang="ja-JP" sz="2400" b="1" dirty="0"/>
                  <a:t>The THSR wave function was slightly modified </a:t>
                </a:r>
                <a:r>
                  <a:rPr lang="en-US" altLang="ja-JP" sz="2400" b="1" dirty="0">
                    <a:solidFill>
                      <a:srgbClr val="FF0000"/>
                    </a:solidFill>
                  </a:rPr>
                  <a:t>to improve the convergence in the Monte Carlo integration</a:t>
                </a:r>
                <a:r>
                  <a:rPr lang="en-US" altLang="ja-JP" sz="2400" b="1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2000"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 sz="2000">
                                  <a:latin typeface="Cambria Math" panose="02040503050406030204" pitchFamily="18" charset="0"/>
                                </a:rPr>
                                <m:t>THSR</m:t>
                              </m:r>
                            </m:sub>
                          </m:sSub>
                        </m:e>
                      </m:d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∏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𝜹</m:t>
                      </m:r>
                      <m:d>
                        <m:dPr>
                          <m:ctrlPr>
                            <a:rPr lang="en-US" altLang="ja-JP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sub>
                          </m:sSub>
                        </m:e>
                      </m:d>
                      <m:r>
                        <a:rPr lang="en-US" altLang="ja-JP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"/>
                          <m:endChr m:val="⟩"/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2000"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ja-JP" sz="2000">
                                  <a:latin typeface="Cambria Math" panose="02040503050406030204" pitchFamily="18" charset="0"/>
                                </a:rPr>
                                <m:t>Brink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ja-JP" sz="20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391965"/>
                <a:ext cx="10800000" cy="6097631"/>
              </a:xfrm>
              <a:prstGeom prst="rect">
                <a:avLst/>
              </a:prstGeom>
              <a:blipFill>
                <a:blip r:embed="rId2"/>
                <a:stretch>
                  <a:fillRect l="-2257" t="-20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36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A110ED-EED1-45AD-8097-1575FB1EFAF5}"/>
              </a:ext>
            </a:extLst>
          </p:cNvPr>
          <p:cNvSpPr txBox="1"/>
          <p:nvPr/>
        </p:nvSpPr>
        <p:spPr>
          <a:xfrm>
            <a:off x="696000" y="391965"/>
            <a:ext cx="10800000" cy="217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Improvement of the convergence </a:t>
            </a:r>
          </a:p>
          <a:p>
            <a:r>
              <a:rPr lang="en-US" altLang="ja-JP" sz="4400" b="1" dirty="0"/>
              <a:t>in the Monte Carlo integration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altLang="ja-JP" sz="2400" b="1" dirty="0"/>
              <a:t>Energy of </a:t>
            </a:r>
            <a:r>
              <a:rPr lang="en-US" altLang="ja-JP" sz="2400" b="1" baseline="30000" dirty="0"/>
              <a:t>8</a:t>
            </a:r>
            <a:r>
              <a:rPr lang="en-US" altLang="ja-JP" sz="2400" b="1" dirty="0"/>
              <a:t>Be described by THSR and </a:t>
            </a:r>
            <a:r>
              <a:rPr lang="el-GR" altLang="ja-JP" sz="2400" b="1" dirty="0">
                <a:solidFill>
                  <a:srgbClr val="FF0000"/>
                </a:solidFill>
              </a:rPr>
              <a:t>δ</a:t>
            </a:r>
            <a:r>
              <a:rPr lang="en-US" altLang="ja-JP" sz="2400" b="1" dirty="0">
                <a:solidFill>
                  <a:srgbClr val="FF0000"/>
                </a:solidFill>
              </a:rPr>
              <a:t>-THSR</a:t>
            </a:r>
            <a:r>
              <a:rPr lang="en-US" altLang="ja-JP" sz="2400" b="1" dirty="0"/>
              <a:t> wave functions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A9661-CB51-4983-B7E3-09D3230918BD}"/>
              </a:ext>
            </a:extLst>
          </p:cNvPr>
          <p:cNvSpPr txBox="1"/>
          <p:nvPr/>
        </p:nvSpPr>
        <p:spPr>
          <a:xfrm>
            <a:off x="7169345" y="2862285"/>
            <a:ext cx="43266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en-US" altLang="ja-JP" sz="2000" b="1" dirty="0"/>
              <a:t>One million points were taken in the Monte Carlo integration. </a:t>
            </a:r>
          </a:p>
          <a:p>
            <a:pPr marL="342900" indent="-342900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en-US" altLang="ja-JP" sz="2000" b="1" dirty="0"/>
              <a:t>The mean values (points) and the standard error (error bars) were evaluated from ten samples.</a:t>
            </a:r>
          </a:p>
          <a:p>
            <a:pPr marL="342900" indent="-342900"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en-US" altLang="ja-JP" sz="2000" b="1" dirty="0"/>
              <a:t>The accuracy is drastically improved by using </a:t>
            </a:r>
            <a:r>
              <a:rPr lang="el-GR" altLang="ja-JP" sz="2000" b="1" dirty="0"/>
              <a:t>δ</a:t>
            </a:r>
            <a:r>
              <a:rPr lang="en-US" altLang="ja-JP" sz="2000" b="1" dirty="0"/>
              <a:t>-THSR wave functions. </a:t>
            </a:r>
          </a:p>
        </p:txBody>
      </p:sp>
      <p:pic>
        <p:nvPicPr>
          <p:cNvPr id="5" name="図 4" descr="グラフ&#10;&#10;自動的に生成された説明">
            <a:extLst>
              <a:ext uri="{FF2B5EF4-FFF2-40B4-BE49-F238E27FC236}">
                <a16:creationId xmlns:a16="http://schemas.microsoft.com/office/drawing/2014/main" id="{65CC07E7-F92E-41C5-A023-9479FFA7F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2570575"/>
            <a:ext cx="6473345" cy="425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4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A110ED-EED1-45AD-8097-1575FB1EFAF5}"/>
              </a:ext>
            </a:extLst>
          </p:cNvPr>
          <p:cNvSpPr txBox="1"/>
          <p:nvPr/>
        </p:nvSpPr>
        <p:spPr>
          <a:xfrm>
            <a:off x="696000" y="391965"/>
            <a:ext cx="10800000" cy="150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Results</a:t>
            </a:r>
            <a:endParaRPr lang="en-US" altLang="ja-JP" sz="2400" b="1" dirty="0"/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altLang="ja-JP" sz="2400" b="1" dirty="0"/>
              <a:t>Energy contour maps of </a:t>
            </a:r>
            <a:r>
              <a:rPr lang="en-US" altLang="ja-JP" sz="2400" b="1" baseline="30000" dirty="0">
                <a:solidFill>
                  <a:srgbClr val="00B050"/>
                </a:solidFill>
              </a:rPr>
              <a:t>8</a:t>
            </a:r>
            <a:r>
              <a:rPr lang="en-US" altLang="ja-JP" sz="2400" b="1" dirty="0">
                <a:solidFill>
                  <a:srgbClr val="00B050"/>
                </a:solidFill>
              </a:rPr>
              <a:t>Be</a:t>
            </a:r>
            <a:r>
              <a:rPr lang="en-US" altLang="ja-JP" sz="2400" b="1" dirty="0"/>
              <a:t> (the left panel) and </a:t>
            </a:r>
            <a:r>
              <a:rPr lang="en-US" altLang="ja-JP" sz="2400" b="1" baseline="30000" dirty="0">
                <a:solidFill>
                  <a:srgbClr val="0070C0"/>
                </a:solidFill>
              </a:rPr>
              <a:t>12</a:t>
            </a:r>
            <a:r>
              <a:rPr lang="en-US" altLang="ja-JP" sz="2400" b="1" dirty="0">
                <a:solidFill>
                  <a:srgbClr val="0070C0"/>
                </a:solidFill>
              </a:rPr>
              <a:t>C</a:t>
            </a:r>
            <a:r>
              <a:rPr lang="en-US" altLang="ja-JP" sz="2400" b="1" dirty="0"/>
              <a:t> (the right panel)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BA9661-CB51-4983-B7E3-09D3230918BD}"/>
                  </a:ext>
                </a:extLst>
              </p:cNvPr>
              <p:cNvSpPr txBox="1"/>
              <p:nvPr/>
            </p:nvSpPr>
            <p:spPr>
              <a:xfrm>
                <a:off x="696000" y="5674282"/>
                <a:ext cx="10800000" cy="971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Clr>
                    <a:schemeClr val="accent2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b="1" dirty="0"/>
                  <a:t>Energy valleys are along 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ja-JP" sz="2000" b="1" dirty="0"/>
                  <a:t> </a:t>
                </a:r>
                <a:r>
                  <a:rPr lang="en-US" altLang="ja-JP" sz="2000" b="1" dirty="0" err="1"/>
                  <a:t>fm</a:t>
                </a:r>
                <a:r>
                  <a:rPr lang="en-US" altLang="ja-JP" sz="2000" b="1" dirty="0"/>
                  <a:t> which corresponds to the free alpha particle.</a:t>
                </a:r>
              </a:p>
              <a:p>
                <a:pPr>
                  <a:lnSpc>
                    <a:spcPct val="150000"/>
                  </a:lnSpc>
                  <a:buClr>
                    <a:schemeClr val="accent2"/>
                  </a:buClr>
                </a:pPr>
                <a:r>
                  <a:rPr lang="en-US" altLang="ja-JP" sz="2000" b="1" dirty="0">
                    <a:solidFill>
                      <a:srgbClr val="FF0000"/>
                    </a:solidFill>
                  </a:rPr>
                  <a:t>※</a:t>
                </a:r>
                <a:r>
                  <a:rPr lang="ja-JP" altLang="en-US" sz="2000" b="1" dirty="0">
                    <a:solidFill>
                      <a:srgbClr val="FF0000"/>
                    </a:solidFill>
                  </a:rPr>
                  <a:t>　</a:t>
                </a:r>
                <a:r>
                  <a:rPr lang="en-US" altLang="ja-JP" sz="2000" b="1" dirty="0">
                    <a:solidFill>
                      <a:srgbClr val="FF0000"/>
                    </a:solidFill>
                  </a:rPr>
                  <a:t>Energies of </a:t>
                </a:r>
                <a:r>
                  <a:rPr lang="en-US" altLang="ja-JP" sz="2000" b="1" baseline="30000" dirty="0">
                    <a:solidFill>
                      <a:srgbClr val="FF0000"/>
                    </a:solidFill>
                  </a:rPr>
                  <a:t>12</a:t>
                </a:r>
                <a:r>
                  <a:rPr lang="en-US" altLang="ja-JP" sz="2000" b="1" dirty="0">
                    <a:solidFill>
                      <a:srgbClr val="FF0000"/>
                    </a:solidFill>
                  </a:rPr>
                  <a:t>C in the region with large B values have not converged yet.</a:t>
                </a:r>
                <a:endParaRPr lang="en-US" altLang="ja-JP" sz="2000" b="1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BA9661-CB51-4983-B7E3-09D323091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5674282"/>
                <a:ext cx="10800000" cy="971676"/>
              </a:xfrm>
              <a:prstGeom prst="rect">
                <a:avLst/>
              </a:prstGeom>
              <a:blipFill>
                <a:blip r:embed="rId2"/>
                <a:stretch>
                  <a:fillRect l="-564" b="-106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 descr="グラフ&#10;&#10;自動的に生成された説明">
            <a:extLst>
              <a:ext uri="{FF2B5EF4-FFF2-40B4-BE49-F238E27FC236}">
                <a16:creationId xmlns:a16="http://schemas.microsoft.com/office/drawing/2014/main" id="{F7DE83D5-A9B6-43E4-B045-D56BF495A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84" y="1983874"/>
            <a:ext cx="4235052" cy="3600000"/>
          </a:xfrm>
          <a:prstGeom prst="rect">
            <a:avLst/>
          </a:prstGeom>
        </p:spPr>
      </p:pic>
      <p:pic>
        <p:nvPicPr>
          <p:cNvPr id="8" name="図 7" descr="グラフ, 等高線グラフ&#10;&#10;自動的に生成された説明">
            <a:extLst>
              <a:ext uri="{FF2B5EF4-FFF2-40B4-BE49-F238E27FC236}">
                <a16:creationId xmlns:a16="http://schemas.microsoft.com/office/drawing/2014/main" id="{AC4336EF-0C71-42B8-8284-FBA4460F69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71" y="2074282"/>
            <a:ext cx="4122581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7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A110ED-EED1-45AD-8097-1575FB1EFAF5}"/>
              </a:ext>
            </a:extLst>
          </p:cNvPr>
          <p:cNvSpPr txBox="1"/>
          <p:nvPr/>
        </p:nvSpPr>
        <p:spPr>
          <a:xfrm>
            <a:off x="696000" y="391965"/>
            <a:ext cx="10800000" cy="150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/>
              <a:t>Results</a:t>
            </a:r>
            <a:endParaRPr lang="en-US" altLang="ja-JP" sz="2400" b="1"/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 startAt="2"/>
            </a:pPr>
            <a:r>
              <a:rPr lang="en-US" altLang="ja-JP" sz="2400" b="1"/>
              <a:t>GCM calculation of </a:t>
            </a:r>
            <a:r>
              <a:rPr lang="en-US" altLang="ja-JP" sz="2400" b="1" baseline="30000">
                <a:solidFill>
                  <a:srgbClr val="00B050"/>
                </a:solidFill>
              </a:rPr>
              <a:t>8</a:t>
            </a:r>
            <a:r>
              <a:rPr lang="en-US" altLang="ja-JP" sz="2400" b="1">
                <a:solidFill>
                  <a:srgbClr val="00B050"/>
                </a:solidFill>
              </a:rPr>
              <a:t>Be</a:t>
            </a:r>
            <a:r>
              <a:rPr lang="en-US" altLang="ja-JP" sz="2400" b="1"/>
              <a:t> with respect to the B parameter (b=1.2 fm).</a:t>
            </a:r>
            <a:endParaRPr lang="en-US" altLang="ja-JP" sz="24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A9661-CB51-4983-B7E3-09D3230918BD}"/>
              </a:ext>
            </a:extLst>
          </p:cNvPr>
          <p:cNvSpPr txBox="1"/>
          <p:nvPr/>
        </p:nvSpPr>
        <p:spPr>
          <a:xfrm>
            <a:off x="7679836" y="2085795"/>
            <a:ext cx="3816164" cy="2818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altLang="ja-JP" sz="2000" b="1" dirty="0">
                <a:solidFill>
                  <a:srgbClr val="FF0000"/>
                </a:solidFill>
              </a:rPr>
              <a:t>(a) B=1.0, 1.5, and 2.0 fm.</a:t>
            </a:r>
          </a:p>
          <a:p>
            <a:pPr>
              <a:lnSpc>
                <a:spcPct val="150000"/>
              </a:lnSpc>
              <a:spcBef>
                <a:spcPts val="2400"/>
              </a:spcBef>
              <a:buClr>
                <a:schemeClr val="accent2"/>
              </a:buClr>
            </a:pPr>
            <a:r>
              <a:rPr lang="en-US" altLang="ja-JP" sz="2000" b="1" dirty="0">
                <a:solidFill>
                  <a:schemeClr val="accent1"/>
                </a:solidFill>
              </a:rPr>
              <a:t>(b) B=1.0, 1.5, 2.0, and 2.5 </a:t>
            </a:r>
            <a:r>
              <a:rPr lang="en-US" altLang="ja-JP" sz="2000" b="1" dirty="0" err="1">
                <a:solidFill>
                  <a:schemeClr val="accent1"/>
                </a:solidFill>
              </a:rPr>
              <a:t>fm</a:t>
            </a:r>
            <a:endParaRPr lang="en-US" altLang="ja-JP" sz="2000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ts val="2400"/>
              </a:spcBef>
              <a:buClr>
                <a:schemeClr val="accent2"/>
              </a:buClr>
            </a:pPr>
            <a:r>
              <a:rPr lang="en-US" altLang="ja-JP" sz="2000" b="1" dirty="0">
                <a:solidFill>
                  <a:srgbClr val="00B050"/>
                </a:solidFill>
              </a:rPr>
              <a:t>(c) B=1.0, 1.5, …, and 3.0 </a:t>
            </a:r>
            <a:r>
              <a:rPr lang="en-US" altLang="ja-JP" sz="2000" b="1" dirty="0" err="1">
                <a:solidFill>
                  <a:srgbClr val="00B050"/>
                </a:solidFill>
              </a:rPr>
              <a:t>fm</a:t>
            </a:r>
            <a:endParaRPr lang="en-US" altLang="ja-JP" sz="20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spcBef>
                <a:spcPts val="2400"/>
              </a:spcBef>
              <a:buClr>
                <a:schemeClr val="accent2"/>
              </a:buClr>
            </a:pPr>
            <a:r>
              <a:rPr lang="en-US" altLang="ja-JP" sz="2000" b="1" dirty="0"/>
              <a:t>(d) B=1.0, 1.5, …, and 3.5 </a:t>
            </a:r>
            <a:r>
              <a:rPr lang="en-US" altLang="ja-JP" sz="2000" b="1" dirty="0" err="1"/>
              <a:t>fm</a:t>
            </a:r>
            <a:endParaRPr lang="en-US" altLang="ja-JP" sz="2000" b="1" dirty="0"/>
          </a:p>
        </p:txBody>
      </p:sp>
      <p:pic>
        <p:nvPicPr>
          <p:cNvPr id="5" name="図 4" descr="グラフ, 散布図&#10;&#10;自動的に生成された説明">
            <a:extLst>
              <a:ext uri="{FF2B5EF4-FFF2-40B4-BE49-F238E27FC236}">
                <a16:creationId xmlns:a16="http://schemas.microsoft.com/office/drawing/2014/main" id="{6F22E920-2DDA-48BA-B37E-0E9223767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2085795"/>
            <a:ext cx="6832580" cy="428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09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A110ED-EED1-45AD-8097-1575FB1EFAF5}"/>
              </a:ext>
            </a:extLst>
          </p:cNvPr>
          <p:cNvSpPr txBox="1"/>
          <p:nvPr/>
        </p:nvSpPr>
        <p:spPr>
          <a:xfrm>
            <a:off x="696000" y="391965"/>
            <a:ext cx="10800000" cy="150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Results</a:t>
            </a:r>
            <a:endParaRPr lang="en-US" altLang="ja-JP" sz="2400" b="1" dirty="0"/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 startAt="3"/>
            </a:pPr>
            <a:r>
              <a:rPr lang="en-US" altLang="ja-JP" sz="2400" b="1" dirty="0"/>
              <a:t>GCM calculation of </a:t>
            </a:r>
            <a:r>
              <a:rPr lang="en-US" altLang="ja-JP" sz="2400" b="1" baseline="30000" dirty="0">
                <a:solidFill>
                  <a:srgbClr val="0070C0"/>
                </a:solidFill>
              </a:rPr>
              <a:t>12</a:t>
            </a:r>
            <a:r>
              <a:rPr lang="en-US" altLang="ja-JP" sz="2400" b="1" dirty="0">
                <a:solidFill>
                  <a:srgbClr val="0070C0"/>
                </a:solidFill>
              </a:rPr>
              <a:t>C</a:t>
            </a:r>
            <a:r>
              <a:rPr lang="en-US" altLang="ja-JP" sz="2400" b="1" dirty="0">
                <a:solidFill>
                  <a:srgbClr val="00B050"/>
                </a:solidFill>
              </a:rPr>
              <a:t> </a:t>
            </a:r>
            <a:r>
              <a:rPr lang="en-US" altLang="ja-JP" sz="2400" b="1" dirty="0"/>
              <a:t>with respect to the B parameter (b=1.2 </a:t>
            </a:r>
            <a:r>
              <a:rPr lang="en-US" altLang="ja-JP" sz="2400" b="1" dirty="0" err="1"/>
              <a:t>fm</a:t>
            </a:r>
            <a:r>
              <a:rPr lang="en-US" altLang="ja-JP" sz="2400" b="1" dirty="0"/>
              <a:t>).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A9661-CB51-4983-B7E3-09D3230918BD}"/>
              </a:ext>
            </a:extLst>
          </p:cNvPr>
          <p:cNvSpPr txBox="1"/>
          <p:nvPr/>
        </p:nvSpPr>
        <p:spPr>
          <a:xfrm>
            <a:off x="8033255" y="2085795"/>
            <a:ext cx="3462745" cy="266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altLang="ja-JP" sz="2000" b="1" dirty="0">
                <a:solidFill>
                  <a:srgbClr val="FF0000"/>
                </a:solidFill>
              </a:rPr>
              <a:t>(a)</a:t>
            </a:r>
            <a:r>
              <a:rPr lang="en-US" altLang="ja-JP" sz="2000" b="1" dirty="0"/>
              <a:t> B=0.5, 1.0, 2.0, and 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altLang="ja-JP" sz="2000" b="1" dirty="0"/>
              <a:t>      4.0 fm.</a:t>
            </a:r>
          </a:p>
          <a:p>
            <a:pPr>
              <a:lnSpc>
                <a:spcPct val="150000"/>
              </a:lnSpc>
              <a:spcBef>
                <a:spcPts val="2400"/>
              </a:spcBef>
              <a:buClr>
                <a:schemeClr val="accent2"/>
              </a:buClr>
            </a:pPr>
            <a:r>
              <a:rPr lang="en-US" altLang="ja-JP" sz="2000" b="1" dirty="0">
                <a:solidFill>
                  <a:srgbClr val="0070C0"/>
                </a:solidFill>
              </a:rPr>
              <a:t>(b)</a:t>
            </a:r>
            <a:r>
              <a:rPr lang="en-US" altLang="ja-JP" sz="2000" b="1" dirty="0"/>
              <a:t> B=0.5, 0.5×1.5, 0.5×1.5</a:t>
            </a:r>
            <a:r>
              <a:rPr lang="en-US" altLang="ja-JP" sz="2000" b="1" baseline="30000" dirty="0"/>
              <a:t>2</a:t>
            </a:r>
            <a:r>
              <a:rPr lang="en-US" altLang="ja-JP" sz="2000" b="1" dirty="0"/>
              <a:t>, …, and 0.5×1.5</a:t>
            </a:r>
            <a:r>
              <a:rPr lang="en-US" altLang="ja-JP" sz="2000" b="1" baseline="30000" dirty="0"/>
              <a:t>6 </a:t>
            </a:r>
            <a:r>
              <a:rPr lang="en-US" altLang="ja-JP" sz="2000" b="1" dirty="0"/>
              <a:t>=5.6953125 </a:t>
            </a:r>
            <a:r>
              <a:rPr lang="en-US" altLang="ja-JP" sz="2000" b="1" dirty="0" err="1"/>
              <a:t>fm</a:t>
            </a:r>
            <a:endParaRPr lang="en-US" altLang="ja-JP" sz="2000" b="1" dirty="0"/>
          </a:p>
        </p:txBody>
      </p:sp>
      <p:pic>
        <p:nvPicPr>
          <p:cNvPr id="5" name="図 4" descr="グラフ&#10;&#10;自動的に生成された説明">
            <a:extLst>
              <a:ext uri="{FF2B5EF4-FFF2-40B4-BE49-F238E27FC236}">
                <a16:creationId xmlns:a16="http://schemas.microsoft.com/office/drawing/2014/main" id="{2A64530B-B44C-408A-9D8E-27168950C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19" y="2085795"/>
            <a:ext cx="7048941" cy="438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0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A110ED-EED1-45AD-8097-1575FB1EFAF5}"/>
              </a:ext>
            </a:extLst>
          </p:cNvPr>
          <p:cNvSpPr txBox="1"/>
          <p:nvPr/>
        </p:nvSpPr>
        <p:spPr>
          <a:xfrm>
            <a:off x="696000" y="391965"/>
            <a:ext cx="1080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Summary</a:t>
            </a:r>
            <a:endParaRPr lang="en-US" altLang="ja-JP" sz="24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A9661-CB51-4983-B7E3-09D3230918BD}"/>
              </a:ext>
            </a:extLst>
          </p:cNvPr>
          <p:cNvSpPr txBox="1"/>
          <p:nvPr/>
        </p:nvSpPr>
        <p:spPr>
          <a:xfrm>
            <a:off x="696000" y="5836966"/>
            <a:ext cx="5531280" cy="51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altLang="ja-JP" sz="2000" b="1" dirty="0">
                <a:solidFill>
                  <a:srgbClr val="FF0000"/>
                </a:solidFill>
              </a:rPr>
              <a:t>※</a:t>
            </a:r>
            <a:r>
              <a:rPr lang="ja-JP" altLang="en-US" sz="2000" b="1" dirty="0">
                <a:solidFill>
                  <a:srgbClr val="FF0000"/>
                </a:solidFill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</a:rPr>
              <a:t>Values for </a:t>
            </a:r>
            <a:r>
              <a:rPr lang="en-US" altLang="ja-JP" sz="2000" b="1" baseline="30000" dirty="0">
                <a:solidFill>
                  <a:srgbClr val="FF0000"/>
                </a:solidFill>
              </a:rPr>
              <a:t>12</a:t>
            </a:r>
            <a:r>
              <a:rPr lang="en-US" altLang="ja-JP" sz="2000" b="1" dirty="0">
                <a:solidFill>
                  <a:srgbClr val="FF0000"/>
                </a:solidFill>
              </a:rPr>
              <a:t>C is preliminary.</a:t>
            </a:r>
            <a:r>
              <a:rPr lang="en-US" altLang="ja-JP" sz="2000" b="1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07A9FCF-817C-40A3-B6FF-B396859E4143}"/>
                  </a:ext>
                </a:extLst>
              </p:cNvPr>
              <p:cNvSpPr txBox="1"/>
              <p:nvPr/>
            </p:nvSpPr>
            <p:spPr>
              <a:xfrm>
                <a:off x="7349602" y="868554"/>
                <a:ext cx="4146398" cy="5478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spcBef>
                    <a:spcPts val="18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b="1" dirty="0"/>
                  <a:t>Energy levels were measured from the nα-threshold energy. </a:t>
                </a:r>
              </a:p>
              <a:p>
                <a:pPr marL="342900" indent="-342900">
                  <a:spcBef>
                    <a:spcPts val="18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b="1" baseline="30000" dirty="0"/>
                  <a:t>8</a:t>
                </a:r>
                <a:r>
                  <a:rPr lang="en-US" altLang="ja-JP" sz="2000" b="1" dirty="0"/>
                  <a:t>Be were slightly bound by using AV4’, that is,</a:t>
                </a:r>
              </a:p>
              <a:p>
                <a:pPr>
                  <a:spcBef>
                    <a:spcPts val="1800"/>
                  </a:spcBef>
                  <a:buClr>
                    <a:schemeClr val="accent2"/>
                  </a:buClr>
                </a:pPr>
                <a:r>
                  <a:rPr lang="en-US" altLang="ja-JP" sz="2000" b="1" dirty="0"/>
                  <a:t>	δ-THSR: 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n-US" altLang="ja-JP" sz="2000" b="1" dirty="0"/>
                  <a:t> MeV</a:t>
                </a:r>
              </a:p>
              <a:p>
                <a:pPr>
                  <a:spcBef>
                    <a:spcPts val="1800"/>
                  </a:spcBef>
                  <a:buClr>
                    <a:schemeClr val="accent2"/>
                  </a:buClr>
                </a:pPr>
                <a:r>
                  <a:rPr lang="en-US" altLang="ja-JP" sz="2000" b="1" dirty="0"/>
                  <a:t>                 GFMC: 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𝟕𝟖</m:t>
                    </m:r>
                  </m:oMath>
                </a14:m>
                <a:r>
                  <a:rPr lang="en-US" altLang="ja-JP" sz="2000" b="1" dirty="0"/>
                  <a:t> MeV </a:t>
                </a:r>
              </a:p>
              <a:p>
                <a:pPr>
                  <a:spcBef>
                    <a:spcPts val="1800"/>
                  </a:spcBef>
                  <a:buClr>
                    <a:schemeClr val="accent2"/>
                  </a:buClr>
                </a:pPr>
                <a:r>
                  <a:rPr lang="en-US" altLang="ja-JP" sz="2000" b="1" dirty="0"/>
                  <a:t>      below the threshold.</a:t>
                </a:r>
              </a:p>
              <a:p>
                <a:pPr marL="342900" indent="-342900">
                  <a:spcBef>
                    <a:spcPts val="18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b="1" dirty="0"/>
                  <a:t>The lowest energy of 12C was consistent with the observed value.</a:t>
                </a:r>
              </a:p>
              <a:p>
                <a:pPr marL="342900" indent="-342900">
                  <a:spcBef>
                    <a:spcPts val="18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b="1" dirty="0">
                    <a:solidFill>
                      <a:srgbClr val="FF0000"/>
                    </a:solidFill>
                  </a:rPr>
                  <a:t>The second lowest energy was around the threshold?</a:t>
                </a: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D07A9FCF-817C-40A3-B6FF-B396859E4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602" y="868554"/>
                <a:ext cx="4146398" cy="5478423"/>
              </a:xfrm>
              <a:prstGeom prst="rect">
                <a:avLst/>
              </a:prstGeom>
              <a:blipFill>
                <a:blip r:embed="rId2"/>
                <a:stretch>
                  <a:fillRect l="-1324" t="-556" b="-10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図 9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77776B58-180E-4B84-A4BF-6EF4DD07D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1350627"/>
            <a:ext cx="6653602" cy="429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5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A110ED-EED1-45AD-8097-1575FB1EFAF5}"/>
              </a:ext>
            </a:extLst>
          </p:cNvPr>
          <p:cNvSpPr txBox="1"/>
          <p:nvPr/>
        </p:nvSpPr>
        <p:spPr>
          <a:xfrm>
            <a:off x="696000" y="391965"/>
            <a:ext cx="10800000" cy="5287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THSR + UCOM</a:t>
            </a:r>
            <a:endParaRPr lang="en-US" altLang="ja-JP" sz="2800" b="1" dirty="0"/>
          </a:p>
          <a:p>
            <a:pPr marL="514350" indent="-51435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altLang="ja-JP" sz="2400" b="1" dirty="0">
                <a:solidFill>
                  <a:schemeClr val="accent1"/>
                </a:solidFill>
              </a:rPr>
              <a:t>The AV4’ potential</a:t>
            </a:r>
            <a:r>
              <a:rPr lang="en-US" altLang="ja-JP" sz="2400" b="1" dirty="0"/>
              <a:t> was used as nucleon-nucleon interaction, which is constructed projecting the AV18 potential. It is </a:t>
            </a:r>
            <a:r>
              <a:rPr lang="en-US" altLang="ja-JP" sz="2400" b="1" dirty="0">
                <a:solidFill>
                  <a:srgbClr val="FF0000"/>
                </a:solidFill>
              </a:rPr>
              <a:t>the central potential with strong short-range repulsion</a:t>
            </a:r>
            <a:r>
              <a:rPr lang="en-US" altLang="ja-JP" sz="2400" b="1" dirty="0"/>
              <a:t>.</a:t>
            </a:r>
          </a:p>
          <a:p>
            <a:pPr marL="514350" indent="-51435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altLang="ja-JP" sz="2400" b="1" dirty="0">
                <a:solidFill>
                  <a:schemeClr val="accent1"/>
                </a:solidFill>
              </a:rPr>
              <a:t>The Unitary Correlation Operator Method (UCOM)</a:t>
            </a:r>
            <a:r>
              <a:rPr lang="en-US" altLang="ja-JP" sz="2400" b="1" dirty="0"/>
              <a:t> was applied </a:t>
            </a:r>
            <a:r>
              <a:rPr lang="en-US" altLang="ja-JP" sz="2400" b="1" dirty="0">
                <a:solidFill>
                  <a:srgbClr val="FF0000"/>
                </a:solidFill>
              </a:rPr>
              <a:t>to treat the short-range correlation</a:t>
            </a:r>
            <a:r>
              <a:rPr lang="en-US" altLang="ja-JP" sz="2400" b="1" dirty="0"/>
              <a:t>.</a:t>
            </a:r>
          </a:p>
          <a:p>
            <a:pPr marL="514350" indent="-51435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altLang="ja-JP" sz="2400" b="1" dirty="0">
                <a:solidFill>
                  <a:schemeClr val="accent1"/>
                </a:solidFill>
              </a:rPr>
              <a:t>The THSR wave function </a:t>
            </a:r>
            <a:r>
              <a:rPr lang="en-US" altLang="ja-JP" sz="2400" b="1" dirty="0"/>
              <a:t>was used to describe 4n-nuclei, </a:t>
            </a:r>
            <a:r>
              <a:rPr lang="en-US" altLang="ja-JP" sz="2400" b="1" dirty="0">
                <a:solidFill>
                  <a:srgbClr val="FF0000"/>
                </a:solidFill>
              </a:rPr>
              <a:t>which is slightly modified to improve convergence in Monte Carlo integration.</a:t>
            </a:r>
          </a:p>
        </p:txBody>
      </p:sp>
    </p:spTree>
    <p:extLst>
      <p:ext uri="{BB962C8B-B14F-4D97-AF65-F5344CB8AC3E}">
        <p14:creationId xmlns:p14="http://schemas.microsoft.com/office/powerpoint/2010/main" val="419605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/>
              <p:nvPr/>
            </p:nvSpPr>
            <p:spPr>
              <a:xfrm>
                <a:off x="696000" y="391965"/>
                <a:ext cx="10800000" cy="4546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/>
                  <a:t>UCOM</a:t>
                </a:r>
              </a:p>
              <a:p>
                <a:pPr marL="457200" indent="-457200">
                  <a:spcBef>
                    <a:spcPts val="1800"/>
                  </a:spcBef>
                  <a:buFont typeface="+mj-lt"/>
                  <a:buAutoNum type="arabicPeriod"/>
                </a:pPr>
                <a:r>
                  <a:rPr lang="en-US" altLang="ja-JP" sz="2400" b="1" dirty="0"/>
                  <a:t>The unitary correlation operator is defined by</a:t>
                </a: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</m:acc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ja-JP" sz="2400" b="1" i="0" smtClean="0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nary>
                            <m:naryPr>
                              <m:chr m:val="∑"/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ja-JP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ja-JP" sz="24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b="1" i="1" smtClean="0">
                                              <a:latin typeface="Cambria Math" panose="02040503050406030204" pitchFamily="18" charset="0"/>
                                            </a:rPr>
                                            <m:t>𝒈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2400" b="1" i="1" smtClean="0">
                                          <a:latin typeface="Cambria Math" panose="02040503050406030204" pitchFamily="18" charset="0"/>
                                        </a:rPr>
                                        <m:t>𝒊𝒋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d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</m:acc>
                        </m:e>
                        <m:sub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𝒓𝒊𝒋</m:t>
                              </m:r>
                            </m:sub>
                          </m:sSub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d>
                            <m:d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𝒊𝒋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𝒓𝒊𝒋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ja-JP" sz="2400" b="1" dirty="0"/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altLang="ja-JP" sz="2400" b="1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𝒓𝒊𝒋</m:t>
                        </m:r>
                      </m:sub>
                    </m:sSub>
                  </m:oMath>
                </a14:m>
                <a:r>
                  <a:rPr lang="en-US" altLang="ja-JP" sz="2400" b="1" dirty="0"/>
                  <a:t> is the component of the relative momentum parallel to the relative coordinate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e>
                      <m:sub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en-US" altLang="ja-JP" sz="2400" b="1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</m:e>
                        </m:acc>
                      </m:e>
                      <m:sub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en-US" altLang="ja-JP" sz="2400" b="1" dirty="0"/>
                  <a:t> is a Hermitian operator. </a:t>
                </a: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391965"/>
                <a:ext cx="10800000" cy="4546501"/>
              </a:xfrm>
              <a:prstGeom prst="rect">
                <a:avLst/>
              </a:prstGeom>
              <a:blipFill>
                <a:blip r:embed="rId2"/>
                <a:stretch>
                  <a:fillRect l="-2257" t="-2815" b="-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80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/>
              <p:nvPr/>
            </p:nvSpPr>
            <p:spPr>
              <a:xfrm>
                <a:off x="696000" y="391965"/>
                <a:ext cx="10800000" cy="5882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/>
                  <a:t>UCOM</a:t>
                </a:r>
              </a:p>
              <a:p>
                <a:pPr marL="457200" indent="-457200">
                  <a:lnSpc>
                    <a:spcPct val="150000"/>
                  </a:lnSpc>
                  <a:spcBef>
                    <a:spcPts val="1800"/>
                  </a:spcBef>
                  <a:buFont typeface="+mj-lt"/>
                  <a:buAutoNum type="arabicPeriod" startAt="2"/>
                </a:pPr>
                <a:r>
                  <a:rPr lang="en-US" altLang="ja-JP" sz="2400" b="1" dirty="0"/>
                  <a:t>The relative distance 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altLang="ja-JP" sz="2400" b="1" dirty="0"/>
                  <a:t> and the operator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4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altLang="ja-JP" sz="2400" b="1" dirty="0"/>
                  <a:t> are transformed as</a:t>
                </a: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acc>
                        </m:e>
                        <m:sup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acc>
                        <m:accPr>
                          <m:chr m:val="̂"/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sz="2400" b="1" i="0" smtClean="0">
                          <a:latin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acc>
                        </m:e>
                        <m:sup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sSub>
                        <m:sSub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  <m:sup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rad>
                      <m:sSub>
                        <m:sSub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acc>
                        </m:e>
                        <m:sub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  <m:sup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altLang="ja-JP" sz="2400" b="1" dirty="0"/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altLang="ja-JP" sz="2400" b="1" dirty="0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altLang="ja-JP" sz="2400" b="1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𝒊</m:t>
                    </m:r>
                    <m:acc>
                      <m:accPr>
                        <m:chr m:val="̂"/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</m:acc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sz="2400" b="1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d>
                  </m:oMath>
                </a14:m>
                <a:r>
                  <a:rPr lang="en-US" altLang="ja-JP" sz="2400" b="1" dirty="0"/>
                  <a:t> is connected to 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𝒔</m:t>
                    </m:r>
                    <m:d>
                      <m:d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d>
                  </m:oMath>
                </a14:m>
                <a:r>
                  <a:rPr lang="en-US" altLang="ja-JP" sz="2400" b="1" dirty="0"/>
                  <a:t> by</a:t>
                </a: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𝒅𝒓</m:t>
                          </m:r>
                        </m:den>
                      </m:f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d>
                            <m:d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altLang="ja-JP" sz="2400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ja-JP" sz="2400" b="1" dirty="0"/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altLang="ja-JP" sz="2400" dirty="0"/>
                  <a:t>Ref) H. </a:t>
                </a:r>
                <a:r>
                  <a:rPr lang="en-US" altLang="ja-JP" sz="2400" dirty="0" err="1"/>
                  <a:t>Feldmeier</a:t>
                </a:r>
                <a:r>
                  <a:rPr lang="en-US" altLang="ja-JP" sz="2400" dirty="0"/>
                  <a:t>, T. Neff, R. Roth and J. </a:t>
                </a:r>
                <a:r>
                  <a:rPr lang="en-US" altLang="ja-JP" sz="2400" dirty="0" err="1"/>
                  <a:t>Schnack</a:t>
                </a:r>
                <a:r>
                  <a:rPr lang="en-US" altLang="ja-JP" sz="2400" dirty="0"/>
                  <a:t>, NPA 632, 61(1998).</a:t>
                </a:r>
                <a:endParaRPr lang="en-US" altLang="ja-JP" sz="2400" u="sng" dirty="0">
                  <a:uFill>
                    <a:solidFill>
                      <a:srgbClr val="FF0000"/>
                    </a:solidFill>
                  </a:uFill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391965"/>
                <a:ext cx="10800000" cy="5882380"/>
              </a:xfrm>
              <a:prstGeom prst="rect">
                <a:avLst/>
              </a:prstGeom>
              <a:blipFill>
                <a:blip r:embed="rId2"/>
                <a:stretch>
                  <a:fillRect l="-2257" t="-2176" b="-14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08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/>
              <p:nvPr/>
            </p:nvSpPr>
            <p:spPr>
              <a:xfrm>
                <a:off x="696000" y="391965"/>
                <a:ext cx="10800000" cy="6061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/>
                  <a:t>UCOM</a:t>
                </a:r>
              </a:p>
              <a:p>
                <a:pPr marL="457200" indent="-457200">
                  <a:lnSpc>
                    <a:spcPct val="150000"/>
                  </a:lnSpc>
                  <a:spcBef>
                    <a:spcPts val="1800"/>
                  </a:spcBef>
                  <a:buFont typeface="+mj-lt"/>
                  <a:buAutoNum type="arabicPeriod" startAt="3"/>
                </a:pPr>
                <a:r>
                  <a:rPr lang="en-US" altLang="ja-JP" sz="2400" b="1" dirty="0"/>
                  <a:t>The transformed Hamiltonian </a:t>
                </a:r>
                <a:r>
                  <a:rPr lang="en-US" altLang="ja-JP" sz="2400" b="1" dirty="0">
                    <a:solidFill>
                      <a:srgbClr val="FF0000"/>
                    </a:solidFill>
                  </a:rPr>
                  <a:t>within the two-body approximation </a:t>
                </a:r>
                <a:r>
                  <a:rPr lang="en-US" altLang="ja-JP" sz="2400" b="1" dirty="0"/>
                  <a:t>is</a:t>
                </a:r>
              </a:p>
              <a:p>
                <a:pPr>
                  <a:lnSpc>
                    <a:spcPct val="200000"/>
                  </a:lnSpc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̂"/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acc>
                        <m:accPr>
                          <m:chr m:val="̂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acc>
                      <m:acc>
                        <m:accPr>
                          <m:chr m:val="̂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acc>
                        <m:accPr>
                          <m:chr m:val="̂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acc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̃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altLang="ja-JP" sz="2400" dirty="0"/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altLang="ja-JP" sz="2400" b="1" dirty="0"/>
                  <a:t>where</a:t>
                </a:r>
              </a:p>
              <a:p>
                <a:pPr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acc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≃</m:t>
                      </m:r>
                      <m:nary>
                        <m:naryPr>
                          <m:chr m:val="∑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ja-JP" sz="240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altLang="ja-JP" sz="240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US" altLang="ja-JP" sz="240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m:rPr>
                                  <m:nor/>
                                </m:rPr>
                                <a:rPr lang="en-US" altLang="ja-JP" sz="240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sub>
                          </m:sSub>
                        </m:e>
                      </m:nary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altLang="ja-JP" sz="2400" b="0" i="0" smtClean="0"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̃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≃</m:t>
                      </m:r>
                      <m:nary>
                        <m:naryPr>
                          <m:chr m:val="∑"/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nary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ja-JP" sz="2400" dirty="0"/>
              </a:p>
              <a:p>
                <a:pPr>
                  <a:spcBef>
                    <a:spcPts val="1800"/>
                  </a:spcBef>
                </a:pPr>
                <a:r>
                  <a:rPr lang="en-US" altLang="ja-JP" sz="2400" b="1" u="sng" dirty="0">
                    <a:uFill>
                      <a:solidFill>
                        <a:srgbClr val="FF0000"/>
                      </a:solidFill>
                    </a:uFill>
                  </a:rPr>
                  <a:t>The two-body potential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u="sng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ja-JP" sz="2400" b="1" i="1" u="sng" smtClean="0">
                                <a:uFill>
                                  <a:solidFill>
                                    <a:srgbClr val="FF0000"/>
                                  </a:solidFill>
                                </a:u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400" b="1" i="1" u="sng" smtClean="0">
                                <a:uFill>
                                  <a:solidFill>
                                    <a:srgbClr val="FF0000"/>
                                  </a:solidFill>
                                </a:u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acc>
                      </m:e>
                      <m:sub>
                        <m:r>
                          <a:rPr lang="en-US" altLang="ja-JP" sz="2400" b="1" i="1" u="sng" smtClean="0">
                            <a:uFill>
                              <a:solidFill>
                                <a:srgbClr val="FF0000"/>
                              </a:solidFill>
                            </a:uFill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en-US" altLang="ja-JP" sz="2400" b="1" u="sng" dirty="0">
                    <a:uFill>
                      <a:solidFill>
                        <a:srgbClr val="FF0000"/>
                      </a:solidFill>
                    </a:uFill>
                  </a:rPr>
                  <a:t> contains terms dependent on the momentum and angular momentum of the relative motion. </a:t>
                </a:r>
              </a:p>
              <a:p>
                <a:pPr>
                  <a:lnSpc>
                    <a:spcPct val="200000"/>
                  </a:lnSpc>
                  <a:spcBef>
                    <a:spcPts val="1800"/>
                  </a:spcBef>
                </a:pPr>
                <a:r>
                  <a:rPr lang="en-US" altLang="ja-JP" sz="2400" dirty="0"/>
                  <a:t>Ref) H. </a:t>
                </a:r>
                <a:r>
                  <a:rPr lang="en-US" altLang="ja-JP" sz="2400" dirty="0" err="1"/>
                  <a:t>Feldmeier</a:t>
                </a:r>
                <a:r>
                  <a:rPr lang="en-US" altLang="ja-JP" sz="2400" dirty="0"/>
                  <a:t>, T. Neff, R. Roth and J. </a:t>
                </a:r>
                <a:r>
                  <a:rPr lang="en-US" altLang="ja-JP" sz="2400" dirty="0" err="1"/>
                  <a:t>Schnack</a:t>
                </a:r>
                <a:r>
                  <a:rPr lang="en-US" altLang="ja-JP" sz="2400" dirty="0"/>
                  <a:t>, NPA 632, 61(1998).</a:t>
                </a:r>
                <a:endParaRPr lang="en-US" altLang="ja-JP" sz="2400" u="sng" dirty="0">
                  <a:uFill>
                    <a:solidFill>
                      <a:srgbClr val="FF0000"/>
                    </a:solidFill>
                  </a:uFill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391965"/>
                <a:ext cx="10800000" cy="6061018"/>
              </a:xfrm>
              <a:prstGeom prst="rect">
                <a:avLst/>
              </a:prstGeom>
              <a:blipFill>
                <a:blip r:embed="rId2"/>
                <a:stretch>
                  <a:fillRect l="-2257" t="-2111" b="-13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176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/>
              <p:nvPr/>
            </p:nvSpPr>
            <p:spPr>
              <a:xfrm>
                <a:off x="696000" y="391965"/>
                <a:ext cx="10800000" cy="5625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/>
                  <a:t>UCOM</a:t>
                </a:r>
              </a:p>
              <a:p>
                <a:pPr marL="457200" indent="-457200">
                  <a:lnSpc>
                    <a:spcPct val="150000"/>
                  </a:lnSpc>
                  <a:spcBef>
                    <a:spcPts val="1800"/>
                  </a:spcBef>
                  <a:buFont typeface="+mj-lt"/>
                  <a:buAutoNum type="arabicPeriod" startAt="4"/>
                </a:pPr>
                <a:r>
                  <a:rPr lang="en-US" altLang="ja-JP" sz="2400" b="1" dirty="0"/>
                  <a:t>The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d>
                  </m:oMath>
                </a14:m>
                <a:r>
                  <a:rPr lang="en-US" altLang="ja-JP" sz="2400" b="1" dirty="0"/>
                  <a:t> is assumed as</a:t>
                </a: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even</m:t>
                          </m:r>
                        </m:sup>
                      </m:sSubSup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altLang="ja-JP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func>
                        <m:func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ja-JP" sz="2400" b="0" i="0" smtClean="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kumimoji="1" lang="en-US" altLang="ja-JP" sz="24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odd</m:t>
                          </m:r>
                        </m:sup>
                      </m:sSubSup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ja-JP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en-US" altLang="ja-JP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  <m:func>
                        <m:func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ja-JP" sz="2400" b="0" i="0" smtClean="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kumimoji="1" lang="en-US" altLang="ja-JP" sz="2400" b="1" dirty="0"/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altLang="ja-JP" sz="2400" b="1" dirty="0"/>
                  <a:t>which is the same form in </a:t>
                </a:r>
              </a:p>
              <a:p>
                <a:pPr>
                  <a:lnSpc>
                    <a:spcPct val="150000"/>
                  </a:lnSpc>
                  <a:spcBef>
                    <a:spcPts val="1800"/>
                  </a:spcBef>
                </a:pPr>
                <a:r>
                  <a:rPr lang="en-US" altLang="ja-JP" sz="2400" dirty="0"/>
                  <a:t>Ref) T. Neff and H. </a:t>
                </a:r>
                <a:r>
                  <a:rPr lang="en-US" altLang="ja-JP" sz="2400" dirty="0" err="1"/>
                  <a:t>Feldmeier</a:t>
                </a:r>
                <a:r>
                  <a:rPr lang="en-US" altLang="ja-JP" sz="2400" dirty="0"/>
                  <a:t>, NPA 715, 311(2004).</a:t>
                </a:r>
                <a:endParaRPr kumimoji="1" lang="en-US" altLang="ja-JP" sz="2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391965"/>
                <a:ext cx="10800000" cy="5625066"/>
              </a:xfrm>
              <a:prstGeom prst="rect">
                <a:avLst/>
              </a:prstGeom>
              <a:blipFill>
                <a:blip r:embed="rId2"/>
                <a:stretch>
                  <a:fillRect l="-2257" t="-2275" b="-15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74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/>
              <p:nvPr/>
            </p:nvSpPr>
            <p:spPr>
              <a:xfrm>
                <a:off x="696000" y="391965"/>
                <a:ext cx="10800000" cy="205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/>
                  <a:t>UCOM</a:t>
                </a:r>
                <a:endParaRPr lang="en-US" altLang="ja-JP" sz="2400" b="1" dirty="0"/>
              </a:p>
              <a:p>
                <a:pPr marL="457200" indent="-457200">
                  <a:lnSpc>
                    <a:spcPct val="150000"/>
                  </a:lnSpc>
                  <a:spcBef>
                    <a:spcPts val="1800"/>
                  </a:spcBef>
                  <a:buFont typeface="+mj-lt"/>
                  <a:buAutoNum type="arabicPeriod" startAt="5"/>
                </a:pPr>
                <a:r>
                  <a:rPr lang="en-US" altLang="ja-JP" sz="2400" b="1" dirty="0"/>
                  <a:t>The parameters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d>
                  </m:oMath>
                </a14:m>
                <a:r>
                  <a:rPr lang="en-US" altLang="ja-JP" sz="2400" b="1" dirty="0"/>
                  <a:t> for </a:t>
                </a:r>
                <a:r>
                  <a:rPr lang="en-US" altLang="ja-JP" sz="2400" b="1" dirty="0">
                    <a:solidFill>
                      <a:srgbClr val="FF0000"/>
                    </a:solidFill>
                  </a:rPr>
                  <a:t>AV4’ </a:t>
                </a:r>
                <a:r>
                  <a:rPr lang="en-US" altLang="ja-JP" sz="2400" b="1" dirty="0"/>
                  <a:t>are taken from </a:t>
                </a:r>
                <a:r>
                  <a:rPr lang="en-US" altLang="ja-JP" sz="2400" dirty="0"/>
                  <a:t>Ref) T. </a:t>
                </a:r>
                <a:r>
                  <a:rPr lang="en-US" altLang="ja-JP" sz="2400" dirty="0" err="1"/>
                  <a:t>Myo</a:t>
                </a:r>
                <a:r>
                  <a:rPr lang="en-US" altLang="ja-JP" sz="2400" dirty="0"/>
                  <a:t>, et.al., PRC 99 024312 (2019):</a:t>
                </a: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391965"/>
                <a:ext cx="10800000" cy="2056525"/>
              </a:xfrm>
              <a:prstGeom prst="rect">
                <a:avLst/>
              </a:prstGeom>
              <a:blipFill>
                <a:blip r:embed="rId2"/>
                <a:stretch>
                  <a:fillRect l="-2257" t="-6213" b="-56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表 3">
            <a:extLst>
              <a:ext uri="{FF2B5EF4-FFF2-40B4-BE49-F238E27FC236}">
                <a16:creationId xmlns:a16="http://schemas.microsoft.com/office/drawing/2014/main" id="{4E643403-8974-44DE-B540-F52D59A00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533566"/>
              </p:ext>
            </p:extLst>
          </p:nvPr>
        </p:nvGraphicFramePr>
        <p:xfrm>
          <a:off x="3276339" y="2658731"/>
          <a:ext cx="5112000" cy="198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78000">
                  <a:extLst>
                    <a:ext uri="{9D8B030D-6E8A-4147-A177-3AD203B41FA5}">
                      <a16:colId xmlns:a16="http://schemas.microsoft.com/office/drawing/2014/main" val="2214353244"/>
                    </a:ext>
                  </a:extLst>
                </a:gridCol>
                <a:gridCol w="1278000">
                  <a:extLst>
                    <a:ext uri="{9D8B030D-6E8A-4147-A177-3AD203B41FA5}">
                      <a16:colId xmlns:a16="http://schemas.microsoft.com/office/drawing/2014/main" val="2021831470"/>
                    </a:ext>
                  </a:extLst>
                </a:gridCol>
                <a:gridCol w="1278000">
                  <a:extLst>
                    <a:ext uri="{9D8B030D-6E8A-4147-A177-3AD203B41FA5}">
                      <a16:colId xmlns:a16="http://schemas.microsoft.com/office/drawing/2014/main" val="794755039"/>
                    </a:ext>
                  </a:extLst>
                </a:gridCol>
                <a:gridCol w="1278000">
                  <a:extLst>
                    <a:ext uri="{9D8B030D-6E8A-4147-A177-3AD203B41FA5}">
                      <a16:colId xmlns:a16="http://schemas.microsoft.com/office/drawing/2014/main" val="278282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α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β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l-GR" altLang="ja-JP" sz="2000" dirty="0"/>
                        <a:t>γ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54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30000" dirty="0"/>
                        <a:t>1</a:t>
                      </a:r>
                      <a:r>
                        <a:rPr kumimoji="1" lang="en-US" altLang="ja-JP" sz="2000" dirty="0"/>
                        <a:t>E</a:t>
                      </a:r>
                      <a:endParaRPr kumimoji="1" lang="ja-JP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1.36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0.98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0.33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181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30000" dirty="0"/>
                        <a:t>3</a:t>
                      </a:r>
                      <a:r>
                        <a:rPr kumimoji="1" lang="en-US" altLang="ja-JP" sz="2000" dirty="0"/>
                        <a:t>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1.24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0.94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0.39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57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30000" dirty="0"/>
                        <a:t>1</a:t>
                      </a:r>
                      <a:r>
                        <a:rPr kumimoji="1" lang="en-US" altLang="ja-JP" sz="2000" dirty="0"/>
                        <a:t>O</a:t>
                      </a:r>
                      <a:endParaRPr kumimoji="1" lang="ja-JP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1.50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0.87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744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30000" dirty="0"/>
                        <a:t>3</a:t>
                      </a:r>
                      <a:r>
                        <a:rPr kumimoji="1" lang="en-US" altLang="ja-JP" sz="2000" dirty="0"/>
                        <a:t>O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0.69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1.39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0.28</a:t>
                      </a: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8942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BA9661-CB51-4983-B7E3-09D3230918BD}"/>
                  </a:ext>
                </a:extLst>
              </p:cNvPr>
              <p:cNvSpPr txBox="1"/>
              <p:nvPr/>
            </p:nvSpPr>
            <p:spPr>
              <a:xfrm>
                <a:off x="696000" y="4639931"/>
                <a:ext cx="10800000" cy="2062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ja-JP" sz="2000">
                              <a:latin typeface="Cambria Math" panose="02040503050406030204" pitchFamily="18" charset="0"/>
                            </a:rPr>
                            <m:t>even</m:t>
                          </m:r>
                        </m:sup>
                      </m:sSubSup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n-US" altLang="ja-JP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altLang="ja-JP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func>
                        <m:func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00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200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  <m:r>
                        <a:rPr lang="ja-JP" altLang="en-US" sz="2000" i="1">
                          <a:latin typeface="Cambria Math" panose="02040503050406030204" pitchFamily="18" charset="0"/>
                        </a:rPr>
                        <m:t>，</m:t>
                      </m:r>
                      <m:sSubSup>
                        <m:sSubSup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ja-JP" sz="2000">
                              <a:latin typeface="Cambria Math" panose="02040503050406030204" pitchFamily="18" charset="0"/>
                            </a:rPr>
                            <m:t>odd</m:t>
                          </m:r>
                        </m:sup>
                      </m:sSubSup>
                      <m:d>
                        <m:d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altLang="ja-JP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ja-JP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en-US" altLang="ja-JP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  <m:func>
                        <m:func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00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2000">
                                      <a:latin typeface="Cambria Math" panose="020405030504060302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altLang="ja-JP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ja-JP" sz="2000" b="1" dirty="0"/>
                  <a:t>which is determined by minimizing the energy of the symmetric nuclear matter in the finite particle-number calculation with a mass number A = 132.</a:t>
                </a:r>
                <a:endParaRPr kumimoji="1" lang="en-US" altLang="ja-JP" sz="2000" b="1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BA9661-CB51-4983-B7E3-09D323091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4639931"/>
                <a:ext cx="10800000" cy="2062681"/>
              </a:xfrm>
              <a:prstGeom prst="rect">
                <a:avLst/>
              </a:prstGeom>
              <a:blipFill>
                <a:blip r:embed="rId3"/>
                <a:stretch>
                  <a:fillRect l="-564" r="-282" b="-41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48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A110ED-EED1-45AD-8097-1575FB1EFAF5}"/>
              </a:ext>
            </a:extLst>
          </p:cNvPr>
          <p:cNvSpPr txBox="1"/>
          <p:nvPr/>
        </p:nvSpPr>
        <p:spPr>
          <a:xfrm>
            <a:off x="696000" y="391965"/>
            <a:ext cx="10800000" cy="1501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Effect of UCOM on AV4’</a:t>
            </a:r>
            <a:endParaRPr lang="en-US" altLang="ja-JP" sz="2400" b="1" dirty="0"/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altLang="ja-JP" sz="2400" b="1" dirty="0"/>
              <a:t>Potential curve in each channel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A9661-CB51-4983-B7E3-09D3230918BD}"/>
              </a:ext>
            </a:extLst>
          </p:cNvPr>
          <p:cNvSpPr txBox="1"/>
          <p:nvPr/>
        </p:nvSpPr>
        <p:spPr>
          <a:xfrm>
            <a:off x="7758789" y="2045494"/>
            <a:ext cx="3737212" cy="3972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en-US" altLang="ja-JP" sz="2000" b="1" dirty="0"/>
              <a:t>The black and red points denote the AV4’ potential before and after the UCOM transformation. 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en-US" altLang="ja-JP" sz="2000" b="1" dirty="0"/>
              <a:t>The lines are the fits of 15 Gaussian, which are used in the following calculations. </a:t>
            </a:r>
          </a:p>
        </p:txBody>
      </p:sp>
      <p:pic>
        <p:nvPicPr>
          <p:cNvPr id="4" name="図 3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87767C19-2D06-45D6-8E0C-0B5EDCB8E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2045494"/>
            <a:ext cx="7062788" cy="451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7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/>
              <p:nvPr/>
            </p:nvSpPr>
            <p:spPr>
              <a:xfrm>
                <a:off x="696000" y="391965"/>
                <a:ext cx="10800000" cy="2649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b="1" dirty="0"/>
                  <a:t>Effect of UCOM on AV4’</a:t>
                </a:r>
                <a:endParaRPr lang="en-US" altLang="ja-JP" sz="2400" b="1" dirty="0"/>
              </a:p>
              <a:p>
                <a:pPr marL="457200" indent="-457200">
                  <a:lnSpc>
                    <a:spcPct val="150000"/>
                  </a:lnSpc>
                  <a:spcBef>
                    <a:spcPts val="1800"/>
                  </a:spcBef>
                  <a:spcAft>
                    <a:spcPts val="1800"/>
                  </a:spcAft>
                  <a:buFont typeface="+mj-lt"/>
                  <a:buAutoNum type="arabicPeriod" startAt="2"/>
                </a:pPr>
                <a:r>
                  <a:rPr lang="en-US" altLang="ja-JP" sz="2400" b="1" dirty="0"/>
                  <a:t>Energy of </a:t>
                </a:r>
                <a:r>
                  <a:rPr lang="en-US" altLang="ja-JP" sz="2400" b="1" baseline="30000" dirty="0"/>
                  <a:t>4</a:t>
                </a:r>
                <a:r>
                  <a:rPr lang="en-US" altLang="ja-JP" sz="2400" b="1" dirty="0"/>
                  <a:t>He with the (0s)</a:t>
                </a:r>
                <a:r>
                  <a:rPr lang="en-US" altLang="ja-JP" sz="2400" b="1" baseline="30000" dirty="0"/>
                  <a:t>4</a:t>
                </a:r>
                <a:r>
                  <a:rPr lang="en-US" altLang="ja-JP" sz="2400" b="1" dirty="0"/>
                  <a:t> configuration</a:t>
                </a:r>
              </a:p>
              <a:p>
                <a:pPr>
                  <a:spcBef>
                    <a:spcPts val="18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kumimoji="1"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4!</m:t>
                              </m:r>
                            </m:e>
                          </m:rad>
                        </m:den>
                      </m:f>
                      <m:r>
                        <m:rPr>
                          <m:nor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det</m:t>
                      </m:r>
                      <m:nary>
                        <m:naryPr>
                          <m:chr m:val="∏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func>
                        <m:func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kumimoji="1"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altLang="ja-JP" b="1" baseline="300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6A110ED-EED1-45AD-8097-1575FB1EF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0" y="391965"/>
                <a:ext cx="10800000" cy="2649123"/>
              </a:xfrm>
              <a:prstGeom prst="rect">
                <a:avLst/>
              </a:prstGeom>
              <a:blipFill>
                <a:blip r:embed="rId2"/>
                <a:stretch>
                  <a:fillRect l="-2257" t="-48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BA9661-CB51-4983-B7E3-09D3230918BD}"/>
                  </a:ext>
                </a:extLst>
              </p:cNvPr>
              <p:cNvSpPr txBox="1"/>
              <p:nvPr/>
            </p:nvSpPr>
            <p:spPr>
              <a:xfrm>
                <a:off x="6198847" y="3041088"/>
                <a:ext cx="5297153" cy="3049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spcBef>
                    <a:spcPts val="18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b="1" dirty="0"/>
                  <a:t>The minimum energy, </a:t>
                </a:r>
                <a14:m>
                  <m:oMath xmlns:m="http://schemas.openxmlformats.org/officeDocument/2006/math">
                    <m:r>
                      <a:rPr lang="en-US" altLang="ja-JP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𝟑𝟏</m:t>
                    </m:r>
                    <m:r>
                      <a:rPr lang="en-US" altLang="ja-JP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ja-JP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ja-JP" sz="2000" b="1" dirty="0">
                    <a:solidFill>
                      <a:srgbClr val="FF0000"/>
                    </a:solidFill>
                  </a:rPr>
                  <a:t> MeV</a:t>
                </a:r>
                <a:r>
                  <a:rPr lang="en-US" altLang="ja-JP" sz="2000" b="1" dirty="0"/>
                  <a:t>, is almost the same value as that of </a:t>
                </a:r>
                <a:r>
                  <a:rPr lang="en-US" altLang="ja-JP" sz="2000" b="1" dirty="0">
                    <a:solidFill>
                      <a:srgbClr val="0070C0"/>
                    </a:solidFill>
                  </a:rPr>
                  <a:t>GFMC, 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𝟑𝟐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sz="2000" b="1" dirty="0">
                    <a:solidFill>
                      <a:srgbClr val="0070C0"/>
                    </a:solidFill>
                  </a:rPr>
                  <a:t> MeV</a:t>
                </a:r>
                <a:r>
                  <a:rPr lang="en-US" altLang="ja-JP" sz="2000" b="1" dirty="0"/>
                  <a:t>.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ts val="18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</a:pPr>
                <a:r>
                  <a:rPr lang="en-US" altLang="ja-JP" sz="2000" b="1" dirty="0"/>
                  <a:t>The root-mean-square radius </a:t>
                </a:r>
                <a:r>
                  <a:rPr lang="en-US" altLang="ja-JP" sz="2000" b="1" dirty="0">
                    <a:solidFill>
                      <a:srgbClr val="FF0000"/>
                    </a:solidFill>
                  </a:rPr>
                  <a:t>1.29 </a:t>
                </a:r>
                <a:r>
                  <a:rPr lang="en-US" altLang="ja-JP" sz="2000" b="1" dirty="0" err="1">
                    <a:solidFill>
                      <a:srgbClr val="FF0000"/>
                    </a:solidFill>
                  </a:rPr>
                  <a:t>fm</a:t>
                </a:r>
                <a:r>
                  <a:rPr lang="en-US" altLang="ja-JP" sz="2000" b="1" dirty="0"/>
                  <a:t> is quite small, compared with the </a:t>
                </a:r>
                <a:r>
                  <a:rPr lang="en-US" altLang="ja-JP" sz="2000" b="1" dirty="0">
                    <a:solidFill>
                      <a:schemeClr val="accent6"/>
                    </a:solidFill>
                  </a:rPr>
                  <a:t>observed value 1.67 fm</a:t>
                </a:r>
                <a:r>
                  <a:rPr lang="en-US" altLang="ja-JP" sz="2000" b="1" dirty="0"/>
                  <a:t>.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DBA9661-CB51-4983-B7E3-09D323091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847" y="3041088"/>
                <a:ext cx="5297153" cy="3049168"/>
              </a:xfrm>
              <a:prstGeom prst="rect">
                <a:avLst/>
              </a:prstGeom>
              <a:blipFill>
                <a:blip r:embed="rId3"/>
                <a:stretch>
                  <a:fillRect l="-1036" b="-28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 descr="ダイアグラム&#10;&#10;低い精度で自動的に生成された説明">
            <a:extLst>
              <a:ext uri="{FF2B5EF4-FFF2-40B4-BE49-F238E27FC236}">
                <a16:creationId xmlns:a16="http://schemas.microsoft.com/office/drawing/2014/main" id="{CE53BEC7-23A7-4AC8-8270-E54E615F1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0" y="3041088"/>
            <a:ext cx="5502847" cy="352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5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15815</TotalTime>
  <Words>938</Words>
  <Application>Microsoft Office PowerPoint</Application>
  <PresentationFormat>ワイド画面</PresentationFormat>
  <Paragraphs>100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游ゴシック</vt:lpstr>
      <vt:lpstr>游ゴシック Light</vt:lpstr>
      <vt:lpstr>Arial</vt:lpstr>
      <vt:lpstr>Cambria Math</vt:lpstr>
      <vt:lpstr>Wingdings</vt:lpstr>
      <vt:lpstr>Office テーマ</vt:lpstr>
      <vt:lpstr>Does the Hoyle state of 12C appear in the calculation with the strong short-range repulsion?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竹本 宏輝</dc:creator>
  <cp:lastModifiedBy>竹本 宏輝</cp:lastModifiedBy>
  <cp:revision>78</cp:revision>
  <dcterms:created xsi:type="dcterms:W3CDTF">2020-12-15T11:53:55Z</dcterms:created>
  <dcterms:modified xsi:type="dcterms:W3CDTF">2021-03-03T11:39:52Z</dcterms:modified>
</cp:coreProperties>
</file>