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</p:sldMasterIdLst>
  <p:notesMasterIdLst>
    <p:notesMasterId r:id="rId39"/>
  </p:notesMasterIdLst>
  <p:sldIdLst>
    <p:sldId id="256" r:id="rId4"/>
    <p:sldId id="310" r:id="rId5"/>
    <p:sldId id="329" r:id="rId6"/>
    <p:sldId id="276" r:id="rId7"/>
    <p:sldId id="357" r:id="rId8"/>
    <p:sldId id="353" r:id="rId9"/>
    <p:sldId id="326" r:id="rId10"/>
    <p:sldId id="355" r:id="rId11"/>
    <p:sldId id="309" r:id="rId12"/>
    <p:sldId id="327" r:id="rId13"/>
    <p:sldId id="320" r:id="rId14"/>
    <p:sldId id="313" r:id="rId15"/>
    <p:sldId id="274" r:id="rId16"/>
    <p:sldId id="293" r:id="rId17"/>
    <p:sldId id="265" r:id="rId18"/>
    <p:sldId id="291" r:id="rId19"/>
    <p:sldId id="292" r:id="rId20"/>
    <p:sldId id="328" r:id="rId21"/>
    <p:sldId id="307" r:id="rId22"/>
    <p:sldId id="308" r:id="rId23"/>
    <p:sldId id="356" r:id="rId24"/>
    <p:sldId id="266" r:id="rId25"/>
    <p:sldId id="268" r:id="rId26"/>
    <p:sldId id="314" r:id="rId27"/>
    <p:sldId id="323" r:id="rId28"/>
    <p:sldId id="316" r:id="rId29"/>
    <p:sldId id="324" r:id="rId30"/>
    <p:sldId id="321" r:id="rId31"/>
    <p:sldId id="270" r:id="rId32"/>
    <p:sldId id="352" r:id="rId33"/>
    <p:sldId id="312" r:id="rId34"/>
    <p:sldId id="325" r:id="rId35"/>
    <p:sldId id="358" r:id="rId36"/>
    <p:sldId id="305" r:id="rId37"/>
    <p:sldId id="35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134"/>
    <a:srgbClr val="346EAB"/>
    <a:srgbClr val="3670AC"/>
    <a:srgbClr val="A43B3E"/>
    <a:srgbClr val="7D7A7B"/>
    <a:srgbClr val="447AB8"/>
    <a:srgbClr val="F47914"/>
    <a:srgbClr val="009900"/>
    <a:srgbClr val="C0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3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吕梦蛟" userId="8fdc111a-70df-469b-a91c-fa9cf46ad765" providerId="ADAL" clId="{2C985C76-B45B-4859-961C-76444D909FAC}"/>
    <pc:docChg chg="undo custSel addSld delSld modSld sldOrd">
      <pc:chgData name="吕梦蛟" userId="8fdc111a-70df-469b-a91c-fa9cf46ad765" providerId="ADAL" clId="{2C985C76-B45B-4859-961C-76444D909FAC}" dt="2021-03-06T07:33:33.910" v="982" actId="6549"/>
      <pc:docMkLst>
        <pc:docMk/>
      </pc:docMkLst>
      <pc:sldChg chg="modSp">
        <pc:chgData name="吕梦蛟" userId="8fdc111a-70df-469b-a91c-fa9cf46ad765" providerId="ADAL" clId="{2C985C76-B45B-4859-961C-76444D909FAC}" dt="2021-03-06T06:38:40.356" v="129" actId="20577"/>
        <pc:sldMkLst>
          <pc:docMk/>
          <pc:sldMk cId="2481938757" sldId="256"/>
        </pc:sldMkLst>
        <pc:spChg chg="mod">
          <ac:chgData name="吕梦蛟" userId="8fdc111a-70df-469b-a91c-fa9cf46ad765" providerId="ADAL" clId="{2C985C76-B45B-4859-961C-76444D909FAC}" dt="2021-03-06T06:36:36.201" v="52" actId="20577"/>
          <ac:spMkLst>
            <pc:docMk/>
            <pc:sldMk cId="2481938757" sldId="256"/>
            <ac:spMk id="9" creationId="{E9A2069F-4734-4ECE-9D68-64FBEFA561D2}"/>
          </ac:spMkLst>
        </pc:spChg>
        <pc:spChg chg="mod">
          <ac:chgData name="吕梦蛟" userId="8fdc111a-70df-469b-a91c-fa9cf46ad765" providerId="ADAL" clId="{2C985C76-B45B-4859-961C-76444D909FAC}" dt="2021-03-06T06:38:19.776" v="123" actId="1076"/>
          <ac:spMkLst>
            <pc:docMk/>
            <pc:sldMk cId="2481938757" sldId="256"/>
            <ac:spMk id="35" creationId="{575583C3-1822-4974-9EC3-158B39060E82}"/>
          </ac:spMkLst>
        </pc:spChg>
        <pc:spChg chg="mod">
          <ac:chgData name="吕梦蛟" userId="8fdc111a-70df-469b-a91c-fa9cf46ad765" providerId="ADAL" clId="{2C985C76-B45B-4859-961C-76444D909FAC}" dt="2021-03-06T06:38:40.356" v="129" actId="20577"/>
          <ac:spMkLst>
            <pc:docMk/>
            <pc:sldMk cId="2481938757" sldId="256"/>
            <ac:spMk id="37" creationId="{D11A8E3E-1B92-4354-AB68-F3ED7F442313}"/>
          </ac:spMkLst>
        </pc:spChg>
        <pc:spChg chg="mod">
          <ac:chgData name="吕梦蛟" userId="8fdc111a-70df-469b-a91c-fa9cf46ad765" providerId="ADAL" clId="{2C985C76-B45B-4859-961C-76444D909FAC}" dt="2021-03-06T06:36:05.711" v="35" actId="1076"/>
          <ac:spMkLst>
            <pc:docMk/>
            <pc:sldMk cId="2481938757" sldId="256"/>
            <ac:spMk id="39" creationId="{744C5C5C-41D1-43FC-8438-D47469E194E4}"/>
          </ac:spMkLst>
        </pc:spChg>
      </pc:sldChg>
      <pc:sldChg chg="add del">
        <pc:chgData name="吕梦蛟" userId="8fdc111a-70df-469b-a91c-fa9cf46ad765" providerId="ADAL" clId="{2C985C76-B45B-4859-961C-76444D909FAC}" dt="2021-03-06T07:28:38.469" v="839"/>
        <pc:sldMkLst>
          <pc:docMk/>
          <pc:sldMk cId="2822556225" sldId="265"/>
        </pc:sldMkLst>
      </pc:sldChg>
      <pc:sldChg chg="add del">
        <pc:chgData name="吕梦蛟" userId="8fdc111a-70df-469b-a91c-fa9cf46ad765" providerId="ADAL" clId="{2C985C76-B45B-4859-961C-76444D909FAC}" dt="2021-03-06T07:28:39.251" v="840" actId="2696"/>
        <pc:sldMkLst>
          <pc:docMk/>
          <pc:sldMk cId="3344874694" sldId="265"/>
        </pc:sldMkLst>
      </pc:sldChg>
      <pc:sldChg chg="modSp">
        <pc:chgData name="吕梦蛟" userId="8fdc111a-70df-469b-a91c-fa9cf46ad765" providerId="ADAL" clId="{2C985C76-B45B-4859-961C-76444D909FAC}" dt="2021-03-06T07:11:48.413" v="685" actId="20577"/>
        <pc:sldMkLst>
          <pc:docMk/>
          <pc:sldMk cId="2406701945" sldId="274"/>
        </pc:sldMkLst>
        <pc:spChg chg="mod">
          <ac:chgData name="吕梦蛟" userId="8fdc111a-70df-469b-a91c-fa9cf46ad765" providerId="ADAL" clId="{2C985C76-B45B-4859-961C-76444D909FAC}" dt="2021-03-06T07:11:48.413" v="685" actId="20577"/>
          <ac:spMkLst>
            <pc:docMk/>
            <pc:sldMk cId="2406701945" sldId="274"/>
            <ac:spMk id="2" creationId="{E79146D9-0877-4E6A-AA5C-A9176134438F}"/>
          </ac:spMkLst>
        </pc:spChg>
      </pc:sldChg>
      <pc:sldChg chg="addSp delSp modSp ord">
        <pc:chgData name="吕梦蛟" userId="8fdc111a-70df-469b-a91c-fa9cf46ad765" providerId="ADAL" clId="{2C985C76-B45B-4859-961C-76444D909FAC}" dt="2021-03-06T07:07:15.632" v="557"/>
        <pc:sldMkLst>
          <pc:docMk/>
          <pc:sldMk cId="2397472702" sldId="276"/>
        </pc:sldMkLst>
        <pc:spChg chg="mod">
          <ac:chgData name="吕梦蛟" userId="8fdc111a-70df-469b-a91c-fa9cf46ad765" providerId="ADAL" clId="{2C985C76-B45B-4859-961C-76444D909FAC}" dt="2021-03-06T07:00:27.008" v="392" actId="57"/>
          <ac:spMkLst>
            <pc:docMk/>
            <pc:sldMk cId="2397472702" sldId="276"/>
            <ac:spMk id="22" creationId="{63FCB1DC-22A4-450C-8F61-9F6461CF8318}"/>
          </ac:spMkLst>
        </pc:spChg>
        <pc:spChg chg="mod">
          <ac:chgData name="吕梦蛟" userId="8fdc111a-70df-469b-a91c-fa9cf46ad765" providerId="ADAL" clId="{2C985C76-B45B-4859-961C-76444D909FAC}" dt="2021-03-06T07:05:20.303" v="535" actId="1076"/>
          <ac:spMkLst>
            <pc:docMk/>
            <pc:sldMk cId="2397472702" sldId="276"/>
            <ac:spMk id="28" creationId="{00000000-0000-0000-0000-000000000000}"/>
          </ac:spMkLst>
        </pc:spChg>
        <pc:picChg chg="add del mod">
          <ac:chgData name="吕梦蛟" userId="8fdc111a-70df-469b-a91c-fa9cf46ad765" providerId="ADAL" clId="{2C985C76-B45B-4859-961C-76444D909FAC}" dt="2021-03-06T06:53:45.595" v="190" actId="478"/>
          <ac:picMkLst>
            <pc:docMk/>
            <pc:sldMk cId="2397472702" sldId="276"/>
            <ac:picMk id="2" creationId="{DCE29EE6-B14B-4DCC-B44A-6D3827B77B6E}"/>
          </ac:picMkLst>
        </pc:picChg>
        <pc:picChg chg="add del">
          <ac:chgData name="吕梦蛟" userId="8fdc111a-70df-469b-a91c-fa9cf46ad765" providerId="ADAL" clId="{2C985C76-B45B-4859-961C-76444D909FAC}" dt="2021-03-06T07:01:22.977" v="394" actId="478"/>
          <ac:picMkLst>
            <pc:docMk/>
            <pc:sldMk cId="2397472702" sldId="276"/>
            <ac:picMk id="4" creationId="{8DDFDB0C-9E31-42BD-A643-18A78F561F2E}"/>
          </ac:picMkLst>
        </pc:picChg>
        <pc:picChg chg="add mod">
          <ac:chgData name="吕梦蛟" userId="8fdc111a-70df-469b-a91c-fa9cf46ad765" providerId="ADAL" clId="{2C985C76-B45B-4859-961C-76444D909FAC}" dt="2021-03-06T06:58:10.223" v="329" actId="1076"/>
          <ac:picMkLst>
            <pc:docMk/>
            <pc:sldMk cId="2397472702" sldId="276"/>
            <ac:picMk id="5" creationId="{296C3C12-BDAB-4F1D-A787-629E09620629}"/>
          </ac:picMkLst>
        </pc:picChg>
        <pc:picChg chg="del mod">
          <ac:chgData name="吕梦蛟" userId="8fdc111a-70df-469b-a91c-fa9cf46ad765" providerId="ADAL" clId="{2C985C76-B45B-4859-961C-76444D909FAC}" dt="2021-03-06T06:53:45.595" v="190" actId="478"/>
          <ac:picMkLst>
            <pc:docMk/>
            <pc:sldMk cId="2397472702" sldId="276"/>
            <ac:picMk id="21" creationId="{7CB01FC9-B832-4CC5-AA74-A135D5686576}"/>
          </ac:picMkLst>
        </pc:picChg>
      </pc:sldChg>
      <pc:sldChg chg="add del">
        <pc:chgData name="吕梦蛟" userId="8fdc111a-70df-469b-a91c-fa9cf46ad765" providerId="ADAL" clId="{2C985C76-B45B-4859-961C-76444D909FAC}" dt="2021-03-06T07:28:39.253" v="841" actId="2696"/>
        <pc:sldMkLst>
          <pc:docMk/>
          <pc:sldMk cId="2258955237" sldId="291"/>
        </pc:sldMkLst>
      </pc:sldChg>
      <pc:sldChg chg="add del">
        <pc:chgData name="吕梦蛟" userId="8fdc111a-70df-469b-a91c-fa9cf46ad765" providerId="ADAL" clId="{2C985C76-B45B-4859-961C-76444D909FAC}" dt="2021-03-06T07:28:38.469" v="839"/>
        <pc:sldMkLst>
          <pc:docMk/>
          <pc:sldMk cId="4247815696" sldId="291"/>
        </pc:sldMkLst>
      </pc:sldChg>
      <pc:sldChg chg="del">
        <pc:chgData name="吕梦蛟" userId="8fdc111a-70df-469b-a91c-fa9cf46ad765" providerId="ADAL" clId="{2C985C76-B45B-4859-961C-76444D909FAC}" dt="2021-03-06T07:12:27.120" v="686" actId="2696"/>
        <pc:sldMkLst>
          <pc:docMk/>
          <pc:sldMk cId="305965553" sldId="305"/>
        </pc:sldMkLst>
      </pc:sldChg>
      <pc:sldChg chg="add del">
        <pc:chgData name="吕梦蛟" userId="8fdc111a-70df-469b-a91c-fa9cf46ad765" providerId="ADAL" clId="{2C985C76-B45B-4859-961C-76444D909FAC}" dt="2021-03-06T07:30:17.732" v="875" actId="2696"/>
        <pc:sldMkLst>
          <pc:docMk/>
          <pc:sldMk cId="3164685229" sldId="305"/>
        </pc:sldMkLst>
      </pc:sldChg>
      <pc:sldChg chg="addSp delSp modSp">
        <pc:chgData name="吕梦蛟" userId="8fdc111a-70df-469b-a91c-fa9cf46ad765" providerId="ADAL" clId="{2C985C76-B45B-4859-961C-76444D909FAC}" dt="2021-03-06T07:33:33.910" v="982" actId="6549"/>
        <pc:sldMkLst>
          <pc:docMk/>
          <pc:sldMk cId="1998248303" sldId="325"/>
        </pc:sldMkLst>
        <pc:spChg chg="del">
          <ac:chgData name="吕梦蛟" userId="8fdc111a-70df-469b-a91c-fa9cf46ad765" providerId="ADAL" clId="{2C985C76-B45B-4859-961C-76444D909FAC}" dt="2021-03-06T07:14:04.216" v="707" actId="478"/>
          <ac:spMkLst>
            <pc:docMk/>
            <pc:sldMk cId="1998248303" sldId="325"/>
            <ac:spMk id="5" creationId="{32B2C491-062F-42BA-9B40-F464C7A1369F}"/>
          </ac:spMkLst>
        </pc:spChg>
        <pc:spChg chg="add mod">
          <ac:chgData name="吕梦蛟" userId="8fdc111a-70df-469b-a91c-fa9cf46ad765" providerId="ADAL" clId="{2C985C76-B45B-4859-961C-76444D909FAC}" dt="2021-03-06T07:33:33.910" v="982" actId="6549"/>
          <ac:spMkLst>
            <pc:docMk/>
            <pc:sldMk cId="1998248303" sldId="325"/>
            <ac:spMk id="6" creationId="{1711FD7F-86C0-418B-B595-B7FDE00E9B44}"/>
          </ac:spMkLst>
        </pc:spChg>
        <pc:spChg chg="add mod">
          <ac:chgData name="吕梦蛟" userId="8fdc111a-70df-469b-a91c-fa9cf46ad765" providerId="ADAL" clId="{2C985C76-B45B-4859-961C-76444D909FAC}" dt="2021-03-06T07:33:07.056" v="961" actId="1035"/>
          <ac:spMkLst>
            <pc:docMk/>
            <pc:sldMk cId="1998248303" sldId="325"/>
            <ac:spMk id="7" creationId="{230F5A85-E906-40CA-B1F8-5DBF620C425B}"/>
          </ac:spMkLst>
        </pc:spChg>
        <pc:picChg chg="add mod modCrop">
          <ac:chgData name="吕梦蛟" userId="8fdc111a-70df-469b-a91c-fa9cf46ad765" providerId="ADAL" clId="{2C985C76-B45B-4859-961C-76444D909FAC}" dt="2021-03-06T07:33:07.056" v="961" actId="1035"/>
          <ac:picMkLst>
            <pc:docMk/>
            <pc:sldMk cId="1998248303" sldId="325"/>
            <ac:picMk id="1026" creationId="{A41F234D-14BA-4D50-9A4E-13C74D77FC3F}"/>
          </ac:picMkLst>
        </pc:picChg>
      </pc:sldChg>
      <pc:sldChg chg="modSp">
        <pc:chgData name="吕梦蛟" userId="8fdc111a-70df-469b-a91c-fa9cf46ad765" providerId="ADAL" clId="{2C985C76-B45B-4859-961C-76444D909FAC}" dt="2021-03-06T07:08:39.893" v="630" actId="1076"/>
        <pc:sldMkLst>
          <pc:docMk/>
          <pc:sldMk cId="3446912835" sldId="326"/>
        </pc:sldMkLst>
        <pc:spChg chg="mod">
          <ac:chgData name="吕梦蛟" userId="8fdc111a-70df-469b-a91c-fa9cf46ad765" providerId="ADAL" clId="{2C985C76-B45B-4859-961C-76444D909FAC}" dt="2021-03-06T07:08:39.893" v="630" actId="1076"/>
          <ac:spMkLst>
            <pc:docMk/>
            <pc:sldMk cId="3446912835" sldId="326"/>
            <ac:spMk id="19" creationId="{E80F33E9-B65F-4267-8F30-91CD35211367}"/>
          </ac:spMkLst>
        </pc:spChg>
      </pc:sldChg>
      <pc:sldChg chg="addSp modSp ord">
        <pc:chgData name="吕梦蛟" userId="8fdc111a-70df-469b-a91c-fa9cf46ad765" providerId="ADAL" clId="{2C985C76-B45B-4859-961C-76444D909FAC}" dt="2021-03-06T07:04:59.825" v="510"/>
        <pc:sldMkLst>
          <pc:docMk/>
          <pc:sldMk cId="4121041785" sldId="329"/>
        </pc:sldMkLst>
        <pc:picChg chg="mod">
          <ac:chgData name="吕梦蛟" userId="8fdc111a-70df-469b-a91c-fa9cf46ad765" providerId="ADAL" clId="{2C985C76-B45B-4859-961C-76444D909FAC}" dt="2021-03-06T06:46:01.639" v="163" actId="1076"/>
          <ac:picMkLst>
            <pc:docMk/>
            <pc:sldMk cId="4121041785" sldId="329"/>
            <ac:picMk id="2" creationId="{2F4C5AE6-D56F-45CF-91A2-9F2FD1C06703}"/>
          </ac:picMkLst>
        </pc:picChg>
        <pc:picChg chg="add mod">
          <ac:chgData name="吕梦蛟" userId="8fdc111a-70df-469b-a91c-fa9cf46ad765" providerId="ADAL" clId="{2C985C76-B45B-4859-961C-76444D909FAC}" dt="2021-03-06T06:47:00.347" v="173" actId="1076"/>
          <ac:picMkLst>
            <pc:docMk/>
            <pc:sldMk cId="4121041785" sldId="329"/>
            <ac:picMk id="4" creationId="{BDD7284F-E643-4E29-BB0E-00019C03F602}"/>
          </ac:picMkLst>
        </pc:picChg>
        <pc:picChg chg="mod">
          <ac:chgData name="吕梦蛟" userId="8fdc111a-70df-469b-a91c-fa9cf46ad765" providerId="ADAL" clId="{2C985C76-B45B-4859-961C-76444D909FAC}" dt="2021-03-06T06:46:06.947" v="166" actId="1076"/>
          <ac:picMkLst>
            <pc:docMk/>
            <pc:sldMk cId="4121041785" sldId="329"/>
            <ac:picMk id="5" creationId="{9AA3145B-7D9A-4F32-A935-7F44835C6A6C}"/>
          </ac:picMkLst>
        </pc:picChg>
        <pc:picChg chg="mod">
          <ac:chgData name="吕梦蛟" userId="8fdc111a-70df-469b-a91c-fa9cf46ad765" providerId="ADAL" clId="{2C985C76-B45B-4859-961C-76444D909FAC}" dt="2021-03-06T06:47:02.922" v="174" actId="14100"/>
          <ac:picMkLst>
            <pc:docMk/>
            <pc:sldMk cId="4121041785" sldId="329"/>
            <ac:picMk id="6" creationId="{8392B595-BE41-423D-B871-56CF1E2F15BA}"/>
          </ac:picMkLst>
        </pc:picChg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2189296177" sldId="332"/>
        </pc:sldMkLst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4010870704" sldId="349"/>
        </pc:sldMkLst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4158231969" sldId="350"/>
        </pc:sldMkLst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2947785860" sldId="351"/>
        </pc:sldMkLst>
      </pc:sldChg>
      <pc:sldChg chg="modSp">
        <pc:chgData name="吕梦蛟" userId="8fdc111a-70df-469b-a91c-fa9cf46ad765" providerId="ADAL" clId="{2C985C76-B45B-4859-961C-76444D909FAC}" dt="2021-03-06T07:22:31.080" v="830" actId="1076"/>
        <pc:sldMkLst>
          <pc:docMk/>
          <pc:sldMk cId="3319642659" sldId="352"/>
        </pc:sldMkLst>
        <pc:spChg chg="mod">
          <ac:chgData name="吕梦蛟" userId="8fdc111a-70df-469b-a91c-fa9cf46ad765" providerId="ADAL" clId="{2C985C76-B45B-4859-961C-76444D909FAC}" dt="2021-03-06T07:22:31.080" v="830" actId="1076"/>
          <ac:spMkLst>
            <pc:docMk/>
            <pc:sldMk cId="3319642659" sldId="352"/>
            <ac:spMk id="20" creationId="{4E8902D1-838B-4016-8519-53216F2163F8}"/>
          </ac:spMkLst>
        </pc:spChg>
      </pc:sldChg>
      <pc:sldChg chg="addSp delSp modSp">
        <pc:chgData name="吕梦蛟" userId="8fdc111a-70df-469b-a91c-fa9cf46ad765" providerId="ADAL" clId="{2C985C76-B45B-4859-961C-76444D909FAC}" dt="2021-03-06T06:45:10.103" v="160" actId="14100"/>
        <pc:sldMkLst>
          <pc:docMk/>
          <pc:sldMk cId="2911960540" sldId="353"/>
        </pc:sldMkLst>
        <pc:spChg chg="mod">
          <ac:chgData name="吕梦蛟" userId="8fdc111a-70df-469b-a91c-fa9cf46ad765" providerId="ADAL" clId="{2C985C76-B45B-4859-961C-76444D909FAC}" dt="2021-03-06T06:42:10.631" v="139" actId="1076"/>
          <ac:spMkLst>
            <pc:docMk/>
            <pc:sldMk cId="2911960540" sldId="353"/>
            <ac:spMk id="5" creationId="{DCBC7DBD-57BD-4CD5-A3C3-744E3C161F16}"/>
          </ac:spMkLst>
        </pc:spChg>
        <pc:spChg chg="mod">
          <ac:chgData name="吕梦蛟" userId="8fdc111a-70df-469b-a91c-fa9cf46ad765" providerId="ADAL" clId="{2C985C76-B45B-4859-961C-76444D909FAC}" dt="2021-03-06T06:44:16.327" v="149" actId="1076"/>
          <ac:spMkLst>
            <pc:docMk/>
            <pc:sldMk cId="2911960540" sldId="353"/>
            <ac:spMk id="15" creationId="{FDD03E52-6F24-4CAE-BB35-A1454F0EC99C}"/>
          </ac:spMkLst>
        </pc:spChg>
        <pc:picChg chg="mod">
          <ac:chgData name="吕梦蛟" userId="8fdc111a-70df-469b-a91c-fa9cf46ad765" providerId="ADAL" clId="{2C985C76-B45B-4859-961C-76444D909FAC}" dt="2021-03-06T06:41:50.171" v="134" actId="1076"/>
          <ac:picMkLst>
            <pc:docMk/>
            <pc:sldMk cId="2911960540" sldId="353"/>
            <ac:picMk id="3" creationId="{48285F6E-AA4A-4A6D-B8A8-735F691BFC8D}"/>
          </ac:picMkLst>
        </pc:picChg>
        <pc:picChg chg="add del mod modCrop">
          <ac:chgData name="吕梦蛟" userId="8fdc111a-70df-469b-a91c-fa9cf46ad765" providerId="ADAL" clId="{2C985C76-B45B-4859-961C-76444D909FAC}" dt="2021-03-06T06:44:51.489" v="153" actId="478"/>
          <ac:picMkLst>
            <pc:docMk/>
            <pc:sldMk cId="2911960540" sldId="353"/>
            <ac:picMk id="6" creationId="{2BD806FB-D855-4F0C-AA11-5439C685D42C}"/>
          </ac:picMkLst>
        </pc:picChg>
        <pc:picChg chg="add mod">
          <ac:chgData name="吕梦蛟" userId="8fdc111a-70df-469b-a91c-fa9cf46ad765" providerId="ADAL" clId="{2C985C76-B45B-4859-961C-76444D909FAC}" dt="2021-03-06T06:45:10.103" v="160" actId="14100"/>
          <ac:picMkLst>
            <pc:docMk/>
            <pc:sldMk cId="2911960540" sldId="353"/>
            <ac:picMk id="7" creationId="{80CEF0C9-F5F8-4298-B825-346FDD6CA773}"/>
          </ac:picMkLst>
        </pc:picChg>
        <pc:picChg chg="add mod">
          <ac:chgData name="吕梦蛟" userId="8fdc111a-70df-469b-a91c-fa9cf46ad765" providerId="ADAL" clId="{2C985C76-B45B-4859-961C-76444D909FAC}" dt="2021-03-06T06:45:07.134" v="159" actId="1076"/>
          <ac:picMkLst>
            <pc:docMk/>
            <pc:sldMk cId="2911960540" sldId="353"/>
            <ac:picMk id="8" creationId="{2E81B6C3-65E6-4F8D-A0C1-99E4694975D8}"/>
          </ac:picMkLst>
        </pc:picChg>
        <pc:picChg chg="mod">
          <ac:chgData name="吕梦蛟" userId="8fdc111a-70df-469b-a91c-fa9cf46ad765" providerId="ADAL" clId="{2C985C76-B45B-4859-961C-76444D909FAC}" dt="2021-03-06T06:44:21.655" v="151" actId="1076"/>
          <ac:picMkLst>
            <pc:docMk/>
            <pc:sldMk cId="2911960540" sldId="353"/>
            <ac:picMk id="9" creationId="{2766904A-4E5D-4C4D-B473-0325AF94D813}"/>
          </ac:picMkLst>
        </pc:picChg>
      </pc:sldChg>
      <pc:sldChg chg="add del">
        <pc:chgData name="吕梦蛟" userId="8fdc111a-70df-469b-a91c-fa9cf46ad765" providerId="ADAL" clId="{2C985C76-B45B-4859-961C-76444D909FAC}" dt="2021-03-06T07:30:17.731" v="874" actId="2696"/>
        <pc:sldMkLst>
          <pc:docMk/>
          <pc:sldMk cId="3739847877" sldId="354"/>
        </pc:sldMkLst>
      </pc:sldChg>
      <pc:sldChg chg="add del">
        <pc:chgData name="吕梦蛟" userId="8fdc111a-70df-469b-a91c-fa9cf46ad765" providerId="ADAL" clId="{2C985C76-B45B-4859-961C-76444D909FAC}" dt="2021-03-06T07:28:50.258" v="845" actId="2696"/>
        <pc:sldMkLst>
          <pc:docMk/>
          <pc:sldMk cId="3888019962" sldId="354"/>
        </pc:sldMkLst>
      </pc:sldChg>
      <pc:sldChg chg="add del ord">
        <pc:chgData name="吕梦蛟" userId="8fdc111a-70df-469b-a91c-fa9cf46ad765" providerId="ADAL" clId="{2C985C76-B45B-4859-961C-76444D909FAC}" dt="2021-03-06T07:28:41.990" v="843"/>
        <pc:sldMkLst>
          <pc:docMk/>
          <pc:sldMk cId="4242991765" sldId="354"/>
        </pc:sldMkLst>
      </pc:sldChg>
      <pc:sldChg chg="addSp delSp modSp add">
        <pc:chgData name="吕梦蛟" userId="8fdc111a-70df-469b-a91c-fa9cf46ad765" providerId="ADAL" clId="{2C985C76-B45B-4859-961C-76444D909FAC}" dt="2021-03-06T07:07:09.158" v="556" actId="20577"/>
        <pc:sldMkLst>
          <pc:docMk/>
          <pc:sldMk cId="863986802" sldId="357"/>
        </pc:sldMkLst>
        <pc:spChg chg="del">
          <ac:chgData name="吕梦蛟" userId="8fdc111a-70df-469b-a91c-fa9cf46ad765" providerId="ADAL" clId="{2C985C76-B45B-4859-961C-76444D909FAC}" dt="2021-03-06T07:01:34.707" v="399" actId="478"/>
          <ac:spMkLst>
            <pc:docMk/>
            <pc:sldMk cId="863986802" sldId="357"/>
            <ac:spMk id="19" creationId="{36210061-8562-41A6-B15A-F406509B2138}"/>
          </ac:spMkLst>
        </pc:spChg>
        <pc:spChg chg="mod">
          <ac:chgData name="吕梦蛟" userId="8fdc111a-70df-469b-a91c-fa9cf46ad765" providerId="ADAL" clId="{2C985C76-B45B-4859-961C-76444D909FAC}" dt="2021-03-06T07:04:55.339" v="509" actId="20577"/>
          <ac:spMkLst>
            <pc:docMk/>
            <pc:sldMk cId="863986802" sldId="357"/>
            <ac:spMk id="22" creationId="{63FCB1DC-22A4-450C-8F61-9F6461CF8318}"/>
          </ac:spMkLst>
        </pc:spChg>
        <pc:spChg chg="mod">
          <ac:chgData name="吕梦蛟" userId="8fdc111a-70df-469b-a91c-fa9cf46ad765" providerId="ADAL" clId="{2C985C76-B45B-4859-961C-76444D909FAC}" dt="2021-03-06T07:07:09.158" v="556" actId="20577"/>
          <ac:spMkLst>
            <pc:docMk/>
            <pc:sldMk cId="863986802" sldId="357"/>
            <ac:spMk id="28" creationId="{00000000-0000-0000-0000-000000000000}"/>
          </ac:spMkLst>
        </pc:spChg>
        <pc:picChg chg="mod">
          <ac:chgData name="吕梦蛟" userId="8fdc111a-70df-469b-a91c-fa9cf46ad765" providerId="ADAL" clId="{2C985C76-B45B-4859-961C-76444D909FAC}" dt="2021-03-06T07:04:32.671" v="498" actId="1076"/>
          <ac:picMkLst>
            <pc:docMk/>
            <pc:sldMk cId="863986802" sldId="357"/>
            <ac:picMk id="2" creationId="{DCE29EE6-B14B-4DCC-B44A-6D3827B77B6E}"/>
          </ac:picMkLst>
        </pc:picChg>
        <pc:picChg chg="del">
          <ac:chgData name="吕梦蛟" userId="8fdc111a-70df-469b-a91c-fa9cf46ad765" providerId="ADAL" clId="{2C985C76-B45B-4859-961C-76444D909FAC}" dt="2021-03-06T07:01:25.843" v="395" actId="478"/>
          <ac:picMkLst>
            <pc:docMk/>
            <pc:sldMk cId="863986802" sldId="357"/>
            <ac:picMk id="4" creationId="{8DDFDB0C-9E31-42BD-A643-18A78F561F2E}"/>
          </ac:picMkLst>
        </pc:picChg>
        <pc:picChg chg="add del mod">
          <ac:chgData name="吕梦蛟" userId="8fdc111a-70df-469b-a91c-fa9cf46ad765" providerId="ADAL" clId="{2C985C76-B45B-4859-961C-76444D909FAC}" dt="2021-03-06T07:01:39.059" v="401" actId="478"/>
          <ac:picMkLst>
            <pc:docMk/>
            <pc:sldMk cId="863986802" sldId="357"/>
            <ac:picMk id="5" creationId="{E0E2D898-8195-4017-B39F-DB092E4829D5}"/>
          </ac:picMkLst>
        </pc:picChg>
        <pc:picChg chg="add del mod">
          <ac:chgData name="吕梦蛟" userId="8fdc111a-70df-469b-a91c-fa9cf46ad765" providerId="ADAL" clId="{2C985C76-B45B-4859-961C-76444D909FAC}" dt="2021-03-06T07:03:06.621" v="419" actId="478"/>
          <ac:picMkLst>
            <pc:docMk/>
            <pc:sldMk cId="863986802" sldId="357"/>
            <ac:picMk id="6" creationId="{E2B9E690-EF85-4F62-9A5D-82DD9AF6E628}"/>
          </ac:picMkLst>
        </pc:picChg>
        <pc:picChg chg="add del mod">
          <ac:chgData name="吕梦蛟" userId="8fdc111a-70df-469b-a91c-fa9cf46ad765" providerId="ADAL" clId="{2C985C76-B45B-4859-961C-76444D909FAC}" dt="2021-03-06T07:03:06.621" v="419" actId="478"/>
          <ac:picMkLst>
            <pc:docMk/>
            <pc:sldMk cId="863986802" sldId="357"/>
            <ac:picMk id="8" creationId="{D41F366D-B21D-4201-A63C-9AB9CC9A8802}"/>
          </ac:picMkLst>
        </pc:picChg>
        <pc:picChg chg="mod">
          <ac:chgData name="吕梦蛟" userId="8fdc111a-70df-469b-a91c-fa9cf46ad765" providerId="ADAL" clId="{2C985C76-B45B-4859-961C-76444D909FAC}" dt="2021-03-06T07:04:35.463" v="499" actId="14100"/>
          <ac:picMkLst>
            <pc:docMk/>
            <pc:sldMk cId="863986802" sldId="357"/>
            <ac:picMk id="21" creationId="{7CB01FC9-B832-4CC5-AA74-A135D5686576}"/>
          </ac:picMkLst>
        </pc:picChg>
        <pc:cxnChg chg="add mod">
          <ac:chgData name="吕梦蛟" userId="8fdc111a-70df-469b-a91c-fa9cf46ad765" providerId="ADAL" clId="{2C985C76-B45B-4859-961C-76444D909FAC}" dt="2021-03-06T07:04:39.548" v="500" actId="1076"/>
          <ac:cxnSpMkLst>
            <pc:docMk/>
            <pc:sldMk cId="863986802" sldId="357"/>
            <ac:cxnSpMk id="10" creationId="{29B85497-E934-48F8-B061-096789155DBB}"/>
          </ac:cxnSpMkLst>
        </pc:cxnChg>
      </pc:sldChg>
      <pc:sldChg chg="delSp modSp add">
        <pc:chgData name="吕梦蛟" userId="8fdc111a-70df-469b-a91c-fa9cf46ad765" providerId="ADAL" clId="{2C985C76-B45B-4859-961C-76444D909FAC}" dt="2021-03-06T07:21:23.831" v="785" actId="1076"/>
        <pc:sldMkLst>
          <pc:docMk/>
          <pc:sldMk cId="2763864540" sldId="358"/>
        </pc:sldMkLst>
        <pc:spChg chg="del">
          <ac:chgData name="吕梦蛟" userId="8fdc111a-70df-469b-a91c-fa9cf46ad765" providerId="ADAL" clId="{2C985C76-B45B-4859-961C-76444D909FAC}" dt="2021-03-06T07:12:40.053" v="689" actId="478"/>
          <ac:spMkLst>
            <pc:docMk/>
            <pc:sldMk cId="2763864540" sldId="358"/>
            <ac:spMk id="5" creationId="{32B2C491-062F-42BA-9B40-F464C7A1369F}"/>
          </ac:spMkLst>
        </pc:spChg>
        <pc:spChg chg="mod">
          <ac:chgData name="吕梦蛟" userId="8fdc111a-70df-469b-a91c-fa9cf46ad765" providerId="ADAL" clId="{2C985C76-B45B-4859-961C-76444D909FAC}" dt="2021-03-06T07:21:23.831" v="785" actId="1076"/>
          <ac:spMkLst>
            <pc:docMk/>
            <pc:sldMk cId="2763864540" sldId="358"/>
            <ac:spMk id="9" creationId="{BE3DA65A-4AAA-4692-AF53-45F2FD2D8FFD}"/>
          </ac:spMkLst>
        </pc:spChg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160728124" sldId="359"/>
        </pc:sldMkLst>
      </pc:sldChg>
      <pc:sldChg chg="add del">
        <pc:chgData name="吕梦蛟" userId="8fdc111a-70df-469b-a91c-fa9cf46ad765" providerId="ADAL" clId="{2C985C76-B45B-4859-961C-76444D909FAC}" dt="2021-03-06T07:28:40.736" v="842"/>
        <pc:sldMkLst>
          <pc:docMk/>
          <pc:sldMk cId="1224237484" sldId="359"/>
        </pc:sldMkLst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2986952782" sldId="360"/>
        </pc:sldMkLst>
      </pc:sldChg>
      <pc:sldChg chg="add del">
        <pc:chgData name="吕梦蛟" userId="8fdc111a-70df-469b-a91c-fa9cf46ad765" providerId="ADAL" clId="{2C985C76-B45B-4859-961C-76444D909FAC}" dt="2021-03-06T07:28:40.736" v="842"/>
        <pc:sldMkLst>
          <pc:docMk/>
          <pc:sldMk cId="3592621347" sldId="360"/>
        </pc:sldMkLst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3907088533" sldId="361"/>
        </pc:sldMkLst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3433881035" sldId="362"/>
        </pc:sldMkLst>
      </pc:sldChg>
      <pc:sldChg chg="add del">
        <pc:chgData name="吕梦蛟" userId="8fdc111a-70df-469b-a91c-fa9cf46ad765" providerId="ADAL" clId="{2C985C76-B45B-4859-961C-76444D909FAC}" dt="2021-03-06T07:28:40.736" v="842"/>
        <pc:sldMkLst>
          <pc:docMk/>
          <pc:sldMk cId="3753572830" sldId="362"/>
        </pc:sldMkLst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1544963480" sldId="363"/>
        </pc:sldMkLst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2457893523" sldId="364"/>
        </pc:sldMkLst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1178569821" sldId="365"/>
        </pc:sldMkLst>
      </pc:sldChg>
      <pc:sldChg chg="add del">
        <pc:chgData name="吕梦蛟" userId="8fdc111a-70df-469b-a91c-fa9cf46ad765" providerId="ADAL" clId="{2C985C76-B45B-4859-961C-76444D909FAC}" dt="2021-03-06T07:30:18.161" v="876"/>
        <pc:sldMkLst>
          <pc:docMk/>
          <pc:sldMk cId="2220451338" sldId="366"/>
        </pc:sldMkLst>
      </pc:sldChg>
    </pc:docChg>
  </pc:docChgLst>
  <pc:docChgLst>
    <pc:chgData name="Lyu Mengjiao" userId="b431a9a355337436" providerId="LiveId" clId="{704079E3-706E-4D98-B369-BB0379949D78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89170-6324-4B95-8B10-BD5E95A85F81}" type="datetimeFigureOut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3E434-7ED2-44EC-ABC4-708F0A68D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2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45B9-FC9D-4915-BDEF-AC65ED6292B6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7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9F4E-6311-418F-9EEE-68BF0665AF20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65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306F-7354-41EC-AEA1-AEB87DB2825E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30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2982-91D5-4B38-AA1D-1D747C943FA7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7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BE72-BACB-4E54-8C8B-3FBB4E0E0FC4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66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8044-EAC6-4E68-9C06-EF9C931A6656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16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649B-4651-4EB6-A04B-A38D0A365206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417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6F1-36A1-49E7-BC53-4D5BD65B24D9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67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ED9D-32A4-4DEA-BEF1-0FE4CFA1BF60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7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36BF-3284-4F31-810C-9076444B87A5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803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DB3D-A5C1-4A7D-B81C-B484F5679F67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1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3504-D928-47E8-8FA1-3BC646CC59AB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282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4313-2576-4DA6-8AFF-4AE83C96A106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92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1199-5D35-4E98-842F-E60543021D33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09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60B1-5386-41FB-BD02-DFC0C9684814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440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AAF8-C936-43D5-B49D-E7DCC11DC5FC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404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73DE-9FE9-4C12-A1E0-A1A5C5B7D5C8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683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7FB-CCF3-48E7-A311-FADB6495CB34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81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2844-E81E-4464-AC84-F205A19536CF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814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7EE8-F02D-483A-97BD-B69B0E763DB9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331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6185-7E8F-465D-B6BF-868A5EF92E00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0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6F76-5D77-4738-AF8E-AB6EA11C3FA2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9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7F7A-EDD6-4E87-A8E6-806619268759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54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FB15-B6BD-4C16-9D2F-7B5F04150FFC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823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FBA-9FB2-43B4-9CEB-53748C785925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022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CFDE-2B67-45E8-8D1D-77090D393DD5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58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550B-F9FA-4E5A-8F25-7ACF13974A4A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18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2E64-AFF6-45B5-B2D1-0E37CC953FC7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2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7795-4F7D-4A5C-9B78-5AACFF96629D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3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5EA-3855-4083-AEF9-4EAAF68FF527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2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293B-C278-408E-8293-DBFB50141F9B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84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74AC-9CF0-44DC-AF30-8319E6D76B3E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5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BACB-ED7B-4154-B2D1-3AFE97D05A7B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82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E2DE35-8A13-4645-8B47-BA506F27CE5D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60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D58D8D-B3F1-4CF6-9E24-A97C78076C73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1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086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005D-2255-4A4D-AF27-5CEB13625350}" type="datetime1">
              <a:rPr lang="zh-CN" altLang="en-US" smtClean="0"/>
              <a:t>2021/3/6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2CEA-01C1-444B-8182-C0E3C8521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61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52.png"/><Relationship Id="rId3" Type="http://schemas.openxmlformats.org/officeDocument/2006/relationships/image" Target="../media/image200.png"/><Relationship Id="rId21" Type="http://schemas.openxmlformats.org/officeDocument/2006/relationships/image" Target="../media/image38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90.png"/><Relationship Id="rId16" Type="http://schemas.openxmlformats.org/officeDocument/2006/relationships/image" Target="../media/image64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59.png"/><Relationship Id="rId24" Type="http://schemas.openxmlformats.org/officeDocument/2006/relationships/image" Target="../media/image50.png"/><Relationship Id="rId6" Type="http://schemas.openxmlformats.org/officeDocument/2006/relationships/image" Target="../media/image54.png"/><Relationship Id="rId5" Type="http://schemas.openxmlformats.org/officeDocument/2006/relationships/image" Target="../media/image220.png"/><Relationship Id="rId15" Type="http://schemas.openxmlformats.org/officeDocument/2006/relationships/image" Target="../media/image63.png"/><Relationship Id="rId23" Type="http://schemas.openxmlformats.org/officeDocument/2006/relationships/image" Target="../media/image40.png"/><Relationship Id="rId28" Type="http://schemas.openxmlformats.org/officeDocument/2006/relationships/image" Target="../media/image41.png"/><Relationship Id="rId19" Type="http://schemas.openxmlformats.org/officeDocument/2006/relationships/image" Target="../media/image67.png"/><Relationship Id="rId31" Type="http://schemas.openxmlformats.org/officeDocument/2006/relationships/image" Target="../media/image240.png"/><Relationship Id="rId4" Type="http://schemas.openxmlformats.org/officeDocument/2006/relationships/image" Target="../media/image210.png"/><Relationship Id="rId14" Type="http://schemas.openxmlformats.org/officeDocument/2006/relationships/image" Target="../media/image62.png"/><Relationship Id="rId22" Type="http://schemas.openxmlformats.org/officeDocument/2006/relationships/image" Target="../media/image39.png"/><Relationship Id="rId27" Type="http://schemas.openxmlformats.org/officeDocument/2006/relationships/image" Target="../media/image53.png"/><Relationship Id="rId30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60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280.png"/><Relationship Id="rId12" Type="http://schemas.openxmlformats.org/officeDocument/2006/relationships/image" Target="../media/image18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431.png"/><Relationship Id="rId5" Type="http://schemas.openxmlformats.org/officeDocument/2006/relationships/image" Target="../media/image34.png"/><Relationship Id="rId10" Type="http://schemas.openxmlformats.org/officeDocument/2006/relationships/image" Target="../media/image160.png"/><Relationship Id="rId4" Type="http://schemas.openxmlformats.org/officeDocument/2006/relationships/image" Target="../media/image33.png"/><Relationship Id="rId9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7.svg"/><Relationship Id="rId5" Type="http://schemas.openxmlformats.org/officeDocument/2006/relationships/image" Target="../media/image73.png"/><Relationship Id="rId4" Type="http://schemas.openxmlformats.org/officeDocument/2006/relationships/image" Target="../media/image7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0.png"/><Relationship Id="rId7" Type="http://schemas.openxmlformats.org/officeDocument/2006/relationships/image" Target="../media/image83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2.png"/><Relationship Id="rId5" Type="http://schemas.openxmlformats.org/officeDocument/2006/relationships/image" Target="../media/image820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46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0.png"/><Relationship Id="rId5" Type="http://schemas.openxmlformats.org/officeDocument/2006/relationships/image" Target="../media/image95.png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1.png"/><Relationship Id="rId5" Type="http://schemas.openxmlformats.org/officeDocument/2006/relationships/image" Target="../media/image15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9A2069F-4734-4ECE-9D68-64FBEFA561D2}"/>
              </a:ext>
            </a:extLst>
          </p:cNvPr>
          <p:cNvSpPr/>
          <p:nvPr/>
        </p:nvSpPr>
        <p:spPr>
          <a:xfrm>
            <a:off x="1830120" y="3395820"/>
            <a:ext cx="5446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600" kern="100" spc="-50" dirty="0">
                <a:latin typeface="方正楷体_GBK" panose="03000509000000000000" pitchFamily="65" charset="-122"/>
                <a:ea typeface="方正楷体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College of Science, </a:t>
            </a:r>
            <a:br>
              <a:rPr lang="en-US" altLang="zh-CN" i="1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</a:br>
            <a:r>
              <a:rPr lang="en-US" altLang="zh-CN" i="1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Nanjing University of Aeronautics and Astronautics (NUAA)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80D4354-6B35-43B0-BCA7-B5A991A5C3C9}"/>
              </a:ext>
            </a:extLst>
          </p:cNvPr>
          <p:cNvCxnSpPr>
            <a:cxnSpLocks/>
          </p:cNvCxnSpPr>
          <p:nvPr/>
        </p:nvCxnSpPr>
        <p:spPr>
          <a:xfrm flipH="1">
            <a:off x="135635" y="4175015"/>
            <a:ext cx="887272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575583C3-1822-4974-9EC3-158B39060E82}"/>
              </a:ext>
            </a:extLst>
          </p:cNvPr>
          <p:cNvSpPr/>
          <p:nvPr/>
        </p:nvSpPr>
        <p:spPr>
          <a:xfrm>
            <a:off x="1748908" y="5971069"/>
            <a:ext cx="5634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Workshop on recent progress in THSR research,</a:t>
            </a:r>
          </a:p>
          <a:p>
            <a:pPr algn="ctr"/>
            <a:r>
              <a:rPr lang="en-US" altLang="zh-CN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Mar. 8th, 2021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38E5400-EE7B-462A-A87C-5E712B48ECB9}"/>
              </a:ext>
            </a:extLst>
          </p:cNvPr>
          <p:cNvSpPr/>
          <p:nvPr/>
        </p:nvSpPr>
        <p:spPr>
          <a:xfrm>
            <a:off x="2325567" y="4408395"/>
            <a:ext cx="4455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i="1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in collaboration with</a:t>
            </a:r>
            <a:endParaRPr lang="en-US" altLang="zh-CN" sz="1600" i="1" kern="100" spc="-50" dirty="0"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37" name="副标题 2">
            <a:extLst>
              <a:ext uri="{FF2B5EF4-FFF2-40B4-BE49-F238E27FC236}">
                <a16:creationId xmlns:a16="http://schemas.microsoft.com/office/drawing/2014/main" id="{D11A8E3E-1B92-4354-AB68-F3ED7F442313}"/>
              </a:ext>
            </a:extLst>
          </p:cNvPr>
          <p:cNvSpPr txBox="1">
            <a:spLocks/>
          </p:cNvSpPr>
          <p:nvPr/>
        </p:nvSpPr>
        <p:spPr>
          <a:xfrm>
            <a:off x="222269" y="4871246"/>
            <a:ext cx="8687423" cy="7284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Takayuki Myo, Hiroshi Toki</a:t>
            </a:r>
            <a:r>
              <a:rPr lang="en-US" altLang="ja-JP" sz="18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,  Hisashi Horiuchi,</a:t>
            </a:r>
          </a:p>
          <a:p>
            <a:r>
              <a:rPr lang="en-US" altLang="ja-JP" sz="18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Chang Xu</a:t>
            </a:r>
            <a:r>
              <a:rPr lang="en-US" altLang="zh-CN" sz="18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, and </a:t>
            </a:r>
            <a:r>
              <a:rPr lang="en-US" altLang="zh-CN" sz="1800" kern="100" spc="-38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Niu</a:t>
            </a:r>
            <a:r>
              <a:rPr lang="en-US" altLang="zh-CN" sz="18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Wan</a:t>
            </a:r>
            <a:endParaRPr lang="en-US" altLang="ja-JP" sz="1800" kern="100" spc="-38" dirty="0"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AF2B5FCB-EC0B-4FB1-8F9B-5BD7E94DB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82" y="1008202"/>
            <a:ext cx="8220636" cy="1047594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solidFill>
                  <a:srgbClr val="216AA8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High-momentum components in the </a:t>
            </a:r>
            <a:r>
              <a:rPr lang="en-US" altLang="zh-CN" sz="3200" baseline="30000" dirty="0">
                <a:solidFill>
                  <a:srgbClr val="216AA8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4</a:t>
            </a:r>
            <a:r>
              <a:rPr lang="en-US" altLang="zh-CN" sz="3200" dirty="0">
                <a:solidFill>
                  <a:srgbClr val="216AA8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He nucleus caused by inter-nucleon correlations</a:t>
            </a:r>
            <a:endParaRPr lang="zh-CN" altLang="en-US" sz="3200" dirty="0">
              <a:solidFill>
                <a:srgbClr val="216AA8"/>
              </a:solidFill>
              <a:latin typeface="Georgia" panose="02040502050405020303" pitchFamily="18" charset="0"/>
            </a:endParaRPr>
          </a:p>
        </p:txBody>
      </p:sp>
      <p:sp>
        <p:nvSpPr>
          <p:cNvPr id="39" name="副标题 2">
            <a:extLst>
              <a:ext uri="{FF2B5EF4-FFF2-40B4-BE49-F238E27FC236}">
                <a16:creationId xmlns:a16="http://schemas.microsoft.com/office/drawing/2014/main" id="{744C5C5C-41D1-43FC-8438-D47469E19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056" y="2876632"/>
            <a:ext cx="5657850" cy="45351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Mengjiao Lyu</a:t>
            </a:r>
            <a:endParaRPr lang="x-none" altLang="zh-CN" sz="2000" kern="100" spc="-38" dirty="0"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3" name="Picture 4" descr="Nanjing University of Aeronautics and Astronautics - Wikipedia">
            <a:extLst>
              <a:ext uri="{FF2B5EF4-FFF2-40B4-BE49-F238E27FC236}">
                <a16:creationId xmlns:a16="http://schemas.microsoft.com/office/drawing/2014/main" id="{45CD1659-A81D-4FF7-8C17-021DE0AE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6" y="162180"/>
            <a:ext cx="619797" cy="6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680366F-A983-409F-89B3-D733F2535A2A}"/>
              </a:ext>
            </a:extLst>
          </p:cNvPr>
          <p:cNvSpPr txBox="1"/>
          <p:nvPr/>
        </p:nvSpPr>
        <p:spPr>
          <a:xfrm>
            <a:off x="2972527" y="2055796"/>
            <a:ext cx="318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[</a:t>
            </a:r>
            <a:r>
              <a:rPr lang="en-US" altLang="zh-CN" sz="18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Phys. Lett. B </a:t>
            </a:r>
            <a:r>
              <a:rPr lang="en-US" altLang="zh-CN" sz="1800" b="1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805</a:t>
            </a:r>
            <a:r>
              <a:rPr lang="en-US" altLang="zh-CN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,</a:t>
            </a:r>
            <a:r>
              <a:rPr lang="en-US" altLang="zh-CN" b="1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altLang="zh-CN" sz="18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135421 (2020)]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F3E1F0-33AF-4E2A-9BEF-D2AD0853F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69"/>
          <a:stretch/>
        </p:blipFill>
        <p:spPr bwMode="auto">
          <a:xfrm>
            <a:off x="967424" y="129100"/>
            <a:ext cx="483871" cy="6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3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副标题 2"/>
              <p:cNvSpPr txBox="1">
                <a:spLocks/>
              </p:cNvSpPr>
              <p:nvPr/>
            </p:nvSpPr>
            <p:spPr>
              <a:xfrm>
                <a:off x="251410" y="472628"/>
                <a:ext cx="7779088" cy="89316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900" kern="100" spc="-50" dirty="0">
                    <a:solidFill>
                      <a:srgbClr val="216AA8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900" i="1" kern="100" spc="-50">
                        <a:solidFill>
                          <a:srgbClr val="216AA8"/>
                        </a:solidFill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𝑁𝑁</m:t>
                    </m:r>
                  </m:oMath>
                </a14:m>
                <a:r>
                  <a:rPr lang="en-US" altLang="zh-CN" sz="2900" kern="100" spc="-50" dirty="0">
                    <a:solidFill>
                      <a:srgbClr val="216AA8"/>
                    </a:solidFill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900" kern="100" spc="-50" dirty="0">
                    <a:solidFill>
                      <a:srgbClr val="216AA8"/>
                    </a:solidFill>
                    <a:latin typeface="Times New Roman" panose="02020603050405020304" pitchFamily="18" charset="0"/>
                    <a:ea typeface="DengXian"/>
                    <a:cs typeface="Times New Roman" panose="02020603050405020304" pitchFamily="18" charset="0"/>
                  </a:rPr>
                  <a:t>correlations as high-momentum (HM) pairs </a:t>
                </a:r>
                <a:endParaRPr lang="x-none" altLang="zh-CN" sz="2900" kern="100" spc="-50" dirty="0">
                  <a:solidFill>
                    <a:srgbClr val="216AA8"/>
                  </a:solidFill>
                  <a:latin typeface="Times New Roman" panose="02020603050405020304" pitchFamily="18" charset="0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副标题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0" y="472628"/>
                <a:ext cx="7779088" cy="893164"/>
              </a:xfrm>
              <a:prstGeom prst="rect">
                <a:avLst/>
              </a:prstGeom>
              <a:blipFill>
                <a:blip r:embed="rId2"/>
                <a:stretch>
                  <a:fillRect l="-470" t="-13014" r="-1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4EDC45C-9C9F-4247-821B-0118398D4B30}"/>
              </a:ext>
            </a:extLst>
          </p:cNvPr>
          <p:cNvSpPr txBox="1"/>
          <p:nvPr/>
        </p:nvSpPr>
        <p:spPr>
          <a:xfrm>
            <a:off x="499786" y="1568323"/>
            <a:ext cx="44756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>
                <a:latin typeface="Times New Roman" panose="02020603050405020304" pitchFamily="18" charset="0"/>
              </a:rPr>
              <a:t>NN </a:t>
            </a:r>
            <a:r>
              <a:rPr lang="en-US" altLang="zh-CN" dirty="0">
                <a:latin typeface="Times New Roman" panose="02020603050405020304" pitchFamily="18" charset="0"/>
              </a:rPr>
              <a:t>correlations included into AMD by introducing HM excitation of </a:t>
            </a:r>
            <a:r>
              <a:rPr lang="en-US" altLang="zh-CN" i="1" dirty="0">
                <a:latin typeface="Times New Roman" panose="02020603050405020304" pitchFamily="18" charset="0"/>
              </a:rPr>
              <a:t>NN</a:t>
            </a:r>
            <a:r>
              <a:rPr lang="en-US" altLang="zh-CN" dirty="0">
                <a:latin typeface="Times New Roman" panose="02020603050405020304" pitchFamily="18" charset="0"/>
              </a:rPr>
              <a:t>-pairs, namely HMAMD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Mathematically described by the </a:t>
            </a:r>
            <a:r>
              <a:rPr lang="en-US" altLang="zh-CN" dirty="0">
                <a:solidFill>
                  <a:srgbClr val="A0282D"/>
                </a:solidFill>
                <a:latin typeface="Times New Roman" panose="02020603050405020304" pitchFamily="18" charset="0"/>
              </a:rPr>
              <a:t>imaginary shifts </a:t>
            </a:r>
            <a:r>
              <a:rPr lang="en-US" altLang="zh-CN" dirty="0">
                <a:latin typeface="Times New Roman" panose="02020603050405020304" pitchFamily="18" charset="0"/>
              </a:rPr>
              <a:t>for Gaussian wave packets (nucleon wave functions)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Applications in both finite nuclei [1-2] and nuclear matter [3,4]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9E2039C-0949-4A06-900A-329D80C6F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483" y="1476104"/>
            <a:ext cx="2248015" cy="300742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4E26A9-B3C2-401A-ABEC-99821330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10</a:t>
            </a:fld>
            <a:endParaRPr lang="zh-CN" altLang="en-US" sz="16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C99A71-55C4-4E4A-A815-0A682D14F8E8}"/>
              </a:ext>
            </a:extLst>
          </p:cNvPr>
          <p:cNvSpPr/>
          <p:nvPr/>
        </p:nvSpPr>
        <p:spPr>
          <a:xfrm>
            <a:off x="439549" y="5059368"/>
            <a:ext cx="777908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[1] T. Myo, H.</a:t>
            </a:r>
            <a:r>
              <a:rPr lang="zh-CN" altLang="en-US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Toki,</a:t>
            </a:r>
            <a:r>
              <a:rPr lang="zh-CN" altLang="en-US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K.</a:t>
            </a:r>
            <a:r>
              <a:rPr lang="zh-CN" altLang="en-US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Ikeda,</a:t>
            </a:r>
            <a:r>
              <a:rPr lang="zh-CN" altLang="en-US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…, M. Lyu, …, </a:t>
            </a:r>
            <a:r>
              <a:rPr lang="en-US" altLang="zh-CN" sz="1600" i="1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Prog. Theor. Exp. Phys</a:t>
            </a: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altLang="zh-CN" sz="1600" b="1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2017</a:t>
            </a: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, 111D01 (2017).</a:t>
            </a:r>
            <a:endParaRPr lang="zh-CN" altLang="en-US" sz="1600" dirty="0"/>
          </a:p>
          <a:p>
            <a:pPr>
              <a:spcBef>
                <a:spcPts val="600"/>
              </a:spcBef>
            </a:pP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[2] T. Myo, </a:t>
            </a:r>
            <a:r>
              <a:rPr lang="en-US" altLang="zh-CN" sz="1600" i="1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Prog. Theor. Exp. Phys</a:t>
            </a: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US" altLang="zh-CN" sz="1600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2018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, 031D01 (2018).</a:t>
            </a:r>
          </a:p>
          <a:p>
            <a:pPr>
              <a:spcBef>
                <a:spcPts val="600"/>
              </a:spcBef>
            </a:pP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[3] T. Myo, H. Takemoto, M. Lyu, N. Wan, C. Xu, …, </a:t>
            </a:r>
            <a:r>
              <a:rPr lang="en-US" altLang="zh-CN" sz="1600" i="1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Phys. Rev. C</a:t>
            </a: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altLang="zh-CN" sz="1600" b="1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99</a:t>
            </a: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, 024312 (2019).</a:t>
            </a:r>
          </a:p>
          <a:p>
            <a:pPr>
              <a:spcBef>
                <a:spcPts val="600"/>
              </a:spcBef>
            </a:pP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[4] N. Wan, T. Myo, C. Xu, …, M. Lyu, </a:t>
            </a:r>
            <a:r>
              <a:rPr lang="en-US" altLang="zh-CN" sz="1600" i="1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Chin. Phys. C</a:t>
            </a:r>
            <a:r>
              <a:rPr lang="en-US" altLang="zh-CN" sz="1600" kern="100" dirty="0">
                <a:latin typeface="Times New Roman" panose="02020603050405020304" pitchFamily="18" charset="0"/>
                <a:ea typeface="MS Mincho" panose="02020609040205080304" pitchFamily="49" charset="-128"/>
              </a:rPr>
              <a:t>, to be published (2020).</a:t>
            </a:r>
            <a:endParaRPr lang="zh-CN" altLang="en-US" sz="1600" kern="1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0FB011B-1224-42C8-8610-FAB96919CB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293"/>
          <a:stretch/>
        </p:blipFill>
        <p:spPr>
          <a:xfrm>
            <a:off x="1927581" y="3557896"/>
            <a:ext cx="1319117" cy="67335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E7A4D0C-3520-46D2-AD46-3159BF2624EA}"/>
              </a:ext>
            </a:extLst>
          </p:cNvPr>
          <p:cNvSpPr txBox="1"/>
          <p:nvPr/>
        </p:nvSpPr>
        <p:spPr>
          <a:xfrm>
            <a:off x="3141677" y="3684741"/>
            <a:ext cx="784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</a:rPr>
              <a:t>D</a:t>
            </a:r>
            <a:endParaRPr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94885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副标题 2"/>
          <p:cNvSpPr txBox="1">
            <a:spLocks/>
          </p:cNvSpPr>
          <p:nvPr/>
        </p:nvSpPr>
        <p:spPr>
          <a:xfrm>
            <a:off x="210128" y="329895"/>
            <a:ext cx="7691759" cy="57492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Imaginary shifts in HMAMD (</a:t>
            </a:r>
            <a:r>
              <a:rPr lang="en-US" altLang="zh-CN" sz="2900" kern="100" spc="-50" baseline="3000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3</a:t>
            </a: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H)</a:t>
            </a:r>
            <a:endParaRPr lang="x-none" altLang="zh-CN" sz="2900" kern="100" spc="-50" baseline="30000" dirty="0">
              <a:solidFill>
                <a:srgbClr val="216AA8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59D46457-5504-4579-A829-D14D0F3A988C}"/>
              </a:ext>
            </a:extLst>
          </p:cNvPr>
          <p:cNvCxnSpPr/>
          <p:nvPr/>
        </p:nvCxnSpPr>
        <p:spPr>
          <a:xfrm flipV="1">
            <a:off x="394774" y="1203585"/>
            <a:ext cx="0" cy="330602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97" name="文本框 96">
            <a:extLst>
              <a:ext uri="{FF2B5EF4-FFF2-40B4-BE49-F238E27FC236}">
                <a16:creationId xmlns:a16="http://schemas.microsoft.com/office/drawing/2014/main" id="{72758396-BD67-4447-A9B9-23123B69114A}"/>
              </a:ext>
            </a:extLst>
          </p:cNvPr>
          <p:cNvSpPr txBox="1"/>
          <p:nvPr/>
        </p:nvSpPr>
        <p:spPr>
          <a:xfrm>
            <a:off x="811594" y="2361394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rgbClr val="0070C0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 i="1" dirty="0">
              <a:solidFill>
                <a:srgbClr val="0070C0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AB5EDB5D-41B7-45DF-B230-89C8D75D0DEA}"/>
              </a:ext>
            </a:extLst>
          </p:cNvPr>
          <p:cNvSpPr/>
          <p:nvPr/>
        </p:nvSpPr>
        <p:spPr>
          <a:xfrm>
            <a:off x="605029" y="1971989"/>
            <a:ext cx="336892" cy="336892"/>
          </a:xfrm>
          <a:prstGeom prst="ellipse">
            <a:avLst/>
          </a:prstGeom>
          <a:solidFill>
            <a:srgbClr val="865640"/>
          </a:solidFill>
          <a:ln w="15875" cap="flat" cmpd="sng" algn="ctr">
            <a:solidFill>
              <a:srgbClr val="BD582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CE1B2299-4607-454B-A04E-094CC68E1FAB}"/>
              </a:ext>
            </a:extLst>
          </p:cNvPr>
          <p:cNvSpPr/>
          <p:nvPr/>
        </p:nvSpPr>
        <p:spPr>
          <a:xfrm>
            <a:off x="607678" y="2950804"/>
            <a:ext cx="336892" cy="336892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CA395097-8788-494B-834A-7495140C8116}"/>
              </a:ext>
            </a:extLst>
          </p:cNvPr>
          <p:cNvSpPr/>
          <p:nvPr/>
        </p:nvSpPr>
        <p:spPr>
          <a:xfrm>
            <a:off x="595422" y="3933418"/>
            <a:ext cx="336892" cy="336892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0C45BE02-A938-49C5-B8BE-AF1E7D321564}"/>
                  </a:ext>
                </a:extLst>
              </p:cNvPr>
              <p:cNvSpPr txBox="1"/>
              <p:nvPr/>
            </p:nvSpPr>
            <p:spPr>
              <a:xfrm>
                <a:off x="465889" y="2025664"/>
                <a:ext cx="132786" cy="199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0C45BE02-A938-49C5-B8BE-AF1E7D32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9" y="2025664"/>
                <a:ext cx="132786" cy="199944"/>
              </a:xfrm>
              <a:prstGeom prst="rect">
                <a:avLst/>
              </a:prstGeom>
              <a:blipFill>
                <a:blip r:embed="rId2"/>
                <a:stretch>
                  <a:fillRect l="-63636" r="-59091" b="-7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B2640F57-08CD-4314-8BC0-55A93E4DDE64}"/>
                  </a:ext>
                </a:extLst>
              </p:cNvPr>
              <p:cNvSpPr txBox="1"/>
              <p:nvPr/>
            </p:nvSpPr>
            <p:spPr>
              <a:xfrm>
                <a:off x="462634" y="3021179"/>
                <a:ext cx="137091" cy="199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B2640F57-08CD-4314-8BC0-55A93E4DD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34" y="3021179"/>
                <a:ext cx="137091" cy="199944"/>
              </a:xfrm>
              <a:prstGeom prst="rect">
                <a:avLst/>
              </a:prstGeom>
              <a:blipFill>
                <a:blip r:embed="rId3"/>
                <a:stretch>
                  <a:fillRect l="-45455" r="-45455" b="-40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E5AF1A3D-1A1E-4DE5-8DFB-A3E73B33056E}"/>
                  </a:ext>
                </a:extLst>
              </p:cNvPr>
              <p:cNvSpPr txBox="1"/>
              <p:nvPr/>
            </p:nvSpPr>
            <p:spPr>
              <a:xfrm>
                <a:off x="462634" y="4002451"/>
                <a:ext cx="137091" cy="199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E5AF1A3D-1A1E-4DE5-8DFB-A3E73B330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34" y="4002451"/>
                <a:ext cx="137091" cy="199944"/>
              </a:xfrm>
              <a:prstGeom prst="rect">
                <a:avLst/>
              </a:prstGeom>
              <a:blipFill>
                <a:blip r:embed="rId4"/>
                <a:stretch>
                  <a:fillRect l="-45455" r="-45455" b="-40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DB9A9C81-4792-47E4-B5BC-4FE3E1E318C0}"/>
              </a:ext>
            </a:extLst>
          </p:cNvPr>
          <p:cNvCxnSpPr/>
          <p:nvPr/>
        </p:nvCxnSpPr>
        <p:spPr>
          <a:xfrm flipV="1">
            <a:off x="763866" y="2134954"/>
            <a:ext cx="0" cy="983175"/>
          </a:xfrm>
          <a:prstGeom prst="straightConnector1">
            <a:avLst/>
          </a:prstGeom>
          <a:noFill/>
          <a:ln w="57150" cap="flat" cmpd="sng" algn="ctr">
            <a:solidFill>
              <a:srgbClr val="94A088"/>
            </a:solidFill>
            <a:prstDash val="solid"/>
            <a:tailEnd type="triangle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29754CC6-1BAA-4560-B035-22DF9D1B0D3E}"/>
              </a:ext>
            </a:extLst>
          </p:cNvPr>
          <p:cNvCxnSpPr/>
          <p:nvPr/>
        </p:nvCxnSpPr>
        <p:spPr>
          <a:xfrm>
            <a:off x="763866" y="3118129"/>
            <a:ext cx="0" cy="983735"/>
          </a:xfrm>
          <a:prstGeom prst="straightConnector1">
            <a:avLst/>
          </a:prstGeom>
          <a:noFill/>
          <a:ln w="57150" cap="flat" cmpd="sng" algn="ctr">
            <a:solidFill>
              <a:srgbClr val="9B8357"/>
            </a:solidFill>
            <a:prstDash val="sysDot"/>
            <a:tailEnd type="triangle"/>
          </a:ln>
          <a:effectLst/>
        </p:spPr>
      </p:cxn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56EB5FC2-3A63-4767-B919-212BA632C629}"/>
              </a:ext>
            </a:extLst>
          </p:cNvPr>
          <p:cNvCxnSpPr/>
          <p:nvPr/>
        </p:nvCxnSpPr>
        <p:spPr>
          <a:xfrm flipV="1">
            <a:off x="1026143" y="3927246"/>
            <a:ext cx="0" cy="33060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2C1B96C5-98D1-4FF0-A04F-F3C03B9462F8}"/>
              </a:ext>
            </a:extLst>
          </p:cNvPr>
          <p:cNvCxnSpPr/>
          <p:nvPr/>
        </p:nvCxnSpPr>
        <p:spPr>
          <a:xfrm>
            <a:off x="1026143" y="2948178"/>
            <a:ext cx="0" cy="33951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504E043D-AADE-4475-91F8-E228C92D6CB8}"/>
              </a:ext>
            </a:extLst>
          </p:cNvPr>
          <p:cNvCxnSpPr/>
          <p:nvPr/>
        </p:nvCxnSpPr>
        <p:spPr>
          <a:xfrm flipV="1">
            <a:off x="1001501" y="1960334"/>
            <a:ext cx="0" cy="33060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DFB154CC-7C93-41E7-8EB2-A2C081744E42}"/>
                  </a:ext>
                </a:extLst>
              </p:cNvPr>
              <p:cNvSpPr txBox="1"/>
              <p:nvPr/>
            </p:nvSpPr>
            <p:spPr>
              <a:xfrm>
                <a:off x="388300" y="4452292"/>
                <a:ext cx="751132" cy="35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  <m:r>
                            <a:rPr lang="en-US" altLang="zh-CN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↑,</m:t>
                          </m:r>
                          <m:r>
                            <a:rPr lang="en-US" altLang="zh-CN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altLang="zh-CN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↑</m:t>
                          </m:r>
                        </m:sub>
                      </m:sSub>
                    </m:oMath>
                  </m:oMathPara>
                </a14:m>
                <a:endParaRPr lang="zh-CN" altLang="en-US" sz="1600" b="1" dirty="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DFB154CC-7C93-41E7-8EB2-A2C081744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00" y="4452292"/>
                <a:ext cx="751132" cy="357122"/>
              </a:xfrm>
              <a:prstGeom prst="rect">
                <a:avLst/>
              </a:prstGeom>
              <a:blipFill>
                <a:blip r:embed="rId5"/>
                <a:stretch>
                  <a:fillRect l="-2439" r="-26829" b="-47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F35A1AE3-5631-421B-A0AC-63B64A53116C}"/>
              </a:ext>
            </a:extLst>
          </p:cNvPr>
          <p:cNvGrpSpPr/>
          <p:nvPr/>
        </p:nvGrpSpPr>
        <p:grpSpPr>
          <a:xfrm>
            <a:off x="1268992" y="1971989"/>
            <a:ext cx="916594" cy="2837425"/>
            <a:chOff x="2406185" y="1576903"/>
            <a:chExt cx="1269835" cy="3930922"/>
          </a:xfrm>
        </p:grpSpPr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B7DC3681-FD73-437C-8764-EB81AD1AF966}"/>
                </a:ext>
              </a:extLst>
            </p:cNvPr>
            <p:cNvGrpSpPr/>
            <p:nvPr/>
          </p:nvGrpSpPr>
          <p:grpSpPr>
            <a:xfrm>
              <a:off x="2623778" y="1576903"/>
              <a:ext cx="780678" cy="3191928"/>
              <a:chOff x="2623778" y="1576903"/>
              <a:chExt cx="780678" cy="3191928"/>
            </a:xfrm>
          </p:grpSpPr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FF23266E-2A99-47A3-8DF3-F6D3B524A4CB}"/>
                  </a:ext>
                </a:extLst>
              </p:cNvPr>
              <p:cNvSpPr/>
              <p:nvPr/>
            </p:nvSpPr>
            <p:spPr>
              <a:xfrm>
                <a:off x="2820916" y="4301830"/>
                <a:ext cx="466725" cy="466725"/>
              </a:xfrm>
              <a:prstGeom prst="ellipse">
                <a:avLst/>
              </a:prstGeom>
              <a:solidFill>
                <a:srgbClr val="865640"/>
              </a:solidFill>
              <a:ln w="15875" cap="flat" cmpd="sng" algn="ctr">
                <a:solidFill>
                  <a:srgbClr val="BD582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CF7E82E4-854B-4469-94F5-C2CE527334C8}"/>
                  </a:ext>
                </a:extLst>
              </p:cNvPr>
              <p:cNvSpPr/>
              <p:nvPr/>
            </p:nvSpPr>
            <p:spPr>
              <a:xfrm>
                <a:off x="2824723" y="2958073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FA763EB1-8755-462B-B8DF-19CE25C8D4BA}"/>
                  </a:ext>
                </a:extLst>
              </p:cNvPr>
              <p:cNvSpPr/>
              <p:nvPr/>
            </p:nvSpPr>
            <p:spPr>
              <a:xfrm>
                <a:off x="2824723" y="1576903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文本框 123">
                    <a:extLst>
                      <a:ext uri="{FF2B5EF4-FFF2-40B4-BE49-F238E27FC236}">
                        <a16:creationId xmlns:a16="http://schemas.microsoft.com/office/drawing/2014/main" id="{4E943E84-3481-45A7-98AF-D91BD67557EE}"/>
                      </a:ext>
                    </a:extLst>
                  </p:cNvPr>
                  <p:cNvSpPr txBox="1"/>
                  <p:nvPr/>
                </p:nvSpPr>
                <p:spPr>
                  <a:xfrm>
                    <a:off x="2623778" y="4368236"/>
                    <a:ext cx="1839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文本框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3778" y="4368236"/>
                    <a:ext cx="183960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文本框 124">
                    <a:extLst>
                      <a:ext uri="{FF2B5EF4-FFF2-40B4-BE49-F238E27FC236}">
                        <a16:creationId xmlns:a16="http://schemas.microsoft.com/office/drawing/2014/main" id="{EFD1A216-234A-41AA-961B-D10333075FA7}"/>
                      </a:ext>
                    </a:extLst>
                  </p:cNvPr>
                  <p:cNvSpPr txBox="1"/>
                  <p:nvPr/>
                </p:nvSpPr>
                <p:spPr>
                  <a:xfrm>
                    <a:off x="2623780" y="3055569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文本框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3780" y="3055569"/>
                    <a:ext cx="189924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8750" r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文本框 125">
                    <a:extLst>
                      <a:ext uri="{FF2B5EF4-FFF2-40B4-BE49-F238E27FC236}">
                        <a16:creationId xmlns:a16="http://schemas.microsoft.com/office/drawing/2014/main" id="{78D10A7A-47F2-4219-917A-C9CCB70FD4EB}"/>
                      </a:ext>
                    </a:extLst>
                  </p:cNvPr>
                  <p:cNvSpPr txBox="1"/>
                  <p:nvPr/>
                </p:nvSpPr>
                <p:spPr>
                  <a:xfrm>
                    <a:off x="2624520" y="1680660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文本框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4520" y="1680660"/>
                    <a:ext cx="189924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7" name="直接箭头连接符 126">
                <a:extLst>
                  <a:ext uri="{FF2B5EF4-FFF2-40B4-BE49-F238E27FC236}">
                    <a16:creationId xmlns:a16="http://schemas.microsoft.com/office/drawing/2014/main" id="{BB443240-C93E-4262-8CCF-AA33422CC6FC}"/>
                  </a:ext>
                </a:extLst>
              </p:cNvPr>
              <p:cNvCxnSpPr/>
              <p:nvPr/>
            </p:nvCxnSpPr>
            <p:spPr>
              <a:xfrm flipV="1">
                <a:off x="3041103" y="1827808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B8357"/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28" name="直接箭头连接符 127">
                <a:extLst>
                  <a:ext uri="{FF2B5EF4-FFF2-40B4-BE49-F238E27FC236}">
                    <a16:creationId xmlns:a16="http://schemas.microsoft.com/office/drawing/2014/main" id="{1E172856-C8DC-49D9-A71D-DC86D22A49BB}"/>
                  </a:ext>
                </a:extLst>
              </p:cNvPr>
              <p:cNvCxnSpPr/>
              <p:nvPr/>
            </p:nvCxnSpPr>
            <p:spPr>
              <a:xfrm>
                <a:off x="3041103" y="3189883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4A088"/>
                </a:solidFill>
                <a:prstDash val="solid"/>
                <a:tailEnd type="triangle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</p:cxnSp>
          <p:cxnSp>
            <p:nvCxnSpPr>
              <p:cNvPr id="129" name="直接箭头连接符 128">
                <a:extLst>
                  <a:ext uri="{FF2B5EF4-FFF2-40B4-BE49-F238E27FC236}">
                    <a16:creationId xmlns:a16="http://schemas.microsoft.com/office/drawing/2014/main" id="{E433B5B6-3A68-41FA-8511-F04DC024C2CD}"/>
                  </a:ext>
                </a:extLst>
              </p:cNvPr>
              <p:cNvCxnSpPr/>
              <p:nvPr/>
            </p:nvCxnSpPr>
            <p:spPr>
              <a:xfrm flipV="1">
                <a:off x="3404456" y="4310820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0" name="直接箭头连接符 129">
                <a:extLst>
                  <a:ext uri="{FF2B5EF4-FFF2-40B4-BE49-F238E27FC236}">
                    <a16:creationId xmlns:a16="http://schemas.microsoft.com/office/drawing/2014/main" id="{BD7FBAA8-3405-4586-AEE3-0CF406CDAE6F}"/>
                  </a:ext>
                </a:extLst>
              </p:cNvPr>
              <p:cNvCxnSpPr/>
              <p:nvPr/>
            </p:nvCxnSpPr>
            <p:spPr>
              <a:xfrm>
                <a:off x="3404456" y="2954435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1" name="直接箭头连接符 130">
                <a:extLst>
                  <a:ext uri="{FF2B5EF4-FFF2-40B4-BE49-F238E27FC236}">
                    <a16:creationId xmlns:a16="http://schemas.microsoft.com/office/drawing/2014/main" id="{71D1A208-CE4C-48EE-9449-A2694079C969}"/>
                  </a:ext>
                </a:extLst>
              </p:cNvPr>
              <p:cNvCxnSpPr/>
              <p:nvPr/>
            </p:nvCxnSpPr>
            <p:spPr>
              <a:xfrm flipV="1">
                <a:off x="3370319" y="1585892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AA8361C8-11C6-47BE-B0D5-B467AA4874A8}"/>
                    </a:ext>
                  </a:extLst>
                </p:cNvPr>
                <p:cNvSpPr txBox="1"/>
                <p:nvPr/>
              </p:nvSpPr>
              <p:spPr>
                <a:xfrm>
                  <a:off x="2406185" y="5013074"/>
                  <a:ext cx="1269835" cy="494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↑,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b>
                        </m:sSub>
                      </m:oMath>
                    </m:oMathPara>
                  </a14:m>
                  <a:endParaRPr lang="zh-CN" altLang="en-US" sz="1600" b="1" kern="0" dirty="0">
                    <a:solidFill>
                      <a:srgbClr val="0070C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7" name="文本框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185" y="5013074"/>
                  <a:ext cx="1269835" cy="49475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609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4860EE70-CC2B-4610-9D59-5B5BA5120C6A}"/>
              </a:ext>
            </a:extLst>
          </p:cNvPr>
          <p:cNvGrpSpPr/>
          <p:nvPr/>
        </p:nvGrpSpPr>
        <p:grpSpPr>
          <a:xfrm>
            <a:off x="2204015" y="1730613"/>
            <a:ext cx="1883978" cy="3078801"/>
            <a:chOff x="3701551" y="1242505"/>
            <a:chExt cx="2610033" cy="4265320"/>
          </a:xfrm>
        </p:grpSpPr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C809911E-D516-4CF0-BE98-CD35C4EA0B91}"/>
                </a:ext>
              </a:extLst>
            </p:cNvPr>
            <p:cNvSpPr/>
            <p:nvPr/>
          </p:nvSpPr>
          <p:spPr>
            <a:xfrm>
              <a:off x="4102100" y="1597407"/>
              <a:ext cx="466725" cy="466725"/>
            </a:xfrm>
            <a:prstGeom prst="ellipse">
              <a:avLst/>
            </a:prstGeom>
            <a:solidFill>
              <a:srgbClr val="865640"/>
            </a:solidFill>
            <a:ln w="15875" cap="flat" cmpd="sng" algn="ctr">
              <a:solidFill>
                <a:srgbClr val="BD582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BC9190B6-C54D-4CC9-BE38-A9301EFA2511}"/>
                </a:ext>
              </a:extLst>
            </p:cNvPr>
            <p:cNvSpPr/>
            <p:nvPr/>
          </p:nvSpPr>
          <p:spPr>
            <a:xfrm>
              <a:off x="4105770" y="2953439"/>
              <a:ext cx="466725" cy="466725"/>
            </a:xfrm>
            <a:prstGeom prst="ellipse">
              <a:avLst/>
            </a:prstGeom>
            <a:solidFill>
              <a:srgbClr val="E48312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985B2037-E6AA-4432-A0BB-46541634619A}"/>
                </a:ext>
              </a:extLst>
            </p:cNvPr>
            <p:cNvSpPr/>
            <p:nvPr/>
          </p:nvSpPr>
          <p:spPr>
            <a:xfrm>
              <a:off x="4088790" y="4314739"/>
              <a:ext cx="466725" cy="466725"/>
            </a:xfrm>
            <a:prstGeom prst="ellipse">
              <a:avLst/>
            </a:prstGeom>
            <a:solidFill>
              <a:srgbClr val="E48312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87EEE57C-D68B-4B98-9967-37CC3147EEBA}"/>
                    </a:ext>
                  </a:extLst>
                </p:cNvPr>
                <p:cNvSpPr txBox="1"/>
                <p:nvPr/>
              </p:nvSpPr>
              <p:spPr>
                <a:xfrm>
                  <a:off x="3909338" y="1671768"/>
                  <a:ext cx="1839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文本框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9338" y="1671768"/>
                  <a:ext cx="183960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3333" r="-30000" b="-239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本框 136">
                  <a:extLst>
                    <a:ext uri="{FF2B5EF4-FFF2-40B4-BE49-F238E27FC236}">
                      <a16:creationId xmlns:a16="http://schemas.microsoft.com/office/drawing/2014/main" id="{58E9BB37-D746-4B00-8F41-47069CCED932}"/>
                    </a:ext>
                  </a:extLst>
                </p:cNvPr>
                <p:cNvSpPr txBox="1"/>
                <p:nvPr/>
              </p:nvSpPr>
              <p:spPr>
                <a:xfrm>
                  <a:off x="3904827" y="3050936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文本框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827" y="3050936"/>
                  <a:ext cx="189924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3CC2A26D-8559-4AEE-9508-306F2E6DD920}"/>
                    </a:ext>
                  </a:extLst>
                </p:cNvPr>
                <p:cNvSpPr txBox="1"/>
                <p:nvPr/>
              </p:nvSpPr>
              <p:spPr>
                <a:xfrm>
                  <a:off x="3904827" y="4410376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文本框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827" y="4410376"/>
                  <a:ext cx="189924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直接箭头连接符 138">
              <a:extLst>
                <a:ext uri="{FF2B5EF4-FFF2-40B4-BE49-F238E27FC236}">
                  <a16:creationId xmlns:a16="http://schemas.microsoft.com/office/drawing/2014/main" id="{26786BE5-F719-44C4-935C-C85B4B679201}"/>
                </a:ext>
              </a:extLst>
            </p:cNvPr>
            <p:cNvCxnSpPr/>
            <p:nvPr/>
          </p:nvCxnSpPr>
          <p:spPr>
            <a:xfrm flipV="1">
              <a:off x="4322150" y="1823176"/>
              <a:ext cx="0" cy="1362075"/>
            </a:xfrm>
            <a:prstGeom prst="straightConnector1">
              <a:avLst/>
            </a:prstGeom>
            <a:noFill/>
            <a:ln w="57150" cap="flat" cmpd="sng" algn="ctr">
              <a:solidFill>
                <a:srgbClr val="94A088"/>
              </a:solidFill>
              <a:prstDash val="solid"/>
              <a:tailEnd type="triangle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140" name="直接箭头连接符 139">
              <a:extLst>
                <a:ext uri="{FF2B5EF4-FFF2-40B4-BE49-F238E27FC236}">
                  <a16:creationId xmlns:a16="http://schemas.microsoft.com/office/drawing/2014/main" id="{39C12572-EEF9-4F19-B787-1F9C6B5965D6}"/>
                </a:ext>
              </a:extLst>
            </p:cNvPr>
            <p:cNvCxnSpPr/>
            <p:nvPr/>
          </p:nvCxnSpPr>
          <p:spPr>
            <a:xfrm>
              <a:off x="4322150" y="3185250"/>
              <a:ext cx="0" cy="1362851"/>
            </a:xfrm>
            <a:prstGeom prst="straightConnector1">
              <a:avLst/>
            </a:prstGeom>
            <a:noFill/>
            <a:ln w="57150" cap="flat" cmpd="sng" algn="ctr">
              <a:solidFill>
                <a:srgbClr val="9B8357"/>
              </a:solidFill>
              <a:prstDash val="sysDot"/>
              <a:tailEnd type="triangle"/>
            </a:ln>
            <a:effectLst/>
          </p:spPr>
        </p:cxnSp>
        <p:cxnSp>
          <p:nvCxnSpPr>
            <p:cNvPr id="141" name="直接箭头连接符 140">
              <a:extLst>
                <a:ext uri="{FF2B5EF4-FFF2-40B4-BE49-F238E27FC236}">
                  <a16:creationId xmlns:a16="http://schemas.microsoft.com/office/drawing/2014/main" id="{681D92C2-1E84-4240-9C2B-BB5E790990CB}"/>
                </a:ext>
              </a:extLst>
            </p:cNvPr>
            <p:cNvCxnSpPr/>
            <p:nvPr/>
          </p:nvCxnSpPr>
          <p:spPr>
            <a:xfrm flipV="1">
              <a:off x="4678190" y="2996492"/>
              <a:ext cx="0" cy="45801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42" name="直接箭头连接符 141">
              <a:extLst>
                <a:ext uri="{FF2B5EF4-FFF2-40B4-BE49-F238E27FC236}">
                  <a16:creationId xmlns:a16="http://schemas.microsoft.com/office/drawing/2014/main" id="{A7EB3FAA-B57D-4462-BAFF-80E257E7620D}"/>
                </a:ext>
              </a:extLst>
            </p:cNvPr>
            <p:cNvCxnSpPr/>
            <p:nvPr/>
          </p:nvCxnSpPr>
          <p:spPr>
            <a:xfrm>
              <a:off x="4661098" y="4317552"/>
              <a:ext cx="0" cy="470363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43" name="直接箭头连接符 142">
              <a:extLst>
                <a:ext uri="{FF2B5EF4-FFF2-40B4-BE49-F238E27FC236}">
                  <a16:creationId xmlns:a16="http://schemas.microsoft.com/office/drawing/2014/main" id="{BF759CD2-D8A8-4483-8CFA-C2CFBFD675AA}"/>
                </a:ext>
              </a:extLst>
            </p:cNvPr>
            <p:cNvCxnSpPr/>
            <p:nvPr/>
          </p:nvCxnSpPr>
          <p:spPr>
            <a:xfrm flipV="1">
              <a:off x="4651366" y="1581260"/>
              <a:ext cx="0" cy="45801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B2F15B45-6FD5-40EB-9B99-21AE1D8F619A}"/>
                </a:ext>
              </a:extLst>
            </p:cNvPr>
            <p:cNvSpPr/>
            <p:nvPr/>
          </p:nvSpPr>
          <p:spPr>
            <a:xfrm>
              <a:off x="5455784" y="4301830"/>
              <a:ext cx="466725" cy="466725"/>
            </a:xfrm>
            <a:prstGeom prst="ellipse">
              <a:avLst/>
            </a:prstGeom>
            <a:solidFill>
              <a:srgbClr val="865640"/>
            </a:solidFill>
            <a:ln w="15875" cap="flat" cmpd="sng" algn="ctr">
              <a:solidFill>
                <a:srgbClr val="BD582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9A290A47-2325-47AB-A91C-5613804B4573}"/>
                </a:ext>
              </a:extLst>
            </p:cNvPr>
            <p:cNvSpPr/>
            <p:nvPr/>
          </p:nvSpPr>
          <p:spPr>
            <a:xfrm>
              <a:off x="5459591" y="2958073"/>
              <a:ext cx="466725" cy="466725"/>
            </a:xfrm>
            <a:prstGeom prst="ellipse">
              <a:avLst/>
            </a:prstGeom>
            <a:solidFill>
              <a:srgbClr val="E48312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5FEB41FC-509E-4F2A-9F8B-640C82D84AA8}"/>
                </a:ext>
              </a:extLst>
            </p:cNvPr>
            <p:cNvSpPr/>
            <p:nvPr/>
          </p:nvSpPr>
          <p:spPr>
            <a:xfrm>
              <a:off x="5459591" y="1576903"/>
              <a:ext cx="466725" cy="466725"/>
            </a:xfrm>
            <a:prstGeom prst="ellipse">
              <a:avLst/>
            </a:prstGeom>
            <a:solidFill>
              <a:srgbClr val="E48312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文本框 146">
                  <a:extLst>
                    <a:ext uri="{FF2B5EF4-FFF2-40B4-BE49-F238E27FC236}">
                      <a16:creationId xmlns:a16="http://schemas.microsoft.com/office/drawing/2014/main" id="{54870175-E119-4610-96D2-4A6764A60DFE}"/>
                    </a:ext>
                  </a:extLst>
                </p:cNvPr>
                <p:cNvSpPr txBox="1"/>
                <p:nvPr/>
              </p:nvSpPr>
              <p:spPr>
                <a:xfrm>
                  <a:off x="5258646" y="4368236"/>
                  <a:ext cx="1839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文本框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646" y="4368236"/>
                  <a:ext cx="183960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33333" r="-3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文本框 147">
                  <a:extLst>
                    <a:ext uri="{FF2B5EF4-FFF2-40B4-BE49-F238E27FC236}">
                      <a16:creationId xmlns:a16="http://schemas.microsoft.com/office/drawing/2014/main" id="{E30FE05F-587D-4771-9441-4785CBCE6762}"/>
                    </a:ext>
                  </a:extLst>
                </p:cNvPr>
                <p:cNvSpPr txBox="1"/>
                <p:nvPr/>
              </p:nvSpPr>
              <p:spPr>
                <a:xfrm>
                  <a:off x="5258648" y="3055569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文本框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648" y="3055569"/>
                  <a:ext cx="189924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文本框 148">
                  <a:extLst>
                    <a:ext uri="{FF2B5EF4-FFF2-40B4-BE49-F238E27FC236}">
                      <a16:creationId xmlns:a16="http://schemas.microsoft.com/office/drawing/2014/main" id="{9C834866-6914-4F09-B5D3-6AE1BBC49CDC}"/>
                    </a:ext>
                  </a:extLst>
                </p:cNvPr>
                <p:cNvSpPr txBox="1"/>
                <p:nvPr/>
              </p:nvSpPr>
              <p:spPr>
                <a:xfrm>
                  <a:off x="5259388" y="1680660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文本框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9388" y="1680660"/>
                  <a:ext cx="189924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直接箭头连接符 149">
              <a:extLst>
                <a:ext uri="{FF2B5EF4-FFF2-40B4-BE49-F238E27FC236}">
                  <a16:creationId xmlns:a16="http://schemas.microsoft.com/office/drawing/2014/main" id="{002F2466-428C-4EDA-995F-2F94CD141E98}"/>
                </a:ext>
              </a:extLst>
            </p:cNvPr>
            <p:cNvCxnSpPr/>
            <p:nvPr/>
          </p:nvCxnSpPr>
          <p:spPr>
            <a:xfrm flipV="1">
              <a:off x="5675971" y="1827808"/>
              <a:ext cx="0" cy="1362075"/>
            </a:xfrm>
            <a:prstGeom prst="straightConnector1">
              <a:avLst/>
            </a:prstGeom>
            <a:noFill/>
            <a:ln w="57150" cap="flat" cmpd="sng" algn="ctr">
              <a:solidFill>
                <a:srgbClr val="9B8357"/>
              </a:solidFill>
              <a:prstDash val="sysDot"/>
              <a:tailEnd type="triangle"/>
            </a:ln>
            <a:effectLst/>
          </p:spPr>
        </p:cxnSp>
        <p:cxnSp>
          <p:nvCxnSpPr>
            <p:cNvPr id="151" name="直接箭头连接符 150">
              <a:extLst>
                <a:ext uri="{FF2B5EF4-FFF2-40B4-BE49-F238E27FC236}">
                  <a16:creationId xmlns:a16="http://schemas.microsoft.com/office/drawing/2014/main" id="{112ED1E3-481E-4890-9C50-86E9842EC9A2}"/>
                </a:ext>
              </a:extLst>
            </p:cNvPr>
            <p:cNvCxnSpPr/>
            <p:nvPr/>
          </p:nvCxnSpPr>
          <p:spPr>
            <a:xfrm>
              <a:off x="5675971" y="3189883"/>
              <a:ext cx="0" cy="1362851"/>
            </a:xfrm>
            <a:prstGeom prst="straightConnector1">
              <a:avLst/>
            </a:prstGeom>
            <a:noFill/>
            <a:ln w="57150" cap="flat" cmpd="sng" algn="ctr">
              <a:solidFill>
                <a:srgbClr val="94A088"/>
              </a:solidFill>
              <a:prstDash val="solid"/>
              <a:tailEnd type="triangle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152" name="直接箭头连接符 151">
              <a:extLst>
                <a:ext uri="{FF2B5EF4-FFF2-40B4-BE49-F238E27FC236}">
                  <a16:creationId xmlns:a16="http://schemas.microsoft.com/office/drawing/2014/main" id="{2369ED4E-7224-4BEC-94D3-F1F03379EDC2}"/>
                </a:ext>
              </a:extLst>
            </p:cNvPr>
            <p:cNvCxnSpPr/>
            <p:nvPr/>
          </p:nvCxnSpPr>
          <p:spPr>
            <a:xfrm flipV="1">
              <a:off x="6039324" y="4310820"/>
              <a:ext cx="0" cy="45801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53" name="直接箭头连接符 152">
              <a:extLst>
                <a:ext uri="{FF2B5EF4-FFF2-40B4-BE49-F238E27FC236}">
                  <a16:creationId xmlns:a16="http://schemas.microsoft.com/office/drawing/2014/main" id="{6C47C6CC-1DFC-4947-98E4-3B141EFD21D1}"/>
                </a:ext>
              </a:extLst>
            </p:cNvPr>
            <p:cNvCxnSpPr/>
            <p:nvPr/>
          </p:nvCxnSpPr>
          <p:spPr>
            <a:xfrm>
              <a:off x="6039324" y="1597406"/>
              <a:ext cx="0" cy="470363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54" name="直接箭头连接符 153">
              <a:extLst>
                <a:ext uri="{FF2B5EF4-FFF2-40B4-BE49-F238E27FC236}">
                  <a16:creationId xmlns:a16="http://schemas.microsoft.com/office/drawing/2014/main" id="{58C2257E-F656-444E-9B06-F66B40F1366C}"/>
                </a:ext>
              </a:extLst>
            </p:cNvPr>
            <p:cNvCxnSpPr/>
            <p:nvPr/>
          </p:nvCxnSpPr>
          <p:spPr>
            <a:xfrm flipV="1">
              <a:off x="6044142" y="2996492"/>
              <a:ext cx="0" cy="45801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F3180798-B651-413F-B18D-D815A78657AF}"/>
                </a:ext>
              </a:extLst>
            </p:cNvPr>
            <p:cNvCxnSpPr/>
            <p:nvPr/>
          </p:nvCxnSpPr>
          <p:spPr>
            <a:xfrm>
              <a:off x="3701551" y="1242505"/>
              <a:ext cx="0" cy="4133857"/>
            </a:xfrm>
            <a:prstGeom prst="line">
              <a:avLst/>
            </a:prstGeom>
            <a:noFill/>
            <a:ln w="12700" cap="flat" cmpd="sng" algn="ctr">
              <a:solidFill>
                <a:srgbClr val="E48312"/>
              </a:solidFill>
              <a:prstDash val="soli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9F336483-5D0D-4CC4-9715-0134E12B2691}"/>
                    </a:ext>
                  </a:extLst>
                </p:cNvPr>
                <p:cNvSpPr txBox="1"/>
                <p:nvPr/>
              </p:nvSpPr>
              <p:spPr>
                <a:xfrm>
                  <a:off x="3801847" y="5013074"/>
                  <a:ext cx="1040606" cy="494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↑,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↓</m:t>
                            </m:r>
                          </m:sub>
                        </m:sSub>
                      </m:oMath>
                    </m:oMathPara>
                  </a14:m>
                  <a:endParaRPr lang="zh-CN" altLang="en-US" sz="1600" b="1" kern="0" dirty="0">
                    <a:solidFill>
                      <a:srgbClr val="0070C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8" name="文本框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1847" y="5013074"/>
                  <a:ext cx="1040606" cy="49475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609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62338CF8-B53D-4A4D-AB1B-A908E25C766C}"/>
                    </a:ext>
                  </a:extLst>
                </p:cNvPr>
                <p:cNvSpPr txBox="1"/>
                <p:nvPr/>
              </p:nvSpPr>
              <p:spPr>
                <a:xfrm>
                  <a:off x="5041749" y="5013074"/>
                  <a:ext cx="1269835" cy="494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↑,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↓</m:t>
                            </m:r>
                          </m:sub>
                        </m:sSub>
                      </m:oMath>
                    </m:oMathPara>
                  </a14:m>
                  <a:endParaRPr lang="zh-CN" altLang="en-US" sz="1600" b="1" kern="0" dirty="0">
                    <a:solidFill>
                      <a:srgbClr val="0070C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9" name="文本框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749" y="5013074"/>
                  <a:ext cx="1269835" cy="49475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609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C568CDA8-CF5D-4EB7-8D8A-CC0E7F5D6527}"/>
              </a:ext>
            </a:extLst>
          </p:cNvPr>
          <p:cNvGrpSpPr/>
          <p:nvPr/>
        </p:nvGrpSpPr>
        <p:grpSpPr>
          <a:xfrm>
            <a:off x="4170751" y="1730613"/>
            <a:ext cx="1892253" cy="3066629"/>
            <a:chOff x="6426235" y="1242505"/>
            <a:chExt cx="2621496" cy="4248457"/>
          </a:xfrm>
        </p:grpSpPr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B420116D-97BF-4862-BE0D-8CB8B4BD89E8}"/>
                </a:ext>
              </a:extLst>
            </p:cNvPr>
            <p:cNvSpPr/>
            <p:nvPr/>
          </p:nvSpPr>
          <p:spPr>
            <a:xfrm>
              <a:off x="6824462" y="2949281"/>
              <a:ext cx="466725" cy="466725"/>
            </a:xfrm>
            <a:prstGeom prst="ellipse">
              <a:avLst/>
            </a:prstGeom>
            <a:solidFill>
              <a:srgbClr val="865640"/>
            </a:solidFill>
            <a:ln w="15875" cap="flat" cmpd="sng" algn="ctr">
              <a:solidFill>
                <a:srgbClr val="BD582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858250F-0511-49D8-A33B-BA755312D423}"/>
                </a:ext>
              </a:extLst>
            </p:cNvPr>
            <p:cNvSpPr/>
            <p:nvPr/>
          </p:nvSpPr>
          <p:spPr>
            <a:xfrm>
              <a:off x="6824460" y="1587206"/>
              <a:ext cx="466725" cy="466725"/>
            </a:xfrm>
            <a:prstGeom prst="ellipse">
              <a:avLst/>
            </a:prstGeom>
            <a:solidFill>
              <a:srgbClr val="E48312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D136E2BA-54BA-4BB6-80F9-15FAE0F8E00D}"/>
                </a:ext>
              </a:extLst>
            </p:cNvPr>
            <p:cNvSpPr/>
            <p:nvPr/>
          </p:nvSpPr>
          <p:spPr>
            <a:xfrm>
              <a:off x="6824460" y="4311355"/>
              <a:ext cx="466725" cy="466725"/>
            </a:xfrm>
            <a:prstGeom prst="ellipse">
              <a:avLst/>
            </a:prstGeom>
            <a:solidFill>
              <a:srgbClr val="E48312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9C3A8F9C-4D12-420A-838D-2A346AF23BEA}"/>
                    </a:ext>
                  </a:extLst>
                </p:cNvPr>
                <p:cNvSpPr txBox="1"/>
                <p:nvPr/>
              </p:nvSpPr>
              <p:spPr>
                <a:xfrm>
                  <a:off x="6661922" y="3047553"/>
                  <a:ext cx="1839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文本框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1922" y="3047553"/>
                  <a:ext cx="183960" cy="276999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33333" r="-3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19B6D748-CEDD-4427-AF05-FACEE3B3E8BE}"/>
                    </a:ext>
                  </a:extLst>
                </p:cNvPr>
                <p:cNvSpPr txBox="1"/>
                <p:nvPr/>
              </p:nvSpPr>
              <p:spPr>
                <a:xfrm>
                  <a:off x="6634532" y="1684160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532" y="1684160"/>
                  <a:ext cx="189924" cy="276999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本框 163">
                  <a:extLst>
                    <a:ext uri="{FF2B5EF4-FFF2-40B4-BE49-F238E27FC236}">
                      <a16:creationId xmlns:a16="http://schemas.microsoft.com/office/drawing/2014/main" id="{1E275B0E-50EE-45DF-B6BE-79ECB19B17A0}"/>
                    </a:ext>
                  </a:extLst>
                </p:cNvPr>
                <p:cNvSpPr txBox="1"/>
                <p:nvPr/>
              </p:nvSpPr>
              <p:spPr>
                <a:xfrm>
                  <a:off x="6640498" y="4406992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本框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498" y="4406992"/>
                  <a:ext cx="189924" cy="276999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5" name="直接箭头连接符 164">
              <a:extLst>
                <a:ext uri="{FF2B5EF4-FFF2-40B4-BE49-F238E27FC236}">
                  <a16:creationId xmlns:a16="http://schemas.microsoft.com/office/drawing/2014/main" id="{DDFAC830-A21C-461D-B69F-D1218D2A7CEC}"/>
                </a:ext>
              </a:extLst>
            </p:cNvPr>
            <p:cNvCxnSpPr/>
            <p:nvPr/>
          </p:nvCxnSpPr>
          <p:spPr>
            <a:xfrm flipV="1">
              <a:off x="7057820" y="1819792"/>
              <a:ext cx="0" cy="1362075"/>
            </a:xfrm>
            <a:prstGeom prst="straightConnector1">
              <a:avLst/>
            </a:prstGeom>
            <a:noFill/>
            <a:ln w="57150" cap="flat" cmpd="sng" algn="ctr">
              <a:solidFill>
                <a:srgbClr val="94A088"/>
              </a:solidFill>
              <a:prstDash val="solid"/>
              <a:tailEnd type="triangle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166" name="直接箭头连接符 165">
              <a:extLst>
                <a:ext uri="{FF2B5EF4-FFF2-40B4-BE49-F238E27FC236}">
                  <a16:creationId xmlns:a16="http://schemas.microsoft.com/office/drawing/2014/main" id="{39C62CE6-71B6-4381-BB66-74D412BA24CA}"/>
                </a:ext>
              </a:extLst>
            </p:cNvPr>
            <p:cNvCxnSpPr/>
            <p:nvPr/>
          </p:nvCxnSpPr>
          <p:spPr>
            <a:xfrm>
              <a:off x="7057820" y="3181867"/>
              <a:ext cx="0" cy="1362851"/>
            </a:xfrm>
            <a:prstGeom prst="straightConnector1">
              <a:avLst/>
            </a:prstGeom>
            <a:noFill/>
            <a:ln w="57150" cap="flat" cmpd="sng" algn="ctr">
              <a:solidFill>
                <a:srgbClr val="9B8357"/>
              </a:solidFill>
              <a:prstDash val="sysDot"/>
              <a:tailEnd type="triangle"/>
            </a:ln>
            <a:effectLst/>
          </p:spPr>
        </p:cxn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A014B406-17FF-453D-BC80-48093792DB60}"/>
                </a:ext>
              </a:extLst>
            </p:cNvPr>
            <p:cNvSpPr/>
            <p:nvPr/>
          </p:nvSpPr>
          <p:spPr>
            <a:xfrm>
              <a:off x="8176246" y="2949082"/>
              <a:ext cx="466725" cy="466725"/>
            </a:xfrm>
            <a:prstGeom prst="ellipse">
              <a:avLst/>
            </a:prstGeom>
            <a:solidFill>
              <a:srgbClr val="865640"/>
            </a:solidFill>
            <a:ln w="15875" cap="flat" cmpd="sng" algn="ctr">
              <a:solidFill>
                <a:srgbClr val="BD582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7F1A6CDB-393B-4470-98CE-4A8E8380A463}"/>
                </a:ext>
              </a:extLst>
            </p:cNvPr>
            <p:cNvSpPr/>
            <p:nvPr/>
          </p:nvSpPr>
          <p:spPr>
            <a:xfrm>
              <a:off x="8189331" y="1577679"/>
              <a:ext cx="466725" cy="466725"/>
            </a:xfrm>
            <a:prstGeom prst="ellipse">
              <a:avLst/>
            </a:prstGeom>
            <a:solidFill>
              <a:srgbClr val="E48312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C2A2073C-F872-4C94-83E6-A1B73FD5BCD4}"/>
                </a:ext>
              </a:extLst>
            </p:cNvPr>
            <p:cNvSpPr/>
            <p:nvPr/>
          </p:nvSpPr>
          <p:spPr>
            <a:xfrm>
              <a:off x="8189330" y="4301830"/>
              <a:ext cx="466725" cy="466725"/>
            </a:xfrm>
            <a:prstGeom prst="ellipse">
              <a:avLst/>
            </a:prstGeom>
            <a:solidFill>
              <a:srgbClr val="E48312"/>
            </a:solidFill>
            <a:ln w="15875" cap="flat" cmpd="sng" algn="ctr">
              <a:solidFill>
                <a:srgbClr val="E4831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74CC6274-C4E3-429A-9ECD-128AB0A478A0}"/>
                    </a:ext>
                  </a:extLst>
                </p:cNvPr>
                <p:cNvSpPr txBox="1"/>
                <p:nvPr/>
              </p:nvSpPr>
              <p:spPr>
                <a:xfrm>
                  <a:off x="7980122" y="3102612"/>
                  <a:ext cx="1839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文本框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122" y="3102612"/>
                  <a:ext cx="183960" cy="276999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33333" r="-3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0445D38D-D61E-4277-AADD-1EE8DA74C5D7}"/>
                    </a:ext>
                  </a:extLst>
                </p:cNvPr>
                <p:cNvSpPr txBox="1"/>
                <p:nvPr/>
              </p:nvSpPr>
              <p:spPr>
                <a:xfrm>
                  <a:off x="7969050" y="4406793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文本框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9050" y="4406793"/>
                  <a:ext cx="18992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文本框 171">
                  <a:extLst>
                    <a:ext uri="{FF2B5EF4-FFF2-40B4-BE49-F238E27FC236}">
                      <a16:creationId xmlns:a16="http://schemas.microsoft.com/office/drawing/2014/main" id="{165A731E-D4AE-44CC-9CCC-F642075D8CEE}"/>
                    </a:ext>
                  </a:extLst>
                </p:cNvPr>
                <p:cNvSpPr txBox="1"/>
                <p:nvPr/>
              </p:nvSpPr>
              <p:spPr>
                <a:xfrm>
                  <a:off x="7974158" y="1671768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CN" altLang="en-US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文本框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4158" y="1671768"/>
                  <a:ext cx="18992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直接箭头连接符 172">
              <a:extLst>
                <a:ext uri="{FF2B5EF4-FFF2-40B4-BE49-F238E27FC236}">
                  <a16:creationId xmlns:a16="http://schemas.microsoft.com/office/drawing/2014/main" id="{D32B129F-F13C-4283-ABCC-B9362B27605E}"/>
                </a:ext>
              </a:extLst>
            </p:cNvPr>
            <p:cNvCxnSpPr/>
            <p:nvPr/>
          </p:nvCxnSpPr>
          <p:spPr>
            <a:xfrm flipV="1">
              <a:off x="8422690" y="1810267"/>
              <a:ext cx="0" cy="1362075"/>
            </a:xfrm>
            <a:prstGeom prst="straightConnector1">
              <a:avLst/>
            </a:prstGeom>
            <a:noFill/>
            <a:ln w="57150" cap="flat" cmpd="sng" algn="ctr">
              <a:solidFill>
                <a:srgbClr val="9B8357"/>
              </a:solidFill>
              <a:prstDash val="sysDot"/>
              <a:tailEnd type="triangle"/>
            </a:ln>
            <a:effectLst/>
          </p:spPr>
        </p:cxnSp>
        <p:cxnSp>
          <p:nvCxnSpPr>
            <p:cNvPr id="174" name="直接箭头连接符 173">
              <a:extLst>
                <a:ext uri="{FF2B5EF4-FFF2-40B4-BE49-F238E27FC236}">
                  <a16:creationId xmlns:a16="http://schemas.microsoft.com/office/drawing/2014/main" id="{512F31B6-D9A7-4599-8756-2AF30C0352DA}"/>
                </a:ext>
              </a:extLst>
            </p:cNvPr>
            <p:cNvCxnSpPr/>
            <p:nvPr/>
          </p:nvCxnSpPr>
          <p:spPr>
            <a:xfrm>
              <a:off x="8422690" y="3172340"/>
              <a:ext cx="0" cy="1362851"/>
            </a:xfrm>
            <a:prstGeom prst="straightConnector1">
              <a:avLst/>
            </a:prstGeom>
            <a:noFill/>
            <a:ln w="57150" cap="flat" cmpd="sng" algn="ctr">
              <a:solidFill>
                <a:srgbClr val="94A088"/>
              </a:solidFill>
              <a:prstDash val="solid"/>
              <a:tailEnd type="triangle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175" name="直接箭头连接符 174">
              <a:extLst>
                <a:ext uri="{FF2B5EF4-FFF2-40B4-BE49-F238E27FC236}">
                  <a16:creationId xmlns:a16="http://schemas.microsoft.com/office/drawing/2014/main" id="{7EC955C6-0468-4881-8FD8-0F14C7CA5294}"/>
                </a:ext>
              </a:extLst>
            </p:cNvPr>
            <p:cNvCxnSpPr/>
            <p:nvPr/>
          </p:nvCxnSpPr>
          <p:spPr>
            <a:xfrm>
              <a:off x="8787306" y="1589022"/>
              <a:ext cx="0" cy="463376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76" name="直接箭头连接符 175">
              <a:extLst>
                <a:ext uri="{FF2B5EF4-FFF2-40B4-BE49-F238E27FC236}">
                  <a16:creationId xmlns:a16="http://schemas.microsoft.com/office/drawing/2014/main" id="{B4C7997F-A677-4FD7-A153-DBF46ED40A82}"/>
                </a:ext>
              </a:extLst>
            </p:cNvPr>
            <p:cNvCxnSpPr/>
            <p:nvPr/>
          </p:nvCxnSpPr>
          <p:spPr>
            <a:xfrm flipV="1">
              <a:off x="8787306" y="4334728"/>
              <a:ext cx="0" cy="45801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77" name="直接箭头连接符 176">
              <a:extLst>
                <a:ext uri="{FF2B5EF4-FFF2-40B4-BE49-F238E27FC236}">
                  <a16:creationId xmlns:a16="http://schemas.microsoft.com/office/drawing/2014/main" id="{D39EA5A2-D449-472F-B78E-63831E478932}"/>
                </a:ext>
              </a:extLst>
            </p:cNvPr>
            <p:cNvCxnSpPr/>
            <p:nvPr/>
          </p:nvCxnSpPr>
          <p:spPr>
            <a:xfrm flipV="1">
              <a:off x="7421174" y="1577878"/>
              <a:ext cx="0" cy="45801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4233D5D2-A5B3-4F3D-9DCA-4A05D970D5CE}"/>
                </a:ext>
              </a:extLst>
            </p:cNvPr>
            <p:cNvCxnSpPr/>
            <p:nvPr/>
          </p:nvCxnSpPr>
          <p:spPr>
            <a:xfrm>
              <a:off x="7402295" y="4267395"/>
              <a:ext cx="0" cy="470363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5B48BDFF-AED0-4E70-9EE4-A00ECA0CB89D}"/>
                </a:ext>
              </a:extLst>
            </p:cNvPr>
            <p:cNvCxnSpPr/>
            <p:nvPr/>
          </p:nvCxnSpPr>
          <p:spPr>
            <a:xfrm flipV="1">
              <a:off x="7402295" y="2951819"/>
              <a:ext cx="0" cy="45801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5B3AC34C-4947-4A8F-AE34-8AD728262AD1}"/>
                </a:ext>
              </a:extLst>
            </p:cNvPr>
            <p:cNvCxnSpPr/>
            <p:nvPr/>
          </p:nvCxnSpPr>
          <p:spPr>
            <a:xfrm flipV="1">
              <a:off x="8761714" y="2951620"/>
              <a:ext cx="0" cy="458011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C9267A3A-C992-40F3-9CDA-65CE55C711CF}"/>
                </a:ext>
              </a:extLst>
            </p:cNvPr>
            <p:cNvCxnSpPr/>
            <p:nvPr/>
          </p:nvCxnSpPr>
          <p:spPr>
            <a:xfrm>
              <a:off x="6426235" y="1242505"/>
              <a:ext cx="0" cy="4133857"/>
            </a:xfrm>
            <a:prstGeom prst="line">
              <a:avLst/>
            </a:prstGeom>
            <a:noFill/>
            <a:ln w="12700" cap="flat" cmpd="sng" algn="ctr">
              <a:solidFill>
                <a:srgbClr val="E48312"/>
              </a:solidFill>
              <a:prstDash val="soli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文本框 181">
                  <a:extLst>
                    <a:ext uri="{FF2B5EF4-FFF2-40B4-BE49-F238E27FC236}">
                      <a16:creationId xmlns:a16="http://schemas.microsoft.com/office/drawing/2014/main" id="{BA340DF1-424F-4AD5-A1D3-5774E1F5E738}"/>
                    </a:ext>
                  </a:extLst>
                </p:cNvPr>
                <p:cNvSpPr txBox="1"/>
                <p:nvPr/>
              </p:nvSpPr>
              <p:spPr>
                <a:xfrm>
                  <a:off x="6540887" y="5013074"/>
                  <a:ext cx="1047018" cy="477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↑,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b>
                        </m:sSub>
                      </m:oMath>
                    </m:oMathPara>
                  </a14:m>
                  <a:endParaRPr lang="zh-CN" altLang="en-US" sz="1600" b="1" kern="0" dirty="0">
                    <a:solidFill>
                      <a:srgbClr val="0070C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0" name="文本框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887" y="5013074"/>
                  <a:ext cx="1047018" cy="477888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文本框 182">
                  <a:extLst>
                    <a:ext uri="{FF2B5EF4-FFF2-40B4-BE49-F238E27FC236}">
                      <a16:creationId xmlns:a16="http://schemas.microsoft.com/office/drawing/2014/main" id="{4646F0C5-405F-43E6-8D8C-5D9DD0103FC3}"/>
                    </a:ext>
                  </a:extLst>
                </p:cNvPr>
                <p:cNvSpPr txBox="1"/>
                <p:nvPr/>
              </p:nvSpPr>
              <p:spPr>
                <a:xfrm>
                  <a:off x="7771484" y="5013074"/>
                  <a:ext cx="1276247" cy="477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↑,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400" b="1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b>
                        </m:sSub>
                      </m:oMath>
                    </m:oMathPara>
                  </a14:m>
                  <a:endParaRPr lang="zh-CN" altLang="en-US" sz="1600" b="1" kern="0" dirty="0">
                    <a:solidFill>
                      <a:srgbClr val="0070C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1" name="文本框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1484" y="5013074"/>
                  <a:ext cx="1276247" cy="47788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4" name="文本框 183">
            <a:extLst>
              <a:ext uri="{FF2B5EF4-FFF2-40B4-BE49-F238E27FC236}">
                <a16:creationId xmlns:a16="http://schemas.microsoft.com/office/drawing/2014/main" id="{6D911757-1B4D-4287-B00F-FE8423E0786A}"/>
              </a:ext>
            </a:extLst>
          </p:cNvPr>
          <p:cNvSpPr txBox="1"/>
          <p:nvPr/>
        </p:nvSpPr>
        <p:spPr>
          <a:xfrm>
            <a:off x="7690882" y="117750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i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5" name="直接箭头连接符 184">
            <a:extLst>
              <a:ext uri="{FF2B5EF4-FFF2-40B4-BE49-F238E27FC236}">
                <a16:creationId xmlns:a16="http://schemas.microsoft.com/office/drawing/2014/main" id="{4CB2A6E4-98E3-4B51-8807-7BFB0274C092}"/>
              </a:ext>
            </a:extLst>
          </p:cNvPr>
          <p:cNvCxnSpPr>
            <a:cxnSpLocks/>
          </p:cNvCxnSpPr>
          <p:nvPr/>
        </p:nvCxnSpPr>
        <p:spPr>
          <a:xfrm>
            <a:off x="7254417" y="1402487"/>
            <a:ext cx="445598" cy="5845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86" name="矩形 185">
            <a:extLst>
              <a:ext uri="{FF2B5EF4-FFF2-40B4-BE49-F238E27FC236}">
                <a16:creationId xmlns:a16="http://schemas.microsoft.com/office/drawing/2014/main" id="{60805ABB-9744-4E26-87FB-D14BFF0544E4}"/>
              </a:ext>
            </a:extLst>
          </p:cNvPr>
          <p:cNvSpPr/>
          <p:nvPr/>
        </p:nvSpPr>
        <p:spPr>
          <a:xfrm>
            <a:off x="7788344" y="4174318"/>
            <a:ext cx="296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spc="-50" dirty="0">
                <a:solidFill>
                  <a:srgbClr val="A0282D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⁝</a:t>
            </a:r>
            <a:endParaRPr lang="zh-CN" altLang="en-US" sz="2800" b="1">
              <a:solidFill>
                <a:srgbClr val="A0282D"/>
              </a:solidFill>
            </a:endParaRPr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361BF77E-537E-42F8-80DB-AB408CAA5E2E}"/>
              </a:ext>
            </a:extLst>
          </p:cNvPr>
          <p:cNvCxnSpPr>
            <a:cxnSpLocks/>
          </p:cNvCxnSpPr>
          <p:nvPr/>
        </p:nvCxnSpPr>
        <p:spPr>
          <a:xfrm flipH="1" flipV="1">
            <a:off x="7396416" y="2228692"/>
            <a:ext cx="476" cy="422767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B4DF026-24EA-4303-A070-4FC5930187B0}"/>
              </a:ext>
            </a:extLst>
          </p:cNvPr>
          <p:cNvSpPr/>
          <p:nvPr/>
        </p:nvSpPr>
        <p:spPr>
          <a:xfrm>
            <a:off x="6804398" y="1083663"/>
            <a:ext cx="2087824" cy="733392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781D122-69B7-4803-831C-99D63EE3E30A}"/>
                  </a:ext>
                </a:extLst>
              </p:cNvPr>
              <p:cNvSpPr txBox="1"/>
              <p:nvPr/>
            </p:nvSpPr>
            <p:spPr>
              <a:xfrm>
                <a:off x="7690882" y="2207746"/>
                <a:ext cx="394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>
                          <a:latin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zh-CN" altLang="en-US" sz="280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781D122-69B7-4803-831C-99D63EE3E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882" y="2207746"/>
                <a:ext cx="394339" cy="43088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矩形: 圆角 94">
            <a:extLst>
              <a:ext uri="{FF2B5EF4-FFF2-40B4-BE49-F238E27FC236}">
                <a16:creationId xmlns:a16="http://schemas.microsoft.com/office/drawing/2014/main" id="{75A449B6-8E8C-45D0-841C-35AEB12822EA}"/>
              </a:ext>
            </a:extLst>
          </p:cNvPr>
          <p:cNvSpPr/>
          <p:nvPr/>
        </p:nvSpPr>
        <p:spPr>
          <a:xfrm>
            <a:off x="6804398" y="2094660"/>
            <a:ext cx="2087824" cy="733392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0C3FD05-F866-4077-8C97-5FFD1C3F42D3}"/>
              </a:ext>
            </a:extLst>
          </p:cNvPr>
          <p:cNvCxnSpPr>
            <a:cxnSpLocks/>
          </p:cNvCxnSpPr>
          <p:nvPr/>
        </p:nvCxnSpPr>
        <p:spPr>
          <a:xfrm flipH="1" flipV="1">
            <a:off x="7396416" y="3268521"/>
            <a:ext cx="476" cy="422767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52AF2CCC-040D-4A73-B7A1-166D7B8A8894}"/>
              </a:ext>
            </a:extLst>
          </p:cNvPr>
          <p:cNvCxnSpPr>
            <a:cxnSpLocks/>
          </p:cNvCxnSpPr>
          <p:nvPr/>
        </p:nvCxnSpPr>
        <p:spPr>
          <a:xfrm>
            <a:off x="8189736" y="3476981"/>
            <a:ext cx="445598" cy="5845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7FD168CD-D9AA-411C-85CE-4BC7D9ECB725}"/>
                  </a:ext>
                </a:extLst>
              </p:cNvPr>
              <p:cNvSpPr txBox="1"/>
              <p:nvPr/>
            </p:nvSpPr>
            <p:spPr>
              <a:xfrm>
                <a:off x="7690882" y="3247575"/>
                <a:ext cx="394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>
                          <a:latin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zh-CN" altLang="en-US" sz="2800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7FD168CD-D9AA-411C-85CE-4BC7D9ECB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882" y="3247575"/>
                <a:ext cx="394339" cy="43088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矩形: 圆角 107">
            <a:extLst>
              <a:ext uri="{FF2B5EF4-FFF2-40B4-BE49-F238E27FC236}">
                <a16:creationId xmlns:a16="http://schemas.microsoft.com/office/drawing/2014/main" id="{EB877B82-64BF-4834-AAB7-3AC2EBAF0E12}"/>
              </a:ext>
            </a:extLst>
          </p:cNvPr>
          <p:cNvSpPr/>
          <p:nvPr/>
        </p:nvSpPr>
        <p:spPr>
          <a:xfrm>
            <a:off x="6804398" y="3134489"/>
            <a:ext cx="2087824" cy="733392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: 圆角 108">
            <a:extLst>
              <a:ext uri="{FF2B5EF4-FFF2-40B4-BE49-F238E27FC236}">
                <a16:creationId xmlns:a16="http://schemas.microsoft.com/office/drawing/2014/main" id="{EE0A2441-D6D6-4B54-B67F-3C8728DED96D}"/>
              </a:ext>
            </a:extLst>
          </p:cNvPr>
          <p:cNvSpPr/>
          <p:nvPr/>
        </p:nvSpPr>
        <p:spPr>
          <a:xfrm>
            <a:off x="210127" y="1078670"/>
            <a:ext cx="6298249" cy="4174648"/>
          </a:xfrm>
          <a:prstGeom prst="roundRect">
            <a:avLst>
              <a:gd name="adj" fmla="val 3549"/>
            </a:avLst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C733970E-759E-4E68-8187-1C913568E2D9}"/>
              </a:ext>
            </a:extLst>
          </p:cNvPr>
          <p:cNvCxnSpPr>
            <a:cxnSpLocks/>
          </p:cNvCxnSpPr>
          <p:nvPr/>
        </p:nvCxnSpPr>
        <p:spPr>
          <a:xfrm flipH="1" flipV="1">
            <a:off x="8412535" y="2228692"/>
            <a:ext cx="476" cy="422767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11" name="文本框 110">
            <a:extLst>
              <a:ext uri="{FF2B5EF4-FFF2-40B4-BE49-F238E27FC236}">
                <a16:creationId xmlns:a16="http://schemas.microsoft.com/office/drawing/2014/main" id="{F1FF55AC-DAC7-442F-9FE1-C7A0E17C952B}"/>
              </a:ext>
            </a:extLst>
          </p:cNvPr>
          <p:cNvSpPr txBox="1"/>
          <p:nvPr/>
        </p:nvSpPr>
        <p:spPr>
          <a:xfrm>
            <a:off x="480765" y="1132633"/>
            <a:ext cx="49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CN" altLang="en-US" sz="2400" i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DEE38497-A0D2-4B18-9036-64FDC6B24163}"/>
              </a:ext>
            </a:extLst>
          </p:cNvPr>
          <p:cNvSpPr/>
          <p:nvPr/>
        </p:nvSpPr>
        <p:spPr>
          <a:xfrm>
            <a:off x="1905246" y="5607840"/>
            <a:ext cx="570812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and Double HM pairs in different directions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灯片编号占位符 12">
            <a:extLst>
              <a:ext uri="{FF2B5EF4-FFF2-40B4-BE49-F238E27FC236}">
                <a16:creationId xmlns:a16="http://schemas.microsoft.com/office/drawing/2014/main" id="{DC9450FF-D256-4B15-B6CC-443721C43AF0}"/>
              </a:ext>
            </a:extLst>
          </p:cNvPr>
          <p:cNvSpPr txBox="1">
            <a:spLocks/>
          </p:cNvSpPr>
          <p:nvPr/>
        </p:nvSpPr>
        <p:spPr>
          <a:xfrm>
            <a:off x="6686550" y="649287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B2CEA-01C1-444B-8182-C0E3C8521DDE}" type="slidenum">
              <a:rPr lang="zh-CN" altLang="en-US" sz="1600" smtClean="0"/>
              <a:pPr/>
              <a:t>11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1159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副标题 2"/>
          <p:cNvSpPr txBox="1">
            <a:spLocks/>
          </p:cNvSpPr>
          <p:nvPr/>
        </p:nvSpPr>
        <p:spPr>
          <a:xfrm>
            <a:off x="258254" y="425835"/>
            <a:ext cx="8627491" cy="57492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Angular momentum projection of HMAMD bases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0051EA4-22AF-405E-99A1-F4D272C0B72D}"/>
              </a:ext>
            </a:extLst>
          </p:cNvPr>
          <p:cNvGrpSpPr/>
          <p:nvPr/>
        </p:nvGrpSpPr>
        <p:grpSpPr>
          <a:xfrm>
            <a:off x="473807" y="1380935"/>
            <a:ext cx="8580407" cy="4118372"/>
            <a:chOff x="396314" y="1391183"/>
            <a:chExt cx="8580407" cy="4118372"/>
          </a:xfrm>
        </p:grpSpPr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3F68B0B2-F353-40A3-801A-17822B728B39}"/>
                </a:ext>
              </a:extLst>
            </p:cNvPr>
            <p:cNvGrpSpPr/>
            <p:nvPr/>
          </p:nvGrpSpPr>
          <p:grpSpPr>
            <a:xfrm rot="15837259">
              <a:off x="3024878" y="1755738"/>
              <a:ext cx="2371149" cy="2651759"/>
              <a:chOff x="1234529" y="2105875"/>
              <a:chExt cx="2371149" cy="2651759"/>
            </a:xfrm>
          </p:grpSpPr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BF54910F-9947-48F6-8938-B0F15B2004DC}"/>
                  </a:ext>
                </a:extLst>
              </p:cNvPr>
              <p:cNvSpPr/>
              <p:nvPr/>
            </p:nvSpPr>
            <p:spPr>
              <a:xfrm rot="2638238">
                <a:off x="3130724" y="2105875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A6DAB2DD-23F3-4131-B904-7BE291D6E920}"/>
                  </a:ext>
                </a:extLst>
              </p:cNvPr>
              <p:cNvSpPr/>
              <p:nvPr/>
            </p:nvSpPr>
            <p:spPr>
              <a:xfrm rot="2638238">
                <a:off x="2191885" y="3084354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DB088F67-037A-4445-BC75-8583381CF75C}"/>
                  </a:ext>
                </a:extLst>
              </p:cNvPr>
              <p:cNvSpPr/>
              <p:nvPr/>
            </p:nvSpPr>
            <p:spPr>
              <a:xfrm rot="2638238">
                <a:off x="1234529" y="4052285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152" name="直接箭头连接符 151">
                <a:extLst>
                  <a:ext uri="{FF2B5EF4-FFF2-40B4-BE49-F238E27FC236}">
                    <a16:creationId xmlns:a16="http://schemas.microsoft.com/office/drawing/2014/main" id="{DDA4EC3E-A633-45D8-A655-C5543B89DDD4}"/>
                  </a:ext>
                </a:extLst>
              </p:cNvPr>
              <p:cNvCxnSpPr/>
              <p:nvPr/>
            </p:nvCxnSpPr>
            <p:spPr>
              <a:xfrm rot="2638238" flipV="1">
                <a:off x="2886942" y="2133632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53" name="直接箭头连接符 152">
                <a:extLst>
                  <a:ext uri="{FF2B5EF4-FFF2-40B4-BE49-F238E27FC236}">
                    <a16:creationId xmlns:a16="http://schemas.microsoft.com/office/drawing/2014/main" id="{52E2F33B-3D96-4D97-947E-3B4DAD81BB8B}"/>
                  </a:ext>
                </a:extLst>
              </p:cNvPr>
              <p:cNvCxnSpPr/>
              <p:nvPr/>
            </p:nvCxnSpPr>
            <p:spPr>
              <a:xfrm rot="2638238">
                <a:off x="1940998" y="3113803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54" name="直接箭头连接符 153">
                <a:extLst>
                  <a:ext uri="{FF2B5EF4-FFF2-40B4-BE49-F238E27FC236}">
                    <a16:creationId xmlns:a16="http://schemas.microsoft.com/office/drawing/2014/main" id="{65A9BD97-F2AD-443B-9B8A-64DE59804FBF}"/>
                  </a:ext>
                </a:extLst>
              </p:cNvPr>
              <p:cNvCxnSpPr/>
              <p:nvPr/>
            </p:nvCxnSpPr>
            <p:spPr>
              <a:xfrm rot="2638238" flipV="1">
                <a:off x="1738356" y="4299623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55" name="直接箭头连接符 154">
                <a:extLst>
                  <a:ext uri="{FF2B5EF4-FFF2-40B4-BE49-F238E27FC236}">
                    <a16:creationId xmlns:a16="http://schemas.microsoft.com/office/drawing/2014/main" id="{41AAAA8A-1EE0-4EDF-AFE6-E1B709877F3E}"/>
                  </a:ext>
                </a:extLst>
              </p:cNvPr>
              <p:cNvCxnSpPr/>
              <p:nvPr/>
            </p:nvCxnSpPr>
            <p:spPr>
              <a:xfrm rot="2638238">
                <a:off x="2675792" y="3321708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56" name="直接箭头连接符 155">
                <a:extLst>
                  <a:ext uri="{FF2B5EF4-FFF2-40B4-BE49-F238E27FC236}">
                    <a16:creationId xmlns:a16="http://schemas.microsoft.com/office/drawing/2014/main" id="{F1B193CC-C696-4F39-8630-DD2A2CEEAC8B}"/>
                  </a:ext>
                </a:extLst>
              </p:cNvPr>
              <p:cNvCxnSpPr/>
              <p:nvPr/>
            </p:nvCxnSpPr>
            <p:spPr>
              <a:xfrm rot="2638238" flipV="1">
                <a:off x="3605678" y="2314804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4BE4FC28-CF4B-4179-96A8-F309B0F0B697}"/>
                </a:ext>
              </a:extLst>
            </p:cNvPr>
            <p:cNvGrpSpPr/>
            <p:nvPr/>
          </p:nvGrpSpPr>
          <p:grpSpPr>
            <a:xfrm rot="421337">
              <a:off x="2896451" y="1854504"/>
              <a:ext cx="2371149" cy="2651759"/>
              <a:chOff x="1234529" y="2105875"/>
              <a:chExt cx="2371149" cy="2651759"/>
            </a:xfrm>
          </p:grpSpPr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D017119A-DAAC-4F9E-BA41-FA20891A8DB5}"/>
                  </a:ext>
                </a:extLst>
              </p:cNvPr>
              <p:cNvSpPr/>
              <p:nvPr/>
            </p:nvSpPr>
            <p:spPr>
              <a:xfrm rot="2638238">
                <a:off x="3130724" y="2105875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E8F04722-8A62-4EFF-ADF5-3C0AB2CA5F74}"/>
                  </a:ext>
                </a:extLst>
              </p:cNvPr>
              <p:cNvSpPr/>
              <p:nvPr/>
            </p:nvSpPr>
            <p:spPr>
              <a:xfrm rot="2638238">
                <a:off x="2191885" y="3084354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04A46CAE-48E9-4957-9394-1EBE18BCAA11}"/>
                  </a:ext>
                </a:extLst>
              </p:cNvPr>
              <p:cNvSpPr/>
              <p:nvPr/>
            </p:nvSpPr>
            <p:spPr>
              <a:xfrm rot="2638238">
                <a:off x="1234529" y="4052285"/>
                <a:ext cx="466725" cy="46672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587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161" name="直接箭头连接符 160">
                <a:extLst>
                  <a:ext uri="{FF2B5EF4-FFF2-40B4-BE49-F238E27FC236}">
                    <a16:creationId xmlns:a16="http://schemas.microsoft.com/office/drawing/2014/main" id="{32E863A7-A131-46A9-9E7E-C21072B215BB}"/>
                  </a:ext>
                </a:extLst>
              </p:cNvPr>
              <p:cNvCxnSpPr/>
              <p:nvPr/>
            </p:nvCxnSpPr>
            <p:spPr>
              <a:xfrm rot="2638238" flipV="1">
                <a:off x="2886942" y="2133632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62" name="直接箭头连接符 161">
                <a:extLst>
                  <a:ext uri="{FF2B5EF4-FFF2-40B4-BE49-F238E27FC236}">
                    <a16:creationId xmlns:a16="http://schemas.microsoft.com/office/drawing/2014/main" id="{CB1EE1E2-1AE0-48F9-84DC-5068124DAAB3}"/>
                  </a:ext>
                </a:extLst>
              </p:cNvPr>
              <p:cNvCxnSpPr/>
              <p:nvPr/>
            </p:nvCxnSpPr>
            <p:spPr>
              <a:xfrm rot="2638238">
                <a:off x="1940998" y="3113803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63" name="直接箭头连接符 162">
                <a:extLst>
                  <a:ext uri="{FF2B5EF4-FFF2-40B4-BE49-F238E27FC236}">
                    <a16:creationId xmlns:a16="http://schemas.microsoft.com/office/drawing/2014/main" id="{C158B8D8-4FA5-4A34-B3F0-1BE9080FACBB}"/>
                  </a:ext>
                </a:extLst>
              </p:cNvPr>
              <p:cNvCxnSpPr/>
              <p:nvPr/>
            </p:nvCxnSpPr>
            <p:spPr>
              <a:xfrm rot="2638238" flipV="1">
                <a:off x="1738356" y="4299623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64" name="直接箭头连接符 163">
                <a:extLst>
                  <a:ext uri="{FF2B5EF4-FFF2-40B4-BE49-F238E27FC236}">
                    <a16:creationId xmlns:a16="http://schemas.microsoft.com/office/drawing/2014/main" id="{958A08AA-69DE-45A4-B1E6-D9F1EA9998BF}"/>
                  </a:ext>
                </a:extLst>
              </p:cNvPr>
              <p:cNvCxnSpPr/>
              <p:nvPr/>
            </p:nvCxnSpPr>
            <p:spPr>
              <a:xfrm rot="2638238">
                <a:off x="2675792" y="3321708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65" name="直接箭头连接符 164">
                <a:extLst>
                  <a:ext uri="{FF2B5EF4-FFF2-40B4-BE49-F238E27FC236}">
                    <a16:creationId xmlns:a16="http://schemas.microsoft.com/office/drawing/2014/main" id="{E04F44F5-8776-4394-85B5-D83EDCD28C14}"/>
                  </a:ext>
                </a:extLst>
              </p:cNvPr>
              <p:cNvCxnSpPr/>
              <p:nvPr/>
            </p:nvCxnSpPr>
            <p:spPr>
              <a:xfrm rot="2638238" flipV="1">
                <a:off x="3605678" y="2314804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F165C8B0-AF3A-4494-AF12-9F69D4CB7FC6}"/>
                </a:ext>
              </a:extLst>
            </p:cNvPr>
            <p:cNvSpPr txBox="1"/>
            <p:nvPr/>
          </p:nvSpPr>
          <p:spPr>
            <a:xfrm>
              <a:off x="396314" y="4913757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H, </a:t>
              </a: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HMAMD</a:t>
              </a:r>
              <a:endPara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08B049D4-0444-4F4F-872F-82C7D8A28A7E}"/>
                    </a:ext>
                  </a:extLst>
                </p:cNvPr>
                <p:cNvSpPr txBox="1"/>
                <p:nvPr/>
              </p:nvSpPr>
              <p:spPr>
                <a:xfrm>
                  <a:off x="6341329" y="2670593"/>
                  <a:ext cx="592575" cy="5028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sub>
                          <m:sup>
                            <m:r>
                              <a:rPr lang="en-US" altLang="zh-CN" sz="2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p>
                        </m:sSubSup>
                      </m:oMath>
                    </m:oMathPara>
                  </a14:m>
                  <a:endParaRPr lang="zh-CN" altLang="en-US" sz="2800" kern="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08B049D4-0444-4F4F-872F-82C7D8A28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1329" y="2670593"/>
                  <a:ext cx="592575" cy="5028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8" name="组合 167">
              <a:extLst>
                <a:ext uri="{FF2B5EF4-FFF2-40B4-BE49-F238E27FC236}">
                  <a16:creationId xmlns:a16="http://schemas.microsoft.com/office/drawing/2014/main" id="{0FE3EFAC-9B03-45C1-ABBF-05F0B1C6F1C6}"/>
                </a:ext>
              </a:extLst>
            </p:cNvPr>
            <p:cNvGrpSpPr/>
            <p:nvPr/>
          </p:nvGrpSpPr>
          <p:grpSpPr>
            <a:xfrm>
              <a:off x="3653971" y="1452331"/>
              <a:ext cx="780676" cy="3200204"/>
              <a:chOff x="3765823" y="1401902"/>
              <a:chExt cx="780676" cy="3200204"/>
            </a:xfrm>
          </p:grpSpPr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7DD99473-15F4-4ED3-BAB8-217E3DEE5BFE}"/>
                  </a:ext>
                </a:extLst>
              </p:cNvPr>
              <p:cNvSpPr/>
              <p:nvPr/>
            </p:nvSpPr>
            <p:spPr>
              <a:xfrm>
                <a:off x="3963096" y="1418049"/>
                <a:ext cx="466725" cy="466725"/>
              </a:xfrm>
              <a:prstGeom prst="ellipse">
                <a:avLst/>
              </a:prstGeom>
              <a:solidFill>
                <a:srgbClr val="865640"/>
              </a:solidFill>
              <a:ln w="15875" cap="flat" cmpd="sng" algn="ctr">
                <a:solidFill>
                  <a:srgbClr val="BD582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49351AAB-974C-4DFA-AF99-87658FB1B249}"/>
                  </a:ext>
                </a:extLst>
              </p:cNvPr>
              <p:cNvSpPr/>
              <p:nvPr/>
            </p:nvSpPr>
            <p:spPr>
              <a:xfrm>
                <a:off x="3966765" y="2774083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F7D26F1A-8A91-4FC5-88A5-FC6A9290BDC0}"/>
                  </a:ext>
                </a:extLst>
              </p:cNvPr>
              <p:cNvSpPr/>
              <p:nvPr/>
            </p:nvSpPr>
            <p:spPr>
              <a:xfrm>
                <a:off x="3949785" y="4135381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文本框 171">
                    <a:extLst>
                      <a:ext uri="{FF2B5EF4-FFF2-40B4-BE49-F238E27FC236}">
                        <a16:creationId xmlns:a16="http://schemas.microsoft.com/office/drawing/2014/main" id="{7E430399-FAB9-44E8-81A3-60DB23507DF3}"/>
                      </a:ext>
                    </a:extLst>
                  </p:cNvPr>
                  <p:cNvSpPr txBox="1"/>
                  <p:nvPr/>
                </p:nvSpPr>
                <p:spPr>
                  <a:xfrm>
                    <a:off x="3770335" y="1492410"/>
                    <a:ext cx="1839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文本框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0335" y="1492410"/>
                    <a:ext cx="183960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id="{B04A79FE-8161-4BF7-B58D-938FF762B633}"/>
                      </a:ext>
                    </a:extLst>
                  </p:cNvPr>
                  <p:cNvSpPr txBox="1"/>
                  <p:nvPr/>
                </p:nvSpPr>
                <p:spPr>
                  <a:xfrm>
                    <a:off x="3765823" y="2871579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文本框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823" y="2871579"/>
                    <a:ext cx="189924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文本框 173">
                    <a:extLst>
                      <a:ext uri="{FF2B5EF4-FFF2-40B4-BE49-F238E27FC236}">
                        <a16:creationId xmlns:a16="http://schemas.microsoft.com/office/drawing/2014/main" id="{DE413B11-A16A-4DAC-977D-C345FBAE5022}"/>
                      </a:ext>
                    </a:extLst>
                  </p:cNvPr>
                  <p:cNvSpPr txBox="1"/>
                  <p:nvPr/>
                </p:nvSpPr>
                <p:spPr>
                  <a:xfrm>
                    <a:off x="3765823" y="4231018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文本框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823" y="4231018"/>
                    <a:ext cx="189924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5" name="直接箭头连接符 174">
                <a:extLst>
                  <a:ext uri="{FF2B5EF4-FFF2-40B4-BE49-F238E27FC236}">
                    <a16:creationId xmlns:a16="http://schemas.microsoft.com/office/drawing/2014/main" id="{825D99C0-1CC6-48C1-A2F1-770FFB714BAC}"/>
                  </a:ext>
                </a:extLst>
              </p:cNvPr>
              <p:cNvCxnSpPr/>
              <p:nvPr/>
            </p:nvCxnSpPr>
            <p:spPr>
              <a:xfrm flipV="1">
                <a:off x="4183147" y="1643818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4A088"/>
                </a:solidFill>
                <a:prstDash val="solid"/>
                <a:tailEnd type="triangle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</p:cxnSp>
          <p:cxnSp>
            <p:nvCxnSpPr>
              <p:cNvPr id="176" name="直接箭头连接符 175">
                <a:extLst>
                  <a:ext uri="{FF2B5EF4-FFF2-40B4-BE49-F238E27FC236}">
                    <a16:creationId xmlns:a16="http://schemas.microsoft.com/office/drawing/2014/main" id="{BE5C6605-70E7-4FD9-BEC4-8A741C508D84}"/>
                  </a:ext>
                </a:extLst>
              </p:cNvPr>
              <p:cNvCxnSpPr/>
              <p:nvPr/>
            </p:nvCxnSpPr>
            <p:spPr>
              <a:xfrm>
                <a:off x="4183147" y="3005893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B8357"/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77" name="直接箭头连接符 176">
                <a:extLst>
                  <a:ext uri="{FF2B5EF4-FFF2-40B4-BE49-F238E27FC236}">
                    <a16:creationId xmlns:a16="http://schemas.microsoft.com/office/drawing/2014/main" id="{1EAE198F-AF74-40CE-9782-895B37046427}"/>
                  </a:ext>
                </a:extLst>
              </p:cNvPr>
              <p:cNvCxnSpPr/>
              <p:nvPr/>
            </p:nvCxnSpPr>
            <p:spPr>
              <a:xfrm flipV="1">
                <a:off x="4546499" y="4126830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8" name="直接箭头连接符 177">
                <a:extLst>
                  <a:ext uri="{FF2B5EF4-FFF2-40B4-BE49-F238E27FC236}">
                    <a16:creationId xmlns:a16="http://schemas.microsoft.com/office/drawing/2014/main" id="{110CFB27-90FE-4C2A-9523-039779EA20EB}"/>
                  </a:ext>
                </a:extLst>
              </p:cNvPr>
              <p:cNvCxnSpPr/>
              <p:nvPr/>
            </p:nvCxnSpPr>
            <p:spPr>
              <a:xfrm>
                <a:off x="4546499" y="2770445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79" name="直接箭头连接符 178">
                <a:extLst>
                  <a:ext uri="{FF2B5EF4-FFF2-40B4-BE49-F238E27FC236}">
                    <a16:creationId xmlns:a16="http://schemas.microsoft.com/office/drawing/2014/main" id="{28DB69D5-7078-4CBB-98C4-E39AE4FCCE29}"/>
                  </a:ext>
                </a:extLst>
              </p:cNvPr>
              <p:cNvCxnSpPr/>
              <p:nvPr/>
            </p:nvCxnSpPr>
            <p:spPr>
              <a:xfrm flipV="1">
                <a:off x="4512363" y="1401902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80" name="组合 179">
              <a:extLst>
                <a:ext uri="{FF2B5EF4-FFF2-40B4-BE49-F238E27FC236}">
                  <a16:creationId xmlns:a16="http://schemas.microsoft.com/office/drawing/2014/main" id="{046883E2-DB06-4F05-BCF9-9BFFC3E4D760}"/>
                </a:ext>
              </a:extLst>
            </p:cNvPr>
            <p:cNvGrpSpPr/>
            <p:nvPr/>
          </p:nvGrpSpPr>
          <p:grpSpPr>
            <a:xfrm>
              <a:off x="7231951" y="1391183"/>
              <a:ext cx="780676" cy="3200204"/>
              <a:chOff x="6958317" y="1340754"/>
              <a:chExt cx="780676" cy="3200204"/>
            </a:xfrm>
          </p:grpSpPr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69949598-2D98-42A4-A5FE-D07CD80C34F3}"/>
                  </a:ext>
                </a:extLst>
              </p:cNvPr>
              <p:cNvSpPr/>
              <p:nvPr/>
            </p:nvSpPr>
            <p:spPr>
              <a:xfrm>
                <a:off x="7155589" y="1356901"/>
                <a:ext cx="466725" cy="466725"/>
              </a:xfrm>
              <a:prstGeom prst="ellipse">
                <a:avLst/>
              </a:prstGeom>
              <a:solidFill>
                <a:srgbClr val="865640"/>
              </a:solidFill>
              <a:ln w="15875" cap="flat" cmpd="sng" algn="ctr">
                <a:solidFill>
                  <a:srgbClr val="BD582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2F467FD7-F872-45D5-A42A-28B54C08CB77}"/>
                  </a:ext>
                </a:extLst>
              </p:cNvPr>
              <p:cNvSpPr/>
              <p:nvPr/>
            </p:nvSpPr>
            <p:spPr>
              <a:xfrm>
                <a:off x="7159260" y="2712935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83D0463C-858D-404C-BE9C-0B572DA4209E}"/>
                  </a:ext>
                </a:extLst>
              </p:cNvPr>
              <p:cNvSpPr/>
              <p:nvPr/>
            </p:nvSpPr>
            <p:spPr>
              <a:xfrm>
                <a:off x="7142280" y="4074233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文本框 183">
                    <a:extLst>
                      <a:ext uri="{FF2B5EF4-FFF2-40B4-BE49-F238E27FC236}">
                        <a16:creationId xmlns:a16="http://schemas.microsoft.com/office/drawing/2014/main" id="{38CA21DA-D22B-4EF9-B4DB-2BE8D147E5DB}"/>
                      </a:ext>
                    </a:extLst>
                  </p:cNvPr>
                  <p:cNvSpPr txBox="1"/>
                  <p:nvPr/>
                </p:nvSpPr>
                <p:spPr>
                  <a:xfrm>
                    <a:off x="6962828" y="1431262"/>
                    <a:ext cx="1839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文本框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2828" y="1431262"/>
                    <a:ext cx="183960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3333" r="-3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>
                    <a:extLst>
                      <a:ext uri="{FF2B5EF4-FFF2-40B4-BE49-F238E27FC236}">
                        <a16:creationId xmlns:a16="http://schemas.microsoft.com/office/drawing/2014/main" id="{10B1FF77-569F-41EC-866E-B1E0D6E24F89}"/>
                      </a:ext>
                    </a:extLst>
                  </p:cNvPr>
                  <p:cNvSpPr txBox="1"/>
                  <p:nvPr/>
                </p:nvSpPr>
                <p:spPr>
                  <a:xfrm>
                    <a:off x="6958317" y="2810431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文本框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8317" y="2810431"/>
                    <a:ext cx="189924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8750" r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文本框 185">
                    <a:extLst>
                      <a:ext uri="{FF2B5EF4-FFF2-40B4-BE49-F238E27FC236}">
                        <a16:creationId xmlns:a16="http://schemas.microsoft.com/office/drawing/2014/main" id="{24356BE4-81BE-4FC5-AA07-02C606C94CAF}"/>
                      </a:ext>
                    </a:extLst>
                  </p:cNvPr>
                  <p:cNvSpPr txBox="1"/>
                  <p:nvPr/>
                </p:nvSpPr>
                <p:spPr>
                  <a:xfrm>
                    <a:off x="6958317" y="4169870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文本框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8317" y="4169870"/>
                    <a:ext cx="189924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8750" r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7" name="直接箭头连接符 186">
                <a:extLst>
                  <a:ext uri="{FF2B5EF4-FFF2-40B4-BE49-F238E27FC236}">
                    <a16:creationId xmlns:a16="http://schemas.microsoft.com/office/drawing/2014/main" id="{A36FC873-F8B8-43B0-B221-88E07BA5F571}"/>
                  </a:ext>
                </a:extLst>
              </p:cNvPr>
              <p:cNvCxnSpPr/>
              <p:nvPr/>
            </p:nvCxnSpPr>
            <p:spPr>
              <a:xfrm flipV="1">
                <a:off x="7375640" y="1582670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4A088"/>
                </a:solidFill>
                <a:prstDash val="solid"/>
                <a:tailEnd type="triangle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</p:cxnSp>
          <p:cxnSp>
            <p:nvCxnSpPr>
              <p:cNvPr id="188" name="直接箭头连接符 187">
                <a:extLst>
                  <a:ext uri="{FF2B5EF4-FFF2-40B4-BE49-F238E27FC236}">
                    <a16:creationId xmlns:a16="http://schemas.microsoft.com/office/drawing/2014/main" id="{FE4C798B-0225-438F-9826-37F1D26D33C9}"/>
                  </a:ext>
                </a:extLst>
              </p:cNvPr>
              <p:cNvCxnSpPr/>
              <p:nvPr/>
            </p:nvCxnSpPr>
            <p:spPr>
              <a:xfrm>
                <a:off x="7375640" y="2944745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B8357"/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189" name="直接箭头连接符 188">
                <a:extLst>
                  <a:ext uri="{FF2B5EF4-FFF2-40B4-BE49-F238E27FC236}">
                    <a16:creationId xmlns:a16="http://schemas.microsoft.com/office/drawing/2014/main" id="{3C29AF1A-34D5-4191-B406-E91265915081}"/>
                  </a:ext>
                </a:extLst>
              </p:cNvPr>
              <p:cNvCxnSpPr/>
              <p:nvPr/>
            </p:nvCxnSpPr>
            <p:spPr>
              <a:xfrm flipV="1">
                <a:off x="7738993" y="4065682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0" name="直接箭头连接符 189">
                <a:extLst>
                  <a:ext uri="{FF2B5EF4-FFF2-40B4-BE49-F238E27FC236}">
                    <a16:creationId xmlns:a16="http://schemas.microsoft.com/office/drawing/2014/main" id="{5F6813A6-C783-438C-9901-567933C405EB}"/>
                  </a:ext>
                </a:extLst>
              </p:cNvPr>
              <p:cNvCxnSpPr/>
              <p:nvPr/>
            </p:nvCxnSpPr>
            <p:spPr>
              <a:xfrm>
                <a:off x="7738993" y="2709297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1" name="直接箭头连接符 190">
                <a:extLst>
                  <a:ext uri="{FF2B5EF4-FFF2-40B4-BE49-F238E27FC236}">
                    <a16:creationId xmlns:a16="http://schemas.microsoft.com/office/drawing/2014/main" id="{E93F70EB-5EE8-4D9B-915E-CF37ECD0B2CB}"/>
                  </a:ext>
                </a:extLst>
              </p:cNvPr>
              <p:cNvCxnSpPr/>
              <p:nvPr/>
            </p:nvCxnSpPr>
            <p:spPr>
              <a:xfrm flipV="1">
                <a:off x="7704856" y="1340754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865C769B-5F8B-4335-A1DF-D14D341C16EC}"/>
                </a:ext>
              </a:extLst>
            </p:cNvPr>
            <p:cNvGrpSpPr/>
            <p:nvPr/>
          </p:nvGrpSpPr>
          <p:grpSpPr>
            <a:xfrm>
              <a:off x="739288" y="1452331"/>
              <a:ext cx="780676" cy="3200204"/>
              <a:chOff x="3765823" y="1401902"/>
              <a:chExt cx="780676" cy="3200204"/>
            </a:xfrm>
          </p:grpSpPr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96B6F1E2-8205-47F5-8B0D-B2929A591A77}"/>
                  </a:ext>
                </a:extLst>
              </p:cNvPr>
              <p:cNvSpPr/>
              <p:nvPr/>
            </p:nvSpPr>
            <p:spPr>
              <a:xfrm>
                <a:off x="3963096" y="1418049"/>
                <a:ext cx="466725" cy="466725"/>
              </a:xfrm>
              <a:prstGeom prst="ellipse">
                <a:avLst/>
              </a:prstGeom>
              <a:solidFill>
                <a:srgbClr val="865640"/>
              </a:solidFill>
              <a:ln w="15875" cap="flat" cmpd="sng" algn="ctr">
                <a:solidFill>
                  <a:srgbClr val="BD582C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96E3B998-2603-4EAA-BDA8-FF425B489AF6}"/>
                  </a:ext>
                </a:extLst>
              </p:cNvPr>
              <p:cNvSpPr/>
              <p:nvPr/>
            </p:nvSpPr>
            <p:spPr>
              <a:xfrm>
                <a:off x="3966765" y="2774083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A5053622-CD20-479C-956C-7B3BFC74A8AE}"/>
                  </a:ext>
                </a:extLst>
              </p:cNvPr>
              <p:cNvSpPr/>
              <p:nvPr/>
            </p:nvSpPr>
            <p:spPr>
              <a:xfrm>
                <a:off x="3949785" y="4135381"/>
                <a:ext cx="466725" cy="466725"/>
              </a:xfrm>
              <a:prstGeom prst="ellipse">
                <a:avLst/>
              </a:prstGeom>
              <a:solidFill>
                <a:srgbClr val="E48312"/>
              </a:solidFill>
              <a:ln w="15875" cap="flat" cmpd="sng" algn="ctr">
                <a:solidFill>
                  <a:srgbClr val="E4831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文本框 195">
                    <a:extLst>
                      <a:ext uri="{FF2B5EF4-FFF2-40B4-BE49-F238E27FC236}">
                        <a16:creationId xmlns:a16="http://schemas.microsoft.com/office/drawing/2014/main" id="{01D041A5-90FA-4512-A261-155552921DD2}"/>
                      </a:ext>
                    </a:extLst>
                  </p:cNvPr>
                  <p:cNvSpPr txBox="1"/>
                  <p:nvPr/>
                </p:nvSpPr>
                <p:spPr>
                  <a:xfrm>
                    <a:off x="3770335" y="1492410"/>
                    <a:ext cx="1839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文本框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0335" y="1492410"/>
                    <a:ext cx="183960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文本框 196">
                    <a:extLst>
                      <a:ext uri="{FF2B5EF4-FFF2-40B4-BE49-F238E27FC236}">
                        <a16:creationId xmlns:a16="http://schemas.microsoft.com/office/drawing/2014/main" id="{9225FABE-BE62-47A2-B2BA-8279FECFC10C}"/>
                      </a:ext>
                    </a:extLst>
                  </p:cNvPr>
                  <p:cNvSpPr txBox="1"/>
                  <p:nvPr/>
                </p:nvSpPr>
                <p:spPr>
                  <a:xfrm>
                    <a:off x="3765823" y="2871579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文本框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823" y="2871579"/>
                    <a:ext cx="189924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文本框 197">
                    <a:extLst>
                      <a:ext uri="{FF2B5EF4-FFF2-40B4-BE49-F238E27FC236}">
                        <a16:creationId xmlns:a16="http://schemas.microsoft.com/office/drawing/2014/main" id="{BD8844CC-BBBE-4A71-9286-EA161F7AE4E4}"/>
                      </a:ext>
                    </a:extLst>
                  </p:cNvPr>
                  <p:cNvSpPr txBox="1"/>
                  <p:nvPr/>
                </p:nvSpPr>
                <p:spPr>
                  <a:xfrm>
                    <a:off x="3765823" y="4231018"/>
                    <a:ext cx="1899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zh-CN" altLang="en-US" kern="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文本框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823" y="4231018"/>
                    <a:ext cx="189924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9355" r="-161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9" name="直接箭头连接符 198">
                <a:extLst>
                  <a:ext uri="{FF2B5EF4-FFF2-40B4-BE49-F238E27FC236}">
                    <a16:creationId xmlns:a16="http://schemas.microsoft.com/office/drawing/2014/main" id="{249217DA-FA80-48EB-AE00-B652B8ACE366}"/>
                  </a:ext>
                </a:extLst>
              </p:cNvPr>
              <p:cNvCxnSpPr/>
              <p:nvPr/>
            </p:nvCxnSpPr>
            <p:spPr>
              <a:xfrm flipV="1">
                <a:off x="4183147" y="1643818"/>
                <a:ext cx="0" cy="13620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4A088"/>
                </a:solidFill>
                <a:prstDash val="solid"/>
                <a:tailEnd type="triangle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</p:cxnSp>
          <p:cxnSp>
            <p:nvCxnSpPr>
              <p:cNvPr id="200" name="直接箭头连接符 199">
                <a:extLst>
                  <a:ext uri="{FF2B5EF4-FFF2-40B4-BE49-F238E27FC236}">
                    <a16:creationId xmlns:a16="http://schemas.microsoft.com/office/drawing/2014/main" id="{64C24C89-9D0E-43A2-86EE-083F3AD878FE}"/>
                  </a:ext>
                </a:extLst>
              </p:cNvPr>
              <p:cNvCxnSpPr/>
              <p:nvPr/>
            </p:nvCxnSpPr>
            <p:spPr>
              <a:xfrm>
                <a:off x="4183147" y="3005893"/>
                <a:ext cx="0" cy="1362851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9B8357"/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201" name="直接箭头连接符 200">
                <a:extLst>
                  <a:ext uri="{FF2B5EF4-FFF2-40B4-BE49-F238E27FC236}">
                    <a16:creationId xmlns:a16="http://schemas.microsoft.com/office/drawing/2014/main" id="{9792A3FE-FF79-43B6-93B4-E6FA2A23E6CC}"/>
                  </a:ext>
                </a:extLst>
              </p:cNvPr>
              <p:cNvCxnSpPr/>
              <p:nvPr/>
            </p:nvCxnSpPr>
            <p:spPr>
              <a:xfrm flipV="1">
                <a:off x="4546499" y="4126830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02" name="直接箭头连接符 201">
                <a:extLst>
                  <a:ext uri="{FF2B5EF4-FFF2-40B4-BE49-F238E27FC236}">
                    <a16:creationId xmlns:a16="http://schemas.microsoft.com/office/drawing/2014/main" id="{7B3ED17A-B53A-4074-8D7B-87CB9C555DB4}"/>
                  </a:ext>
                </a:extLst>
              </p:cNvPr>
              <p:cNvCxnSpPr/>
              <p:nvPr/>
            </p:nvCxnSpPr>
            <p:spPr>
              <a:xfrm>
                <a:off x="4546499" y="2770445"/>
                <a:ext cx="0" cy="4703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03" name="直接箭头连接符 202">
                <a:extLst>
                  <a:ext uri="{FF2B5EF4-FFF2-40B4-BE49-F238E27FC236}">
                    <a16:creationId xmlns:a16="http://schemas.microsoft.com/office/drawing/2014/main" id="{755D519E-B0B1-4B4D-B2D0-572C40A6303B}"/>
                  </a:ext>
                </a:extLst>
              </p:cNvPr>
              <p:cNvCxnSpPr/>
              <p:nvPr/>
            </p:nvCxnSpPr>
            <p:spPr>
              <a:xfrm flipV="1">
                <a:off x="4512363" y="1401902"/>
                <a:ext cx="0" cy="45801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204" name="文本框 203">
              <a:extLst>
                <a:ext uri="{FF2B5EF4-FFF2-40B4-BE49-F238E27FC236}">
                  <a16:creationId xmlns:a16="http://schemas.microsoft.com/office/drawing/2014/main" id="{A136C08E-2C58-495E-81E8-3482A6256BAB}"/>
                </a:ext>
              </a:extLst>
            </p:cNvPr>
            <p:cNvSpPr txBox="1"/>
            <p:nvPr/>
          </p:nvSpPr>
          <p:spPr>
            <a:xfrm>
              <a:off x="2728507" y="4801669"/>
              <a:ext cx="25330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H, </a:t>
              </a: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HMAMD, rotated</a:t>
              </a:r>
              <a:b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space</a:t>
              </a:r>
              <a:endPara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文本框 204">
              <a:extLst>
                <a:ext uri="{FF2B5EF4-FFF2-40B4-BE49-F238E27FC236}">
                  <a16:creationId xmlns:a16="http://schemas.microsoft.com/office/drawing/2014/main" id="{476B238E-F2A5-45F9-BD1F-7D7E5A57D577}"/>
                </a:ext>
              </a:extLst>
            </p:cNvPr>
            <p:cNvSpPr txBox="1"/>
            <p:nvPr/>
          </p:nvSpPr>
          <p:spPr>
            <a:xfrm>
              <a:off x="6321827" y="4759869"/>
              <a:ext cx="26548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H, </a:t>
              </a: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HMAMD, angular </a:t>
              </a:r>
              <a:b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momentum projected</a:t>
              </a:r>
              <a:endPara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文本框 205">
                <a:extLst>
                  <a:ext uri="{FF2B5EF4-FFF2-40B4-BE49-F238E27FC236}">
                    <a16:creationId xmlns:a16="http://schemas.microsoft.com/office/drawing/2014/main" id="{62D131F0-C973-4D98-B5E6-8B2E94B399D5}"/>
                  </a:ext>
                </a:extLst>
              </p:cNvPr>
              <p:cNvSpPr txBox="1"/>
              <p:nvPr/>
            </p:nvSpPr>
            <p:spPr>
              <a:xfrm>
                <a:off x="5078160" y="5640556"/>
                <a:ext cx="3711488" cy="80383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CN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𝑀𝐾</m:t>
                          </m:r>
                        </m:sub>
                        <m:sup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altLang="zh-CN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altLang="zh-CN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𝑀𝐾</m:t>
                                  </m:r>
                                </m:sub>
                                <m:sup>
                                  <m:r>
                                    <a:rPr lang="en-US" altLang="zh-CN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bSup>
                              <m:r>
                                <a:rPr lang="en-US" altLang="zh-CN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altLang="zh-CN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kern="0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06" name="文本框 205">
                <a:extLst>
                  <a:ext uri="{FF2B5EF4-FFF2-40B4-BE49-F238E27FC236}">
                    <a16:creationId xmlns:a16="http://schemas.microsoft.com/office/drawing/2014/main" id="{62D131F0-C973-4D98-B5E6-8B2E94B39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160" y="5640556"/>
                <a:ext cx="3711488" cy="80383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58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BBB26B-6EF5-4543-9E34-F1B23B44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55107" y="6492875"/>
            <a:ext cx="327660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12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4908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45" y="3315627"/>
            <a:ext cx="1733550" cy="1314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339762" y="1720516"/>
                <a:ext cx="6825138" cy="302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TOAMD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〉=(1+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+⋯)|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AMD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62" y="1720516"/>
                <a:ext cx="6825138" cy="302327"/>
              </a:xfrm>
              <a:prstGeom prst="rect">
                <a:avLst/>
              </a:prstGeom>
              <a:blipFill>
                <a:blip r:embed="rId3"/>
                <a:stretch>
                  <a:fillRect l="-179" r="-268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副标题 2"/>
          <p:cNvSpPr txBox="1">
            <a:spLocks/>
          </p:cNvSpPr>
          <p:nvPr/>
        </p:nvSpPr>
        <p:spPr>
          <a:xfrm>
            <a:off x="571291" y="348487"/>
            <a:ext cx="7375089" cy="58590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The TOAMD treatment of </a:t>
            </a:r>
            <a:r>
              <a:rPr lang="en-US" altLang="zh-CN" sz="2900" i="1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NN</a:t>
            </a: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 correlation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0739" y="1281286"/>
            <a:ext cx="57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formulation of TOAMD wave function [1]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95" y="3557411"/>
            <a:ext cx="1388279" cy="1042995"/>
          </a:xfrm>
          <a:prstGeom prst="rect">
            <a:avLst/>
          </a:prstGeom>
          <a:ln w="57150">
            <a:prstDash val="solid"/>
            <a:tailEnd type="triangle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205" y="3358620"/>
            <a:ext cx="1240640" cy="119420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56226" y="3413909"/>
            <a:ext cx="845062" cy="1422744"/>
            <a:chOff x="2872146" y="4355942"/>
            <a:chExt cx="845062" cy="142274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285137" y="4982605"/>
              <a:ext cx="432071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285136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872146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17208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3391405" y="4634443"/>
                  <a:ext cx="261289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baseline="-25000" dirty="0"/>
                </a:p>
              </p:txBody>
            </p:sp>
          </mc:Choice>
          <mc:Fallback xmlns=""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405" y="4634443"/>
                  <a:ext cx="261289" cy="270652"/>
                </a:xfrm>
                <a:prstGeom prst="rect">
                  <a:avLst/>
                </a:prstGeom>
                <a:blipFill>
                  <a:blip r:embed="rId8"/>
                  <a:stretch>
                    <a:fillRect l="-23256" r="-13953" b="-20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文本框 27"/>
          <p:cNvSpPr txBox="1"/>
          <p:nvPr/>
        </p:nvSpPr>
        <p:spPr>
          <a:xfrm>
            <a:off x="477648" y="2614299"/>
            <a:ext cx="257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correlation function (</a:t>
            </a:r>
            <a:r>
              <a:rPr lang="en-US" altLang="zh-CN" dirty="0">
                <a:solidFill>
                  <a:srgbClr val="A0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1F-term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049932" y="2563769"/>
            <a:ext cx="284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correlation function (</a:t>
            </a:r>
            <a:r>
              <a:rPr lang="en-US" altLang="zh-CN" dirty="0">
                <a:solidFill>
                  <a:srgbClr val="A0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2F-term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ladder)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12719" y="3300889"/>
            <a:ext cx="845062" cy="1422744"/>
            <a:chOff x="3954619" y="4359786"/>
            <a:chExt cx="845062" cy="1422744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4362246" y="4884580"/>
              <a:ext cx="432071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367609" y="4359786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954619" y="4359786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799681" y="4359786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/>
                <p:cNvSpPr txBox="1"/>
                <p:nvPr/>
              </p:nvSpPr>
              <p:spPr>
                <a:xfrm>
                  <a:off x="4473877" y="4532862"/>
                  <a:ext cx="261289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baseline="-25000" dirty="0"/>
                </a:p>
              </p:txBody>
            </p:sp>
          </mc:Choice>
          <mc:Fallback xmlns="">
            <p:sp>
              <p:nvSpPr>
                <p:cNvPr id="44" name="文本框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877" y="4532862"/>
                  <a:ext cx="261289" cy="270652"/>
                </a:xfrm>
                <a:prstGeom prst="rect">
                  <a:avLst/>
                </a:prstGeom>
                <a:blipFill>
                  <a:blip r:embed="rId9"/>
                  <a:stretch>
                    <a:fillRect l="-23256" r="-13953" b="-20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直接连接符 44"/>
            <p:cNvCxnSpPr/>
            <p:nvPr/>
          </p:nvCxnSpPr>
          <p:spPr>
            <a:xfrm>
              <a:off x="4362246" y="5375069"/>
              <a:ext cx="432071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/>
                <p:cNvSpPr txBox="1"/>
                <p:nvPr/>
              </p:nvSpPr>
              <p:spPr>
                <a:xfrm>
                  <a:off x="4459693" y="5021185"/>
                  <a:ext cx="261290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baseline="-25000" dirty="0"/>
                </a:p>
              </p:txBody>
            </p:sp>
          </mc:Choice>
          <mc:Fallback xmlns="">
            <p:sp>
              <p:nvSpPr>
                <p:cNvPr id="46" name="文本框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9693" y="5021185"/>
                  <a:ext cx="261290" cy="27065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5581" r="-13953" b="-20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/>
          <p:cNvGrpSpPr/>
          <p:nvPr/>
        </p:nvGrpSpPr>
        <p:grpSpPr>
          <a:xfrm>
            <a:off x="7715835" y="3282686"/>
            <a:ext cx="850516" cy="1422744"/>
            <a:chOff x="5079928" y="4355942"/>
            <a:chExt cx="850516" cy="1422744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5079928" y="4884580"/>
              <a:ext cx="432071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498372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5085382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930444" y="4355942"/>
              <a:ext cx="0" cy="1422744"/>
            </a:xfrm>
            <a:prstGeom prst="line">
              <a:avLst/>
            </a:prstGeom>
            <a:ln w="38100" cap="rnd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/>
                <p:cNvSpPr txBox="1"/>
                <p:nvPr/>
              </p:nvSpPr>
              <p:spPr>
                <a:xfrm>
                  <a:off x="5173592" y="4532862"/>
                  <a:ext cx="261289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baseline="-25000" dirty="0"/>
                </a:p>
              </p:txBody>
            </p:sp>
          </mc:Choice>
          <mc:Fallback xmlns="">
            <p:sp>
              <p:nvSpPr>
                <p:cNvPr id="52" name="文本框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3592" y="4532862"/>
                  <a:ext cx="261289" cy="270652"/>
                </a:xfrm>
                <a:prstGeom prst="rect">
                  <a:avLst/>
                </a:prstGeom>
                <a:blipFill>
                  <a:blip r:embed="rId11"/>
                  <a:stretch>
                    <a:fillRect l="-23256" r="-13953" b="-1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直接连接符 52"/>
            <p:cNvCxnSpPr/>
            <p:nvPr/>
          </p:nvCxnSpPr>
          <p:spPr>
            <a:xfrm>
              <a:off x="5493009" y="5371225"/>
              <a:ext cx="432071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/>
                <p:cNvSpPr txBox="1"/>
                <p:nvPr/>
              </p:nvSpPr>
              <p:spPr>
                <a:xfrm>
                  <a:off x="5590456" y="5017341"/>
                  <a:ext cx="261290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baseline="-25000" dirty="0"/>
                </a:p>
              </p:txBody>
            </p:sp>
          </mc:Choice>
          <mc:Fallback xmlns="">
            <p:sp>
              <p:nvSpPr>
                <p:cNvPr id="54" name="文本框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456" y="5017341"/>
                  <a:ext cx="261290" cy="27065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5581" r="-13953" b="-204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文本框 54"/>
          <p:cNvSpPr txBox="1"/>
          <p:nvPr/>
        </p:nvSpPr>
        <p:spPr>
          <a:xfrm>
            <a:off x="6199573" y="2566720"/>
            <a:ext cx="294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correlation function (</a:t>
            </a:r>
            <a:r>
              <a:rPr lang="en-US" altLang="zh-CN" dirty="0">
                <a:solidFill>
                  <a:srgbClr val="A0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2F-term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3-body)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DAD98B9B-C691-4CAD-8D77-58651725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88150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13</a:t>
            </a:fld>
            <a:endParaRPr lang="zh-CN" altLang="en-US" sz="16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79146D9-0877-4E6A-AA5C-A9176134438F}"/>
              </a:ext>
            </a:extLst>
          </p:cNvPr>
          <p:cNvSpPr/>
          <p:nvPr/>
        </p:nvSpPr>
        <p:spPr>
          <a:xfrm>
            <a:off x="743139" y="5408475"/>
            <a:ext cx="8032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[1] T. Myo, H. Toki, </a:t>
            </a:r>
            <a:r>
              <a:rPr lang="en-US" altLang="zh-CN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et al.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, </a:t>
            </a:r>
            <a:r>
              <a:rPr lang="en-US" altLang="zh-CN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Prog. Theor. Exp. Phys. </a:t>
            </a:r>
            <a:r>
              <a:rPr lang="en-US" altLang="zh-CN" b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2015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, 073D02 (2015).</a:t>
            </a:r>
          </a:p>
          <a:p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[2] T. Myo, H. Toki, </a:t>
            </a:r>
            <a:r>
              <a:rPr lang="en-US" altLang="zh-CN" i="1" kern="100" dirty="0">
                <a:latin typeface="Times New Roman" panose="02020603050405020304" pitchFamily="18" charset="0"/>
                <a:ea typeface="等线" panose="02010600030101010101" pitchFamily="2" charset="-122"/>
              </a:rPr>
              <a:t>et al., </a:t>
            </a:r>
            <a:r>
              <a:rPr lang="en-US" altLang="zh-CN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</a:t>
            </a:r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769</a:t>
            </a:r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213 (2017).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T. Myo, M. Lyu, H. Toki,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Prog.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Exp. Phys.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ptab002 (2021)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0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 txBox="1">
            <a:spLocks/>
          </p:cNvSpPr>
          <p:nvPr/>
        </p:nvSpPr>
        <p:spPr>
          <a:xfrm>
            <a:off x="359409" y="366779"/>
            <a:ext cx="7691759" cy="57492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The formulation of TO-HMAMD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302" y="993504"/>
            <a:ext cx="67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formulation of TO-HMAMD wave function [1]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3186" y="5090179"/>
            <a:ext cx="579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2000 bases for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-shell nuclei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59645" y="2901746"/>
                <a:ext cx="5792525" cy="1554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channels of correlation function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D,S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(2+4)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:ranges in Gaussian expansion for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types of HM pairs (8 for 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He)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magnitudes of imaginary shifts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45" y="2901746"/>
                <a:ext cx="5792525" cy="1554272"/>
              </a:xfrm>
              <a:prstGeom prst="rect">
                <a:avLst/>
              </a:prstGeom>
              <a:blipFill>
                <a:blip r:embed="rId2"/>
                <a:stretch>
                  <a:fillRect l="-947" t="-1961" b="-6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6EEFCA-9571-4C05-B844-F7D41901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5328"/>
            <a:ext cx="2457450" cy="365125"/>
          </a:xfrm>
        </p:spPr>
        <p:txBody>
          <a:bodyPr/>
          <a:lstStyle/>
          <a:p>
            <a:fld id="{C9569620-E45C-4A40-A597-F61057ABC57D}" type="slidenum">
              <a:rPr lang="zh-CN" altLang="en-US" sz="1600" smtClean="0"/>
              <a:t>14</a:t>
            </a:fld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689B42B-67B2-43C9-9290-D0A8E7D0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953" y="2308992"/>
            <a:ext cx="3374515" cy="3398520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EFBB56B-3E9C-43C7-BABD-7968F02B4C7E}"/>
              </a:ext>
            </a:extLst>
          </p:cNvPr>
          <p:cNvSpPr/>
          <p:nvPr/>
        </p:nvSpPr>
        <p:spPr>
          <a:xfrm>
            <a:off x="5585953" y="4558999"/>
            <a:ext cx="3374516" cy="1148513"/>
          </a:xfrm>
          <a:prstGeom prst="roundRect">
            <a:avLst/>
          </a:prstGeom>
          <a:noFill/>
          <a:ln w="28575">
            <a:solidFill>
              <a:srgbClr val="A028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B88C103-1808-459D-ABD1-24D0F3C1744B}"/>
              </a:ext>
            </a:extLst>
          </p:cNvPr>
          <p:cNvSpPr txBox="1"/>
          <p:nvPr/>
        </p:nvSpPr>
        <p:spPr>
          <a:xfrm>
            <a:off x="114302" y="2395435"/>
            <a:ext cx="579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space of the TO-HMAMD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2CA981C-50C0-404B-A38B-9BBB2689E91B}"/>
                  </a:ext>
                </a:extLst>
              </p:cNvPr>
              <p:cNvSpPr txBox="1"/>
              <p:nvPr/>
            </p:nvSpPr>
            <p:spPr>
              <a:xfrm>
                <a:off x="1898641" y="1484295"/>
                <a:ext cx="4711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HM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TOAMD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+⋯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HM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2CA981C-50C0-404B-A38B-9BBB2689E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41" y="1484295"/>
                <a:ext cx="4711226" cy="276999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C407416-22C8-48F2-99F6-8FB99EF478AE}"/>
              </a:ext>
            </a:extLst>
          </p:cNvPr>
          <p:cNvCxnSpPr/>
          <p:nvPr/>
        </p:nvCxnSpPr>
        <p:spPr>
          <a:xfrm>
            <a:off x="3626072" y="1853259"/>
            <a:ext cx="1789984" cy="0"/>
          </a:xfrm>
          <a:prstGeom prst="line">
            <a:avLst/>
          </a:prstGeom>
          <a:ln w="57150">
            <a:solidFill>
              <a:srgbClr val="346E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2855BE23-AE0A-4112-A035-69D5C0ED99A0}"/>
              </a:ext>
            </a:extLst>
          </p:cNvPr>
          <p:cNvSpPr/>
          <p:nvPr/>
        </p:nvSpPr>
        <p:spPr>
          <a:xfrm>
            <a:off x="3524212" y="1815824"/>
            <a:ext cx="18865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baseline="-25000" dirty="0">
                <a:solidFill>
                  <a:srgbClr val="367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(Single</a:t>
            </a:r>
            <a:r>
              <a:rPr lang="en-US" altLang="zh-CN" sz="2400" b="1" baseline="30000" dirty="0">
                <a:solidFill>
                  <a:srgbClr val="367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baseline="-25000" dirty="0">
                <a:solidFill>
                  <a:srgbClr val="367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F-TOAMD)</a:t>
            </a:r>
            <a:endParaRPr lang="zh-CN" altLang="en-US" sz="2400" b="1" baseline="-25000" dirty="0">
              <a:solidFill>
                <a:srgbClr val="367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1B70C24-4374-4683-BCB4-540AD0301C13}"/>
              </a:ext>
            </a:extLst>
          </p:cNvPr>
          <p:cNvCxnSpPr/>
          <p:nvPr/>
        </p:nvCxnSpPr>
        <p:spPr>
          <a:xfrm>
            <a:off x="5491315" y="1851821"/>
            <a:ext cx="1118552" cy="0"/>
          </a:xfrm>
          <a:prstGeom prst="line">
            <a:avLst/>
          </a:prstGeom>
          <a:ln w="57150">
            <a:solidFill>
              <a:srgbClr val="9F31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2D14E8B6-D2EF-4763-88F9-27A9985642A9}"/>
              </a:ext>
            </a:extLst>
          </p:cNvPr>
          <p:cNvSpPr/>
          <p:nvPr/>
        </p:nvSpPr>
        <p:spPr>
          <a:xfrm>
            <a:off x="5041439" y="1815824"/>
            <a:ext cx="2202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baseline="-25000" dirty="0">
                <a:solidFill>
                  <a:srgbClr val="A4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(Single</a:t>
            </a:r>
            <a:r>
              <a:rPr lang="en-US" altLang="zh-CN" sz="2400" b="1" baseline="30000" dirty="0">
                <a:solidFill>
                  <a:srgbClr val="A4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baseline="-25000" dirty="0">
                <a:solidFill>
                  <a:srgbClr val="A43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 pair)</a:t>
            </a:r>
            <a:endParaRPr lang="zh-CN" altLang="en-US" sz="2400" b="1" baseline="-25000" dirty="0">
              <a:solidFill>
                <a:srgbClr val="A43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E9EA094-6500-48E6-8B3C-78B38C83B3CD}"/>
              </a:ext>
            </a:extLst>
          </p:cNvPr>
          <p:cNvSpPr/>
          <p:nvPr/>
        </p:nvSpPr>
        <p:spPr>
          <a:xfrm>
            <a:off x="133186" y="6100596"/>
            <a:ext cx="793686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M. Lyu, M. Isaka, T. Myo,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Prog. Theor. Exp. Phys.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011D01 (2018)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5"/>
          <a:stretch/>
        </p:blipFill>
        <p:spPr>
          <a:xfrm>
            <a:off x="308877" y="1262473"/>
            <a:ext cx="5873659" cy="4375412"/>
          </a:xfrm>
          <a:prstGeom prst="rect">
            <a:avLst/>
          </a:prstGeom>
        </p:spPr>
      </p:pic>
      <p:sp>
        <p:nvSpPr>
          <p:cNvPr id="4" name="副标题 2"/>
          <p:cNvSpPr txBox="1">
            <a:spLocks/>
          </p:cNvSpPr>
          <p:nvPr/>
        </p:nvSpPr>
        <p:spPr>
          <a:xfrm>
            <a:off x="494374" y="618332"/>
            <a:ext cx="7844034" cy="57492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Energy curves of </a:t>
            </a:r>
            <a:r>
              <a:rPr lang="en-US" altLang="zh-CN" sz="2900" kern="100" spc="-50" baseline="3000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3</a:t>
            </a: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 with single HM pair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70825" y="4158503"/>
            <a:ext cx="1269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range minimum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4604650" y="3941647"/>
            <a:ext cx="163830" cy="238126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540855" y="2161182"/>
            <a:ext cx="118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Tensor</a:t>
            </a:r>
          </a:p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2960637" y="2807513"/>
            <a:ext cx="85725" cy="30930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4949457" y="3773247"/>
            <a:ext cx="65357" cy="39510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5170184" y="3551121"/>
            <a:ext cx="162176" cy="62865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/>
              <p:cNvSpPr/>
              <p:nvPr/>
            </p:nvSpPr>
            <p:spPr>
              <a:xfrm>
                <a:off x="6297035" y="3076976"/>
                <a:ext cx="2450075" cy="6548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altLang="zh-CN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: 圆角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035" y="3076976"/>
                <a:ext cx="2450075" cy="65486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297036" y="1790130"/>
                <a:ext cx="2450075" cy="10587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just"/>
                <a:r>
                  <a:rPr lang="en-US" altLang="zh-CN" dirty="0"/>
                  <a:t>Single nucleon state in </a:t>
                </a:r>
              </a:p>
              <a:p>
                <a:pPr algn="just"/>
                <a:r>
                  <a:rPr lang="en-US" altLang="zh-CN" dirty="0"/>
                  <a:t>high-momentum pair </a:t>
                </a:r>
              </a:p>
              <a:p>
                <a:pPr algn="just"/>
                <a:r>
                  <a:rPr lang="en-US" altLang="zh-CN" dirty="0"/>
                  <a:t>with imaginary shift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036" y="1790130"/>
                <a:ext cx="2450075" cy="1058730"/>
              </a:xfrm>
              <a:prstGeom prst="roundRect">
                <a:avLst/>
              </a:prstGeom>
              <a:blipFill>
                <a:blip r:embed="rId4"/>
                <a:stretch>
                  <a:fillRect b="-4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C974D0-D040-4B93-8A54-E1E0A0E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C9569620-E45C-4A40-A597-F61057ABC57D}" type="slidenum">
              <a:rPr lang="zh-CN" altLang="en-US" sz="1600"/>
              <a:pPr/>
              <a:t>15</a:t>
            </a:fld>
            <a:endParaRPr lang="zh-CN" altLang="en-US" sz="16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F4E836F-411C-4668-909C-5F4E0854614A}"/>
              </a:ext>
            </a:extLst>
          </p:cNvPr>
          <p:cNvSpPr/>
          <p:nvPr/>
        </p:nvSpPr>
        <p:spPr>
          <a:xfrm>
            <a:off x="401542" y="5889805"/>
            <a:ext cx="793686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M. Lyu, M. Isaka, T. Myo,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Prog. Theor. Exp. Phys.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011D01 (2018)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5"/>
          <a:stretch/>
        </p:blipFill>
        <p:spPr>
          <a:xfrm>
            <a:off x="220919" y="1143610"/>
            <a:ext cx="6099266" cy="45707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32308" y="4222867"/>
            <a:ext cx="118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Tensor</a:t>
            </a:r>
          </a:p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2602504" y="4075670"/>
            <a:ext cx="191146" cy="22956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>
            <a:spLocks/>
          </p:cNvSpPr>
          <p:nvPr/>
        </p:nvSpPr>
        <p:spPr>
          <a:xfrm>
            <a:off x="528090" y="603067"/>
            <a:ext cx="7387185" cy="42299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Tensor curves of </a:t>
            </a:r>
            <a:r>
              <a:rPr lang="en-US" altLang="zh-CN" sz="2900" kern="100" spc="-50" baseline="3000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3</a:t>
            </a: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 with single HM pair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AE74E4-CFD2-4DC6-AAE0-12D8C772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C9569620-E45C-4A40-A597-F61057ABC57D}" type="slidenum">
              <a:rPr lang="zh-CN" altLang="en-US" sz="1600"/>
              <a:pPr/>
              <a:t>16</a:t>
            </a:fld>
            <a:endParaRPr lang="zh-CN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1B28B637-6D59-4748-AE07-EE3D8BC5CEF4}"/>
                  </a:ext>
                </a:extLst>
              </p:cNvPr>
              <p:cNvSpPr/>
              <p:nvPr/>
            </p:nvSpPr>
            <p:spPr>
              <a:xfrm>
                <a:off x="6320185" y="3088552"/>
                <a:ext cx="2450075" cy="6548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altLang="zh-CN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1B28B637-6D59-4748-AE07-EE3D8BC5CE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85" y="3088552"/>
                <a:ext cx="2450075" cy="65486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0660832-4AE8-4203-B10F-ABB5743160A5}"/>
                  </a:ext>
                </a:extLst>
              </p:cNvPr>
              <p:cNvSpPr txBox="1"/>
              <p:nvPr/>
            </p:nvSpPr>
            <p:spPr>
              <a:xfrm>
                <a:off x="6320186" y="1801706"/>
                <a:ext cx="2450075" cy="10587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just"/>
                <a:r>
                  <a:rPr lang="en-US" altLang="zh-CN" dirty="0"/>
                  <a:t>Single nucleon state in </a:t>
                </a:r>
              </a:p>
              <a:p>
                <a:pPr algn="just"/>
                <a:r>
                  <a:rPr lang="en-US" altLang="zh-CN" dirty="0"/>
                  <a:t>high-momentum pair </a:t>
                </a:r>
              </a:p>
              <a:p>
                <a:pPr algn="just"/>
                <a:r>
                  <a:rPr lang="en-US" altLang="zh-CN" dirty="0"/>
                  <a:t>with imaginary shift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0660832-4AE8-4203-B10F-ABB574316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86" y="1801706"/>
                <a:ext cx="2450075" cy="1058730"/>
              </a:xfrm>
              <a:prstGeom prst="roundRect">
                <a:avLst/>
              </a:prstGeom>
              <a:blipFill>
                <a:blip r:embed="rId4"/>
                <a:stretch>
                  <a:fillRect b="-4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9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 txBox="1">
            <a:spLocks/>
          </p:cNvSpPr>
          <p:nvPr/>
        </p:nvSpPr>
        <p:spPr>
          <a:xfrm>
            <a:off x="377687" y="527824"/>
            <a:ext cx="7837671" cy="6573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Energy, radius and components of </a:t>
            </a:r>
            <a:r>
              <a:rPr lang="en-US" altLang="zh-CN" sz="2900" kern="100" spc="-50" baseline="3000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3</a:t>
            </a: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</a:t>
            </a:r>
          </a:p>
          <a:p>
            <a:pPr marL="0" indent="0">
              <a:buNone/>
            </a:pPr>
            <a:endParaRPr lang="x-none" altLang="zh-CN" sz="3200" kern="100" spc="-50" baseline="30000" dirty="0">
              <a:solidFill>
                <a:srgbClr val="FF0000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842D20-CB92-4796-B929-D302D277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C9569620-E45C-4A40-A597-F61057ABC57D}" type="slidenum">
              <a:rPr lang="zh-CN" altLang="en-US" sz="1600"/>
              <a:pPr/>
              <a:t>17</a:t>
            </a:fld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4024A5-FE53-4393-AE10-77964DB93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654" y="1557875"/>
            <a:ext cx="3925957" cy="272861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B5DB2E6-AC0F-4916-8B3C-D1A34D61E8BE}"/>
              </a:ext>
            </a:extLst>
          </p:cNvPr>
          <p:cNvSpPr/>
          <p:nvPr/>
        </p:nvSpPr>
        <p:spPr>
          <a:xfrm>
            <a:off x="278492" y="5417559"/>
            <a:ext cx="793686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M. Lyu, M. Isaka, T. Myo,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Prog. Theor. Exp. Phys.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011D01 (2018)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BAA58F-75B4-4ABF-B057-C9A2E085A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6" y="1298898"/>
            <a:ext cx="4872354" cy="35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1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0058CB-4749-47F0-804D-E0C8B043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/>
          <a:lstStyle/>
          <a:p>
            <a:fld id="{D8DB2CEA-01C1-444B-8182-C0E3C8521DDE}" type="slidenum">
              <a:rPr lang="zh-CN" altLang="en-US" sz="1600" smtClean="0"/>
              <a:t>18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336212-3BC0-4513-8BD5-376397BC0530}"/>
              </a:ext>
            </a:extLst>
          </p:cNvPr>
          <p:cNvSpPr/>
          <p:nvPr/>
        </p:nvSpPr>
        <p:spPr>
          <a:xfrm>
            <a:off x="377687" y="5305910"/>
            <a:ext cx="646782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M. Lyu, T. Myo, M. Isaka,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Phys. Rev. C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064002 (2018)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16356759-4D56-4D6C-9C59-425A9B6EFA97}"/>
              </a:ext>
            </a:extLst>
          </p:cNvPr>
          <p:cNvSpPr txBox="1">
            <a:spLocks/>
          </p:cNvSpPr>
          <p:nvPr/>
        </p:nvSpPr>
        <p:spPr>
          <a:xfrm>
            <a:off x="377687" y="527825"/>
            <a:ext cx="8137663" cy="5058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Energy, radius and components of </a:t>
            </a:r>
            <a:r>
              <a:rPr lang="en-US" altLang="zh-CN" sz="2900" kern="100" spc="-50" baseline="3000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4</a:t>
            </a: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He</a:t>
            </a:r>
          </a:p>
          <a:p>
            <a:pPr marL="0" indent="0">
              <a:buNone/>
            </a:pPr>
            <a:endParaRPr lang="x-none" altLang="zh-CN" sz="3200" kern="100" spc="-50" baseline="30000" dirty="0">
              <a:solidFill>
                <a:srgbClr val="FF0000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770BF5-9A4E-4C6A-A0A2-CB53CA312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5" y="1341782"/>
            <a:ext cx="4899642" cy="35979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E1CAC3-B881-4EA8-A722-3C50C4E9D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7" r="6777"/>
          <a:stretch/>
        </p:blipFill>
        <p:spPr>
          <a:xfrm>
            <a:off x="4959625" y="1525840"/>
            <a:ext cx="4025930" cy="285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45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 txBox="1">
            <a:spLocks/>
          </p:cNvSpPr>
          <p:nvPr/>
        </p:nvSpPr>
        <p:spPr>
          <a:xfrm>
            <a:off x="123397" y="268677"/>
            <a:ext cx="8302625" cy="5432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900" kern="100" spc="-5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defRPr>
            </a:lvl1pPr>
            <a:lvl2pPr marL="38404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altLang="zh-CN" dirty="0"/>
              <a:t>Energy convergence with respect to </a:t>
            </a:r>
            <a:r>
              <a:rPr lang="en-US" altLang="zh-CN" i="1" dirty="0"/>
              <a:t>NN </a:t>
            </a:r>
            <a:r>
              <a:rPr lang="en-US" altLang="zh-CN" dirty="0"/>
              <a:t>channels</a:t>
            </a:r>
            <a:endParaRPr lang="x-none" altLang="zh-CN" i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78F70E0-1FFD-4A31-9221-D681FA53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05" y="3780066"/>
            <a:ext cx="3882334" cy="25894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3E98400-FEB5-4430-A8F5-E7A2931DA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93" y="912517"/>
            <a:ext cx="3761245" cy="2503905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6F76E6F-2F27-469D-BDD9-9AF100DAAEC5}"/>
              </a:ext>
            </a:extLst>
          </p:cNvPr>
          <p:cNvCxnSpPr>
            <a:cxnSpLocks/>
          </p:cNvCxnSpPr>
          <p:nvPr/>
        </p:nvCxnSpPr>
        <p:spPr>
          <a:xfrm>
            <a:off x="1892201" y="3429000"/>
            <a:ext cx="6197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697B7C-C0C7-418A-B7B8-73BA61A0A6A8}"/>
              </a:ext>
            </a:extLst>
          </p:cNvPr>
          <p:cNvCxnSpPr>
            <a:cxnSpLocks/>
          </p:cNvCxnSpPr>
          <p:nvPr/>
        </p:nvCxnSpPr>
        <p:spPr>
          <a:xfrm>
            <a:off x="1687233" y="6369486"/>
            <a:ext cx="6042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99822-9DC4-4A9C-8ADA-F0726C84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C9569620-E45C-4A40-A597-F61057ABC57D}" type="slidenum">
              <a:rPr lang="zh-CN" altLang="en-US" sz="1600"/>
              <a:pPr/>
              <a:t>19</a:t>
            </a:fld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8968186-DEDE-4D36-ABF4-8C08E4F2F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22" y="3780066"/>
            <a:ext cx="3946800" cy="28186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E59EEAC-D14B-4405-8632-E106249E0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222" y="811963"/>
            <a:ext cx="3946801" cy="2839637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2825F7C-C4DF-4D7F-902E-911F0825FBE1}"/>
              </a:ext>
            </a:extLst>
          </p:cNvPr>
          <p:cNvCxnSpPr>
            <a:cxnSpLocks/>
          </p:cNvCxnSpPr>
          <p:nvPr/>
        </p:nvCxnSpPr>
        <p:spPr>
          <a:xfrm>
            <a:off x="5438186" y="3651600"/>
            <a:ext cx="8731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FEE06354-BA2E-42C7-BA79-CD6D3B7567BE}"/>
              </a:ext>
            </a:extLst>
          </p:cNvPr>
          <p:cNvCxnSpPr>
            <a:cxnSpLocks/>
          </p:cNvCxnSpPr>
          <p:nvPr/>
        </p:nvCxnSpPr>
        <p:spPr>
          <a:xfrm>
            <a:off x="5477943" y="6622500"/>
            <a:ext cx="8731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4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22190" y="6481704"/>
            <a:ext cx="5862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S. C. Pieper and R. B. Wiringa, Annu. Rev. Nucl. Part. Sci. </a:t>
            </a:r>
            <a:r>
              <a:rPr lang="en-US" altLang="zh-CN" sz="1200" b="1" dirty="0">
                <a:solidFill>
                  <a:schemeClr val="bg1"/>
                </a:solidFill>
              </a:rPr>
              <a:t>51</a:t>
            </a:r>
            <a:r>
              <a:rPr lang="en-US" altLang="zh-CN" sz="1200" dirty="0">
                <a:solidFill>
                  <a:schemeClr val="bg1"/>
                </a:solidFill>
              </a:rPr>
              <a:t>, 53 (2001).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391D4F-B0D2-4BD6-A91B-681A535AC0C1}"/>
              </a:ext>
            </a:extLst>
          </p:cNvPr>
          <p:cNvSpPr txBox="1"/>
          <p:nvPr/>
        </p:nvSpPr>
        <p:spPr>
          <a:xfrm>
            <a:off x="618864" y="1161037"/>
            <a:ext cx="4855304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bare nucleon-nucleon 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interaction consists of: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short-range repulsion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tensor attraction 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</a:rPr>
              <a:t>( </a:t>
            </a:r>
            <a:r>
              <a:rPr lang="en-US" altLang="zh-CN" sz="2000" dirty="0">
                <a:solidFill>
                  <a:srgbClr val="A0282D"/>
                </a:solidFill>
                <a:latin typeface="Times New Roman" panose="02020603050405020304" pitchFamily="18" charset="0"/>
              </a:rPr>
              <a:t>&gt; 50% </a:t>
            </a:r>
            <a:r>
              <a:rPr lang="en-US" altLang="zh-CN" sz="2000" dirty="0">
                <a:latin typeface="Times New Roman" panose="02020603050405020304" pitchFamily="18" charset="0"/>
              </a:rPr>
              <a:t>of total attraction)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052DF6-797E-433C-84FA-D08A07A9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78841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C9569620-E45C-4A40-A597-F61057ABC57D}" type="slidenum">
              <a:rPr lang="zh-CN" altLang="en-US" sz="1600"/>
              <a:pPr/>
              <a:t>2</a:t>
            </a:fld>
            <a:endParaRPr lang="zh-CN" altLang="en-US" sz="1600" dirty="0"/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BD3C2F35-C91F-4BD2-BA34-EA21DA0F7F28}"/>
              </a:ext>
            </a:extLst>
          </p:cNvPr>
          <p:cNvSpPr txBox="1">
            <a:spLocks/>
          </p:cNvSpPr>
          <p:nvPr/>
        </p:nvSpPr>
        <p:spPr>
          <a:xfrm>
            <a:off x="290128" y="467654"/>
            <a:ext cx="8011189" cy="51696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The bare interaction between nucleons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36B3A8D-B8D5-40BB-BCA4-C55E157A5A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4" y="3402320"/>
            <a:ext cx="2314303" cy="1928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1705465-1D10-429E-85E9-ED5C25D90123}"/>
                  </a:ext>
                </a:extLst>
              </p:cNvPr>
              <p:cNvSpPr txBox="1"/>
              <p:nvPr/>
            </p:nvSpPr>
            <p:spPr>
              <a:xfrm>
                <a:off x="2851521" y="4548049"/>
                <a:ext cx="26436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acc>
                      </m:e>
                    </m:d>
                  </m:oMath>
                </a14:m>
                <a:endParaRPr lang="en-US" altLang="zh-CN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1705465-1D10-429E-85E9-ED5C25D90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521" y="4548049"/>
                <a:ext cx="2643691" cy="646331"/>
              </a:xfrm>
              <a:prstGeom prst="rect">
                <a:avLst/>
              </a:prstGeom>
              <a:blipFill>
                <a:blip r:embed="rId3"/>
                <a:stretch>
                  <a:fillRect t="-5660" r="-254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9482D12-649A-4A21-94D9-A5733F7FA516}"/>
                  </a:ext>
                </a:extLst>
              </p:cNvPr>
              <p:cNvSpPr/>
              <p:nvPr/>
            </p:nvSpPr>
            <p:spPr>
              <a:xfrm>
                <a:off x="2925059" y="3525816"/>
                <a:ext cx="2377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central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tensor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9482D12-649A-4A21-94D9-A5733F7FA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059" y="3525816"/>
                <a:ext cx="23777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8DB9244-078F-4967-894D-93398763B516}"/>
                  </a:ext>
                </a:extLst>
              </p:cNvPr>
              <p:cNvSpPr/>
              <p:nvPr/>
            </p:nvSpPr>
            <p:spPr>
              <a:xfrm>
                <a:off x="2925059" y="4072119"/>
                <a:ext cx="246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tensor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8DB9244-078F-4967-894D-93398763B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059" y="4072119"/>
                <a:ext cx="246137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9D1EC71D-1D32-4C36-A74D-C4E4A76420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235" t="50018"/>
          <a:stretch/>
        </p:blipFill>
        <p:spPr>
          <a:xfrm>
            <a:off x="5763943" y="3316141"/>
            <a:ext cx="3158828" cy="23347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53B6E1-EABA-4AA8-B198-6E5AC831CD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484" b="50017"/>
          <a:stretch/>
        </p:blipFill>
        <p:spPr>
          <a:xfrm>
            <a:off x="5650479" y="1089437"/>
            <a:ext cx="3272292" cy="233471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7105886-F1A1-4B83-9DDD-550FB6F03C0E}"/>
              </a:ext>
            </a:extLst>
          </p:cNvPr>
          <p:cNvSpPr/>
          <p:nvPr/>
        </p:nvSpPr>
        <p:spPr>
          <a:xfrm>
            <a:off x="6574813" y="5744239"/>
            <a:ext cx="2347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AV8’ bare interaction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44B83B-2419-4447-8BA8-163A6BBC8BB4}"/>
              </a:ext>
            </a:extLst>
          </p:cNvPr>
          <p:cNvSpPr/>
          <p:nvPr/>
        </p:nvSpPr>
        <p:spPr>
          <a:xfrm>
            <a:off x="1225070" y="5614600"/>
            <a:ext cx="3399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</a:rPr>
              <a:t>Tensor force as the </a:t>
            </a:r>
            <a:r>
              <a:rPr lang="zh-CN" altLang="en-US" dirty="0">
                <a:latin typeface="Times New Roman" panose="02020603050405020304" pitchFamily="18" charset="0"/>
              </a:rPr>
              <a:t>dominant effect of the single-pion exchang</a:t>
            </a:r>
            <a:r>
              <a:rPr lang="en-US" altLang="zh-CN" dirty="0">
                <a:latin typeface="Times New Roman" panose="02020603050405020304" pitchFamily="18" charset="0"/>
              </a:rPr>
              <a:t>e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97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/>
          <p:cNvSpPr txBox="1">
            <a:spLocks/>
          </p:cNvSpPr>
          <p:nvPr/>
        </p:nvSpPr>
        <p:spPr>
          <a:xfrm>
            <a:off x="524310" y="501651"/>
            <a:ext cx="7991040" cy="54328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Convergence of Hamiltonian components (</a:t>
            </a:r>
            <a:r>
              <a:rPr lang="en-US" altLang="zh-CN" sz="2900" kern="100" spc="-50" baseline="3000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4</a:t>
            </a: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He)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013B92-B5C5-44A8-8ACA-DAD97198B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98" y="1496380"/>
            <a:ext cx="6050468" cy="415898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4BAE2C-9115-4CCB-AB43-FD52B4BE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C9569620-E45C-4A40-A597-F61057ABC57D}" type="slidenum">
              <a:rPr lang="zh-CN" altLang="en-US" sz="1600"/>
              <a:pPr/>
              <a:t>20</a:t>
            </a:fld>
            <a:endParaRPr lang="zh-CN" altLang="en-US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BC85AC5-6A54-4E6E-A541-5C3D79B3151C}"/>
              </a:ext>
            </a:extLst>
          </p:cNvPr>
          <p:cNvSpPr/>
          <p:nvPr/>
        </p:nvSpPr>
        <p:spPr>
          <a:xfrm>
            <a:off x="6057900" y="1712740"/>
            <a:ext cx="2573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High-momentum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1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>
            <a:spLocks/>
          </p:cNvSpPr>
          <p:nvPr/>
        </p:nvSpPr>
        <p:spPr>
          <a:xfrm>
            <a:off x="503417" y="524126"/>
            <a:ext cx="7944647" cy="46212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38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“high-momentum” components in nuclei?</a:t>
            </a:r>
            <a:endParaRPr lang="x-none" altLang="zh-CN" sz="2900" kern="100" spc="-38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5B5DDD-44C6-444D-A950-3C82BCB2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8" y="1935347"/>
            <a:ext cx="3404341" cy="245289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0F23BD3-24FB-4F56-9ECA-F2665D423A4A}"/>
              </a:ext>
            </a:extLst>
          </p:cNvPr>
          <p:cNvSpPr/>
          <p:nvPr/>
        </p:nvSpPr>
        <p:spPr>
          <a:xfrm>
            <a:off x="216082" y="4395250"/>
            <a:ext cx="4796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Proton momentum distribution by GFMC</a:t>
            </a:r>
            <a:b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[</a:t>
            </a:r>
            <a:r>
              <a:rPr lang="it-IT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Wiringa </a:t>
            </a:r>
            <a:r>
              <a:rPr lang="it-IT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et al.</a:t>
            </a:r>
            <a:r>
              <a:rPr lang="it-IT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Phys. Rev. </a:t>
            </a:r>
            <a:r>
              <a:rPr lang="en-US" altLang="zh-CN" dirty="0">
                <a:latin typeface="Times New Roman" panose="02020603050405020304" pitchFamily="18" charset="0"/>
              </a:rPr>
              <a:t>C </a:t>
            </a:r>
            <a:r>
              <a:rPr lang="en-US" altLang="zh-CN" b="1" dirty="0">
                <a:latin typeface="Times New Roman" panose="02020603050405020304" pitchFamily="18" charset="0"/>
              </a:rPr>
              <a:t>89</a:t>
            </a:r>
            <a:r>
              <a:rPr lang="en-US" altLang="zh-CN" dirty="0">
                <a:latin typeface="Times New Roman" panose="02020603050405020304" pitchFamily="18" charset="0"/>
              </a:rPr>
              <a:t>, 024305 (2014)].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C3E43A-F42D-47C7-8D5A-0FFE441E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/>
          <a:lstStyle/>
          <a:p>
            <a:fld id="{D8DB2CEA-01C1-444B-8182-C0E3C8521DDE}" type="slidenum">
              <a:rPr lang="zh-CN" altLang="en-US" sz="1600" smtClean="0"/>
              <a:t>21</a:t>
            </a:fld>
            <a:endParaRPr lang="zh-CN" altLang="en-US" dirty="0"/>
          </a:p>
        </p:txBody>
      </p:sp>
      <p:pic>
        <p:nvPicPr>
          <p:cNvPr id="12" name="图形 11" descr="研究">
            <a:extLst>
              <a:ext uri="{FF2B5EF4-FFF2-40B4-BE49-F238E27FC236}">
                <a16:creationId xmlns:a16="http://schemas.microsoft.com/office/drawing/2014/main" id="{4CC5225A-E5AF-4838-87F5-7597CD471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5275" y="2650459"/>
            <a:ext cx="1077442" cy="10774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06A8DCC-7B46-4BA5-BD1D-55E7F4444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395" y="1986739"/>
            <a:ext cx="3418927" cy="2350111"/>
          </a:xfrm>
          <a:prstGeom prst="rect">
            <a:avLst/>
          </a:prstGeom>
        </p:spPr>
      </p:pic>
      <p:pic>
        <p:nvPicPr>
          <p:cNvPr id="5" name="图形 4" descr="研究">
            <a:extLst>
              <a:ext uri="{FF2B5EF4-FFF2-40B4-BE49-F238E27FC236}">
                <a16:creationId xmlns:a16="http://schemas.microsoft.com/office/drawing/2014/main" id="{0786837C-4758-49E8-9FA4-1B209C44F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3781" y="2650459"/>
            <a:ext cx="1077442" cy="1077442"/>
          </a:xfrm>
          <a:prstGeom prst="rect">
            <a:avLst/>
          </a:prstGeom>
        </p:spPr>
      </p:pic>
      <p:sp>
        <p:nvSpPr>
          <p:cNvPr id="8" name="箭头: 左右 7">
            <a:extLst>
              <a:ext uri="{FF2B5EF4-FFF2-40B4-BE49-F238E27FC236}">
                <a16:creationId xmlns:a16="http://schemas.microsoft.com/office/drawing/2014/main" id="{2464AADB-BD7B-4495-BD8B-875F1347B3CD}"/>
              </a:ext>
            </a:extLst>
          </p:cNvPr>
          <p:cNvSpPr/>
          <p:nvPr/>
        </p:nvSpPr>
        <p:spPr>
          <a:xfrm>
            <a:off x="4135772" y="2919369"/>
            <a:ext cx="654342" cy="2181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6702592-2A24-4D9C-BF28-B93375FE30FF}"/>
              </a:ext>
            </a:extLst>
          </p:cNvPr>
          <p:cNvSpPr txBox="1"/>
          <p:nvPr/>
        </p:nvSpPr>
        <p:spPr>
          <a:xfrm>
            <a:off x="257996" y="947089"/>
            <a:ext cx="5345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800" i="1" dirty="0"/>
              <a:t>— </a:t>
            </a:r>
            <a:r>
              <a:rPr lang="en-US" altLang="zh-CN" sz="1800" i="1" kern="100" spc="-50" dirty="0">
                <a:solidFill>
                  <a:schemeClr val="tx1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suggestion from Prof. C. Xu, in visiting RCNP, 2019</a:t>
            </a:r>
          </a:p>
        </p:txBody>
      </p:sp>
    </p:spTree>
    <p:extLst>
      <p:ext uri="{BB962C8B-B14F-4D97-AF65-F5344CB8AC3E}">
        <p14:creationId xmlns:p14="http://schemas.microsoft.com/office/powerpoint/2010/main" val="3698818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D5C7274-0FC9-4245-96CD-CF5DE352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575" y="1448123"/>
            <a:ext cx="4276492" cy="3361087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1821720E-EA05-4C1B-BE45-EAE69AB2E8B1}"/>
              </a:ext>
            </a:extLst>
          </p:cNvPr>
          <p:cNvSpPr txBox="1">
            <a:spLocks/>
          </p:cNvSpPr>
          <p:nvPr/>
        </p:nvSpPr>
        <p:spPr>
          <a:xfrm>
            <a:off x="290900" y="392351"/>
            <a:ext cx="8435151" cy="56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distribution of AMD wave function</a:t>
            </a:r>
            <a:endParaRPr lang="zh-CN" altLang="en-US" sz="3200" i="1" dirty="0">
              <a:solidFill>
                <a:srgbClr val="216AA8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659F9EA-1D97-476B-9034-2F3BFFDBEF48}"/>
              </a:ext>
            </a:extLst>
          </p:cNvPr>
          <p:cNvSpPr/>
          <p:nvPr/>
        </p:nvSpPr>
        <p:spPr>
          <a:xfrm>
            <a:off x="4913918" y="4809210"/>
            <a:ext cx="381213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distribution described by AMD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wave function (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DF59CAB-42CD-480A-9FF4-10E92CC5DDB1}"/>
              </a:ext>
            </a:extLst>
          </p:cNvPr>
          <p:cNvSpPr/>
          <p:nvPr/>
        </p:nvSpPr>
        <p:spPr>
          <a:xfrm>
            <a:off x="290901" y="1506913"/>
            <a:ext cx="5032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ormulated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distribution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AMD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formalism</a:t>
            </a:r>
          </a:p>
        </p:txBody>
      </p:sp>
      <p:sp>
        <p:nvSpPr>
          <p:cNvPr id="25" name="灯片编号占位符 24">
            <a:extLst>
              <a:ext uri="{FF2B5EF4-FFF2-40B4-BE49-F238E27FC236}">
                <a16:creationId xmlns:a16="http://schemas.microsoft.com/office/drawing/2014/main" id="{6CAE9B14-50EA-4342-9D6E-2C0A92ED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22</a:t>
            </a:fld>
            <a:endParaRPr lang="zh-CN" altLang="en-US" sz="160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7B6403-31A4-4FD2-8759-AA8415E73858}"/>
              </a:ext>
            </a:extLst>
          </p:cNvPr>
          <p:cNvSpPr/>
          <p:nvPr/>
        </p:nvSpPr>
        <p:spPr>
          <a:xfrm>
            <a:off x="7554718" y="330559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76F85E6-F7C8-4379-81A2-3F53DB222EA0}"/>
              </a:ext>
            </a:extLst>
          </p:cNvPr>
          <p:cNvSpPr/>
          <p:nvPr/>
        </p:nvSpPr>
        <p:spPr>
          <a:xfrm>
            <a:off x="290900" y="2454423"/>
            <a:ext cx="479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Center-of-mass motion correctly treated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4671FAE-7A1E-403E-8B0C-5F30D2A3309D}"/>
              </a:ext>
            </a:extLst>
          </p:cNvPr>
          <p:cNvSpPr/>
          <p:nvPr/>
        </p:nvSpPr>
        <p:spPr>
          <a:xfrm>
            <a:off x="290900" y="3305595"/>
            <a:ext cx="5032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 is also applicable for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HMAMD wave function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5FD68E3-6AEF-4DF5-BCB9-D2CB304E9248}"/>
              </a:ext>
            </a:extLst>
          </p:cNvPr>
          <p:cNvSpPr/>
          <p:nvPr/>
        </p:nvSpPr>
        <p:spPr>
          <a:xfrm>
            <a:off x="290900" y="4203082"/>
            <a:ext cx="479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as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2FC921A-9BCE-42BE-9080-86BA2D1D1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32" y="4691063"/>
            <a:ext cx="1941835" cy="6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1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1821720E-EA05-4C1B-BE45-EAE69AB2E8B1}"/>
              </a:ext>
            </a:extLst>
          </p:cNvPr>
          <p:cNvSpPr txBox="1">
            <a:spLocks/>
          </p:cNvSpPr>
          <p:nvPr/>
        </p:nvSpPr>
        <p:spPr>
          <a:xfrm>
            <a:off x="322827" y="361305"/>
            <a:ext cx="8498346" cy="600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momentum distribution of HM-AMD bases</a:t>
            </a:r>
            <a:endParaRPr lang="zh-CN" altLang="en-US" sz="3200" i="1" dirty="0">
              <a:solidFill>
                <a:srgbClr val="216AA8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A1996720-6BFB-46F3-AFB8-D1DF7492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82062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23</a:t>
            </a:fld>
            <a:endParaRPr lang="zh-CN" altLang="en-US" sz="16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D432C2E-A7B6-4719-A0D5-2CD70D513538}"/>
              </a:ext>
            </a:extLst>
          </p:cNvPr>
          <p:cNvSpPr/>
          <p:nvPr/>
        </p:nvSpPr>
        <p:spPr>
          <a:xfrm>
            <a:off x="9123774" y="2592296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base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11B0213-5FD1-4A0E-AD0E-D044D9591FF1}"/>
              </a:ext>
            </a:extLst>
          </p:cNvPr>
          <p:cNvSpPr/>
          <p:nvPr/>
        </p:nvSpPr>
        <p:spPr>
          <a:xfrm>
            <a:off x="6989031" y="2771200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base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AE27FEE-86E2-45EB-95A5-A22A62DD1CAB}"/>
              </a:ext>
            </a:extLst>
          </p:cNvPr>
          <p:cNvSpPr/>
          <p:nvPr/>
        </p:nvSpPr>
        <p:spPr>
          <a:xfrm>
            <a:off x="7014242" y="4815281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Superposed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3B305CF-5D17-4AF0-8FE2-526FC56678CB}"/>
              </a:ext>
            </a:extLst>
          </p:cNvPr>
          <p:cNvSpPr/>
          <p:nvPr/>
        </p:nvSpPr>
        <p:spPr>
          <a:xfrm>
            <a:off x="9114156" y="4636377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Superposed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4E2A2BD-B77F-42FB-A24B-A9D7788D9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82" y="1367976"/>
            <a:ext cx="5815311" cy="476075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AB2DDD14-9F9C-4EDE-BE1C-9221CC2A2289}"/>
              </a:ext>
            </a:extLst>
          </p:cNvPr>
          <p:cNvSpPr/>
          <p:nvPr/>
        </p:nvSpPr>
        <p:spPr>
          <a:xfrm>
            <a:off x="632151" y="2393124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D=0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66BA5C16-931C-4145-8B62-61F3EB1813A3}"/>
                  </a:ext>
                </a:extLst>
              </p:cNvPr>
              <p:cNvSpPr/>
              <p:nvPr/>
            </p:nvSpPr>
            <p:spPr>
              <a:xfrm>
                <a:off x="632151" y="4167340"/>
                <a:ext cx="8306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zh-CN" altLang="en-US" sz="2400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66BA5C16-931C-4145-8B62-61F3EB181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51" y="4167340"/>
                <a:ext cx="830612" cy="461665"/>
              </a:xfrm>
              <a:prstGeom prst="rect">
                <a:avLst/>
              </a:prstGeom>
              <a:blipFill>
                <a:blip r:embed="rId3"/>
                <a:stretch>
                  <a:fillRect l="-2206"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4AE7421-0576-41FA-BC8D-0D7D390122B1}"/>
                  </a:ext>
                </a:extLst>
              </p:cNvPr>
              <p:cNvSpPr/>
              <p:nvPr/>
            </p:nvSpPr>
            <p:spPr>
              <a:xfrm>
                <a:off x="6824314" y="2336090"/>
                <a:ext cx="1924821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altLang="zh-CN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fm</m:t>
                          </m:r>
                        </m:e>
                        <m:sup>
                          <m:r>
                            <a:rPr lang="en-US" altLang="zh-CN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CN" altLang="en-US" sz="2400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4AE7421-0576-41FA-BC8D-0D7D39012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314" y="2336090"/>
                <a:ext cx="1924821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C0369F0-9C99-48C8-A803-C18C765CAFB5}"/>
                  </a:ext>
                </a:extLst>
              </p:cNvPr>
              <p:cNvSpPr/>
              <p:nvPr/>
            </p:nvSpPr>
            <p:spPr>
              <a:xfrm>
                <a:off x="6956111" y="4230143"/>
                <a:ext cx="18650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⊕∑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zh-CN" altLang="en-US" sz="2400" b="1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C0369F0-9C99-48C8-A803-C18C765CA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111" y="4230143"/>
                <a:ext cx="1865062" cy="461665"/>
              </a:xfrm>
              <a:prstGeom prst="rect">
                <a:avLst/>
              </a:prstGeom>
              <a:blipFill>
                <a:blip r:embed="rId5"/>
                <a:stretch>
                  <a:fillRect l="-327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940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90B9C34-D01F-4376-8C59-47549BEB1360}"/>
              </a:ext>
            </a:extLst>
          </p:cNvPr>
          <p:cNvSpPr txBox="1"/>
          <p:nvPr/>
        </p:nvSpPr>
        <p:spPr>
          <a:xfrm>
            <a:off x="334373" y="2967335"/>
            <a:ext cx="429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expansion denoted by overlap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32F416C-3FBF-4485-B553-17EC240538E1}"/>
              </a:ext>
            </a:extLst>
          </p:cNvPr>
          <p:cNvSpPr/>
          <p:nvPr/>
        </p:nvSpPr>
        <p:spPr>
          <a:xfrm>
            <a:off x="334373" y="409994"/>
            <a:ext cx="7866256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dirty="0">
                <a:solidFill>
                  <a:srgbClr val="216AA8"/>
                </a:solidFill>
                <a:latin typeface="Georgia" panose="02040502050405020303" pitchFamily="18" charset="0"/>
              </a:rPr>
              <a:t>“Translation” from TO-HMAMD to HMAMD</a:t>
            </a:r>
            <a:endParaRPr lang="zh-CN" altLang="en-US" sz="2900" dirty="0">
              <a:solidFill>
                <a:srgbClr val="216AA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26C4954-9B36-400B-970E-10B0A8A0DBA2}"/>
                  </a:ext>
                </a:extLst>
              </p:cNvPr>
              <p:cNvSpPr/>
              <p:nvPr/>
            </p:nvSpPr>
            <p:spPr>
              <a:xfrm>
                <a:off x="629143" y="3576808"/>
                <a:ext cx="1956113" cy="369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O =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26C4954-9B36-400B-970E-10B0A8A0D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43" y="3576808"/>
                <a:ext cx="1956113" cy="369653"/>
              </a:xfrm>
              <a:prstGeom prst="rect">
                <a:avLst/>
              </a:prstGeom>
              <a:blipFill>
                <a:blip r:embed="rId2"/>
                <a:stretch>
                  <a:fillRect l="-2492" t="-121667" r="-2492" b="-18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B31EAFE-CC07-4C48-A353-0547984810C5}"/>
                  </a:ext>
                </a:extLst>
              </p:cNvPr>
              <p:cNvSpPr txBox="1"/>
              <p:nvPr/>
            </p:nvSpPr>
            <p:spPr>
              <a:xfrm>
                <a:off x="334373" y="1271768"/>
                <a:ext cx="42376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altLang="zh-CN" dirty="0">
                    <a:solidFill>
                      <a:srgbClr val="A0282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initio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 function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solidFill>
                      <a:srgbClr val="A0282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HMAMD bases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B31EAFE-CC07-4C48-A353-054798481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73" y="1271768"/>
                <a:ext cx="4237627" cy="646331"/>
              </a:xfrm>
              <a:prstGeom prst="rect">
                <a:avLst/>
              </a:prstGeom>
              <a:blipFill>
                <a:blip r:embed="rId3"/>
                <a:stretch>
                  <a:fillRect l="-1007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188E844-0DC8-4C91-B450-4C5E18ED3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14" y="2027032"/>
            <a:ext cx="2949701" cy="639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F02EBD0-DF8B-4F93-AC5D-A648B72A1138}"/>
                  </a:ext>
                </a:extLst>
              </p:cNvPr>
              <p:cNvSpPr/>
              <p:nvPr/>
            </p:nvSpPr>
            <p:spPr>
              <a:xfrm>
                <a:off x="629143" y="4049941"/>
                <a:ext cx="11825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CN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 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altLang="zh-CN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F02EBD0-DF8B-4F93-AC5D-A648B72A1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43" y="4049941"/>
                <a:ext cx="1182568" cy="369332"/>
              </a:xfrm>
              <a:prstGeom prst="rect">
                <a:avLst/>
              </a:prstGeom>
              <a:blipFill>
                <a:blip r:embed="rId5"/>
                <a:stretch>
                  <a:fillRect l="-4124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灯片编号占位符 40">
            <a:extLst>
              <a:ext uri="{FF2B5EF4-FFF2-40B4-BE49-F238E27FC236}">
                <a16:creationId xmlns:a16="http://schemas.microsoft.com/office/drawing/2014/main" id="{394A5659-9806-4848-9ED5-4A722DD2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24</a:t>
            </a:fld>
            <a:endParaRPr lang="zh-CN" altLang="en-US" sz="160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01EF8B4-A2E0-492C-A8F7-627A38404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5078" y="1399156"/>
            <a:ext cx="4165070" cy="287609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45D7AF-F3CA-4A3C-B54C-8FDB0A0D75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7165" y="4481945"/>
            <a:ext cx="4432983" cy="955519"/>
          </a:xfrm>
          <a:prstGeom prst="rect">
            <a:avLst/>
          </a:prstGeom>
        </p:spPr>
      </p:pic>
      <p:pic>
        <p:nvPicPr>
          <p:cNvPr id="1026" name="Picture 2" descr="“translation”的图片搜索结果">
            <a:extLst>
              <a:ext uri="{FF2B5EF4-FFF2-40B4-BE49-F238E27FC236}">
                <a16:creationId xmlns:a16="http://schemas.microsoft.com/office/drawing/2014/main" id="{CCFD8106-3F2D-4D65-A4A4-2B71DFE43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0"/>
          <a:stretch/>
        </p:blipFill>
        <p:spPr bwMode="auto">
          <a:xfrm>
            <a:off x="629143" y="5150492"/>
            <a:ext cx="1770108" cy="814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03EE5D2-B62C-4EE6-9ED8-1D07E2FF6EED}"/>
              </a:ext>
            </a:extLst>
          </p:cNvPr>
          <p:cNvSpPr txBox="1"/>
          <p:nvPr/>
        </p:nvSpPr>
        <p:spPr>
          <a:xfrm>
            <a:off x="2297197" y="5117655"/>
            <a:ext cx="805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600" b="1" dirty="0">
                <a:latin typeface="等线" panose="02010600030101010101" pitchFamily="2" charset="-122"/>
                <a:ea typeface="等线" panose="02010600030101010101" pitchFamily="2" charset="-122"/>
              </a:rPr>
              <a:t>汉</a:t>
            </a:r>
          </a:p>
        </p:txBody>
      </p:sp>
    </p:spTree>
    <p:extLst>
      <p:ext uri="{BB962C8B-B14F-4D97-AF65-F5344CB8AC3E}">
        <p14:creationId xmlns:p14="http://schemas.microsoft.com/office/powerpoint/2010/main" val="2244827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1821720E-EA05-4C1B-BE45-EAE69AB2E8B1}"/>
              </a:ext>
            </a:extLst>
          </p:cNvPr>
          <p:cNvSpPr txBox="1">
            <a:spLocks/>
          </p:cNvSpPr>
          <p:nvPr/>
        </p:nvSpPr>
        <p:spPr>
          <a:xfrm>
            <a:off x="399094" y="470490"/>
            <a:ext cx="10515600" cy="56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High-momentum components of </a:t>
            </a:r>
            <a:r>
              <a:rPr lang="en-US" altLang="zh-CN" sz="3200" baseline="300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2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zh-CN" altLang="en-US" sz="3200" dirty="0">
              <a:solidFill>
                <a:srgbClr val="216AA8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8FB79A25-84A3-4371-9307-6F74C493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25</a:t>
            </a:fld>
            <a:endParaRPr lang="zh-CN" altLang="en-US" sz="160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10DB34E-75E9-4BF6-88CD-41563A18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02" y="1787517"/>
            <a:ext cx="5221527" cy="397951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F8C07EB-A8A2-439B-8696-DC9B51D4EDA4}"/>
              </a:ext>
            </a:extLst>
          </p:cNvPr>
          <p:cNvSpPr/>
          <p:nvPr/>
        </p:nvSpPr>
        <p:spPr>
          <a:xfrm>
            <a:off x="1766502" y="5884722"/>
            <a:ext cx="595959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M. Lyu, T. Myo, H. Toki, H. Horiuchi, C. Xu, and N. Wan, </a:t>
            </a:r>
          </a:p>
          <a:p>
            <a:r>
              <a:rPr lang="en-US" altLang="zh-CN" sz="1800" i="1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     Phys. Lett. B </a:t>
            </a:r>
            <a:r>
              <a:rPr lang="en-US" altLang="zh-CN" sz="1800" b="1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805</a:t>
            </a:r>
            <a:r>
              <a:rPr lang="en-US" altLang="zh-CN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,</a:t>
            </a:r>
            <a:r>
              <a:rPr lang="en-US" altLang="zh-CN" b="1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altLang="zh-CN" sz="18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135421 (2020)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34F589D-06A5-45CF-9F63-EA978952ED48}"/>
              </a:ext>
            </a:extLst>
          </p:cNvPr>
          <p:cNvSpPr txBox="1"/>
          <p:nvPr/>
        </p:nvSpPr>
        <p:spPr>
          <a:xfrm>
            <a:off x="-1" y="966427"/>
            <a:ext cx="8623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“Have you compared results with other ab initio calculations?” — Prof. O. Hen</a:t>
            </a:r>
            <a:r>
              <a:rPr lang="en-US" altLang="zh-CN" sz="1800" i="1" kern="100" spc="-5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558995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>
            <a:spLocks/>
          </p:cNvSpPr>
          <p:nvPr/>
        </p:nvSpPr>
        <p:spPr>
          <a:xfrm>
            <a:off x="310723" y="426565"/>
            <a:ext cx="7923532" cy="143024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Experimental manifestation for</a:t>
            </a:r>
            <a:r>
              <a:rPr lang="zh-CN" altLang="en-US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tensor correlation?</a:t>
            </a:r>
          </a:p>
          <a:p>
            <a:r>
              <a:rPr lang="en-US" altLang="zh-CN" sz="2000" i="1" dirty="0"/>
              <a:t>— </a:t>
            </a:r>
            <a:r>
              <a:rPr lang="en-US" altLang="zh-CN" sz="2000" i="1" kern="100" spc="-50" dirty="0">
                <a:solidFill>
                  <a:schemeClr val="tx1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question from Prof. </a:t>
            </a:r>
            <a:r>
              <a:rPr lang="en-US" altLang="zh-CN" sz="2000" i="1" kern="100" spc="-50" dirty="0" err="1">
                <a:solidFill>
                  <a:schemeClr val="tx1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Hosaka</a:t>
            </a:r>
            <a:r>
              <a:rPr lang="en-US" altLang="zh-CN" sz="2000" i="1" kern="100" spc="-50" dirty="0">
                <a:solidFill>
                  <a:schemeClr val="tx1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, 2019</a:t>
            </a:r>
          </a:p>
          <a:p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0F23BD3-24FB-4F56-9ECA-F2665D423A4A}"/>
              </a:ext>
            </a:extLst>
          </p:cNvPr>
          <p:cNvSpPr/>
          <p:nvPr/>
        </p:nvSpPr>
        <p:spPr>
          <a:xfrm>
            <a:off x="812513" y="5761745"/>
            <a:ext cx="36407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High-momentum components of 4He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C3E43A-F42D-47C7-8D5A-0FFE441E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26</a:t>
            </a:fld>
            <a:endParaRPr lang="zh-CN" altLang="en-US" sz="160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460CF05-0D96-443C-9089-7989687F899B}"/>
              </a:ext>
            </a:extLst>
          </p:cNvPr>
          <p:cNvSpPr/>
          <p:nvPr/>
        </p:nvSpPr>
        <p:spPr>
          <a:xfrm>
            <a:off x="4932726" y="5761745"/>
            <a:ext cx="403236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of Hamiltonian components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76041F6-B9EB-4030-B68F-2A10FDECE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54" y="1546725"/>
            <a:ext cx="3925679" cy="29919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328C03-9BFE-40DF-BDCB-A49658EA2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577" y="1546725"/>
            <a:ext cx="4376456" cy="3008299"/>
          </a:xfrm>
          <a:prstGeom prst="rect">
            <a:avLst/>
          </a:prstGeom>
        </p:spPr>
      </p:pic>
      <p:sp>
        <p:nvSpPr>
          <p:cNvPr id="4" name="箭头: 右弧形 3">
            <a:extLst>
              <a:ext uri="{FF2B5EF4-FFF2-40B4-BE49-F238E27FC236}">
                <a16:creationId xmlns:a16="http://schemas.microsoft.com/office/drawing/2014/main" id="{1AE86409-4F64-4525-ABEC-21996A59B92A}"/>
              </a:ext>
            </a:extLst>
          </p:cNvPr>
          <p:cNvSpPr/>
          <p:nvPr/>
        </p:nvSpPr>
        <p:spPr>
          <a:xfrm rot="5595837">
            <a:off x="4330390" y="2224604"/>
            <a:ext cx="1252331" cy="5123621"/>
          </a:xfrm>
          <a:prstGeom prst="curvedLeftArrow">
            <a:avLst>
              <a:gd name="adj1" fmla="val 15294"/>
              <a:gd name="adj2" fmla="val 50000"/>
              <a:gd name="adj3" fmla="val 22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18E8A0F-9074-40EF-B163-B9E4DFAA88B1}"/>
              </a:ext>
            </a:extLst>
          </p:cNvPr>
          <p:cNvSpPr/>
          <p:nvPr/>
        </p:nvSpPr>
        <p:spPr>
          <a:xfrm>
            <a:off x="4854976" y="4624264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823036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1821720E-EA05-4C1B-BE45-EAE69AB2E8B1}"/>
              </a:ext>
            </a:extLst>
          </p:cNvPr>
          <p:cNvSpPr txBox="1">
            <a:spLocks/>
          </p:cNvSpPr>
          <p:nvPr/>
        </p:nvSpPr>
        <p:spPr>
          <a:xfrm>
            <a:off x="437111" y="360940"/>
            <a:ext cx="8269777" cy="56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 of tensor correlation in nuclei</a:t>
            </a:r>
            <a:endParaRPr lang="zh-CN" altLang="en-US" sz="3200" dirty="0">
              <a:solidFill>
                <a:srgbClr val="216AA8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8FB79A25-84A3-4371-9307-6F74C493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27</a:t>
            </a:fld>
            <a:endParaRPr lang="zh-CN" altLang="en-US" sz="16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FCAC64-196F-49E7-85FD-DE41428FC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99" y="1225369"/>
            <a:ext cx="5796030" cy="43499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975B9AA-845D-44AC-8E39-3780EFE27FC5}"/>
              </a:ext>
            </a:extLst>
          </p:cNvPr>
          <p:cNvSpPr txBox="1"/>
          <p:nvPr/>
        </p:nvSpPr>
        <p:spPr>
          <a:xfrm>
            <a:off x="3154174" y="3863975"/>
            <a:ext cx="118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tensor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FB70AFC-305B-4E6D-88FF-92B490D03785}"/>
              </a:ext>
            </a:extLst>
          </p:cNvPr>
          <p:cNvCxnSpPr>
            <a:cxnSpLocks/>
          </p:cNvCxnSpPr>
          <p:nvPr/>
        </p:nvCxnSpPr>
        <p:spPr>
          <a:xfrm flipV="1">
            <a:off x="4002179" y="4052724"/>
            <a:ext cx="542488" cy="13441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0F12A0B-C5A1-4EDB-932D-BFE2F63444BE}"/>
              </a:ext>
            </a:extLst>
          </p:cNvPr>
          <p:cNvSpPr txBox="1"/>
          <p:nvPr/>
        </p:nvSpPr>
        <p:spPr>
          <a:xfrm>
            <a:off x="5577336" y="3290671"/>
            <a:ext cx="134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tensor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294D5F2-001F-4A4F-A3A7-AE3B02B83402}"/>
              </a:ext>
            </a:extLst>
          </p:cNvPr>
          <p:cNvCxnSpPr>
            <a:cxnSpLocks/>
          </p:cNvCxnSpPr>
          <p:nvPr/>
        </p:nvCxnSpPr>
        <p:spPr>
          <a:xfrm flipH="1">
            <a:off x="5577335" y="3633162"/>
            <a:ext cx="460852" cy="28283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86C3DAC-DF6D-4475-A993-B6E9BB9BD29A}"/>
              </a:ext>
            </a:extLst>
          </p:cNvPr>
          <p:cNvSpPr/>
          <p:nvPr/>
        </p:nvSpPr>
        <p:spPr>
          <a:xfrm>
            <a:off x="1478968" y="5639763"/>
            <a:ext cx="613139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Nucleon momentum distribution of </a:t>
            </a:r>
            <a:r>
              <a:rPr lang="zh-CN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calculated with the AV4 ′ and the AV8 ′ interaction</a:t>
            </a:r>
          </a:p>
        </p:txBody>
      </p:sp>
    </p:spTree>
    <p:extLst>
      <p:ext uri="{BB962C8B-B14F-4D97-AF65-F5344CB8AC3E}">
        <p14:creationId xmlns:p14="http://schemas.microsoft.com/office/powerpoint/2010/main" val="37573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561477A0-DAE8-460E-80FC-492454A7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56" y="1260528"/>
            <a:ext cx="4880116" cy="317501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06CF3DE-0CAE-46DC-BE47-97574253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89141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28</a:t>
            </a:fld>
            <a:endParaRPr lang="zh-CN" altLang="en-US" sz="1600" dirty="0"/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3C02CF24-BC99-4D35-9121-AAD157E4E3A3}"/>
              </a:ext>
            </a:extLst>
          </p:cNvPr>
          <p:cNvSpPr txBox="1">
            <a:spLocks/>
          </p:cNvSpPr>
          <p:nvPr/>
        </p:nvSpPr>
        <p:spPr>
          <a:xfrm>
            <a:off x="320293" y="483559"/>
            <a:ext cx="7596147" cy="67253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Decomposition of </a:t>
            </a:r>
            <a:r>
              <a:rPr lang="en-US" altLang="zh-CN" sz="2900" kern="100" spc="-50" baseline="3000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4</a:t>
            </a:r>
            <a:r>
              <a:rPr lang="en-US" altLang="zh-CN" sz="2900" kern="100" spc="-50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He wave function</a:t>
            </a:r>
          </a:p>
          <a:p>
            <a:pPr marL="0" indent="0">
              <a:buNone/>
            </a:pPr>
            <a:endParaRPr lang="x-none" altLang="zh-CN" sz="3200" kern="100" spc="-50" baseline="30000" dirty="0">
              <a:solidFill>
                <a:srgbClr val="FF0000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FDE0463-9628-49D8-A8F3-E46C82603F8C}"/>
              </a:ext>
            </a:extLst>
          </p:cNvPr>
          <p:cNvSpPr/>
          <p:nvPr/>
        </p:nvSpPr>
        <p:spPr>
          <a:xfrm>
            <a:off x="4686019" y="6166084"/>
            <a:ext cx="346875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diagram of decomposition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3BD39AB-5AF9-496F-A4B9-933FF94A6B6A}"/>
              </a:ext>
            </a:extLst>
          </p:cNvPr>
          <p:cNvSpPr/>
          <p:nvPr/>
        </p:nvSpPr>
        <p:spPr>
          <a:xfrm>
            <a:off x="5141428" y="3429000"/>
            <a:ext cx="3835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(TO-HMAMD)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左大括号 4">
            <a:extLst>
              <a:ext uri="{FF2B5EF4-FFF2-40B4-BE49-F238E27FC236}">
                <a16:creationId xmlns:a16="http://schemas.microsoft.com/office/drawing/2014/main" id="{C1FA61A9-8341-457F-B74C-E8AF25D35D1D}"/>
              </a:ext>
            </a:extLst>
          </p:cNvPr>
          <p:cNvSpPr/>
          <p:nvPr/>
        </p:nvSpPr>
        <p:spPr>
          <a:xfrm rot="5400000">
            <a:off x="6451061" y="3515610"/>
            <a:ext cx="1536212" cy="2099930"/>
          </a:xfrm>
          <a:custGeom>
            <a:avLst/>
            <a:gdLst>
              <a:gd name="connsiteX0" fmla="*/ 202711 w 202711"/>
              <a:gd name="connsiteY0" fmla="*/ 2096755 h 2096755"/>
              <a:gd name="connsiteX1" fmla="*/ 101355 w 202711"/>
              <a:gd name="connsiteY1" fmla="*/ 2096753 h 2096755"/>
              <a:gd name="connsiteX2" fmla="*/ 101356 w 202711"/>
              <a:gd name="connsiteY2" fmla="*/ 1048380 h 2096755"/>
              <a:gd name="connsiteX3" fmla="*/ 0 w 202711"/>
              <a:gd name="connsiteY3" fmla="*/ 1048378 h 2096755"/>
              <a:gd name="connsiteX4" fmla="*/ 101356 w 202711"/>
              <a:gd name="connsiteY4" fmla="*/ 1048376 h 2096755"/>
              <a:gd name="connsiteX5" fmla="*/ 101356 w 202711"/>
              <a:gd name="connsiteY5" fmla="*/ 2 h 2096755"/>
              <a:gd name="connsiteX6" fmla="*/ 202712 w 202711"/>
              <a:gd name="connsiteY6" fmla="*/ 0 h 2096755"/>
              <a:gd name="connsiteX7" fmla="*/ 202711 w 202711"/>
              <a:gd name="connsiteY7" fmla="*/ 2096755 h 2096755"/>
              <a:gd name="connsiteX0" fmla="*/ 202711 w 202711"/>
              <a:gd name="connsiteY0" fmla="*/ 2096755 h 2096755"/>
              <a:gd name="connsiteX1" fmla="*/ 101355 w 202711"/>
              <a:gd name="connsiteY1" fmla="*/ 2096753 h 2096755"/>
              <a:gd name="connsiteX2" fmla="*/ 101356 w 202711"/>
              <a:gd name="connsiteY2" fmla="*/ 1048380 h 2096755"/>
              <a:gd name="connsiteX3" fmla="*/ 0 w 202711"/>
              <a:gd name="connsiteY3" fmla="*/ 1048378 h 2096755"/>
              <a:gd name="connsiteX4" fmla="*/ 101356 w 202711"/>
              <a:gd name="connsiteY4" fmla="*/ 1048376 h 2096755"/>
              <a:gd name="connsiteX5" fmla="*/ 101356 w 202711"/>
              <a:gd name="connsiteY5" fmla="*/ 2 h 2096755"/>
              <a:gd name="connsiteX6" fmla="*/ 202712 w 202711"/>
              <a:gd name="connsiteY6" fmla="*/ 0 h 2096755"/>
              <a:gd name="connsiteX0" fmla="*/ 202711 w 1536212"/>
              <a:gd name="connsiteY0" fmla="*/ 2099930 h 2099930"/>
              <a:gd name="connsiteX1" fmla="*/ 101355 w 1536212"/>
              <a:gd name="connsiteY1" fmla="*/ 2099928 h 2099930"/>
              <a:gd name="connsiteX2" fmla="*/ 101356 w 1536212"/>
              <a:gd name="connsiteY2" fmla="*/ 1051555 h 2099930"/>
              <a:gd name="connsiteX3" fmla="*/ 0 w 1536212"/>
              <a:gd name="connsiteY3" fmla="*/ 1051553 h 2099930"/>
              <a:gd name="connsiteX4" fmla="*/ 101356 w 1536212"/>
              <a:gd name="connsiteY4" fmla="*/ 1051551 h 2099930"/>
              <a:gd name="connsiteX5" fmla="*/ 101356 w 1536212"/>
              <a:gd name="connsiteY5" fmla="*/ 3177 h 2099930"/>
              <a:gd name="connsiteX6" fmla="*/ 202712 w 1536212"/>
              <a:gd name="connsiteY6" fmla="*/ 3175 h 2099930"/>
              <a:gd name="connsiteX7" fmla="*/ 202711 w 1536212"/>
              <a:gd name="connsiteY7" fmla="*/ 2099930 h 2099930"/>
              <a:gd name="connsiteX0" fmla="*/ 202711 w 1536212"/>
              <a:gd name="connsiteY0" fmla="*/ 2099930 h 2099930"/>
              <a:gd name="connsiteX1" fmla="*/ 101355 w 1536212"/>
              <a:gd name="connsiteY1" fmla="*/ 2099928 h 2099930"/>
              <a:gd name="connsiteX2" fmla="*/ 101356 w 1536212"/>
              <a:gd name="connsiteY2" fmla="*/ 1051555 h 2099930"/>
              <a:gd name="connsiteX3" fmla="*/ 0 w 1536212"/>
              <a:gd name="connsiteY3" fmla="*/ 1051553 h 2099930"/>
              <a:gd name="connsiteX4" fmla="*/ 101356 w 1536212"/>
              <a:gd name="connsiteY4" fmla="*/ 1051551 h 2099930"/>
              <a:gd name="connsiteX5" fmla="*/ 101356 w 1536212"/>
              <a:gd name="connsiteY5" fmla="*/ 3177 h 2099930"/>
              <a:gd name="connsiteX6" fmla="*/ 1536212 w 1536212"/>
              <a:gd name="connsiteY6" fmla="*/ 0 h 20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6212" h="2099930" stroke="0" extrusionOk="0">
                <a:moveTo>
                  <a:pt x="202711" y="2099930"/>
                </a:moveTo>
                <a:lnTo>
                  <a:pt x="101355" y="2099928"/>
                </a:lnTo>
                <a:cubicBezTo>
                  <a:pt x="101355" y="1750470"/>
                  <a:pt x="101356" y="1401013"/>
                  <a:pt x="101356" y="1051555"/>
                </a:cubicBezTo>
                <a:cubicBezTo>
                  <a:pt x="101356" y="1051554"/>
                  <a:pt x="55977" y="1051553"/>
                  <a:pt x="0" y="1051553"/>
                </a:cubicBezTo>
                <a:lnTo>
                  <a:pt x="101356" y="1051551"/>
                </a:lnTo>
                <a:lnTo>
                  <a:pt x="101356" y="3177"/>
                </a:lnTo>
                <a:cubicBezTo>
                  <a:pt x="101356" y="3176"/>
                  <a:pt x="146735" y="3175"/>
                  <a:pt x="202712" y="3175"/>
                </a:cubicBezTo>
                <a:cubicBezTo>
                  <a:pt x="202712" y="702093"/>
                  <a:pt x="202711" y="1401012"/>
                  <a:pt x="202711" y="2099930"/>
                </a:cubicBezTo>
                <a:close/>
              </a:path>
              <a:path w="1536212" h="2099930" fill="none">
                <a:moveTo>
                  <a:pt x="202711" y="2099930"/>
                </a:moveTo>
                <a:lnTo>
                  <a:pt x="101355" y="2099928"/>
                </a:lnTo>
                <a:cubicBezTo>
                  <a:pt x="101355" y="1750470"/>
                  <a:pt x="101356" y="1401013"/>
                  <a:pt x="101356" y="1051555"/>
                </a:cubicBezTo>
                <a:cubicBezTo>
                  <a:pt x="101356" y="1051554"/>
                  <a:pt x="55977" y="1051553"/>
                  <a:pt x="0" y="1051553"/>
                </a:cubicBezTo>
                <a:lnTo>
                  <a:pt x="101356" y="1051551"/>
                </a:lnTo>
                <a:lnTo>
                  <a:pt x="101356" y="3177"/>
                </a:lnTo>
                <a:cubicBezTo>
                  <a:pt x="101356" y="3176"/>
                  <a:pt x="1480235" y="0"/>
                  <a:pt x="153621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703A55A-507A-4E20-93C1-59C80CD1D6DB}"/>
              </a:ext>
            </a:extLst>
          </p:cNvPr>
          <p:cNvSpPr/>
          <p:nvPr/>
        </p:nvSpPr>
        <p:spPr>
          <a:xfrm>
            <a:off x="5563908" y="400720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order 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53FCB62-8D34-46F9-A15E-234C690A29A1}"/>
              </a:ext>
            </a:extLst>
          </p:cNvPr>
          <p:cNvSpPr/>
          <p:nvPr/>
        </p:nvSpPr>
        <p:spPr>
          <a:xfrm>
            <a:off x="7664898" y="5300364"/>
            <a:ext cx="1254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Many-body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7552FE2-EADF-4267-9343-141F59DFB587}"/>
              </a:ext>
            </a:extLst>
          </p:cNvPr>
          <p:cNvSpPr/>
          <p:nvPr/>
        </p:nvSpPr>
        <p:spPr>
          <a:xfrm>
            <a:off x="4282346" y="4619491"/>
            <a:ext cx="85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5E2A8D0-04EF-47FE-A285-FBE073462F9A}"/>
              </a:ext>
            </a:extLst>
          </p:cNvPr>
          <p:cNvSpPr/>
          <p:nvPr/>
        </p:nvSpPr>
        <p:spPr>
          <a:xfrm>
            <a:off x="6701531" y="5300364"/>
            <a:ext cx="80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4CF94FD-933C-46E4-9BA0-5E50F378D4D5}"/>
              </a:ext>
            </a:extLst>
          </p:cNvPr>
          <p:cNvSpPr/>
          <p:nvPr/>
        </p:nvSpPr>
        <p:spPr>
          <a:xfrm>
            <a:off x="3022147" y="5300364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 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5AB8CD6-CDC5-43AE-A463-472D0C26E7D1}"/>
              </a:ext>
            </a:extLst>
          </p:cNvPr>
          <p:cNvSpPr/>
          <p:nvPr/>
        </p:nvSpPr>
        <p:spPr>
          <a:xfrm>
            <a:off x="5440534" y="530036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Short-range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167A09FB-3676-4E2B-9593-0B0A85EDC024}"/>
              </a:ext>
            </a:extLst>
          </p:cNvPr>
          <p:cNvSpPr/>
          <p:nvPr/>
        </p:nvSpPr>
        <p:spPr>
          <a:xfrm rot="5400000">
            <a:off x="4530248" y="3888236"/>
            <a:ext cx="311542" cy="2546760"/>
          </a:xfrm>
          <a:prstGeom prst="leftBrace">
            <a:avLst>
              <a:gd name="adj1" fmla="val 0"/>
              <a:gd name="adj2" fmla="val 492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DE683EE-C8BA-4459-843A-F8004E2D6C16}"/>
              </a:ext>
            </a:extLst>
          </p:cNvPr>
          <p:cNvSpPr/>
          <p:nvPr/>
        </p:nvSpPr>
        <p:spPr>
          <a:xfrm>
            <a:off x="3934266" y="5296887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Middle-range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左大括号 19">
            <a:extLst>
              <a:ext uri="{FF2B5EF4-FFF2-40B4-BE49-F238E27FC236}">
                <a16:creationId xmlns:a16="http://schemas.microsoft.com/office/drawing/2014/main" id="{63F6CFDA-9A63-4636-9D98-77ABD88B0AA5}"/>
              </a:ext>
            </a:extLst>
          </p:cNvPr>
          <p:cNvSpPr/>
          <p:nvPr/>
        </p:nvSpPr>
        <p:spPr>
          <a:xfrm rot="5400000">
            <a:off x="5415110" y="3614355"/>
            <a:ext cx="988465" cy="2392680"/>
          </a:xfrm>
          <a:custGeom>
            <a:avLst/>
            <a:gdLst>
              <a:gd name="connsiteX0" fmla="*/ 369333 w 369333"/>
              <a:gd name="connsiteY0" fmla="*/ 2392680 h 2392680"/>
              <a:gd name="connsiteX1" fmla="*/ 184666 w 369333"/>
              <a:gd name="connsiteY1" fmla="*/ 2392676 h 2392680"/>
              <a:gd name="connsiteX2" fmla="*/ 184667 w 369333"/>
              <a:gd name="connsiteY2" fmla="*/ 1193544 h 2392680"/>
              <a:gd name="connsiteX3" fmla="*/ 0 w 369333"/>
              <a:gd name="connsiteY3" fmla="*/ 1193540 h 2392680"/>
              <a:gd name="connsiteX4" fmla="*/ 184667 w 369333"/>
              <a:gd name="connsiteY4" fmla="*/ 1193536 h 2392680"/>
              <a:gd name="connsiteX5" fmla="*/ 184667 w 369333"/>
              <a:gd name="connsiteY5" fmla="*/ 4 h 2392680"/>
              <a:gd name="connsiteX6" fmla="*/ 369334 w 369333"/>
              <a:gd name="connsiteY6" fmla="*/ 0 h 2392680"/>
              <a:gd name="connsiteX7" fmla="*/ 369333 w 369333"/>
              <a:gd name="connsiteY7" fmla="*/ 2392680 h 2392680"/>
              <a:gd name="connsiteX0" fmla="*/ 369333 w 369333"/>
              <a:gd name="connsiteY0" fmla="*/ 2392680 h 2392680"/>
              <a:gd name="connsiteX1" fmla="*/ 184666 w 369333"/>
              <a:gd name="connsiteY1" fmla="*/ 2392676 h 2392680"/>
              <a:gd name="connsiteX2" fmla="*/ 184667 w 369333"/>
              <a:gd name="connsiteY2" fmla="*/ 1193544 h 2392680"/>
              <a:gd name="connsiteX3" fmla="*/ 0 w 369333"/>
              <a:gd name="connsiteY3" fmla="*/ 1193540 h 2392680"/>
              <a:gd name="connsiteX4" fmla="*/ 184667 w 369333"/>
              <a:gd name="connsiteY4" fmla="*/ 1193536 h 2392680"/>
              <a:gd name="connsiteX5" fmla="*/ 184667 w 369333"/>
              <a:gd name="connsiteY5" fmla="*/ 4 h 2392680"/>
              <a:gd name="connsiteX6" fmla="*/ 369334 w 369333"/>
              <a:gd name="connsiteY6" fmla="*/ 0 h 2392680"/>
              <a:gd name="connsiteX0" fmla="*/ 369333 w 985287"/>
              <a:gd name="connsiteY0" fmla="*/ 2392680 h 2392680"/>
              <a:gd name="connsiteX1" fmla="*/ 184666 w 985287"/>
              <a:gd name="connsiteY1" fmla="*/ 2392676 h 2392680"/>
              <a:gd name="connsiteX2" fmla="*/ 184667 w 985287"/>
              <a:gd name="connsiteY2" fmla="*/ 1193544 h 2392680"/>
              <a:gd name="connsiteX3" fmla="*/ 0 w 985287"/>
              <a:gd name="connsiteY3" fmla="*/ 1193540 h 2392680"/>
              <a:gd name="connsiteX4" fmla="*/ 184667 w 985287"/>
              <a:gd name="connsiteY4" fmla="*/ 1193536 h 2392680"/>
              <a:gd name="connsiteX5" fmla="*/ 184667 w 985287"/>
              <a:gd name="connsiteY5" fmla="*/ 4 h 2392680"/>
              <a:gd name="connsiteX6" fmla="*/ 369334 w 985287"/>
              <a:gd name="connsiteY6" fmla="*/ 0 h 2392680"/>
              <a:gd name="connsiteX7" fmla="*/ 369333 w 985287"/>
              <a:gd name="connsiteY7" fmla="*/ 2392680 h 2392680"/>
              <a:gd name="connsiteX0" fmla="*/ 369333 w 985287"/>
              <a:gd name="connsiteY0" fmla="*/ 2392680 h 2392680"/>
              <a:gd name="connsiteX1" fmla="*/ 184666 w 985287"/>
              <a:gd name="connsiteY1" fmla="*/ 2392676 h 2392680"/>
              <a:gd name="connsiteX2" fmla="*/ 184667 w 985287"/>
              <a:gd name="connsiteY2" fmla="*/ 1193544 h 2392680"/>
              <a:gd name="connsiteX3" fmla="*/ 0 w 985287"/>
              <a:gd name="connsiteY3" fmla="*/ 1193540 h 2392680"/>
              <a:gd name="connsiteX4" fmla="*/ 184667 w 985287"/>
              <a:gd name="connsiteY4" fmla="*/ 1193536 h 2392680"/>
              <a:gd name="connsiteX5" fmla="*/ 184667 w 985287"/>
              <a:gd name="connsiteY5" fmla="*/ 4 h 2392680"/>
              <a:gd name="connsiteX6" fmla="*/ 985287 w 985287"/>
              <a:gd name="connsiteY6" fmla="*/ 3175 h 2392680"/>
              <a:gd name="connsiteX0" fmla="*/ 369333 w 988465"/>
              <a:gd name="connsiteY0" fmla="*/ 2392680 h 2392680"/>
              <a:gd name="connsiteX1" fmla="*/ 184666 w 988465"/>
              <a:gd name="connsiteY1" fmla="*/ 2392676 h 2392680"/>
              <a:gd name="connsiteX2" fmla="*/ 184667 w 988465"/>
              <a:gd name="connsiteY2" fmla="*/ 1193544 h 2392680"/>
              <a:gd name="connsiteX3" fmla="*/ 0 w 988465"/>
              <a:gd name="connsiteY3" fmla="*/ 1193540 h 2392680"/>
              <a:gd name="connsiteX4" fmla="*/ 184667 w 988465"/>
              <a:gd name="connsiteY4" fmla="*/ 1193536 h 2392680"/>
              <a:gd name="connsiteX5" fmla="*/ 184667 w 988465"/>
              <a:gd name="connsiteY5" fmla="*/ 4 h 2392680"/>
              <a:gd name="connsiteX6" fmla="*/ 369334 w 988465"/>
              <a:gd name="connsiteY6" fmla="*/ 0 h 2392680"/>
              <a:gd name="connsiteX7" fmla="*/ 369333 w 988465"/>
              <a:gd name="connsiteY7" fmla="*/ 2392680 h 2392680"/>
              <a:gd name="connsiteX0" fmla="*/ 369333 w 988465"/>
              <a:gd name="connsiteY0" fmla="*/ 2392680 h 2392680"/>
              <a:gd name="connsiteX1" fmla="*/ 184666 w 988465"/>
              <a:gd name="connsiteY1" fmla="*/ 2392676 h 2392680"/>
              <a:gd name="connsiteX2" fmla="*/ 184667 w 988465"/>
              <a:gd name="connsiteY2" fmla="*/ 1193544 h 2392680"/>
              <a:gd name="connsiteX3" fmla="*/ 0 w 988465"/>
              <a:gd name="connsiteY3" fmla="*/ 1193540 h 2392680"/>
              <a:gd name="connsiteX4" fmla="*/ 184667 w 988465"/>
              <a:gd name="connsiteY4" fmla="*/ 1193536 h 2392680"/>
              <a:gd name="connsiteX5" fmla="*/ 184667 w 988465"/>
              <a:gd name="connsiteY5" fmla="*/ 4 h 2392680"/>
              <a:gd name="connsiteX6" fmla="*/ 988465 w 988465"/>
              <a:gd name="connsiteY6" fmla="*/ 3175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465" h="2392680" stroke="0" extrusionOk="0">
                <a:moveTo>
                  <a:pt x="369333" y="2392680"/>
                </a:moveTo>
                <a:lnTo>
                  <a:pt x="184666" y="2392676"/>
                </a:lnTo>
                <a:cubicBezTo>
                  <a:pt x="184666" y="1992965"/>
                  <a:pt x="184667" y="1593255"/>
                  <a:pt x="184667" y="1193544"/>
                </a:cubicBezTo>
                <a:cubicBezTo>
                  <a:pt x="184667" y="1193542"/>
                  <a:pt x="101989" y="1193540"/>
                  <a:pt x="0" y="1193540"/>
                </a:cubicBezTo>
                <a:lnTo>
                  <a:pt x="184667" y="1193536"/>
                </a:lnTo>
                <a:lnTo>
                  <a:pt x="184667" y="4"/>
                </a:lnTo>
                <a:cubicBezTo>
                  <a:pt x="184667" y="2"/>
                  <a:pt x="267345" y="0"/>
                  <a:pt x="369334" y="0"/>
                </a:cubicBezTo>
                <a:cubicBezTo>
                  <a:pt x="369334" y="797560"/>
                  <a:pt x="369333" y="1595120"/>
                  <a:pt x="369333" y="2392680"/>
                </a:cubicBezTo>
                <a:close/>
              </a:path>
              <a:path w="988465" h="2392680" fill="none">
                <a:moveTo>
                  <a:pt x="369333" y="2392680"/>
                </a:moveTo>
                <a:lnTo>
                  <a:pt x="184666" y="2392676"/>
                </a:lnTo>
                <a:cubicBezTo>
                  <a:pt x="184666" y="1992965"/>
                  <a:pt x="184667" y="1593255"/>
                  <a:pt x="184667" y="1193544"/>
                </a:cubicBezTo>
                <a:cubicBezTo>
                  <a:pt x="184667" y="1193542"/>
                  <a:pt x="101989" y="1193540"/>
                  <a:pt x="0" y="1193540"/>
                </a:cubicBezTo>
                <a:lnTo>
                  <a:pt x="184667" y="1193536"/>
                </a:lnTo>
                <a:lnTo>
                  <a:pt x="184667" y="4"/>
                </a:lnTo>
                <a:cubicBezTo>
                  <a:pt x="184667" y="2"/>
                  <a:pt x="886476" y="3175"/>
                  <a:pt x="988465" y="317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9903730-A029-4941-AAD7-9409CCCD0F1E}"/>
                  </a:ext>
                </a:extLst>
              </p:cNvPr>
              <p:cNvSpPr/>
              <p:nvPr/>
            </p:nvSpPr>
            <p:spPr>
              <a:xfrm>
                <a:off x="3206489" y="5762028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9903730-A029-4941-AAD7-9409CCCD0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489" y="5762028"/>
                <a:ext cx="39626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75BE765-8630-4977-B074-ECE028CD924A}"/>
                  </a:ext>
                </a:extLst>
              </p:cNvPr>
              <p:cNvSpPr/>
              <p:nvPr/>
            </p:nvSpPr>
            <p:spPr>
              <a:xfrm>
                <a:off x="4350960" y="5757206"/>
                <a:ext cx="7146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solidFill>
                                <a:srgbClr val="F4791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F4791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>
                              <a:solidFill>
                                <a:srgbClr val="F47914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F47914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zh-CN" altLang="en-US" b="1" i="1">
                  <a:solidFill>
                    <a:srgbClr val="F47914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75BE765-8630-4977-B074-ECE028CD9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60" y="5757206"/>
                <a:ext cx="714683" cy="400110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2773F95-A1A4-496B-9BF0-F993B48E21B2}"/>
                  </a:ext>
                </a:extLst>
              </p:cNvPr>
              <p:cNvSpPr/>
              <p:nvPr/>
            </p:nvSpPr>
            <p:spPr>
              <a:xfrm>
                <a:off x="5742829" y="5762807"/>
                <a:ext cx="7146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solidFill>
                                <a:srgbClr val="F4791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F4791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>
                              <a:solidFill>
                                <a:srgbClr val="F47914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F47914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zh-CN" altLang="en-US" b="1" i="1">
                  <a:solidFill>
                    <a:srgbClr val="F47914"/>
                  </a:solidFill>
                </a:endParaRPr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2773F95-A1A4-496B-9BF0-F993B48E2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829" y="5762807"/>
                <a:ext cx="714683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8D10593-1490-451D-AF12-94499C3AAFD3}"/>
                  </a:ext>
                </a:extLst>
              </p:cNvPr>
              <p:cNvSpPr/>
              <p:nvPr/>
            </p:nvSpPr>
            <p:spPr>
              <a:xfrm>
                <a:off x="6766113" y="5757206"/>
                <a:ext cx="7499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solidFill>
                                <a:srgbClr val="447AB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solidFill>
                                <a:srgbClr val="447AB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b="1" i="1">
                              <a:solidFill>
                                <a:srgbClr val="447AB8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rgbClr val="447AB8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zh-CN" altLang="en-US" b="1" i="1">
                  <a:solidFill>
                    <a:srgbClr val="447AB8"/>
                  </a:solidFill>
                </a:endParaRPr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8D10593-1490-451D-AF12-94499C3AA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113" y="5757206"/>
                <a:ext cx="74994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A119CAA9-6461-4B72-8B35-AA2A5B648144}"/>
                  </a:ext>
                </a:extLst>
              </p:cNvPr>
              <p:cNvSpPr/>
              <p:nvPr/>
            </p:nvSpPr>
            <p:spPr>
              <a:xfrm>
                <a:off x="7916440" y="5757206"/>
                <a:ext cx="7617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rgbClr val="7D7A7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1" i="1">
                          <a:solidFill>
                            <a:srgbClr val="7D7A7B"/>
                          </a:solidFill>
                          <a:latin typeface="Cambria Math" panose="02040503050406030204" pitchFamily="18" charset="0"/>
                        </a:rPr>
                        <m:t>𝑭𝑭</m:t>
                      </m:r>
                    </m:oMath>
                  </m:oMathPara>
                </a14:m>
                <a:endParaRPr lang="zh-CN" altLang="en-US" b="1">
                  <a:solidFill>
                    <a:srgbClr val="7D7A7B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A119CAA9-6461-4B72-8B35-AA2A5B64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440" y="5757206"/>
                <a:ext cx="76174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45D26507-A954-4CD3-8E50-AF561E7263AE}"/>
              </a:ext>
            </a:extLst>
          </p:cNvPr>
          <p:cNvSpPr/>
          <p:nvPr/>
        </p:nvSpPr>
        <p:spPr>
          <a:xfrm>
            <a:off x="449371" y="4267899"/>
            <a:ext cx="37497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orthogonal components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89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1821720E-EA05-4C1B-BE45-EAE69AB2E8B1}"/>
              </a:ext>
            </a:extLst>
          </p:cNvPr>
          <p:cNvSpPr txBox="1">
            <a:spLocks/>
          </p:cNvSpPr>
          <p:nvPr/>
        </p:nvSpPr>
        <p:spPr>
          <a:xfrm>
            <a:off x="129988" y="424610"/>
            <a:ext cx="8644896" cy="56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origin of high-momentum Momentum components</a:t>
            </a:r>
            <a:endParaRPr lang="zh-CN" altLang="en-US" sz="2800" dirty="0">
              <a:solidFill>
                <a:srgbClr val="216AA8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8FB79A25-84A3-4371-9307-6F74C493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29</a:t>
            </a:fld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BE27B6D-A4CE-4091-83BA-B455EB2AE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02" y="1437166"/>
            <a:ext cx="5369653" cy="398366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C1A2F82-1C12-4944-98A3-FBCC760A30E9}"/>
              </a:ext>
            </a:extLst>
          </p:cNvPr>
          <p:cNvSpPr/>
          <p:nvPr/>
        </p:nvSpPr>
        <p:spPr>
          <a:xfrm>
            <a:off x="1478968" y="5639763"/>
            <a:ext cx="613139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of 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ucleon momentum distribution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16390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副标题 2"/>
          <p:cNvSpPr txBox="1">
            <a:spLocks/>
          </p:cNvSpPr>
          <p:nvPr/>
        </p:nvSpPr>
        <p:spPr>
          <a:xfrm>
            <a:off x="439271" y="559246"/>
            <a:ext cx="7268197" cy="48079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High-momentum components in nuclear matter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7225" y="6336323"/>
            <a:ext cx="7268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</a:t>
            </a:r>
            <a:r>
              <a:rPr lang="zh-CN" altLang="en-US" sz="1200" dirty="0">
                <a:solidFill>
                  <a:schemeClr val="bg1"/>
                </a:solidFill>
              </a:rPr>
              <a:t>R. B. Wiringa, V. G. J. Stoks, and R. Schiavilla, Phys. Rev. C </a:t>
            </a:r>
            <a:r>
              <a:rPr lang="zh-CN" altLang="en-US" sz="1200" b="1" dirty="0">
                <a:solidFill>
                  <a:schemeClr val="bg1"/>
                </a:solidFill>
              </a:rPr>
              <a:t>51</a:t>
            </a:r>
            <a:r>
              <a:rPr lang="zh-CN" altLang="en-US" sz="1200" dirty="0">
                <a:solidFill>
                  <a:schemeClr val="bg1"/>
                </a:solidFill>
              </a:rPr>
              <a:t>, 38 (1995).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61F9FE-8924-4CC9-A2F8-7379495D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3</a:t>
            </a:fld>
            <a:endParaRPr lang="zh-CN" altLang="en-US"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F4C5AE6-D56F-45CF-91A2-9F2FD1C06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2" y="1057299"/>
            <a:ext cx="6499204" cy="6942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A3145B-7D9A-4F32-A935-7F44835C6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23" y="1573931"/>
            <a:ext cx="5395988" cy="17021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392B595-BE41-423D-B871-56CF1E2F1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112" y="3518801"/>
            <a:ext cx="5395988" cy="22819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DD7284F-E643-4E29-BB0E-00019C03F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23" y="3518801"/>
            <a:ext cx="2457451" cy="24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41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22190" y="6481704"/>
            <a:ext cx="5862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S. C. Pieper and R. B. Wiringa, Annu. Rev. Nucl. Part. Sci. </a:t>
            </a:r>
            <a:r>
              <a:rPr lang="en-US" altLang="zh-CN" sz="1200" b="1" dirty="0">
                <a:solidFill>
                  <a:schemeClr val="bg1"/>
                </a:solidFill>
              </a:rPr>
              <a:t>51</a:t>
            </a:r>
            <a:r>
              <a:rPr lang="en-US" altLang="zh-CN" sz="1200" dirty="0">
                <a:solidFill>
                  <a:schemeClr val="bg1"/>
                </a:solidFill>
              </a:rPr>
              <a:t>, 53 (2001).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052DF6-797E-433C-84FA-D08A07A9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81704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C9569620-E45C-4A40-A597-F61057ABC57D}" type="slidenum">
              <a:rPr lang="zh-CN" altLang="en-US" sz="1600"/>
              <a:pPr/>
              <a:t>30</a:t>
            </a:fld>
            <a:endParaRPr lang="zh-CN" altLang="en-US" sz="1600" dirty="0"/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BD3C2F35-C91F-4BD2-BA34-EA21DA0F7F28}"/>
              </a:ext>
            </a:extLst>
          </p:cNvPr>
          <p:cNvSpPr txBox="1">
            <a:spLocks/>
          </p:cNvSpPr>
          <p:nvPr/>
        </p:nvSpPr>
        <p:spPr>
          <a:xfrm>
            <a:off x="290128" y="467654"/>
            <a:ext cx="8011189" cy="51696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Clustering state in momentum space?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85526C6E-EE7B-49D2-AC8E-A71F2984718E}"/>
                  </a:ext>
                </a:extLst>
              </p:cNvPr>
              <p:cNvSpPr txBox="1"/>
              <p:nvPr/>
            </p:nvSpPr>
            <p:spPr>
              <a:xfrm>
                <a:off x="1391120" y="5518026"/>
                <a:ext cx="6361760" cy="40862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ctr"/>
                <a:r>
                  <a:rPr lang="en-US" altLang="zh-CN" dirty="0"/>
                  <a:t>Intrinsic nucleon momentum distributions of the </a:t>
                </a:r>
                <a14:m>
                  <m:oMath xmlns:m="http://schemas.openxmlformats.org/officeDocument/2006/math">
                    <m:r>
                      <a:rPr lang="en-US" altLang="zh-CN" b="0" i="1" baseline="3000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Be</m:t>
                    </m:r>
                  </m:oMath>
                </a14:m>
                <a:r>
                  <a:rPr lang="en-US" altLang="zh-CN" dirty="0"/>
                  <a:t> along z-axis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85526C6E-EE7B-49D2-AC8E-A71F29847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20" y="5518026"/>
                <a:ext cx="6361760" cy="408623"/>
              </a:xfrm>
              <a:prstGeom prst="roundRect">
                <a:avLst/>
              </a:prstGeom>
              <a:blipFill>
                <a:blip r:embed="rId2"/>
                <a:stretch>
                  <a:fillRect t="-2985" b="-17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86F8F3CD-14C3-48D4-B76A-37936D648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7" y="1229139"/>
            <a:ext cx="4684708" cy="3967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4793557-556C-4BD0-86C9-1C9B4E2E3793}"/>
                  </a:ext>
                </a:extLst>
              </p:cNvPr>
              <p:cNvSpPr txBox="1"/>
              <p:nvPr/>
            </p:nvSpPr>
            <p:spPr>
              <a:xfrm>
                <a:off x="5386775" y="3825079"/>
                <a:ext cx="3304878" cy="102155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/>
                  <a:t>Clustering effects </a:t>
                </a:r>
                <a:r>
                  <a:rPr lang="zh-CN" altLang="en-US" dirty="0"/>
                  <a:t>in low-momentum region less than the Fermi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dirty="0"/>
                  <a:t>=1.4 fm</a:t>
                </a:r>
                <a:r>
                  <a:rPr lang="en-US" altLang="zh-CN" baseline="30000" dirty="0"/>
                  <a:t>-1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4793557-556C-4BD0-86C9-1C9B4E2E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75" y="3825079"/>
                <a:ext cx="3304878" cy="1021556"/>
              </a:xfrm>
              <a:prstGeom prst="round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0ED746C-4A24-435A-84D7-9DDB42C60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451" y="1589402"/>
            <a:ext cx="2805526" cy="2158629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93F4625-2B33-4D53-9158-6B8DF08D6A40}"/>
              </a:ext>
            </a:extLst>
          </p:cNvPr>
          <p:cNvCxnSpPr>
            <a:cxnSpLocks/>
          </p:cNvCxnSpPr>
          <p:nvPr/>
        </p:nvCxnSpPr>
        <p:spPr>
          <a:xfrm flipH="1" flipV="1">
            <a:off x="4470400" y="4000500"/>
            <a:ext cx="1128716" cy="346203"/>
          </a:xfrm>
          <a:prstGeom prst="straightConnector1">
            <a:avLst/>
          </a:prstGeom>
          <a:ln w="793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1A8DB18-FB04-4483-A577-C0BE3327D6A5}"/>
              </a:ext>
            </a:extLst>
          </p:cNvPr>
          <p:cNvCxnSpPr>
            <a:cxnSpLocks/>
          </p:cNvCxnSpPr>
          <p:nvPr/>
        </p:nvCxnSpPr>
        <p:spPr>
          <a:xfrm>
            <a:off x="6769893" y="1676400"/>
            <a:ext cx="0" cy="17264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7EEFA39-2C04-4E6D-AEF3-403F2274712C}"/>
                  </a:ext>
                </a:extLst>
              </p:cNvPr>
              <p:cNvSpPr txBox="1"/>
              <p:nvPr/>
            </p:nvSpPr>
            <p:spPr>
              <a:xfrm>
                <a:off x="6430802" y="3354646"/>
                <a:ext cx="6781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7EEFA39-2C04-4E6D-AEF3-403F22747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802" y="3354646"/>
                <a:ext cx="6781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0E64A94-E65A-4E4A-81C3-4080EF725896}"/>
                  </a:ext>
                </a:extLst>
              </p:cNvPr>
              <p:cNvSpPr txBox="1"/>
              <p:nvPr/>
            </p:nvSpPr>
            <p:spPr>
              <a:xfrm>
                <a:off x="3451382" y="4690908"/>
                <a:ext cx="6781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0E64A94-E65A-4E4A-81C3-4080EF725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382" y="4690908"/>
                <a:ext cx="6781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AA0E6E9-770F-446E-8A72-345DCD479112}"/>
              </a:ext>
            </a:extLst>
          </p:cNvPr>
          <p:cNvCxnSpPr>
            <a:cxnSpLocks/>
          </p:cNvCxnSpPr>
          <p:nvPr/>
        </p:nvCxnSpPr>
        <p:spPr>
          <a:xfrm>
            <a:off x="3770945" y="3212969"/>
            <a:ext cx="0" cy="13023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FF33F47-783C-48C0-AC9D-7F0C2B1EFBDA}"/>
                  </a:ext>
                </a:extLst>
              </p:cNvPr>
              <p:cNvSpPr txBox="1"/>
              <p:nvPr/>
            </p:nvSpPr>
            <p:spPr>
              <a:xfrm>
                <a:off x="1341503" y="4000500"/>
                <a:ext cx="14313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FF33F47-783C-48C0-AC9D-7F0C2B1EF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503" y="4000500"/>
                <a:ext cx="1431363" cy="400110"/>
              </a:xfrm>
              <a:prstGeom prst="rect">
                <a:avLst/>
              </a:prstGeom>
              <a:blipFill>
                <a:blip r:embed="rId8"/>
                <a:stretch>
                  <a:fillRect l="-851" t="-7576" r="-2979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D3A9CB6-E6B3-471F-9E47-496E0302D0A5}"/>
              </a:ext>
            </a:extLst>
          </p:cNvPr>
          <p:cNvSpPr txBox="1"/>
          <p:nvPr/>
        </p:nvSpPr>
        <p:spPr>
          <a:xfrm>
            <a:off x="6890254" y="1735036"/>
            <a:ext cx="143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8902D1-838B-4016-8519-53216F2163F8}"/>
              </a:ext>
            </a:extLst>
          </p:cNvPr>
          <p:cNvSpPr txBox="1"/>
          <p:nvPr/>
        </p:nvSpPr>
        <p:spPr>
          <a:xfrm>
            <a:off x="832325" y="6048978"/>
            <a:ext cx="7859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Myo,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Zhao,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Toki,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Horiuchi,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Xu, J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 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Lyu, Z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Phys. Rev. C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101, 064307 (2020)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42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>
            <a:spLocks/>
          </p:cNvSpPr>
          <p:nvPr/>
        </p:nvSpPr>
        <p:spPr>
          <a:xfrm>
            <a:off x="542098" y="474997"/>
            <a:ext cx="7779088" cy="89316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100" dirty="0">
                <a:solidFill>
                  <a:srgbClr val="216AA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</a:t>
            </a:r>
            <a:endParaRPr lang="x-none" altLang="zh-CN" sz="3100" dirty="0">
              <a:solidFill>
                <a:srgbClr val="216AA8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EDC45C-9C9F-4247-821B-0118398D4B30}"/>
              </a:ext>
            </a:extLst>
          </p:cNvPr>
          <p:cNvSpPr txBox="1"/>
          <p:nvPr/>
        </p:nvSpPr>
        <p:spPr>
          <a:xfrm>
            <a:off x="897464" y="1422860"/>
            <a:ext cx="742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We formulate the TO-HMAMD framework for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ab initio </a:t>
            </a:r>
            <a:r>
              <a:rPr lang="en-US" altLang="zh-CN" dirty="0">
                <a:latin typeface="Times New Roman" panose="02020603050405020304" pitchFamily="18" charset="0"/>
              </a:rPr>
              <a:t>calculations</a:t>
            </a:r>
            <a:br>
              <a:rPr lang="en-US" altLang="zh-CN" dirty="0">
                <a:latin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</a:rPr>
              <a:t>of atomic nuclei.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2D0475-AF57-4242-88EB-D2CAEF2F2745}"/>
              </a:ext>
            </a:extLst>
          </p:cNvPr>
          <p:cNvSpPr txBox="1"/>
          <p:nvPr/>
        </p:nvSpPr>
        <p:spPr>
          <a:xfrm>
            <a:off x="897464" y="2150991"/>
            <a:ext cx="742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Well reproduction of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</a:rPr>
              <a:t>binding energy</a:t>
            </a:r>
            <a:r>
              <a:rPr lang="en-US" altLang="zh-CN" dirty="0">
                <a:latin typeface="Times New Roman" panose="02020603050405020304" pitchFamily="18" charset="0"/>
              </a:rPr>
              <a:t>,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</a:rPr>
              <a:t>Hamiltionian components </a:t>
            </a:r>
            <a:r>
              <a:rPr lang="en-US" altLang="zh-CN" dirty="0">
                <a:latin typeface="Times New Roman" panose="02020603050405020304" pitchFamily="18" charset="0"/>
              </a:rPr>
              <a:t>and </a:t>
            </a:r>
            <a:br>
              <a:rPr lang="en-US" altLang="zh-CN" dirty="0">
                <a:latin typeface="Times New Roman" panose="02020603050405020304" pitchFamily="18" charset="0"/>
              </a:rPr>
            </a:b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</a:rPr>
              <a:t>radii</a:t>
            </a:r>
            <a:r>
              <a:rPr lang="en-US" altLang="zh-CN" dirty="0">
                <a:latin typeface="Times New Roman" panose="02020603050405020304" pitchFamily="18" charset="0"/>
              </a:rPr>
              <a:t> for </a:t>
            </a:r>
            <a:r>
              <a:rPr lang="en-US" altLang="zh-CN" i="1" dirty="0">
                <a:latin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</a:rPr>
              <a:t>-shell nuclei </a:t>
            </a:r>
            <a:r>
              <a:rPr lang="en-US" altLang="zh-CN" baseline="30000" dirty="0">
                <a:latin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</a:rPr>
              <a:t>H and </a:t>
            </a:r>
            <a:r>
              <a:rPr lang="en-US" altLang="zh-CN" baseline="30000" dirty="0">
                <a:latin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</a:rPr>
              <a:t>He.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ECFA7F-E106-4724-BAA4-287966DE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/>
          <a:lstStyle/>
          <a:p>
            <a:fld id="{C9569620-E45C-4A40-A597-F61057ABC57D}" type="slidenum">
              <a:rPr lang="zh-CN" altLang="en-US" sz="1600"/>
              <a:t>31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7FE26D-1212-477B-8DE3-E11BEE4281E2}"/>
              </a:ext>
            </a:extLst>
          </p:cNvPr>
          <p:cNvSpPr txBox="1"/>
          <p:nvPr/>
        </p:nvSpPr>
        <p:spPr>
          <a:xfrm>
            <a:off x="897463" y="4170550"/>
            <a:ext cx="742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</a:rPr>
              <a:t>Probability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components (AMD, middle/short-range, tensor, and many-body) extracted from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initio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 function of 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50F21AB-D5D7-40CF-94DF-9BD390BD8672}"/>
              </a:ext>
            </a:extLst>
          </p:cNvPr>
          <p:cNvSpPr txBox="1"/>
          <p:nvPr/>
        </p:nvSpPr>
        <p:spPr>
          <a:xfrm>
            <a:off x="897464" y="2879122"/>
            <a:ext cx="742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Nucleon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</a:rPr>
              <a:t>momentum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</a:rPr>
              <a:t>distribution</a:t>
            </a:r>
            <a:r>
              <a:rPr lang="en-US" altLang="zh-CN" dirty="0">
                <a:latin typeface="Times New Roman" panose="02020603050405020304" pitchFamily="18" charset="0"/>
              </a:rPr>
              <a:t> calculated for </a:t>
            </a:r>
            <a:r>
              <a:rPr lang="en-US" altLang="zh-CN" baseline="30000" dirty="0">
                <a:latin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</a:rPr>
              <a:t>He, reproduce experimental results precisely.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AE303B-35A4-4AE3-A384-DF80E4990A7C}"/>
              </a:ext>
            </a:extLst>
          </p:cNvPr>
          <p:cNvSpPr/>
          <p:nvPr/>
        </p:nvSpPr>
        <p:spPr>
          <a:xfrm>
            <a:off x="897465" y="50242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</a:rPr>
              <a:t>Physical origin </a:t>
            </a:r>
            <a:r>
              <a:rPr lang="en-US" altLang="zh-CN" dirty="0">
                <a:latin typeface="Times New Roman" panose="02020603050405020304" pitchFamily="18" charset="0"/>
              </a:rPr>
              <a:t>of high-momentum components revealed though decomposition of nucleon momentum distribution.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27E9C2A-3CC6-4738-8E38-C44BAAB3D5E7}"/>
              </a:ext>
            </a:extLst>
          </p:cNvPr>
          <p:cNvSpPr txBox="1"/>
          <p:nvPr/>
        </p:nvSpPr>
        <p:spPr>
          <a:xfrm>
            <a:off x="897463" y="3628535"/>
            <a:ext cx="742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Manifestation of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</a:rPr>
              <a:t>tensor-correlation</a:t>
            </a:r>
            <a:r>
              <a:rPr lang="en-US" altLang="zh-CN" dirty="0">
                <a:latin typeface="Times New Roman" panose="02020603050405020304" pitchFamily="18" charset="0"/>
              </a:rPr>
              <a:t> using momentum distribution.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94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96E36A-84C2-4D69-B11C-7587C5EF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/>
          <a:lstStyle/>
          <a:p>
            <a:fld id="{D8DB2CEA-01C1-444B-8182-C0E3C8521DDE}" type="slidenum">
              <a:rPr lang="zh-CN" altLang="en-US" sz="1600" smtClean="0"/>
              <a:t>32</a:t>
            </a:fld>
            <a:endParaRPr lang="zh-CN" altLang="en-US" dirty="0"/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BE3DA65A-4AAA-4692-AF53-45F2FD2D8FFD}"/>
              </a:ext>
            </a:extLst>
          </p:cNvPr>
          <p:cNvSpPr txBox="1">
            <a:spLocks/>
          </p:cNvSpPr>
          <p:nvPr/>
        </p:nvSpPr>
        <p:spPr>
          <a:xfrm>
            <a:off x="657813" y="515902"/>
            <a:ext cx="4588215" cy="5406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方正楷体简体" panose="03000509000000000000" pitchFamily="65" charset="-122"/>
                <a:cs typeface="Times New Roman" panose="02020603050405020304" pitchFamily="18" charset="0"/>
              </a:rPr>
              <a:t>Thank you very much</a:t>
            </a:r>
            <a:endParaRPr lang="x-none" altLang="zh-CN" sz="2900" kern="100" spc="-50" dirty="0">
              <a:solidFill>
                <a:srgbClr val="216AA8"/>
              </a:solidFill>
              <a:latin typeface="方正楷体简体" panose="03000509000000000000" pitchFamily="65" charset="-122"/>
              <a:ea typeface="方正楷体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711FD7F-86C0-418B-B595-B7FDE00E9B44}"/>
              </a:ext>
            </a:extLst>
          </p:cNvPr>
          <p:cNvSpPr/>
          <p:nvPr/>
        </p:nvSpPr>
        <p:spPr>
          <a:xfrm>
            <a:off x="2100400" y="5128354"/>
            <a:ext cx="493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kern="100" spc="-50" dirty="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Many thanks </a:t>
            </a:r>
            <a:r>
              <a:rPr lang="en-US" altLang="zh-CN" sz="2400" kern="100" spc="-50" dirty="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and best wishes</a:t>
            </a:r>
            <a:r>
              <a:rPr lang="en-US" altLang="ja-JP" sz="2400" kern="100" spc="-50" dirty="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ja-JP" sz="2400" kern="100" spc="-50" dirty="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to </a:t>
            </a:r>
            <a:r>
              <a:rPr lang="en-US" altLang="ja-JP" sz="2400" kern="100" spc="-5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all collaborators</a:t>
            </a:r>
            <a:r>
              <a:rPr lang="en-US" altLang="ja-JP" sz="2400" kern="100" spc="-50" dirty="0"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!</a:t>
            </a:r>
            <a:endParaRPr lang="x-none" altLang="zh-CN" sz="2800" kern="100" spc="-50" baseline="30000" dirty="0">
              <a:solidFill>
                <a:srgbClr val="FF0000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hylab.nuaa.edu.cn/_upload/article/images/c3/c8/853311a34899ba1f1e12d36077ef/c954d084-817e-48db-8ae7-42b1c0ef93c5.jpg">
            <a:extLst>
              <a:ext uri="{FF2B5EF4-FFF2-40B4-BE49-F238E27FC236}">
                <a16:creationId xmlns:a16="http://schemas.microsoft.com/office/drawing/2014/main" id="{A41F234D-14BA-4D50-9A4E-13C74D77F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14584"/>
          <a:stretch/>
        </p:blipFill>
        <p:spPr bwMode="auto">
          <a:xfrm>
            <a:off x="0" y="1498813"/>
            <a:ext cx="9137213" cy="29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30F5A85-E906-40CA-B1F8-5DBF620C425B}"/>
              </a:ext>
            </a:extLst>
          </p:cNvPr>
          <p:cNvSpPr/>
          <p:nvPr/>
        </p:nvSpPr>
        <p:spPr>
          <a:xfrm>
            <a:off x="2183260" y="4454601"/>
            <a:ext cx="4770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i="1" kern="100" spc="-5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College of Science @NUAA </a:t>
            </a:r>
            <a:r>
              <a:rPr lang="en-US" altLang="ja-JP" sz="2000" i="1" kern="100" spc="-50" dirty="0" err="1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Jiangning</a:t>
            </a:r>
            <a:r>
              <a:rPr lang="en-US" altLang="ja-JP" sz="2000" i="1" kern="100" spc="-5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 Campus</a:t>
            </a:r>
            <a:endParaRPr lang="x-none" altLang="zh-CN" sz="2400" i="1" kern="100" spc="-50" baseline="30000" dirty="0">
              <a:solidFill>
                <a:srgbClr val="FF0000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48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96E36A-84C2-4D69-B11C-7587C5EF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/>
          <a:lstStyle/>
          <a:p>
            <a:fld id="{D8DB2CEA-01C1-444B-8182-C0E3C8521DDE}" type="slidenum">
              <a:rPr lang="zh-CN" altLang="en-US" sz="1600" smtClean="0"/>
              <a:t>33</a:t>
            </a:fld>
            <a:endParaRPr lang="zh-CN" altLang="en-US" dirty="0"/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BE3DA65A-4AAA-4692-AF53-45F2FD2D8FFD}"/>
              </a:ext>
            </a:extLst>
          </p:cNvPr>
          <p:cNvSpPr txBox="1">
            <a:spLocks/>
          </p:cNvSpPr>
          <p:nvPr/>
        </p:nvSpPr>
        <p:spPr>
          <a:xfrm>
            <a:off x="3454061" y="2888386"/>
            <a:ext cx="2527640" cy="5406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方正楷体简体" panose="03000509000000000000" pitchFamily="65" charset="-122"/>
                <a:cs typeface="Times New Roman" panose="02020603050405020304" pitchFamily="18" charset="0"/>
              </a:rPr>
              <a:t>Back up slides</a:t>
            </a:r>
            <a:endParaRPr lang="x-none" altLang="zh-CN" sz="2900" kern="100" spc="-50" dirty="0">
              <a:solidFill>
                <a:srgbClr val="216AA8"/>
              </a:solidFill>
              <a:latin typeface="方正楷体简体" panose="03000509000000000000" pitchFamily="65" charset="-122"/>
              <a:ea typeface="方正楷体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64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>
            <a:spLocks/>
          </p:cNvSpPr>
          <p:nvPr/>
        </p:nvSpPr>
        <p:spPr>
          <a:xfrm>
            <a:off x="439278" y="571664"/>
            <a:ext cx="6804456" cy="46166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38" dirty="0">
                <a:solidFill>
                  <a:srgbClr val="216AA8"/>
                </a:solidFill>
                <a:latin typeface="Georgia" panose="02040502050405020303" pitchFamily="18" charset="0"/>
                <a:ea typeface="DengXian"/>
                <a:cs typeface="Times New Roman" panose="02020603050405020304" pitchFamily="18" charset="0"/>
              </a:rPr>
              <a:t>Comparison of AMD based approaches</a:t>
            </a:r>
            <a:endParaRPr lang="x-none" altLang="zh-CN" sz="2900" kern="100" spc="-38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6D9D545-9AEE-4202-A5C1-CE7117A4391D}"/>
              </a:ext>
            </a:extLst>
          </p:cNvPr>
          <p:cNvGrpSpPr/>
          <p:nvPr/>
        </p:nvGrpSpPr>
        <p:grpSpPr>
          <a:xfrm>
            <a:off x="390141" y="2821815"/>
            <a:ext cx="4563141" cy="1674685"/>
            <a:chOff x="1403350" y="2045470"/>
            <a:chExt cx="6337300" cy="223298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1197AE-F253-4E5F-941C-E52BB6F73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004"/>
            <a:stretch/>
          </p:blipFill>
          <p:spPr>
            <a:xfrm>
              <a:off x="1403350" y="2370338"/>
              <a:ext cx="6337300" cy="190812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FD435C5-17A0-485F-992C-4B9B00176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6576" y="2927689"/>
              <a:ext cx="600075" cy="48577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DE3A8F-B478-4B66-A5C2-C98244091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3857" y="3692648"/>
              <a:ext cx="600075" cy="485775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0ABD74A-F23A-4D4D-B8A2-D5AD8EA33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0632"/>
            <a:stretch/>
          </p:blipFill>
          <p:spPr>
            <a:xfrm>
              <a:off x="1403350" y="2045470"/>
              <a:ext cx="6337300" cy="467836"/>
            </a:xfrm>
            <a:prstGeom prst="rect">
              <a:avLst/>
            </a:prstGeom>
          </p:spPr>
        </p:pic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8B295F7-C222-4F2F-9741-0BF5FC63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/>
          <a:lstStyle/>
          <a:p>
            <a:fld id="{C9569620-E45C-4A40-A597-F61057ABC57D}" type="slidenum">
              <a:rPr lang="zh-CN" altLang="en-US" sz="1600" smtClean="0"/>
              <a:t>34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3ADB719-0FA1-4C15-95D8-B7D95EC47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069" y="1893176"/>
            <a:ext cx="3701591" cy="331201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B0D0F96-AC9F-4CFB-B0D0-18FD0463EDA5}"/>
              </a:ext>
            </a:extLst>
          </p:cNvPr>
          <p:cNvSpPr/>
          <p:nvPr/>
        </p:nvSpPr>
        <p:spPr>
          <a:xfrm>
            <a:off x="1052767" y="2126317"/>
            <a:ext cx="35192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Table </a:t>
            </a:r>
            <a:r>
              <a:rPr lang="en-US" altLang="zh-CN" sz="16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Analytical and numerical efforts for </a:t>
            </a:r>
          </a:p>
          <a:p>
            <a:pPr algn="ctr"/>
            <a:r>
              <a:rPr lang="en-US" altLang="zh-CN" sz="16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three models</a:t>
            </a:r>
          </a:p>
          <a:p>
            <a:endParaRPr lang="en-US" altLang="zh-CN" sz="1200" kern="100" spc="-38" dirty="0"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A6A426C-070B-465A-A436-5AAAA082BC56}"/>
              </a:ext>
            </a:extLst>
          </p:cNvPr>
          <p:cNvSpPr/>
          <p:nvPr/>
        </p:nvSpPr>
        <p:spPr>
          <a:xfrm>
            <a:off x="5550377" y="5332547"/>
            <a:ext cx="3234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Fig. </a:t>
            </a:r>
            <a:r>
              <a:rPr lang="en-US" altLang="zh-CN" sz="16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Diagrams of cluster expansions in </a:t>
            </a:r>
          </a:p>
          <a:p>
            <a:pPr algn="ctr"/>
            <a:r>
              <a:rPr lang="en-US" altLang="zh-CN" sz="1600" kern="100" spc="-38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Single TOAMD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85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1821720E-EA05-4C1B-BE45-EAE69AB2E8B1}"/>
              </a:ext>
            </a:extLst>
          </p:cNvPr>
          <p:cNvSpPr txBox="1">
            <a:spLocks/>
          </p:cNvSpPr>
          <p:nvPr/>
        </p:nvSpPr>
        <p:spPr>
          <a:xfrm>
            <a:off x="129988" y="424610"/>
            <a:ext cx="8644896" cy="56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216A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origin of high-momentum Momentum components</a:t>
            </a:r>
            <a:endParaRPr lang="zh-CN" altLang="en-US" sz="2800" dirty="0">
              <a:solidFill>
                <a:srgbClr val="216AA8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8FB79A25-84A3-4371-9307-6F74C493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6384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35</a:t>
            </a:fld>
            <a:endParaRPr lang="zh-CN" altLang="en-US" sz="160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BE27B6D-A4CE-4091-83BA-B455EB2AE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62" y="1050472"/>
            <a:ext cx="2529322" cy="187646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C1A2F82-1C12-4944-98A3-FBCC760A30E9}"/>
              </a:ext>
            </a:extLst>
          </p:cNvPr>
          <p:cNvSpPr/>
          <p:nvPr/>
        </p:nvSpPr>
        <p:spPr>
          <a:xfrm>
            <a:off x="2467616" y="5497173"/>
            <a:ext cx="42087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from one of the referee’s reports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405E201-266B-4B1C-A576-A47779F8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16" y="2389537"/>
            <a:ext cx="7580514" cy="2837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984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副标题 2"/>
          <p:cNvSpPr txBox="1">
            <a:spLocks/>
          </p:cNvSpPr>
          <p:nvPr/>
        </p:nvSpPr>
        <p:spPr>
          <a:xfrm>
            <a:off x="475433" y="574278"/>
            <a:ext cx="7268197" cy="48079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High-momentum components in nuclei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7225" y="6336323"/>
            <a:ext cx="7268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</a:t>
            </a:r>
            <a:r>
              <a:rPr lang="zh-CN" altLang="en-US" sz="1200" dirty="0">
                <a:solidFill>
                  <a:schemeClr val="bg1"/>
                </a:solidFill>
              </a:rPr>
              <a:t>R. B. Wiringa, V. G. J. Stoks, and R. Schiavilla, Phys. Rev. C </a:t>
            </a:r>
            <a:r>
              <a:rPr lang="zh-CN" altLang="en-US" sz="1200" b="1" dirty="0">
                <a:solidFill>
                  <a:schemeClr val="bg1"/>
                </a:solidFill>
              </a:rPr>
              <a:t>51</a:t>
            </a:r>
            <a:r>
              <a:rPr lang="zh-CN" altLang="en-US" sz="1200" dirty="0">
                <a:solidFill>
                  <a:schemeClr val="bg1"/>
                </a:solidFill>
              </a:rPr>
              <a:t>, 38 (1995).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F23CE1B-0EF5-4D7D-93F2-A2CBCE817392}"/>
              </a:ext>
            </a:extLst>
          </p:cNvPr>
          <p:cNvSpPr/>
          <p:nvPr/>
        </p:nvSpPr>
        <p:spPr>
          <a:xfrm>
            <a:off x="8589220" y="5012274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kern="100" spc="-50" dirty="0">
                <a:solidFill>
                  <a:schemeClr val="accent2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……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61F9FE-8924-4CC9-A2F8-7379495D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4</a:t>
            </a:fld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DFDB0C-9E31-42BD-A643-18A78F56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3" y="1581442"/>
            <a:ext cx="3522828" cy="336104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36210061-8562-41A6-B15A-F406509B2138}"/>
              </a:ext>
            </a:extLst>
          </p:cNvPr>
          <p:cNvSpPr/>
          <p:nvPr/>
        </p:nvSpPr>
        <p:spPr>
          <a:xfrm>
            <a:off x="599041" y="5046030"/>
            <a:ext cx="3829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Nucleon momentum distribution </a:t>
            </a:r>
            <a:b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extracted from experimental values</a:t>
            </a:r>
          </a:p>
          <a:p>
            <a:pPr algn="ctr"/>
            <a:b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it-IT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Ciofi degli Atti</a:t>
            </a:r>
            <a:r>
              <a:rPr lang="it-IT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et al.</a:t>
            </a:r>
            <a:r>
              <a:rPr lang="it-IT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b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Phys. Rev. C </a:t>
            </a: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53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, 1689 (1996)</a:t>
            </a:r>
            <a:endParaRPr lang="zh-CN" altLang="en-US" sz="16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FCB1DC-22A4-450C-8F61-9F6461CF8318}"/>
              </a:ext>
            </a:extLst>
          </p:cNvPr>
          <p:cNvSpPr/>
          <p:nvPr/>
        </p:nvSpPr>
        <p:spPr>
          <a:xfrm>
            <a:off x="5021326" y="5012884"/>
            <a:ext cx="36663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</a:rPr>
              <a:t>D-state contribution in the single-nucleon </a:t>
            </a:r>
            <a:br>
              <a:rPr lang="en-US" altLang="zh-CN" sz="1600" dirty="0">
                <a:latin typeface="Times New Roman" panose="02020603050405020304" pitchFamily="18" charset="0"/>
              </a:rPr>
            </a:br>
            <a:r>
              <a:rPr lang="en-US" altLang="zh-CN" sz="1600" dirty="0">
                <a:latin typeface="Times New Roman" panose="02020603050405020304" pitchFamily="18" charset="0"/>
              </a:rPr>
              <a:t>momentum distribution of </a:t>
            </a:r>
            <a:r>
              <a:rPr lang="en-US" altLang="zh-CN" sz="1600" baseline="30000" dirty="0">
                <a:latin typeface="Times New Roman" panose="02020603050405020304" pitchFamily="18" charset="0"/>
              </a:rPr>
              <a:t>4</a:t>
            </a:r>
            <a:r>
              <a:rPr lang="en-US" altLang="zh-CN" sz="1600" dirty="0">
                <a:latin typeface="Times New Roman" panose="02020603050405020304" pitchFamily="18" charset="0"/>
              </a:rPr>
              <a:t>He. </a:t>
            </a:r>
            <a:br>
              <a:rPr lang="en-US" altLang="zh-CN" sz="1600" dirty="0">
                <a:latin typeface="Times New Roman" panose="02020603050405020304" pitchFamily="18" charset="0"/>
              </a:rPr>
            </a:br>
            <a:r>
              <a:rPr lang="en-US" altLang="zh-CN" sz="1600" dirty="0">
                <a:latin typeface="Times New Roman" panose="02020603050405020304" pitchFamily="18" charset="0"/>
              </a:rPr>
              <a:t>(ATMS calculation using Reid potential)</a:t>
            </a:r>
          </a:p>
          <a:p>
            <a:pPr algn="ctr"/>
            <a:b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it-IT" altLang="zh-CN" sz="1600" dirty="0">
                <a:latin typeface="Times New Roman" panose="02020603050405020304" pitchFamily="18" charset="0"/>
              </a:rPr>
              <a:t>H. M</a:t>
            </a:r>
            <a:r>
              <a:rPr lang="en-US" altLang="zh-CN" sz="1600" dirty="0" err="1">
                <a:latin typeface="Times New Roman" panose="02020603050405020304" pitchFamily="18" charset="0"/>
              </a:rPr>
              <a:t>orita</a:t>
            </a:r>
            <a:r>
              <a:rPr lang="en-US" altLang="zh-CN" sz="1600" dirty="0">
                <a:latin typeface="Times New Roman" panose="02020603050405020304" pitchFamily="18" charset="0"/>
              </a:rPr>
              <a:t>, Y. Akaishi, and H. Tanaka</a:t>
            </a:r>
            <a:r>
              <a:rPr lang="it-IT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b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Prog.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Theor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. Phys.</a:t>
            </a:r>
            <a:r>
              <a:rPr lang="en-US" altLang="zh-CN" sz="1600" dirty="0">
                <a:latin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</a:rPr>
              <a:t>79</a:t>
            </a:r>
            <a:r>
              <a:rPr lang="en-US" altLang="zh-CN" sz="1600" dirty="0">
                <a:latin typeface="Times New Roman" panose="02020603050405020304" pitchFamily="18" charset="0"/>
              </a:rPr>
              <a:t>, 863 (1988) </a:t>
            </a:r>
            <a:endParaRPr lang="zh-CN" altLang="en-US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96C3C12-BDAB-4F1D-A787-629E09620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72" y="1476394"/>
            <a:ext cx="3666389" cy="32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7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副标题 2"/>
          <p:cNvSpPr txBox="1">
            <a:spLocks/>
          </p:cNvSpPr>
          <p:nvPr/>
        </p:nvSpPr>
        <p:spPr>
          <a:xfrm>
            <a:off x="439270" y="600378"/>
            <a:ext cx="7826153" cy="48079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High-momentum components in nuclei (II)</a:t>
            </a:r>
            <a:endParaRPr lang="x-none" altLang="zh-CN" sz="2900" i="1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7225" y="6336323"/>
            <a:ext cx="7268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[1] </a:t>
            </a:r>
            <a:r>
              <a:rPr lang="zh-CN" altLang="en-US" sz="1200" dirty="0">
                <a:solidFill>
                  <a:schemeClr val="bg1"/>
                </a:solidFill>
              </a:rPr>
              <a:t>R. B. Wiringa, V. G. J. Stoks, and R. Schiavilla, Phys. Rev. C </a:t>
            </a:r>
            <a:r>
              <a:rPr lang="zh-CN" altLang="en-US" sz="1200" b="1" dirty="0">
                <a:solidFill>
                  <a:schemeClr val="bg1"/>
                </a:solidFill>
              </a:rPr>
              <a:t>51</a:t>
            </a:r>
            <a:r>
              <a:rPr lang="zh-CN" altLang="en-US" sz="1200" dirty="0">
                <a:solidFill>
                  <a:schemeClr val="bg1"/>
                </a:solidFill>
              </a:rPr>
              <a:t>, 38 (1995).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F23CE1B-0EF5-4D7D-93F2-A2CBCE817392}"/>
              </a:ext>
            </a:extLst>
          </p:cNvPr>
          <p:cNvSpPr/>
          <p:nvPr/>
        </p:nvSpPr>
        <p:spPr>
          <a:xfrm>
            <a:off x="8589220" y="5012274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kern="100" spc="-50" dirty="0">
                <a:solidFill>
                  <a:schemeClr val="accent2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……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61F9FE-8924-4CC9-A2F8-7379495D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5</a:t>
            </a:fld>
            <a:endParaRPr lang="zh-CN" altLang="en-US" sz="16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CB01FC9-B832-4CC5-AA74-A135D568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8" y="1523925"/>
            <a:ext cx="3788948" cy="294647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3FCB1DC-22A4-450C-8F61-9F6461CF8318}"/>
              </a:ext>
            </a:extLst>
          </p:cNvPr>
          <p:cNvSpPr/>
          <p:nvPr/>
        </p:nvSpPr>
        <p:spPr>
          <a:xfrm>
            <a:off x="1461277" y="5119834"/>
            <a:ext cx="645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GFMC calculation of light nuclei 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(using AV18 potential)</a:t>
            </a:r>
          </a:p>
          <a:p>
            <a:pPr algn="ctr"/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R. B. </a:t>
            </a:r>
            <a:r>
              <a:rPr lang="it-IT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Wiringa </a:t>
            </a:r>
            <a:r>
              <a:rPr lang="it-IT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et al.</a:t>
            </a:r>
            <a:r>
              <a:rPr lang="it-IT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Phys. Rev. </a:t>
            </a:r>
            <a:r>
              <a:rPr lang="en-US" altLang="zh-CN" sz="1600" dirty="0">
                <a:latin typeface="Times New Roman" panose="02020603050405020304" pitchFamily="18" charset="0"/>
              </a:rPr>
              <a:t>C </a:t>
            </a:r>
            <a:r>
              <a:rPr lang="en-US" altLang="zh-CN" sz="1600" b="1" dirty="0">
                <a:latin typeface="Times New Roman" panose="02020603050405020304" pitchFamily="18" charset="0"/>
              </a:rPr>
              <a:t>89</a:t>
            </a:r>
            <a:r>
              <a:rPr lang="en-US" altLang="zh-CN" sz="1600" dirty="0">
                <a:latin typeface="Times New Roman" panose="02020603050405020304" pitchFamily="18" charset="0"/>
              </a:rPr>
              <a:t>, 024305 (2014) </a:t>
            </a:r>
            <a:endParaRPr lang="zh-CN" altLang="en-US"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CE29EE6-B14B-4DCC-B44A-6D3827B77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36" y="1982899"/>
            <a:ext cx="5098112" cy="213720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9B85497-E934-48F8-B061-096789155DBB}"/>
              </a:ext>
            </a:extLst>
          </p:cNvPr>
          <p:cNvCxnSpPr/>
          <p:nvPr/>
        </p:nvCxnSpPr>
        <p:spPr>
          <a:xfrm flipH="1">
            <a:off x="1098825" y="1982899"/>
            <a:ext cx="1860275" cy="2137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98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886B216-9F8B-4345-8569-E8661D94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2875"/>
            <a:ext cx="2457450" cy="365125"/>
          </a:xfrm>
        </p:spPr>
        <p:txBody>
          <a:bodyPr/>
          <a:lstStyle/>
          <a:p>
            <a:fld id="{D8DB2CEA-01C1-444B-8182-C0E3C8521DDE}" type="slidenum">
              <a:rPr lang="zh-CN" altLang="en-US" sz="1600" smtClean="0"/>
              <a:t>6</a:t>
            </a:fld>
            <a:endParaRPr lang="zh-CN" altLang="en-US" sz="1600" dirty="0"/>
          </a:p>
        </p:txBody>
      </p:sp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48285F6E-AA4A-4A6D-B8A8-735F691BF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75" y="1245231"/>
            <a:ext cx="2604913" cy="2673849"/>
          </a:xfrm>
          <a:prstGeom prst="rect">
            <a:avLst/>
          </a:prstGeom>
        </p:spPr>
      </p:pic>
      <p:sp>
        <p:nvSpPr>
          <p:cNvPr id="4" name="副标题 2">
            <a:extLst>
              <a:ext uri="{FF2B5EF4-FFF2-40B4-BE49-F238E27FC236}">
                <a16:creationId xmlns:a16="http://schemas.microsoft.com/office/drawing/2014/main" id="{4563671E-7962-4693-B259-AAFF309A9B5B}"/>
              </a:ext>
            </a:extLst>
          </p:cNvPr>
          <p:cNvSpPr txBox="1">
            <a:spLocks/>
          </p:cNvSpPr>
          <p:nvPr/>
        </p:nvSpPr>
        <p:spPr>
          <a:xfrm>
            <a:off x="537882" y="488814"/>
            <a:ext cx="6458536" cy="48079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Inter-nucleon correlations (tensor channel)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BC7DBD-57BD-4CD5-A3C3-744E3C161F16}"/>
              </a:ext>
            </a:extLst>
          </p:cNvPr>
          <p:cNvSpPr/>
          <p:nvPr/>
        </p:nvSpPr>
        <p:spPr>
          <a:xfrm>
            <a:off x="296534" y="5973927"/>
            <a:ext cx="4428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The average fraction of nucleons in 12C.</a:t>
            </a:r>
          </a:p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R. Subedi </a:t>
            </a:r>
            <a:r>
              <a:rPr lang="zh-CN" altLang="en-US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et. al.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, Science </a:t>
            </a:r>
            <a:r>
              <a:rPr lang="zh-CN" altLang="en-US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320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b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1476-1478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(2008)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66904A-4E5D-4C4D-B473-0325AF94D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751" y="1318798"/>
            <a:ext cx="3215597" cy="247608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DD03E52-6F24-4CAE-BB35-A1454F0EC99C}"/>
              </a:ext>
            </a:extLst>
          </p:cNvPr>
          <p:cNvSpPr txBox="1"/>
          <p:nvPr/>
        </p:nvSpPr>
        <p:spPr>
          <a:xfrm>
            <a:off x="4967098" y="6143685"/>
            <a:ext cx="42658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Hen,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614 (2014).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CEF0C9-F5F8-4298-B825-346FDD6CA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750" y="3991298"/>
            <a:ext cx="3893403" cy="20553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81B6C3-65E6-4F8D-A0C1-99E469497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43" y="4063918"/>
            <a:ext cx="3916146" cy="19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6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886B216-9F8B-4345-8569-E8661D94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9259" y="6499361"/>
            <a:ext cx="2457450" cy="365125"/>
          </a:xfrm>
        </p:spPr>
        <p:txBody>
          <a:bodyPr/>
          <a:lstStyle/>
          <a:p>
            <a:fld id="{D8DB2CEA-01C1-444B-8182-C0E3C8521DDE}" type="slidenum">
              <a:rPr lang="zh-CN" altLang="en-US" sz="1400" smtClean="0"/>
              <a:t>7</a:t>
            </a:fld>
            <a:endParaRPr lang="zh-CN" altLang="en-US" sz="1400" dirty="0"/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4563671E-7962-4693-B259-AAFF309A9B5B}"/>
              </a:ext>
            </a:extLst>
          </p:cNvPr>
          <p:cNvSpPr txBox="1">
            <a:spLocks/>
          </p:cNvSpPr>
          <p:nvPr/>
        </p:nvSpPr>
        <p:spPr>
          <a:xfrm>
            <a:off x="537882" y="488814"/>
            <a:ext cx="7742052" cy="48079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Inter-nucleon correlations (theoretical view)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3DCD563-B62D-4EDF-9783-AA34C03B8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594" y="1715467"/>
            <a:ext cx="3114189" cy="30151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67946DB-957B-4F19-AB1A-5BDE1FF3407B}"/>
              </a:ext>
            </a:extLst>
          </p:cNvPr>
          <p:cNvSpPr txBox="1"/>
          <p:nvPr/>
        </p:nvSpPr>
        <p:spPr>
          <a:xfrm>
            <a:off x="4969180" y="1231866"/>
            <a:ext cx="147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b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 Model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EE8C8BF-7C37-4231-A94D-A8F695BCEE6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706320" y="1878197"/>
            <a:ext cx="819986" cy="362979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03000C62-8339-4065-90F9-DD1D59A43BAD}"/>
              </a:ext>
            </a:extLst>
          </p:cNvPr>
          <p:cNvSpPr txBox="1"/>
          <p:nvPr/>
        </p:nvSpPr>
        <p:spPr>
          <a:xfrm>
            <a:off x="7669720" y="1832099"/>
            <a:ext cx="141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Tensor-Optimized Shell Model</a:t>
            </a:r>
          </a:p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(TOSM)*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1B2764A-C2D2-49AE-88EC-A8B5571D5BB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992471" y="2432264"/>
            <a:ext cx="677249" cy="364724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E80F33E9-B65F-4267-8F30-91CD35211367}"/>
              </a:ext>
            </a:extLst>
          </p:cNvPr>
          <p:cNvSpPr/>
          <p:nvPr/>
        </p:nvSpPr>
        <p:spPr>
          <a:xfrm>
            <a:off x="4851465" y="4749572"/>
            <a:ext cx="3675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 Fourier transformation of the</a:t>
            </a:r>
            <a:r>
              <a:rPr lang="zh-CN" altLang="en-US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 p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orbit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showing extended momentum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distirubtion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</a:rPr>
              <a:t>N. Itagaki and A. Tohsaki, </a:t>
            </a:r>
            <a:br>
              <a:rPr lang="en-US" altLang="zh-CN" sz="1600" dirty="0">
                <a:latin typeface="Times New Roman" panose="02020603050405020304" pitchFamily="18" charset="0"/>
              </a:rPr>
            </a:br>
            <a:r>
              <a:rPr lang="en-US" altLang="zh-CN" sz="1600" dirty="0">
                <a:latin typeface="Times New Roman" panose="02020603050405020304" pitchFamily="18" charset="0"/>
              </a:rPr>
              <a:t>Phys. Rev. C </a:t>
            </a:r>
            <a:r>
              <a:rPr lang="en-US" altLang="zh-CN" sz="1600" b="1" dirty="0">
                <a:latin typeface="Times New Roman" panose="02020603050405020304" pitchFamily="18" charset="0"/>
              </a:rPr>
              <a:t>97</a:t>
            </a:r>
            <a:r>
              <a:rPr lang="en-US" altLang="zh-CN" sz="1600" dirty="0">
                <a:latin typeface="Times New Roman" panose="02020603050405020304" pitchFamily="18" charset="0"/>
              </a:rPr>
              <a:t> 014304 (2018).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6E4541B-BAE4-43F5-A368-8201F85EB419}"/>
              </a:ext>
            </a:extLst>
          </p:cNvPr>
          <p:cNvSpPr/>
          <p:nvPr/>
        </p:nvSpPr>
        <p:spPr>
          <a:xfrm>
            <a:off x="499232" y="4956214"/>
            <a:ext cx="4219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Spatial shrinkage of </a:t>
            </a:r>
            <a: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-orbit in TOSM </a:t>
            </a:r>
            <a:b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1600" dirty="0">
                <a:latin typeface="Times New Roman" panose="02020603050405020304" pitchFamily="18" charset="0"/>
              </a:rPr>
              <a:t>T. Myo, </a:t>
            </a:r>
            <a:r>
              <a:rPr lang="en-US" altLang="zh-CN" sz="1600" i="1" dirty="0">
                <a:latin typeface="Times New Roman" panose="02020603050405020304" pitchFamily="18" charset="0"/>
              </a:rPr>
              <a:t>et al.</a:t>
            </a:r>
            <a:r>
              <a:rPr lang="en-US" altLang="zh-CN" sz="1600" dirty="0">
                <a:latin typeface="Times New Roman" panose="02020603050405020304" pitchFamily="18" charset="0"/>
              </a:rPr>
              <a:t>, Phys. Rev. C </a:t>
            </a:r>
            <a:r>
              <a:rPr lang="en-US" altLang="zh-CN" sz="1600" b="1" dirty="0">
                <a:latin typeface="Times New Roman" panose="02020603050405020304" pitchFamily="18" charset="0"/>
              </a:rPr>
              <a:t>84</a:t>
            </a:r>
            <a:r>
              <a:rPr lang="en-US" altLang="zh-CN" sz="1600" dirty="0">
                <a:latin typeface="Times New Roman" panose="02020603050405020304" pitchFamily="18" charset="0"/>
              </a:rPr>
              <a:t>, 034315 (2011)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7AFD2DE-88EC-4C4B-B4C3-64A82C1AF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76" y="1317011"/>
            <a:ext cx="4085439" cy="1147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F1C030-B27A-4A18-BC12-3FD15431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60" y="2530854"/>
            <a:ext cx="4010458" cy="230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>
            <a:spLocks/>
          </p:cNvSpPr>
          <p:nvPr/>
        </p:nvSpPr>
        <p:spPr>
          <a:xfrm>
            <a:off x="274262" y="366130"/>
            <a:ext cx="8735268" cy="89316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Antisymmetrized Molecular Dynamics (AMD)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4F1F0B9-73CB-43F8-B117-D680F24D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2" y="6491870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8</a:t>
            </a:fld>
            <a:endParaRPr lang="zh-CN" altLang="en-US" sz="16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5BBDEA5-CB74-4C15-AA63-521A6CF0837D}"/>
              </a:ext>
            </a:extLst>
          </p:cNvPr>
          <p:cNvSpPr/>
          <p:nvPr/>
        </p:nvSpPr>
        <p:spPr>
          <a:xfrm>
            <a:off x="4588255" y="4029138"/>
            <a:ext cx="4026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Nuclear Molecular Dynamics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613AC7C2-AFD5-4419-8D27-357C4B13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13" y="1110828"/>
            <a:ext cx="2594297" cy="25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D5AAAC7-17EE-47BC-BCD7-76B8E4B69E8F}"/>
              </a:ext>
            </a:extLst>
          </p:cNvPr>
          <p:cNvSpPr/>
          <p:nvPr/>
        </p:nvSpPr>
        <p:spPr>
          <a:xfrm>
            <a:off x="497924" y="4031074"/>
            <a:ext cx="4331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Molecular Dynamics for gas atoms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3A333A-53AC-4A9D-BEED-DA1C0E68B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690" y="1259294"/>
            <a:ext cx="3114675" cy="23241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E86821-FE6B-4C78-A9A6-7EA9327D5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124" y="4707594"/>
            <a:ext cx="4331599" cy="47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4E3EE5-0B81-439A-BEFD-A68ABFDE4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600" y="5294306"/>
            <a:ext cx="2600646" cy="54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6C82DDB-EA88-443D-B7F8-1E07253C3E98}"/>
              </a:ext>
            </a:extLst>
          </p:cNvPr>
          <p:cNvSpPr/>
          <p:nvPr/>
        </p:nvSpPr>
        <p:spPr>
          <a:xfrm>
            <a:off x="3165007" y="5970753"/>
            <a:ext cx="4026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Antisymmetrized Molecular Dynamics (AMD)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32" name="Picture 8" descr="查看源图像">
            <a:extLst>
              <a:ext uri="{FF2B5EF4-FFF2-40B4-BE49-F238E27FC236}">
                <a16:creationId xmlns:a16="http://schemas.microsoft.com/office/drawing/2014/main" id="{FE94BF7E-16A7-4E5F-8EBC-A85C0F5AA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/>
          <a:stretch/>
        </p:blipFill>
        <p:spPr bwMode="auto">
          <a:xfrm>
            <a:off x="0" y="5344954"/>
            <a:ext cx="2457450" cy="151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>
            <a:spLocks/>
          </p:cNvSpPr>
          <p:nvPr/>
        </p:nvSpPr>
        <p:spPr>
          <a:xfrm>
            <a:off x="274262" y="366130"/>
            <a:ext cx="8735268" cy="89316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900" kern="100" spc="-50" dirty="0">
                <a:solidFill>
                  <a:srgbClr val="216AA8"/>
                </a:solidFill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Treatment of inter-nucleon correlations in AMD</a:t>
            </a:r>
            <a:endParaRPr lang="x-none" altLang="zh-CN" sz="2900" kern="100" spc="-50" dirty="0">
              <a:solidFill>
                <a:srgbClr val="216AA8"/>
              </a:solidFill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78B15E-2E4E-4FB9-8B9B-C3E6F6B4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921" y="1718190"/>
            <a:ext cx="3855987" cy="3883417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4F1F0B9-73CB-43F8-B117-D680F24D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6550" y="6491870"/>
            <a:ext cx="2457450" cy="365125"/>
          </a:xfrm>
        </p:spPr>
        <p:txBody>
          <a:bodyPr vert="horz" lIns="91440" tIns="45720" rIns="91440" bIns="45720" rtlCol="0" anchor="ctr"/>
          <a:lstStyle/>
          <a:p>
            <a:fld id="{D8DB2CEA-01C1-444B-8182-C0E3C8521DDE}" type="slidenum">
              <a:rPr lang="zh-CN" altLang="en-US" sz="1600"/>
              <a:pPr/>
              <a:t>9</a:t>
            </a:fld>
            <a:endParaRPr lang="zh-CN" altLang="en-US" sz="16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1B7ED00-39B9-41B6-8358-EB4E68947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44" y="3136145"/>
            <a:ext cx="3719744" cy="41808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177B2C6-BF0A-4629-AC02-C42FA589D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94" y="4685998"/>
            <a:ext cx="2261679" cy="462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3B8A411-9A5A-4496-918B-17B131041DFC}"/>
                  </a:ext>
                </a:extLst>
              </p:cNvPr>
              <p:cNvSpPr txBox="1"/>
              <p:nvPr/>
            </p:nvSpPr>
            <p:spPr>
              <a:xfrm>
                <a:off x="274262" y="4039668"/>
                <a:ext cx="40555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is single nucleon state of Gaussian form</a:t>
                </a:r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3B8A411-9A5A-4496-918B-17B131041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2" y="4039668"/>
                <a:ext cx="4055537" cy="646331"/>
              </a:xfrm>
              <a:prstGeom prst="rect">
                <a:avLst/>
              </a:prstGeom>
              <a:blipFill>
                <a:blip r:embed="rId5"/>
                <a:stretch>
                  <a:fillRect l="-1053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EC162221-E049-467F-ABD7-A4300AC4CC9A}"/>
              </a:ext>
            </a:extLst>
          </p:cNvPr>
          <p:cNvSpPr txBox="1"/>
          <p:nvPr/>
        </p:nvSpPr>
        <p:spPr>
          <a:xfrm>
            <a:off x="274263" y="1868468"/>
            <a:ext cx="4055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The Antisymmetrized Molecular Dynamics (AMD) wave function adopted as the reference state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F92DEB5-271D-4280-AB81-B928376E1FBF}"/>
                  </a:ext>
                </a:extLst>
              </p:cNvPr>
              <p:cNvSpPr txBox="1"/>
              <p:nvPr/>
            </p:nvSpPr>
            <p:spPr>
              <a:xfrm>
                <a:off x="274262" y="5278441"/>
                <a:ext cx="43135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𝑁𝑁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-correlation is </a:t>
                </a:r>
                <a:r>
                  <a:rPr lang="en-US" altLang="zh-CN" i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not 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explicitly described </a:t>
                </a:r>
                <a:br>
                  <a:rPr lang="en-US" altLang="zh-CN" dirty="0">
                    <a:latin typeface="Times New Roman" panose="02020603050405020304" pitchFamily="18" charset="0"/>
                  </a:rPr>
                </a:br>
                <a:r>
                  <a:rPr lang="en-US" altLang="zh-CN" dirty="0">
                    <a:latin typeface="Times New Roman" panose="02020603050405020304" pitchFamily="18" charset="0"/>
                  </a:rPr>
                  <a:t>in AMD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reference function</a:t>
                </a:r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F92DEB5-271D-4280-AB81-B928376E1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2" y="5278441"/>
                <a:ext cx="4313516" cy="646331"/>
              </a:xfrm>
              <a:prstGeom prst="rect">
                <a:avLst/>
              </a:prstGeom>
              <a:blipFill>
                <a:blip r:embed="rId6"/>
                <a:stretch>
                  <a:fillRect l="-989" t="-5660" r="-1836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A5BBDEA5-CB74-4C15-AA63-521A6CF0837D}"/>
              </a:ext>
            </a:extLst>
          </p:cNvPr>
          <p:cNvSpPr/>
          <p:nvPr/>
        </p:nvSpPr>
        <p:spPr>
          <a:xfrm>
            <a:off x="4795967" y="5601606"/>
            <a:ext cx="4331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Correlation diagrams of AMD based approaches 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2CD938-E02D-4E14-AC8B-B8A31240E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8183" y="251977"/>
            <a:ext cx="11239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0207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TM02900720[[fn=积分]]</Template>
  <TotalTime>1520</TotalTime>
  <Words>1892</Words>
  <Application>Microsoft Office PowerPoint</Application>
  <PresentationFormat>全屏显示(4:3)</PresentationFormat>
  <Paragraphs>285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54" baseType="lpstr">
      <vt:lpstr>MS Mincho</vt:lpstr>
      <vt:lpstr>ＭＳ Ｐゴシック</vt:lpstr>
      <vt:lpstr>等线</vt:lpstr>
      <vt:lpstr>等线</vt:lpstr>
      <vt:lpstr>方正楷体_GBK</vt:lpstr>
      <vt:lpstr>方正楷体简体</vt:lpstr>
      <vt:lpstr>宋体</vt:lpstr>
      <vt:lpstr>Arial</vt:lpstr>
      <vt:lpstr>Calibri</vt:lpstr>
      <vt:lpstr>Calibri Light</vt:lpstr>
      <vt:lpstr>Cambria Math</vt:lpstr>
      <vt:lpstr>Georgia</vt:lpstr>
      <vt:lpstr>Script MT Bold</vt:lpstr>
      <vt:lpstr>Tahoma</vt:lpstr>
      <vt:lpstr>Times New Roman</vt:lpstr>
      <vt:lpstr>Wingdings 2</vt:lpstr>
      <vt:lpstr>HDOfficeLightV0</vt:lpstr>
      <vt:lpstr>1_HDOfficeLightV0</vt:lpstr>
      <vt:lpstr>Blank</vt:lpstr>
      <vt:lpstr>High-momentum components in the 4He nucleus caused by inter-nucleon correlations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Discussions on the HMAMD expansion of ab initio wave function</dc:title>
  <dc:creator>Lyu Mengjiao</dc:creator>
  <cp:lastModifiedBy>吕梦蛟</cp:lastModifiedBy>
  <cp:revision>343</cp:revision>
  <dcterms:created xsi:type="dcterms:W3CDTF">2019-06-10T02:50:41Z</dcterms:created>
  <dcterms:modified xsi:type="dcterms:W3CDTF">2021-03-06T07:33:35Z</dcterms:modified>
</cp:coreProperties>
</file>