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2" r:id="rId2"/>
    <p:sldId id="314" r:id="rId3"/>
    <p:sldId id="313" r:id="rId4"/>
    <p:sldId id="315" r:id="rId5"/>
    <p:sldId id="308" r:id="rId6"/>
    <p:sldId id="316" r:id="rId7"/>
    <p:sldId id="317" r:id="rId8"/>
    <p:sldId id="307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曹 嘉璇" initials="曹" lastIdx="1" clrIdx="0">
    <p:extLst>
      <p:ext uri="{19B8F6BF-5375-455C-9EA6-DF929625EA0E}">
        <p15:presenceInfo xmlns:p15="http://schemas.microsoft.com/office/powerpoint/2012/main" userId="5dc16866353a73b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6A69"/>
    <a:srgbClr val="262626"/>
    <a:srgbClr val="CC0000"/>
    <a:srgbClr val="FFFF00"/>
    <a:srgbClr val="B4C7E7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3380" autoAdjust="0"/>
  </p:normalViewPr>
  <p:slideViewPr>
    <p:cSldViewPr snapToGrid="0">
      <p:cViewPr varScale="1">
        <p:scale>
          <a:sx n="108" d="100"/>
          <a:sy n="108" d="100"/>
        </p:scale>
        <p:origin x="6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847F0-99CC-4514-9823-ADC733E04DA7}" type="datetimeFigureOut">
              <a:rPr lang="zh-CN" altLang="en-US" smtClean="0"/>
              <a:t>2021/10/14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FA8ABF-3FBC-4A26-8DE5-651A3E2C4F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9622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备注占位符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zh-CN" altLang="en-US" dirty="0"/>
                  <a:t>德拜模型中的</a:t>
                </a:r>
                <a:r>
                  <a:rPr lang="en-US" altLang="zh-CN" dirty="0"/>
                  <a:t>T</a:t>
                </a:r>
                <a:r>
                  <a:rPr lang="zh-CN" altLang="en-US" dirty="0"/>
                  <a:t>的三次方规律可以在低温处得到很好的近似，对实验数据进行拟合可以得到德拜温度</a:t>
                </a:r>
                <a14:m>
                  <m:oMath xmlns:m="http://schemas.openxmlformats.org/officeDocument/2006/math">
                    <m:r>
                      <a:rPr lang="zh-CN" altLang="en-US" sz="12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zh-CN" altLang="en-US" dirty="0"/>
                  <a:t>，但是德拜模型在温度较高时拟合地不是很好，所以在较高温区可以引入五次方项。</a:t>
                </a:r>
              </a:p>
            </p:txBody>
          </p:sp>
        </mc:Choice>
        <mc:Fallback xmlns="">
          <p:sp>
            <p:nvSpPr>
              <p:cNvPr id="3" name="备注占位符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zh-CN" altLang="en-US" dirty="0"/>
                  <a:t>德拜模型中的</a:t>
                </a:r>
                <a:r>
                  <a:rPr lang="en-US" altLang="zh-CN" dirty="0"/>
                  <a:t>T</a:t>
                </a:r>
                <a:r>
                  <a:rPr lang="zh-CN" altLang="en-US" dirty="0"/>
                  <a:t>的三次方规律可以在低温处得到很好的近似，对实验数据进行拟合可以得到德拜温度</a:t>
                </a:r>
                <a:r>
                  <a:rPr lang="zh-CN" altLang="en-US" sz="1200" i="0">
                    <a:solidFill>
                      <a:schemeClr val="bg1"/>
                    </a:solidFill>
                    <a:latin typeface="Cambria Math" panose="02040503050406030204" pitchFamily="18" charset="0"/>
                    <a:cs typeface="Times New Roman" panose="02020603050405020304" pitchFamily="18" charset="0"/>
                  </a:rPr>
                  <a:t>𝜃</a:t>
                </a:r>
                <a:r>
                  <a:rPr lang="zh-CN" altLang="en-US" dirty="0"/>
                  <a:t>，但是德拜模型在温度较高时拟合地不是很好，所以在较高温区可以引入五次方项。</a:t>
                </a:r>
              </a:p>
            </p:txBody>
          </p:sp>
        </mc:Fallback>
      </mc:AlternateContent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A8ABF-3FBC-4A26-8DE5-651A3E2C4F8A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2549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当然当温度为</a:t>
            </a:r>
            <a:r>
              <a:rPr lang="en-US" altLang="zh-CN" dirty="0" err="1"/>
              <a:t>mK</a:t>
            </a:r>
            <a:r>
              <a:rPr lang="zh-CN" altLang="en-US" dirty="0"/>
              <a:t>量级时，仅考虑德拜模型即可。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A8ABF-3FBC-4A26-8DE5-651A3E2C4F8A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3499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同时锗的不同掺杂和纯度对德拜温度进而对比热容有着不小的影响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A8ABF-3FBC-4A26-8DE5-651A3E2C4F8A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5832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没有找到在</a:t>
            </a:r>
            <a:r>
              <a:rPr lang="en-US" altLang="zh-CN" dirty="0"/>
              <a:t>10mK</a:t>
            </a:r>
            <a:r>
              <a:rPr lang="zh-CN" altLang="en-US" dirty="0"/>
              <a:t>附近的数据，只是一篇</a:t>
            </a:r>
            <a:r>
              <a:rPr lang="en-US" altLang="zh-CN" dirty="0"/>
              <a:t>03</a:t>
            </a:r>
            <a:r>
              <a:rPr lang="zh-CN" altLang="en-US" dirty="0"/>
              <a:t>年</a:t>
            </a:r>
            <a:r>
              <a:rPr lang="en-US" altLang="zh-CN" dirty="0"/>
              <a:t>CUORE</a:t>
            </a:r>
            <a:r>
              <a:rPr lang="zh-CN" altLang="en-US" dirty="0"/>
              <a:t>的文献中提到了</a:t>
            </a:r>
            <a:r>
              <a:rPr lang="en-US" altLang="zh-CN" dirty="0"/>
              <a:t>20mK</a:t>
            </a:r>
            <a:r>
              <a:rPr lang="zh-CN" altLang="en-US" dirty="0"/>
              <a:t>下的数据，而且没有给出面积和厚度。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FA8ABF-3FBC-4A26-8DE5-651A3E2C4F8A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7087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CD5A703-C76B-4678-82D3-C24DE7108C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277ED3B-C908-43EF-8743-CBAF12C9CF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7787FC1-93B6-4C10-80AA-5989572B2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7E2F-35C9-4980-A1B8-9180BA8A001D}" type="datetimeFigureOut">
              <a:rPr lang="zh-CN" altLang="en-US" smtClean="0"/>
              <a:t>2021/10/14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F890DAA-1FC7-4904-A2EF-1AF9D8981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5E4E9C7-3BAE-41F7-8AB2-0D9FC3FAF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ED2E-A52B-4421-96ED-5372D85AF1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34285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F3C42E-CDC6-4429-8AAF-C323366D1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39B49F9-FFA1-4F7E-B3A2-5C70AE82FF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1909960-D14F-4D7D-9622-F6175D9AD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7E2F-35C9-4980-A1B8-9180BA8A001D}" type="datetimeFigureOut">
              <a:rPr lang="zh-CN" altLang="en-US" smtClean="0"/>
              <a:t>2021/10/14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C1E5CAF-5106-48A2-B52E-C0DAF30EF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8369D9A-57BD-403E-95CC-445BE656E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ED2E-A52B-4421-96ED-5372D85AF1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559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8A42E54-788F-48FA-BD97-C8D1C8FA8C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1862A9C-B43A-4FC2-AB42-CD18DF8B04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F87B37A-3E61-4085-BC21-117A091EA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7E2F-35C9-4980-A1B8-9180BA8A001D}" type="datetimeFigureOut">
              <a:rPr lang="zh-CN" altLang="en-US" smtClean="0"/>
              <a:t>2021/10/14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5521B5D-7589-4913-8E0F-269BA63B1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6420FBA-8F3E-4B62-A9DE-30F9BE1A0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ED2E-A52B-4421-96ED-5372D85AF1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19867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73F270-9F2B-4B4A-A838-7433A4D59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ABB5CAB-C06B-4133-8C6A-BAC13A928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174C4C9-A0A9-443B-AF17-A3D17C754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7E2F-35C9-4980-A1B8-9180BA8A001D}" type="datetimeFigureOut">
              <a:rPr lang="zh-CN" altLang="en-US" smtClean="0"/>
              <a:t>2021/10/14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B5A6083-2EC8-459A-A33D-07D12499F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F56AB0C-BFDE-4408-BE50-9455D760D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ED2E-A52B-4421-96ED-5372D85AF1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4535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33BD247-8932-4181-A587-17A9F8678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ECE8B1F-34CC-42B1-AC7C-EB93610E4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6F02C8A-3403-40E5-BB59-A54855588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7E2F-35C9-4980-A1B8-9180BA8A001D}" type="datetimeFigureOut">
              <a:rPr lang="zh-CN" altLang="en-US" smtClean="0"/>
              <a:t>2021/10/14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6496D13-FA91-4B43-A8FC-D43B50A68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FF3E9BC-036A-48E6-9B8C-7DBBA353D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ED2E-A52B-4421-96ED-5372D85AF1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40509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683366-0F5E-4CD4-829B-89A9902E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CBD9D23-4FAB-4341-8A51-91F11C6812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1AACAE1-6DE9-42A9-A05E-C807C93220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A1C29C9-850F-4E9B-A119-0F80B579D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7E2F-35C9-4980-A1B8-9180BA8A001D}" type="datetimeFigureOut">
              <a:rPr lang="zh-CN" altLang="en-US" smtClean="0"/>
              <a:t>2021/10/14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7A82874-9843-4AFE-8EBA-CAB1F3B8E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D6D2E52-F387-43DF-B977-21B296DD5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ED2E-A52B-4421-96ED-5372D85AF1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5587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1CA2B1-36B7-4A86-B0B4-0B12CA8C4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D6311FB-54EC-4F07-8565-9554D73E4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8C1F941-6354-4D33-9597-E6B8FBC71F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08A14CE-CED1-4D81-8EEA-F40378E11D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7719C1B-66DC-4728-8862-C35BF3D401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B06FF6A-FCBF-4529-9E5E-42A8E488E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7E2F-35C9-4980-A1B8-9180BA8A001D}" type="datetimeFigureOut">
              <a:rPr lang="zh-CN" altLang="en-US" smtClean="0"/>
              <a:t>2021/10/14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157674B-DEFF-4D58-9DB5-7FE2B7A6F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6DD50C3-6F94-4F5E-870D-557C2DA9B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ED2E-A52B-4421-96ED-5372D85AF1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60619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248493-2220-4723-ACC3-F94BEFDB9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B6EAC60-8BAE-4E1A-80B6-8BE967F5F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7E2F-35C9-4980-A1B8-9180BA8A001D}" type="datetimeFigureOut">
              <a:rPr lang="zh-CN" altLang="en-US" smtClean="0"/>
              <a:t>2021/10/14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BC4FEC2-9DE5-425E-B321-7AFDFE0D6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42CFE99-0320-49F2-8428-A608AEA29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ED2E-A52B-4421-96ED-5372D85AF1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47027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7B867AF-3BD3-4906-AC84-0CB2C488B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7E2F-35C9-4980-A1B8-9180BA8A001D}" type="datetimeFigureOut">
              <a:rPr lang="zh-CN" altLang="en-US" smtClean="0"/>
              <a:t>2021/10/14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FBEFD0A-0072-4E1A-8503-5F21CCF52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454EB64-AC4A-4A3C-B078-9C19F4260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ED2E-A52B-4421-96ED-5372D85AF1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28882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D7512E-3583-40E8-A64D-4A3FB6EA5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0D744DC-CA30-4DAB-A69B-12D44F3D6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CE60055-8348-4092-A75F-0FA526E07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299B81D-2DE3-408B-83FE-30A793953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7E2F-35C9-4980-A1B8-9180BA8A001D}" type="datetimeFigureOut">
              <a:rPr lang="zh-CN" altLang="en-US" smtClean="0"/>
              <a:t>2021/10/14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0CDC279-098B-4ADB-854D-8D9F5E651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39C8E23-9957-4D55-8EFB-EE2ED104C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ED2E-A52B-4421-96ED-5372D85AF1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09260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2E61C9-EB96-42A1-A925-A4A369354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3651EF6-7F04-45CD-87CA-9336047049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891483A-9D0E-4D13-B7E2-A277F3EBEB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1D203FA-F9C8-4FC8-9094-C66C59196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17E2F-35C9-4980-A1B8-9180BA8A001D}" type="datetimeFigureOut">
              <a:rPr lang="zh-CN" altLang="en-US" smtClean="0"/>
              <a:t>2021/10/14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2CFBB2B-6E24-4FF1-A44B-90A38C6C5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3634121-378B-40C4-B479-3EADAD6C5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AED2E-A52B-4421-96ED-5372D85AF1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3581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AF61D77-E31B-4BCA-839C-7BEDA25E2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6D19B2B-6468-4D6C-BD25-68D050CA5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1FD66DD-19D6-471A-81C2-414536542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17E2F-35C9-4980-A1B8-9180BA8A001D}" type="datetimeFigureOut">
              <a:rPr lang="zh-CN" altLang="en-US" smtClean="0"/>
              <a:t>2021/10/14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BB52B38-0F68-49B0-8164-14A2F544EA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3F73C96-B51B-4AAB-B339-69FF318DDB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AED2E-A52B-4421-96ED-5372D85AF1E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0862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2896B620-EC78-45E9-B1B7-0454E6825552}"/>
              </a:ext>
            </a:extLst>
          </p:cNvPr>
          <p:cNvSpPr txBox="1"/>
          <p:nvPr/>
        </p:nvSpPr>
        <p:spPr>
          <a:xfrm>
            <a:off x="1011924" y="2290001"/>
            <a:ext cx="101681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5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Thermal properties of Ge and PTFE</a:t>
            </a:r>
            <a:endParaRPr lang="zh-CN" altLang="en-US" sz="5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2FE6792-8A1D-4ED2-BBD3-A1B8D39227A2}"/>
              </a:ext>
            </a:extLst>
          </p:cNvPr>
          <p:cNvSpPr txBox="1"/>
          <p:nvPr/>
        </p:nvSpPr>
        <p:spPr>
          <a:xfrm>
            <a:off x="10090405" y="5168364"/>
            <a:ext cx="16962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Jiaxuan Cao</a:t>
            </a:r>
          </a:p>
          <a:p>
            <a:pPr algn="ctr"/>
            <a:r>
              <a:rPr lang="en-US" altLang="zh-CN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2021.10.XX</a:t>
            </a:r>
            <a:endParaRPr lang="zh-CN" alt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989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>
            <a:extLst>
              <a:ext uri="{FF2B5EF4-FFF2-40B4-BE49-F238E27FC236}">
                <a16:creationId xmlns:a16="http://schemas.microsoft.com/office/drawing/2014/main" id="{F00D5B33-DDAE-4B1A-9F0C-42988D5ECD75}"/>
              </a:ext>
            </a:extLst>
          </p:cNvPr>
          <p:cNvSpPr/>
          <p:nvPr/>
        </p:nvSpPr>
        <p:spPr>
          <a:xfrm>
            <a:off x="2335996" y="3429000"/>
            <a:ext cx="75200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 heat of Ge in low temperatures</a:t>
            </a:r>
            <a:endParaRPr lang="zh-CN" alt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635B1D0-C001-4DEC-9C73-47D95063B973}"/>
              </a:ext>
            </a:extLst>
          </p:cNvPr>
          <p:cNvSpPr/>
          <p:nvPr/>
        </p:nvSpPr>
        <p:spPr>
          <a:xfrm>
            <a:off x="5337619" y="2163466"/>
            <a:ext cx="151676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1</a:t>
            </a:r>
            <a:endParaRPr lang="zh-CN" altLang="en-US" sz="4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1699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B74ADE55-8154-46DE-877A-CDF36BC7482D}"/>
                  </a:ext>
                </a:extLst>
              </p:cNvPr>
              <p:cNvSpPr txBox="1"/>
              <p:nvPr/>
            </p:nvSpPr>
            <p:spPr>
              <a:xfrm>
                <a:off x="983075" y="2843463"/>
                <a:ext cx="2411814" cy="465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sub>
                      </m:sSub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zh-CN" altLang="en-US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𝛼</m:t>
                      </m:r>
                      <m:sSup>
                        <m:sSupPr>
                          <m:ctrlP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altLang="zh-CN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altLang="zh-CN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𝛽</m:t>
                      </m:r>
                      <m:sSup>
                        <m:sSupPr>
                          <m:ctrlPr>
                            <a:rPr lang="en-US" altLang="zh-CN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US" altLang="zh-CN" sz="24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B74ADE55-8154-46DE-877A-CDF36BC748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075" y="2843463"/>
                <a:ext cx="2411814" cy="465833"/>
              </a:xfrm>
              <a:prstGeom prst="rect">
                <a:avLst/>
              </a:prstGeom>
              <a:blipFill>
                <a:blip r:embed="rId3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6750090F-838E-4E0C-9EF0-D8643BDC5CBA}"/>
                  </a:ext>
                </a:extLst>
              </p:cNvPr>
              <p:cNvSpPr txBox="1"/>
              <p:nvPr/>
            </p:nvSpPr>
            <p:spPr>
              <a:xfrm>
                <a:off x="926896" y="3611933"/>
                <a:ext cx="493598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𝛼</m:t>
                      </m:r>
                      <m:r>
                        <a:rPr lang="en-US" altLang="zh-CN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0.0380</m:t>
                      </m:r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±0.005 </m:t>
                      </m:r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𝑚𝐽</m:t>
                      </m:r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𝑚𝑜𝑙𝑒</m:t>
                      </m:r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altLang="zh-CN" sz="24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6750090F-838E-4E0C-9EF0-D8643BDC5C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896" y="3611933"/>
                <a:ext cx="4935985" cy="461665"/>
              </a:xfrm>
              <a:prstGeom prst="rect">
                <a:avLst/>
              </a:prstGeom>
              <a:blipFill>
                <a:blip r:embed="rId4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图片 8">
            <a:extLst>
              <a:ext uri="{FF2B5EF4-FFF2-40B4-BE49-F238E27FC236}">
                <a16:creationId xmlns:a16="http://schemas.microsoft.com/office/drawing/2014/main" id="{4AB67E30-5151-4C40-926F-19386D9D18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5276" y="1754649"/>
            <a:ext cx="4164717" cy="3165800"/>
          </a:xfrm>
          <a:prstGeom prst="rect">
            <a:avLst/>
          </a:prstGeom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F00D5B33-DDAE-4B1A-9F0C-42988D5ECD75}"/>
              </a:ext>
            </a:extLst>
          </p:cNvPr>
          <p:cNvSpPr/>
          <p:nvPr/>
        </p:nvSpPr>
        <p:spPr>
          <a:xfrm>
            <a:off x="23212" y="430842"/>
            <a:ext cx="21066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Debye model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01C4BB83-3989-49D4-A799-6A955A58C692}"/>
              </a:ext>
            </a:extLst>
          </p:cNvPr>
          <p:cNvSpPr/>
          <p:nvPr/>
        </p:nvSpPr>
        <p:spPr>
          <a:xfrm>
            <a:off x="45558" y="6215812"/>
            <a:ext cx="64173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 S. R. Gopal, Specific Heats at Low Temperatures (Springer US, Boston, MA, 1966).</a:t>
            </a:r>
            <a:endParaRPr lang="zh-CN" altLang="en-US" sz="1400" dirty="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784650FB-A938-4FFE-B868-6490C83A0FD7}"/>
              </a:ext>
            </a:extLst>
          </p:cNvPr>
          <p:cNvSpPr/>
          <p:nvPr/>
        </p:nvSpPr>
        <p:spPr>
          <a:xfrm>
            <a:off x="23212" y="6514711"/>
            <a:ext cx="461882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A. Bryant and P. H. </a:t>
            </a:r>
            <a:r>
              <a:rPr lang="en-US" altLang="zh-CN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Keesom</a:t>
            </a:r>
            <a:r>
              <a:rPr lang="en-US" altLang="zh-CN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Phys. Rev. 124, 698 (1961).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3124E886-034B-478C-8198-D48A9A71DA6E}"/>
                  </a:ext>
                </a:extLst>
              </p:cNvPr>
              <p:cNvSpPr/>
              <p:nvPr/>
            </p:nvSpPr>
            <p:spPr>
              <a:xfrm>
                <a:off x="863402" y="5140538"/>
                <a:ext cx="578919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𝛽</m:t>
                      </m:r>
                      <m:r>
                        <a:rPr lang="en-US" altLang="zh-CN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zh-CN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CN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0.00015</m:t>
                          </m:r>
                          <m:r>
                            <a:rPr lang="en-US" altLang="zh-CN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±</m:t>
                          </m:r>
                          <m:r>
                            <a:rPr lang="en-US" altLang="zh-CN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0.00005</m:t>
                          </m:r>
                        </m:e>
                      </m:d>
                      <m:r>
                        <a:rPr lang="en-US" altLang="zh-CN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altLang="zh-CN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𝑚𝐽</m:t>
                      </m:r>
                      <m:r>
                        <a:rPr lang="en-US" altLang="zh-CN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n-US" altLang="zh-CN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𝑚𝑜𝑙𝑒</m:t>
                      </m:r>
                      <m:r>
                        <a:rPr lang="en-US" altLang="zh-CN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altLang="zh-CN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en-US" altLang="zh-CN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US" altLang="zh-CN" sz="24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矩形 15">
                <a:extLst>
                  <a:ext uri="{FF2B5EF4-FFF2-40B4-BE49-F238E27FC236}">
                    <a16:creationId xmlns:a16="http://schemas.microsoft.com/office/drawing/2014/main" id="{3124E886-034B-478C-8198-D48A9A71DA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402" y="5140538"/>
                <a:ext cx="5789197" cy="461665"/>
              </a:xfrm>
              <a:prstGeom prst="rect">
                <a:avLst/>
              </a:prstGeom>
              <a:blipFill>
                <a:blip r:embed="rId6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F106243A-4ED8-4774-84EE-17621D003023}"/>
                  </a:ext>
                </a:extLst>
              </p:cNvPr>
              <p:cNvSpPr/>
              <p:nvPr/>
            </p:nvSpPr>
            <p:spPr>
              <a:xfrm>
                <a:off x="1065483" y="4376235"/>
                <a:ext cx="212879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𝜃</m:t>
                      </m:r>
                      <m:r>
                        <a:rPr lang="en-US" altLang="zh-CN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=371</m:t>
                      </m:r>
                      <m:r>
                        <a:rPr lang="en-US" altLang="zh-CN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±2 </m:t>
                      </m:r>
                      <m:r>
                        <a:rPr lang="en-US" altLang="zh-CN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𝐾</m:t>
                      </m:r>
                    </m:oMath>
                  </m:oMathPara>
                </a14:m>
                <a:endParaRPr lang="en-US" altLang="zh-CN" sz="24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矩形 17">
                <a:extLst>
                  <a:ext uri="{FF2B5EF4-FFF2-40B4-BE49-F238E27FC236}">
                    <a16:creationId xmlns:a16="http://schemas.microsoft.com/office/drawing/2014/main" id="{F106243A-4ED8-4774-84EE-17621D0030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483" y="4376235"/>
                <a:ext cx="2128792" cy="461665"/>
              </a:xfrm>
              <a:prstGeom prst="rect">
                <a:avLst/>
              </a:prstGeom>
              <a:blipFill>
                <a:blip r:embed="rId7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AEA302CD-096F-436F-9C34-EA7FA227EC69}"/>
                  </a:ext>
                </a:extLst>
              </p:cNvPr>
              <p:cNvSpPr txBox="1"/>
              <p:nvPr/>
            </p:nvSpPr>
            <p:spPr>
              <a:xfrm>
                <a:off x="983075" y="1754649"/>
                <a:ext cx="5549853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sub>
                      </m:sSub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𝑅</m:t>
                      </m:r>
                      <m:sSup>
                        <m:sSupPr>
                          <m:ctrlP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zh-CN" alt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altLang="zh-CN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num>
                            <m:den>
                              <m:r>
                                <a:rPr lang="zh-CN" alt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den>
                          </m:f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=1944</m:t>
                      </m:r>
                      <m:sSup>
                        <m:sSupPr>
                          <m:ctrlPr>
                            <a:rPr lang="en-US" altLang="zh-CN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altLang="zh-CN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num>
                            <m:den>
                              <m:r>
                                <a:rPr lang="zh-CN" alt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den>
                          </m:f>
                          <m:r>
                            <a:rPr lang="en-US" altLang="zh-CN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zh-CN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𝐽</m:t>
                      </m:r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𝑚𝑜𝑙𝑒</m:t>
                      </m:r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𝐾</m:t>
                      </m:r>
                    </m:oMath>
                  </m:oMathPara>
                </a14:m>
                <a:endParaRPr lang="en-US" altLang="zh-CN" sz="24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AEA302CD-096F-436F-9C34-EA7FA227EC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075" y="1754649"/>
                <a:ext cx="5549853" cy="7861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97741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7CC71F65-8E3E-445A-9A9E-6349BBBD9935}"/>
                  </a:ext>
                </a:extLst>
              </p:cNvPr>
              <p:cNvSpPr txBox="1"/>
              <p:nvPr/>
            </p:nvSpPr>
            <p:spPr>
              <a:xfrm>
                <a:off x="983075" y="1754649"/>
                <a:ext cx="5549853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sub>
                      </m:sSub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𝑅</m:t>
                      </m:r>
                      <m:sSup>
                        <m:sSupPr>
                          <m:ctrlP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zh-CN" alt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altLang="zh-CN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num>
                            <m:den>
                              <m:r>
                                <a:rPr lang="zh-CN" alt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den>
                          </m:f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=1944</m:t>
                      </m:r>
                      <m:sSup>
                        <m:sSupPr>
                          <m:ctrlPr>
                            <a:rPr lang="en-US" altLang="zh-CN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US" altLang="zh-CN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num>
                            <m:den>
                              <m:r>
                                <a:rPr lang="zh-CN" alt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den>
                          </m:f>
                          <m:r>
                            <a:rPr lang="en-US" altLang="zh-CN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zh-CN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𝐽</m:t>
                      </m:r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𝑚𝑜𝑙𝑒</m:t>
                      </m:r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𝐾</m:t>
                      </m:r>
                    </m:oMath>
                  </m:oMathPara>
                </a14:m>
                <a:endParaRPr lang="en-US" altLang="zh-CN" sz="24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7CC71F65-8E3E-445A-9A9E-6349BBBD99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075" y="1754649"/>
                <a:ext cx="5549853" cy="7861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矩形 12">
            <a:extLst>
              <a:ext uri="{FF2B5EF4-FFF2-40B4-BE49-F238E27FC236}">
                <a16:creationId xmlns:a16="http://schemas.microsoft.com/office/drawing/2014/main" id="{F00D5B33-DDAE-4B1A-9F0C-42988D5ECD75}"/>
              </a:ext>
            </a:extLst>
          </p:cNvPr>
          <p:cNvSpPr/>
          <p:nvPr/>
        </p:nvSpPr>
        <p:spPr>
          <a:xfrm>
            <a:off x="23212" y="430842"/>
            <a:ext cx="21066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Debye model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01C4BB83-3989-49D4-A799-6A955A58C692}"/>
              </a:ext>
            </a:extLst>
          </p:cNvPr>
          <p:cNvSpPr/>
          <p:nvPr/>
        </p:nvSpPr>
        <p:spPr>
          <a:xfrm>
            <a:off x="45558" y="6215812"/>
            <a:ext cx="64173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 S. R. Gopal, Specific Heats at Low Temperatures (Springer US, Boston, MA, 1966).</a:t>
            </a:r>
            <a:endParaRPr lang="zh-CN" altLang="en-US" sz="1400" dirty="0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784650FB-A938-4FFE-B868-6490C83A0FD7}"/>
              </a:ext>
            </a:extLst>
          </p:cNvPr>
          <p:cNvSpPr/>
          <p:nvPr/>
        </p:nvSpPr>
        <p:spPr>
          <a:xfrm>
            <a:off x="23212" y="6514711"/>
            <a:ext cx="461882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A. Bryant and P. H. </a:t>
            </a:r>
            <a:r>
              <a:rPr lang="en-US" altLang="zh-CN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Keesom</a:t>
            </a:r>
            <a:r>
              <a:rPr lang="en-US" altLang="zh-CN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Phys. Rev. 124, 698 (1961).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EB84EAC8-5627-4AC5-9FA1-63E1C2708DFE}"/>
                  </a:ext>
                </a:extLst>
              </p:cNvPr>
              <p:cNvSpPr txBox="1"/>
              <p:nvPr/>
            </p:nvSpPr>
            <p:spPr>
              <a:xfrm>
                <a:off x="910139" y="3685821"/>
                <a:ext cx="596220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altLang="zh-CN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sub>
                      </m:sSub>
                      <m:d>
                        <m:dPr>
                          <m:ctrlP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0.01</m:t>
                          </m:r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𝐾</m:t>
                          </m:r>
                        </m:e>
                      </m:d>
                      <m:r>
                        <a:rPr lang="en-US" altLang="zh-CN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zh-CN" alt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𝛼</m:t>
                      </m:r>
                      <m:sSup>
                        <m:sSupPr>
                          <m:ctrlPr>
                            <a:rPr lang="en-US" altLang="zh-CN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altLang="zh-CN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=3.8×</m:t>
                      </m:r>
                      <m:sSup>
                        <m:sSupPr>
                          <m:ctrlP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−11</m:t>
                          </m:r>
                        </m:sup>
                      </m:sSup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altLang="zh-CN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𝐽</m:t>
                      </m:r>
                      <m:r>
                        <a:rPr lang="en-US" altLang="zh-CN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n-US" altLang="zh-CN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𝑚𝑜𝑙𝑒</m:t>
                      </m:r>
                      <m:r>
                        <a:rPr lang="en-US" altLang="zh-CN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𝐾</m:t>
                      </m:r>
                    </m:oMath>
                  </m:oMathPara>
                </a14:m>
                <a:endParaRPr lang="en-US" altLang="zh-CN" sz="2400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EB84EAC8-5627-4AC5-9FA1-63E1C2708D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139" y="3685821"/>
                <a:ext cx="5962209" cy="461665"/>
              </a:xfrm>
              <a:prstGeom prst="rect">
                <a:avLst/>
              </a:prstGeom>
              <a:blipFill>
                <a:blip r:embed="rId4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图片 11">
            <a:extLst>
              <a:ext uri="{FF2B5EF4-FFF2-40B4-BE49-F238E27FC236}">
                <a16:creationId xmlns:a16="http://schemas.microsoft.com/office/drawing/2014/main" id="{FDA8D82D-2CCD-47FF-83B6-A7DE22EEE0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5276" y="1754649"/>
            <a:ext cx="4164717" cy="316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7040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A8ED54F6-1BF5-42FB-A3FE-A05CDBBB5C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7918" y="898774"/>
            <a:ext cx="5856164" cy="5060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1358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>
            <a:extLst>
              <a:ext uri="{FF2B5EF4-FFF2-40B4-BE49-F238E27FC236}">
                <a16:creationId xmlns:a16="http://schemas.microsoft.com/office/drawing/2014/main" id="{F00D5B33-DDAE-4B1A-9F0C-42988D5ECD75}"/>
              </a:ext>
            </a:extLst>
          </p:cNvPr>
          <p:cNvSpPr/>
          <p:nvPr/>
        </p:nvSpPr>
        <p:spPr>
          <a:xfrm>
            <a:off x="3106495" y="3429000"/>
            <a:ext cx="59790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Thermal conductance of Teflon</a:t>
            </a:r>
            <a:endParaRPr lang="zh-CN" altLang="en-US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635B1D0-C001-4DEC-9C73-47D95063B973}"/>
              </a:ext>
            </a:extLst>
          </p:cNvPr>
          <p:cNvSpPr/>
          <p:nvPr/>
        </p:nvSpPr>
        <p:spPr>
          <a:xfrm>
            <a:off x="5337619" y="2163466"/>
            <a:ext cx="151676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4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Part 2</a:t>
            </a:r>
            <a:endParaRPr lang="zh-CN" altLang="en-US" sz="4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0844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7CC71F65-8E3E-445A-9A9E-6349BBBD9935}"/>
                  </a:ext>
                </a:extLst>
              </p:cNvPr>
              <p:cNvSpPr txBox="1"/>
              <p:nvPr/>
            </p:nvSpPr>
            <p:spPr>
              <a:xfrm>
                <a:off x="65103" y="1310766"/>
                <a:ext cx="5480389" cy="465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altLang="zh-CN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𝑃𝑇𝐹𝐸</m:t>
                          </m:r>
                        </m:sub>
                      </m:sSub>
                      <m:r>
                        <m:rPr>
                          <m:nor/>
                        </m:rPr>
                        <a:rPr lang="pl-PL" altLang="zh-CN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8</m:t>
                      </m:r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−5</m:t>
                          </m:r>
                        </m:sup>
                      </m:sSup>
                      <m:sSup>
                        <m:sSupPr>
                          <m:ctrlP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W</m:t>
                      </m:r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  (~20</m:t>
                      </m:r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𝑚𝐾</m:t>
                      </m:r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 altLang="zh-CN" sz="2400" i="1" dirty="0">
                  <a:solidFill>
                    <a:schemeClr val="bg1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7CC71F65-8E3E-445A-9A9E-6349BBBD99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03" y="1310766"/>
                <a:ext cx="5480389" cy="465833"/>
              </a:xfrm>
              <a:prstGeom prst="rect">
                <a:avLst/>
              </a:prstGeom>
              <a:blipFill>
                <a:blip r:embed="rId3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矩形 1">
            <a:extLst>
              <a:ext uri="{FF2B5EF4-FFF2-40B4-BE49-F238E27FC236}">
                <a16:creationId xmlns:a16="http://schemas.microsoft.com/office/drawing/2014/main" id="{9BCB755F-76A8-4A4C-8F79-AB2DA38990A4}"/>
              </a:ext>
            </a:extLst>
          </p:cNvPr>
          <p:cNvSpPr/>
          <p:nvPr/>
        </p:nvSpPr>
        <p:spPr>
          <a:xfrm>
            <a:off x="65103" y="5884004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en-US" altLang="zh-CN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Pedretti</a:t>
            </a:r>
            <a:r>
              <a:rPr lang="en-US" altLang="zh-CN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al., </a:t>
            </a:r>
            <a:r>
              <a:rPr lang="en-US" altLang="zh-CN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</a:t>
            </a:r>
            <a:r>
              <a:rPr lang="en-US" altLang="zh-CN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B: Condensed Matter 329–333, 1614 (2003).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1B104C64-B466-4192-89F5-9FC00ADD1A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30897" y="505879"/>
            <a:ext cx="6096000" cy="345297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74CB1929-F575-4513-8FCD-2115D9FA8FF0}"/>
                  </a:ext>
                </a:extLst>
              </p:cNvPr>
              <p:cNvSpPr txBox="1"/>
              <p:nvPr/>
            </p:nvSpPr>
            <p:spPr>
              <a:xfrm>
                <a:off x="0" y="2510731"/>
                <a:ext cx="5480389" cy="8672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l-PL" altLang="zh-CN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𝑃𝑇𝐹𝐸</m:t>
                          </m:r>
                        </m:sub>
                      </m:sSub>
                      <m:r>
                        <m:rPr>
                          <m:nor/>
                        </m:rPr>
                        <a:rPr lang="pl-PL" altLang="zh-CN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(5.0</m:t>
                      </m:r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±</m:t>
                      </m:r>
                      <m:r>
                        <m:rPr>
                          <m:nor/>
                        </m:rP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0.8</m:t>
                      </m:r>
                      <m:r>
                        <m:rPr>
                          <m:nor/>
                        </m:rP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) </m:t>
                      </m:r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−3</m:t>
                          </m:r>
                        </m:sup>
                      </m:sSup>
                      <m:sSup>
                        <m:sSupPr>
                          <m:ctrlP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1.83±0.11</m:t>
                          </m:r>
                        </m:sup>
                      </m:sSup>
                      <m:r>
                        <m:rPr>
                          <m:nor/>
                        </m:rP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W</m:t>
                      </m:r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en-US" altLang="zh-CN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  (170</m:t>
                      </m:r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𝑚𝐾</m:t>
                      </m:r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−430</m:t>
                      </m:r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𝑚𝐾</m:t>
                      </m:r>
                      <m:r>
                        <a:rPr lang="en-US" altLang="zh-CN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 altLang="zh-CN" sz="2400" i="1" dirty="0">
                  <a:solidFill>
                    <a:schemeClr val="bg1"/>
                  </a:solidFill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文本框 9">
                <a:extLst>
                  <a:ext uri="{FF2B5EF4-FFF2-40B4-BE49-F238E27FC236}">
                    <a16:creationId xmlns:a16="http://schemas.microsoft.com/office/drawing/2014/main" id="{74CB1929-F575-4513-8FCD-2115D9FA8F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510731"/>
                <a:ext cx="5480389" cy="867225"/>
              </a:xfrm>
              <a:prstGeom prst="rect">
                <a:avLst/>
              </a:prstGeom>
              <a:blipFill>
                <a:blip r:embed="rId5"/>
                <a:stretch>
                  <a:fillRect b="-633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0BF7A822-8C85-4998-8FE3-8815389F5D7E}"/>
                  </a:ext>
                </a:extLst>
              </p:cNvPr>
              <p:cNvSpPr/>
              <p:nvPr/>
            </p:nvSpPr>
            <p:spPr>
              <a:xfrm>
                <a:off x="7991447" y="4025570"/>
                <a:ext cx="15660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altLang="zh-CN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4</m:t>
                      </m:r>
                      <m:r>
                        <a:rPr lang="en-US" altLang="zh-C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𝐾</m:t>
                      </m:r>
                      <m:r>
                        <a:rPr lang="en-US" altLang="zh-C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−300</m:t>
                      </m:r>
                      <m:r>
                        <a:rPr lang="en-US" altLang="zh-C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𝐾</m:t>
                      </m:r>
                      <m:r>
                        <a:rPr lang="en-US" altLang="zh-CN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0BF7A822-8C85-4998-8FE3-8815389F5D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1447" y="4025570"/>
                <a:ext cx="1566006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矩形 5">
            <a:extLst>
              <a:ext uri="{FF2B5EF4-FFF2-40B4-BE49-F238E27FC236}">
                <a16:creationId xmlns:a16="http://schemas.microsoft.com/office/drawing/2014/main" id="{A9FE14E7-6EAA-413B-A819-2DB2DE2BCD5E}"/>
              </a:ext>
            </a:extLst>
          </p:cNvPr>
          <p:cNvSpPr/>
          <p:nvPr/>
        </p:nvSpPr>
        <p:spPr>
          <a:xfrm>
            <a:off x="65103" y="6217113"/>
            <a:ext cx="34820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zh-CN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Drobizhev</a:t>
            </a:r>
            <a:r>
              <a:rPr lang="en-US" altLang="zh-CN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al., Cryogenics 85, 63 (2017)</a:t>
            </a:r>
            <a:endParaRPr lang="zh-CN" altLang="en-US" sz="1400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2D75AC5B-98A7-4EA0-B6E6-F9C46F5188BA}"/>
              </a:ext>
            </a:extLst>
          </p:cNvPr>
          <p:cNvSpPr/>
          <p:nvPr/>
        </p:nvSpPr>
        <p:spPr>
          <a:xfrm>
            <a:off x="65103" y="6522091"/>
            <a:ext cx="116277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NIST cryogenics technologies group; material properties of Teflon. http:// cryogenics.nist.gov/</a:t>
            </a:r>
            <a:r>
              <a:rPr lang="en-US" altLang="zh-CN" sz="1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MPropsMAY</a:t>
            </a:r>
            <a:r>
              <a:rPr lang="en-US" altLang="zh-CN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/Teflon/Teflon_rev.htm; 2021 [accessed 14. 10.21].</a:t>
            </a:r>
            <a:endParaRPr lang="zh-CN" altLang="en-US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0016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A8CFAE2C-DB2F-48C5-AE34-9B522152BD87}"/>
              </a:ext>
            </a:extLst>
          </p:cNvPr>
          <p:cNvSpPr/>
          <p:nvPr/>
        </p:nvSpPr>
        <p:spPr>
          <a:xfrm>
            <a:off x="4104910" y="2705725"/>
            <a:ext cx="398218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8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Thanks</a:t>
            </a:r>
          </a:p>
        </p:txBody>
      </p:sp>
    </p:spTree>
    <p:extLst>
      <p:ext uri="{BB962C8B-B14F-4D97-AF65-F5344CB8AC3E}">
        <p14:creationId xmlns:p14="http://schemas.microsoft.com/office/powerpoint/2010/main" val="22749406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3467</TotalTime>
  <Words>424</Words>
  <Application>Microsoft Office PowerPoint</Application>
  <PresentationFormat>宽屏</PresentationFormat>
  <Paragraphs>35</Paragraphs>
  <Slides>8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等线</vt:lpstr>
      <vt:lpstr>等线 Light</vt:lpstr>
      <vt:lpstr>微软雅黑</vt:lpstr>
      <vt:lpstr>Arial</vt:lpstr>
      <vt:lpstr>Cambria Math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曹 嘉璇</dc:creator>
  <cp:lastModifiedBy>ovbb</cp:lastModifiedBy>
  <cp:revision>164</cp:revision>
  <dcterms:created xsi:type="dcterms:W3CDTF">2020-04-29T03:42:57Z</dcterms:created>
  <dcterms:modified xsi:type="dcterms:W3CDTF">2021-10-14T13:45:55Z</dcterms:modified>
</cp:coreProperties>
</file>