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6" autoAdjust="0"/>
    <p:restoredTop sz="94660"/>
  </p:normalViewPr>
  <p:slideViewPr>
    <p:cSldViewPr snapToGrid="0">
      <p:cViewPr varScale="1">
        <p:scale>
          <a:sx n="83" d="100"/>
          <a:sy n="83" d="100"/>
        </p:scale>
        <p:origin x="494" y="5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134A97-E9A6-49DD-AA37-6DE659111622}" type="datetimeFigureOut">
              <a:rPr lang="zh-CN" altLang="en-US" smtClean="0"/>
              <a:t>2023/7/15</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D9A334-4930-4075-9C2B-C95EDB5BF0D5}" type="slidenum">
              <a:rPr lang="zh-CN" altLang="en-US" smtClean="0"/>
              <a:t>‹#›</a:t>
            </a:fld>
            <a:endParaRPr lang="zh-CN" altLang="en-US"/>
          </a:p>
        </p:txBody>
      </p:sp>
    </p:spTree>
    <p:extLst>
      <p:ext uri="{BB962C8B-B14F-4D97-AF65-F5344CB8AC3E}">
        <p14:creationId xmlns:p14="http://schemas.microsoft.com/office/powerpoint/2010/main" val="31420494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3CE9C4B3-94EA-49F6-99CA-FA5BBBE4FE18}" type="datetime1">
              <a:rPr lang="zh-CN" altLang="en-US" smtClean="0"/>
              <a:t>2023/7/15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243C0B3-AB9A-4F73-A558-14B9CA4169E1}" type="slidenum">
              <a:rPr lang="zh-CN" altLang="en-US" smtClean="0"/>
              <a:t>‹#›</a:t>
            </a:fld>
            <a:endParaRPr lang="zh-CN" altLang="en-US"/>
          </a:p>
        </p:txBody>
      </p:sp>
    </p:spTree>
    <p:extLst>
      <p:ext uri="{BB962C8B-B14F-4D97-AF65-F5344CB8AC3E}">
        <p14:creationId xmlns:p14="http://schemas.microsoft.com/office/powerpoint/2010/main" val="1077463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F506D34-E2BD-487F-B0BB-50650260662B}" type="datetime1">
              <a:rPr lang="zh-CN" altLang="en-US" smtClean="0"/>
              <a:t>2023/7/15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243C0B3-AB9A-4F73-A558-14B9CA4169E1}" type="slidenum">
              <a:rPr lang="zh-CN" altLang="en-US" smtClean="0"/>
              <a:t>‹#›</a:t>
            </a:fld>
            <a:endParaRPr lang="zh-CN" altLang="en-US"/>
          </a:p>
        </p:txBody>
      </p:sp>
    </p:spTree>
    <p:extLst>
      <p:ext uri="{BB962C8B-B14F-4D97-AF65-F5344CB8AC3E}">
        <p14:creationId xmlns:p14="http://schemas.microsoft.com/office/powerpoint/2010/main" val="1114769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68A624B-2E70-4309-96A7-A7F1D31E481B}" type="datetime1">
              <a:rPr lang="zh-CN" altLang="en-US" smtClean="0"/>
              <a:t>2023/7/15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243C0B3-AB9A-4F73-A558-14B9CA4169E1}" type="slidenum">
              <a:rPr lang="zh-CN" altLang="en-US" smtClean="0"/>
              <a:t>‹#›</a:t>
            </a:fld>
            <a:endParaRPr lang="zh-CN" altLang="en-US"/>
          </a:p>
        </p:txBody>
      </p:sp>
    </p:spTree>
    <p:extLst>
      <p:ext uri="{BB962C8B-B14F-4D97-AF65-F5344CB8AC3E}">
        <p14:creationId xmlns:p14="http://schemas.microsoft.com/office/powerpoint/2010/main" val="2526292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A867360F-B456-48B9-8CEF-CF243A70201F}" type="datetime1">
              <a:rPr lang="zh-CN" altLang="en-US" smtClean="0"/>
              <a:t>2023/7/15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243C0B3-AB9A-4F73-A558-14B9CA4169E1}" type="slidenum">
              <a:rPr lang="zh-CN" altLang="en-US" smtClean="0"/>
              <a:t>‹#›</a:t>
            </a:fld>
            <a:endParaRPr lang="zh-CN" altLang="en-US"/>
          </a:p>
        </p:txBody>
      </p:sp>
    </p:spTree>
    <p:extLst>
      <p:ext uri="{BB962C8B-B14F-4D97-AF65-F5344CB8AC3E}">
        <p14:creationId xmlns:p14="http://schemas.microsoft.com/office/powerpoint/2010/main" val="1362357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编辑母版文本样式</a:t>
            </a:r>
          </a:p>
        </p:txBody>
      </p:sp>
      <p:sp>
        <p:nvSpPr>
          <p:cNvPr id="4" name="日期占位符 3"/>
          <p:cNvSpPr>
            <a:spLocks noGrp="1"/>
          </p:cNvSpPr>
          <p:nvPr>
            <p:ph type="dt" sz="half" idx="10"/>
          </p:nvPr>
        </p:nvSpPr>
        <p:spPr/>
        <p:txBody>
          <a:bodyPr/>
          <a:lstStyle/>
          <a:p>
            <a:fld id="{03ABCE2D-BA6D-4A33-9E46-6BBCDE43EDCF}" type="datetime1">
              <a:rPr lang="zh-CN" altLang="en-US" smtClean="0"/>
              <a:t>2023/7/15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243C0B3-AB9A-4F73-A558-14B9CA4169E1}" type="slidenum">
              <a:rPr lang="zh-CN" altLang="en-US" smtClean="0"/>
              <a:t>‹#›</a:t>
            </a:fld>
            <a:endParaRPr lang="zh-CN" altLang="en-US"/>
          </a:p>
        </p:txBody>
      </p:sp>
    </p:spTree>
    <p:extLst>
      <p:ext uri="{BB962C8B-B14F-4D97-AF65-F5344CB8AC3E}">
        <p14:creationId xmlns:p14="http://schemas.microsoft.com/office/powerpoint/2010/main" val="15103339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7F100BCE-06FA-4205-BC9A-31942DC1AF94}" type="datetime1">
              <a:rPr lang="zh-CN" altLang="en-US" smtClean="0"/>
              <a:t>2023/7/15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243C0B3-AB9A-4F73-A558-14B9CA4169E1}" type="slidenum">
              <a:rPr lang="zh-CN" altLang="en-US" smtClean="0"/>
              <a:t>‹#›</a:t>
            </a:fld>
            <a:endParaRPr lang="zh-CN" altLang="en-US"/>
          </a:p>
        </p:txBody>
      </p:sp>
    </p:spTree>
    <p:extLst>
      <p:ext uri="{BB962C8B-B14F-4D97-AF65-F5344CB8AC3E}">
        <p14:creationId xmlns:p14="http://schemas.microsoft.com/office/powerpoint/2010/main" val="2477391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1D9DA33B-8615-4699-9033-510006B20C61}" type="datetime1">
              <a:rPr lang="zh-CN" altLang="en-US" smtClean="0"/>
              <a:t>2023/7/15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243C0B3-AB9A-4F73-A558-14B9CA4169E1}" type="slidenum">
              <a:rPr lang="zh-CN" altLang="en-US" smtClean="0"/>
              <a:t>‹#›</a:t>
            </a:fld>
            <a:endParaRPr lang="zh-CN" altLang="en-US"/>
          </a:p>
        </p:txBody>
      </p:sp>
    </p:spTree>
    <p:extLst>
      <p:ext uri="{BB962C8B-B14F-4D97-AF65-F5344CB8AC3E}">
        <p14:creationId xmlns:p14="http://schemas.microsoft.com/office/powerpoint/2010/main" val="18050125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CA01B58E-695C-4850-9FBB-282DF03D6BA0}" type="datetime1">
              <a:rPr lang="zh-CN" altLang="en-US" smtClean="0"/>
              <a:t>2023/7/15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243C0B3-AB9A-4F73-A558-14B9CA4169E1}" type="slidenum">
              <a:rPr lang="zh-CN" altLang="en-US" smtClean="0"/>
              <a:t>‹#›</a:t>
            </a:fld>
            <a:endParaRPr lang="zh-CN" altLang="en-US"/>
          </a:p>
        </p:txBody>
      </p:sp>
    </p:spTree>
    <p:extLst>
      <p:ext uri="{BB962C8B-B14F-4D97-AF65-F5344CB8AC3E}">
        <p14:creationId xmlns:p14="http://schemas.microsoft.com/office/powerpoint/2010/main" val="178270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7067A1AB-C2AA-4B2D-8365-00DB9C2BDFF4}" type="datetime1">
              <a:rPr lang="zh-CN" altLang="en-US" smtClean="0"/>
              <a:t>2023/7/15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243C0B3-AB9A-4F73-A558-14B9CA4169E1}" type="slidenum">
              <a:rPr lang="zh-CN" altLang="en-US" smtClean="0"/>
              <a:t>‹#›</a:t>
            </a:fld>
            <a:endParaRPr lang="zh-CN" altLang="en-US"/>
          </a:p>
        </p:txBody>
      </p:sp>
    </p:spTree>
    <p:extLst>
      <p:ext uri="{BB962C8B-B14F-4D97-AF65-F5344CB8AC3E}">
        <p14:creationId xmlns:p14="http://schemas.microsoft.com/office/powerpoint/2010/main" val="4099436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D630CBDE-9B64-4636-801F-96CF07814DE2}" type="datetime1">
              <a:rPr lang="zh-CN" altLang="en-US" smtClean="0"/>
              <a:t>2023/7/15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243C0B3-AB9A-4F73-A558-14B9CA4169E1}" type="slidenum">
              <a:rPr lang="zh-CN" altLang="en-US" smtClean="0"/>
              <a:t>‹#›</a:t>
            </a:fld>
            <a:endParaRPr lang="zh-CN" altLang="en-US"/>
          </a:p>
        </p:txBody>
      </p:sp>
    </p:spTree>
    <p:extLst>
      <p:ext uri="{BB962C8B-B14F-4D97-AF65-F5344CB8AC3E}">
        <p14:creationId xmlns:p14="http://schemas.microsoft.com/office/powerpoint/2010/main" val="31488213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80F3FC01-0659-4939-AF8E-349499C1A90B}" type="datetime1">
              <a:rPr lang="zh-CN" altLang="en-US" smtClean="0"/>
              <a:t>2023/7/15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243C0B3-AB9A-4F73-A558-14B9CA4169E1}" type="slidenum">
              <a:rPr lang="zh-CN" altLang="en-US" smtClean="0"/>
              <a:t>‹#›</a:t>
            </a:fld>
            <a:endParaRPr lang="zh-CN" altLang="en-US"/>
          </a:p>
        </p:txBody>
      </p:sp>
    </p:spTree>
    <p:extLst>
      <p:ext uri="{BB962C8B-B14F-4D97-AF65-F5344CB8AC3E}">
        <p14:creationId xmlns:p14="http://schemas.microsoft.com/office/powerpoint/2010/main" val="651241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03D57A-FB42-4D53-9150-DE789164FE38}" type="datetime1">
              <a:rPr lang="zh-CN" altLang="en-US" smtClean="0"/>
              <a:t>2023/7/15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43C0B3-AB9A-4F73-A558-14B9CA4169E1}" type="slidenum">
              <a:rPr lang="zh-CN" altLang="en-US" smtClean="0"/>
              <a:t>‹#›</a:t>
            </a:fld>
            <a:endParaRPr lang="zh-CN" altLang="en-US"/>
          </a:p>
        </p:txBody>
      </p:sp>
    </p:spTree>
    <p:extLst>
      <p:ext uri="{BB962C8B-B14F-4D97-AF65-F5344CB8AC3E}">
        <p14:creationId xmlns:p14="http://schemas.microsoft.com/office/powerpoint/2010/main" val="18790683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7.emf"/><Relationship Id="rId2" Type="http://schemas.openxmlformats.org/officeDocument/2006/relationships/image" Target="../media/image16.emf"/><Relationship Id="rId1" Type="http://schemas.openxmlformats.org/officeDocument/2006/relationships/slideLayout" Target="../slideLayouts/slideLayout2.xml"/><Relationship Id="rId4" Type="http://schemas.openxmlformats.org/officeDocument/2006/relationships/image" Target="../media/image18.emf"/></Relationships>
</file>

<file path=ppt/slides/_rels/slide11.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emf"/><Relationship Id="rId1" Type="http://schemas.openxmlformats.org/officeDocument/2006/relationships/slideLayout" Target="../slideLayouts/slideLayout2.xml"/><Relationship Id="rId4" Type="http://schemas.openxmlformats.org/officeDocument/2006/relationships/image" Target="../media/image21.emf"/></Relationships>
</file>

<file path=ppt/slides/_rels/slide12.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image" Target="../media/image2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5.emf"/><Relationship Id="rId2" Type="http://schemas.openxmlformats.org/officeDocument/2006/relationships/image" Target="../media/image24.emf"/><Relationship Id="rId1" Type="http://schemas.openxmlformats.org/officeDocument/2006/relationships/slideLayout" Target="../slideLayouts/slideLayout2.xml"/><Relationship Id="rId4" Type="http://schemas.openxmlformats.org/officeDocument/2006/relationships/image" Target="../media/image26.emf"/></Relationships>
</file>

<file path=ppt/slides/_rels/slide14.x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7.emf"/><Relationship Id="rId1" Type="http://schemas.openxmlformats.org/officeDocument/2006/relationships/slideLayout" Target="../slideLayouts/slideLayout2.xml"/><Relationship Id="rId5" Type="http://schemas.openxmlformats.org/officeDocument/2006/relationships/image" Target="../media/image30.emf"/><Relationship Id="rId4" Type="http://schemas.openxmlformats.org/officeDocument/2006/relationships/image" Target="../media/image29.emf"/></Relationships>
</file>

<file path=ppt/slides/_rels/slide15.xml.rels><?xml version="1.0" encoding="UTF-8" standalone="yes"?>
<Relationships xmlns="http://schemas.openxmlformats.org/package/2006/relationships"><Relationship Id="rId3" Type="http://schemas.openxmlformats.org/officeDocument/2006/relationships/image" Target="../media/image32.emf"/><Relationship Id="rId2" Type="http://schemas.openxmlformats.org/officeDocument/2006/relationships/image" Target="../media/image31.emf"/><Relationship Id="rId1" Type="http://schemas.openxmlformats.org/officeDocument/2006/relationships/slideLayout" Target="../slideLayouts/slideLayout2.xml"/><Relationship Id="rId5" Type="http://schemas.openxmlformats.org/officeDocument/2006/relationships/image" Target="../media/image34.emf"/><Relationship Id="rId4" Type="http://schemas.openxmlformats.org/officeDocument/2006/relationships/image" Target="../media/image33.emf"/></Relationships>
</file>

<file path=ppt/slides/_rels/slide16.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image" Target="../media/image36.emf"/><Relationship Id="rId1" Type="http://schemas.openxmlformats.org/officeDocument/2006/relationships/slideLayout" Target="../slideLayouts/slideLayout2.xml"/><Relationship Id="rId4" Type="http://schemas.openxmlformats.org/officeDocument/2006/relationships/image" Target="../media/image38.emf"/></Relationships>
</file>

<file path=ppt/slides/_rels/slide18.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2.xml"/><Relationship Id="rId6" Type="http://schemas.openxmlformats.org/officeDocument/2006/relationships/image" Target="../media/image12.emf"/><Relationship Id="rId5" Type="http://schemas.openxmlformats.org/officeDocument/2006/relationships/image" Target="../media/image11.emf"/><Relationship Id="rId4" Type="http://schemas.openxmlformats.org/officeDocument/2006/relationships/image" Target="../media/image10.emf"/></Relationships>
</file>

<file path=ppt/slides/_rels/slide8.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1614259"/>
          </a:xfrm>
        </p:spPr>
        <p:txBody>
          <a:bodyPr>
            <a:normAutofit/>
          </a:bodyPr>
          <a:lstStyle/>
          <a:p>
            <a:r>
              <a:rPr lang="zh-CN" altLang="en-US" sz="3600" dirty="0" smtClean="0">
                <a:solidFill>
                  <a:srgbClr val="002060"/>
                </a:solidFill>
                <a:latin typeface="+mn-ea"/>
                <a:ea typeface="+mn-ea"/>
              </a:rPr>
              <a:t>非正则哈密顿形式的狭义相对论力学</a:t>
            </a:r>
            <a:endParaRPr lang="zh-CN" altLang="en-US" sz="3600" dirty="0">
              <a:solidFill>
                <a:srgbClr val="002060"/>
              </a:solidFill>
              <a:latin typeface="+mn-ea"/>
              <a:ea typeface="+mn-ea"/>
            </a:endParaRPr>
          </a:p>
        </p:txBody>
      </p:sp>
      <p:sp>
        <p:nvSpPr>
          <p:cNvPr id="3" name="副标题 2"/>
          <p:cNvSpPr>
            <a:spLocks noGrp="1"/>
          </p:cNvSpPr>
          <p:nvPr>
            <p:ph type="subTitle" idx="1"/>
          </p:nvPr>
        </p:nvSpPr>
        <p:spPr/>
        <p:txBody>
          <a:bodyPr>
            <a:normAutofit fontScale="77500" lnSpcReduction="20000"/>
          </a:bodyPr>
          <a:lstStyle/>
          <a:p>
            <a:r>
              <a:rPr lang="zh-CN" altLang="en-US" dirty="0" smtClean="0"/>
              <a:t>王少杰</a:t>
            </a:r>
            <a:endParaRPr lang="en-US" altLang="zh-CN" dirty="0" smtClean="0"/>
          </a:p>
          <a:p>
            <a:r>
              <a:rPr lang="zh-CN" altLang="en-US" dirty="0" smtClean="0"/>
              <a:t>中国科学技术大学</a:t>
            </a:r>
            <a:endParaRPr lang="en-US" altLang="zh-CN" dirty="0" smtClean="0"/>
          </a:p>
          <a:p>
            <a:endParaRPr lang="en-US" altLang="zh-CN" dirty="0"/>
          </a:p>
          <a:p>
            <a:r>
              <a:rPr lang="zh-CN" altLang="en-US" dirty="0" smtClean="0">
                <a:solidFill>
                  <a:srgbClr val="FF0000"/>
                </a:solidFill>
              </a:rPr>
              <a:t>第十九届全国电动力学研讨会</a:t>
            </a:r>
            <a:r>
              <a:rPr lang="zh-CN" altLang="en-US" dirty="0" smtClean="0"/>
              <a:t>，</a:t>
            </a:r>
            <a:endParaRPr lang="en-US" altLang="zh-CN" dirty="0" smtClean="0"/>
          </a:p>
          <a:p>
            <a:r>
              <a:rPr lang="zh-CN" altLang="en-US" dirty="0" smtClean="0">
                <a:solidFill>
                  <a:schemeClr val="accent6"/>
                </a:solidFill>
              </a:rPr>
              <a:t>西宁，</a:t>
            </a:r>
            <a:r>
              <a:rPr lang="en-US" altLang="zh-CN" dirty="0" smtClean="0">
                <a:solidFill>
                  <a:schemeClr val="accent6"/>
                </a:solidFill>
              </a:rPr>
              <a:t>2023</a:t>
            </a:r>
            <a:r>
              <a:rPr lang="zh-CN" altLang="en-US" dirty="0" smtClean="0">
                <a:solidFill>
                  <a:schemeClr val="accent6"/>
                </a:solidFill>
              </a:rPr>
              <a:t>年</a:t>
            </a:r>
            <a:r>
              <a:rPr lang="en-US" altLang="zh-CN" dirty="0" smtClean="0">
                <a:solidFill>
                  <a:schemeClr val="accent6"/>
                </a:solidFill>
              </a:rPr>
              <a:t>7</a:t>
            </a:r>
            <a:r>
              <a:rPr lang="zh-CN" altLang="en-US" dirty="0" smtClean="0">
                <a:solidFill>
                  <a:schemeClr val="accent6"/>
                </a:solidFill>
              </a:rPr>
              <a:t>月</a:t>
            </a:r>
            <a:r>
              <a:rPr lang="en-US" altLang="zh-CN" dirty="0" smtClean="0">
                <a:solidFill>
                  <a:schemeClr val="accent6"/>
                </a:solidFill>
              </a:rPr>
              <a:t>17-21</a:t>
            </a:r>
            <a:r>
              <a:rPr lang="zh-CN" altLang="en-US" dirty="0" smtClean="0">
                <a:solidFill>
                  <a:schemeClr val="accent6"/>
                </a:solidFill>
              </a:rPr>
              <a:t>日</a:t>
            </a:r>
            <a:endParaRPr lang="zh-CN" altLang="en-US" dirty="0">
              <a:solidFill>
                <a:schemeClr val="accent6"/>
              </a:solidFill>
            </a:endParaRPr>
          </a:p>
        </p:txBody>
      </p:sp>
    </p:spTree>
    <p:extLst>
      <p:ext uri="{BB962C8B-B14F-4D97-AF65-F5344CB8AC3E}">
        <p14:creationId xmlns:p14="http://schemas.microsoft.com/office/powerpoint/2010/main" val="3311277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973606"/>
            <a:ext cx="10515600" cy="5203357"/>
          </a:xfrm>
        </p:spPr>
        <p:txBody>
          <a:bodyPr>
            <a:normAutofit/>
          </a:bodyPr>
          <a:lstStyle/>
          <a:p>
            <a:pPr marL="0" indent="0">
              <a:buNone/>
            </a:pPr>
            <a:r>
              <a:rPr lang="zh-CN" altLang="en-US" sz="2400" dirty="0" smtClean="0">
                <a:solidFill>
                  <a:srgbClr val="C00000"/>
                </a:solidFill>
              </a:rPr>
              <a:t>运动粒子的固有时</a:t>
            </a:r>
            <a:r>
              <a:rPr lang="en-US" altLang="zh-CN" sz="2400" dirty="0" smtClean="0">
                <a:solidFill>
                  <a:srgbClr val="C00000"/>
                </a:solidFill>
              </a:rPr>
              <a:t>d</a:t>
            </a:r>
            <a:r>
              <a:rPr lang="el-GR" altLang="zh-CN" sz="2400" dirty="0" smtClean="0">
                <a:solidFill>
                  <a:srgbClr val="C00000"/>
                </a:solidFill>
              </a:rPr>
              <a:t>τ</a:t>
            </a:r>
            <a:r>
              <a:rPr lang="zh-CN" altLang="en-US" sz="2400" dirty="0" smtClean="0">
                <a:solidFill>
                  <a:srgbClr val="C00000"/>
                </a:solidFill>
              </a:rPr>
              <a:t>不依赖于惯性系的选取，无论是在哪个惯性系测量同一个粒子，该粒子的固有时都是相同的，它是一个洛伦兹不变量。</a:t>
            </a:r>
            <a:r>
              <a:rPr lang="zh-CN" altLang="en-US" sz="2400" dirty="0" smtClean="0"/>
              <a:t>利用运动粒子的固有时，我们可以定义四维速度矢量</a:t>
            </a:r>
            <a:endParaRPr lang="zh-CN" altLang="en-US" sz="2400" dirty="0"/>
          </a:p>
        </p:txBody>
      </p:sp>
      <p:pic>
        <p:nvPicPr>
          <p:cNvPr id="4" name="图片 3"/>
          <p:cNvPicPr>
            <a:picLocks noChangeAspect="1"/>
          </p:cNvPicPr>
          <p:nvPr/>
        </p:nvPicPr>
        <p:blipFill>
          <a:blip r:embed="rId2"/>
          <a:stretch>
            <a:fillRect/>
          </a:stretch>
        </p:blipFill>
        <p:spPr>
          <a:xfrm>
            <a:off x="4028626" y="2270565"/>
            <a:ext cx="4832059" cy="645952"/>
          </a:xfrm>
          <a:prstGeom prst="rect">
            <a:avLst/>
          </a:prstGeom>
        </p:spPr>
      </p:pic>
      <p:pic>
        <p:nvPicPr>
          <p:cNvPr id="5" name="图片 4"/>
          <p:cNvPicPr>
            <a:picLocks noChangeAspect="1"/>
          </p:cNvPicPr>
          <p:nvPr/>
        </p:nvPicPr>
        <p:blipFill>
          <a:blip r:embed="rId3"/>
          <a:stretch>
            <a:fillRect/>
          </a:stretch>
        </p:blipFill>
        <p:spPr>
          <a:xfrm>
            <a:off x="3758851" y="4145155"/>
            <a:ext cx="5167618" cy="813732"/>
          </a:xfrm>
          <a:prstGeom prst="rect">
            <a:avLst/>
          </a:prstGeom>
        </p:spPr>
      </p:pic>
      <p:pic>
        <p:nvPicPr>
          <p:cNvPr id="6" name="图片 5"/>
          <p:cNvPicPr>
            <a:picLocks noChangeAspect="1"/>
          </p:cNvPicPr>
          <p:nvPr/>
        </p:nvPicPr>
        <p:blipFill>
          <a:blip r:embed="rId4"/>
          <a:stretch>
            <a:fillRect/>
          </a:stretch>
        </p:blipFill>
        <p:spPr>
          <a:xfrm>
            <a:off x="3558843" y="5278505"/>
            <a:ext cx="5301842" cy="578840"/>
          </a:xfrm>
          <a:prstGeom prst="rect">
            <a:avLst/>
          </a:prstGeom>
        </p:spPr>
      </p:pic>
      <p:sp>
        <p:nvSpPr>
          <p:cNvPr id="7" name="文本框 6"/>
          <p:cNvSpPr txBox="1"/>
          <p:nvPr/>
        </p:nvSpPr>
        <p:spPr>
          <a:xfrm>
            <a:off x="838200" y="3236135"/>
            <a:ext cx="4578578" cy="461665"/>
          </a:xfrm>
          <a:prstGeom prst="rect">
            <a:avLst/>
          </a:prstGeom>
          <a:noFill/>
        </p:spPr>
        <p:txBody>
          <a:bodyPr wrap="square" rtlCol="0">
            <a:spAutoFit/>
          </a:bodyPr>
          <a:lstStyle/>
          <a:p>
            <a:r>
              <a:rPr lang="zh-CN" altLang="en-US" sz="2400" dirty="0" smtClean="0"/>
              <a:t>逆变和协变四维速度分别为</a:t>
            </a:r>
            <a:endParaRPr lang="zh-CN" altLang="en-US" sz="2400" dirty="0"/>
          </a:p>
        </p:txBody>
      </p:sp>
      <p:sp>
        <p:nvSpPr>
          <p:cNvPr id="2" name="灯片编号占位符 1"/>
          <p:cNvSpPr>
            <a:spLocks noGrp="1"/>
          </p:cNvSpPr>
          <p:nvPr>
            <p:ph type="sldNum" sz="quarter" idx="12"/>
          </p:nvPr>
        </p:nvSpPr>
        <p:spPr/>
        <p:txBody>
          <a:bodyPr/>
          <a:lstStyle/>
          <a:p>
            <a:fld id="{8243C0B3-AB9A-4F73-A558-14B9CA4169E1}" type="slidenum">
              <a:rPr lang="zh-CN" altLang="en-US" smtClean="0"/>
              <a:t>10</a:t>
            </a:fld>
            <a:endParaRPr lang="zh-CN" altLang="en-US"/>
          </a:p>
        </p:txBody>
      </p:sp>
    </p:spTree>
    <p:extLst>
      <p:ext uri="{BB962C8B-B14F-4D97-AF65-F5344CB8AC3E}">
        <p14:creationId xmlns:p14="http://schemas.microsoft.com/office/powerpoint/2010/main" val="1853492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756518"/>
            <a:ext cx="10515600" cy="5420445"/>
          </a:xfrm>
        </p:spPr>
        <p:txBody>
          <a:bodyPr>
            <a:normAutofit/>
          </a:bodyPr>
          <a:lstStyle/>
          <a:p>
            <a:pPr marL="0" indent="0">
              <a:buNone/>
            </a:pPr>
            <a:r>
              <a:rPr lang="zh-CN" altLang="en-US" sz="2400" dirty="0" smtClean="0"/>
              <a:t>经典力学中粒子的质量记为</a:t>
            </a:r>
            <a:r>
              <a:rPr lang="en-US" altLang="zh-CN" sz="2400" dirty="0" smtClean="0"/>
              <a:t>m</a:t>
            </a:r>
            <a:r>
              <a:rPr lang="en-US" altLang="zh-CN" sz="2400" baseline="-25000" dirty="0" smtClean="0"/>
              <a:t>0</a:t>
            </a:r>
            <a:r>
              <a:rPr lang="en-US" altLang="zh-CN" sz="2400" dirty="0" smtClean="0"/>
              <a:t>. </a:t>
            </a:r>
            <a:r>
              <a:rPr lang="zh-CN" altLang="en-US" sz="2400" dirty="0" smtClean="0"/>
              <a:t>利用四维速度构造粒子的四维动量</a:t>
            </a:r>
            <a:endParaRPr lang="zh-CN" altLang="en-US" sz="2400" dirty="0"/>
          </a:p>
        </p:txBody>
      </p:sp>
      <p:pic>
        <p:nvPicPr>
          <p:cNvPr id="4" name="图片 3"/>
          <p:cNvPicPr>
            <a:picLocks noChangeAspect="1"/>
          </p:cNvPicPr>
          <p:nvPr/>
        </p:nvPicPr>
        <p:blipFill>
          <a:blip r:embed="rId2"/>
          <a:stretch>
            <a:fillRect/>
          </a:stretch>
        </p:blipFill>
        <p:spPr>
          <a:xfrm>
            <a:off x="4248007" y="1459216"/>
            <a:ext cx="4932727" cy="453006"/>
          </a:xfrm>
          <a:prstGeom prst="rect">
            <a:avLst/>
          </a:prstGeom>
        </p:spPr>
      </p:pic>
      <p:sp>
        <p:nvSpPr>
          <p:cNvPr id="5" name="文本框 4"/>
          <p:cNvSpPr txBox="1"/>
          <p:nvPr/>
        </p:nvSpPr>
        <p:spPr>
          <a:xfrm>
            <a:off x="838200" y="2153255"/>
            <a:ext cx="9459764" cy="461665"/>
          </a:xfrm>
          <a:prstGeom prst="rect">
            <a:avLst/>
          </a:prstGeom>
          <a:noFill/>
        </p:spPr>
        <p:txBody>
          <a:bodyPr wrap="square" rtlCol="0">
            <a:spAutoFit/>
          </a:bodyPr>
          <a:lstStyle/>
          <a:p>
            <a:r>
              <a:rPr lang="zh-CN" altLang="en-US" sz="2400" dirty="0" smtClean="0"/>
              <a:t>注意这里的</a:t>
            </a:r>
            <a:r>
              <a:rPr lang="en-US" altLang="zh-CN" sz="2400" dirty="0" smtClean="0">
                <a:solidFill>
                  <a:srgbClr val="C00000"/>
                </a:solidFill>
              </a:rPr>
              <a:t>m</a:t>
            </a:r>
            <a:r>
              <a:rPr lang="en-US" altLang="zh-CN" sz="2400" baseline="-25000" dirty="0" smtClean="0">
                <a:solidFill>
                  <a:srgbClr val="C00000"/>
                </a:solidFill>
              </a:rPr>
              <a:t>0</a:t>
            </a:r>
            <a:r>
              <a:rPr lang="zh-CN" altLang="en-US" sz="2400" dirty="0" smtClean="0">
                <a:solidFill>
                  <a:srgbClr val="C00000"/>
                </a:solidFill>
              </a:rPr>
              <a:t>是一个洛伦兹标量</a:t>
            </a:r>
            <a:r>
              <a:rPr lang="zh-CN" altLang="en-US" sz="2400" dirty="0" smtClean="0"/>
              <a:t>。其物理意义将在后面逐步说明。</a:t>
            </a:r>
            <a:endParaRPr lang="zh-CN" altLang="en-US" sz="2400" dirty="0"/>
          </a:p>
        </p:txBody>
      </p:sp>
      <p:sp>
        <p:nvSpPr>
          <p:cNvPr id="6" name="文本框 5"/>
          <p:cNvSpPr txBox="1"/>
          <p:nvPr/>
        </p:nvSpPr>
        <p:spPr>
          <a:xfrm>
            <a:off x="838200" y="3000746"/>
            <a:ext cx="8342534" cy="461665"/>
          </a:xfrm>
          <a:prstGeom prst="rect">
            <a:avLst/>
          </a:prstGeom>
          <a:noFill/>
        </p:spPr>
        <p:txBody>
          <a:bodyPr wrap="square" rtlCol="0">
            <a:spAutoFit/>
          </a:bodyPr>
          <a:lstStyle/>
          <a:p>
            <a:r>
              <a:rPr lang="zh-CN" altLang="en-US" sz="2400" dirty="0" smtClean="0"/>
              <a:t>根据四维速度的表达式，协变和逆变四维动量可以分别写成</a:t>
            </a:r>
            <a:endParaRPr lang="zh-CN" altLang="en-US" sz="2400" dirty="0"/>
          </a:p>
        </p:txBody>
      </p:sp>
      <p:pic>
        <p:nvPicPr>
          <p:cNvPr id="7" name="图片 6"/>
          <p:cNvPicPr>
            <a:picLocks noChangeAspect="1"/>
          </p:cNvPicPr>
          <p:nvPr/>
        </p:nvPicPr>
        <p:blipFill>
          <a:blip r:embed="rId3"/>
          <a:stretch>
            <a:fillRect/>
          </a:stretch>
        </p:blipFill>
        <p:spPr>
          <a:xfrm>
            <a:off x="3946004" y="3552426"/>
            <a:ext cx="5234730" cy="755009"/>
          </a:xfrm>
          <a:prstGeom prst="rect">
            <a:avLst/>
          </a:prstGeom>
        </p:spPr>
      </p:pic>
      <p:pic>
        <p:nvPicPr>
          <p:cNvPr id="10" name="图片 9"/>
          <p:cNvPicPr>
            <a:picLocks noChangeAspect="1"/>
          </p:cNvPicPr>
          <p:nvPr/>
        </p:nvPicPr>
        <p:blipFill>
          <a:blip r:embed="rId4"/>
          <a:stretch>
            <a:fillRect/>
          </a:stretch>
        </p:blipFill>
        <p:spPr>
          <a:xfrm>
            <a:off x="4281563" y="4537523"/>
            <a:ext cx="4899171" cy="704675"/>
          </a:xfrm>
          <a:prstGeom prst="rect">
            <a:avLst/>
          </a:prstGeom>
        </p:spPr>
      </p:pic>
      <p:sp>
        <p:nvSpPr>
          <p:cNvPr id="2" name="灯片编号占位符 1"/>
          <p:cNvSpPr>
            <a:spLocks noGrp="1"/>
          </p:cNvSpPr>
          <p:nvPr>
            <p:ph type="sldNum" sz="quarter" idx="12"/>
          </p:nvPr>
        </p:nvSpPr>
        <p:spPr/>
        <p:txBody>
          <a:bodyPr/>
          <a:lstStyle/>
          <a:p>
            <a:fld id="{8243C0B3-AB9A-4F73-A558-14B9CA4169E1}" type="slidenum">
              <a:rPr lang="zh-CN" altLang="en-US" smtClean="0"/>
              <a:t>11</a:t>
            </a:fld>
            <a:endParaRPr lang="zh-CN" altLang="en-US"/>
          </a:p>
        </p:txBody>
      </p:sp>
    </p:spTree>
    <p:extLst>
      <p:ext uri="{BB962C8B-B14F-4D97-AF65-F5344CB8AC3E}">
        <p14:creationId xmlns:p14="http://schemas.microsoft.com/office/powerpoint/2010/main" val="15684314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内容占位符 3"/>
          <p:cNvPicPr>
            <a:picLocks noGrp="1" noChangeAspect="1"/>
          </p:cNvPicPr>
          <p:nvPr>
            <p:ph idx="1"/>
          </p:nvPr>
        </p:nvPicPr>
        <p:blipFill>
          <a:blip r:embed="rId2"/>
          <a:stretch>
            <a:fillRect/>
          </a:stretch>
        </p:blipFill>
        <p:spPr>
          <a:xfrm>
            <a:off x="2615172" y="2795803"/>
            <a:ext cx="5268286" cy="973123"/>
          </a:xfrm>
          <a:prstGeom prst="rect">
            <a:avLst/>
          </a:prstGeom>
        </p:spPr>
      </p:pic>
      <p:sp>
        <p:nvSpPr>
          <p:cNvPr id="5" name="文本框 4"/>
          <p:cNvSpPr txBox="1"/>
          <p:nvPr/>
        </p:nvSpPr>
        <p:spPr>
          <a:xfrm>
            <a:off x="747747" y="3942211"/>
            <a:ext cx="10139534" cy="830997"/>
          </a:xfrm>
          <a:prstGeom prst="rect">
            <a:avLst/>
          </a:prstGeom>
          <a:noFill/>
        </p:spPr>
        <p:txBody>
          <a:bodyPr wrap="square" rtlCol="0">
            <a:spAutoFit/>
          </a:bodyPr>
          <a:lstStyle/>
          <a:p>
            <a:r>
              <a:rPr lang="en-US" altLang="zh-CN" sz="2400" dirty="0" smtClean="0">
                <a:solidFill>
                  <a:srgbClr val="C00000"/>
                </a:solidFill>
              </a:rPr>
              <a:t>m</a:t>
            </a:r>
            <a:r>
              <a:rPr lang="zh-CN" altLang="en-US" sz="2400" dirty="0" smtClean="0">
                <a:solidFill>
                  <a:srgbClr val="C00000"/>
                </a:solidFill>
              </a:rPr>
              <a:t>称为粒子的运动质量</a:t>
            </a:r>
            <a:r>
              <a:rPr lang="zh-CN" altLang="en-US" sz="2400" dirty="0" smtClean="0"/>
              <a:t>，后面将要看到这确实意味着</a:t>
            </a:r>
            <a:r>
              <a:rPr lang="zh-CN" altLang="en-US" sz="2400" dirty="0" smtClean="0">
                <a:solidFill>
                  <a:srgbClr val="C00000"/>
                </a:solidFill>
              </a:rPr>
              <a:t>粒子运动时惯性增大</a:t>
            </a:r>
            <a:r>
              <a:rPr lang="zh-CN" altLang="en-US" sz="2400" dirty="0" smtClean="0"/>
              <a:t>。</a:t>
            </a:r>
            <a:endParaRPr lang="en-US" altLang="zh-CN" sz="2400" dirty="0" smtClean="0"/>
          </a:p>
          <a:p>
            <a:r>
              <a:rPr lang="zh-CN" altLang="en-US" sz="2400" dirty="0" smtClean="0"/>
              <a:t>低速极限下，</a:t>
            </a:r>
            <a:r>
              <a:rPr lang="en-US" altLang="zh-CN" sz="2400" dirty="0" smtClean="0"/>
              <a:t>m → m</a:t>
            </a:r>
            <a:r>
              <a:rPr lang="en-US" altLang="zh-CN" sz="2400" baseline="-25000" dirty="0" smtClean="0"/>
              <a:t>0</a:t>
            </a:r>
            <a:r>
              <a:rPr lang="en-US" altLang="zh-CN" sz="2400" dirty="0" smtClean="0"/>
              <a:t>, </a:t>
            </a:r>
            <a:r>
              <a:rPr lang="zh-CN" altLang="en-US" sz="2400" dirty="0" smtClean="0"/>
              <a:t>故</a:t>
            </a:r>
            <a:r>
              <a:rPr lang="en-US" altLang="zh-CN" sz="2400" dirty="0" smtClean="0">
                <a:solidFill>
                  <a:srgbClr val="002060"/>
                </a:solidFill>
              </a:rPr>
              <a:t>m</a:t>
            </a:r>
            <a:r>
              <a:rPr lang="en-US" altLang="zh-CN" sz="2400" baseline="-25000" dirty="0" smtClean="0">
                <a:solidFill>
                  <a:srgbClr val="002060"/>
                </a:solidFill>
              </a:rPr>
              <a:t>0</a:t>
            </a:r>
            <a:r>
              <a:rPr lang="zh-CN" altLang="en-US" sz="2400" dirty="0" smtClean="0">
                <a:solidFill>
                  <a:srgbClr val="002060"/>
                </a:solidFill>
              </a:rPr>
              <a:t>称为粒子的静止质量</a:t>
            </a:r>
            <a:r>
              <a:rPr lang="zh-CN" altLang="en-US" sz="2400" dirty="0" smtClean="0"/>
              <a:t>。</a:t>
            </a:r>
            <a:endParaRPr lang="zh-CN" altLang="en-US" sz="2400" dirty="0"/>
          </a:p>
        </p:txBody>
      </p:sp>
      <p:pic>
        <p:nvPicPr>
          <p:cNvPr id="7" name="图片 6"/>
          <p:cNvPicPr>
            <a:picLocks noChangeAspect="1"/>
          </p:cNvPicPr>
          <p:nvPr/>
        </p:nvPicPr>
        <p:blipFill>
          <a:blip r:embed="rId3"/>
          <a:stretch>
            <a:fillRect/>
          </a:stretch>
        </p:blipFill>
        <p:spPr>
          <a:xfrm>
            <a:off x="3084955" y="1916748"/>
            <a:ext cx="4798503" cy="989901"/>
          </a:xfrm>
          <a:prstGeom prst="rect">
            <a:avLst/>
          </a:prstGeom>
        </p:spPr>
      </p:pic>
      <p:sp>
        <p:nvSpPr>
          <p:cNvPr id="8" name="文本框 7"/>
          <p:cNvSpPr txBox="1"/>
          <p:nvPr/>
        </p:nvSpPr>
        <p:spPr>
          <a:xfrm>
            <a:off x="747747" y="1298576"/>
            <a:ext cx="8328276" cy="461665"/>
          </a:xfrm>
          <a:prstGeom prst="rect">
            <a:avLst/>
          </a:prstGeom>
          <a:noFill/>
        </p:spPr>
        <p:txBody>
          <a:bodyPr wrap="square" rtlCol="0">
            <a:spAutoFit/>
          </a:bodyPr>
          <a:lstStyle/>
          <a:p>
            <a:r>
              <a:rPr lang="zh-CN" altLang="en-US" sz="2400" dirty="0" smtClean="0"/>
              <a:t>其中动量（对应于空间）和能量（对应于时间）部分分别为</a:t>
            </a:r>
            <a:endParaRPr lang="zh-CN" altLang="en-US" sz="2400" dirty="0"/>
          </a:p>
        </p:txBody>
      </p:sp>
      <p:sp>
        <p:nvSpPr>
          <p:cNvPr id="2" name="灯片编号占位符 1"/>
          <p:cNvSpPr>
            <a:spLocks noGrp="1"/>
          </p:cNvSpPr>
          <p:nvPr>
            <p:ph type="sldNum" sz="quarter" idx="12"/>
          </p:nvPr>
        </p:nvSpPr>
        <p:spPr/>
        <p:txBody>
          <a:bodyPr/>
          <a:lstStyle/>
          <a:p>
            <a:fld id="{8243C0B3-AB9A-4F73-A558-14B9CA4169E1}" type="slidenum">
              <a:rPr lang="zh-CN" altLang="en-US" smtClean="0"/>
              <a:t>12</a:t>
            </a:fld>
            <a:endParaRPr lang="zh-CN" altLang="en-US"/>
          </a:p>
        </p:txBody>
      </p:sp>
    </p:spTree>
    <p:extLst>
      <p:ext uri="{BB962C8B-B14F-4D97-AF65-F5344CB8AC3E}">
        <p14:creationId xmlns:p14="http://schemas.microsoft.com/office/powerpoint/2010/main" val="16055810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756518"/>
            <a:ext cx="10515600" cy="5420445"/>
          </a:xfrm>
        </p:spPr>
        <p:txBody>
          <a:bodyPr>
            <a:normAutofit/>
          </a:bodyPr>
          <a:lstStyle/>
          <a:p>
            <a:pPr marL="0" indent="0">
              <a:buNone/>
            </a:pPr>
            <a:r>
              <a:rPr lang="zh-CN" altLang="en-US" sz="2400" dirty="0" smtClean="0"/>
              <a:t>由四维动量立即可以得到一个洛伦兹不变量</a:t>
            </a:r>
            <a:endParaRPr lang="zh-CN" altLang="en-US" sz="2400" dirty="0"/>
          </a:p>
        </p:txBody>
      </p:sp>
      <p:pic>
        <p:nvPicPr>
          <p:cNvPr id="4" name="图片 3"/>
          <p:cNvPicPr>
            <a:picLocks noChangeAspect="1"/>
          </p:cNvPicPr>
          <p:nvPr/>
        </p:nvPicPr>
        <p:blipFill>
          <a:blip r:embed="rId2"/>
          <a:stretch>
            <a:fillRect/>
          </a:stretch>
        </p:blipFill>
        <p:spPr>
          <a:xfrm>
            <a:off x="3163172" y="1366364"/>
            <a:ext cx="5536734" cy="612396"/>
          </a:xfrm>
          <a:prstGeom prst="rect">
            <a:avLst/>
          </a:prstGeom>
        </p:spPr>
      </p:pic>
      <p:pic>
        <p:nvPicPr>
          <p:cNvPr id="5" name="图片 4"/>
          <p:cNvPicPr>
            <a:picLocks noChangeAspect="1"/>
          </p:cNvPicPr>
          <p:nvPr/>
        </p:nvPicPr>
        <p:blipFill>
          <a:blip r:embed="rId3"/>
          <a:stretch>
            <a:fillRect/>
          </a:stretch>
        </p:blipFill>
        <p:spPr>
          <a:xfrm>
            <a:off x="3834291" y="2777284"/>
            <a:ext cx="4865615" cy="461394"/>
          </a:xfrm>
          <a:prstGeom prst="rect">
            <a:avLst/>
          </a:prstGeom>
        </p:spPr>
      </p:pic>
      <p:sp>
        <p:nvSpPr>
          <p:cNvPr id="6" name="文本框 5"/>
          <p:cNvSpPr txBox="1"/>
          <p:nvPr/>
        </p:nvSpPr>
        <p:spPr>
          <a:xfrm>
            <a:off x="838200" y="2203786"/>
            <a:ext cx="3628545" cy="461665"/>
          </a:xfrm>
          <a:prstGeom prst="rect">
            <a:avLst/>
          </a:prstGeom>
          <a:noFill/>
        </p:spPr>
        <p:txBody>
          <a:bodyPr wrap="square" rtlCol="0">
            <a:spAutoFit/>
          </a:bodyPr>
          <a:lstStyle/>
          <a:p>
            <a:r>
              <a:rPr lang="zh-CN" altLang="en-US" sz="2400" dirty="0" smtClean="0"/>
              <a:t>其中，粒子</a:t>
            </a:r>
            <a:r>
              <a:rPr lang="zh-CN" altLang="en-US" sz="2400" dirty="0" smtClean="0">
                <a:solidFill>
                  <a:srgbClr val="C00000"/>
                </a:solidFill>
              </a:rPr>
              <a:t>静止能量</a:t>
            </a:r>
            <a:r>
              <a:rPr lang="zh-CN" altLang="en-US" sz="2400" dirty="0" smtClean="0"/>
              <a:t>为</a:t>
            </a:r>
            <a:endParaRPr lang="zh-CN" altLang="en-US" sz="2400" dirty="0"/>
          </a:p>
        </p:txBody>
      </p:sp>
      <p:sp>
        <p:nvSpPr>
          <p:cNvPr id="7" name="文本框 6"/>
          <p:cNvSpPr txBox="1"/>
          <p:nvPr/>
        </p:nvSpPr>
        <p:spPr>
          <a:xfrm>
            <a:off x="838200" y="3575537"/>
            <a:ext cx="4479902" cy="461665"/>
          </a:xfrm>
          <a:prstGeom prst="rect">
            <a:avLst/>
          </a:prstGeom>
          <a:noFill/>
        </p:spPr>
        <p:txBody>
          <a:bodyPr wrap="square" rtlCol="0">
            <a:spAutoFit/>
          </a:bodyPr>
          <a:lstStyle/>
          <a:p>
            <a:r>
              <a:rPr lang="zh-CN" altLang="en-US" sz="2400" dirty="0" smtClean="0"/>
              <a:t>由此得到</a:t>
            </a:r>
            <a:r>
              <a:rPr lang="zh-CN" altLang="en-US" sz="2400" dirty="0" smtClean="0">
                <a:solidFill>
                  <a:srgbClr val="002060"/>
                </a:solidFill>
              </a:rPr>
              <a:t>爱因斯坦质能关系</a:t>
            </a:r>
            <a:endParaRPr lang="zh-CN" altLang="en-US" sz="2400" dirty="0">
              <a:solidFill>
                <a:srgbClr val="002060"/>
              </a:solidFill>
            </a:endParaRPr>
          </a:p>
        </p:txBody>
      </p:sp>
      <p:pic>
        <p:nvPicPr>
          <p:cNvPr id="8" name="图片 7"/>
          <p:cNvPicPr>
            <a:picLocks noChangeAspect="1"/>
          </p:cNvPicPr>
          <p:nvPr/>
        </p:nvPicPr>
        <p:blipFill>
          <a:blip r:embed="rId4"/>
          <a:stretch>
            <a:fillRect/>
          </a:stretch>
        </p:blipFill>
        <p:spPr>
          <a:xfrm>
            <a:off x="3465176" y="4301667"/>
            <a:ext cx="5234730" cy="478172"/>
          </a:xfrm>
          <a:prstGeom prst="rect">
            <a:avLst/>
          </a:prstGeom>
        </p:spPr>
      </p:pic>
      <p:sp>
        <p:nvSpPr>
          <p:cNvPr id="9" name="文本框 8"/>
          <p:cNvSpPr txBox="1"/>
          <p:nvPr/>
        </p:nvSpPr>
        <p:spPr>
          <a:xfrm>
            <a:off x="838200" y="5247568"/>
            <a:ext cx="8446688" cy="461665"/>
          </a:xfrm>
          <a:prstGeom prst="rect">
            <a:avLst/>
          </a:prstGeom>
          <a:noFill/>
        </p:spPr>
        <p:txBody>
          <a:bodyPr wrap="square" rtlCol="0">
            <a:spAutoFit/>
          </a:bodyPr>
          <a:lstStyle/>
          <a:p>
            <a:r>
              <a:rPr lang="zh-CN" altLang="en-US" sz="2400" dirty="0" smtClean="0"/>
              <a:t>能量表达式在低速极限下的结果与经典力学的粒子动能一致。</a:t>
            </a:r>
            <a:endParaRPr lang="zh-CN" altLang="en-US" sz="2400" dirty="0"/>
          </a:p>
        </p:txBody>
      </p:sp>
      <p:sp>
        <p:nvSpPr>
          <p:cNvPr id="2" name="灯片编号占位符 1"/>
          <p:cNvSpPr>
            <a:spLocks noGrp="1"/>
          </p:cNvSpPr>
          <p:nvPr>
            <p:ph type="sldNum" sz="quarter" idx="12"/>
          </p:nvPr>
        </p:nvSpPr>
        <p:spPr/>
        <p:txBody>
          <a:bodyPr/>
          <a:lstStyle/>
          <a:p>
            <a:fld id="{8243C0B3-AB9A-4F73-A558-14B9CA4169E1}" type="slidenum">
              <a:rPr lang="zh-CN" altLang="en-US" smtClean="0"/>
              <a:t>13</a:t>
            </a:fld>
            <a:endParaRPr lang="zh-CN" altLang="en-US"/>
          </a:p>
        </p:txBody>
      </p:sp>
    </p:spTree>
    <p:extLst>
      <p:ext uri="{BB962C8B-B14F-4D97-AF65-F5344CB8AC3E}">
        <p14:creationId xmlns:p14="http://schemas.microsoft.com/office/powerpoint/2010/main" val="3376127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solidFill>
                  <a:srgbClr val="002060"/>
                </a:solidFill>
                <a:latin typeface="+mn-ea"/>
                <a:ea typeface="+mn-ea"/>
              </a:rPr>
              <a:t>3.2. </a:t>
            </a:r>
            <a:r>
              <a:rPr lang="zh-CN" altLang="en-US" sz="3600" dirty="0" smtClean="0">
                <a:solidFill>
                  <a:srgbClr val="002060"/>
                </a:solidFill>
                <a:latin typeface="+mn-ea"/>
                <a:ea typeface="+mn-ea"/>
              </a:rPr>
              <a:t>洛伦兹协变形式的带电粒子运动哈密顿力学</a:t>
            </a:r>
            <a:endParaRPr lang="zh-CN" altLang="en-US" sz="3600" dirty="0">
              <a:solidFill>
                <a:srgbClr val="002060"/>
              </a:solidFill>
              <a:latin typeface="+mn-ea"/>
              <a:ea typeface="+mn-ea"/>
            </a:endParaRPr>
          </a:p>
        </p:txBody>
      </p:sp>
      <p:sp>
        <p:nvSpPr>
          <p:cNvPr id="3" name="内容占位符 2"/>
          <p:cNvSpPr>
            <a:spLocks noGrp="1"/>
          </p:cNvSpPr>
          <p:nvPr>
            <p:ph idx="1"/>
          </p:nvPr>
        </p:nvSpPr>
        <p:spPr/>
        <p:txBody>
          <a:bodyPr>
            <a:normAutofit/>
          </a:bodyPr>
          <a:lstStyle/>
          <a:p>
            <a:pPr marL="0" indent="0">
              <a:buNone/>
            </a:pPr>
            <a:r>
              <a:rPr lang="zh-CN" altLang="en-US" sz="2400" dirty="0" smtClean="0"/>
              <a:t>根据前述讨论，我们可以写出</a:t>
            </a:r>
            <a:r>
              <a:rPr lang="zh-CN" altLang="en-US" sz="2400" dirty="0" smtClean="0">
                <a:solidFill>
                  <a:srgbClr val="C00000"/>
                </a:solidFill>
              </a:rPr>
              <a:t>粒子质量贡献部分的作用量的协变形式</a:t>
            </a:r>
            <a:r>
              <a:rPr lang="zh-CN" altLang="en-US" sz="2400" dirty="0" smtClean="0"/>
              <a:t>，</a:t>
            </a:r>
            <a:endParaRPr lang="zh-CN" altLang="en-US" sz="2400" dirty="0"/>
          </a:p>
        </p:txBody>
      </p:sp>
      <p:pic>
        <p:nvPicPr>
          <p:cNvPr id="4" name="图片 3"/>
          <p:cNvPicPr>
            <a:picLocks noChangeAspect="1"/>
          </p:cNvPicPr>
          <p:nvPr/>
        </p:nvPicPr>
        <p:blipFill>
          <a:blip r:embed="rId2"/>
          <a:stretch>
            <a:fillRect/>
          </a:stretch>
        </p:blipFill>
        <p:spPr>
          <a:xfrm>
            <a:off x="3690774" y="2430740"/>
            <a:ext cx="5402510" cy="746620"/>
          </a:xfrm>
          <a:prstGeom prst="rect">
            <a:avLst/>
          </a:prstGeom>
        </p:spPr>
      </p:pic>
      <p:sp>
        <p:nvSpPr>
          <p:cNvPr id="5" name="文本框 4"/>
          <p:cNvSpPr txBox="1"/>
          <p:nvPr/>
        </p:nvSpPr>
        <p:spPr>
          <a:xfrm>
            <a:off x="838200" y="3357588"/>
            <a:ext cx="2993180" cy="461665"/>
          </a:xfrm>
          <a:prstGeom prst="rect">
            <a:avLst/>
          </a:prstGeom>
          <a:noFill/>
        </p:spPr>
        <p:txBody>
          <a:bodyPr wrap="square" rtlCol="0">
            <a:spAutoFit/>
          </a:bodyPr>
          <a:lstStyle/>
          <a:p>
            <a:r>
              <a:rPr lang="zh-CN" altLang="en-US" sz="2400" dirty="0" smtClean="0"/>
              <a:t>低速极限下将</a:t>
            </a:r>
            <a:endParaRPr lang="zh-CN" altLang="en-US" sz="2400" dirty="0"/>
          </a:p>
        </p:txBody>
      </p:sp>
      <p:pic>
        <p:nvPicPr>
          <p:cNvPr id="6" name="图片 5"/>
          <p:cNvPicPr>
            <a:picLocks noChangeAspect="1"/>
          </p:cNvPicPr>
          <p:nvPr/>
        </p:nvPicPr>
        <p:blipFill>
          <a:blip r:embed="rId3"/>
          <a:stretch>
            <a:fillRect/>
          </a:stretch>
        </p:blipFill>
        <p:spPr>
          <a:xfrm>
            <a:off x="2884645" y="3476849"/>
            <a:ext cx="1107347" cy="276837"/>
          </a:xfrm>
          <a:prstGeom prst="rect">
            <a:avLst/>
          </a:prstGeom>
        </p:spPr>
      </p:pic>
      <p:pic>
        <p:nvPicPr>
          <p:cNvPr id="7" name="图片 6"/>
          <p:cNvPicPr>
            <a:picLocks noChangeAspect="1"/>
          </p:cNvPicPr>
          <p:nvPr/>
        </p:nvPicPr>
        <p:blipFill>
          <a:blip r:embed="rId4"/>
          <a:stretch>
            <a:fillRect/>
          </a:stretch>
        </p:blipFill>
        <p:spPr>
          <a:xfrm>
            <a:off x="4391579" y="3410395"/>
            <a:ext cx="2080470" cy="411061"/>
          </a:xfrm>
          <a:prstGeom prst="rect">
            <a:avLst/>
          </a:prstGeom>
        </p:spPr>
      </p:pic>
      <p:sp>
        <p:nvSpPr>
          <p:cNvPr id="8" name="文本框 7"/>
          <p:cNvSpPr txBox="1"/>
          <p:nvPr/>
        </p:nvSpPr>
        <p:spPr>
          <a:xfrm>
            <a:off x="838200" y="3819253"/>
            <a:ext cx="9726738" cy="830997"/>
          </a:xfrm>
          <a:prstGeom prst="rect">
            <a:avLst/>
          </a:prstGeom>
          <a:noFill/>
        </p:spPr>
        <p:txBody>
          <a:bodyPr wrap="square" rtlCol="0">
            <a:spAutoFit/>
          </a:bodyPr>
          <a:lstStyle/>
          <a:p>
            <a:r>
              <a:rPr lang="zh-CN" altLang="en-US" sz="2400" dirty="0" smtClean="0"/>
              <a:t>代入上式后得到的粒子运动方程与经典力学一致；哈密顿量中多了一个常数项</a:t>
            </a:r>
            <a:r>
              <a:rPr lang="en-US" altLang="zh-CN" sz="2400" dirty="0" smtClean="0"/>
              <a:t>m</a:t>
            </a:r>
            <a:r>
              <a:rPr lang="en-US" altLang="zh-CN" sz="2400" baseline="-25000" dirty="0" smtClean="0"/>
              <a:t>0</a:t>
            </a:r>
            <a:r>
              <a:rPr lang="en-US" altLang="zh-CN" sz="2400" dirty="0" smtClean="0"/>
              <a:t>c</a:t>
            </a:r>
            <a:r>
              <a:rPr lang="en-US" altLang="zh-CN" sz="2400" baseline="30000" dirty="0" smtClean="0"/>
              <a:t>2</a:t>
            </a:r>
            <a:r>
              <a:rPr lang="zh-CN" altLang="en-US" sz="2400" dirty="0" smtClean="0"/>
              <a:t>对粒子运动方程没有任何影响。</a:t>
            </a:r>
            <a:endParaRPr lang="zh-CN" altLang="en-US" sz="2400" dirty="0"/>
          </a:p>
        </p:txBody>
      </p:sp>
      <p:sp>
        <p:nvSpPr>
          <p:cNvPr id="9" name="文本框 8"/>
          <p:cNvSpPr txBox="1"/>
          <p:nvPr/>
        </p:nvSpPr>
        <p:spPr>
          <a:xfrm>
            <a:off x="840924" y="4874462"/>
            <a:ext cx="5631125" cy="738664"/>
          </a:xfrm>
          <a:prstGeom prst="rect">
            <a:avLst/>
          </a:prstGeom>
          <a:noFill/>
        </p:spPr>
        <p:txBody>
          <a:bodyPr wrap="square" rtlCol="0">
            <a:spAutoFit/>
          </a:bodyPr>
          <a:lstStyle/>
          <a:p>
            <a:r>
              <a:rPr lang="zh-CN" altLang="en-US" sz="2400" dirty="0">
                <a:solidFill>
                  <a:srgbClr val="C00000"/>
                </a:solidFill>
              </a:rPr>
              <a:t>四维协变形式的总的作用量为</a:t>
            </a:r>
          </a:p>
          <a:p>
            <a:endParaRPr lang="zh-CN" altLang="en-US" dirty="0"/>
          </a:p>
        </p:txBody>
      </p:sp>
      <p:pic>
        <p:nvPicPr>
          <p:cNvPr id="10" name="图片 9"/>
          <p:cNvPicPr>
            <a:picLocks noChangeAspect="1"/>
          </p:cNvPicPr>
          <p:nvPr/>
        </p:nvPicPr>
        <p:blipFill>
          <a:blip r:embed="rId5"/>
          <a:stretch>
            <a:fillRect/>
          </a:stretch>
        </p:blipFill>
        <p:spPr>
          <a:xfrm>
            <a:off x="1274745" y="5332874"/>
            <a:ext cx="7818539" cy="755009"/>
          </a:xfrm>
          <a:prstGeom prst="rect">
            <a:avLst/>
          </a:prstGeom>
        </p:spPr>
      </p:pic>
      <p:sp>
        <p:nvSpPr>
          <p:cNvPr id="11" name="灯片编号占位符 10"/>
          <p:cNvSpPr>
            <a:spLocks noGrp="1"/>
          </p:cNvSpPr>
          <p:nvPr>
            <p:ph type="sldNum" sz="quarter" idx="12"/>
          </p:nvPr>
        </p:nvSpPr>
        <p:spPr/>
        <p:txBody>
          <a:bodyPr/>
          <a:lstStyle/>
          <a:p>
            <a:fld id="{8243C0B3-AB9A-4F73-A558-14B9CA4169E1}" type="slidenum">
              <a:rPr lang="zh-CN" altLang="en-US" smtClean="0"/>
              <a:t>14</a:t>
            </a:fld>
            <a:endParaRPr lang="zh-CN" altLang="en-US"/>
          </a:p>
        </p:txBody>
      </p:sp>
    </p:spTree>
    <p:extLst>
      <p:ext uri="{BB962C8B-B14F-4D97-AF65-F5344CB8AC3E}">
        <p14:creationId xmlns:p14="http://schemas.microsoft.com/office/powerpoint/2010/main" val="31122787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670999"/>
            <a:ext cx="10515600" cy="5505964"/>
          </a:xfrm>
        </p:spPr>
        <p:txBody>
          <a:bodyPr>
            <a:normAutofit/>
          </a:bodyPr>
          <a:lstStyle/>
          <a:p>
            <a:pPr marL="0" indent="0">
              <a:buNone/>
            </a:pPr>
            <a:r>
              <a:rPr lang="zh-CN" altLang="en-US" sz="2400" dirty="0"/>
              <a:t>对这个</a:t>
            </a:r>
            <a:r>
              <a:rPr lang="zh-CN" altLang="en-US" sz="2400" dirty="0">
                <a:solidFill>
                  <a:srgbClr val="C00000"/>
                </a:solidFill>
              </a:rPr>
              <a:t>洛伦兹协变形式的作用量</a:t>
            </a:r>
            <a:r>
              <a:rPr lang="zh-CN" altLang="en-US" sz="2400" dirty="0"/>
              <a:t>应用哈密顿变分原理，变分计算的过程与低速运动情形的变分</a:t>
            </a:r>
            <a:r>
              <a:rPr lang="zh-CN" altLang="en-US" sz="2400" dirty="0" smtClean="0"/>
              <a:t>类似</a:t>
            </a:r>
            <a:r>
              <a:rPr lang="en-US" altLang="zh-CN" sz="2400" dirty="0" smtClean="0"/>
              <a:t>. </a:t>
            </a:r>
            <a:endParaRPr lang="zh-CN" altLang="en-US" sz="2400" dirty="0"/>
          </a:p>
        </p:txBody>
      </p:sp>
      <p:sp>
        <p:nvSpPr>
          <p:cNvPr id="4" name="文本框 3"/>
          <p:cNvSpPr txBox="1"/>
          <p:nvPr/>
        </p:nvSpPr>
        <p:spPr>
          <a:xfrm>
            <a:off x="838200" y="1841957"/>
            <a:ext cx="2999758" cy="461665"/>
          </a:xfrm>
          <a:prstGeom prst="rect">
            <a:avLst/>
          </a:prstGeom>
          <a:noFill/>
        </p:spPr>
        <p:txBody>
          <a:bodyPr wrap="square" rtlCol="0">
            <a:spAutoFit/>
          </a:bodyPr>
          <a:lstStyle/>
          <a:p>
            <a:r>
              <a:rPr lang="zh-CN" altLang="en-US" sz="2400" dirty="0" smtClean="0"/>
              <a:t>对于</a:t>
            </a:r>
            <a:r>
              <a:rPr lang="en-US" altLang="zh-CN" sz="2400" b="1" dirty="0" smtClean="0"/>
              <a:t>p</a:t>
            </a:r>
            <a:r>
              <a:rPr lang="zh-CN" altLang="en-US" sz="2400" dirty="0" smtClean="0"/>
              <a:t>的变分给出</a:t>
            </a:r>
            <a:endParaRPr lang="zh-CN" altLang="en-US" sz="2400" dirty="0"/>
          </a:p>
        </p:txBody>
      </p:sp>
      <p:pic>
        <p:nvPicPr>
          <p:cNvPr id="5" name="图片 4"/>
          <p:cNvPicPr>
            <a:picLocks noChangeAspect="1"/>
          </p:cNvPicPr>
          <p:nvPr/>
        </p:nvPicPr>
        <p:blipFill>
          <a:blip r:embed="rId2"/>
          <a:stretch>
            <a:fillRect/>
          </a:stretch>
        </p:blipFill>
        <p:spPr>
          <a:xfrm>
            <a:off x="3242717" y="2303622"/>
            <a:ext cx="6140741" cy="662730"/>
          </a:xfrm>
          <a:prstGeom prst="rect">
            <a:avLst/>
          </a:prstGeom>
        </p:spPr>
      </p:pic>
      <p:sp>
        <p:nvSpPr>
          <p:cNvPr id="6" name="文本框 5"/>
          <p:cNvSpPr txBox="1"/>
          <p:nvPr/>
        </p:nvSpPr>
        <p:spPr>
          <a:xfrm>
            <a:off x="838200" y="3169687"/>
            <a:ext cx="2032731" cy="461665"/>
          </a:xfrm>
          <a:prstGeom prst="rect">
            <a:avLst/>
          </a:prstGeom>
          <a:noFill/>
        </p:spPr>
        <p:txBody>
          <a:bodyPr wrap="square" rtlCol="0">
            <a:spAutoFit/>
          </a:bodyPr>
          <a:lstStyle/>
          <a:p>
            <a:r>
              <a:rPr lang="zh-CN" altLang="en-US" sz="2400" dirty="0" smtClean="0"/>
              <a:t>利用</a:t>
            </a:r>
            <a:endParaRPr lang="zh-CN" altLang="en-US" sz="2400" dirty="0"/>
          </a:p>
        </p:txBody>
      </p:sp>
      <p:pic>
        <p:nvPicPr>
          <p:cNvPr id="7" name="图片 6"/>
          <p:cNvPicPr>
            <a:picLocks noChangeAspect="1"/>
          </p:cNvPicPr>
          <p:nvPr/>
        </p:nvPicPr>
        <p:blipFill>
          <a:blip r:embed="rId3"/>
          <a:stretch>
            <a:fillRect/>
          </a:stretch>
        </p:blipFill>
        <p:spPr>
          <a:xfrm>
            <a:off x="1776172" y="3158427"/>
            <a:ext cx="939567" cy="453006"/>
          </a:xfrm>
          <a:prstGeom prst="rect">
            <a:avLst/>
          </a:prstGeom>
        </p:spPr>
      </p:pic>
      <p:sp>
        <p:nvSpPr>
          <p:cNvPr id="8" name="文本框 7"/>
          <p:cNvSpPr txBox="1"/>
          <p:nvPr/>
        </p:nvSpPr>
        <p:spPr>
          <a:xfrm>
            <a:off x="2838586" y="3161801"/>
            <a:ext cx="1940633" cy="461665"/>
          </a:xfrm>
          <a:prstGeom prst="rect">
            <a:avLst/>
          </a:prstGeom>
          <a:noFill/>
        </p:spPr>
        <p:txBody>
          <a:bodyPr wrap="square" rtlCol="0">
            <a:spAutoFit/>
          </a:bodyPr>
          <a:lstStyle/>
          <a:p>
            <a:r>
              <a:rPr lang="zh-CN" altLang="en-US" sz="2400" dirty="0" smtClean="0"/>
              <a:t>我们得到</a:t>
            </a:r>
            <a:endParaRPr lang="zh-CN" altLang="en-US" sz="2400" dirty="0"/>
          </a:p>
        </p:txBody>
      </p:sp>
      <p:pic>
        <p:nvPicPr>
          <p:cNvPr id="9" name="图片 8"/>
          <p:cNvPicPr>
            <a:picLocks noChangeAspect="1"/>
          </p:cNvPicPr>
          <p:nvPr/>
        </p:nvPicPr>
        <p:blipFill>
          <a:blip r:embed="rId4"/>
          <a:stretch>
            <a:fillRect/>
          </a:stretch>
        </p:blipFill>
        <p:spPr>
          <a:xfrm>
            <a:off x="4551399" y="3611433"/>
            <a:ext cx="4832059" cy="755009"/>
          </a:xfrm>
          <a:prstGeom prst="rect">
            <a:avLst/>
          </a:prstGeom>
        </p:spPr>
      </p:pic>
      <p:sp>
        <p:nvSpPr>
          <p:cNvPr id="10" name="文本框 9"/>
          <p:cNvSpPr txBox="1"/>
          <p:nvPr/>
        </p:nvSpPr>
        <p:spPr>
          <a:xfrm>
            <a:off x="838200" y="4531801"/>
            <a:ext cx="8591413" cy="830997"/>
          </a:xfrm>
          <a:prstGeom prst="rect">
            <a:avLst/>
          </a:prstGeom>
          <a:noFill/>
        </p:spPr>
        <p:txBody>
          <a:bodyPr wrap="square" rtlCol="0">
            <a:spAutoFit/>
          </a:bodyPr>
          <a:lstStyle/>
          <a:p>
            <a:r>
              <a:rPr lang="zh-CN" altLang="en-US" sz="2400" dirty="0" smtClean="0"/>
              <a:t>注意到对于</a:t>
            </a:r>
            <a:r>
              <a:rPr lang="en-US" altLang="zh-CN" sz="2400" b="1" dirty="0" smtClean="0"/>
              <a:t>x</a:t>
            </a:r>
            <a:r>
              <a:rPr lang="zh-CN" altLang="en-US" sz="2400" dirty="0" smtClean="0"/>
              <a:t>的变分与低速情形完全一样，我们立即得到</a:t>
            </a:r>
            <a:endParaRPr lang="en-US" altLang="zh-CN" sz="2400" dirty="0" smtClean="0"/>
          </a:p>
          <a:p>
            <a:r>
              <a:rPr lang="zh-CN" altLang="en-US" sz="2400" dirty="0" smtClean="0">
                <a:solidFill>
                  <a:srgbClr val="C00000"/>
                </a:solidFill>
              </a:rPr>
              <a:t>协变形式的洛伦兹力公式</a:t>
            </a:r>
            <a:endParaRPr lang="zh-CN" altLang="en-US" sz="2400" dirty="0">
              <a:solidFill>
                <a:srgbClr val="C00000"/>
              </a:solidFill>
            </a:endParaRPr>
          </a:p>
        </p:txBody>
      </p:sp>
      <p:pic>
        <p:nvPicPr>
          <p:cNvPr id="11" name="图片 10"/>
          <p:cNvPicPr>
            <a:picLocks noChangeAspect="1"/>
          </p:cNvPicPr>
          <p:nvPr/>
        </p:nvPicPr>
        <p:blipFill>
          <a:blip r:embed="rId5"/>
          <a:stretch>
            <a:fillRect/>
          </a:stretch>
        </p:blipFill>
        <p:spPr>
          <a:xfrm>
            <a:off x="3779612" y="5396787"/>
            <a:ext cx="5603846" cy="780176"/>
          </a:xfrm>
          <a:prstGeom prst="rect">
            <a:avLst/>
          </a:prstGeom>
        </p:spPr>
      </p:pic>
      <p:sp>
        <p:nvSpPr>
          <p:cNvPr id="2" name="灯片编号占位符 1"/>
          <p:cNvSpPr>
            <a:spLocks noGrp="1"/>
          </p:cNvSpPr>
          <p:nvPr>
            <p:ph type="sldNum" sz="quarter" idx="12"/>
          </p:nvPr>
        </p:nvSpPr>
        <p:spPr/>
        <p:txBody>
          <a:bodyPr/>
          <a:lstStyle/>
          <a:p>
            <a:fld id="{8243C0B3-AB9A-4F73-A558-14B9CA4169E1}" type="slidenum">
              <a:rPr lang="zh-CN" altLang="en-US" smtClean="0"/>
              <a:t>15</a:t>
            </a:fld>
            <a:endParaRPr lang="zh-CN" altLang="en-US"/>
          </a:p>
        </p:txBody>
      </p:sp>
    </p:spTree>
    <p:extLst>
      <p:ext uri="{BB962C8B-B14F-4D97-AF65-F5344CB8AC3E}">
        <p14:creationId xmlns:p14="http://schemas.microsoft.com/office/powerpoint/2010/main" val="15302585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802566"/>
            <a:ext cx="10515600" cy="5729801"/>
          </a:xfrm>
        </p:spPr>
        <p:txBody>
          <a:bodyPr>
            <a:normAutofit/>
          </a:bodyPr>
          <a:lstStyle/>
          <a:p>
            <a:pPr marL="0" indent="0">
              <a:buNone/>
            </a:pPr>
            <a:r>
              <a:rPr lang="zh-CN" altLang="en-US" sz="2400" dirty="0" smtClean="0"/>
              <a:t>由上述两个哈密顿运动方程，结合爱因斯坦质能关系式，我们得到</a:t>
            </a:r>
            <a:endParaRPr lang="zh-CN" altLang="en-US" sz="2400" dirty="0"/>
          </a:p>
        </p:txBody>
      </p:sp>
      <p:pic>
        <p:nvPicPr>
          <p:cNvPr id="4" name="图片 3"/>
          <p:cNvPicPr>
            <a:picLocks noChangeAspect="1"/>
          </p:cNvPicPr>
          <p:nvPr/>
        </p:nvPicPr>
        <p:blipFill>
          <a:blip r:embed="rId2"/>
          <a:stretch>
            <a:fillRect/>
          </a:stretch>
        </p:blipFill>
        <p:spPr>
          <a:xfrm>
            <a:off x="3579303" y="1338240"/>
            <a:ext cx="5033394" cy="629174"/>
          </a:xfrm>
          <a:prstGeom prst="rect">
            <a:avLst/>
          </a:prstGeom>
        </p:spPr>
      </p:pic>
      <p:sp>
        <p:nvSpPr>
          <p:cNvPr id="5" name="文本框 4"/>
          <p:cNvSpPr txBox="1"/>
          <p:nvPr/>
        </p:nvSpPr>
        <p:spPr>
          <a:xfrm>
            <a:off x="838199" y="2039309"/>
            <a:ext cx="9733317" cy="1569660"/>
          </a:xfrm>
          <a:prstGeom prst="rect">
            <a:avLst/>
          </a:prstGeom>
          <a:noFill/>
        </p:spPr>
        <p:txBody>
          <a:bodyPr wrap="square" rtlCol="0">
            <a:spAutoFit/>
          </a:bodyPr>
          <a:lstStyle/>
          <a:p>
            <a:r>
              <a:rPr lang="zh-CN" altLang="en-US" sz="2400" dirty="0" smtClean="0"/>
              <a:t>上述结果表明</a:t>
            </a:r>
            <a:r>
              <a:rPr lang="zh-CN" altLang="en-US" sz="2400" dirty="0" smtClean="0">
                <a:solidFill>
                  <a:srgbClr val="C00000"/>
                </a:solidFill>
              </a:rPr>
              <a:t>洛伦兹力方程适用于任意惯性参照系</a:t>
            </a:r>
            <a:r>
              <a:rPr lang="zh-CN" altLang="en-US" sz="2400" dirty="0" smtClean="0"/>
              <a:t>；我们只需要记住，计算动量变化率时，</a:t>
            </a:r>
            <a:r>
              <a:rPr lang="zh-CN" altLang="en-US" sz="2400" dirty="0" smtClean="0">
                <a:solidFill>
                  <a:srgbClr val="002060"/>
                </a:solidFill>
              </a:rPr>
              <a:t>作为动量与速度的比值的质量应理解为爱因斯坦指出的运动质量</a:t>
            </a:r>
            <a:r>
              <a:rPr lang="zh-CN" altLang="en-US" sz="2400" dirty="0" smtClean="0"/>
              <a:t>。</a:t>
            </a:r>
            <a:endParaRPr lang="en-US" altLang="zh-CN" sz="2400" dirty="0" smtClean="0"/>
          </a:p>
          <a:p>
            <a:r>
              <a:rPr lang="zh-CN" altLang="en-US" sz="2400" dirty="0" smtClean="0">
                <a:solidFill>
                  <a:srgbClr val="C00000"/>
                </a:solidFill>
              </a:rPr>
              <a:t>这与洛伦兹关于电子质量的本意也是符合的</a:t>
            </a:r>
            <a:r>
              <a:rPr lang="zh-CN" altLang="en-US" sz="2400" dirty="0" smtClean="0"/>
              <a:t>。</a:t>
            </a:r>
            <a:endParaRPr lang="zh-CN" altLang="en-US" sz="2400" dirty="0"/>
          </a:p>
        </p:txBody>
      </p:sp>
      <p:sp>
        <p:nvSpPr>
          <p:cNvPr id="6" name="文本框 5"/>
          <p:cNvSpPr txBox="1"/>
          <p:nvPr/>
        </p:nvSpPr>
        <p:spPr>
          <a:xfrm>
            <a:off x="838200" y="3746648"/>
            <a:ext cx="9733317" cy="2677656"/>
          </a:xfrm>
          <a:prstGeom prst="rect">
            <a:avLst/>
          </a:prstGeom>
          <a:noFill/>
        </p:spPr>
        <p:txBody>
          <a:bodyPr wrap="square" rtlCol="0">
            <a:spAutoFit/>
          </a:bodyPr>
          <a:lstStyle/>
          <a:p>
            <a:r>
              <a:rPr lang="zh-CN" altLang="en-US" sz="2400" dirty="0" smtClean="0"/>
              <a:t>现在我们看到运动质量的概念确实意味着：</a:t>
            </a:r>
            <a:r>
              <a:rPr lang="zh-CN" altLang="en-US" sz="2400" dirty="0" smtClean="0">
                <a:solidFill>
                  <a:srgbClr val="002060"/>
                </a:solidFill>
              </a:rPr>
              <a:t>运动增加了粒子的惯性</a:t>
            </a:r>
            <a:r>
              <a:rPr lang="zh-CN" altLang="en-US" sz="2400" dirty="0" smtClean="0"/>
              <a:t>。狭义相对论的洛伦兹力方程与经典电动力学中的洛伦兹力方程的本质区别在于运动质量概念的引入。</a:t>
            </a:r>
            <a:endParaRPr lang="en-US" altLang="zh-CN" sz="2400" dirty="0" smtClean="0"/>
          </a:p>
          <a:p>
            <a:endParaRPr lang="en-US" altLang="zh-CN" sz="2400" dirty="0"/>
          </a:p>
          <a:p>
            <a:r>
              <a:rPr lang="zh-CN" altLang="en-US" sz="2400" dirty="0" smtClean="0"/>
              <a:t>这里我们需要着重强调，狭义相对论的</a:t>
            </a:r>
            <a:r>
              <a:rPr lang="zh-CN" altLang="en-US" sz="2400" dirty="0" smtClean="0">
                <a:solidFill>
                  <a:srgbClr val="C00000"/>
                </a:solidFill>
              </a:rPr>
              <a:t>物理规律协变性要求</a:t>
            </a:r>
            <a:r>
              <a:rPr lang="zh-CN" altLang="en-US" sz="2400" dirty="0" smtClean="0"/>
              <a:t>，质量不是一个洛伦兹不变量，而电荷可以是一个洛伦兹不变量！因此我们</a:t>
            </a:r>
            <a:r>
              <a:rPr lang="zh-CN" altLang="en-US" sz="2400" dirty="0" smtClean="0">
                <a:solidFill>
                  <a:srgbClr val="C00000"/>
                </a:solidFill>
              </a:rPr>
              <a:t>可以说“电荷不变性”，但是不可以说“质量不变性”！</a:t>
            </a:r>
            <a:endParaRPr lang="zh-CN" altLang="en-US" sz="2400" dirty="0">
              <a:solidFill>
                <a:srgbClr val="C00000"/>
              </a:solidFill>
            </a:endParaRPr>
          </a:p>
        </p:txBody>
      </p:sp>
      <p:sp>
        <p:nvSpPr>
          <p:cNvPr id="2" name="灯片编号占位符 1"/>
          <p:cNvSpPr>
            <a:spLocks noGrp="1"/>
          </p:cNvSpPr>
          <p:nvPr>
            <p:ph type="sldNum" sz="quarter" idx="12"/>
          </p:nvPr>
        </p:nvSpPr>
        <p:spPr/>
        <p:txBody>
          <a:bodyPr/>
          <a:lstStyle/>
          <a:p>
            <a:fld id="{8243C0B3-AB9A-4F73-A558-14B9CA4169E1}" type="slidenum">
              <a:rPr lang="zh-CN" altLang="en-US" smtClean="0"/>
              <a:t>16</a:t>
            </a:fld>
            <a:endParaRPr lang="zh-CN" altLang="en-US"/>
          </a:p>
        </p:txBody>
      </p:sp>
    </p:spTree>
    <p:extLst>
      <p:ext uri="{BB962C8B-B14F-4D97-AF65-F5344CB8AC3E}">
        <p14:creationId xmlns:p14="http://schemas.microsoft.com/office/powerpoint/2010/main" val="7723727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solidFill>
                  <a:srgbClr val="002060"/>
                </a:solidFill>
                <a:latin typeface="+mn-ea"/>
                <a:ea typeface="+mn-ea"/>
              </a:rPr>
              <a:t>3.3. </a:t>
            </a:r>
            <a:r>
              <a:rPr lang="zh-CN" altLang="en-US" sz="3600" dirty="0" smtClean="0">
                <a:solidFill>
                  <a:srgbClr val="002060"/>
                </a:solidFill>
                <a:latin typeface="+mn-ea"/>
                <a:ea typeface="+mn-ea"/>
              </a:rPr>
              <a:t>四维形式的动力学方程与四维力</a:t>
            </a:r>
            <a:endParaRPr lang="zh-CN" altLang="en-US" sz="3600" dirty="0">
              <a:solidFill>
                <a:srgbClr val="002060"/>
              </a:solidFill>
              <a:latin typeface="+mn-ea"/>
              <a:ea typeface="+mn-ea"/>
            </a:endParaRPr>
          </a:p>
        </p:txBody>
      </p:sp>
      <p:sp>
        <p:nvSpPr>
          <p:cNvPr id="3" name="内容占位符 2"/>
          <p:cNvSpPr>
            <a:spLocks noGrp="1"/>
          </p:cNvSpPr>
          <p:nvPr>
            <p:ph idx="1"/>
          </p:nvPr>
        </p:nvSpPr>
        <p:spPr/>
        <p:txBody>
          <a:bodyPr>
            <a:normAutofit/>
          </a:bodyPr>
          <a:lstStyle/>
          <a:p>
            <a:pPr marL="0" indent="0">
              <a:buNone/>
            </a:pPr>
            <a:r>
              <a:rPr lang="zh-CN" altLang="en-US" sz="2400" dirty="0" smtClean="0"/>
              <a:t>将洛伦兹力公式和能量变化率公式中的时间换成粒子固有时，可以</a:t>
            </a:r>
            <a:r>
              <a:rPr lang="zh-CN" altLang="en-US" sz="2400" dirty="0" smtClean="0">
                <a:solidFill>
                  <a:srgbClr val="C00000"/>
                </a:solidFill>
              </a:rPr>
              <a:t>将已经是协变形式的带电粒子的运动方程，进一步写成四维协变形式</a:t>
            </a:r>
            <a:r>
              <a:rPr lang="zh-CN" altLang="en-US" sz="2400" dirty="0" smtClean="0"/>
              <a:t>。</a:t>
            </a:r>
            <a:endParaRPr lang="zh-CN" altLang="en-US" sz="2400" dirty="0"/>
          </a:p>
        </p:txBody>
      </p:sp>
      <p:pic>
        <p:nvPicPr>
          <p:cNvPr id="4" name="图片 3"/>
          <p:cNvPicPr>
            <a:picLocks noChangeAspect="1"/>
          </p:cNvPicPr>
          <p:nvPr/>
        </p:nvPicPr>
        <p:blipFill>
          <a:blip r:embed="rId2"/>
          <a:stretch>
            <a:fillRect/>
          </a:stretch>
        </p:blipFill>
        <p:spPr>
          <a:xfrm>
            <a:off x="4070632" y="2714277"/>
            <a:ext cx="5905850" cy="679508"/>
          </a:xfrm>
          <a:prstGeom prst="rect">
            <a:avLst/>
          </a:prstGeom>
        </p:spPr>
      </p:pic>
      <p:pic>
        <p:nvPicPr>
          <p:cNvPr id="6" name="图片 5"/>
          <p:cNvPicPr>
            <a:picLocks noChangeAspect="1"/>
          </p:cNvPicPr>
          <p:nvPr/>
        </p:nvPicPr>
        <p:blipFill>
          <a:blip r:embed="rId3"/>
          <a:stretch>
            <a:fillRect/>
          </a:stretch>
        </p:blipFill>
        <p:spPr>
          <a:xfrm>
            <a:off x="4439748" y="3564304"/>
            <a:ext cx="5536734" cy="427839"/>
          </a:xfrm>
          <a:prstGeom prst="rect">
            <a:avLst/>
          </a:prstGeom>
        </p:spPr>
      </p:pic>
      <p:sp>
        <p:nvSpPr>
          <p:cNvPr id="7" name="文本框 6"/>
          <p:cNvSpPr txBox="1"/>
          <p:nvPr/>
        </p:nvSpPr>
        <p:spPr>
          <a:xfrm>
            <a:off x="838200" y="3530478"/>
            <a:ext cx="3601548" cy="461665"/>
          </a:xfrm>
          <a:prstGeom prst="rect">
            <a:avLst/>
          </a:prstGeom>
          <a:noFill/>
        </p:spPr>
        <p:txBody>
          <a:bodyPr wrap="square" rtlCol="0">
            <a:spAutoFit/>
          </a:bodyPr>
          <a:lstStyle/>
          <a:p>
            <a:r>
              <a:rPr lang="zh-CN" altLang="en-US" sz="2400" dirty="0" smtClean="0"/>
              <a:t>其中四维力的空间分量为</a:t>
            </a:r>
            <a:endParaRPr lang="zh-CN" altLang="en-US" sz="2400" dirty="0"/>
          </a:p>
        </p:txBody>
      </p:sp>
      <p:sp>
        <p:nvSpPr>
          <p:cNvPr id="8" name="文本框 7"/>
          <p:cNvSpPr txBox="1"/>
          <p:nvPr/>
        </p:nvSpPr>
        <p:spPr>
          <a:xfrm>
            <a:off x="838200" y="4394383"/>
            <a:ext cx="10515600" cy="461665"/>
          </a:xfrm>
          <a:prstGeom prst="rect">
            <a:avLst/>
          </a:prstGeom>
          <a:noFill/>
        </p:spPr>
        <p:txBody>
          <a:bodyPr wrap="square" rtlCol="0">
            <a:spAutoFit/>
          </a:bodyPr>
          <a:lstStyle/>
          <a:p>
            <a:r>
              <a:rPr lang="zh-CN" altLang="en-US" sz="2400" dirty="0" smtClean="0"/>
              <a:t>将三维电磁场矢量用四维电磁场张量表示，我们得到</a:t>
            </a:r>
            <a:r>
              <a:rPr lang="zh-CN" altLang="en-US" sz="2400" dirty="0" smtClean="0">
                <a:solidFill>
                  <a:srgbClr val="C00000"/>
                </a:solidFill>
              </a:rPr>
              <a:t>四维力的协变表达式</a:t>
            </a:r>
            <a:endParaRPr lang="zh-CN" altLang="en-US" sz="2400" dirty="0">
              <a:solidFill>
                <a:srgbClr val="C00000"/>
              </a:solidFill>
            </a:endParaRPr>
          </a:p>
        </p:txBody>
      </p:sp>
      <p:pic>
        <p:nvPicPr>
          <p:cNvPr id="9" name="图片 8"/>
          <p:cNvPicPr>
            <a:picLocks noChangeAspect="1"/>
          </p:cNvPicPr>
          <p:nvPr/>
        </p:nvPicPr>
        <p:blipFill>
          <a:blip r:embed="rId4"/>
          <a:stretch>
            <a:fillRect/>
          </a:stretch>
        </p:blipFill>
        <p:spPr>
          <a:xfrm>
            <a:off x="4842420" y="5155887"/>
            <a:ext cx="5134062" cy="545284"/>
          </a:xfrm>
          <a:prstGeom prst="rect">
            <a:avLst/>
          </a:prstGeom>
        </p:spPr>
      </p:pic>
      <p:sp>
        <p:nvSpPr>
          <p:cNvPr id="5" name="灯片编号占位符 4"/>
          <p:cNvSpPr>
            <a:spLocks noGrp="1"/>
          </p:cNvSpPr>
          <p:nvPr>
            <p:ph type="sldNum" sz="quarter" idx="12"/>
          </p:nvPr>
        </p:nvSpPr>
        <p:spPr/>
        <p:txBody>
          <a:bodyPr/>
          <a:lstStyle/>
          <a:p>
            <a:fld id="{8243C0B3-AB9A-4F73-A558-14B9CA4169E1}" type="slidenum">
              <a:rPr lang="zh-CN" altLang="en-US" smtClean="0"/>
              <a:t>17</a:t>
            </a:fld>
            <a:endParaRPr lang="zh-CN" altLang="en-US"/>
          </a:p>
        </p:txBody>
      </p:sp>
    </p:spTree>
    <p:extLst>
      <p:ext uri="{BB962C8B-B14F-4D97-AF65-F5344CB8AC3E}">
        <p14:creationId xmlns:p14="http://schemas.microsoft.com/office/powerpoint/2010/main" val="9196567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2400" dirty="0" smtClean="0">
                <a:solidFill>
                  <a:srgbClr val="002060"/>
                </a:solidFill>
                <a:latin typeface="+mn-ea"/>
                <a:ea typeface="+mn-ea"/>
              </a:rPr>
              <a:t>协变形式的带电粒子四维运动方程</a:t>
            </a:r>
            <a:endParaRPr lang="zh-CN" altLang="en-US" sz="2400" dirty="0">
              <a:solidFill>
                <a:srgbClr val="002060"/>
              </a:solidFill>
              <a:latin typeface="+mn-ea"/>
              <a:ea typeface="+mn-ea"/>
            </a:endParaRPr>
          </a:p>
        </p:txBody>
      </p:sp>
      <p:pic>
        <p:nvPicPr>
          <p:cNvPr id="4" name="内容占位符 3"/>
          <p:cNvPicPr>
            <a:picLocks noGrp="1" noChangeAspect="1"/>
          </p:cNvPicPr>
          <p:nvPr>
            <p:ph idx="1"/>
          </p:nvPr>
        </p:nvPicPr>
        <p:blipFill>
          <a:blip r:embed="rId2"/>
          <a:stretch>
            <a:fillRect/>
          </a:stretch>
        </p:blipFill>
        <p:spPr>
          <a:xfrm>
            <a:off x="3722700" y="1829058"/>
            <a:ext cx="5167618" cy="1384183"/>
          </a:xfrm>
          <a:prstGeom prst="rect">
            <a:avLst/>
          </a:prstGeom>
        </p:spPr>
      </p:pic>
      <p:sp>
        <p:nvSpPr>
          <p:cNvPr id="5" name="文本框 4"/>
          <p:cNvSpPr txBox="1"/>
          <p:nvPr/>
        </p:nvSpPr>
        <p:spPr>
          <a:xfrm>
            <a:off x="838200" y="4058884"/>
            <a:ext cx="9328196" cy="461665"/>
          </a:xfrm>
          <a:prstGeom prst="rect">
            <a:avLst/>
          </a:prstGeom>
          <a:noFill/>
        </p:spPr>
        <p:txBody>
          <a:bodyPr wrap="square" rtlCol="0">
            <a:spAutoFit/>
          </a:bodyPr>
          <a:lstStyle/>
          <a:p>
            <a:r>
              <a:rPr lang="zh-CN" altLang="en-US" sz="2400" dirty="0" smtClean="0"/>
              <a:t>到此为止我们已经讨论了狭义相对论力学，其低速极限是经典力学。</a:t>
            </a:r>
            <a:endParaRPr lang="zh-CN" altLang="en-US" sz="2400" dirty="0"/>
          </a:p>
        </p:txBody>
      </p:sp>
      <p:sp>
        <p:nvSpPr>
          <p:cNvPr id="3" name="灯片编号占位符 2"/>
          <p:cNvSpPr>
            <a:spLocks noGrp="1"/>
          </p:cNvSpPr>
          <p:nvPr>
            <p:ph type="sldNum" sz="quarter" idx="12"/>
          </p:nvPr>
        </p:nvSpPr>
        <p:spPr/>
        <p:txBody>
          <a:bodyPr/>
          <a:lstStyle/>
          <a:p>
            <a:fld id="{8243C0B3-AB9A-4F73-A558-14B9CA4169E1}" type="slidenum">
              <a:rPr lang="zh-CN" altLang="en-US" smtClean="0"/>
              <a:t>18</a:t>
            </a:fld>
            <a:endParaRPr lang="zh-CN" altLang="en-US"/>
          </a:p>
        </p:txBody>
      </p:sp>
    </p:spTree>
    <p:extLst>
      <p:ext uri="{BB962C8B-B14F-4D97-AF65-F5344CB8AC3E}">
        <p14:creationId xmlns:p14="http://schemas.microsoft.com/office/powerpoint/2010/main" val="6846047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solidFill>
                  <a:srgbClr val="002060"/>
                </a:solidFill>
                <a:latin typeface="+mn-ea"/>
                <a:ea typeface="+mn-ea"/>
              </a:rPr>
              <a:t>4. </a:t>
            </a:r>
            <a:r>
              <a:rPr lang="zh-CN" altLang="en-US" sz="3600" dirty="0" smtClean="0">
                <a:solidFill>
                  <a:srgbClr val="002060"/>
                </a:solidFill>
                <a:latin typeface="+mn-ea"/>
                <a:ea typeface="+mn-ea"/>
              </a:rPr>
              <a:t>总结</a:t>
            </a:r>
            <a:endParaRPr lang="zh-CN" altLang="en-US" sz="3600" dirty="0">
              <a:solidFill>
                <a:srgbClr val="002060"/>
              </a:solidFill>
              <a:latin typeface="+mn-ea"/>
              <a:ea typeface="+mn-ea"/>
            </a:endParaRPr>
          </a:p>
        </p:txBody>
      </p:sp>
      <p:sp>
        <p:nvSpPr>
          <p:cNvPr id="3" name="内容占位符 2"/>
          <p:cNvSpPr>
            <a:spLocks noGrp="1"/>
          </p:cNvSpPr>
          <p:nvPr>
            <p:ph idx="1"/>
          </p:nvPr>
        </p:nvSpPr>
        <p:spPr/>
        <p:txBody>
          <a:bodyPr>
            <a:normAutofit/>
          </a:bodyPr>
          <a:lstStyle/>
          <a:p>
            <a:r>
              <a:rPr lang="zh-CN" altLang="en-US" sz="2400" dirty="0">
                <a:solidFill>
                  <a:srgbClr val="C00000"/>
                </a:solidFill>
              </a:rPr>
              <a:t>在</a:t>
            </a:r>
            <a:r>
              <a:rPr lang="zh-CN" altLang="en-US" sz="2400" dirty="0" smtClean="0">
                <a:solidFill>
                  <a:srgbClr val="C00000"/>
                </a:solidFill>
              </a:rPr>
              <a:t>经典力学的非正则哈密顿力学中，由于四维势的协变性，粒子电荷贡献的作用量部分由于“电荷不变性”已经是协变形式；粒子质量贡献的作用量部分则不然。通过引入四维速度和四维动量，不难认识到并不存在“质量不变性”；因而协变性要求引入静止质量概念。</a:t>
            </a:r>
            <a:endParaRPr lang="en-US" altLang="zh-CN" sz="2400" dirty="0" smtClean="0">
              <a:solidFill>
                <a:srgbClr val="C00000"/>
              </a:solidFill>
            </a:endParaRPr>
          </a:p>
          <a:p>
            <a:r>
              <a:rPr lang="zh-CN" altLang="en-US" sz="2400" dirty="0" smtClean="0">
                <a:solidFill>
                  <a:srgbClr val="002060"/>
                </a:solidFill>
              </a:rPr>
              <a:t>由协变形式的非正则哈密顿力学，可以直接得到洛伦兹力公式；因此洛伦兹力公式自然而然地满足协变性，这只需要引入与洛伦兹的本意一致的运动质量概念即可。</a:t>
            </a:r>
            <a:endParaRPr lang="en-US" altLang="zh-CN" sz="2400" dirty="0">
              <a:solidFill>
                <a:srgbClr val="002060"/>
              </a:solidFill>
            </a:endParaRPr>
          </a:p>
          <a:p>
            <a:r>
              <a:rPr lang="zh-CN" altLang="en-US" sz="2400" dirty="0" smtClean="0">
                <a:solidFill>
                  <a:schemeClr val="accent6"/>
                </a:solidFill>
              </a:rPr>
              <a:t>与传统的教学方式相同，我们这里的演绎过程也是由“物理规律的协变性”所引导；不同的是非正则哈密顿形式的狭义相对论力学相对来说更为简明易懂，同时也具有必要的严谨性和系统性。</a:t>
            </a:r>
            <a:endParaRPr lang="zh-CN" altLang="en-US" sz="2400" dirty="0">
              <a:solidFill>
                <a:schemeClr val="accent6"/>
              </a:solidFill>
            </a:endParaRPr>
          </a:p>
        </p:txBody>
      </p:sp>
      <p:sp>
        <p:nvSpPr>
          <p:cNvPr id="4" name="灯片编号占位符 3"/>
          <p:cNvSpPr>
            <a:spLocks noGrp="1"/>
          </p:cNvSpPr>
          <p:nvPr>
            <p:ph type="sldNum" sz="quarter" idx="12"/>
          </p:nvPr>
        </p:nvSpPr>
        <p:spPr/>
        <p:txBody>
          <a:bodyPr/>
          <a:lstStyle/>
          <a:p>
            <a:fld id="{8243C0B3-AB9A-4F73-A558-14B9CA4169E1}" type="slidenum">
              <a:rPr lang="zh-CN" altLang="en-US" smtClean="0"/>
              <a:t>19</a:t>
            </a:fld>
            <a:endParaRPr lang="zh-CN" altLang="en-US"/>
          </a:p>
        </p:txBody>
      </p:sp>
    </p:spTree>
    <p:extLst>
      <p:ext uri="{BB962C8B-B14F-4D97-AF65-F5344CB8AC3E}">
        <p14:creationId xmlns:p14="http://schemas.microsoft.com/office/powerpoint/2010/main" val="1826504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38200" y="795988"/>
            <a:ext cx="10515600" cy="894700"/>
          </a:xfrm>
        </p:spPr>
        <p:txBody>
          <a:bodyPr>
            <a:normAutofit/>
          </a:bodyPr>
          <a:lstStyle/>
          <a:p>
            <a:r>
              <a:rPr lang="zh-CN" altLang="en-US" sz="3600" dirty="0" smtClean="0">
                <a:solidFill>
                  <a:srgbClr val="002060"/>
                </a:solidFill>
                <a:latin typeface="+mn-ea"/>
                <a:ea typeface="+mn-ea"/>
              </a:rPr>
              <a:t>概要</a:t>
            </a:r>
            <a:endParaRPr lang="zh-CN" altLang="en-US" sz="3600" dirty="0">
              <a:solidFill>
                <a:srgbClr val="002060"/>
              </a:solidFill>
              <a:latin typeface="+mn-ea"/>
              <a:ea typeface="+mn-ea"/>
            </a:endParaRPr>
          </a:p>
        </p:txBody>
      </p:sp>
      <p:sp>
        <p:nvSpPr>
          <p:cNvPr id="3" name="内容占位符 2"/>
          <p:cNvSpPr>
            <a:spLocks noGrp="1"/>
          </p:cNvSpPr>
          <p:nvPr>
            <p:ph idx="1"/>
          </p:nvPr>
        </p:nvSpPr>
        <p:spPr>
          <a:xfrm>
            <a:off x="838200" y="2223505"/>
            <a:ext cx="10515600" cy="3953458"/>
          </a:xfrm>
        </p:spPr>
        <p:txBody>
          <a:bodyPr/>
          <a:lstStyle/>
          <a:p>
            <a:r>
              <a:rPr lang="en-US" altLang="zh-CN" dirty="0" smtClean="0"/>
              <a:t>1. </a:t>
            </a:r>
            <a:r>
              <a:rPr lang="zh-CN" altLang="en-US" dirty="0" smtClean="0"/>
              <a:t>引言</a:t>
            </a:r>
            <a:endParaRPr lang="en-US" altLang="zh-CN" dirty="0"/>
          </a:p>
          <a:p>
            <a:r>
              <a:rPr lang="en-US" altLang="zh-CN" dirty="0" smtClean="0"/>
              <a:t>2. </a:t>
            </a:r>
            <a:r>
              <a:rPr lang="zh-CN" altLang="en-US" dirty="0" smtClean="0"/>
              <a:t>经典力学的非正则哈密顿形式</a:t>
            </a:r>
            <a:endParaRPr lang="en-US" altLang="zh-CN" dirty="0" smtClean="0"/>
          </a:p>
          <a:p>
            <a:r>
              <a:rPr lang="en-US" altLang="zh-CN" dirty="0" smtClean="0"/>
              <a:t>3. </a:t>
            </a:r>
            <a:r>
              <a:rPr lang="zh-CN" altLang="en-US" dirty="0" smtClean="0"/>
              <a:t>狭义相对论力学的非正则哈密顿形式</a:t>
            </a:r>
            <a:endParaRPr lang="en-US" altLang="zh-CN" dirty="0" smtClean="0"/>
          </a:p>
          <a:p>
            <a:r>
              <a:rPr lang="en-US" altLang="zh-CN" dirty="0" smtClean="0"/>
              <a:t>4. </a:t>
            </a:r>
            <a:r>
              <a:rPr lang="zh-CN" altLang="en-US" dirty="0" smtClean="0"/>
              <a:t>总结</a:t>
            </a:r>
            <a:endParaRPr lang="zh-CN" altLang="en-US" dirty="0"/>
          </a:p>
        </p:txBody>
      </p:sp>
      <p:sp>
        <p:nvSpPr>
          <p:cNvPr id="4" name="灯片编号占位符 3"/>
          <p:cNvSpPr>
            <a:spLocks noGrp="1"/>
          </p:cNvSpPr>
          <p:nvPr>
            <p:ph type="sldNum" sz="quarter" idx="12"/>
          </p:nvPr>
        </p:nvSpPr>
        <p:spPr/>
        <p:txBody>
          <a:bodyPr/>
          <a:lstStyle/>
          <a:p>
            <a:fld id="{8243C0B3-AB9A-4F73-A558-14B9CA4169E1}" type="slidenum">
              <a:rPr lang="zh-CN" altLang="en-US" smtClean="0"/>
              <a:t>2</a:t>
            </a:fld>
            <a:endParaRPr lang="zh-CN" altLang="en-US"/>
          </a:p>
        </p:txBody>
      </p:sp>
    </p:spTree>
    <p:extLst>
      <p:ext uri="{BB962C8B-B14F-4D97-AF65-F5344CB8AC3E}">
        <p14:creationId xmlns:p14="http://schemas.microsoft.com/office/powerpoint/2010/main" val="39601516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pPr marL="0" indent="0">
              <a:buNone/>
            </a:pPr>
            <a:r>
              <a:rPr lang="zh-CN" altLang="en-US" sz="3600" dirty="0" smtClean="0">
                <a:solidFill>
                  <a:srgbClr val="002060"/>
                </a:solidFill>
              </a:rPr>
              <a:t>衷心感谢各位老师的耐心，</a:t>
            </a:r>
            <a:endParaRPr lang="en-US" altLang="zh-CN" sz="3600" dirty="0" smtClean="0">
              <a:solidFill>
                <a:srgbClr val="002060"/>
              </a:solidFill>
            </a:endParaRPr>
          </a:p>
          <a:p>
            <a:pPr marL="0" indent="0">
              <a:buNone/>
            </a:pPr>
            <a:r>
              <a:rPr lang="zh-CN" altLang="en-US" sz="3600" smtClean="0">
                <a:solidFill>
                  <a:srgbClr val="002060"/>
                </a:solidFill>
              </a:rPr>
              <a:t>请不吝批评指正！</a:t>
            </a:r>
            <a:endParaRPr lang="zh-CN" altLang="en-US" sz="3600" dirty="0">
              <a:solidFill>
                <a:srgbClr val="002060"/>
              </a:solidFill>
            </a:endParaRPr>
          </a:p>
        </p:txBody>
      </p:sp>
      <p:sp>
        <p:nvSpPr>
          <p:cNvPr id="4" name="灯片编号占位符 3"/>
          <p:cNvSpPr>
            <a:spLocks noGrp="1"/>
          </p:cNvSpPr>
          <p:nvPr>
            <p:ph type="sldNum" sz="quarter" idx="12"/>
          </p:nvPr>
        </p:nvSpPr>
        <p:spPr/>
        <p:txBody>
          <a:bodyPr/>
          <a:lstStyle/>
          <a:p>
            <a:fld id="{8243C0B3-AB9A-4F73-A558-14B9CA4169E1}" type="slidenum">
              <a:rPr lang="zh-CN" altLang="en-US" smtClean="0"/>
              <a:t>20</a:t>
            </a:fld>
            <a:endParaRPr lang="zh-CN" altLang="en-US"/>
          </a:p>
        </p:txBody>
      </p:sp>
    </p:spTree>
    <p:extLst>
      <p:ext uri="{BB962C8B-B14F-4D97-AF65-F5344CB8AC3E}">
        <p14:creationId xmlns:p14="http://schemas.microsoft.com/office/powerpoint/2010/main" val="26053082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solidFill>
                  <a:srgbClr val="002060"/>
                </a:solidFill>
                <a:latin typeface="+mn-ea"/>
                <a:ea typeface="+mn-ea"/>
              </a:rPr>
              <a:t>1. </a:t>
            </a:r>
            <a:r>
              <a:rPr lang="zh-CN" altLang="en-US" sz="3600" dirty="0" smtClean="0">
                <a:solidFill>
                  <a:srgbClr val="002060"/>
                </a:solidFill>
                <a:latin typeface="+mn-ea"/>
                <a:ea typeface="+mn-ea"/>
              </a:rPr>
              <a:t>引言</a:t>
            </a:r>
            <a:endParaRPr lang="zh-CN" altLang="en-US" sz="3600" dirty="0">
              <a:solidFill>
                <a:srgbClr val="002060"/>
              </a:solidFill>
              <a:latin typeface="+mn-ea"/>
              <a:ea typeface="+mn-ea"/>
            </a:endParaRPr>
          </a:p>
        </p:txBody>
      </p:sp>
      <p:sp>
        <p:nvSpPr>
          <p:cNvPr id="3" name="内容占位符 2"/>
          <p:cNvSpPr>
            <a:spLocks noGrp="1"/>
          </p:cNvSpPr>
          <p:nvPr>
            <p:ph idx="1"/>
          </p:nvPr>
        </p:nvSpPr>
        <p:spPr/>
        <p:txBody>
          <a:bodyPr>
            <a:normAutofit/>
          </a:bodyPr>
          <a:lstStyle/>
          <a:p>
            <a:r>
              <a:rPr lang="zh-CN" altLang="en-US" sz="2400" dirty="0" smtClean="0"/>
              <a:t>现行教材中流行的讨论方式。</a:t>
            </a:r>
            <a:endParaRPr lang="en-US" altLang="zh-CN" sz="2400" dirty="0" smtClean="0"/>
          </a:p>
          <a:p>
            <a:pPr>
              <a:buFont typeface="Wingdings" panose="05000000000000000000" pitchFamily="2" charset="2"/>
              <a:buChar char="Ø"/>
            </a:pPr>
            <a:r>
              <a:rPr lang="zh-CN" altLang="en-US" sz="2400" dirty="0" smtClean="0">
                <a:solidFill>
                  <a:srgbClr val="002060"/>
                </a:solidFill>
              </a:rPr>
              <a:t>（</a:t>
            </a:r>
            <a:r>
              <a:rPr lang="en-US" altLang="zh-CN" sz="2400" dirty="0" smtClean="0">
                <a:solidFill>
                  <a:srgbClr val="002060"/>
                </a:solidFill>
              </a:rPr>
              <a:t>1</a:t>
            </a:r>
            <a:r>
              <a:rPr lang="zh-CN" altLang="en-US" sz="2400" dirty="0" smtClean="0">
                <a:solidFill>
                  <a:srgbClr val="002060"/>
                </a:solidFill>
              </a:rPr>
              <a:t>）给出洛伦兹力公式。</a:t>
            </a:r>
            <a:endParaRPr lang="en-US" altLang="zh-CN" sz="2400" dirty="0" smtClean="0">
              <a:solidFill>
                <a:srgbClr val="002060"/>
              </a:solidFill>
            </a:endParaRPr>
          </a:p>
          <a:p>
            <a:pPr>
              <a:buFont typeface="Wingdings" panose="05000000000000000000" pitchFamily="2" charset="2"/>
              <a:buChar char="Ø"/>
            </a:pPr>
            <a:r>
              <a:rPr lang="zh-CN" altLang="en-US" sz="2400" dirty="0" smtClean="0">
                <a:solidFill>
                  <a:srgbClr val="002060"/>
                </a:solidFill>
              </a:rPr>
              <a:t>（</a:t>
            </a:r>
            <a:r>
              <a:rPr lang="en-US" altLang="zh-CN" sz="2400" dirty="0" smtClean="0">
                <a:solidFill>
                  <a:srgbClr val="002060"/>
                </a:solidFill>
              </a:rPr>
              <a:t>2</a:t>
            </a:r>
            <a:r>
              <a:rPr lang="zh-CN" altLang="en-US" sz="2400" dirty="0" smtClean="0">
                <a:solidFill>
                  <a:srgbClr val="002060"/>
                </a:solidFill>
              </a:rPr>
              <a:t>）引入四维速度和四维动量。</a:t>
            </a:r>
            <a:endParaRPr lang="en-US" altLang="zh-CN" sz="2400" dirty="0" smtClean="0">
              <a:solidFill>
                <a:srgbClr val="002060"/>
              </a:solidFill>
            </a:endParaRPr>
          </a:p>
          <a:p>
            <a:pPr>
              <a:buFont typeface="Wingdings" panose="05000000000000000000" pitchFamily="2" charset="2"/>
              <a:buChar char="Ø"/>
            </a:pPr>
            <a:r>
              <a:rPr lang="zh-CN" altLang="en-US" sz="2400" dirty="0" smtClean="0">
                <a:solidFill>
                  <a:srgbClr val="002060"/>
                </a:solidFill>
              </a:rPr>
              <a:t>（</a:t>
            </a:r>
            <a:r>
              <a:rPr lang="en-US" altLang="zh-CN" sz="2400" dirty="0" smtClean="0">
                <a:solidFill>
                  <a:srgbClr val="002060"/>
                </a:solidFill>
              </a:rPr>
              <a:t>3</a:t>
            </a:r>
            <a:r>
              <a:rPr lang="zh-CN" altLang="en-US" sz="2400" dirty="0" smtClean="0">
                <a:solidFill>
                  <a:srgbClr val="002060"/>
                </a:solidFill>
              </a:rPr>
              <a:t>）将洛伦兹力公式改为四维协变形式。</a:t>
            </a:r>
            <a:endParaRPr lang="en-US" altLang="zh-CN" sz="2400" dirty="0" smtClean="0">
              <a:solidFill>
                <a:srgbClr val="002060"/>
              </a:solidFill>
            </a:endParaRPr>
          </a:p>
          <a:p>
            <a:pPr>
              <a:buFont typeface="Wingdings" panose="05000000000000000000" pitchFamily="2" charset="2"/>
              <a:buChar char="Ø"/>
            </a:pPr>
            <a:r>
              <a:rPr lang="zh-CN" altLang="en-US" sz="2400" dirty="0" smtClean="0">
                <a:solidFill>
                  <a:srgbClr val="002060"/>
                </a:solidFill>
              </a:rPr>
              <a:t>（</a:t>
            </a:r>
            <a:r>
              <a:rPr lang="en-US" altLang="zh-CN" sz="2400" dirty="0" smtClean="0">
                <a:solidFill>
                  <a:srgbClr val="002060"/>
                </a:solidFill>
              </a:rPr>
              <a:t>4</a:t>
            </a:r>
            <a:r>
              <a:rPr lang="zh-CN" altLang="en-US" sz="2400" dirty="0" smtClean="0">
                <a:solidFill>
                  <a:srgbClr val="002060"/>
                </a:solidFill>
              </a:rPr>
              <a:t>）给出狭义性对论力学的正则哈密顿形式。</a:t>
            </a:r>
            <a:endParaRPr lang="en-US" altLang="zh-CN" sz="2400" dirty="0">
              <a:solidFill>
                <a:srgbClr val="002060"/>
              </a:solidFill>
            </a:endParaRPr>
          </a:p>
          <a:p>
            <a:r>
              <a:rPr lang="zh-CN" altLang="en-US" sz="2400" dirty="0" smtClean="0"/>
              <a:t>其中的最后两步在教学过程中，学生反映理解起来较为晦涩难懂。</a:t>
            </a:r>
            <a:endParaRPr lang="en-US" altLang="zh-CN" sz="2400" dirty="0"/>
          </a:p>
          <a:p>
            <a:r>
              <a:rPr lang="zh-CN" altLang="en-US" sz="2400" dirty="0" smtClean="0"/>
              <a:t>针对这一问题，</a:t>
            </a:r>
            <a:r>
              <a:rPr lang="zh-CN" altLang="en-US" sz="2400" dirty="0" smtClean="0">
                <a:solidFill>
                  <a:schemeClr val="accent6"/>
                </a:solidFill>
              </a:rPr>
              <a:t>我们做了一点教学法改革上的尝试。</a:t>
            </a:r>
            <a:endParaRPr lang="zh-CN" altLang="en-US" sz="2400" dirty="0">
              <a:solidFill>
                <a:schemeClr val="accent6"/>
              </a:solidFill>
            </a:endParaRPr>
          </a:p>
        </p:txBody>
      </p:sp>
      <p:sp>
        <p:nvSpPr>
          <p:cNvPr id="4" name="灯片编号占位符 3"/>
          <p:cNvSpPr>
            <a:spLocks noGrp="1"/>
          </p:cNvSpPr>
          <p:nvPr>
            <p:ph type="sldNum" sz="quarter" idx="12"/>
          </p:nvPr>
        </p:nvSpPr>
        <p:spPr/>
        <p:txBody>
          <a:bodyPr/>
          <a:lstStyle/>
          <a:p>
            <a:fld id="{8243C0B3-AB9A-4F73-A558-14B9CA4169E1}" type="slidenum">
              <a:rPr lang="zh-CN" altLang="en-US" smtClean="0"/>
              <a:t>3</a:t>
            </a:fld>
            <a:endParaRPr lang="zh-CN" altLang="en-US"/>
          </a:p>
        </p:txBody>
      </p:sp>
    </p:spTree>
    <p:extLst>
      <p:ext uri="{BB962C8B-B14F-4D97-AF65-F5344CB8AC3E}">
        <p14:creationId xmlns:p14="http://schemas.microsoft.com/office/powerpoint/2010/main" val="20927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solidFill>
                  <a:srgbClr val="002060"/>
                </a:solidFill>
                <a:latin typeface="+mn-ea"/>
                <a:ea typeface="+mn-ea"/>
              </a:rPr>
              <a:t>2. </a:t>
            </a:r>
            <a:r>
              <a:rPr lang="zh-CN" altLang="en-US" sz="3600" dirty="0" smtClean="0">
                <a:solidFill>
                  <a:srgbClr val="002060"/>
                </a:solidFill>
                <a:latin typeface="+mn-ea"/>
                <a:ea typeface="+mn-ea"/>
              </a:rPr>
              <a:t>低速带电粒子运动的非正则哈密顿力学</a:t>
            </a:r>
            <a:endParaRPr lang="zh-CN" altLang="en-US" sz="3600" dirty="0">
              <a:solidFill>
                <a:srgbClr val="002060"/>
              </a:solidFill>
              <a:latin typeface="+mn-ea"/>
              <a:ea typeface="+mn-ea"/>
            </a:endParaRPr>
          </a:p>
        </p:txBody>
      </p:sp>
      <p:sp>
        <p:nvSpPr>
          <p:cNvPr id="3" name="内容占位符 2"/>
          <p:cNvSpPr>
            <a:spLocks noGrp="1"/>
          </p:cNvSpPr>
          <p:nvPr>
            <p:ph idx="1"/>
          </p:nvPr>
        </p:nvSpPr>
        <p:spPr/>
        <p:txBody>
          <a:bodyPr/>
          <a:lstStyle/>
          <a:p>
            <a:pPr marL="0" indent="0">
              <a:buNone/>
            </a:pPr>
            <a:r>
              <a:rPr lang="zh-CN" altLang="en-US" sz="2400" dirty="0" smtClean="0">
                <a:solidFill>
                  <a:srgbClr val="C00000"/>
                </a:solidFill>
              </a:rPr>
              <a:t>经典运动带电粒子的拉格朗日量</a:t>
            </a:r>
            <a:r>
              <a:rPr lang="zh-CN" altLang="en-US" sz="2400" dirty="0" smtClean="0"/>
              <a:t>由下式给出，</a:t>
            </a:r>
            <a:endParaRPr lang="en-US" altLang="zh-CN" sz="2400" dirty="0" smtClean="0"/>
          </a:p>
          <a:p>
            <a:pPr marL="0" indent="0">
              <a:buNone/>
            </a:pPr>
            <a:endParaRPr lang="zh-CN" altLang="en-US" dirty="0"/>
          </a:p>
        </p:txBody>
      </p:sp>
      <p:pic>
        <p:nvPicPr>
          <p:cNvPr id="4" name="图片 3"/>
          <p:cNvPicPr>
            <a:picLocks noChangeAspect="1"/>
          </p:cNvPicPr>
          <p:nvPr/>
        </p:nvPicPr>
        <p:blipFill>
          <a:blip r:embed="rId2"/>
          <a:stretch>
            <a:fillRect/>
          </a:stretch>
        </p:blipFill>
        <p:spPr>
          <a:xfrm>
            <a:off x="1680252" y="2437318"/>
            <a:ext cx="7147420" cy="746620"/>
          </a:xfrm>
          <a:prstGeom prst="rect">
            <a:avLst/>
          </a:prstGeom>
        </p:spPr>
      </p:pic>
      <p:sp>
        <p:nvSpPr>
          <p:cNvPr id="5" name="文本框 4"/>
          <p:cNvSpPr txBox="1"/>
          <p:nvPr/>
        </p:nvSpPr>
        <p:spPr>
          <a:xfrm>
            <a:off x="838200" y="3183922"/>
            <a:ext cx="8051982" cy="1200329"/>
          </a:xfrm>
          <a:prstGeom prst="rect">
            <a:avLst/>
          </a:prstGeom>
          <a:noFill/>
        </p:spPr>
        <p:txBody>
          <a:bodyPr wrap="square" rtlCol="0">
            <a:spAutoFit/>
          </a:bodyPr>
          <a:lstStyle/>
          <a:p>
            <a:r>
              <a:rPr lang="zh-CN" altLang="en-US" sz="2400" dirty="0" smtClean="0"/>
              <a:t>其中</a:t>
            </a:r>
            <a:r>
              <a:rPr lang="en-US" altLang="zh-CN" sz="2400" dirty="0" smtClean="0"/>
              <a:t>m</a:t>
            </a:r>
            <a:r>
              <a:rPr lang="zh-CN" altLang="en-US" sz="2400" dirty="0" smtClean="0"/>
              <a:t>和</a:t>
            </a:r>
            <a:r>
              <a:rPr lang="en-US" altLang="zh-CN" sz="2400" dirty="0" smtClean="0"/>
              <a:t>q</a:t>
            </a:r>
            <a:r>
              <a:rPr lang="zh-CN" altLang="en-US" sz="2400" dirty="0" smtClean="0"/>
              <a:t>分别为带电粒子的质量和电荷。</a:t>
            </a:r>
            <a:endParaRPr lang="en-US" altLang="zh-CN" sz="2400" dirty="0" smtClean="0"/>
          </a:p>
          <a:p>
            <a:endParaRPr lang="en-US" altLang="zh-CN" sz="2400" dirty="0" smtClean="0"/>
          </a:p>
          <a:p>
            <a:r>
              <a:rPr lang="zh-CN" altLang="en-US" sz="2400" dirty="0" smtClean="0"/>
              <a:t>可以证明带电粒子在电磁场中的运动方程由如下变分给出，</a:t>
            </a:r>
            <a:endParaRPr lang="zh-CN" altLang="en-US" sz="2400" dirty="0"/>
          </a:p>
        </p:txBody>
      </p:sp>
      <p:pic>
        <p:nvPicPr>
          <p:cNvPr id="6" name="图片 5"/>
          <p:cNvPicPr>
            <a:picLocks noChangeAspect="1"/>
          </p:cNvPicPr>
          <p:nvPr/>
        </p:nvPicPr>
        <p:blipFill>
          <a:blip r:embed="rId3"/>
          <a:stretch>
            <a:fillRect/>
          </a:stretch>
        </p:blipFill>
        <p:spPr>
          <a:xfrm>
            <a:off x="3760722" y="4535504"/>
            <a:ext cx="5066950" cy="645952"/>
          </a:xfrm>
          <a:prstGeom prst="rect">
            <a:avLst/>
          </a:prstGeom>
        </p:spPr>
      </p:pic>
      <p:sp>
        <p:nvSpPr>
          <p:cNvPr id="7" name="文本框 6"/>
          <p:cNvSpPr txBox="1"/>
          <p:nvPr/>
        </p:nvSpPr>
        <p:spPr>
          <a:xfrm>
            <a:off x="838200" y="5215325"/>
            <a:ext cx="9926832" cy="830997"/>
          </a:xfrm>
          <a:prstGeom prst="rect">
            <a:avLst/>
          </a:prstGeom>
          <a:noFill/>
        </p:spPr>
        <p:txBody>
          <a:bodyPr wrap="square" rtlCol="0">
            <a:spAutoFit/>
          </a:bodyPr>
          <a:lstStyle/>
          <a:p>
            <a:r>
              <a:rPr lang="zh-CN" altLang="en-US" sz="2400" dirty="0" smtClean="0">
                <a:solidFill>
                  <a:srgbClr val="C00000"/>
                </a:solidFill>
              </a:rPr>
              <a:t>注意变分过程中的独立变量为</a:t>
            </a:r>
            <a:r>
              <a:rPr lang="en-US" altLang="zh-CN" sz="2400" dirty="0" smtClean="0">
                <a:solidFill>
                  <a:srgbClr val="C00000"/>
                </a:solidFill>
              </a:rPr>
              <a:t>(</a:t>
            </a:r>
            <a:r>
              <a:rPr lang="en-US" altLang="zh-CN" sz="2400" b="1" dirty="0" smtClean="0">
                <a:solidFill>
                  <a:srgbClr val="C00000"/>
                </a:solidFill>
              </a:rPr>
              <a:t>x</a:t>
            </a:r>
            <a:r>
              <a:rPr lang="en-US" altLang="zh-CN" sz="2400" dirty="0" smtClean="0">
                <a:solidFill>
                  <a:srgbClr val="C00000"/>
                </a:solidFill>
              </a:rPr>
              <a:t>, </a:t>
            </a:r>
            <a:r>
              <a:rPr lang="en-US" altLang="zh-CN" sz="2400" b="1" dirty="0" smtClean="0">
                <a:solidFill>
                  <a:srgbClr val="C00000"/>
                </a:solidFill>
              </a:rPr>
              <a:t>v</a:t>
            </a:r>
            <a:r>
              <a:rPr lang="en-US" altLang="zh-CN" sz="2400" dirty="0" smtClean="0">
                <a:solidFill>
                  <a:srgbClr val="C00000"/>
                </a:solidFill>
              </a:rPr>
              <a:t>)</a:t>
            </a:r>
            <a:r>
              <a:rPr lang="zh-CN" altLang="en-US" sz="2400" dirty="0" smtClean="0">
                <a:solidFill>
                  <a:srgbClr val="C00000"/>
                </a:solidFill>
              </a:rPr>
              <a:t>；</a:t>
            </a:r>
            <a:endParaRPr lang="en-US" altLang="zh-CN" sz="2400" dirty="0" smtClean="0">
              <a:solidFill>
                <a:srgbClr val="C00000"/>
              </a:solidFill>
            </a:endParaRPr>
          </a:p>
          <a:p>
            <a:r>
              <a:rPr lang="zh-CN" altLang="en-US" sz="2400" dirty="0" smtClean="0"/>
              <a:t>这里使用的是</a:t>
            </a:r>
            <a:r>
              <a:rPr lang="zh-CN" altLang="en-US" sz="2400" dirty="0" smtClean="0">
                <a:solidFill>
                  <a:srgbClr val="002060"/>
                </a:solidFill>
              </a:rPr>
              <a:t>哈密顿力学的非正则变量表述。</a:t>
            </a:r>
            <a:endParaRPr lang="zh-CN" altLang="en-US" sz="2400" dirty="0">
              <a:solidFill>
                <a:srgbClr val="002060"/>
              </a:solidFill>
            </a:endParaRPr>
          </a:p>
        </p:txBody>
      </p:sp>
      <p:sp>
        <p:nvSpPr>
          <p:cNvPr id="8" name="灯片编号占位符 7"/>
          <p:cNvSpPr>
            <a:spLocks noGrp="1"/>
          </p:cNvSpPr>
          <p:nvPr>
            <p:ph type="sldNum" sz="quarter" idx="12"/>
          </p:nvPr>
        </p:nvSpPr>
        <p:spPr/>
        <p:txBody>
          <a:bodyPr/>
          <a:lstStyle/>
          <a:p>
            <a:fld id="{8243C0B3-AB9A-4F73-A558-14B9CA4169E1}" type="slidenum">
              <a:rPr lang="zh-CN" altLang="en-US" smtClean="0"/>
              <a:t>4</a:t>
            </a:fld>
            <a:endParaRPr lang="zh-CN" altLang="en-US"/>
          </a:p>
        </p:txBody>
      </p:sp>
    </p:spTree>
    <p:extLst>
      <p:ext uri="{BB962C8B-B14F-4D97-AF65-F5344CB8AC3E}">
        <p14:creationId xmlns:p14="http://schemas.microsoft.com/office/powerpoint/2010/main" val="4184363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2400" dirty="0">
                <a:solidFill>
                  <a:srgbClr val="002060"/>
                </a:solidFill>
                <a:latin typeface="+mn-ea"/>
                <a:ea typeface="+mn-ea"/>
              </a:rPr>
              <a:t>变分计算的</a:t>
            </a:r>
            <a:r>
              <a:rPr lang="zh-CN" altLang="en-US" sz="2400" dirty="0" smtClean="0">
                <a:solidFill>
                  <a:srgbClr val="002060"/>
                </a:solidFill>
                <a:latin typeface="+mn-ea"/>
                <a:ea typeface="+mn-ea"/>
              </a:rPr>
              <a:t>过程</a:t>
            </a:r>
            <a:r>
              <a:rPr lang="zh-CN" altLang="en-US" sz="2400" dirty="0">
                <a:solidFill>
                  <a:srgbClr val="002060"/>
                </a:solidFill>
                <a:latin typeface="+mn-ea"/>
                <a:ea typeface="+mn-ea"/>
              </a:rPr>
              <a:t/>
            </a:r>
            <a:br>
              <a:rPr lang="zh-CN" altLang="en-US" sz="2400" dirty="0">
                <a:solidFill>
                  <a:srgbClr val="002060"/>
                </a:solidFill>
                <a:latin typeface="+mn-ea"/>
                <a:ea typeface="+mn-ea"/>
              </a:rPr>
            </a:br>
            <a:endParaRPr lang="zh-CN" altLang="en-US" sz="2400" dirty="0">
              <a:solidFill>
                <a:srgbClr val="002060"/>
              </a:solidFill>
              <a:latin typeface="+mn-ea"/>
              <a:ea typeface="+mn-ea"/>
            </a:endParaRPr>
          </a:p>
        </p:txBody>
      </p:sp>
      <p:sp>
        <p:nvSpPr>
          <p:cNvPr id="3" name="内容占位符 2"/>
          <p:cNvSpPr>
            <a:spLocks noGrp="1"/>
          </p:cNvSpPr>
          <p:nvPr>
            <p:ph idx="1"/>
          </p:nvPr>
        </p:nvSpPr>
        <p:spPr/>
        <p:txBody>
          <a:bodyPr>
            <a:normAutofit/>
          </a:bodyPr>
          <a:lstStyle/>
          <a:p>
            <a:pPr marL="0" indent="0">
              <a:buNone/>
            </a:pPr>
            <a:r>
              <a:rPr lang="zh-CN" altLang="en-US" sz="2400" dirty="0" smtClean="0"/>
              <a:t>关于</a:t>
            </a:r>
            <a:r>
              <a:rPr lang="en-US" altLang="zh-CN" sz="2400" b="1" dirty="0" smtClean="0"/>
              <a:t>v</a:t>
            </a:r>
            <a:r>
              <a:rPr lang="zh-CN" altLang="en-US" sz="2400" dirty="0" smtClean="0"/>
              <a:t>的变分得到</a:t>
            </a:r>
            <a:endParaRPr lang="zh-CN" altLang="en-US" sz="2400" dirty="0"/>
          </a:p>
        </p:txBody>
      </p:sp>
      <p:pic>
        <p:nvPicPr>
          <p:cNvPr id="4" name="图片 3"/>
          <p:cNvPicPr>
            <a:picLocks noChangeAspect="1"/>
          </p:cNvPicPr>
          <p:nvPr/>
        </p:nvPicPr>
        <p:blipFill>
          <a:blip r:embed="rId2"/>
          <a:stretch>
            <a:fillRect/>
          </a:stretch>
        </p:blipFill>
        <p:spPr>
          <a:xfrm>
            <a:off x="2693268" y="2642486"/>
            <a:ext cx="4160939" cy="704675"/>
          </a:xfrm>
          <a:prstGeom prst="rect">
            <a:avLst/>
          </a:prstGeom>
        </p:spPr>
      </p:pic>
      <p:sp>
        <p:nvSpPr>
          <p:cNvPr id="5" name="文本框 4"/>
          <p:cNvSpPr txBox="1"/>
          <p:nvPr/>
        </p:nvSpPr>
        <p:spPr>
          <a:xfrm>
            <a:off x="838200" y="3748443"/>
            <a:ext cx="5512714" cy="461665"/>
          </a:xfrm>
          <a:prstGeom prst="rect">
            <a:avLst/>
          </a:prstGeom>
          <a:noFill/>
        </p:spPr>
        <p:txBody>
          <a:bodyPr wrap="square" rtlCol="0">
            <a:spAutoFit/>
          </a:bodyPr>
          <a:lstStyle/>
          <a:p>
            <a:r>
              <a:rPr lang="zh-CN" altLang="en-US" sz="2400" dirty="0" smtClean="0"/>
              <a:t>由</a:t>
            </a:r>
            <a:r>
              <a:rPr lang="el-GR" altLang="zh-CN" sz="2400" dirty="0" smtClean="0"/>
              <a:t>δ</a:t>
            </a:r>
            <a:r>
              <a:rPr lang="en-US" altLang="zh-CN" sz="2400" b="1" dirty="0" smtClean="0"/>
              <a:t>v</a:t>
            </a:r>
            <a:r>
              <a:rPr lang="zh-CN" altLang="en-US" sz="2400" dirty="0" smtClean="0"/>
              <a:t>的任意性可得，</a:t>
            </a:r>
            <a:endParaRPr lang="zh-CN" altLang="en-US" sz="2400" dirty="0"/>
          </a:p>
        </p:txBody>
      </p:sp>
      <p:pic>
        <p:nvPicPr>
          <p:cNvPr id="6" name="图片 5"/>
          <p:cNvPicPr>
            <a:picLocks noChangeAspect="1"/>
          </p:cNvPicPr>
          <p:nvPr/>
        </p:nvPicPr>
        <p:blipFill>
          <a:blip r:embed="rId3"/>
          <a:stretch>
            <a:fillRect/>
          </a:stretch>
        </p:blipFill>
        <p:spPr>
          <a:xfrm>
            <a:off x="2593867" y="4508409"/>
            <a:ext cx="4899171" cy="696286"/>
          </a:xfrm>
          <a:prstGeom prst="rect">
            <a:avLst/>
          </a:prstGeom>
        </p:spPr>
      </p:pic>
      <p:sp>
        <p:nvSpPr>
          <p:cNvPr id="7" name="灯片编号占位符 6"/>
          <p:cNvSpPr>
            <a:spLocks noGrp="1"/>
          </p:cNvSpPr>
          <p:nvPr>
            <p:ph type="sldNum" sz="quarter" idx="12"/>
          </p:nvPr>
        </p:nvSpPr>
        <p:spPr/>
        <p:txBody>
          <a:bodyPr/>
          <a:lstStyle/>
          <a:p>
            <a:fld id="{8243C0B3-AB9A-4F73-A558-14B9CA4169E1}" type="slidenum">
              <a:rPr lang="zh-CN" altLang="en-US" smtClean="0"/>
              <a:t>5</a:t>
            </a:fld>
            <a:endParaRPr lang="zh-CN" altLang="en-US"/>
          </a:p>
        </p:txBody>
      </p:sp>
    </p:spTree>
    <p:extLst>
      <p:ext uri="{BB962C8B-B14F-4D97-AF65-F5344CB8AC3E}">
        <p14:creationId xmlns:p14="http://schemas.microsoft.com/office/powerpoint/2010/main" val="3248364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467068"/>
            <a:ext cx="10515600" cy="5867948"/>
          </a:xfrm>
        </p:spPr>
        <p:txBody>
          <a:bodyPr>
            <a:normAutofit/>
          </a:bodyPr>
          <a:lstStyle/>
          <a:p>
            <a:pPr marL="0" indent="0">
              <a:buNone/>
            </a:pPr>
            <a:r>
              <a:rPr lang="zh-CN" altLang="en-US" sz="2400" dirty="0" smtClean="0"/>
              <a:t>关于</a:t>
            </a:r>
            <a:r>
              <a:rPr lang="en-US" altLang="zh-CN" sz="2400" dirty="0" smtClean="0"/>
              <a:t>x</a:t>
            </a:r>
            <a:r>
              <a:rPr lang="zh-CN" altLang="en-US" sz="2400" dirty="0" smtClean="0"/>
              <a:t>的变分得到</a:t>
            </a:r>
            <a:endParaRPr lang="zh-CN" altLang="en-US" sz="2400" dirty="0"/>
          </a:p>
        </p:txBody>
      </p:sp>
      <p:pic>
        <p:nvPicPr>
          <p:cNvPr id="4" name="图片 3"/>
          <p:cNvPicPr>
            <a:picLocks noChangeAspect="1"/>
          </p:cNvPicPr>
          <p:nvPr/>
        </p:nvPicPr>
        <p:blipFill>
          <a:blip r:embed="rId2"/>
          <a:stretch>
            <a:fillRect/>
          </a:stretch>
        </p:blipFill>
        <p:spPr>
          <a:xfrm>
            <a:off x="2644745" y="1058296"/>
            <a:ext cx="6073629" cy="1912690"/>
          </a:xfrm>
          <a:prstGeom prst="rect">
            <a:avLst/>
          </a:prstGeom>
        </p:spPr>
      </p:pic>
      <p:sp>
        <p:nvSpPr>
          <p:cNvPr id="6" name="文本框 5"/>
          <p:cNvSpPr txBox="1"/>
          <p:nvPr/>
        </p:nvSpPr>
        <p:spPr>
          <a:xfrm>
            <a:off x="838200" y="3170798"/>
            <a:ext cx="3493140" cy="830997"/>
          </a:xfrm>
          <a:prstGeom prst="rect">
            <a:avLst/>
          </a:prstGeom>
          <a:noFill/>
        </p:spPr>
        <p:txBody>
          <a:bodyPr wrap="square" rtlCol="0">
            <a:spAutoFit/>
          </a:bodyPr>
          <a:lstStyle/>
          <a:p>
            <a:r>
              <a:rPr lang="zh-CN" altLang="en-US" sz="2400" dirty="0" smtClean="0"/>
              <a:t>由</a:t>
            </a:r>
            <a:r>
              <a:rPr lang="el-GR" altLang="zh-CN" sz="2400" dirty="0" smtClean="0"/>
              <a:t>δ</a:t>
            </a:r>
            <a:r>
              <a:rPr lang="en-US" altLang="zh-CN" sz="2400" dirty="0"/>
              <a:t>x</a:t>
            </a:r>
            <a:r>
              <a:rPr lang="zh-CN" altLang="en-US" sz="2400" dirty="0" smtClean="0"/>
              <a:t>的任意性可得，</a:t>
            </a:r>
          </a:p>
          <a:p>
            <a:endParaRPr lang="zh-CN" altLang="en-US" sz="2400" dirty="0"/>
          </a:p>
        </p:txBody>
      </p:sp>
      <p:pic>
        <p:nvPicPr>
          <p:cNvPr id="7" name="图片 6"/>
          <p:cNvPicPr>
            <a:picLocks noChangeAspect="1"/>
          </p:cNvPicPr>
          <p:nvPr/>
        </p:nvPicPr>
        <p:blipFill>
          <a:blip r:embed="rId3"/>
          <a:stretch>
            <a:fillRect/>
          </a:stretch>
        </p:blipFill>
        <p:spPr>
          <a:xfrm>
            <a:off x="3453650" y="3650463"/>
            <a:ext cx="5100506" cy="1635853"/>
          </a:xfrm>
          <a:prstGeom prst="rect">
            <a:avLst/>
          </a:prstGeom>
        </p:spPr>
      </p:pic>
      <p:pic>
        <p:nvPicPr>
          <p:cNvPr id="8" name="图片 7"/>
          <p:cNvPicPr>
            <a:picLocks noChangeAspect="1"/>
          </p:cNvPicPr>
          <p:nvPr/>
        </p:nvPicPr>
        <p:blipFill>
          <a:blip r:embed="rId4"/>
          <a:stretch>
            <a:fillRect/>
          </a:stretch>
        </p:blipFill>
        <p:spPr>
          <a:xfrm>
            <a:off x="3901584" y="5674716"/>
            <a:ext cx="5704514" cy="822121"/>
          </a:xfrm>
          <a:prstGeom prst="rect">
            <a:avLst/>
          </a:prstGeom>
        </p:spPr>
      </p:pic>
      <p:sp>
        <p:nvSpPr>
          <p:cNvPr id="9" name="文本框 8"/>
          <p:cNvSpPr txBox="1"/>
          <p:nvPr/>
        </p:nvSpPr>
        <p:spPr>
          <a:xfrm>
            <a:off x="901243" y="5190371"/>
            <a:ext cx="3690492" cy="461665"/>
          </a:xfrm>
          <a:prstGeom prst="rect">
            <a:avLst/>
          </a:prstGeom>
          <a:noFill/>
        </p:spPr>
        <p:txBody>
          <a:bodyPr wrap="square" rtlCol="0">
            <a:spAutoFit/>
          </a:bodyPr>
          <a:lstStyle/>
          <a:p>
            <a:r>
              <a:rPr lang="zh-CN" altLang="en-US" sz="2400" dirty="0" smtClean="0"/>
              <a:t>由此可得</a:t>
            </a:r>
            <a:r>
              <a:rPr lang="zh-CN" altLang="en-US" sz="2400" dirty="0" smtClean="0">
                <a:solidFill>
                  <a:srgbClr val="C00000"/>
                </a:solidFill>
              </a:rPr>
              <a:t>洛伦兹力方程</a:t>
            </a:r>
            <a:r>
              <a:rPr lang="zh-CN" altLang="en-US" sz="2400" dirty="0" smtClean="0"/>
              <a:t>，</a:t>
            </a:r>
            <a:endParaRPr lang="zh-CN" altLang="en-US" sz="2400" dirty="0"/>
          </a:p>
        </p:txBody>
      </p:sp>
      <p:sp>
        <p:nvSpPr>
          <p:cNvPr id="2" name="灯片编号占位符 1"/>
          <p:cNvSpPr>
            <a:spLocks noGrp="1"/>
          </p:cNvSpPr>
          <p:nvPr>
            <p:ph type="sldNum" sz="quarter" idx="12"/>
          </p:nvPr>
        </p:nvSpPr>
        <p:spPr/>
        <p:txBody>
          <a:bodyPr/>
          <a:lstStyle/>
          <a:p>
            <a:fld id="{8243C0B3-AB9A-4F73-A558-14B9CA4169E1}" type="slidenum">
              <a:rPr lang="zh-CN" altLang="en-US" smtClean="0"/>
              <a:t>6</a:t>
            </a:fld>
            <a:endParaRPr lang="zh-CN" altLang="en-US"/>
          </a:p>
        </p:txBody>
      </p:sp>
    </p:spTree>
    <p:extLst>
      <p:ext uri="{BB962C8B-B14F-4D97-AF65-F5344CB8AC3E}">
        <p14:creationId xmlns:p14="http://schemas.microsoft.com/office/powerpoint/2010/main" val="35486507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solidFill>
                  <a:srgbClr val="002060"/>
                </a:solidFill>
                <a:latin typeface="+mn-ea"/>
                <a:ea typeface="+mn-ea"/>
              </a:rPr>
              <a:t>3. </a:t>
            </a:r>
            <a:r>
              <a:rPr lang="zh-CN" altLang="en-US" sz="3600" dirty="0" smtClean="0">
                <a:solidFill>
                  <a:srgbClr val="002060"/>
                </a:solidFill>
                <a:latin typeface="+mn-ea"/>
                <a:ea typeface="+mn-ea"/>
              </a:rPr>
              <a:t>狭义相对论力学</a:t>
            </a:r>
            <a:endParaRPr lang="zh-CN" altLang="en-US" sz="3600" dirty="0">
              <a:solidFill>
                <a:srgbClr val="002060"/>
              </a:solidFill>
              <a:latin typeface="+mn-ea"/>
              <a:ea typeface="+mn-ea"/>
            </a:endParaRPr>
          </a:p>
        </p:txBody>
      </p:sp>
      <p:sp>
        <p:nvSpPr>
          <p:cNvPr id="3" name="内容占位符 2"/>
          <p:cNvSpPr>
            <a:spLocks noGrp="1"/>
          </p:cNvSpPr>
          <p:nvPr>
            <p:ph idx="1"/>
          </p:nvPr>
        </p:nvSpPr>
        <p:spPr>
          <a:xfrm>
            <a:off x="838200" y="1460408"/>
            <a:ext cx="10515600" cy="5058803"/>
          </a:xfrm>
        </p:spPr>
        <p:txBody>
          <a:bodyPr>
            <a:normAutofit/>
          </a:bodyPr>
          <a:lstStyle/>
          <a:p>
            <a:pPr marL="0" indent="0">
              <a:buNone/>
            </a:pPr>
            <a:r>
              <a:rPr lang="zh-CN" altLang="en-US" sz="2400" dirty="0" smtClean="0"/>
              <a:t>经典力学中带电粒子运动的哈密顿变分原理为</a:t>
            </a:r>
            <a:endParaRPr lang="zh-CN" altLang="en-US" sz="2400" dirty="0"/>
          </a:p>
        </p:txBody>
      </p:sp>
      <p:pic>
        <p:nvPicPr>
          <p:cNvPr id="4" name="图片 3"/>
          <p:cNvPicPr>
            <a:picLocks noChangeAspect="1"/>
          </p:cNvPicPr>
          <p:nvPr/>
        </p:nvPicPr>
        <p:blipFill>
          <a:blip r:embed="rId2"/>
          <a:stretch>
            <a:fillRect/>
          </a:stretch>
        </p:blipFill>
        <p:spPr>
          <a:xfrm>
            <a:off x="3831938" y="1924606"/>
            <a:ext cx="4764947" cy="360727"/>
          </a:xfrm>
          <a:prstGeom prst="rect">
            <a:avLst/>
          </a:prstGeom>
        </p:spPr>
      </p:pic>
      <p:sp>
        <p:nvSpPr>
          <p:cNvPr id="5" name="文本框 4"/>
          <p:cNvSpPr txBox="1"/>
          <p:nvPr/>
        </p:nvSpPr>
        <p:spPr>
          <a:xfrm>
            <a:off x="838200" y="2373053"/>
            <a:ext cx="5431032" cy="461665"/>
          </a:xfrm>
          <a:prstGeom prst="rect">
            <a:avLst/>
          </a:prstGeom>
          <a:noFill/>
        </p:spPr>
        <p:txBody>
          <a:bodyPr wrap="square" rtlCol="0">
            <a:spAutoFit/>
          </a:bodyPr>
          <a:lstStyle/>
          <a:p>
            <a:r>
              <a:rPr lang="zh-CN" altLang="en-US" sz="2400" dirty="0" smtClean="0"/>
              <a:t>其中的作用量为下述表达式的积分</a:t>
            </a:r>
            <a:endParaRPr lang="zh-CN" altLang="en-US" sz="2400" dirty="0"/>
          </a:p>
        </p:txBody>
      </p:sp>
      <p:pic>
        <p:nvPicPr>
          <p:cNvPr id="6" name="图片 5"/>
          <p:cNvPicPr>
            <a:picLocks noChangeAspect="1"/>
          </p:cNvPicPr>
          <p:nvPr/>
        </p:nvPicPr>
        <p:blipFill>
          <a:blip r:embed="rId3"/>
          <a:stretch>
            <a:fillRect/>
          </a:stretch>
        </p:blipFill>
        <p:spPr>
          <a:xfrm>
            <a:off x="1348797" y="2851646"/>
            <a:ext cx="7248088" cy="721453"/>
          </a:xfrm>
          <a:prstGeom prst="rect">
            <a:avLst/>
          </a:prstGeom>
        </p:spPr>
      </p:pic>
      <p:sp>
        <p:nvSpPr>
          <p:cNvPr id="7" name="文本框 6"/>
          <p:cNvSpPr txBox="1"/>
          <p:nvPr/>
        </p:nvSpPr>
        <p:spPr>
          <a:xfrm>
            <a:off x="838200" y="3494790"/>
            <a:ext cx="3802325" cy="461665"/>
          </a:xfrm>
          <a:prstGeom prst="rect">
            <a:avLst/>
          </a:prstGeom>
          <a:noFill/>
        </p:spPr>
        <p:txBody>
          <a:bodyPr wrap="square" rtlCol="0">
            <a:spAutoFit/>
          </a:bodyPr>
          <a:lstStyle/>
          <a:p>
            <a:r>
              <a:rPr lang="zh-CN" altLang="en-US" sz="2400" dirty="0" smtClean="0">
                <a:solidFill>
                  <a:srgbClr val="00B050"/>
                </a:solidFill>
              </a:rPr>
              <a:t>粒子电荷贡献的作用量</a:t>
            </a:r>
            <a:endParaRPr lang="zh-CN" altLang="en-US" sz="2400" dirty="0">
              <a:solidFill>
                <a:srgbClr val="00B050"/>
              </a:solidFill>
            </a:endParaRPr>
          </a:p>
        </p:txBody>
      </p:sp>
      <p:pic>
        <p:nvPicPr>
          <p:cNvPr id="8" name="图片 7"/>
          <p:cNvPicPr>
            <a:picLocks noChangeAspect="1"/>
          </p:cNvPicPr>
          <p:nvPr/>
        </p:nvPicPr>
        <p:blipFill>
          <a:blip r:embed="rId4"/>
          <a:stretch>
            <a:fillRect/>
          </a:stretch>
        </p:blipFill>
        <p:spPr>
          <a:xfrm>
            <a:off x="2456144" y="4072679"/>
            <a:ext cx="6140741" cy="713064"/>
          </a:xfrm>
          <a:prstGeom prst="rect">
            <a:avLst/>
          </a:prstGeom>
        </p:spPr>
      </p:pic>
      <p:sp>
        <p:nvSpPr>
          <p:cNvPr id="9" name="文本框 8"/>
          <p:cNvSpPr txBox="1"/>
          <p:nvPr/>
        </p:nvSpPr>
        <p:spPr>
          <a:xfrm>
            <a:off x="834362" y="4794264"/>
            <a:ext cx="3778753" cy="461665"/>
          </a:xfrm>
          <a:prstGeom prst="rect">
            <a:avLst/>
          </a:prstGeom>
          <a:noFill/>
        </p:spPr>
        <p:txBody>
          <a:bodyPr wrap="square" rtlCol="0">
            <a:spAutoFit/>
          </a:bodyPr>
          <a:lstStyle/>
          <a:p>
            <a:r>
              <a:rPr lang="zh-CN" altLang="en-US" sz="2400" dirty="0" smtClean="0">
                <a:solidFill>
                  <a:srgbClr val="C00000"/>
                </a:solidFill>
              </a:rPr>
              <a:t>粒子质量贡献的作用量</a:t>
            </a:r>
            <a:endParaRPr lang="zh-CN" altLang="en-US" sz="2400" dirty="0">
              <a:solidFill>
                <a:srgbClr val="C00000"/>
              </a:solidFill>
            </a:endParaRPr>
          </a:p>
        </p:txBody>
      </p:sp>
      <p:pic>
        <p:nvPicPr>
          <p:cNvPr id="10" name="图片 9"/>
          <p:cNvPicPr>
            <a:picLocks noChangeAspect="1"/>
          </p:cNvPicPr>
          <p:nvPr/>
        </p:nvPicPr>
        <p:blipFill>
          <a:blip r:embed="rId5"/>
          <a:stretch>
            <a:fillRect/>
          </a:stretch>
        </p:blipFill>
        <p:spPr>
          <a:xfrm>
            <a:off x="2993039" y="5292485"/>
            <a:ext cx="5603846" cy="629174"/>
          </a:xfrm>
          <a:prstGeom prst="rect">
            <a:avLst/>
          </a:prstGeom>
        </p:spPr>
      </p:pic>
      <p:pic>
        <p:nvPicPr>
          <p:cNvPr id="11" name="图片 10"/>
          <p:cNvPicPr>
            <a:picLocks noChangeAspect="1"/>
          </p:cNvPicPr>
          <p:nvPr/>
        </p:nvPicPr>
        <p:blipFill>
          <a:blip r:embed="rId6"/>
          <a:stretch>
            <a:fillRect/>
          </a:stretch>
        </p:blipFill>
        <p:spPr>
          <a:xfrm>
            <a:off x="3766153" y="6046055"/>
            <a:ext cx="4764947" cy="394283"/>
          </a:xfrm>
          <a:prstGeom prst="rect">
            <a:avLst/>
          </a:prstGeom>
        </p:spPr>
      </p:pic>
      <p:sp>
        <p:nvSpPr>
          <p:cNvPr id="12" name="文本框 11"/>
          <p:cNvSpPr txBox="1"/>
          <p:nvPr/>
        </p:nvSpPr>
        <p:spPr>
          <a:xfrm>
            <a:off x="834362" y="5954651"/>
            <a:ext cx="2756357" cy="461665"/>
          </a:xfrm>
          <a:prstGeom prst="rect">
            <a:avLst/>
          </a:prstGeom>
          <a:noFill/>
        </p:spPr>
        <p:txBody>
          <a:bodyPr wrap="square" rtlCol="0">
            <a:spAutoFit/>
          </a:bodyPr>
          <a:lstStyle/>
          <a:p>
            <a:r>
              <a:rPr lang="zh-CN" altLang="en-US" sz="2400" dirty="0" smtClean="0"/>
              <a:t>粒子动量的定义</a:t>
            </a:r>
            <a:endParaRPr lang="zh-CN" altLang="en-US" sz="2400" dirty="0"/>
          </a:p>
        </p:txBody>
      </p:sp>
      <p:sp>
        <p:nvSpPr>
          <p:cNvPr id="13" name="灯片编号占位符 12"/>
          <p:cNvSpPr>
            <a:spLocks noGrp="1"/>
          </p:cNvSpPr>
          <p:nvPr>
            <p:ph type="sldNum" sz="quarter" idx="12"/>
          </p:nvPr>
        </p:nvSpPr>
        <p:spPr/>
        <p:txBody>
          <a:bodyPr/>
          <a:lstStyle/>
          <a:p>
            <a:fld id="{8243C0B3-AB9A-4F73-A558-14B9CA4169E1}" type="slidenum">
              <a:rPr lang="zh-CN" altLang="en-US" smtClean="0"/>
              <a:t>7</a:t>
            </a:fld>
            <a:endParaRPr lang="zh-CN" altLang="en-US"/>
          </a:p>
        </p:txBody>
      </p:sp>
    </p:spTree>
    <p:extLst>
      <p:ext uri="{BB962C8B-B14F-4D97-AF65-F5344CB8AC3E}">
        <p14:creationId xmlns:p14="http://schemas.microsoft.com/office/powerpoint/2010/main" val="1436190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838200" y="638106"/>
            <a:ext cx="10515600" cy="5538857"/>
          </a:xfrm>
        </p:spPr>
        <p:txBody>
          <a:bodyPr>
            <a:normAutofit/>
          </a:bodyPr>
          <a:lstStyle/>
          <a:p>
            <a:r>
              <a:rPr lang="zh-CN" altLang="en-US" sz="2400" dirty="0" smtClean="0"/>
              <a:t>考虑到带电粒子的电荷是一个洛伦兹不变量，我们看到</a:t>
            </a:r>
            <a:r>
              <a:rPr lang="zh-CN" altLang="en-US" sz="2400" dirty="0" smtClean="0">
                <a:solidFill>
                  <a:srgbClr val="00B050"/>
                </a:solidFill>
              </a:rPr>
              <a:t>粒子电荷贡献的作用量显然已经是洛伦兹协变形式</a:t>
            </a:r>
            <a:r>
              <a:rPr lang="zh-CN" altLang="en-US" sz="2400" dirty="0" smtClean="0"/>
              <a:t>。</a:t>
            </a:r>
            <a:endParaRPr lang="en-US" altLang="zh-CN" sz="2400" dirty="0" smtClean="0"/>
          </a:p>
          <a:p>
            <a:r>
              <a:rPr lang="zh-CN" altLang="en-US" sz="2400" dirty="0" smtClean="0">
                <a:solidFill>
                  <a:srgbClr val="002060"/>
                </a:solidFill>
              </a:rPr>
              <a:t>这再一次说明了“电荷不变性”是物理规律满足协变性的结果！</a:t>
            </a:r>
            <a:endParaRPr lang="en-US" altLang="zh-CN" sz="2400" dirty="0" smtClean="0">
              <a:solidFill>
                <a:srgbClr val="002060"/>
              </a:solidFill>
            </a:endParaRPr>
          </a:p>
          <a:p>
            <a:r>
              <a:rPr lang="zh-CN" altLang="en-US" sz="2400" dirty="0" smtClean="0"/>
              <a:t>相对论的运动学中我们已经讨论过，在给定的惯性参考系中测得的粒子速度并不是一个洛伦兹协变量。因此经典力学中的粒子动量与粒子动能不能像前面已经讨论过的矢势与标势那样简单地构成一个四维矢量；</a:t>
            </a:r>
            <a:r>
              <a:rPr lang="zh-CN" altLang="en-US" sz="2400" dirty="0" smtClean="0">
                <a:solidFill>
                  <a:srgbClr val="C00000"/>
                </a:solidFill>
              </a:rPr>
              <a:t>粒子质量贡献的作用量并非协变形式</a:t>
            </a:r>
            <a:r>
              <a:rPr lang="zh-CN" altLang="en-US" sz="2400" dirty="0" smtClean="0"/>
              <a:t>。</a:t>
            </a:r>
            <a:endParaRPr lang="en-US" altLang="zh-CN" sz="2400" dirty="0" smtClean="0"/>
          </a:p>
          <a:p>
            <a:r>
              <a:rPr lang="zh-CN" altLang="en-US" sz="2400" dirty="0" smtClean="0"/>
              <a:t>为了得到协变形式的运动方程，</a:t>
            </a:r>
            <a:endParaRPr lang="en-US" altLang="zh-CN" sz="2400" dirty="0" smtClean="0"/>
          </a:p>
          <a:p>
            <a:pPr marL="0" indent="0">
              <a:buNone/>
            </a:pPr>
            <a:r>
              <a:rPr lang="en-US" altLang="zh-CN" sz="2400" dirty="0"/>
              <a:t> </a:t>
            </a:r>
            <a:r>
              <a:rPr lang="en-US" altLang="zh-CN" sz="2400" dirty="0" smtClean="0"/>
              <a:t>  </a:t>
            </a:r>
            <a:r>
              <a:rPr lang="zh-CN" altLang="en-US" sz="2400" dirty="0" smtClean="0">
                <a:solidFill>
                  <a:srgbClr val="C00000"/>
                </a:solidFill>
              </a:rPr>
              <a:t>我们需要将粒子质量贡献的作用量也写成协变形式</a:t>
            </a:r>
            <a:endParaRPr lang="en-US" altLang="zh-CN" sz="2400" dirty="0" smtClean="0">
              <a:solidFill>
                <a:srgbClr val="C00000"/>
              </a:solidFill>
            </a:endParaRPr>
          </a:p>
          <a:p>
            <a:endParaRPr lang="en-US" altLang="zh-CN" dirty="0"/>
          </a:p>
          <a:p>
            <a:endParaRPr lang="en-US" altLang="zh-CN" dirty="0" smtClean="0"/>
          </a:p>
          <a:p>
            <a:r>
              <a:rPr lang="zh-CN" altLang="en-US" sz="2400" dirty="0" smtClean="0">
                <a:solidFill>
                  <a:srgbClr val="002060"/>
                </a:solidFill>
              </a:rPr>
              <a:t>这是物理规律协变性的要求！</a:t>
            </a:r>
            <a:endParaRPr lang="zh-CN" altLang="en-US" sz="2400" dirty="0">
              <a:solidFill>
                <a:srgbClr val="002060"/>
              </a:solidFill>
            </a:endParaRPr>
          </a:p>
        </p:txBody>
      </p:sp>
      <p:pic>
        <p:nvPicPr>
          <p:cNvPr id="4" name="图片 3"/>
          <p:cNvPicPr>
            <a:picLocks noChangeAspect="1"/>
          </p:cNvPicPr>
          <p:nvPr/>
        </p:nvPicPr>
        <p:blipFill>
          <a:blip r:embed="rId2"/>
          <a:stretch>
            <a:fillRect/>
          </a:stretch>
        </p:blipFill>
        <p:spPr>
          <a:xfrm>
            <a:off x="3871710" y="4290229"/>
            <a:ext cx="5066950" cy="553673"/>
          </a:xfrm>
          <a:prstGeom prst="rect">
            <a:avLst/>
          </a:prstGeom>
        </p:spPr>
      </p:pic>
      <p:sp>
        <p:nvSpPr>
          <p:cNvPr id="2" name="灯片编号占位符 1"/>
          <p:cNvSpPr>
            <a:spLocks noGrp="1"/>
          </p:cNvSpPr>
          <p:nvPr>
            <p:ph type="sldNum" sz="quarter" idx="12"/>
          </p:nvPr>
        </p:nvSpPr>
        <p:spPr/>
        <p:txBody>
          <a:bodyPr/>
          <a:lstStyle/>
          <a:p>
            <a:fld id="{8243C0B3-AB9A-4F73-A558-14B9CA4169E1}" type="slidenum">
              <a:rPr lang="zh-CN" altLang="en-US" smtClean="0"/>
              <a:t>8</a:t>
            </a:fld>
            <a:endParaRPr lang="zh-CN" altLang="en-US"/>
          </a:p>
        </p:txBody>
      </p:sp>
    </p:spTree>
    <p:extLst>
      <p:ext uri="{BB962C8B-B14F-4D97-AF65-F5344CB8AC3E}">
        <p14:creationId xmlns:p14="http://schemas.microsoft.com/office/powerpoint/2010/main" val="17600303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sz="3600" dirty="0" smtClean="0">
                <a:solidFill>
                  <a:srgbClr val="002060"/>
                </a:solidFill>
                <a:latin typeface="+mn-ea"/>
                <a:ea typeface="+mn-ea"/>
              </a:rPr>
              <a:t>3.1. </a:t>
            </a:r>
            <a:r>
              <a:rPr lang="zh-CN" altLang="en-US" sz="3600" dirty="0" smtClean="0">
                <a:solidFill>
                  <a:srgbClr val="002060"/>
                </a:solidFill>
                <a:latin typeface="+mn-ea"/>
                <a:ea typeface="+mn-ea"/>
              </a:rPr>
              <a:t>四维速度与四维动量</a:t>
            </a:r>
            <a:endParaRPr lang="zh-CN" altLang="en-US" sz="3600" dirty="0">
              <a:solidFill>
                <a:srgbClr val="002060"/>
              </a:solidFill>
              <a:latin typeface="+mn-ea"/>
              <a:ea typeface="+mn-ea"/>
            </a:endParaRPr>
          </a:p>
        </p:txBody>
      </p:sp>
      <p:sp>
        <p:nvSpPr>
          <p:cNvPr id="3" name="内容占位符 2"/>
          <p:cNvSpPr>
            <a:spLocks noGrp="1"/>
          </p:cNvSpPr>
          <p:nvPr>
            <p:ph idx="1"/>
          </p:nvPr>
        </p:nvSpPr>
        <p:spPr/>
        <p:txBody>
          <a:bodyPr>
            <a:normAutofit/>
          </a:bodyPr>
          <a:lstStyle/>
          <a:p>
            <a:pPr marL="0" indent="0">
              <a:buNone/>
            </a:pPr>
            <a:r>
              <a:rPr lang="zh-CN" altLang="en-US" sz="2400" dirty="0" smtClean="0">
                <a:solidFill>
                  <a:srgbClr val="C00000"/>
                </a:solidFill>
              </a:rPr>
              <a:t>在任意惯性系中的任意时刻，只要测得指定粒子的速度，就可以用测量者所在参照系下的时间间隔</a:t>
            </a:r>
            <a:r>
              <a:rPr lang="en-US" altLang="zh-CN" sz="2400" dirty="0" err="1" smtClean="0">
                <a:solidFill>
                  <a:srgbClr val="C00000"/>
                </a:solidFill>
              </a:rPr>
              <a:t>dt</a:t>
            </a:r>
            <a:r>
              <a:rPr lang="zh-CN" altLang="en-US" sz="2400" dirty="0" smtClean="0">
                <a:solidFill>
                  <a:srgbClr val="C00000"/>
                </a:solidFill>
              </a:rPr>
              <a:t>推算出粒子静止参考系中对应的（粒子自身固有的）时间间隔</a:t>
            </a:r>
            <a:r>
              <a:rPr lang="en-US" altLang="zh-CN" sz="2400" dirty="0" smtClean="0">
                <a:solidFill>
                  <a:srgbClr val="C00000"/>
                </a:solidFill>
              </a:rPr>
              <a:t>d</a:t>
            </a:r>
            <a:r>
              <a:rPr lang="el-GR" altLang="zh-CN" sz="2400" dirty="0" smtClean="0">
                <a:solidFill>
                  <a:srgbClr val="C00000"/>
                </a:solidFill>
              </a:rPr>
              <a:t>τ</a:t>
            </a:r>
            <a:r>
              <a:rPr lang="zh-CN" altLang="en-US" sz="2400" dirty="0" smtClean="0"/>
              <a:t>，两者之间的关系就是动钟变慢效应。</a:t>
            </a:r>
            <a:endParaRPr lang="zh-CN" altLang="en-US" sz="2400" dirty="0"/>
          </a:p>
        </p:txBody>
      </p:sp>
      <p:pic>
        <p:nvPicPr>
          <p:cNvPr id="4" name="图片 3"/>
          <p:cNvPicPr>
            <a:picLocks noChangeAspect="1"/>
          </p:cNvPicPr>
          <p:nvPr/>
        </p:nvPicPr>
        <p:blipFill>
          <a:blip r:embed="rId2"/>
          <a:stretch>
            <a:fillRect/>
          </a:stretch>
        </p:blipFill>
        <p:spPr>
          <a:xfrm>
            <a:off x="3541823" y="3351973"/>
            <a:ext cx="4832059" cy="662730"/>
          </a:xfrm>
          <a:prstGeom prst="rect">
            <a:avLst/>
          </a:prstGeom>
        </p:spPr>
      </p:pic>
      <p:pic>
        <p:nvPicPr>
          <p:cNvPr id="5" name="图片 4"/>
          <p:cNvPicPr>
            <a:picLocks noChangeAspect="1"/>
          </p:cNvPicPr>
          <p:nvPr/>
        </p:nvPicPr>
        <p:blipFill>
          <a:blip r:embed="rId3"/>
          <a:stretch>
            <a:fillRect/>
          </a:stretch>
        </p:blipFill>
        <p:spPr>
          <a:xfrm>
            <a:off x="3239820" y="4349213"/>
            <a:ext cx="5134062" cy="830510"/>
          </a:xfrm>
          <a:prstGeom prst="rect">
            <a:avLst/>
          </a:prstGeom>
        </p:spPr>
      </p:pic>
      <p:sp>
        <p:nvSpPr>
          <p:cNvPr id="6" name="文本框 5"/>
          <p:cNvSpPr txBox="1"/>
          <p:nvPr/>
        </p:nvSpPr>
        <p:spPr>
          <a:xfrm>
            <a:off x="838199" y="5570865"/>
            <a:ext cx="7029587" cy="461665"/>
          </a:xfrm>
          <a:prstGeom prst="rect">
            <a:avLst/>
          </a:prstGeom>
          <a:noFill/>
        </p:spPr>
        <p:txBody>
          <a:bodyPr wrap="square" rtlCol="0">
            <a:spAutoFit/>
          </a:bodyPr>
          <a:lstStyle/>
          <a:p>
            <a:r>
              <a:rPr lang="zh-CN" altLang="en-US" sz="2400" dirty="0" smtClean="0"/>
              <a:t>其中</a:t>
            </a:r>
            <a:r>
              <a:rPr lang="en-US" altLang="zh-CN" sz="2400" b="1" dirty="0" smtClean="0"/>
              <a:t>u</a:t>
            </a:r>
            <a:r>
              <a:rPr lang="zh-CN" altLang="en-US" sz="2400" dirty="0" smtClean="0"/>
              <a:t>是粒子在给定参照系中的速度</a:t>
            </a:r>
            <a:r>
              <a:rPr lang="en-US" altLang="zh-CN" sz="2400" dirty="0" smtClean="0"/>
              <a:t>.</a:t>
            </a:r>
            <a:endParaRPr lang="zh-CN" altLang="en-US" sz="2400" dirty="0"/>
          </a:p>
        </p:txBody>
      </p:sp>
      <p:sp>
        <p:nvSpPr>
          <p:cNvPr id="7" name="灯片编号占位符 6"/>
          <p:cNvSpPr>
            <a:spLocks noGrp="1"/>
          </p:cNvSpPr>
          <p:nvPr>
            <p:ph type="sldNum" sz="quarter" idx="12"/>
          </p:nvPr>
        </p:nvSpPr>
        <p:spPr/>
        <p:txBody>
          <a:bodyPr/>
          <a:lstStyle/>
          <a:p>
            <a:fld id="{8243C0B3-AB9A-4F73-A558-14B9CA4169E1}" type="slidenum">
              <a:rPr lang="zh-CN" altLang="en-US" smtClean="0"/>
              <a:t>9</a:t>
            </a:fld>
            <a:endParaRPr lang="zh-CN" altLang="en-US"/>
          </a:p>
        </p:txBody>
      </p:sp>
    </p:spTree>
    <p:extLst>
      <p:ext uri="{BB962C8B-B14F-4D97-AF65-F5344CB8AC3E}">
        <p14:creationId xmlns:p14="http://schemas.microsoft.com/office/powerpoint/2010/main" val="3203414750"/>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TotalTime>
  <Words>1234</Words>
  <Application>Microsoft Office PowerPoint</Application>
  <PresentationFormat>宽屏</PresentationFormat>
  <Paragraphs>109</Paragraphs>
  <Slides>20</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20</vt:i4>
      </vt:variant>
    </vt:vector>
  </HeadingPairs>
  <TitlesOfParts>
    <vt:vector size="25" baseType="lpstr">
      <vt:lpstr>等线</vt:lpstr>
      <vt:lpstr>等线 Light</vt:lpstr>
      <vt:lpstr>Arial</vt:lpstr>
      <vt:lpstr>Wingdings</vt:lpstr>
      <vt:lpstr>Office 主题​​</vt:lpstr>
      <vt:lpstr>非正则哈密顿形式的狭义相对论力学</vt:lpstr>
      <vt:lpstr>概要</vt:lpstr>
      <vt:lpstr>1. 引言</vt:lpstr>
      <vt:lpstr>2. 低速带电粒子运动的非正则哈密顿力学</vt:lpstr>
      <vt:lpstr>变分计算的过程 </vt:lpstr>
      <vt:lpstr>PowerPoint 演示文稿</vt:lpstr>
      <vt:lpstr>3. 狭义相对论力学</vt:lpstr>
      <vt:lpstr>PowerPoint 演示文稿</vt:lpstr>
      <vt:lpstr>3.1. 四维速度与四维动量</vt:lpstr>
      <vt:lpstr>PowerPoint 演示文稿</vt:lpstr>
      <vt:lpstr>PowerPoint 演示文稿</vt:lpstr>
      <vt:lpstr>PowerPoint 演示文稿</vt:lpstr>
      <vt:lpstr>PowerPoint 演示文稿</vt:lpstr>
      <vt:lpstr>3.2. 洛伦兹协变形式的带电粒子运动哈密顿力学</vt:lpstr>
      <vt:lpstr>PowerPoint 演示文稿</vt:lpstr>
      <vt:lpstr>PowerPoint 演示文稿</vt:lpstr>
      <vt:lpstr>3.3. 四维形式的动力学方程与四维力</vt:lpstr>
      <vt:lpstr>协变形式的带电粒子四维运动方程</vt:lpstr>
      <vt:lpstr>4. 总结</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非正则哈密顿形式的狭义相对论力学</dc:title>
  <dc:creator>ASUS</dc:creator>
  <cp:lastModifiedBy>ASUS</cp:lastModifiedBy>
  <cp:revision>19</cp:revision>
  <dcterms:created xsi:type="dcterms:W3CDTF">2023-07-15T09:40:18Z</dcterms:created>
  <dcterms:modified xsi:type="dcterms:W3CDTF">2023-07-15T12:29:24Z</dcterms:modified>
</cp:coreProperties>
</file>