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257" r:id="rId2"/>
    <p:sldId id="258" r:id="rId3"/>
    <p:sldId id="399" r:id="rId4"/>
    <p:sldId id="400" r:id="rId5"/>
    <p:sldId id="336" r:id="rId6"/>
    <p:sldId id="338" r:id="rId7"/>
    <p:sldId id="393" r:id="rId8"/>
    <p:sldId id="352" r:id="rId9"/>
    <p:sldId id="353" r:id="rId10"/>
    <p:sldId id="370" r:id="rId11"/>
    <p:sldId id="368" r:id="rId12"/>
    <p:sldId id="396" r:id="rId13"/>
    <p:sldId id="392" r:id="rId14"/>
    <p:sldId id="397" r:id="rId15"/>
    <p:sldId id="395" r:id="rId16"/>
    <p:sldId id="386" r:id="rId17"/>
    <p:sldId id="387" r:id="rId18"/>
    <p:sldId id="389" r:id="rId19"/>
    <p:sldId id="391" r:id="rId20"/>
    <p:sldId id="398" r:id="rId21"/>
    <p:sldId id="291" r:id="rId22"/>
    <p:sldId id="300" r:id="rId2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99FF"/>
    <a:srgbClr val="CC00CC"/>
    <a:srgbClr val="FF6699"/>
    <a:srgbClr val="9933FF"/>
    <a:srgbClr val="99FF33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122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61A01-3721-4DA1-9E92-836C52D967EB}" type="datetimeFigureOut">
              <a:rPr lang="zh-CN" altLang="en-US" smtClean="0"/>
              <a:t>2019/12/9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3EF3C-1D41-4E4B-9A94-5FD2FA1D2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68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44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88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592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8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1279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96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34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8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7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19870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8233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4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3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3"/>
          <p:cNvSpPr>
            <a:spLocks noChangeArrowheads="1"/>
          </p:cNvSpPr>
          <p:nvPr/>
        </p:nvSpPr>
        <p:spPr bwMode="auto">
          <a:xfrm>
            <a:off x="251520" y="1340768"/>
            <a:ext cx="7776864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36512" y="1853952"/>
            <a:ext cx="841743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4800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-108520" y="1772816"/>
            <a:ext cx="8417430" cy="5040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pitchFamily="18" charset="0"/>
              </a:rPr>
              <a:t>宇宙线能谱中的胶子凝聚效应</a:t>
            </a:r>
            <a:endParaRPr lang="zh-CN" altLang="en-US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43808" y="3933056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FF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华东师范大学</a:t>
            </a:r>
            <a:endParaRPr lang="zh-CN" altLang="en-US" sz="2800" b="1" dirty="0">
              <a:solidFill>
                <a:srgbClr val="FF00FF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5616" y="522920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粒子物理与核物理上海研讨会 </a:t>
            </a:r>
            <a:r>
              <a:rPr lang="en-US" altLang="zh-CN" sz="2800" dirty="0" smtClean="0">
                <a:solidFill>
                  <a:srgbClr val="0000FF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2019.12</a:t>
            </a:r>
            <a:endParaRPr lang="zh-CN" altLang="en-US" sz="2800" dirty="0">
              <a:solidFill>
                <a:srgbClr val="0000FF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03848" y="3284984"/>
            <a:ext cx="1516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FF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阮建红 </a:t>
            </a:r>
            <a:endParaRPr lang="zh-CN" altLang="en-US" sz="3200" b="1" dirty="0">
              <a:solidFill>
                <a:srgbClr val="FF00FF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pic>
        <p:nvPicPr>
          <p:cNvPr id="1536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4104456" cy="46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1512168" cy="530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2051720" y="404664"/>
            <a:ext cx="52902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 1</a:t>
            </a:r>
            <a:r>
              <a:rPr lang="zh-CN" altLang="en-US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、</a:t>
            </a:r>
            <a:r>
              <a:rPr lang="en-US" altLang="zh-CN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Gamma-Ray spectrum</a:t>
            </a:r>
            <a:endParaRPr lang="zh-CN" altLang="en-US" sz="3200" b="1" dirty="0">
              <a:solidFill>
                <a:srgbClr val="FF00FF"/>
              </a:solidFill>
              <a:ea typeface="楷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780928"/>
            <a:ext cx="4608512" cy="5008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39" y="3501008"/>
            <a:ext cx="4896545" cy="481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4293096"/>
            <a:ext cx="3288054" cy="5760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5013176"/>
            <a:ext cx="3251520" cy="57606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59632" y="5733256"/>
            <a:ext cx="5496674" cy="64807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59632" y="2132856"/>
            <a:ext cx="2664296" cy="43204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99592" y="1484784"/>
            <a:ext cx="5328592" cy="115212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1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6617208" cy="16561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996952"/>
            <a:ext cx="7455611" cy="17281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652788"/>
            <a:ext cx="3179762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96655"/>
            <a:ext cx="3438525" cy="214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195736" y="332656"/>
            <a:ext cx="5083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rgbClr val="FF00FF"/>
                </a:solidFill>
                <a:ea typeface="楷体" panose="02010609060101010101" pitchFamily="49" charset="-122"/>
              </a:rPr>
              <a:t>Gamma-Ray spectrum</a:t>
            </a:r>
            <a:endParaRPr lang="zh-CN" altLang="en-US" sz="3600" b="1" dirty="0">
              <a:solidFill>
                <a:srgbClr val="FF00FF"/>
              </a:solidFill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29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19613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0"/>
            <a:ext cx="464343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56000"/>
            <a:ext cx="4775200" cy="33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429000"/>
            <a:ext cx="4427537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9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51720" y="332656"/>
            <a:ext cx="58096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2</a:t>
            </a:r>
            <a:r>
              <a:rPr lang="zh-CN" altLang="en-US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、</a:t>
            </a:r>
            <a:r>
              <a:rPr lang="en-US" altLang="zh-CN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Electron-positron </a:t>
            </a:r>
            <a:r>
              <a:rPr lang="en-US" altLang="zh-CN" sz="3200" b="1" dirty="0">
                <a:solidFill>
                  <a:srgbClr val="FF00FF"/>
                </a:solidFill>
                <a:ea typeface="楷体" panose="02010609060101010101" pitchFamily="49" charset="-122"/>
              </a:rPr>
              <a:t>spectra</a:t>
            </a:r>
            <a:endParaRPr lang="zh-CN" altLang="en-US" sz="3200" dirty="0"/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2776"/>
            <a:ext cx="451241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74866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149080"/>
            <a:ext cx="7200007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14398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1475656" y="1268760"/>
            <a:ext cx="6192688" cy="79208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530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pic>
        <p:nvPicPr>
          <p:cNvPr id="2048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589685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05264"/>
            <a:ext cx="7343775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2051720" y="332656"/>
            <a:ext cx="51700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Electron-positron </a:t>
            </a:r>
            <a:r>
              <a:rPr lang="en-US" altLang="zh-CN" sz="3200" b="1" dirty="0">
                <a:solidFill>
                  <a:srgbClr val="FF00FF"/>
                </a:solidFill>
                <a:ea typeface="楷体" panose="02010609060101010101" pitchFamily="49" charset="-122"/>
              </a:rPr>
              <a:t>spectra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39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7886700" cy="1325563"/>
          </a:xfrm>
        </p:spPr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AMS 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测量的重要成果</a:t>
            </a:r>
            <a:r>
              <a:rPr lang="zh-CN" altLang="en-US" b="1" dirty="0" smtClean="0">
                <a:solidFill>
                  <a:schemeClr val="bg1"/>
                </a:solidFill>
              </a:rPr>
              <a:t> 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sz="2400" dirty="0" smtClean="0"/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P.R.L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122, 041102 (2019)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1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6665791" cy="417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52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pic>
        <p:nvPicPr>
          <p:cNvPr id="142338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268760"/>
            <a:ext cx="6912768" cy="4304062"/>
          </a:xfrm>
          <a:noFill/>
          <a:ln/>
        </p:spPr>
      </p:pic>
      <p:sp>
        <p:nvSpPr>
          <p:cNvPr id="3" name="矩形 2"/>
          <p:cNvSpPr/>
          <p:nvPr/>
        </p:nvSpPr>
        <p:spPr>
          <a:xfrm>
            <a:off x="107504" y="551723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latin typeface="CMR8"/>
              </a:rPr>
              <a:t>Using </a:t>
            </a:r>
            <a:r>
              <a:rPr lang="en-US" altLang="zh-CN" b="1" dirty="0">
                <a:latin typeface="CMR8"/>
              </a:rPr>
              <a:t>the GC-model Equation </a:t>
            </a:r>
            <a:r>
              <a:rPr lang="en-US" altLang="zh-CN" b="1" dirty="0" smtClean="0">
                <a:latin typeface="CMR8"/>
              </a:rPr>
              <a:t>(</a:t>
            </a:r>
            <a:r>
              <a:rPr lang="en-US" altLang="zh-CN" b="1" dirty="0">
                <a:latin typeface="CMR8"/>
              </a:rPr>
              <a:t>a dashed curve</a:t>
            </a:r>
            <a:r>
              <a:rPr lang="en-US" altLang="zh-CN" b="1" dirty="0" smtClean="0">
                <a:latin typeface="CMR8"/>
              </a:rPr>
              <a:t>) to fit </a:t>
            </a:r>
            <a:r>
              <a:rPr lang="en-US" altLang="zh-CN" b="1" dirty="0">
                <a:latin typeface="CMR8"/>
              </a:rPr>
              <a:t>the positron </a:t>
            </a:r>
            <a:r>
              <a:rPr lang="en-US" altLang="zh-CN" b="1" dirty="0" smtClean="0">
                <a:latin typeface="CMR8"/>
              </a:rPr>
              <a:t>flux </a:t>
            </a:r>
            <a:r>
              <a:rPr lang="en-US" altLang="zh-CN" b="1" dirty="0">
                <a:latin typeface="CMR8"/>
              </a:rPr>
              <a:t>(Aguilar et al. 2019). The contributions </a:t>
            </a:r>
            <a:r>
              <a:rPr lang="en-US" altLang="zh-CN" b="1" dirty="0" smtClean="0">
                <a:latin typeface="CMR8"/>
              </a:rPr>
              <a:t>of background </a:t>
            </a:r>
            <a:r>
              <a:rPr lang="en-US" altLang="zh-CN" b="1" dirty="0">
                <a:latin typeface="CMR8"/>
              </a:rPr>
              <a:t>(a point curve) are taken from a </a:t>
            </a:r>
            <a:r>
              <a:rPr lang="en-US" altLang="zh-CN" b="1" dirty="0" smtClean="0">
                <a:latin typeface="CMR8"/>
              </a:rPr>
              <a:t>diffuse </a:t>
            </a:r>
            <a:r>
              <a:rPr lang="en-US" altLang="zh-CN" b="1" dirty="0">
                <a:latin typeface="CMR8"/>
              </a:rPr>
              <a:t>model (</a:t>
            </a:r>
            <a:r>
              <a:rPr lang="en-US" altLang="zh-CN" b="1" dirty="0" smtClean="0">
                <a:latin typeface="CMR8"/>
              </a:rPr>
              <a:t>Aguilar et </a:t>
            </a:r>
            <a:r>
              <a:rPr lang="en-US" altLang="zh-CN" b="1" dirty="0">
                <a:latin typeface="CMR8"/>
              </a:rPr>
              <a:t>al. 2013</a:t>
            </a:r>
            <a:r>
              <a:rPr lang="en-US" altLang="zh-CN" b="1" dirty="0" smtClean="0">
                <a:latin typeface="CMR8"/>
              </a:rPr>
              <a:t>). The solid curve is the</a:t>
            </a:r>
            <a:r>
              <a:rPr lang="en-US" altLang="zh-CN" b="1" dirty="0" smtClean="0"/>
              <a:t> </a:t>
            </a:r>
            <a:r>
              <a:rPr lang="pt-PT" altLang="zh-CN" b="1" dirty="0" smtClean="0">
                <a:latin typeface="CMR8"/>
              </a:rPr>
              <a:t>total spectrum.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156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1" y="1412776"/>
            <a:ext cx="8172400" cy="5329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 dirty="0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 smtClean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3200" b="1" dirty="0" smtClean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、正电子</a:t>
            </a:r>
            <a:r>
              <a:rPr lang="zh-CN" altLang="en-US" sz="3200" b="1" dirty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谱与</a:t>
            </a:r>
            <a:r>
              <a:rPr lang="en-US" altLang="zh-CN" sz="3200" b="1" dirty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Gamma</a:t>
            </a:r>
            <a:r>
              <a:rPr lang="zh-CN" altLang="en-US" sz="3200" b="1" dirty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光谱的关联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030716" cy="3744416"/>
          </a:xfrm>
        </p:spPr>
        <p:txBody>
          <a:bodyPr/>
          <a:lstStyle/>
          <a:p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应在银河系找到伴随的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gamma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信号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它的能谱有明显的特征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: 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一条在双对数图上的折断直线 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折断点为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400GeV.</a:t>
            </a:r>
          </a:p>
          <a:p>
            <a:endParaRPr lang="en-US" altLang="zh-CN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2. gamma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谱折断处二侧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的斜率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由正电子谱形状决定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</a:p>
          <a:p>
            <a:endParaRPr lang="en-US" altLang="zh-CN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6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35496" y="1268760"/>
            <a:ext cx="8172399" cy="5329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 dirty="0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886700" cy="1325563"/>
          </a:xfrm>
        </p:spPr>
        <p:txBody>
          <a:bodyPr/>
          <a:lstStyle/>
          <a:p>
            <a:r>
              <a:rPr lang="en-US" altLang="zh-CN" sz="36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VARITAS and Fermi-LAT </a:t>
            </a:r>
            <a:r>
              <a:rPr lang="en-US" altLang="zh-CN" sz="36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7886700" cy="1080120"/>
          </a:xfrm>
        </p:spPr>
        <p:txBody>
          <a:bodyPr/>
          <a:lstStyle/>
          <a:p>
            <a:r>
              <a:rPr lang="en-US" altLang="zh-CN" sz="2800" b="1" dirty="0">
                <a:solidFill>
                  <a:srgbClr val="0000FF"/>
                </a:solidFill>
                <a:latin typeface="CMR8"/>
              </a:rPr>
              <a:t>gamma-ray </a:t>
            </a:r>
            <a:r>
              <a:rPr lang="en-US" altLang="zh-CN" sz="2800" b="1" dirty="0" smtClean="0">
                <a:solidFill>
                  <a:srgbClr val="0000FF"/>
                </a:solidFill>
                <a:latin typeface="CMR8"/>
              </a:rPr>
              <a:t>spectrum for </a:t>
            </a:r>
            <a:r>
              <a:rPr lang="en-US" altLang="zh-CN" sz="2800" b="1" dirty="0" err="1">
                <a:solidFill>
                  <a:srgbClr val="0000FF"/>
                </a:solidFill>
                <a:latin typeface="CMR8"/>
              </a:rPr>
              <a:t>Tycho</a:t>
            </a:r>
            <a:endParaRPr lang="en-US" altLang="zh-CN" sz="28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687821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" y="1412776"/>
            <a:ext cx="8172399" cy="5329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 dirty="0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pic>
        <p:nvPicPr>
          <p:cNvPr id="13517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3608" y="1268760"/>
            <a:ext cx="6638702" cy="4248472"/>
          </a:xfrm>
          <a:noFill/>
          <a:ln/>
        </p:spPr>
      </p:pic>
      <p:sp>
        <p:nvSpPr>
          <p:cNvPr id="2" name="矩形 1"/>
          <p:cNvSpPr/>
          <p:nvPr/>
        </p:nvSpPr>
        <p:spPr>
          <a:xfrm>
            <a:off x="683568" y="5373216"/>
            <a:ext cx="7272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latin typeface="CMR8"/>
              </a:rPr>
              <a:t>The </a:t>
            </a:r>
            <a:r>
              <a:rPr lang="en-US" altLang="zh-CN" sz="2000" b="1" dirty="0">
                <a:latin typeface="CMR8"/>
              </a:rPr>
              <a:t>predicted cosmic gamma-ray spectrum by the </a:t>
            </a:r>
            <a:r>
              <a:rPr lang="en-US" altLang="zh-CN" sz="2000" b="1" dirty="0" smtClean="0">
                <a:latin typeface="CMR8"/>
              </a:rPr>
              <a:t>GC-model </a:t>
            </a:r>
            <a:r>
              <a:rPr lang="en-US" altLang="zh-CN" sz="2000" b="1" dirty="0">
                <a:latin typeface="CMR8"/>
              </a:rPr>
              <a:t>Equation </a:t>
            </a:r>
            <a:r>
              <a:rPr lang="en-US" altLang="zh-CN" sz="2000" b="1" dirty="0" smtClean="0">
                <a:latin typeface="CMR8"/>
              </a:rPr>
              <a:t>and </a:t>
            </a:r>
            <a:r>
              <a:rPr lang="en-US" altLang="zh-CN" sz="2000" b="1" dirty="0">
                <a:latin typeface="CMR8"/>
              </a:rPr>
              <a:t>comparisons </a:t>
            </a:r>
            <a:r>
              <a:rPr lang="en-US" altLang="zh-CN" sz="2000" b="1" dirty="0" smtClean="0">
                <a:latin typeface="CMR8"/>
              </a:rPr>
              <a:t>with the </a:t>
            </a:r>
            <a:r>
              <a:rPr lang="en-US" altLang="zh-CN" sz="2000" b="1" dirty="0">
                <a:latin typeface="CMR8"/>
              </a:rPr>
              <a:t>Fermi-LAT and VERITAS data for </a:t>
            </a:r>
            <a:r>
              <a:rPr lang="en-US" altLang="zh-CN" sz="2000" b="1" dirty="0" err="1">
                <a:latin typeface="CMR8"/>
              </a:rPr>
              <a:t>Tycho</a:t>
            </a:r>
            <a:r>
              <a:rPr lang="en-US" altLang="zh-CN" sz="2000" b="1" dirty="0">
                <a:latin typeface="CMR8"/>
              </a:rPr>
              <a:t> (</a:t>
            </a:r>
            <a:r>
              <a:rPr lang="en-US" altLang="zh-CN" sz="2000" b="1" dirty="0" err="1">
                <a:latin typeface="CMR8"/>
              </a:rPr>
              <a:t>Archambault</a:t>
            </a:r>
            <a:r>
              <a:rPr lang="en-US" altLang="zh-CN" sz="2000" b="1" dirty="0">
                <a:latin typeface="CMR8"/>
              </a:rPr>
              <a:t> </a:t>
            </a:r>
            <a:r>
              <a:rPr lang="en-US" altLang="zh-CN" sz="2000" b="1" dirty="0" smtClean="0">
                <a:latin typeface="CMR8"/>
              </a:rPr>
              <a:t>et </a:t>
            </a:r>
            <a:r>
              <a:rPr lang="pt-PT" altLang="zh-CN" sz="2000" b="1" dirty="0" smtClean="0">
                <a:latin typeface="CMR8"/>
              </a:rPr>
              <a:t>al</a:t>
            </a:r>
            <a:r>
              <a:rPr lang="pt-PT" altLang="zh-CN" sz="2000" b="1" dirty="0">
                <a:latin typeface="CMR8"/>
              </a:rPr>
              <a:t>. 2017).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751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3075" name="文本框 1"/>
          <p:cNvSpPr txBox="1">
            <a:spLocks noChangeArrowheads="1"/>
          </p:cNvSpPr>
          <p:nvPr/>
        </p:nvSpPr>
        <p:spPr bwMode="auto">
          <a:xfrm>
            <a:off x="2916238" y="333375"/>
            <a:ext cx="244810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400" b="1" dirty="0">
                <a:solidFill>
                  <a:srgbClr val="FF00FF"/>
                </a:solidFill>
                <a:ea typeface="楷体" panose="02010609060101010101" pitchFamily="49" charset="-122"/>
              </a:rPr>
              <a:t>主要内容</a:t>
            </a:r>
          </a:p>
        </p:txBody>
      </p:sp>
      <p:sp>
        <p:nvSpPr>
          <p:cNvPr id="3076" name="文本框 2"/>
          <p:cNvSpPr txBox="1">
            <a:spLocks noChangeArrowheads="1"/>
          </p:cNvSpPr>
          <p:nvPr/>
        </p:nvSpPr>
        <p:spPr bwMode="auto">
          <a:xfrm>
            <a:off x="1042988" y="1609725"/>
            <a:ext cx="3057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、胶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子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凝聚现象</a:t>
            </a:r>
            <a:endParaRPr lang="zh-CN" altLang="en-US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077" name="文本框 3"/>
          <p:cNvSpPr txBox="1">
            <a:spLocks noChangeArrowheads="1"/>
          </p:cNvSpPr>
          <p:nvPr/>
        </p:nvSpPr>
        <p:spPr bwMode="auto">
          <a:xfrm>
            <a:off x="1692275" y="2257425"/>
            <a:ext cx="559961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1. 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对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QCD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演化方程的修正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2. 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胶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子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凝聚（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Gluon Condensation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078" name="文本框 4"/>
          <p:cNvSpPr txBox="1">
            <a:spLocks noChangeArrowheads="1"/>
          </p:cNvSpPr>
          <p:nvPr/>
        </p:nvSpPr>
        <p:spPr bwMode="auto">
          <a:xfrm>
            <a:off x="971550" y="3554413"/>
            <a:ext cx="53575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二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、高能宇宙线能谱中的</a:t>
            </a: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GC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效应</a:t>
            </a:r>
          </a:p>
        </p:txBody>
      </p:sp>
      <p:sp>
        <p:nvSpPr>
          <p:cNvPr id="3079" name="文本框 5"/>
          <p:cNvSpPr txBox="1">
            <a:spLocks noChangeArrowheads="1"/>
          </p:cNvSpPr>
          <p:nvPr/>
        </p:nvSpPr>
        <p:spPr bwMode="auto">
          <a:xfrm>
            <a:off x="971600" y="5661248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三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小结</a:t>
            </a:r>
          </a:p>
        </p:txBody>
      </p:sp>
      <p:sp>
        <p:nvSpPr>
          <p:cNvPr id="9" name="文本框 3"/>
          <p:cNvSpPr txBox="1">
            <a:spLocks noChangeArrowheads="1"/>
          </p:cNvSpPr>
          <p:nvPr/>
        </p:nvSpPr>
        <p:spPr bwMode="auto">
          <a:xfrm>
            <a:off x="1763688" y="4005064"/>
            <a:ext cx="612068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1. Gamma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光谱</a:t>
            </a:r>
            <a:endParaRPr lang="en-US" altLang="zh-CN" sz="28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. 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正电子谱</a:t>
            </a:r>
            <a:endParaRPr lang="en-US" altLang="zh-CN" sz="28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3.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正电子谱与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Gamma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光谱的关联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1" y="1412776"/>
            <a:ext cx="8172400" cy="5329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 dirty="0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Tycho</a:t>
            </a:r>
            <a:r>
              <a:rPr lang="en-US" altLang="zh-CN" b="1" dirty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1572</a:t>
            </a:r>
          </a:p>
        </p:txBody>
      </p:sp>
      <p:pic>
        <p:nvPicPr>
          <p:cNvPr id="136195" name="imgPicture" descr="b17eca8065380cd7afbabce4a144ad345982811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916113"/>
            <a:ext cx="2886075" cy="405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3419872" y="2060848"/>
            <a:ext cx="4896544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1572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年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11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月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11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日丹麦天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文字学家</a:t>
            </a:r>
            <a:r>
              <a:rPr lang="en-US" altLang="zh-CN" sz="2800" dirty="0" err="1">
                <a:latin typeface="华文楷体" panose="02010600040101010101" pitchFamily="2" charset="-122"/>
                <a:ea typeface="华文楷体" panose="02010600040101010101" pitchFamily="2" charset="-122"/>
              </a:rPr>
              <a:t>Tycho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记录了用肉眼观察到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的在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仙后座出现一颗明亮的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星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, 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此星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编号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SN1572, 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又称第谷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星</a:t>
            </a:r>
            <a:r>
              <a:rPr lang="en-US" altLang="zh-CN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, </a:t>
            </a:r>
            <a:r>
              <a:rPr lang="zh-CN" altLang="en-US" sz="2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这是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一颗爆发的超新星 。</a:t>
            </a:r>
          </a:p>
        </p:txBody>
      </p:sp>
    </p:spTree>
    <p:extLst>
      <p:ext uri="{BB962C8B-B14F-4D97-AF65-F5344CB8AC3E}">
        <p14:creationId xmlns:p14="http://schemas.microsoft.com/office/powerpoint/2010/main" val="3766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24579" name="文本框 1"/>
          <p:cNvSpPr txBox="1">
            <a:spLocks noChangeArrowheads="1"/>
          </p:cNvSpPr>
          <p:nvPr/>
        </p:nvSpPr>
        <p:spPr bwMode="auto">
          <a:xfrm>
            <a:off x="2915816" y="260648"/>
            <a:ext cx="275748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400" b="1" dirty="0" smtClean="0">
                <a:solidFill>
                  <a:srgbClr val="FF00FF"/>
                </a:solidFill>
                <a:ea typeface="楷体" panose="02010609060101010101" pitchFamily="49" charset="-122"/>
              </a:rPr>
              <a:t>Summary</a:t>
            </a:r>
            <a:endParaRPr lang="zh-CN" altLang="en-US" sz="4400" b="1" dirty="0">
              <a:solidFill>
                <a:srgbClr val="FF00FF"/>
              </a:solidFill>
              <a:ea typeface="楷体" panose="02010609060101010101" pitchFamily="49" charset="-122"/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107504" y="1379438"/>
            <a:ext cx="7992888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   </a:t>
            </a:r>
            <a:r>
              <a:rPr lang="zh-CN" altLang="en-US" sz="2400" dirty="0" smtClean="0">
                <a:latin typeface="+mn-lt"/>
                <a:ea typeface="华文楷体" panose="02010600040101010101" pitchFamily="2" charset="-122"/>
              </a:rPr>
              <a:t>（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1</a:t>
            </a:r>
            <a:r>
              <a:rPr lang="zh-CN" altLang="en-US" sz="2400" dirty="0">
                <a:latin typeface="+mn-lt"/>
                <a:ea typeface="华文楷体" panose="02010600040101010101" pitchFamily="2" charset="-122"/>
              </a:rPr>
              <a:t>）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Gluon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condensation(GC)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in proton is an exciting theoretic result,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it will change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our traditional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of understanding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proton behavior at high energy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zh-CN" sz="2400" dirty="0">
              <a:latin typeface="+mn-lt"/>
              <a:ea typeface="华文楷体" panose="02010600040101010101" pitchFamily="2" charset="-122"/>
            </a:endParaRPr>
          </a:p>
          <a:p>
            <a:pPr algn="just"/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   </a:t>
            </a:r>
            <a:r>
              <a:rPr lang="zh-CN" altLang="en-US" sz="2400" dirty="0">
                <a:latin typeface="+mn-lt"/>
                <a:ea typeface="华文楷体" panose="02010600040101010101" pitchFamily="2" charset="-122"/>
              </a:rPr>
              <a:t>（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2</a:t>
            </a:r>
            <a:r>
              <a:rPr lang="zh-CN" altLang="en-US" sz="2400" dirty="0" smtClean="0">
                <a:latin typeface="+mn-lt"/>
                <a:ea typeface="华文楷体" panose="02010600040101010101" pitchFamily="2" charset="-122"/>
              </a:rPr>
              <a:t>）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Large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number of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gluons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will accumulate near a certain energy when the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GC effects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occurring, this phenomenon provides a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possible source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of the broken power-law in the energy spectra 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of cosmic </a:t>
            </a:r>
            <a:r>
              <a:rPr lang="en-US" altLang="zh-CN" sz="2400" dirty="0">
                <a:latin typeface="+mn-lt"/>
                <a:ea typeface="华文楷体" panose="02010600040101010101" pitchFamily="2" charset="-122"/>
              </a:rPr>
              <a:t>rays. </a:t>
            </a:r>
            <a:endParaRPr lang="en-US" altLang="zh-CN" sz="2400" dirty="0" smtClean="0">
              <a:latin typeface="+mn-lt"/>
              <a:ea typeface="华文楷体" panose="02010600040101010101" pitchFamily="2" charset="-122"/>
            </a:endParaRPr>
          </a:p>
          <a:p>
            <a:pPr algn="just"/>
            <a:endParaRPr lang="en-US" altLang="zh-CN" sz="2400" dirty="0" smtClean="0">
              <a:latin typeface="+mn-lt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    </a:t>
            </a:r>
            <a:r>
              <a:rPr lang="zh-CN" altLang="en-US" sz="2400" dirty="0" smtClean="0">
                <a:latin typeface="+mn-lt"/>
                <a:ea typeface="华文楷体" panose="02010600040101010101" pitchFamily="2" charset="-122"/>
              </a:rPr>
              <a:t>（</a:t>
            </a:r>
            <a:r>
              <a:rPr lang="en-US" altLang="zh-CN" sz="2400" dirty="0" smtClean="0">
                <a:latin typeface="+mn-lt"/>
                <a:ea typeface="华文楷体" panose="02010600040101010101" pitchFamily="2" charset="-122"/>
              </a:rPr>
              <a:t>3</a:t>
            </a:r>
            <a:r>
              <a:rPr lang="zh-CN" altLang="en-US" sz="2400" dirty="0" smtClean="0">
                <a:latin typeface="+mn-lt"/>
                <a:ea typeface="华文楷体" panose="02010600040101010101" pitchFamily="2" charset="-122"/>
              </a:rPr>
              <a:t>）</a:t>
            </a:r>
            <a:r>
              <a:rPr lang="en-US" altLang="zh-CN" sz="2400" dirty="0" smtClean="0"/>
              <a:t>Gluon </a:t>
            </a:r>
            <a:r>
              <a:rPr lang="en-US" altLang="zh-CN" sz="2400" dirty="0"/>
              <a:t>condensation will open a window for exposing the new phenomena about astrophysics and high energy physics.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33795" name="文本框 1"/>
          <p:cNvSpPr txBox="1">
            <a:spLocks noChangeArrowheads="1"/>
          </p:cNvSpPr>
          <p:nvPr/>
        </p:nvSpPr>
        <p:spPr bwMode="auto">
          <a:xfrm>
            <a:off x="2268538" y="2852738"/>
            <a:ext cx="35115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600" b="1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Thank</a:t>
            </a:r>
            <a:r>
              <a:rPr lang="zh-CN" altLang="en-US" sz="6600" b="1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 </a:t>
            </a:r>
            <a:r>
              <a:rPr lang="en-US" altLang="zh-CN" sz="6600" b="1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You</a:t>
            </a:r>
            <a:endParaRPr lang="zh-CN" altLang="en-US" sz="6600" b="1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395536" y="5661248"/>
            <a:ext cx="7561263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质子是宇宙的最基本组分之一</a:t>
            </a:r>
            <a:r>
              <a:rPr lang="en-US" altLang="zh-CN" sz="2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质子由夸克和胶子组成</a:t>
            </a:r>
            <a:r>
              <a:rPr lang="en-US" altLang="zh-CN" sz="2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胶子支配了高能质子相互作用 </a:t>
            </a:r>
            <a:r>
              <a:rPr lang="en-US" altLang="zh-CN" sz="2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2195736" y="332656"/>
            <a:ext cx="4966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 dirty="0" smtClean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3200" b="1" dirty="0" smtClean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、对</a:t>
            </a:r>
            <a:r>
              <a:rPr lang="en-US" altLang="zh-CN" sz="3200" b="1" dirty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QCD</a:t>
            </a:r>
            <a:r>
              <a:rPr lang="zh-CN" altLang="en-US" sz="3200" b="1" dirty="0">
                <a:solidFill>
                  <a:srgbClr val="FF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演化方程的修正</a:t>
            </a:r>
            <a:endParaRPr lang="en-US" altLang="zh-CN" sz="3200" b="1" dirty="0">
              <a:solidFill>
                <a:srgbClr val="FF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00808"/>
            <a:ext cx="3851920" cy="3314329"/>
          </a:xfrm>
          <a:prstGeom prst="rect">
            <a:avLst/>
          </a:prstGeom>
          <a:noFill/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68760"/>
            <a:ext cx="453996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11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grpSp>
        <p:nvGrpSpPr>
          <p:cNvPr id="7171" name="Group 10"/>
          <p:cNvGrpSpPr>
            <a:grpSpLocks/>
          </p:cNvGrpSpPr>
          <p:nvPr/>
        </p:nvGrpSpPr>
        <p:grpSpPr bwMode="auto">
          <a:xfrm>
            <a:off x="4500563" y="1611313"/>
            <a:ext cx="2743200" cy="1889125"/>
            <a:chOff x="3243" y="981"/>
            <a:chExt cx="2130" cy="1190"/>
          </a:xfrm>
        </p:grpSpPr>
        <p:pic>
          <p:nvPicPr>
            <p:cNvPr id="7191" name="Picture 1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1480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2" name="Picture 1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961216">
              <a:off x="3742" y="1298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3" name="Picture 1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961216">
              <a:off x="4195" y="981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4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18461">
              <a:off x="3787" y="1616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5" name="Picture 1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18461">
              <a:off x="4241" y="1253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6" name="Picture 1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270823">
              <a:off x="4285" y="1570"/>
              <a:ext cx="590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7" name="Picture 1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062406">
              <a:off x="4286" y="1888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8" name="Picture 1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389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3348038" y="2400300"/>
          <a:ext cx="8636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公式" r:id="rId4" imgW="418918" imgH="177723" progId="Equation.3">
                  <p:embed/>
                </p:oleObj>
              </mc:Choice>
              <mc:Fallback>
                <p:oleObj name="公式" r:id="rId4" imgW="418918" imgH="177723" progId="Equation.3">
                  <p:embed/>
                  <p:pic>
                    <p:nvPicPr>
                      <p:cNvPr id="717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400300"/>
                        <a:ext cx="8636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Oval 22"/>
          <p:cNvSpPr>
            <a:spLocks noChangeArrowheads="1"/>
          </p:cNvSpPr>
          <p:nvPr/>
        </p:nvSpPr>
        <p:spPr bwMode="auto">
          <a:xfrm>
            <a:off x="6011863" y="1989138"/>
            <a:ext cx="1008062" cy="935037"/>
          </a:xfrm>
          <a:prstGeom prst="ellipse">
            <a:avLst/>
          </a:prstGeom>
          <a:solidFill>
            <a:srgbClr val="FFFF99">
              <a:alpha val="32941"/>
            </a:srgbClr>
          </a:solidFill>
          <a:ln w="1905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/>
          </a:p>
        </p:txBody>
      </p:sp>
      <p:sp>
        <p:nvSpPr>
          <p:cNvPr id="7174" name="Text Box 23"/>
          <p:cNvSpPr txBox="1">
            <a:spLocks noChangeArrowheads="1"/>
          </p:cNvSpPr>
          <p:nvPr/>
        </p:nvSpPr>
        <p:spPr bwMode="auto">
          <a:xfrm>
            <a:off x="6948488" y="2781300"/>
            <a:ext cx="12239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latin typeface="Trebuchet MS" panose="020B0603020202020204" pitchFamily="34" charset="0"/>
              </a:rPr>
              <a:t>Fusion</a:t>
            </a:r>
          </a:p>
        </p:txBody>
      </p:sp>
      <p:grpSp>
        <p:nvGrpSpPr>
          <p:cNvPr id="7175" name="Group 2"/>
          <p:cNvGrpSpPr>
            <a:grpSpLocks/>
          </p:cNvGrpSpPr>
          <p:nvPr/>
        </p:nvGrpSpPr>
        <p:grpSpPr bwMode="auto">
          <a:xfrm>
            <a:off x="971550" y="1557338"/>
            <a:ext cx="2101850" cy="1889125"/>
            <a:chOff x="385" y="890"/>
            <a:chExt cx="1631" cy="1190"/>
          </a:xfrm>
        </p:grpSpPr>
        <p:pic>
          <p:nvPicPr>
            <p:cNvPr id="7184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389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5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961216">
              <a:off x="884" y="1207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6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961216">
              <a:off x="1337" y="890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7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18461">
              <a:off x="929" y="1525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8" name="Picture 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49131">
              <a:off x="1383" y="1162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9" name="Picture 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255336">
              <a:off x="1428" y="1525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90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062406">
              <a:off x="1428" y="1797"/>
              <a:ext cx="588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176" name="文本框 1"/>
          <p:cNvSpPr txBox="1">
            <a:spLocks noChangeArrowheads="1"/>
          </p:cNvSpPr>
          <p:nvPr/>
        </p:nvSpPr>
        <p:spPr bwMode="auto">
          <a:xfrm>
            <a:off x="395288" y="3789363"/>
            <a:ext cx="2949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ea typeface="楷体" panose="02010609060101010101" pitchFamily="49" charset="-122"/>
              </a:rPr>
              <a:t>Evolution equation</a:t>
            </a:r>
            <a:endParaRPr lang="zh-CN" altLang="en-US" sz="2400" b="1" dirty="0">
              <a:ea typeface="楷体" panose="02010609060101010101" pitchFamily="49" charset="-122"/>
            </a:endParaRPr>
          </a:p>
        </p:txBody>
      </p:sp>
      <p:sp>
        <p:nvSpPr>
          <p:cNvPr id="7177" name="文本框 3"/>
          <p:cNvSpPr txBox="1">
            <a:spLocks noChangeArrowheads="1"/>
          </p:cNvSpPr>
          <p:nvPr/>
        </p:nvSpPr>
        <p:spPr bwMode="auto">
          <a:xfrm>
            <a:off x="539750" y="4652963"/>
            <a:ext cx="1262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rgbClr val="D60093"/>
                </a:solidFill>
                <a:ea typeface="楷体" panose="02010609060101010101" pitchFamily="49" charset="-122"/>
              </a:rPr>
              <a:t>DGLAP</a:t>
            </a:r>
            <a:endParaRPr lang="zh-CN" altLang="en-US" sz="2400" b="1" dirty="0">
              <a:solidFill>
                <a:srgbClr val="D60093"/>
              </a:solidFill>
              <a:ea typeface="楷体" panose="02010609060101010101" pitchFamily="49" charset="-122"/>
            </a:endParaRPr>
          </a:p>
        </p:txBody>
      </p:sp>
      <p:pic>
        <p:nvPicPr>
          <p:cNvPr id="7178" name="图片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508500"/>
            <a:ext cx="1438275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文本框 4"/>
          <p:cNvSpPr txBox="1">
            <a:spLocks noChangeArrowheads="1"/>
          </p:cNvSpPr>
          <p:nvPr/>
        </p:nvSpPr>
        <p:spPr bwMode="auto">
          <a:xfrm>
            <a:off x="611188" y="5732463"/>
            <a:ext cx="1006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rgbClr val="D60093"/>
                </a:solidFill>
                <a:ea typeface="楷体" panose="02010609060101010101" pitchFamily="49" charset="-122"/>
              </a:rPr>
              <a:t>BFKL</a:t>
            </a:r>
            <a:endParaRPr lang="zh-CN" altLang="en-US" sz="2400" b="1" dirty="0">
              <a:solidFill>
                <a:srgbClr val="D60093"/>
              </a:solidFill>
              <a:ea typeface="楷体" panose="02010609060101010101" pitchFamily="49" charset="-122"/>
            </a:endParaRPr>
          </a:p>
        </p:txBody>
      </p:sp>
      <p:pic>
        <p:nvPicPr>
          <p:cNvPr id="7180" name="图片 4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5661025"/>
            <a:ext cx="139541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81" name="Object 20"/>
          <p:cNvGraphicFramePr>
            <a:graphicFrameLocks noChangeAspect="1"/>
          </p:cNvGraphicFramePr>
          <p:nvPr/>
        </p:nvGraphicFramePr>
        <p:xfrm>
          <a:off x="3635375" y="5805488"/>
          <a:ext cx="8636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公式" r:id="rId8" imgW="418918" imgH="177723" progId="Equation.3">
                  <p:embed/>
                </p:oleObj>
              </mc:Choice>
              <mc:Fallback>
                <p:oleObj name="公式" r:id="rId8" imgW="418918" imgH="177723" progId="Equation.3">
                  <p:embed/>
                  <p:pic>
                    <p:nvPicPr>
                      <p:cNvPr id="718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805488"/>
                        <a:ext cx="86360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文本框 5"/>
          <p:cNvSpPr txBox="1">
            <a:spLocks noChangeArrowheads="1"/>
          </p:cNvSpPr>
          <p:nvPr/>
        </p:nvSpPr>
        <p:spPr bwMode="auto">
          <a:xfrm>
            <a:off x="4716463" y="5445125"/>
            <a:ext cx="3311525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ea typeface="楷体" panose="02010609060101010101" pitchFamily="49" charset="-122"/>
              </a:rPr>
              <a:t>Chaos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ea typeface="楷体" panose="02010609060101010101" pitchFamily="49" charset="-122"/>
              </a:rPr>
              <a:t>Gluon condensation</a:t>
            </a:r>
            <a:endParaRPr lang="zh-CN" altLang="en-US" sz="2400" b="1" dirty="0">
              <a:solidFill>
                <a:srgbClr val="0000FF"/>
              </a:solidFill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44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 3"/>
          <p:cNvSpPr>
            <a:spLocks noChangeArrowheads="1"/>
          </p:cNvSpPr>
          <p:nvPr/>
        </p:nvSpPr>
        <p:spPr bwMode="auto">
          <a:xfrm>
            <a:off x="-50" y="1196752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8" name="文本框 3"/>
          <p:cNvSpPr txBox="1">
            <a:spLocks noChangeArrowheads="1"/>
          </p:cNvSpPr>
          <p:nvPr/>
        </p:nvSpPr>
        <p:spPr bwMode="auto">
          <a:xfrm>
            <a:off x="1979712" y="332656"/>
            <a:ext cx="45897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 dirty="0" smtClean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</a:t>
            </a:r>
            <a:r>
              <a:rPr lang="en-US" altLang="zh-CN" sz="3600" b="1" dirty="0" smtClean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BFKL</a:t>
            </a:r>
            <a:r>
              <a:rPr lang="zh-CN" altLang="en-US" sz="3600" b="1" dirty="0" smtClean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方程的小</a:t>
            </a:r>
            <a:r>
              <a:rPr lang="en-US" altLang="zh-CN" sz="3600" b="1" dirty="0" smtClean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zh-CN" altLang="en-US" sz="3600" b="1" dirty="0" smtClean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修正</a:t>
            </a:r>
            <a:endParaRPr lang="zh-CN" altLang="en-US" sz="3600" b="1" dirty="0">
              <a:solidFill>
                <a:srgbClr val="FF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95736" y="5363924"/>
            <a:ext cx="3439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Nuclear Physics B </a:t>
            </a:r>
            <a:r>
              <a:rPr lang="en-US" altLang="zh-CN" dirty="0" smtClean="0">
                <a:latin typeface="Times New Roman" panose="02020603050405020304" pitchFamily="18" charset="0"/>
              </a:rPr>
              <a:t>911 (2016) 1-35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195736" y="5939988"/>
            <a:ext cx="3794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Nuclear Physics B </a:t>
            </a:r>
            <a:r>
              <a:rPr lang="en-US" altLang="zh-CN" dirty="0" smtClean="0">
                <a:latin typeface="Times New Roman" panose="02020603050405020304" pitchFamily="18" charset="0"/>
              </a:rPr>
              <a:t>916 (2017) 647-668</a:t>
            </a:r>
            <a:endParaRPr lang="zh-CN" alt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5"/>
            <a:ext cx="806489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3"/>
          <p:cNvSpPr>
            <a:spLocks noChangeArrowheads="1"/>
          </p:cNvSpPr>
          <p:nvPr/>
        </p:nvSpPr>
        <p:spPr bwMode="auto">
          <a:xfrm>
            <a:off x="34925" y="1341438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10243" name="文本框 4"/>
          <p:cNvSpPr txBox="1">
            <a:spLocks noChangeArrowheads="1"/>
          </p:cNvSpPr>
          <p:nvPr/>
        </p:nvSpPr>
        <p:spPr bwMode="auto">
          <a:xfrm>
            <a:off x="2267744" y="332656"/>
            <a:ext cx="59046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 dirty="0">
                <a:solidFill>
                  <a:srgbClr val="FF00FF"/>
                </a:solidFill>
                <a:latin typeface="+mn-lt"/>
                <a:ea typeface="楷体" panose="02010609060101010101" pitchFamily="49" charset="-122"/>
              </a:rPr>
              <a:t>The result of our equation</a:t>
            </a:r>
            <a:endParaRPr lang="zh-CN" altLang="en-US" sz="3200" b="1" dirty="0">
              <a:solidFill>
                <a:srgbClr val="FF00FF"/>
              </a:solidFill>
              <a:latin typeface="+mn-lt"/>
              <a:ea typeface="楷体" panose="02010609060101010101" pitchFamily="49" charset="-122"/>
            </a:endParaRPr>
          </a:p>
        </p:txBody>
      </p:sp>
      <p:pic>
        <p:nvPicPr>
          <p:cNvPr id="1024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76721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79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5656" y="2348880"/>
            <a:ext cx="5725129" cy="3528392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141277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dirty="0" smtClean="0">
                <a:solidFill>
                  <a:schemeClr val="tx1"/>
                </a:solidFill>
              </a:rPr>
              <a:t>Gluon condensation</a:t>
            </a:r>
            <a:br>
              <a:rPr lang="en-US" altLang="zh-CN" sz="4000" dirty="0" smtClean="0">
                <a:solidFill>
                  <a:schemeClr val="tx1"/>
                </a:solidFill>
              </a:rPr>
            </a:br>
            <a:endParaRPr lang="en-US" altLang="zh-CN" sz="4000" dirty="0" smtClean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67744" y="260648"/>
            <a:ext cx="27350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 </a:t>
            </a:r>
            <a:r>
              <a:rPr lang="zh-CN" altLang="en-US" sz="36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胶子凝聚</a:t>
            </a:r>
          </a:p>
        </p:txBody>
      </p:sp>
    </p:spTree>
    <p:extLst>
      <p:ext uri="{BB962C8B-B14F-4D97-AF65-F5344CB8AC3E}">
        <p14:creationId xmlns:p14="http://schemas.microsoft.com/office/powerpoint/2010/main" val="102848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14401" y="1268760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 smtClean="0"/>
              <a:t>The cross-section of inclusive gluon mini-jet production at high energy </a:t>
            </a:r>
            <a:r>
              <a:rPr lang="en-US" altLang="zh-CN" sz="2800" i="1" dirty="0" smtClean="0"/>
              <a:t>p − p </a:t>
            </a:r>
            <a:r>
              <a:rPr lang="en-US" altLang="zh-CN" sz="2800" dirty="0" smtClean="0"/>
              <a:t>Collisions is</a:t>
            </a:r>
            <a:endParaRPr lang="zh-CN" altLang="en-US" sz="2800" b="1" dirty="0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83768" y="260648"/>
            <a:ext cx="472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FF"/>
                </a:solidFill>
              </a:rPr>
              <a:t>Gluon Condensation</a:t>
            </a:r>
            <a:endParaRPr lang="zh-CN" altLang="en-US" sz="3600" b="1" dirty="0">
              <a:solidFill>
                <a:srgbClr val="FF00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5140349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00FF"/>
                </a:solidFill>
                <a:latin typeface="+mn-lt"/>
              </a:rPr>
              <a:t>The number of secondary particles is </a:t>
            </a:r>
            <a:r>
              <a:rPr lang="en-US" altLang="zh-CN" sz="2800" dirty="0" smtClean="0">
                <a:solidFill>
                  <a:srgbClr val="0000FF"/>
                </a:solidFill>
                <a:latin typeface="+mn-lt"/>
              </a:rPr>
              <a:t>proportional to it if </a:t>
            </a:r>
            <a:r>
              <a:rPr lang="en-US" altLang="zh-CN" sz="2800" dirty="0">
                <a:solidFill>
                  <a:srgbClr val="0000FF"/>
                </a:solidFill>
                <a:latin typeface="+mn-lt"/>
              </a:rPr>
              <a:t>we neglect </a:t>
            </a:r>
            <a:r>
              <a:rPr lang="en-US" altLang="zh-CN" sz="2800" dirty="0" smtClean="0">
                <a:solidFill>
                  <a:srgbClr val="0000FF"/>
                </a:solidFill>
                <a:latin typeface="+mn-lt"/>
              </a:rPr>
              <a:t>the mechanism </a:t>
            </a:r>
            <a:r>
              <a:rPr lang="en-US" altLang="zh-CN" sz="2800" dirty="0">
                <a:solidFill>
                  <a:srgbClr val="0000FF"/>
                </a:solidFill>
                <a:latin typeface="+mn-lt"/>
              </a:rPr>
              <a:t>of fragmentation of gluons into secondary particles.</a:t>
            </a:r>
            <a:endParaRPr lang="zh-CN" altLang="en-US" sz="2800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564904"/>
            <a:ext cx="5786373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27175" y="1196752"/>
            <a:ext cx="8172450" cy="540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 b="1" dirty="0">
              <a:solidFill>
                <a:srgbClr val="CC00CC"/>
              </a:solidFill>
              <a:ea typeface="楷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47664" y="334397"/>
            <a:ext cx="66720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6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二、高能宇宙线能谱中的</a:t>
            </a:r>
            <a:r>
              <a:rPr lang="en-US" altLang="zh-CN" sz="36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GC</a:t>
            </a:r>
            <a:r>
              <a:rPr lang="zh-CN" altLang="en-US" sz="36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效应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67544" y="1988840"/>
            <a:ext cx="77048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、超高能宇宙线可能达到产生</a:t>
            </a: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GC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的域能。</a:t>
            </a:r>
            <a:endParaRPr lang="en-US" altLang="zh-CN" sz="2800" dirty="0" smtClean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、超新星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遗迹是产生高能宇宙射线的重要源头</a:t>
            </a:r>
            <a:r>
              <a:rPr lang="en-US" altLang="zh-CN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, 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其中质子和原子核的碰撞有可能出现胶子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凝聚。</a:t>
            </a:r>
            <a:endParaRPr lang="en-US" altLang="zh-CN" sz="2800" dirty="0" smtClean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r>
              <a:rPr lang="zh-CN" altLang="en-US" sz="280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宇宙线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能谱呈现</a:t>
            </a: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power-law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规律，若有</a:t>
            </a: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GC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出现，则有明显</a:t>
            </a: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power-law broken</a:t>
            </a:r>
            <a:r>
              <a:rPr lang="zh-CN" altLang="en-US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现象</a:t>
            </a:r>
            <a:r>
              <a:rPr lang="en-US" altLang="zh-CN" sz="2800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zh-CN" altLang="en-US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81007" y="4581128"/>
            <a:ext cx="8784976" cy="13255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endParaRPr lang="zh-CN" altLang="en-US" sz="28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92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561</Words>
  <Application>Microsoft Office PowerPoint</Application>
  <PresentationFormat>全屏显示(4:3)</PresentationFormat>
  <Paragraphs>65</Paragraphs>
  <Slides>22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CMR8</vt:lpstr>
      <vt:lpstr>等线</vt:lpstr>
      <vt:lpstr>华文楷体</vt:lpstr>
      <vt:lpstr>华文隶书</vt:lpstr>
      <vt:lpstr>楷体</vt:lpstr>
      <vt:lpstr>宋体</vt:lpstr>
      <vt:lpstr>Arial</vt:lpstr>
      <vt:lpstr>Times New Roman</vt:lpstr>
      <vt:lpstr>Trebuchet MS</vt:lpstr>
      <vt:lpstr>自定义设计方案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AMS 测量的重要成果 </vt:lpstr>
      <vt:lpstr>PowerPoint 演示文稿</vt:lpstr>
      <vt:lpstr>3、正电子谱与Gamma光谱的关联</vt:lpstr>
      <vt:lpstr>VARITAS and Fermi-LAT 2017</vt:lpstr>
      <vt:lpstr>PowerPoint 演示文稿</vt:lpstr>
      <vt:lpstr>Tycho 1572</vt:lpstr>
      <vt:lpstr>PowerPoint 演示文稿</vt:lpstr>
      <vt:lpstr>PowerPoint 演示文稿</vt:lpstr>
    </vt:vector>
  </TitlesOfParts>
  <Company>ECNU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 Jin</dc:creator>
  <cp:lastModifiedBy>ThinkPad</cp:lastModifiedBy>
  <cp:revision>179</cp:revision>
  <dcterms:created xsi:type="dcterms:W3CDTF">2011-05-26T05:02:41Z</dcterms:created>
  <dcterms:modified xsi:type="dcterms:W3CDTF">2019-12-09T00:04:34Z</dcterms:modified>
</cp:coreProperties>
</file>