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1"/>
  </p:sldMasterIdLst>
  <p:notesMasterIdLst>
    <p:notesMasterId r:id="rId34"/>
  </p:notesMasterIdLst>
  <p:handoutMasterIdLst>
    <p:handoutMasterId r:id="rId35"/>
  </p:handoutMasterIdLst>
  <p:sldIdLst>
    <p:sldId id="680" r:id="rId2"/>
    <p:sldId id="692" r:id="rId3"/>
    <p:sldId id="710" r:id="rId4"/>
    <p:sldId id="723" r:id="rId5"/>
    <p:sldId id="724" r:id="rId6"/>
    <p:sldId id="734" r:id="rId7"/>
    <p:sldId id="694" r:id="rId8"/>
    <p:sldId id="727" r:id="rId9"/>
    <p:sldId id="714" r:id="rId10"/>
    <p:sldId id="707" r:id="rId11"/>
    <p:sldId id="728" r:id="rId12"/>
    <p:sldId id="729" r:id="rId13"/>
    <p:sldId id="676" r:id="rId14"/>
    <p:sldId id="722" r:id="rId15"/>
    <p:sldId id="700" r:id="rId16"/>
    <p:sldId id="679" r:id="rId17"/>
    <p:sldId id="708" r:id="rId18"/>
    <p:sldId id="681" r:id="rId19"/>
    <p:sldId id="682" r:id="rId20"/>
    <p:sldId id="701" r:id="rId21"/>
    <p:sldId id="721" r:id="rId22"/>
    <p:sldId id="702" r:id="rId23"/>
    <p:sldId id="716" r:id="rId24"/>
    <p:sldId id="704" r:id="rId25"/>
    <p:sldId id="705" r:id="rId26"/>
    <p:sldId id="730" r:id="rId27"/>
    <p:sldId id="731" r:id="rId28"/>
    <p:sldId id="732" r:id="rId29"/>
    <p:sldId id="733" r:id="rId30"/>
    <p:sldId id="735" r:id="rId31"/>
    <p:sldId id="725" r:id="rId32"/>
    <p:sldId id="726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6600"/>
    <a:srgbClr val="FFFF00"/>
    <a:srgbClr val="3399FF"/>
    <a:srgbClr val="996633"/>
    <a:srgbClr val="C0C0C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2" autoAdjust="0"/>
    <p:restoredTop sz="86876" autoAdjust="0"/>
  </p:normalViewPr>
  <p:slideViewPr>
    <p:cSldViewPr>
      <p:cViewPr varScale="1">
        <p:scale>
          <a:sx n="88" d="100"/>
          <a:sy n="88" d="100"/>
        </p:scale>
        <p:origin x="12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861"/>
    </p:cViewPr>
  </p:sorterViewPr>
  <p:notesViewPr>
    <p:cSldViewPr>
      <p:cViewPr varScale="1">
        <p:scale>
          <a:sx n="68" d="100"/>
          <a:sy n="68" d="100"/>
        </p:scale>
        <p:origin x="2592" y="5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kumimoji="0" sz="1200">
                <a:latin typeface="Tahom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yh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200">
                <a:latin typeface="Tahom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F669A3F-BFEF-486A-ABB7-85C787E11C87}" type="datetime10">
              <a:rPr lang="zh-CN" altLang="en-US" smtClean="0"/>
              <a:t>22:34</a:t>
            </a:fld>
            <a:endParaRPr lang="en-US" altLang="zh-CN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kumimoji="0" sz="1200"/>
            </a:lvl1pPr>
          </a:lstStyle>
          <a:p>
            <a:r>
              <a:rPr lang="zh-CN" altLang="en-US"/>
              <a:t>物理系博士后流动站评估报告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200"/>
            </a:lvl1pPr>
          </a:lstStyle>
          <a:p>
            <a:fld id="{2474D498-63A7-48F8-92A7-88388FF7BA2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0766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FontTx/>
              <a:buChar char="•"/>
              <a:defRPr sz="1200">
                <a:latin typeface="Tahom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5583" name="Rectangle 1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Tahom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100799C9-0142-4C4B-AAE7-3F5D57D6935E}" type="datetime10">
              <a:rPr lang="zh-CN" altLang="en-US" smtClean="0"/>
              <a:t>22:34</a:t>
            </a:fld>
            <a:endParaRPr lang="en-US" altLang="zh-CN"/>
          </a:p>
        </p:txBody>
      </p:sp>
      <p:sp>
        <p:nvSpPr>
          <p:cNvPr id="365584" name="Rectangle 1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FontTx/>
              <a:buChar char="•"/>
              <a:defRPr sz="1200">
                <a:latin typeface="Tahom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DF108720-452D-40FC-903E-9CFE5C5CD64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972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8720-452D-40FC-903E-9CFE5C5CD640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5595F72-827B-463A-AE27-10666FC91D32}" type="datetime10">
              <a:rPr lang="zh-CN" altLang="en-US" smtClean="0"/>
              <a:t>22:34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08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6BF32-C419-4427-A41F-95D78A709D9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BD26DED-D388-418E-9DB7-94E96BB496E6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00799C9-0142-4C4B-AAE7-3F5D57D6935E}" type="datetime10">
              <a:rPr lang="zh-CN" altLang="en-US" smtClean="0"/>
              <a:t>22:34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08720-452D-40FC-903E-9CFE5C5CD640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0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0" lang="en-US" altLang="zh-CN" smtClean="0">
              <a:latin typeface="Arial" pitchFamily="34" charset="0"/>
              <a:ea typeface="宋体" pitchFamily="2" charset="-122"/>
            </a:endParaRPr>
          </a:p>
          <a:p>
            <a:pPr eaLnBrk="1" hangingPunct="1"/>
            <a:endParaRPr kumimoji="0"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88BD762-9D38-4662-B360-3689A2F41D56}" type="datetime10">
              <a:rPr lang="zh-CN" altLang="en-US" smtClean="0"/>
              <a:t>22:34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79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87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87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B18CB0-D79F-0740-B406-F0DA0B9865C7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684236-FC6D-49E3-BE36-2543F70BE293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21" name="组合 4"/>
          <p:cNvGrpSpPr>
            <a:grpSpLocks noChangeAspect="1"/>
          </p:cNvGrpSpPr>
          <p:nvPr userDrawn="1"/>
        </p:nvGrpSpPr>
        <p:grpSpPr bwMode="auto">
          <a:xfrm>
            <a:off x="201613" y="191136"/>
            <a:ext cx="2441561" cy="801052"/>
            <a:chOff x="1" y="29230"/>
            <a:chExt cx="2441308" cy="801570"/>
          </a:xfrm>
        </p:grpSpPr>
        <p:pic>
          <p:nvPicPr>
            <p:cNvPr id="22" name="Picture 151" descr="C:\Documents and Settings\Administrator\My Documents\My Pictures\未标题-1 拷贝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39689"/>
              <a:ext cx="831111" cy="79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96"/>
            <p:cNvSpPr txBox="1">
              <a:spLocks noChangeArrowheads="1"/>
            </p:cNvSpPr>
            <p:nvPr userDrawn="1"/>
          </p:nvSpPr>
          <p:spPr bwMode="auto">
            <a:xfrm>
              <a:off x="820520" y="29230"/>
              <a:ext cx="1620789" cy="52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zh-CN" altLang="en-US" sz="2800" dirty="0">
                  <a:latin typeface="方正舒体" pitchFamily="2" charset="-122"/>
                  <a:ea typeface="方正舒体" pitchFamily="2" charset="-122"/>
                </a:rPr>
                <a:t>同济大学</a:t>
              </a:r>
            </a:p>
          </p:txBody>
        </p:sp>
        <p:sp>
          <p:nvSpPr>
            <p:cNvPr id="24" name="TextBox 22"/>
            <p:cNvSpPr txBox="1">
              <a:spLocks noChangeArrowheads="1"/>
            </p:cNvSpPr>
            <p:nvPr userDrawn="1"/>
          </p:nvSpPr>
          <p:spPr bwMode="auto">
            <a:xfrm>
              <a:off x="812703" y="506741"/>
              <a:ext cx="1557176" cy="2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50" dirty="0">
                  <a:solidFill>
                    <a:srgbClr val="404040"/>
                  </a:solidFill>
                  <a:ea typeface="宋体" pitchFamily="2" charset="-122"/>
                </a:rPr>
                <a:t>TONGJI  UNIVERSITY</a:t>
              </a:r>
              <a:endParaRPr lang="zh-CN" altLang="en-US" sz="1050" dirty="0">
                <a:solidFill>
                  <a:srgbClr val="404040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92407-A4F1-1C46-A71D-419C3B82C30E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E47EF-D2AD-4D9B-AE6D-DE6096BC90E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3B988-BE35-C849-90A0-1187FD42B748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5DFC5-92BE-49AF-BE64-5924F00C2D7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44624"/>
            <a:ext cx="6929486" cy="8318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600" b="1" baseline="0">
                <a:solidFill>
                  <a:srgbClr val="0000FF"/>
                </a:solidFill>
                <a:latin typeface="Cambria" pitchFamily="18" charset="0"/>
                <a:ea typeface="楷体_GB2312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Wingdings" pitchFamily="2" charset="2"/>
              <a:buChar char="l"/>
              <a:defRPr sz="3200" b="1" baseline="0">
                <a:latin typeface="Cambria" pitchFamily="18" charset="0"/>
                <a:ea typeface="宋体" pitchFamily="2" charset="-122"/>
              </a:defRPr>
            </a:lvl1pPr>
            <a:lvl2pPr>
              <a:buFont typeface="Wingdings" pitchFamily="2" charset="2"/>
              <a:buChar char="l"/>
              <a:defRPr sz="3200" b="1" baseline="0">
                <a:latin typeface="Cambria" pitchFamily="18" charset="0"/>
                <a:ea typeface="宋体" pitchFamily="2" charset="-122"/>
              </a:defRPr>
            </a:lvl2pPr>
            <a:lvl3pPr>
              <a:buFont typeface="Wingdings" pitchFamily="2" charset="2"/>
              <a:buChar char="l"/>
              <a:defRPr sz="3200" b="1" baseline="0">
                <a:latin typeface="Cambria" pitchFamily="18" charset="0"/>
                <a:ea typeface="宋体" pitchFamily="2" charset="-122"/>
              </a:defRPr>
            </a:lvl3pPr>
            <a:lvl4pPr>
              <a:buFont typeface="Wingdings" pitchFamily="2" charset="2"/>
              <a:buChar char="l"/>
              <a:defRPr sz="3200" b="1" baseline="0">
                <a:latin typeface="Cambria" pitchFamily="18" charset="0"/>
                <a:ea typeface="宋体" pitchFamily="2" charset="-122"/>
              </a:defRPr>
            </a:lvl4pPr>
            <a:lvl5pPr>
              <a:buFont typeface="Wingdings" pitchFamily="2" charset="2"/>
              <a:buChar char="l"/>
              <a:defRPr sz="3200" b="1" baseline="0">
                <a:latin typeface="Cambria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zh-CN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089B7-D068-6247-92DF-409DD3C6CB87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3968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DEB54EE6-7EAF-4C8E-A8DA-E646735714D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5D918-0F24-B544-ACF0-37F620DED756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37E5B-C5DE-4E88-9870-C3AF4817E6A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0B4A7-AD1F-8946-8652-DB25EAAB307B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56D5F-ED20-43E6-99E1-E95713F687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2DBB-28CC-0140-A542-88074A89E377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69F1C-52E0-4760-BB63-213DFF1DC60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A6993-BDF9-F449-8FE1-78372CA1CBE3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3EED1-09A1-4AD6-BA05-3F7B5D4DC81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832A3-30F9-B740-9926-320EEB406214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0F052-C98B-4252-B5B0-4782E1DC37C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3AEF7-1C9C-DE48-B36C-7C0F0BECCE3F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429E5-3001-4A6E-A24F-E293C596799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1554A-E78E-3647-9133-91BA7570571A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3C77-AB66-4EB1-9BA3-1E66BB8C60F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4"/>
          <p:cNvGrpSpPr>
            <a:grpSpLocks noChangeAspect="1"/>
          </p:cNvGrpSpPr>
          <p:nvPr userDrawn="1"/>
        </p:nvGrpSpPr>
        <p:grpSpPr bwMode="auto">
          <a:xfrm>
            <a:off x="7236296" y="6237312"/>
            <a:ext cx="1872208" cy="606238"/>
            <a:chOff x="1" y="39689"/>
            <a:chExt cx="2441309" cy="791112"/>
          </a:xfrm>
        </p:grpSpPr>
        <p:pic>
          <p:nvPicPr>
            <p:cNvPr id="25" name="Picture 151" descr="C:\Documents and Settings\Administrator\My Documents\My Pictures\未标题-1 拷贝.png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" y="39689"/>
              <a:ext cx="831112" cy="79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96"/>
            <p:cNvSpPr txBox="1">
              <a:spLocks noChangeArrowheads="1"/>
            </p:cNvSpPr>
            <p:nvPr userDrawn="1"/>
          </p:nvSpPr>
          <p:spPr bwMode="auto">
            <a:xfrm>
              <a:off x="845070" y="61538"/>
              <a:ext cx="1578574" cy="52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dist">
                <a:defRPr/>
              </a:pPr>
              <a:r>
                <a:rPr lang="zh-CN" altLang="en-US" sz="2000" dirty="0">
                  <a:latin typeface="方正舒体" pitchFamily="2" charset="-122"/>
                  <a:ea typeface="方正舒体" pitchFamily="2" charset="-122"/>
                </a:rPr>
                <a:t>同济大学</a:t>
              </a:r>
            </a:p>
          </p:txBody>
        </p:sp>
        <p:sp>
          <p:nvSpPr>
            <p:cNvPr id="27" name="TextBox 22"/>
            <p:cNvSpPr txBox="1">
              <a:spLocks noChangeArrowheads="1"/>
            </p:cNvSpPr>
            <p:nvPr userDrawn="1"/>
          </p:nvSpPr>
          <p:spPr bwMode="auto">
            <a:xfrm>
              <a:off x="754043" y="512049"/>
              <a:ext cx="1687267" cy="30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00" dirty="0">
                  <a:solidFill>
                    <a:srgbClr val="404040"/>
                  </a:solidFill>
                  <a:ea typeface="宋体" pitchFamily="2" charset="-122"/>
                </a:rPr>
                <a:t>TONGJI  UNIVERSITY</a:t>
              </a:r>
              <a:endParaRPr lang="zh-CN" altLang="en-US" sz="900" dirty="0">
                <a:solidFill>
                  <a:srgbClr val="404040"/>
                </a:solidFill>
                <a:ea typeface="宋体" pitchFamily="2" charset="-122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127000" y="72231"/>
            <a:ext cx="8542338" cy="1052513"/>
            <a:chOff x="127000" y="990600"/>
            <a:chExt cx="8542338" cy="1052513"/>
          </a:xfrm>
        </p:grpSpPr>
        <p:sp>
          <p:nvSpPr>
            <p:cNvPr id="1027" name="Rectangle 2"/>
            <p:cNvSpPr>
              <a:spLocks noChangeArrowheads="1"/>
            </p:cNvSpPr>
            <p:nvPr/>
          </p:nvSpPr>
          <p:spPr bwMode="ltGray">
            <a:xfrm>
              <a:off x="417513" y="1098550"/>
              <a:ext cx="438150" cy="4746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028" name="Rectangle 3"/>
            <p:cNvSpPr>
              <a:spLocks noChangeArrowheads="1"/>
            </p:cNvSpPr>
            <p:nvPr/>
          </p:nvSpPr>
          <p:spPr bwMode="ltGray">
            <a:xfrm>
              <a:off x="800100" y="1098550"/>
              <a:ext cx="328613" cy="47466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029" name="Rectangle 4"/>
            <p:cNvSpPr>
              <a:spLocks noChangeArrowheads="1"/>
            </p:cNvSpPr>
            <p:nvPr/>
          </p:nvSpPr>
          <p:spPr bwMode="ltGray">
            <a:xfrm>
              <a:off x="541338" y="1520825"/>
              <a:ext cx="422275" cy="47466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030" name="Rectangle 5"/>
            <p:cNvSpPr>
              <a:spLocks noChangeArrowheads="1"/>
            </p:cNvSpPr>
            <p:nvPr/>
          </p:nvSpPr>
          <p:spPr bwMode="ltGray">
            <a:xfrm>
              <a:off x="911225" y="1520825"/>
              <a:ext cx="368300" cy="47466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031" name="Rectangle 6"/>
            <p:cNvSpPr>
              <a:spLocks noChangeArrowheads="1"/>
            </p:cNvSpPr>
            <p:nvPr/>
          </p:nvSpPr>
          <p:spPr bwMode="ltGray">
            <a:xfrm>
              <a:off x="127000" y="1447800"/>
              <a:ext cx="560388" cy="42227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gray">
            <a:xfrm>
              <a:off x="762000" y="990600"/>
              <a:ext cx="31750" cy="105251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gray">
            <a:xfrm>
              <a:off x="442913" y="1781175"/>
              <a:ext cx="8226425" cy="3175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400"/>
            </a:p>
          </p:txBody>
        </p:sp>
      </p:grp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60648"/>
            <a:ext cx="7793037" cy="61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86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/>
            </a:lvl1pPr>
          </a:lstStyle>
          <a:p>
            <a:fld id="{272A81E2-6AAD-3F43-8494-62B556E637EE}" type="datetime1">
              <a:rPr lang="en-US" altLang="zh-CN" smtClean="0"/>
              <a:pPr/>
              <a:t>12/8/2019</a:t>
            </a:fld>
            <a:endParaRPr lang="en-US" altLang="zh-CN"/>
          </a:p>
        </p:txBody>
      </p:sp>
      <p:sp>
        <p:nvSpPr>
          <p:cNvPr id="486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7944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8A0F1FBF-6F9E-4B51-9825-68BE56AE174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2000248"/>
            <a:ext cx="8098432" cy="1143000"/>
          </a:xfrm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latin typeface="Sitka Display" panose="02000505000000020004" pitchFamily="2" charset="0"/>
                <a:ea typeface="宋体" pitchFamily="2" charset="-122"/>
                <a:cs typeface="Aharoni" panose="02010803020104030203" pitchFamily="2" charset="-79"/>
              </a:rPr>
              <a:t>Description </a:t>
            </a:r>
            <a:r>
              <a:rPr lang="en-US" altLang="zh-CN" sz="2800" b="1" dirty="0">
                <a:solidFill>
                  <a:srgbClr val="0000FF"/>
                </a:solidFill>
                <a:latin typeface="Sitka Display" panose="02000505000000020004" pitchFamily="2" charset="0"/>
                <a:ea typeface="宋体" pitchFamily="2" charset="-122"/>
                <a:cs typeface="Aharoni" panose="02010803020104030203" pitchFamily="2" charset="-79"/>
              </a:rPr>
              <a:t>of </a:t>
            </a:r>
            <a:r>
              <a:rPr lang="en-US" altLang="zh-CN" sz="2800" b="1" dirty="0" smtClean="0">
                <a:solidFill>
                  <a:srgbClr val="0000FF"/>
                </a:solidFill>
                <a:latin typeface="Sitka Display" panose="02000505000000020004" pitchFamily="2" charset="0"/>
                <a:ea typeface="宋体" pitchFamily="2" charset="-122"/>
                <a:cs typeface="Aharoni" panose="02010803020104030203" pitchFamily="2" charset="-79"/>
              </a:rPr>
              <a:t>rotational </a:t>
            </a:r>
            <a:r>
              <a:rPr lang="en-US" altLang="zh-CN" sz="2800" b="1" dirty="0">
                <a:solidFill>
                  <a:srgbClr val="0000FF"/>
                </a:solidFill>
                <a:latin typeface="Sitka Display" panose="02000505000000020004" pitchFamily="2" charset="0"/>
                <a:ea typeface="宋体" pitchFamily="2" charset="-122"/>
                <a:cs typeface="Aharoni" panose="02010803020104030203" pitchFamily="2" charset="-79"/>
              </a:rPr>
              <a:t>nuclei </a:t>
            </a:r>
            <a:r>
              <a:rPr lang="en-US" altLang="zh-CN" sz="2800" b="1" dirty="0" smtClean="0">
                <a:solidFill>
                  <a:srgbClr val="0000FF"/>
                </a:solidFill>
                <a:latin typeface="Sitka Display" panose="02000505000000020004" pitchFamily="2" charset="0"/>
                <a:ea typeface="宋体" pitchFamily="2" charset="-122"/>
                <a:cs typeface="Aharoni" panose="02010803020104030203" pitchFamily="2" charset="-79"/>
              </a:rPr>
              <a:t>in the Nucleon-Pair Approximation of the nuclear shell model</a:t>
            </a:r>
            <a:endParaRPr lang="zh-CN" altLang="en-US" sz="2800" b="1" dirty="0">
              <a:solidFill>
                <a:srgbClr val="0000FF"/>
              </a:solidFill>
              <a:latin typeface="Plantagenet Cherokee" panose="02020602070100000000" pitchFamily="18" charset="0"/>
              <a:ea typeface="宋体" pitchFamily="2" charset="-122"/>
              <a:cs typeface="Aharoni" panose="02010803020104030203" pitchFamily="2" charset="-79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390904"/>
            <a:ext cx="7988898" cy="1752600"/>
          </a:xfrm>
        </p:spPr>
        <p:txBody>
          <a:bodyPr/>
          <a:lstStyle/>
          <a:p>
            <a:r>
              <a:rPr lang="en-US" altLang="zh-CN" sz="2200" dirty="0" err="1" smtClean="0">
                <a:latin typeface="Calibri" panose="020F0502020204030204" pitchFamily="34" charset="0"/>
                <a:cs typeface="Times New Roman" pitchFamily="18" charset="0"/>
              </a:rPr>
              <a:t>GuanJian</a:t>
            </a:r>
            <a:r>
              <a:rPr lang="en-US" altLang="zh-CN" sz="2200" dirty="0" smtClean="0">
                <a:latin typeface="Calibri" panose="020F0502020204030204" pitchFamily="34" charset="0"/>
                <a:cs typeface="Times New Roman" pitchFamily="18" charset="0"/>
              </a:rPr>
              <a:t> Fu</a:t>
            </a:r>
          </a:p>
          <a:p>
            <a:endParaRPr lang="en-US" altLang="zh-CN" sz="1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200" i="1" dirty="0" err="1" smtClean="0">
                <a:latin typeface="Calibri" panose="020F0502020204030204" pitchFamily="34" charset="0"/>
                <a:cs typeface="Times New Roman" pitchFamily="18" charset="0"/>
              </a:rPr>
              <a:t>Tongji</a:t>
            </a:r>
            <a:r>
              <a:rPr lang="en-US" altLang="zh-CN" sz="2200" i="1" dirty="0" smtClean="0">
                <a:latin typeface="Calibri" panose="020F0502020204030204" pitchFamily="34" charset="0"/>
                <a:cs typeface="Times New Roman" pitchFamily="18" charset="0"/>
              </a:rPr>
              <a:t> University </a:t>
            </a:r>
          </a:p>
          <a:p>
            <a:endParaRPr lang="en-US" altLang="zh-CN" sz="1000" i="1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3996" y="116632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smtClean="0">
                <a:latin typeface="Calibri" panose="020F0502020204030204" pitchFamily="34" charset="0"/>
                <a:cs typeface="Times New Roman" pitchFamily="18" charset="0"/>
              </a:rPr>
              <a:t>Dec. 09, 2019  </a:t>
            </a:r>
            <a:r>
              <a:rPr lang="zh-CN" altLang="en-US" dirty="0">
                <a:latin typeface="Calibri" panose="020F0502020204030204" pitchFamily="34" charset="0"/>
                <a:cs typeface="Times New Roman" pitchFamily="18" charset="0"/>
              </a:rPr>
              <a:t>联合</a:t>
            </a:r>
            <a:r>
              <a:rPr lang="zh-CN" altLang="en-US" dirty="0" smtClean="0">
                <a:latin typeface="Calibri" panose="020F0502020204030204" pitchFamily="34" charset="0"/>
                <a:cs typeface="Times New Roman" pitchFamily="18" charset="0"/>
              </a:rPr>
              <a:t>学术交流会</a:t>
            </a:r>
            <a:endParaRPr lang="en-US" altLang="zh-CN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020258"/>
            <a:ext cx="91440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Char char="Ø"/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 Introduction: rotational nuclei in the NSM, IBM, and NPA</a:t>
            </a:r>
            <a:endParaRPr lang="en-US" altLang="zh-CN" sz="2400" dirty="0">
              <a:solidFill>
                <a:srgbClr val="0000FF"/>
              </a:solidFill>
              <a:latin typeface="Calibri" panose="020F0502020204030204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charset="0"/>
              <a:buChar char="Ø"/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 Optimized NPA solution: conjugate gradient (CG) method</a:t>
            </a:r>
            <a:endParaRPr lang="en-US" altLang="zh-CN" sz="2400" dirty="0">
              <a:solidFill>
                <a:srgbClr val="0000FF"/>
              </a:solidFill>
              <a:latin typeface="Calibri" panose="020F0502020204030204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charset="0"/>
              <a:buChar char="Ø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Selecting nucleon pairs from HF</a:t>
            </a:r>
            <a:endParaRPr lang="en-US" altLang="zh-CN" sz="2400" dirty="0">
              <a:solidFill>
                <a:srgbClr val="0000FF"/>
              </a:solidFill>
              <a:latin typeface="Calibri" panose="020F0502020204030204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charset="0"/>
              <a:buChar char="Ø"/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Times New Roman" panose="02020603050405020304" pitchFamily="18" charset="0"/>
              </a:rPr>
              <a:t> Summary</a:t>
            </a:r>
            <a:endParaRPr lang="en-US" altLang="zh-CN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1147520" y="2952000"/>
            <a:ext cx="7452464" cy="4286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/>
          <a:lstStyle/>
          <a:p>
            <a:pPr algn="ctr" eaLnBrk="0" hangingPunct="0">
              <a:defRPr/>
            </a:pPr>
            <a:endParaRPr lang="zh-CN" altLang="en-US">
              <a:latin typeface="Tahoma" charset="0"/>
              <a:ea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6929438" cy="831850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Outline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25604" name="内容占位符 2"/>
          <p:cNvSpPr>
            <a:spLocks noGrp="1"/>
          </p:cNvSpPr>
          <p:nvPr>
            <p:ph idx="1"/>
          </p:nvPr>
        </p:nvSpPr>
        <p:spPr>
          <a:xfrm>
            <a:off x="827584" y="2204864"/>
            <a:ext cx="7772400" cy="3482975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Introduction: rotational nuclei in the 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NSM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IBM, and NPA</a:t>
            </a:r>
          </a:p>
          <a:p>
            <a:pPr>
              <a:lnSpc>
                <a:spcPts val="2500"/>
              </a:lnSpc>
            </a:pPr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Optimized NPA solution: conjugate gradient (CG) method</a:t>
            </a:r>
          </a:p>
          <a:p>
            <a:pPr>
              <a:lnSpc>
                <a:spcPts val="2500"/>
              </a:lnSpc>
            </a:pPr>
            <a:endParaRPr lang="en-US" altLang="zh-CN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Selecting nucleon pairs from HF</a:t>
            </a:r>
          </a:p>
          <a:p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67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2"/>
            <a:ext cx="8586216" cy="291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86216" cy="2915107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Elliott’s SU(3) limit reproduced by CG method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44811" y="2386960"/>
            <a:ext cx="9289688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6088" indent="-446088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New method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such as 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CG: </a:t>
            </a:r>
            <a:r>
              <a:rPr lang="en-US" altLang="zh-CN" sz="2000" kern="0" dirty="0">
                <a:latin typeface="Calibri" panose="020F0502020204030204" pitchFamily="34" charset="0"/>
              </a:rPr>
              <a:t>minimize 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g.s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energy </a:t>
            </a:r>
            <a:r>
              <a:rPr lang="en-US" altLang="zh-CN" sz="2000" kern="0" dirty="0">
                <a:latin typeface="Calibri" panose="020F0502020204030204" pitchFamily="34" charset="0"/>
              </a:rPr>
              <a:t>by iterative NPA calculations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; </a:t>
            </a:r>
            <a:br>
              <a:rPr lang="en-US" altLang="zh-CN" sz="2000" kern="0" dirty="0" smtClean="0">
                <a:latin typeface="Calibri" panose="020F0502020204030204" pitchFamily="34" charset="0"/>
              </a:rPr>
            </a:br>
            <a:r>
              <a:rPr lang="en-US" altLang="zh-CN" sz="2000" kern="0" dirty="0" smtClean="0">
                <a:latin typeface="Calibri" panose="020F0502020204030204" pitchFamily="34" charset="0"/>
              </a:rPr>
              <a:t>                                      numerically </a:t>
            </a:r>
            <a:r>
              <a:rPr lang="en-US" altLang="zh-CN" sz="2000" kern="0" dirty="0">
                <a:latin typeface="Calibri" panose="020F0502020204030204" pitchFamily="34" charset="0"/>
              </a:rPr>
              <a:t>optimal solution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344811" y="1107227"/>
            <a:ext cx="8239011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In the NPA, </a:t>
            </a:r>
            <a:r>
              <a:rPr lang="en-US" altLang="zh-CN" sz="20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determine inner structure of pairs for </a:t>
            </a:r>
            <a:r>
              <a:rPr lang="en-US" altLang="zh-CN" sz="2000" kern="0" dirty="0">
                <a:solidFill>
                  <a:srgbClr val="C00000"/>
                </a:solidFill>
                <a:latin typeface="Calibri" panose="020F0502020204030204" pitchFamily="34" charset="0"/>
              </a:rPr>
              <a:t>deformed nuclei </a:t>
            </a:r>
            <a:r>
              <a:rPr lang="en-US" altLang="zh-CN" sz="20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remains to be </a:t>
            </a:r>
            <a:r>
              <a:rPr lang="en-US" altLang="zh-CN" sz="2000" kern="0" dirty="0">
                <a:solidFill>
                  <a:srgbClr val="C00000"/>
                </a:solidFill>
                <a:latin typeface="Calibri" panose="020F0502020204030204" pitchFamily="34" charset="0"/>
              </a:rPr>
              <a:t>a long-standing </a:t>
            </a:r>
            <a:r>
              <a:rPr lang="en-US" altLang="zh-CN" sz="20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problem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</a:t>
            </a:r>
            <a:r>
              <a:rPr lang="en-US" altLang="zh-CN" sz="2000" kern="0" dirty="0">
                <a:latin typeface="Calibri" panose="020F0502020204030204" pitchFamily="34" charset="0"/>
              </a:rPr>
              <a:t>The traditional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“BCS + commutation with Q” or seniority-based (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GS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) </a:t>
            </a:r>
            <a:r>
              <a:rPr lang="en-US" altLang="zh-CN" sz="2000" kern="0" dirty="0">
                <a:latin typeface="Calibri" panose="020F0502020204030204" pitchFamily="34" charset="0"/>
              </a:rPr>
              <a:t>pairs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do </a:t>
            </a:r>
            <a:r>
              <a:rPr lang="en-US" altLang="zh-CN" sz="2000" kern="0" dirty="0">
                <a:latin typeface="Calibri" panose="020F0502020204030204" pitchFamily="34" charset="0"/>
              </a:rPr>
              <a:t>not work well for deformed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nuclides.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86216" cy="2915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86216" cy="29151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86216" cy="2915107"/>
          </a:xfrm>
          <a:prstGeom prst="rect">
            <a:avLst/>
          </a:prstGeom>
        </p:spPr>
      </p:pic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3823134" y="6309320"/>
            <a:ext cx="2333042" cy="3010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6p6n in the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pf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shell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86216" cy="2927909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44811" y="2386960"/>
            <a:ext cx="9289688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6088" indent="-446088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New method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such as 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CG: </a:t>
            </a:r>
            <a:r>
              <a:rPr lang="en-US" altLang="zh-CN" sz="2000" kern="0" dirty="0">
                <a:latin typeface="Calibri" panose="020F0502020204030204" pitchFamily="34" charset="0"/>
              </a:rPr>
              <a:t>minimize 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g.s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energy </a:t>
            </a:r>
            <a:r>
              <a:rPr lang="en-US" altLang="zh-CN" sz="2000" kern="0" dirty="0">
                <a:latin typeface="Calibri" panose="020F0502020204030204" pitchFamily="34" charset="0"/>
              </a:rPr>
              <a:t>by iterative NPA calculations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; </a:t>
            </a:r>
            <a:br>
              <a:rPr lang="en-US" altLang="zh-CN" sz="2000" kern="0" dirty="0" smtClean="0">
                <a:latin typeface="Calibri" panose="020F0502020204030204" pitchFamily="34" charset="0"/>
              </a:rPr>
            </a:br>
            <a:r>
              <a:rPr lang="en-US" altLang="zh-CN" sz="2000" kern="0" dirty="0" smtClean="0">
                <a:latin typeface="Calibri" panose="020F0502020204030204" pitchFamily="34" charset="0"/>
              </a:rPr>
              <a:t>                                      numerically </a:t>
            </a:r>
            <a:r>
              <a:rPr lang="en-US" altLang="zh-CN" sz="2000" kern="0" dirty="0">
                <a:latin typeface="Calibri" panose="020F0502020204030204" pitchFamily="34" charset="0"/>
              </a:rPr>
              <a:t>optimal solution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344811" y="1107227"/>
            <a:ext cx="8239011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In the NPA, </a:t>
            </a:r>
            <a:r>
              <a:rPr lang="en-US" altLang="zh-CN" sz="20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determine inner structure of pairs for </a:t>
            </a:r>
            <a:r>
              <a:rPr lang="en-US" altLang="zh-CN" sz="2000" kern="0" dirty="0">
                <a:solidFill>
                  <a:srgbClr val="C00000"/>
                </a:solidFill>
                <a:latin typeface="Calibri" panose="020F0502020204030204" pitchFamily="34" charset="0"/>
              </a:rPr>
              <a:t>deformed nuclei </a:t>
            </a:r>
            <a:r>
              <a:rPr lang="en-US" altLang="zh-CN" sz="20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remains to be </a:t>
            </a:r>
            <a:r>
              <a:rPr lang="en-US" altLang="zh-CN" sz="2000" kern="0" dirty="0">
                <a:solidFill>
                  <a:srgbClr val="C00000"/>
                </a:solidFill>
                <a:latin typeface="Calibri" panose="020F0502020204030204" pitchFamily="34" charset="0"/>
              </a:rPr>
              <a:t>a long-standing </a:t>
            </a:r>
            <a:r>
              <a:rPr lang="en-US" altLang="zh-CN" sz="2000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problem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</a:t>
            </a:r>
            <a:r>
              <a:rPr lang="en-US" altLang="zh-CN" sz="2000" kern="0" dirty="0">
                <a:latin typeface="Calibri" panose="020F0502020204030204" pitchFamily="34" charset="0"/>
              </a:rPr>
              <a:t>The traditional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“BCS + commutation with Q” or seniority-based (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GS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) </a:t>
            </a:r>
            <a:r>
              <a:rPr lang="en-US" altLang="zh-CN" sz="2000" kern="0" dirty="0">
                <a:latin typeface="Calibri" panose="020F0502020204030204" pitchFamily="34" charset="0"/>
              </a:rPr>
              <a:t>pairs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do </a:t>
            </a:r>
            <a:r>
              <a:rPr lang="en-US" altLang="zh-CN" sz="2000" kern="0" dirty="0">
                <a:latin typeface="Calibri" panose="020F0502020204030204" pitchFamily="34" charset="0"/>
              </a:rPr>
              <a:t>not work well for deformed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nuclides.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Elliott’s SU(3) limit reproduced by </a:t>
            </a: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CG method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3103054" y="6309320"/>
            <a:ext cx="3773202" cy="3010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ts val="12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6p6n in the </a:t>
            </a:r>
            <a:r>
              <a:rPr lang="en-US" altLang="zh-CN" sz="2000" i="1" kern="0" dirty="0" err="1" smtClean="0">
                <a:latin typeface="Calibri" panose="020F0502020204030204" pitchFamily="34" charset="0"/>
              </a:rPr>
              <a:t>sdg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shell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2" y="3501008"/>
            <a:ext cx="7973568" cy="30650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331421"/>
            <a:ext cx="3653790" cy="873443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Shape evolution </a:t>
            </a: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driven by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interactions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3284984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8496" y="3284984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3444127" y="6219938"/>
            <a:ext cx="2496026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zh-CN" sz="18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CG works for rotational</a:t>
            </a:r>
            <a:endParaRPr lang="en-US" altLang="zh-CN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09702" y="2060848"/>
            <a:ext cx="7243982" cy="12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err="1" smtClean="0">
                <a:latin typeface="Calibri" panose="020F0502020204030204" pitchFamily="34" charset="0"/>
              </a:rPr>
              <a:t>ε</a:t>
            </a:r>
            <a:r>
              <a:rPr lang="en-US" altLang="zh-CN" sz="2000" i="1" kern="0" baseline="-25000" dirty="0" err="1" smtClean="0">
                <a:latin typeface="Calibri" panose="020F0502020204030204" pitchFamily="34" charset="0"/>
              </a:rPr>
              <a:t>j</a:t>
            </a:r>
            <a:r>
              <a:rPr lang="el-GR" altLang="zh-CN" sz="2000" i="1" kern="0" baseline="-25000" dirty="0" smtClean="0">
                <a:latin typeface="Calibri" panose="020F0502020204030204" pitchFamily="34" charset="0"/>
              </a:rPr>
              <a:t>α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s.p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energy from kb3g;</a:t>
            </a:r>
            <a:endParaRPr lang="en-US" altLang="zh-CN" sz="2000" i="1" kern="0" baseline="-25000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V</a:t>
            </a:r>
            <a:r>
              <a:rPr lang="en-US" altLang="zh-CN" sz="2000" i="1" kern="0" baseline="-25000" dirty="0">
                <a:latin typeface="Calibri" panose="020F0502020204030204" pitchFamily="34" charset="0"/>
              </a:rPr>
              <a:t>P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pairing interaction;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V</a:t>
            </a:r>
            <a:r>
              <a:rPr lang="en-US" altLang="zh-CN" sz="2000" i="1" kern="0" baseline="-25000" dirty="0" smtClean="0">
                <a:latin typeface="Calibri" panose="020F0502020204030204" pitchFamily="34" charset="0"/>
              </a:rPr>
              <a:t>Q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SU(3) quadrupole interaction. </a:t>
            </a:r>
          </a:p>
        </p:txBody>
      </p:sp>
      <p:sp>
        <p:nvSpPr>
          <p:cNvPr id="3" name="椭圆 2"/>
          <p:cNvSpPr/>
          <p:nvPr/>
        </p:nvSpPr>
        <p:spPr bwMode="auto">
          <a:xfrm>
            <a:off x="5087805" y="5644979"/>
            <a:ext cx="288032" cy="29932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宋体" charset="0"/>
              <a:cs typeface="宋体" charset="0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V="1">
            <a:off x="4716016" y="5916910"/>
            <a:ext cx="432048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6876256" y="3045582"/>
            <a:ext cx="2256503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zh-CN" sz="18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GS works for spherical</a:t>
            </a:r>
            <a:endParaRPr lang="en-US" altLang="zh-CN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8172400" y="4468877"/>
            <a:ext cx="288032" cy="29932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宋体" charset="0"/>
              <a:cs typeface="宋体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7956376" y="3429000"/>
            <a:ext cx="216024" cy="10398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609702" y="1180892"/>
            <a:ext cx="3096344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6p6n in the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pf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shell with  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331421"/>
            <a:ext cx="3653790" cy="873443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Shape evolution </a:t>
            </a: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driven by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interactions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3284984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8496" y="3284984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609702" y="1180892"/>
            <a:ext cx="3096344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6p6n in the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pf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shell with  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09702" y="2060848"/>
            <a:ext cx="7243982" cy="12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err="1" smtClean="0">
                <a:latin typeface="Calibri" panose="020F0502020204030204" pitchFamily="34" charset="0"/>
              </a:rPr>
              <a:t>ε</a:t>
            </a:r>
            <a:r>
              <a:rPr lang="en-US" altLang="zh-CN" sz="2000" i="1" kern="0" baseline="-25000" dirty="0" err="1" smtClean="0">
                <a:latin typeface="Calibri" panose="020F0502020204030204" pitchFamily="34" charset="0"/>
              </a:rPr>
              <a:t>j</a:t>
            </a:r>
            <a:r>
              <a:rPr lang="el-GR" altLang="zh-CN" sz="2000" i="1" kern="0" baseline="-25000" dirty="0" smtClean="0">
                <a:latin typeface="Calibri" panose="020F0502020204030204" pitchFamily="34" charset="0"/>
              </a:rPr>
              <a:t>α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s.p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energy from kb3g;</a:t>
            </a:r>
            <a:endParaRPr lang="en-US" altLang="zh-CN" sz="2000" i="1" kern="0" baseline="-25000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V</a:t>
            </a:r>
            <a:r>
              <a:rPr lang="en-US" altLang="zh-CN" sz="2000" i="1" kern="0" baseline="-25000" dirty="0">
                <a:latin typeface="Calibri" panose="020F0502020204030204" pitchFamily="34" charset="0"/>
              </a:rPr>
              <a:t>P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pairing interaction;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V</a:t>
            </a:r>
            <a:r>
              <a:rPr lang="en-US" altLang="zh-CN" sz="2000" i="1" kern="0" baseline="-25000" dirty="0" smtClean="0">
                <a:latin typeface="Calibri" panose="020F0502020204030204" pitchFamily="34" charset="0"/>
              </a:rPr>
              <a:t>Q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SU(3) quadrupole interaction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" y="3621791"/>
            <a:ext cx="7900416" cy="29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331421"/>
            <a:ext cx="3653790" cy="873443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Shape evolution </a:t>
            </a: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driven by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interactions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3284984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7096" y="4311423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609702" y="1180892"/>
            <a:ext cx="3096344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6p6n in the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pf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shell with  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609702" y="2060848"/>
            <a:ext cx="7243982" cy="12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err="1" smtClean="0">
                <a:latin typeface="Calibri" panose="020F0502020204030204" pitchFamily="34" charset="0"/>
              </a:rPr>
              <a:t>ε</a:t>
            </a:r>
            <a:r>
              <a:rPr lang="en-US" altLang="zh-CN" sz="2000" i="1" kern="0" baseline="-25000" dirty="0" err="1" smtClean="0">
                <a:latin typeface="Calibri" panose="020F0502020204030204" pitchFamily="34" charset="0"/>
              </a:rPr>
              <a:t>j</a:t>
            </a:r>
            <a:r>
              <a:rPr lang="el-GR" altLang="zh-CN" sz="2000" i="1" kern="0" baseline="-25000" dirty="0" smtClean="0">
                <a:latin typeface="Calibri" panose="020F0502020204030204" pitchFamily="34" charset="0"/>
              </a:rPr>
              <a:t>α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s.p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. energy from kb3g;</a:t>
            </a:r>
            <a:endParaRPr lang="en-US" altLang="zh-CN" sz="2000" i="1" kern="0" baseline="-25000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V</a:t>
            </a:r>
            <a:r>
              <a:rPr lang="en-US" altLang="zh-CN" sz="2000" i="1" kern="0" baseline="-25000" dirty="0">
                <a:latin typeface="Calibri" panose="020F0502020204030204" pitchFamily="34" charset="0"/>
              </a:rPr>
              <a:t>P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pairing interaction;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V</a:t>
            </a:r>
            <a:r>
              <a:rPr lang="en-US" altLang="zh-CN" sz="2000" i="1" kern="0" baseline="-25000" dirty="0" smtClean="0">
                <a:latin typeface="Calibri" panose="020F0502020204030204" pitchFamily="34" charset="0"/>
              </a:rPr>
              <a:t>Q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SU(3) quadrupole interaction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8" y="3628935"/>
            <a:ext cx="8196682" cy="28986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87096" y="4311423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zh-CN" sz="1800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altLang="zh-CN" sz="18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063572" y="3041383"/>
            <a:ext cx="2524652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zh-CN" sz="18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CG works for rotational</a:t>
            </a:r>
            <a:endParaRPr lang="en-US" altLang="zh-CN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5087805" y="3824130"/>
            <a:ext cx="288032" cy="29932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宋体" charset="0"/>
              <a:cs typeface="宋体" charset="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4992299" y="3384847"/>
            <a:ext cx="155765" cy="4041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6884856" y="4072021"/>
            <a:ext cx="2256503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zh-CN" sz="1800" kern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GS works for spherical</a:t>
            </a:r>
            <a:endParaRPr lang="en-US" altLang="zh-CN" sz="1800" kern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8181000" y="5495316"/>
            <a:ext cx="288032" cy="29932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宋体" charset="0"/>
              <a:cs typeface="宋体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7964976" y="4455439"/>
            <a:ext cx="216024" cy="10398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56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i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 = 26 isotones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51647" y="1412776"/>
            <a:ext cx="2749399" cy="400110"/>
            <a:chOff x="3584562" y="1699963"/>
            <a:chExt cx="2749399" cy="4001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9901" y="1772413"/>
              <a:ext cx="2004060" cy="32766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584562" y="1699963"/>
              <a:ext cx="7697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NPA:</a:t>
              </a:r>
              <a:endPara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249998" y="1087745"/>
            <a:ext cx="741682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pf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shell + KB3G interaction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" y="1812886"/>
            <a:ext cx="7742682" cy="44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1183160" y="3792463"/>
            <a:ext cx="4248472" cy="4286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/>
          <a:lstStyle/>
          <a:p>
            <a:pPr algn="ctr" eaLnBrk="0" hangingPunct="0">
              <a:defRPr/>
            </a:pPr>
            <a:endParaRPr lang="zh-CN" altLang="en-US">
              <a:latin typeface="Tahoma" charset="0"/>
              <a:ea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6929438" cy="831850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Outline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25604" name="内容占位符 2"/>
          <p:cNvSpPr>
            <a:spLocks noGrp="1"/>
          </p:cNvSpPr>
          <p:nvPr>
            <p:ph idx="1"/>
          </p:nvPr>
        </p:nvSpPr>
        <p:spPr>
          <a:xfrm>
            <a:off x="827584" y="2204864"/>
            <a:ext cx="7772400" cy="3482975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Introduction: rotational nuclei in the NSM, IBM, and NPA</a:t>
            </a:r>
          </a:p>
          <a:p>
            <a:pPr>
              <a:lnSpc>
                <a:spcPts val="2500"/>
              </a:lnSpc>
            </a:pPr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Optimized NPA solution: conjugate gradient (CG) method</a:t>
            </a:r>
          </a:p>
          <a:p>
            <a:pPr>
              <a:lnSpc>
                <a:spcPts val="2500"/>
              </a:lnSpc>
            </a:pPr>
            <a:endParaRPr lang="en-US" altLang="zh-CN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Selecting nucleon pairs from HF</a:t>
            </a:r>
          </a:p>
          <a:p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55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216057" y="1590494"/>
            <a:ext cx="4424622" cy="769620"/>
            <a:chOff x="1071318" y="1772816"/>
            <a:chExt cx="4424622" cy="76962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880" y="1772816"/>
              <a:ext cx="2004060" cy="76962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071318" y="1880097"/>
              <a:ext cx="2637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kern="0" dirty="0" smtClean="0">
                  <a:latin typeface="Calibri" panose="020F0502020204030204" pitchFamily="34" charset="0"/>
                  <a:ea typeface="+mn-ea"/>
                </a:rPr>
                <a:t>unitary transformation:</a:t>
              </a:r>
              <a:endParaRPr lang="zh-CN" altLang="en-US" kern="0" dirty="0">
                <a:latin typeface="Calibri" panose="020F0502020204030204" pitchFamily="34" charset="0"/>
                <a:ea typeface="+mn-ea"/>
              </a:endParaRPr>
            </a:p>
          </p:txBody>
        </p:sp>
      </p:grpSp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Pairs obtained from the HF basis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95536" y="1052736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Solve </a:t>
            </a:r>
            <a:r>
              <a:rPr lang="en-US" altLang="zh-CN" sz="2000" kern="0" dirty="0">
                <a:latin typeface="Calibri" panose="020F0502020204030204" pitchFamily="34" charset="0"/>
              </a:rPr>
              <a:t>the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HF equation in </a:t>
            </a:r>
            <a:r>
              <a:rPr lang="en-US" altLang="zh-CN" sz="2000" kern="0" dirty="0">
                <a:latin typeface="Calibri" panose="020F0502020204030204" pitchFamily="34" charset="0"/>
              </a:rPr>
              <a:t>the shell-model space with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effective interactions. (SHERPA)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12160" y="2092786"/>
            <a:ext cx="1686680" cy="400110"/>
            <a:chOff x="4867421" y="2275108"/>
            <a:chExt cx="1686680" cy="400110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5004048" y="2276872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文本框 21"/>
            <p:cNvSpPr txBox="1"/>
            <p:nvPr/>
          </p:nvSpPr>
          <p:spPr>
            <a:xfrm>
              <a:off x="4867421" y="2275108"/>
              <a:ext cx="1686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kern="0" dirty="0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NSM </a:t>
              </a:r>
              <a:r>
                <a:rPr lang="en-US" altLang="zh-CN" kern="0" dirty="0" err="1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s.p</a:t>
              </a:r>
              <a:r>
                <a:rPr lang="en-US" altLang="zh-CN" kern="0" dirty="0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. </a:t>
              </a:r>
              <a:r>
                <a:rPr lang="en-US" altLang="zh-CN" kern="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basis</a:t>
              </a:r>
              <a:endParaRPr lang="zh-CN" altLang="en-US" kern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02178" y="2070092"/>
            <a:ext cx="1462260" cy="400110"/>
            <a:chOff x="2657439" y="2252414"/>
            <a:chExt cx="1462260" cy="400110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3635896" y="2276872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文本框 22"/>
            <p:cNvSpPr txBox="1"/>
            <p:nvPr/>
          </p:nvSpPr>
          <p:spPr>
            <a:xfrm>
              <a:off x="2657439" y="2252414"/>
              <a:ext cx="1462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kern="0" dirty="0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HF </a:t>
              </a:r>
              <a:r>
                <a:rPr lang="en-US" altLang="zh-CN" kern="0" dirty="0" err="1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s.p</a:t>
              </a:r>
              <a:r>
                <a:rPr lang="en-US" altLang="zh-CN" kern="0" dirty="0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. </a:t>
              </a:r>
              <a:r>
                <a:rPr lang="en-US" altLang="zh-CN" kern="0" dirty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</a:rPr>
                <a:t>basis</a:t>
              </a:r>
              <a:endParaRPr lang="zh-CN" altLang="en-US" kern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</a:endParaRPr>
            </a:p>
          </p:txBody>
        </p:sp>
      </p:grp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395536" y="2420888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2"/>
            </a:pPr>
            <a:r>
              <a:rPr lang="en-US" altLang="zh-CN" sz="2000" kern="0" dirty="0">
                <a:latin typeface="Calibri" panose="020F0502020204030204" pitchFamily="34" charset="0"/>
              </a:rPr>
              <a:t>The HF state of 2</a:t>
            </a:r>
            <a:r>
              <a:rPr lang="en-US" altLang="zh-CN" sz="2000" i="1" kern="0" dirty="0">
                <a:latin typeface="Calibri" panose="020F0502020204030204" pitchFamily="34" charset="0"/>
              </a:rPr>
              <a:t>N</a:t>
            </a:r>
            <a:r>
              <a:rPr lang="en-US" altLang="zh-CN" sz="2000" kern="0" dirty="0">
                <a:latin typeface="Calibri" panose="020F0502020204030204" pitchFamily="34" charset="0"/>
              </a:rPr>
              <a:t> valence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protons is written by a pair-condensate state.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869385"/>
            <a:ext cx="2529840" cy="8686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072" y="3789040"/>
            <a:ext cx="5897880" cy="3124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884625"/>
            <a:ext cx="914400" cy="8534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207" y="3017975"/>
            <a:ext cx="3413760" cy="5715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335374" y="4077072"/>
            <a:ext cx="3195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kern="0" dirty="0" smtClean="0">
                <a:latin typeface="Calibri" panose="020F0502020204030204" pitchFamily="34" charset="0"/>
                <a:ea typeface="+mn-ea"/>
              </a:rPr>
              <a:t>the phase of pair is arbitrary </a:t>
            </a:r>
            <a:endParaRPr lang="zh-CN" altLang="en-US" kern="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5" name="内容占位符 2"/>
          <p:cNvSpPr txBox="1">
            <a:spLocks/>
          </p:cNvSpPr>
          <p:nvPr/>
        </p:nvSpPr>
        <p:spPr bwMode="auto">
          <a:xfrm>
            <a:off x="395536" y="4475192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 startAt="3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HF pair  </a:t>
            </a:r>
            <a:r>
              <a:rPr lang="en-US" altLang="zh-CN" sz="2000" kern="0" dirty="0">
                <a:latin typeface="Calibri" panose="020F0502020204030204" pitchFamily="34" charset="0"/>
              </a:rPr>
              <a:t>=&gt; 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pairs with </a:t>
            </a:r>
            <a:r>
              <a:rPr lang="en-US" altLang="zh-CN" sz="2000" kern="0" dirty="0">
                <a:latin typeface="Calibri" panose="020F0502020204030204" pitchFamily="34" charset="0"/>
              </a:rPr>
              <a:t>good spin in the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NSM </a:t>
            </a:r>
            <a:r>
              <a:rPr lang="en-US" altLang="zh-CN" sz="2000" kern="0" dirty="0">
                <a:latin typeface="Calibri" panose="020F0502020204030204" pitchFamily="34" charset="0"/>
              </a:rPr>
              <a:t>basis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997094"/>
            <a:ext cx="4876800" cy="7162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33" y="5823462"/>
            <a:ext cx="4953000" cy="685800"/>
          </a:xfrm>
          <a:prstGeom prst="rect">
            <a:avLst/>
          </a:prstGeom>
        </p:spPr>
      </p:pic>
      <p:sp>
        <p:nvSpPr>
          <p:cNvPr id="29" name="内容占位符 2"/>
          <p:cNvSpPr txBox="1">
            <a:spLocks/>
          </p:cNvSpPr>
          <p:nvPr/>
        </p:nvSpPr>
        <p:spPr bwMode="auto">
          <a:xfrm>
            <a:off x="6176529" y="5081912"/>
            <a:ext cx="2990515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selecting pairs with large </a:t>
            </a:r>
            <a:r>
              <a:rPr lang="en-US" altLang="zh-CN" sz="2000" i="1" kern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en-US" altLang="zh-CN" sz="2000" i="1" kern="0" baseline="-25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JM</a:t>
            </a:r>
            <a:r>
              <a:rPr lang="en-US" altLang="zh-CN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it tells us what pairs are important in advance! </a:t>
            </a:r>
            <a:endParaRPr lang="en-US" altLang="zh-CN" sz="2000" i="1" kern="0" baseline="-25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 bwMode="auto">
          <a:xfrm>
            <a:off x="1249998" y="1234832"/>
            <a:ext cx="741682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pf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shell + KB3G interaction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From HF to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NPA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214438" y="889736"/>
            <a:ext cx="476763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6088" indent="-446088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b="1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HF</a:t>
            </a:r>
            <a:r>
              <a:rPr lang="en-US" altLang="zh-CN" sz="2000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: 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selecting </a:t>
            </a:r>
            <a:r>
              <a:rPr lang="en-US" altLang="zh-CN" sz="2000" kern="0" dirty="0">
                <a:solidFill>
                  <a:srgbClr val="0000FF"/>
                </a:solidFill>
                <a:latin typeface="Calibri" panose="020F0502020204030204" pitchFamily="34" charset="0"/>
              </a:rPr>
              <a:t>pairs 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from HF states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556792"/>
            <a:ext cx="6562154" cy="4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Nuclear collective behavior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2" name="Picture 2" descr="ev%20nucl%20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29680" cy="5486908"/>
          </a:xfrm>
          <a:prstGeom prst="rect">
            <a:avLst/>
          </a:prstGeom>
          <a:noFill/>
          <a:ln w="25400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3958176" y="2420888"/>
            <a:ext cx="1220624" cy="41907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宋体" charset="0"/>
              <a:cs typeface="宋体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68632" y="1187346"/>
            <a:ext cx="6199712" cy="5410006"/>
            <a:chOff x="-328056" y="964851"/>
            <a:chExt cx="5904656" cy="541000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8056" y="964851"/>
              <a:ext cx="5904656" cy="4944030"/>
            </a:xfrm>
            <a:prstGeom prst="rect">
              <a:avLst/>
            </a:prstGeom>
          </p:spPr>
        </p:pic>
        <p:sp>
          <p:nvSpPr>
            <p:cNvPr id="18" name="内容占位符 2"/>
            <p:cNvSpPr txBox="1">
              <a:spLocks/>
            </p:cNvSpPr>
            <p:nvPr/>
          </p:nvSpPr>
          <p:spPr bwMode="auto">
            <a:xfrm>
              <a:off x="-328056" y="5908881"/>
              <a:ext cx="5904656" cy="465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buClrTx/>
                <a:buNone/>
              </a:pPr>
              <a:r>
                <a:rPr lang="en-US" altLang="zh-CN" sz="2800" b="1" kern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Models based on deformation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6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From HF to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NPA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39" y="1700808"/>
            <a:ext cx="4558985" cy="4806826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214438" y="1124744"/>
            <a:ext cx="741682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1/2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3/2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f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5/2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g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9/2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shell + JUN45 interaction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876505" y="1628800"/>
            <a:ext cx="93610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oblate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3635896" y="1628800"/>
            <a:ext cx="93610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kern="0" dirty="0" err="1" smtClean="0">
                <a:latin typeface="Calibri" panose="020F0502020204030204" pitchFamily="34" charset="0"/>
              </a:rPr>
              <a:t>prolate</a:t>
            </a:r>
            <a:endParaRPr lang="en-US" altLang="zh-CN" sz="20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3528" y="1748376"/>
            <a:ext cx="5272314" cy="4704960"/>
            <a:chOff x="1835696" y="1988840"/>
            <a:chExt cx="5272314" cy="47049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696" y="1988840"/>
              <a:ext cx="5272314" cy="47049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877441" y="6045728"/>
              <a:ext cx="5741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NSM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From HF to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NPA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214438" y="1124744"/>
            <a:ext cx="741682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1/2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p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3/2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f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5/2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g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9/2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shell + JUN45 interaction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559330" y="1980061"/>
            <a:ext cx="358467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indent="-269875">
              <a:buClrTx/>
              <a:buNone/>
            </a:pP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: two bands are calculated based on two HF solutions, HF1 and HF2, </a:t>
            </a:r>
            <a:r>
              <a:rPr lang="en-US" altLang="zh-CN" sz="2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respecitively</a:t>
            </a: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5559330" y="3251056"/>
            <a:ext cx="358467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indent="-269875">
              <a:buClrTx/>
              <a:buNone/>
            </a:pP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II: we mixed the states obtained from HF1 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HF2.</a:t>
            </a:r>
            <a:endParaRPr lang="en-US" altLang="zh-CN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225751" y="1090816"/>
            <a:ext cx="741682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s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1/2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d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3/2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d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5/2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g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7/2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h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11/2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(50-82) shell + Bonn potential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From HF to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NPA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36" y="1551890"/>
            <a:ext cx="7167164" cy="50781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7065" y="6021288"/>
            <a:ext cx="574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NSM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2240" y="6001543"/>
            <a:ext cx="574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NSM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1187624" y="4626000"/>
            <a:ext cx="1368152" cy="4286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/>
          <a:lstStyle/>
          <a:p>
            <a:pPr algn="ctr" eaLnBrk="0" hangingPunct="0">
              <a:defRPr/>
            </a:pPr>
            <a:endParaRPr lang="zh-CN" altLang="en-US">
              <a:latin typeface="Tahoma" charset="0"/>
              <a:ea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6929438" cy="831850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>
                <a:latin typeface="Calibri" panose="020F0502020204030204" pitchFamily="34" charset="0"/>
              </a:rPr>
              <a:t>Outline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25604" name="内容占位符 2"/>
          <p:cNvSpPr>
            <a:spLocks noGrp="1"/>
          </p:cNvSpPr>
          <p:nvPr>
            <p:ph idx="1"/>
          </p:nvPr>
        </p:nvSpPr>
        <p:spPr>
          <a:xfrm>
            <a:off x="827584" y="2204864"/>
            <a:ext cx="7772400" cy="3482975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Introduction: rotational nuclei in the NSM, IBM, and NPA</a:t>
            </a:r>
          </a:p>
          <a:p>
            <a:pPr>
              <a:lnSpc>
                <a:spcPts val="2500"/>
              </a:lnSpc>
            </a:pPr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Optimized NPA solution: conjugate gradient (CG) method</a:t>
            </a:r>
          </a:p>
          <a:p>
            <a:pPr>
              <a:lnSpc>
                <a:spcPts val="2500"/>
              </a:lnSpc>
            </a:pPr>
            <a:endParaRPr lang="en-US" altLang="zh-CN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Selecting nucleon pairs from HF</a:t>
            </a:r>
          </a:p>
          <a:p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1" cy="580526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zh-CN" sz="2000" b="0" dirty="0" smtClean="0">
                <a:latin typeface="Calibri" panose="020F0502020204030204" pitchFamily="34" charset="0"/>
              </a:rPr>
              <a:t>We study deformed </a:t>
            </a:r>
            <a:r>
              <a:rPr lang="en-US" altLang="zh-CN" sz="2000" b="0" dirty="0">
                <a:latin typeface="Calibri" panose="020F0502020204030204" pitchFamily="34" charset="0"/>
              </a:rPr>
              <a:t>nuclei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using the NPA in the framework of the shell model, by selecting </a:t>
            </a:r>
            <a:r>
              <a:rPr lang="en-US" altLang="zh-CN" sz="2000" b="0" dirty="0">
                <a:latin typeface="Calibri" panose="020F0502020204030204" pitchFamily="34" charset="0"/>
              </a:rPr>
              <a:t>good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pairs using the 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CG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 method and from the 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HF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altLang="zh-CN" sz="2000" b="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zh-CN" sz="2000" b="0" dirty="0" smtClean="0">
                <a:latin typeface="Calibri" panose="020F0502020204030204" pitchFamily="34" charset="0"/>
              </a:rPr>
              <a:t>We find the </a:t>
            </a:r>
            <a:r>
              <a:rPr lang="en-US" altLang="zh-CN" sz="20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SDG</a:t>
            </a:r>
            <a:r>
              <a:rPr lang="en-US" altLang="zh-CN" sz="2000" baseline="-25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CG 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pair truncation precisely reproduces the 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Elliott’s 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SU(3)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of the 6p6n system in the </a:t>
            </a:r>
            <a:r>
              <a:rPr lang="en-US" altLang="zh-CN" sz="20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pf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 shell, </a:t>
            </a:r>
            <a:r>
              <a:rPr lang="en-US" altLang="zh-CN" sz="2000" b="0" dirty="0">
                <a:latin typeface="Calibri" panose="020F0502020204030204" pitchFamily="34" charset="0"/>
              </a:rPr>
              <a:t>and the </a:t>
            </a:r>
            <a:r>
              <a:rPr lang="en-US" altLang="zh-CN" sz="20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SDGI</a:t>
            </a:r>
            <a:r>
              <a:rPr lang="en-US" altLang="zh-CN" sz="2000" baseline="-25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CG</a:t>
            </a:r>
            <a:r>
              <a:rPr lang="en-US" altLang="zh-CN" sz="2000" b="0" baseline="-25000" dirty="0" smtClean="0">
                <a:latin typeface="Calibri" panose="020F0502020204030204" pitchFamily="34" charset="0"/>
              </a:rPr>
              <a:t> </a:t>
            </a:r>
            <a:r>
              <a:rPr lang="en-US" altLang="zh-CN" sz="2000" b="0" dirty="0">
                <a:latin typeface="Calibri" panose="020F0502020204030204" pitchFamily="34" charset="0"/>
              </a:rPr>
              <a:t>pair truncation reproduces the Elliott’s SU(3)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in </a:t>
            </a:r>
            <a:r>
              <a:rPr lang="en-US" altLang="zh-CN" sz="2000" b="0" dirty="0">
                <a:latin typeface="Calibri" panose="020F0502020204030204" pitchFamily="34" charset="0"/>
              </a:rPr>
              <a:t>the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sdg</a:t>
            </a:r>
            <a:r>
              <a:rPr lang="en-US" altLang="zh-CN" sz="2000" b="0" i="1" dirty="0" smtClean="0">
                <a:latin typeface="Calibri" panose="020F0502020204030204" pitchFamily="34" charset="0"/>
              </a:rPr>
              <a:t>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shell</a:t>
            </a:r>
            <a:r>
              <a:rPr lang="en-US" altLang="zh-CN" sz="2000" b="0" dirty="0">
                <a:latin typeface="Calibri" panose="020F0502020204030204" pitchFamily="34" charset="0"/>
              </a:rPr>
              <a:t>. </a:t>
            </a:r>
            <a:endParaRPr lang="en-US" altLang="zh-CN" sz="2000" b="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en-US" altLang="zh-CN" sz="2000" b="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zh-CN" sz="2000" b="0" dirty="0" smtClean="0">
                <a:latin typeface="Calibri" panose="020F0502020204030204" pitchFamily="34" charset="0"/>
              </a:rPr>
              <a:t>The CG method works very well for the rotational motion, and the traditional GS method works for nearly spherical nuclei. 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CG + GS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reproduces 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nuclear shape evolution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altLang="zh-CN" sz="2000" b="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zh-CN" sz="2000" b="0" dirty="0" smtClean="0">
                <a:latin typeface="Calibri" panose="020F0502020204030204" pitchFamily="34" charset="0"/>
              </a:rPr>
              <a:t>We can select good pairs from the HF. Our preliminary results show that the </a:t>
            </a:r>
            <a:r>
              <a:rPr lang="en-US" altLang="zh-CN" sz="2000" b="0" i="1" dirty="0" smtClean="0">
                <a:latin typeface="Calibri" panose="020F0502020204030204" pitchFamily="34" charset="0"/>
              </a:rPr>
              <a:t>SDG</a:t>
            </a:r>
            <a:r>
              <a:rPr lang="en-US" altLang="zh-CN" sz="2000" b="0" baseline="-25000" dirty="0" smtClean="0">
                <a:latin typeface="Calibri" panose="020F0502020204030204" pitchFamily="34" charset="0"/>
              </a:rPr>
              <a:t>HF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 </a:t>
            </a:r>
            <a:r>
              <a:rPr lang="en-US" altLang="zh-CN" sz="2000" b="0" dirty="0">
                <a:latin typeface="Calibri" panose="020F0502020204030204" pitchFamily="34" charset="0"/>
              </a:rPr>
              <a:t>pair truncation can 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well reproduce low-lying 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rotational bands</a:t>
            </a:r>
            <a:r>
              <a:rPr lang="en-US" altLang="zh-CN" sz="2000" b="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altLang="zh-CN" sz="2000" b="0" dirty="0">
              <a:latin typeface="Calibri" panose="020F050202020403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Summary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1916832"/>
            <a:ext cx="8286808" cy="216024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8000" dirty="0" smtClean="0">
                <a:ln w="11430"/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ahoma" charset="0"/>
                <a:ea typeface="宋体" charset="0"/>
              </a:rPr>
              <a:t>Thanks for your attentions</a:t>
            </a:r>
            <a:r>
              <a:rPr lang="zh-CN" altLang="en-US" sz="8000" dirty="0" smtClean="0">
                <a:ln w="11430"/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ahoma" charset="0"/>
                <a:ea typeface="宋体" charset="0"/>
              </a:rPr>
              <a:t>！</a:t>
            </a:r>
            <a:endParaRPr lang="zh-CN" altLang="en-US" sz="8000" dirty="0">
              <a:ln w="11430"/>
              <a:solidFill>
                <a:srgbClr val="8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ahoma" charset="0"/>
              <a:ea typeface="宋体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0" y="928670"/>
            <a:ext cx="7858148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1: From Elliott’s SU(3) to IBM SU(3)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73251" y="1347363"/>
            <a:ext cx="795918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80928"/>
            <a:ext cx="4438650" cy="2827020"/>
          </a:xfrm>
          <a:prstGeom prst="rect">
            <a:avLst/>
          </a:prstGeom>
        </p:spPr>
      </p:pic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5652120" y="5685251"/>
            <a:ext cx="144016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IBM space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2843808" y="5685251"/>
            <a:ext cx="144016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NPA space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4090374" y="5357357"/>
            <a:ext cx="177495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1800" kern="0" dirty="0" smtClean="0">
                <a:latin typeface="Calibri" panose="020F0502020204030204" pitchFamily="34" charset="0"/>
              </a:rPr>
              <a:t>OAI mapping?</a:t>
            </a:r>
            <a:endParaRPr lang="en-US" altLang="zh-CN" sz="1800" kern="0" dirty="0">
              <a:latin typeface="Calibri" panose="020F0502020204030204" pitchFamily="34" charset="0"/>
            </a:endParaRPr>
          </a:p>
        </p:txBody>
      </p:sp>
      <p:sp>
        <p:nvSpPr>
          <p:cNvPr id="22" name="内容占位符 2"/>
          <p:cNvSpPr txBox="1">
            <a:spLocks/>
          </p:cNvSpPr>
          <p:nvPr/>
        </p:nvSpPr>
        <p:spPr bwMode="auto">
          <a:xfrm>
            <a:off x="592034" y="1263355"/>
            <a:ext cx="8300446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The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SDG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-pair </a:t>
            </a:r>
            <a:r>
              <a:rPr lang="en-US" altLang="zh-CN" sz="2000" kern="0" dirty="0">
                <a:latin typeface="Calibri" panose="020F0502020204030204" pitchFamily="34" charset="0"/>
              </a:rPr>
              <a:t>truncation precisely reproduces the Elliott’s SU(3) of the 6p6n system in the </a:t>
            </a:r>
            <a:r>
              <a:rPr lang="en-US" altLang="zh-CN" sz="2000" i="1" kern="0" dirty="0">
                <a:latin typeface="Calibri" panose="020F0502020204030204" pitchFamily="34" charset="0"/>
              </a:rPr>
              <a:t>pf</a:t>
            </a:r>
            <a:r>
              <a:rPr lang="en-US" altLang="zh-CN" sz="2000" kern="0" dirty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shell.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This </a:t>
            </a:r>
            <a:r>
              <a:rPr lang="en-US" altLang="zh-CN" sz="2000" kern="0" dirty="0">
                <a:latin typeface="Calibri" panose="020F0502020204030204" pitchFamily="34" charset="0"/>
              </a:rPr>
              <a:t>might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indicate a direct </a:t>
            </a:r>
            <a:r>
              <a:rPr lang="en-US" altLang="zh-CN" sz="2000" i="1" kern="0" dirty="0" err="1" smtClean="0">
                <a:latin typeface="Calibri" panose="020F0502020204030204" pitchFamily="34" charset="0"/>
              </a:rPr>
              <a:t>sdg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-boson mapping from the shell-model SU(3) Hamiltonian</a:t>
            </a:r>
          </a:p>
        </p:txBody>
      </p:sp>
      <p:cxnSp>
        <p:nvCxnSpPr>
          <p:cNvPr id="23" name="直接箭头连接符 22"/>
          <p:cNvCxnSpPr/>
          <p:nvPr/>
        </p:nvCxnSpPr>
        <p:spPr bwMode="auto">
          <a:xfrm flipH="1">
            <a:off x="3635896" y="3945577"/>
            <a:ext cx="360040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内容占位符 2"/>
          <p:cNvSpPr txBox="1">
            <a:spLocks/>
          </p:cNvSpPr>
          <p:nvPr/>
        </p:nvSpPr>
        <p:spPr bwMode="auto">
          <a:xfrm rot="17216014">
            <a:off x="2748420" y="4156400"/>
            <a:ext cx="1774954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1800" kern="0" dirty="0" smtClean="0">
                <a:latin typeface="Calibri" panose="020F0502020204030204" pitchFamily="34" charset="0"/>
              </a:rPr>
              <a:t>Selecting pairs</a:t>
            </a:r>
            <a:endParaRPr lang="en-US" altLang="zh-CN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467544" y="3068960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Generally, for given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J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one obtains </a:t>
            </a:r>
            <a:r>
              <a:rPr lang="en-US" altLang="zh-CN" sz="2000" kern="0" dirty="0">
                <a:latin typeface="Calibri" panose="020F0502020204030204" pitchFamily="34" charset="0"/>
              </a:rPr>
              <a:t>2</a:t>
            </a:r>
            <a:r>
              <a:rPr lang="en-US" altLang="zh-CN" sz="2000" i="1" kern="0" dirty="0">
                <a:latin typeface="Calibri" panose="020F0502020204030204" pitchFamily="34" charset="0"/>
              </a:rPr>
              <a:t>J</a:t>
            </a:r>
            <a:r>
              <a:rPr lang="en-US" altLang="zh-CN" sz="2000" kern="0" dirty="0">
                <a:latin typeface="Calibri" panose="020F0502020204030204" pitchFamily="34" charset="0"/>
              </a:rPr>
              <a:t>+1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different pairs for different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M.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A HF state can have arbitrary orientation with the same physical meaning, but </a:t>
            </a:r>
            <a:r>
              <a:rPr lang="en-US" altLang="zh-CN" sz="20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i="1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will be changed.</a:t>
            </a:r>
            <a:endParaRPr lang="en-US" altLang="zh-CN" sz="2000" i="1" kern="0" dirty="0">
              <a:latin typeface="Calibri" panose="020F0502020204030204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2: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triaxially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 and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octupole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 deformed nuclei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67544" y="4212351"/>
            <a:ext cx="720080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The truth is the 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J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+1 pairs are not linearly independent. </a:t>
            </a:r>
            <a:br>
              <a:rPr lang="en-US" altLang="zh-CN" sz="2000" kern="0" dirty="0" smtClean="0">
                <a:latin typeface="Calibri" panose="020F0502020204030204" pitchFamily="34" charset="0"/>
              </a:rPr>
            </a:br>
            <a:r>
              <a:rPr lang="en-US" altLang="zh-CN" sz="2000" kern="0" dirty="0" err="1" smtClean="0">
                <a:latin typeface="Calibri" panose="020F0502020204030204" pitchFamily="34" charset="0"/>
              </a:rPr>
              <a:t>orthogonalization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: 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diagonalize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the norm matrix of pair </a:t>
            </a:r>
            <a:endParaRPr lang="en-US" altLang="zh-CN" sz="2000" i="1" kern="0" dirty="0">
              <a:latin typeface="Calibri" panose="020F050202020403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259632" y="4950931"/>
            <a:ext cx="67687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Numerically, axially deformed:             1 pair</a:t>
            </a:r>
            <a:endParaRPr lang="en-US" altLang="zh-CN" sz="2000" i="1" kern="0" dirty="0">
              <a:latin typeface="Calibri" panose="020F0502020204030204" pitchFamily="34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2652580" y="5279580"/>
            <a:ext cx="4104456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ClrTx/>
              <a:buSzPct val="100000"/>
              <a:buNone/>
            </a:pPr>
            <a:r>
              <a:rPr lang="en-US" altLang="zh-CN" sz="2000" kern="0" dirty="0" err="1" smtClean="0">
                <a:latin typeface="Calibri" panose="020F0502020204030204" pitchFamily="34" charset="0"/>
              </a:rPr>
              <a:t>triaxially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deformed:        2 pairs</a:t>
            </a:r>
            <a:endParaRPr lang="en-US" altLang="zh-CN" sz="2000" i="1" kern="0" dirty="0">
              <a:latin typeface="Calibri" panose="020F0502020204030204" pitchFamily="34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2652579" y="5620179"/>
            <a:ext cx="5452091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ClrTx/>
              <a:buSzPct val="100000"/>
              <a:buNone/>
            </a:pPr>
            <a:r>
              <a:rPr lang="en-US" altLang="zh-CN" sz="2000" kern="0" dirty="0" err="1" smtClean="0">
                <a:latin typeface="Calibri" panose="020F0502020204030204" pitchFamily="34" charset="0"/>
              </a:rPr>
              <a:t>octupole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deformed:       parity-</a:t>
            </a:r>
            <a:r>
              <a:rPr lang="en-US" altLang="zh-CN" sz="2000" kern="0" dirty="0" err="1" smtClean="0">
                <a:latin typeface="Calibri" panose="020F0502020204030204" pitchFamily="34" charset="0"/>
              </a:rPr>
              <a:t>nonconserving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pairs </a:t>
            </a:r>
            <a:endParaRPr lang="en-US" altLang="zh-CN" sz="2000" i="1" kern="0" dirty="0">
              <a:latin typeface="Calibri" panose="020F050202020403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67544" y="1124744"/>
            <a:ext cx="6120680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HF pair  </a:t>
            </a:r>
            <a:r>
              <a:rPr lang="en-US" altLang="zh-CN" sz="2000" kern="0" dirty="0">
                <a:latin typeface="Calibri" panose="020F0502020204030204" pitchFamily="34" charset="0"/>
              </a:rPr>
              <a:t>=&gt; 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pairs with </a:t>
            </a:r>
            <a:r>
              <a:rPr lang="en-US" altLang="zh-CN" sz="2000" kern="0" dirty="0">
                <a:latin typeface="Calibri" panose="020F0502020204030204" pitchFamily="34" charset="0"/>
              </a:rPr>
              <a:t>good spin in the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NSM </a:t>
            </a:r>
            <a:r>
              <a:rPr lang="en-US" altLang="zh-CN" sz="2000" kern="0" dirty="0">
                <a:latin typeface="Calibri" panose="020F0502020204030204" pitchFamily="34" charset="0"/>
              </a:rPr>
              <a:t>basis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40" y="1568395"/>
            <a:ext cx="4876800" cy="716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273" y="2394763"/>
            <a:ext cx="4953000" cy="685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67544" y="6021288"/>
            <a:ext cx="3153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en-US" altLang="zh-CN" kern="0" dirty="0" smtClean="0">
                <a:latin typeface="Calibri" panose="020F0502020204030204" pitchFamily="34" charset="0"/>
              </a:rPr>
              <a:t> </a:t>
            </a:r>
            <a:r>
              <a:rPr lang="en-US" altLang="zh-CN" kern="0" dirty="0">
                <a:latin typeface="Calibri" panose="020F0502020204030204" pitchFamily="34" charset="0"/>
              </a:rPr>
              <a:t>are </a:t>
            </a:r>
            <a:r>
              <a:rPr lang="en-US" altLang="zh-CN" kern="0" dirty="0" smtClean="0">
                <a:latin typeface="Calibri" panose="020F0502020204030204" pitchFamily="34" charset="0"/>
              </a:rPr>
              <a:t>rotation invariant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50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3: improved pairing in the HF basis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73251" y="1347363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The HF state of 2</a:t>
            </a:r>
            <a:r>
              <a:rPr lang="en-US" altLang="zh-CN" sz="2000" i="1" kern="0" dirty="0">
                <a:latin typeface="Calibri" panose="020F0502020204030204" pitchFamily="34" charset="0"/>
              </a:rPr>
              <a:t>N</a:t>
            </a:r>
            <a:r>
              <a:rPr lang="en-US" altLang="zh-CN" sz="2000" kern="0" dirty="0">
                <a:latin typeface="Calibri" panose="020F0502020204030204" pitchFamily="34" charset="0"/>
              </a:rPr>
              <a:t> valence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protons is written by a pair-condensate state.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03" y="1798099"/>
            <a:ext cx="2529840" cy="868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55" y="2717754"/>
            <a:ext cx="5897880" cy="312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99" y="1813339"/>
            <a:ext cx="914400" cy="8534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890" y="1946689"/>
            <a:ext cx="3413760" cy="571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25057" y="3005786"/>
            <a:ext cx="3195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kern="0" dirty="0" smtClean="0">
                <a:latin typeface="Calibri" panose="020F0502020204030204" pitchFamily="34" charset="0"/>
                <a:ea typeface="+mn-ea"/>
              </a:rPr>
              <a:t>the phase of pair is arbitrary </a:t>
            </a:r>
            <a:endParaRPr lang="zh-CN" altLang="en-US" kern="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575048" y="3693672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Consider pairing in the HF basis: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01837"/>
            <a:ext cx="2491740" cy="86868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034890" y="4932440"/>
            <a:ext cx="5149167" cy="440776"/>
            <a:chOff x="899592" y="4471864"/>
            <a:chExt cx="5149167" cy="440776"/>
          </a:xfrm>
        </p:grpSpPr>
        <p:sp>
          <p:nvSpPr>
            <p:cNvPr id="17" name="文本框 16"/>
            <p:cNvSpPr txBox="1"/>
            <p:nvPr/>
          </p:nvSpPr>
          <p:spPr>
            <a:xfrm>
              <a:off x="899592" y="4512530"/>
              <a:ext cx="5149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kern="0" dirty="0" smtClean="0">
                  <a:latin typeface="Calibri" panose="020F0502020204030204" pitchFamily="34" charset="0"/>
                  <a:ea typeface="+mn-ea"/>
                </a:rPr>
                <a:t>where       is obtained by minimizing the energy </a:t>
              </a:r>
              <a:endParaRPr lang="zh-CN" altLang="en-US" kern="0" dirty="0">
                <a:latin typeface="Calibri" panose="020F0502020204030204" pitchFamily="34" charset="0"/>
                <a:ea typeface="+mn-ea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998" y="4471864"/>
              <a:ext cx="34290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2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4: nuclear phase transition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32173" y="1196752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Aim: </a:t>
            </a:r>
            <a:r>
              <a:rPr lang="en-US" altLang="zh-CN" sz="2000" b="1" kern="0" dirty="0" err="1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Gd</a:t>
            </a:r>
            <a:r>
              <a:rPr lang="en-US" altLang="zh-CN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0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isotopes</a:t>
            </a:r>
            <a:r>
              <a:rPr lang="en-US" altLang="zh-CN" sz="2000" kern="0" dirty="0">
                <a:latin typeface="Calibri" panose="020F0502020204030204" pitchFamily="34" charset="0"/>
              </a:rPr>
              <a:t>, treating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7 pairs in the 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s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1/2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d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3/2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1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d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5/2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g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7/2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0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h</a:t>
            </a:r>
            <a:r>
              <a:rPr lang="en-US" altLang="zh-CN" sz="2000" kern="0" baseline="-25000" dirty="0" smtClean="0">
                <a:latin typeface="Calibri" panose="020F0502020204030204" pitchFamily="34" charset="0"/>
              </a:rPr>
              <a:t>11/2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(50-82) shell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55576" y="2242944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Expand the NPA basis in the </a:t>
            </a:r>
            <a:r>
              <a:rPr lang="en-US" altLang="zh-CN" sz="2000" i="1" kern="0" dirty="0">
                <a:latin typeface="Calibri" panose="020F0502020204030204" pitchFamily="34" charset="0"/>
              </a:rPr>
              <a:t>m</a:t>
            </a:r>
            <a:r>
              <a:rPr lang="en-US" altLang="zh-CN" sz="2000" kern="0" dirty="0">
                <a:latin typeface="Calibri" panose="020F0502020204030204" pitchFamily="34" charset="0"/>
              </a:rPr>
              <a:t>-scheme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NSM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basis  =&gt;  trans. matrix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build Hamiltonian matrix in the </a:t>
            </a:r>
            <a:r>
              <a:rPr lang="en-US" altLang="zh-CN" sz="2000" i="1" kern="0" dirty="0">
                <a:latin typeface="Calibri" panose="020F0502020204030204" pitchFamily="34" charset="0"/>
              </a:rPr>
              <a:t>m</a:t>
            </a:r>
            <a:r>
              <a:rPr lang="en-US" altLang="zh-CN" sz="2000" kern="0" dirty="0">
                <a:latin typeface="Calibri" panose="020F0502020204030204" pitchFamily="34" charset="0"/>
              </a:rPr>
              <a:t>-scheme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NSM </a:t>
            </a:r>
            <a:r>
              <a:rPr lang="en-US" altLang="zh-CN" sz="2000" kern="0" dirty="0">
                <a:latin typeface="Calibri" panose="020F0502020204030204" pitchFamily="34" charset="0"/>
              </a:rPr>
              <a:t>basis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(e.g.,</a:t>
            </a:r>
            <a:r>
              <a:rPr lang="en-US" altLang="zh-CN" sz="2000" kern="0" dirty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BIGSTICK)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The norm and Hamiltonian matrices in the NPA basis can be obtained </a:t>
            </a:r>
            <a:r>
              <a:rPr lang="en-US" altLang="zh-CN" sz="2000" kern="0" dirty="0">
                <a:latin typeface="Calibri" panose="020F0502020204030204" pitchFamily="34" charset="0"/>
              </a:rPr>
              <a:t>by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large-scale matrix multiplication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Diagonalization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32173" y="4403184"/>
            <a:ext cx="8568952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SzPct val="100000"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If possible, we wish to study phase transitions such as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SzPct val="100000"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                             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spherical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 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quadrupole deformed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SzPct val="100000"/>
              <a:buNone/>
            </a:pPr>
            <a:r>
              <a:rPr lang="en-US" altLang="zh-CN" sz="2000" kern="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en-US" altLang="zh-CN" sz="2000" kern="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quadrupole 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deformed</a:t>
            </a:r>
            <a:r>
              <a:rPr lang="en-US" altLang="zh-CN" sz="2000" kern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 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quadrupole + </a:t>
            </a:r>
            <a:r>
              <a:rPr lang="en-US" altLang="zh-CN" sz="2000" kern="0" dirty="0" err="1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octupole</a:t>
            </a:r>
            <a:r>
              <a:rPr lang="en-US" altLang="zh-CN" sz="2000" kern="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deformed</a:t>
            </a:r>
            <a:endParaRPr lang="en-US" altLang="zh-CN" sz="2000" kern="0" dirty="0">
              <a:solidFill>
                <a:srgbClr val="0000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2173" y="1752781"/>
            <a:ext cx="3321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Need an </a:t>
            </a:r>
            <a:r>
              <a:rPr lang="en-US" altLang="zh-CN" b="1" i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m</a:t>
            </a:r>
            <a:r>
              <a:rPr lang="en-US" altLang="zh-CN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-scheme 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NPA code</a:t>
            </a:r>
          </a:p>
        </p:txBody>
      </p:sp>
    </p:spTree>
    <p:extLst>
      <p:ext uri="{BB962C8B-B14F-4D97-AF65-F5344CB8AC3E}">
        <p14:creationId xmlns:p14="http://schemas.microsoft.com/office/powerpoint/2010/main" val="13126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Rotational motion in the nuclear shell model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" y="908721"/>
            <a:ext cx="41030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355976" y="1053858"/>
            <a:ext cx="464514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Elliott’s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SU(3) </a:t>
            </a:r>
            <a:r>
              <a:rPr lang="en-US" altLang="zh-CN" sz="2000" kern="0" dirty="0">
                <a:latin typeface="Calibri" panose="020F0502020204030204" pitchFamily="34" charset="0"/>
              </a:rPr>
              <a:t>model: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>
                <a:latin typeface="Calibri" panose="020F0502020204030204" pitchFamily="34" charset="0"/>
              </a:rPr>
              <a:t>Quadrupole interaction </a:t>
            </a:r>
            <a:endParaRPr lang="en-US" altLang="zh-CN" sz="2000" kern="0" dirty="0" smtClean="0"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One </a:t>
            </a:r>
            <a:r>
              <a:rPr lang="en-US" altLang="zh-CN" sz="2000" kern="0" dirty="0">
                <a:latin typeface="Calibri" panose="020F0502020204030204" pitchFamily="34" charset="0"/>
              </a:rPr>
              <a:t>or many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H.O. major shells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697926" y="2676114"/>
            <a:ext cx="464514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a new perspective: the SU(3) symmetry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Q operator → quadrupole deformation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62" y="2723920"/>
            <a:ext cx="370364" cy="3703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990" y="3094284"/>
            <a:ext cx="370364" cy="3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Rotational motion in terms of the shell model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" y="908721"/>
            <a:ext cx="41030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8719"/>
            <a:ext cx="4044111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Microscopic foundation of the IBM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22" name="Picture 4" descr="rich_structures_v92"/>
          <p:cNvPicPr>
            <a:picLocks noChangeAspect="1" noChangeArrowheads="1"/>
          </p:cNvPicPr>
          <p:nvPr/>
        </p:nvPicPr>
        <p:blipFill>
          <a:blip r:embed="rId2" cstate="print"/>
          <a:srcRect l="3180" t="11627" r="726" b="4070"/>
          <a:stretch>
            <a:fillRect/>
          </a:stretch>
        </p:blipFill>
        <p:spPr bwMode="auto">
          <a:xfrm>
            <a:off x="107504" y="980728"/>
            <a:ext cx="4211960" cy="31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5009075" y="1268760"/>
            <a:ext cx="3302439" cy="2744281"/>
            <a:chOff x="5220072" y="1331848"/>
            <a:chExt cx="3302439" cy="27442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1331848"/>
              <a:ext cx="3302439" cy="2305500"/>
            </a:xfrm>
            <a:prstGeom prst="rect">
              <a:avLst/>
            </a:prstGeom>
          </p:spPr>
        </p:pic>
        <p:sp>
          <p:nvSpPr>
            <p:cNvPr id="30" name="内容占位符 2"/>
            <p:cNvSpPr txBox="1">
              <a:spLocks/>
            </p:cNvSpPr>
            <p:nvPr/>
          </p:nvSpPr>
          <p:spPr bwMode="auto">
            <a:xfrm>
              <a:off x="5971191" y="3610153"/>
              <a:ext cx="1800200" cy="46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0"/>
                <a:buChar char="n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ClrTx/>
                <a:buSzPct val="100000"/>
                <a:buNone/>
              </a:pPr>
              <a:r>
                <a:rPr lang="en-US" altLang="zh-CN" sz="1800" kern="0" dirty="0" smtClean="0">
                  <a:latin typeface="Calibri" panose="020F0502020204030204" pitchFamily="34" charset="0"/>
                </a:rPr>
                <a:t>e.g. OAI mapping</a:t>
              </a:r>
              <a:endParaRPr lang="en-US" altLang="zh-CN" sz="1800" kern="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245762"/>
            <a:ext cx="5619940" cy="20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Microscopic foundation of the IBM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8720"/>
            <a:ext cx="6083438" cy="10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54" y="2060848"/>
            <a:ext cx="6448446" cy="103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162226"/>
            <a:ext cx="3856488" cy="3579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09" y="3284984"/>
            <a:ext cx="4807578" cy="22330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108009" y="5639990"/>
            <a:ext cx="4807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For deformed nuclei, require manually add a term to reproduce moment of inertia… 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" y="908721"/>
            <a:ext cx="41030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801330" y="980600"/>
            <a:ext cx="3645797" cy="2902506"/>
            <a:chOff x="4382586" y="908720"/>
            <a:chExt cx="3645797" cy="2902506"/>
          </a:xfrm>
        </p:grpSpPr>
        <p:sp>
          <p:nvSpPr>
            <p:cNvPr id="5" name="矩形 4"/>
            <p:cNvSpPr/>
            <p:nvPr/>
          </p:nvSpPr>
          <p:spPr>
            <a:xfrm>
              <a:off x="5358651" y="3386494"/>
              <a:ext cx="1972015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buClrTx/>
              </a:pPr>
              <a:r>
                <a:rPr lang="en-US" altLang="zh-CN" sz="1800" kern="0" dirty="0" err="1" smtClean="0">
                  <a:latin typeface="Calibri" panose="020F0502020204030204" pitchFamily="34" charset="0"/>
                </a:rPr>
                <a:t>Yrast</a:t>
              </a:r>
              <a:r>
                <a:rPr lang="en-US" altLang="zh-CN" sz="1800" kern="0" dirty="0" smtClean="0">
                  <a:latin typeface="Calibri" panose="020F0502020204030204" pitchFamily="34" charset="0"/>
                </a:rPr>
                <a:t> band in Cr-48</a:t>
              </a:r>
              <a:endParaRPr lang="en-US" altLang="zh-CN" sz="1800" kern="0" dirty="0">
                <a:latin typeface="Calibri" panose="020F0502020204030204" pitchFamily="34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2586" y="908720"/>
              <a:ext cx="3645797" cy="2594873"/>
            </a:xfrm>
            <a:prstGeom prst="rect">
              <a:avLst/>
            </a:prstGeom>
          </p:spPr>
        </p:pic>
      </p:grpSp>
      <p:grpSp>
        <p:nvGrpSpPr>
          <p:cNvPr id="23" name="组合 60"/>
          <p:cNvGrpSpPr>
            <a:grpSpLocks/>
          </p:cNvGrpSpPr>
          <p:nvPr/>
        </p:nvGrpSpPr>
        <p:grpSpPr bwMode="auto">
          <a:xfrm>
            <a:off x="1036408" y="980600"/>
            <a:ext cx="2743504" cy="3744544"/>
            <a:chOff x="6172200" y="3124200"/>
            <a:chExt cx="2743200" cy="2057400"/>
          </a:xfrm>
        </p:grpSpPr>
        <p:sp>
          <p:nvSpPr>
            <p:cNvPr id="32" name="矩形 31"/>
            <p:cNvSpPr/>
            <p:nvPr/>
          </p:nvSpPr>
          <p:spPr>
            <a:xfrm>
              <a:off x="6172504" y="3123784"/>
              <a:ext cx="2742896" cy="205781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</a:rPr>
                <a:t>0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6248696" y="3200300"/>
              <a:ext cx="304766" cy="68516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248696" y="3200300"/>
              <a:ext cx="761916" cy="182942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782036" y="3200300"/>
              <a:ext cx="838107" cy="182942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8"/>
            <p:cNvCxnSpPr/>
            <p:nvPr/>
          </p:nvCxnSpPr>
          <p:spPr>
            <a:xfrm flipH="1">
              <a:off x="7315377" y="3200300"/>
              <a:ext cx="838107" cy="182942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7924910" y="3275657"/>
              <a:ext cx="761916" cy="17540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8534442" y="4343402"/>
              <a:ext cx="304766" cy="68632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61"/>
          <p:cNvGrpSpPr>
            <a:grpSpLocks/>
          </p:cNvGrpSpPr>
          <p:nvPr/>
        </p:nvGrpSpPr>
        <p:grpSpPr bwMode="auto">
          <a:xfrm>
            <a:off x="1036096" y="5509312"/>
            <a:ext cx="2743504" cy="1304065"/>
            <a:chOff x="6172200" y="3124200"/>
            <a:chExt cx="2743200" cy="2057400"/>
          </a:xfrm>
        </p:grpSpPr>
        <p:sp>
          <p:nvSpPr>
            <p:cNvPr id="25" name="矩形 24"/>
            <p:cNvSpPr/>
            <p:nvPr/>
          </p:nvSpPr>
          <p:spPr>
            <a:xfrm>
              <a:off x="6172512" y="3125168"/>
              <a:ext cx="2742896" cy="205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</a:rPr>
                <a:t>0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6248704" y="3201250"/>
              <a:ext cx="304766" cy="68472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248704" y="3201250"/>
              <a:ext cx="761916" cy="182956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782044" y="3201250"/>
              <a:ext cx="838107" cy="182956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7315385" y="3201250"/>
              <a:ext cx="838107" cy="182956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7924918" y="3277330"/>
              <a:ext cx="761916" cy="175348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8534450" y="4342466"/>
              <a:ext cx="304766" cy="68835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Rotational motion in the nuclear shell model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" y="908721"/>
            <a:ext cx="41030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801330" y="980600"/>
            <a:ext cx="3645797" cy="2902506"/>
            <a:chOff x="4382586" y="908720"/>
            <a:chExt cx="3645797" cy="2902506"/>
          </a:xfrm>
        </p:grpSpPr>
        <p:sp>
          <p:nvSpPr>
            <p:cNvPr id="5" name="矩形 4"/>
            <p:cNvSpPr/>
            <p:nvPr/>
          </p:nvSpPr>
          <p:spPr>
            <a:xfrm>
              <a:off x="5358651" y="3386494"/>
              <a:ext cx="1972015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buClrTx/>
              </a:pPr>
              <a:r>
                <a:rPr lang="en-US" altLang="zh-CN" sz="1800" kern="0" dirty="0" err="1" smtClean="0">
                  <a:latin typeface="Calibri" panose="020F0502020204030204" pitchFamily="34" charset="0"/>
                </a:rPr>
                <a:t>Yrast</a:t>
              </a:r>
              <a:r>
                <a:rPr lang="en-US" altLang="zh-CN" sz="1800" kern="0" dirty="0" smtClean="0">
                  <a:latin typeface="Calibri" panose="020F0502020204030204" pitchFamily="34" charset="0"/>
                </a:rPr>
                <a:t> band in Cr-48</a:t>
              </a:r>
              <a:endParaRPr lang="en-US" altLang="zh-CN" sz="1800" kern="0" dirty="0">
                <a:latin typeface="Calibri" panose="020F0502020204030204" pitchFamily="34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2586" y="908720"/>
              <a:ext cx="3645797" cy="259487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709600" y="3860920"/>
            <a:ext cx="4291526" cy="2952457"/>
            <a:chOff x="4290856" y="3860920"/>
            <a:chExt cx="4291526" cy="2952457"/>
          </a:xfrm>
        </p:grpSpPr>
        <p:sp>
          <p:nvSpPr>
            <p:cNvPr id="21" name="矩形 20"/>
            <p:cNvSpPr/>
            <p:nvPr/>
          </p:nvSpPr>
          <p:spPr>
            <a:xfrm>
              <a:off x="4290856" y="6410831"/>
              <a:ext cx="4291526" cy="4025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buClrTx/>
              </a:pPr>
              <a:r>
                <a:rPr lang="en-US" altLang="zh-CN" sz="1800" kern="0" dirty="0" err="1" smtClean="0">
                  <a:latin typeface="Calibri" panose="020F0502020204030204" pitchFamily="34" charset="0"/>
                </a:rPr>
                <a:t>Superdeformed</a:t>
              </a:r>
              <a:r>
                <a:rPr lang="en-US" altLang="zh-CN" sz="1800" kern="0" dirty="0" smtClean="0">
                  <a:latin typeface="Calibri" panose="020F0502020204030204" pitchFamily="34" charset="0"/>
                </a:rPr>
                <a:t> band in Ca-40</a:t>
              </a:r>
              <a:endParaRPr lang="en-US" altLang="zh-CN" sz="1800" kern="0" dirty="0">
                <a:latin typeface="Calibri" panose="020F0502020204030204" pitchFamily="3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272" y="3860920"/>
              <a:ext cx="3816424" cy="2664424"/>
            </a:xfrm>
            <a:prstGeom prst="rect">
              <a:avLst/>
            </a:prstGeom>
          </p:spPr>
        </p:pic>
      </p:grpSp>
      <p:grpSp>
        <p:nvGrpSpPr>
          <p:cNvPr id="23" name="组合 60"/>
          <p:cNvGrpSpPr>
            <a:grpSpLocks/>
          </p:cNvGrpSpPr>
          <p:nvPr/>
        </p:nvGrpSpPr>
        <p:grpSpPr bwMode="auto">
          <a:xfrm>
            <a:off x="1036408" y="980600"/>
            <a:ext cx="2743504" cy="3744544"/>
            <a:chOff x="6172200" y="3124200"/>
            <a:chExt cx="2743200" cy="2057400"/>
          </a:xfrm>
        </p:grpSpPr>
        <p:sp>
          <p:nvSpPr>
            <p:cNvPr id="32" name="矩形 31"/>
            <p:cNvSpPr/>
            <p:nvPr/>
          </p:nvSpPr>
          <p:spPr>
            <a:xfrm>
              <a:off x="6172504" y="3123784"/>
              <a:ext cx="2742896" cy="205781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</a:rPr>
                <a:t>0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6248696" y="3200300"/>
              <a:ext cx="304766" cy="68516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248696" y="3200300"/>
              <a:ext cx="761916" cy="182942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782036" y="3200300"/>
              <a:ext cx="838107" cy="182942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8"/>
            <p:cNvCxnSpPr/>
            <p:nvPr/>
          </p:nvCxnSpPr>
          <p:spPr>
            <a:xfrm flipH="1">
              <a:off x="7315377" y="3200300"/>
              <a:ext cx="838107" cy="182942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7924910" y="3275657"/>
              <a:ext cx="761916" cy="17540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8534442" y="4343402"/>
              <a:ext cx="304766" cy="68632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61"/>
          <p:cNvGrpSpPr>
            <a:grpSpLocks/>
          </p:cNvGrpSpPr>
          <p:nvPr/>
        </p:nvGrpSpPr>
        <p:grpSpPr bwMode="auto">
          <a:xfrm>
            <a:off x="1036096" y="6021288"/>
            <a:ext cx="2743504" cy="792089"/>
            <a:chOff x="6172200" y="3124200"/>
            <a:chExt cx="2743200" cy="2057400"/>
          </a:xfrm>
        </p:grpSpPr>
        <p:sp>
          <p:nvSpPr>
            <p:cNvPr id="25" name="矩形 24"/>
            <p:cNvSpPr/>
            <p:nvPr/>
          </p:nvSpPr>
          <p:spPr>
            <a:xfrm>
              <a:off x="6172512" y="3125168"/>
              <a:ext cx="2742896" cy="20578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FFFFF"/>
                  </a:solidFill>
                </a:rPr>
                <a:t>0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6248704" y="3201250"/>
              <a:ext cx="304766" cy="68472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248704" y="3201250"/>
              <a:ext cx="761916" cy="182956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782044" y="3201250"/>
              <a:ext cx="838107" cy="182956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7315385" y="3201250"/>
              <a:ext cx="838107" cy="182956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7924918" y="3277330"/>
              <a:ext cx="761916" cy="175348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8534450" y="4342466"/>
              <a:ext cx="304766" cy="68835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Rotational motion in the nuclear shell model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30" y="5356964"/>
            <a:ext cx="379370" cy="38285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" y="908721"/>
            <a:ext cx="41030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355976" y="1053858"/>
            <a:ext cx="464514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Elliott’s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SU(3) </a:t>
            </a:r>
            <a:r>
              <a:rPr lang="en-US" altLang="zh-CN" sz="2000" kern="0" dirty="0">
                <a:latin typeface="Calibri" panose="020F0502020204030204" pitchFamily="34" charset="0"/>
              </a:rPr>
              <a:t>model: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>
                <a:latin typeface="Calibri" panose="020F0502020204030204" pitchFamily="34" charset="0"/>
              </a:rPr>
              <a:t>Quadrupole interaction </a:t>
            </a:r>
            <a:endParaRPr lang="en-US" altLang="zh-CN" sz="2000" kern="0" dirty="0" smtClean="0"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One </a:t>
            </a:r>
            <a:r>
              <a:rPr lang="en-US" altLang="zh-CN" sz="2000" kern="0" dirty="0">
                <a:latin typeface="Calibri" panose="020F0502020204030204" pitchFamily="34" charset="0"/>
              </a:rPr>
              <a:t>or many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H.O. major shells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697926" y="2676114"/>
            <a:ext cx="464514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a new perspective: the SU(3) symmetry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Q operator → quadrupole deformation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62" y="2723920"/>
            <a:ext cx="370364" cy="3703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930" y="4295480"/>
            <a:ext cx="365792" cy="363506"/>
          </a:xfrm>
          <a:prstGeom prst="rect">
            <a:avLst/>
          </a:prstGeom>
        </p:spPr>
      </p:pic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4355976" y="3845928"/>
            <a:ext cx="4788024" cy="20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For heavy-mass regions: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      strong spin-orbit couplings, SU(3) broken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      one HO major shell is not enough, intruder orbits, pseudo- and quasi-SU(3)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      configuration </a:t>
            </a:r>
            <a:r>
              <a:rPr lang="en-US" altLang="zh-CN" sz="2000" kern="0" dirty="0">
                <a:latin typeface="Calibri" panose="020F0502020204030204" pitchFamily="34" charset="0"/>
              </a:rPr>
              <a:t>space is too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gigantic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990" y="3094284"/>
            <a:ext cx="370364" cy="3703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990" y="4646204"/>
            <a:ext cx="365792" cy="363506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355976" y="5860182"/>
            <a:ext cx="3744416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en-US" altLang="zh-CN" sz="2400" b="1" i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truncation!</a:t>
            </a:r>
            <a:endParaRPr lang="en-US" altLang="zh-CN" sz="2400" b="1" i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Rotational motion in the nuclear shell model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 bwMode="auto">
          <a:xfrm>
            <a:off x="1214438" y="408669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Truncations of the model space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4063" y="5641501"/>
            <a:ext cx="829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altLang="zh-CN" dirty="0" smtClean="0">
                <a:latin typeface="Calibri" panose="020F0502020204030204" pitchFamily="34" charset="0"/>
                <a:ea typeface="宋体" charset="-122"/>
              </a:rPr>
              <a:t>The NPA is a truncation of the shell-model configuration space.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984599" y="1052463"/>
            <a:ext cx="1681162" cy="1368425"/>
            <a:chOff x="6995294" y="1279326"/>
            <a:chExt cx="1681162" cy="1368425"/>
          </a:xfrm>
        </p:grpSpPr>
        <p:grpSp>
          <p:nvGrpSpPr>
            <p:cNvPr id="39" name="组合 36"/>
            <p:cNvGrpSpPr>
              <a:grpSpLocks/>
            </p:cNvGrpSpPr>
            <p:nvPr/>
          </p:nvGrpSpPr>
          <p:grpSpPr bwMode="auto">
            <a:xfrm>
              <a:off x="7296919" y="1422201"/>
              <a:ext cx="1146174" cy="1143000"/>
              <a:chOff x="2070083" y="5143512"/>
              <a:chExt cx="1146182" cy="1143008"/>
            </a:xfrm>
          </p:grpSpPr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2214546" y="5357826"/>
                <a:ext cx="720725" cy="719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2070083" y="5500702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2355835" y="5143512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2070083" y="5929330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5" name="Oval 9"/>
              <p:cNvSpPr>
                <a:spLocks noChangeArrowheads="1"/>
              </p:cNvSpPr>
              <p:nvPr/>
            </p:nvSpPr>
            <p:spPr bwMode="auto">
              <a:xfrm>
                <a:off x="2355835" y="6149988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2784463" y="6215082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7" name="Oval 11"/>
              <p:cNvSpPr>
                <a:spLocks noChangeArrowheads="1"/>
              </p:cNvSpPr>
              <p:nvPr/>
            </p:nvSpPr>
            <p:spPr bwMode="auto">
              <a:xfrm>
                <a:off x="3070215" y="5929330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8" name="Oval 12"/>
              <p:cNvSpPr>
                <a:spLocks noChangeArrowheads="1"/>
              </p:cNvSpPr>
              <p:nvPr/>
            </p:nvSpPr>
            <p:spPr bwMode="auto">
              <a:xfrm>
                <a:off x="3143240" y="5502288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49" name="Oval 13"/>
              <p:cNvSpPr>
                <a:spLocks noChangeArrowheads="1"/>
              </p:cNvSpPr>
              <p:nvPr/>
            </p:nvSpPr>
            <p:spPr bwMode="auto">
              <a:xfrm>
                <a:off x="2855901" y="5143512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</p:grp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6995294" y="1279326"/>
              <a:ext cx="1681162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</p:grpSp>
      <p:graphicFrame>
        <p:nvGraphicFramePr>
          <p:cNvPr id="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24656"/>
              </p:ext>
            </p:extLst>
          </p:nvPr>
        </p:nvGraphicFramePr>
        <p:xfrm>
          <a:off x="2411759" y="1700808"/>
          <a:ext cx="2880360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4" imgW="1600200" imgH="253800" progId="Equation.DSMT4">
                  <p:embed/>
                </p:oleObj>
              </mc:Choice>
              <mc:Fallback>
                <p:oleObj name="Equation" r:id="rId4" imgW="1600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59" y="1700808"/>
                        <a:ext cx="2880360" cy="4568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584" y="2420888"/>
            <a:ext cx="55648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60000"/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Cooper pairs with good angular momentum </a:t>
            </a:r>
            <a:r>
              <a:rPr lang="en-US" altLang="zh-CN" i="1" dirty="0" smtClean="0">
                <a:latin typeface="Calibri" panose="020F0502020204030204" pitchFamily="34" charset="0"/>
                <a:ea typeface="+mn-ea"/>
              </a:rPr>
              <a:t>r</a:t>
            </a: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:</a:t>
            </a:r>
            <a:endParaRPr lang="en-US" altLang="zh-CN" dirty="0">
              <a:latin typeface="Calibri" panose="020F0502020204030204" pitchFamily="34" charset="0"/>
              <a:ea typeface="+mn-ea"/>
            </a:endParaRPr>
          </a:p>
          <a:p>
            <a:pPr marL="285750" indent="-285750" algn="just">
              <a:buSzPct val="60000"/>
              <a:buFont typeface="Wingdings" panose="05000000000000000000" pitchFamily="2" charset="2"/>
              <a:buChar char="l"/>
            </a:pPr>
            <a:endParaRPr lang="en-US" altLang="zh-CN" dirty="0">
              <a:latin typeface="Calibri" panose="020F0502020204030204" pitchFamily="34" charset="0"/>
              <a:ea typeface="+mn-ea"/>
            </a:endParaRPr>
          </a:p>
          <a:p>
            <a:pPr marL="285750" indent="-285750" algn="just">
              <a:buSzPct val="60000"/>
              <a:buFont typeface="Wingdings" panose="05000000000000000000" pitchFamily="2" charset="2"/>
              <a:buChar char="l"/>
            </a:pPr>
            <a:endParaRPr lang="en-US" altLang="zh-CN" sz="1800" dirty="0">
              <a:latin typeface="Calibri" panose="020F0502020204030204" pitchFamily="34" charset="0"/>
              <a:ea typeface="+mn-ea"/>
            </a:endParaRPr>
          </a:p>
          <a:p>
            <a:pPr algn="just">
              <a:buSzPct val="60000"/>
            </a:pP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     </a:t>
            </a:r>
            <a:r>
              <a:rPr lang="en-US" altLang="zh-CN" dirty="0" smtClean="0">
                <a:latin typeface="Calibri" panose="020F0502020204030204" pitchFamily="34" charset="0"/>
              </a:rPr>
              <a:t>Nucleon-pair approximation (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</a:rPr>
              <a:t>NPA</a:t>
            </a:r>
            <a:r>
              <a:rPr lang="en-US" altLang="zh-CN" dirty="0" smtClean="0">
                <a:latin typeface="Calibri" panose="020F0502020204030204" pitchFamily="34" charset="0"/>
              </a:rPr>
              <a:t>)</a:t>
            </a: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:</a:t>
            </a:r>
            <a:endParaRPr lang="en-US" altLang="zh-CN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1257" y="2782064"/>
            <a:ext cx="4257714" cy="52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组合 49"/>
          <p:cNvGrpSpPr/>
          <p:nvPr/>
        </p:nvGrpSpPr>
        <p:grpSpPr>
          <a:xfrm>
            <a:off x="6990319" y="2636639"/>
            <a:ext cx="1681162" cy="1368425"/>
            <a:chOff x="6990319" y="2894483"/>
            <a:chExt cx="1681162" cy="1368425"/>
          </a:xfrm>
        </p:grpSpPr>
        <p:grpSp>
          <p:nvGrpSpPr>
            <p:cNvPr id="51" name="组合 30"/>
            <p:cNvGrpSpPr>
              <a:grpSpLocks/>
            </p:cNvGrpSpPr>
            <p:nvPr/>
          </p:nvGrpSpPr>
          <p:grpSpPr bwMode="auto">
            <a:xfrm>
              <a:off x="7307286" y="3045788"/>
              <a:ext cx="1081137" cy="950515"/>
              <a:chOff x="7014398" y="2716598"/>
              <a:chExt cx="1081138" cy="950515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auto">
              <a:xfrm>
                <a:off x="7150081" y="2803513"/>
                <a:ext cx="720725" cy="719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auto">
              <a:xfrm>
                <a:off x="7015415" y="2932622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auto">
              <a:xfrm>
                <a:off x="7159431" y="2716598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>
                <a:off x="7014398" y="3365240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7159431" y="3581264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7734479" y="3595675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63" name="Oval 11"/>
              <p:cNvSpPr>
                <a:spLocks noChangeArrowheads="1"/>
              </p:cNvSpPr>
              <p:nvPr/>
            </p:nvSpPr>
            <p:spPr bwMode="auto">
              <a:xfrm>
                <a:off x="7927206" y="3421932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64" name="Oval 12"/>
              <p:cNvSpPr>
                <a:spLocks noChangeArrowheads="1"/>
              </p:cNvSpPr>
              <p:nvPr/>
            </p:nvSpPr>
            <p:spPr bwMode="auto">
              <a:xfrm>
                <a:off x="8022511" y="3004630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>
                <a:off x="7878495" y="2789177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</p:grpSp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6990319" y="2894483"/>
              <a:ext cx="1681162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 rot="19860000">
              <a:off x="8194548" y="2993713"/>
              <a:ext cx="167401" cy="53619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宋体" charset="0"/>
                <a:cs typeface="宋体" charset="0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 rot="2640000">
              <a:off x="8072056" y="3615847"/>
              <a:ext cx="167401" cy="53619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宋体" charset="0"/>
                <a:cs typeface="宋体" charset="0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 rot="2160000">
              <a:off x="7329416" y="2940569"/>
              <a:ext cx="167401" cy="53619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宋体" charset="0"/>
                <a:cs typeface="宋体" charset="0"/>
              </a:endParaRPr>
            </a:p>
          </p:txBody>
        </p:sp>
        <p:sp>
          <p:nvSpPr>
            <p:cNvPr id="56" name="椭圆 55"/>
            <p:cNvSpPr/>
            <p:nvPr/>
          </p:nvSpPr>
          <p:spPr bwMode="auto">
            <a:xfrm rot="8640000">
              <a:off x="7335868" y="3565224"/>
              <a:ext cx="167401" cy="53619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76" y="3646160"/>
            <a:ext cx="2651760" cy="502920"/>
          </a:xfrm>
          <a:prstGeom prst="rect">
            <a:avLst/>
          </a:prstGeom>
        </p:spPr>
      </p:pic>
      <p:sp>
        <p:nvSpPr>
          <p:cNvPr id="78" name="矩形 77"/>
          <p:cNvSpPr/>
          <p:nvPr/>
        </p:nvSpPr>
        <p:spPr>
          <a:xfrm>
            <a:off x="827585" y="1315976"/>
            <a:ext cx="5944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60000"/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+mn-ea"/>
              </a:rPr>
              <a:t>Shell model</a:t>
            </a: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, </a:t>
            </a:r>
            <a:r>
              <a:rPr lang="en-US" altLang="zh-CN" dirty="0">
                <a:latin typeface="Calibri" panose="020F0502020204030204" pitchFamily="34" charset="0"/>
                <a:ea typeface="+mn-ea"/>
              </a:rPr>
              <a:t>f</a:t>
            </a: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ull configuration interaction </a:t>
            </a:r>
            <a:endParaRPr lang="en-US" altLang="zh-CN" dirty="0">
              <a:latin typeface="Calibri" panose="020F0502020204030204" pitchFamily="34" charset="0"/>
              <a:ea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984599" y="4220815"/>
            <a:ext cx="1681162" cy="1368425"/>
            <a:chOff x="6997782" y="4410024"/>
            <a:chExt cx="1681162" cy="136842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7442969" y="4744258"/>
              <a:ext cx="720724" cy="719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68" name="Oval 6"/>
            <p:cNvSpPr>
              <a:spLocks noChangeArrowheads="1"/>
            </p:cNvSpPr>
            <p:nvPr/>
          </p:nvSpPr>
          <p:spPr bwMode="auto">
            <a:xfrm>
              <a:off x="7328378" y="4783268"/>
              <a:ext cx="73025" cy="714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7380312" y="4725715"/>
              <a:ext cx="73025" cy="714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0" name="Oval 8"/>
            <p:cNvSpPr>
              <a:spLocks noChangeArrowheads="1"/>
            </p:cNvSpPr>
            <p:nvPr/>
          </p:nvSpPr>
          <p:spPr bwMode="auto">
            <a:xfrm>
              <a:off x="7379295" y="5373786"/>
              <a:ext cx="73025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7433110" y="5442769"/>
              <a:ext cx="73025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8154788" y="5421111"/>
              <a:ext cx="73025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auto">
            <a:xfrm>
              <a:off x="8220093" y="5362677"/>
              <a:ext cx="73025" cy="714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>
              <a:off x="8244408" y="4869160"/>
              <a:ext cx="73025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auto">
            <a:xfrm>
              <a:off x="8209755" y="4807679"/>
              <a:ext cx="73025" cy="714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6997782" y="4410024"/>
              <a:ext cx="1681162" cy="136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76" y="4988024"/>
            <a:ext cx="3131820" cy="457200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827585" y="4325034"/>
            <a:ext cx="5564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60000"/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Cooper pair  =&gt;  boson;  Interacting boson model (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</a:rPr>
              <a:t>IBM</a:t>
            </a:r>
            <a:r>
              <a:rPr lang="en-US" altLang="zh-CN" dirty="0">
                <a:latin typeface="Calibri" panose="020F0502020204030204" pitchFamily="34" charset="0"/>
              </a:rPr>
              <a:t>)</a:t>
            </a:r>
            <a:r>
              <a:rPr lang="en-US" altLang="zh-CN" dirty="0" smtClean="0">
                <a:latin typeface="Calibri" panose="020F0502020204030204" pitchFamily="34" charset="0"/>
                <a:ea typeface="+mn-ea"/>
              </a:rPr>
              <a:t>:</a:t>
            </a:r>
            <a:endParaRPr lang="en-US" altLang="zh-CN" dirty="0"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09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16632" y="5687144"/>
            <a:ext cx="8087816" cy="55016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kern="0" dirty="0" smtClean="0">
                <a:latin typeface="Calibri" panose="020F0502020204030204" pitchFamily="34" charset="0"/>
              </a:rPr>
              <a:t>The </a:t>
            </a:r>
            <a:r>
              <a:rPr lang="en-US" altLang="zh-CN" kern="0" dirty="0">
                <a:latin typeface="Calibri" panose="020F0502020204030204" pitchFamily="34" charset="0"/>
              </a:rPr>
              <a:t>microscopic foundation of the IBM SU3 is not well understood.</a:t>
            </a:r>
          </a:p>
          <a:p>
            <a:pPr algn="l" fontAlgn="base">
              <a:spcBef>
                <a:spcPts val="600"/>
              </a:spcBef>
              <a:spcAft>
                <a:spcPct val="0"/>
              </a:spcAft>
            </a:pPr>
            <a:endParaRPr lang="en-US" kern="0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160772" name="Picture 4" descr="rich_structures_v92"/>
          <p:cNvPicPr>
            <a:picLocks noChangeAspect="1" noChangeArrowheads="1"/>
          </p:cNvPicPr>
          <p:nvPr/>
        </p:nvPicPr>
        <p:blipFill>
          <a:blip r:embed="rId3" cstate="print"/>
          <a:srcRect l="3180" t="11627" r="726" b="4070"/>
          <a:stretch>
            <a:fillRect/>
          </a:stretch>
        </p:blipFill>
        <p:spPr bwMode="auto">
          <a:xfrm>
            <a:off x="1475656" y="1096105"/>
            <a:ext cx="6019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3162015" y="3724694"/>
            <a:ext cx="831850" cy="12144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64345" y="3777892"/>
            <a:ext cx="1428750" cy="1166813"/>
            <a:chOff x="2549" y="737"/>
            <a:chExt cx="816" cy="675"/>
          </a:xfrm>
        </p:grpSpPr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2549" y="737"/>
              <a:ext cx="816" cy="675"/>
            </a:xfrm>
            <a:custGeom>
              <a:avLst/>
              <a:gdLst>
                <a:gd name="T0" fmla="*/ 0 w 816"/>
                <a:gd name="T1" fmla="*/ 675 h 675"/>
                <a:gd name="T2" fmla="*/ 345 w 816"/>
                <a:gd name="T3" fmla="*/ 0 h 675"/>
                <a:gd name="T4" fmla="*/ 816 w 816"/>
                <a:gd name="T5" fmla="*/ 675 h 675"/>
                <a:gd name="T6" fmla="*/ 0 w 816"/>
                <a:gd name="T7" fmla="*/ 675 h 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5"/>
                <a:gd name="T14" fmla="*/ 816 w 816"/>
                <a:gd name="T15" fmla="*/ 675 h 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5">
                  <a:moveTo>
                    <a:pt x="0" y="675"/>
                  </a:moveTo>
                  <a:lnTo>
                    <a:pt x="345" y="0"/>
                  </a:lnTo>
                  <a:lnTo>
                    <a:pt x="816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66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76" name="Rectangle 8"/>
            <p:cNvSpPr>
              <a:spLocks noChangeArrowheads="1"/>
            </p:cNvSpPr>
            <p:nvPr/>
          </p:nvSpPr>
          <p:spPr bwMode="auto">
            <a:xfrm>
              <a:off x="2759" y="1110"/>
              <a:ext cx="3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>
                  <a:solidFill>
                    <a:srgbClr val="000000"/>
                  </a:solidFill>
                </a:rPr>
                <a:t>Sph</a:t>
              </a:r>
              <a:r>
                <a:rPr lang="en-US" sz="1400" b="1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66777" y="1995907"/>
            <a:ext cx="3022600" cy="2955925"/>
            <a:chOff x="2358" y="1186"/>
            <a:chExt cx="1904" cy="1862"/>
          </a:xfrm>
        </p:grpSpPr>
        <p:sp>
          <p:nvSpPr>
            <p:cNvPr id="160778" name="Freeform 10"/>
            <p:cNvSpPr>
              <a:spLocks/>
            </p:cNvSpPr>
            <p:nvPr/>
          </p:nvSpPr>
          <p:spPr bwMode="auto">
            <a:xfrm>
              <a:off x="2358" y="1186"/>
              <a:ext cx="1904" cy="1862"/>
            </a:xfrm>
            <a:custGeom>
              <a:avLst/>
              <a:gdLst>
                <a:gd name="T0" fmla="*/ 0 w 1904"/>
                <a:gd name="T1" fmla="*/ 1132 h 1862"/>
                <a:gd name="T2" fmla="*/ 604 w 1904"/>
                <a:gd name="T3" fmla="*/ 0 h 1862"/>
                <a:gd name="T4" fmla="*/ 1904 w 1904"/>
                <a:gd name="T5" fmla="*/ 1862 h 1862"/>
                <a:gd name="T6" fmla="*/ 508 w 1904"/>
                <a:gd name="T7" fmla="*/ 1852 h 1862"/>
                <a:gd name="T8" fmla="*/ 0 w 1904"/>
                <a:gd name="T9" fmla="*/ 1132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4"/>
                <a:gd name="T16" fmla="*/ 0 h 1862"/>
                <a:gd name="T17" fmla="*/ 1904 w 1904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4" h="1862">
                  <a:moveTo>
                    <a:pt x="0" y="1132"/>
                  </a:moveTo>
                  <a:lnTo>
                    <a:pt x="604" y="0"/>
                  </a:lnTo>
                  <a:lnTo>
                    <a:pt x="1904" y="1862"/>
                  </a:lnTo>
                  <a:lnTo>
                    <a:pt x="508" y="1852"/>
                  </a:lnTo>
                  <a:lnTo>
                    <a:pt x="0" y="1132"/>
                  </a:lnTo>
                  <a:close/>
                </a:path>
              </a:pathLst>
            </a:custGeom>
            <a:solidFill>
              <a:srgbClr val="0033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2699" y="2220"/>
              <a:ext cx="68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Deformed</a:t>
              </a: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 bwMode="auto">
          <a:xfrm>
            <a:off x="1214438" y="404664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Validity of the IBM (U6)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305794" y="3475847"/>
            <a:ext cx="6796103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under the same interaction: NPA predicts much smaller moment </a:t>
            </a:r>
            <a:r>
              <a:rPr lang="en-US" altLang="zh-CN" sz="2000" kern="0" dirty="0">
                <a:latin typeface="Calibri" panose="020F0502020204030204" pitchFamily="34" charset="0"/>
              </a:rPr>
              <a:t>of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inertia and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B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(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E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2) than NSM does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Tx/>
              <a:buNone/>
            </a:pPr>
            <a:r>
              <a:rPr lang="en-US" altLang="zh-CN" sz="2000" i="1" kern="0" dirty="0" smtClean="0">
                <a:latin typeface="Calibri" panose="020F0502020204030204" pitchFamily="34" charset="0"/>
              </a:rPr>
              <a:t>   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76968" y="1124744"/>
            <a:ext cx="646488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For </a:t>
            </a:r>
            <a:r>
              <a:rPr lang="en-US" altLang="zh-CN" sz="2000" kern="0" dirty="0">
                <a:latin typeface="Calibri" panose="020F0502020204030204" pitchFamily="34" charset="0"/>
              </a:rPr>
              <a:t>nearly spherical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nuclei:  </a:t>
            </a:r>
            <a:endParaRPr lang="en-US" altLang="zh-CN" sz="2000" kern="0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compare SM wave functions with NPA wave functions,</a:t>
            </a:r>
            <a:br>
              <a:rPr lang="en-US" altLang="zh-CN" sz="2000" kern="0" dirty="0" smtClean="0">
                <a:latin typeface="Calibri" panose="020F0502020204030204" pitchFamily="34" charset="0"/>
              </a:rPr>
            </a:br>
            <a:r>
              <a:rPr lang="en-US" altLang="zh-CN" sz="2000" kern="0" dirty="0" smtClean="0">
                <a:latin typeface="Calibri" panose="020F0502020204030204" pitchFamily="34" charset="0"/>
              </a:rPr>
              <a:t>overlap &gt; 90% for 0+ within the </a:t>
            </a:r>
            <a:r>
              <a:rPr lang="en-US" altLang="zh-CN" sz="2000" i="1" kern="0" dirty="0" smtClean="0">
                <a:latin typeface="Calibri" panose="020F0502020204030204" pitchFamily="34" charset="0"/>
              </a:rPr>
              <a:t>SD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-pair truncation</a:t>
            </a:r>
            <a:endParaRPr lang="en-US" altLang="zh-CN" sz="2000" kern="0" dirty="0">
              <a:latin typeface="Calibri" panose="020F0502020204030204" pitchFamily="34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76968" y="2657788"/>
            <a:ext cx="5499959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ClrTx/>
              <a:buNone/>
            </a:pPr>
            <a:r>
              <a:rPr lang="en-US" altLang="zh-CN" sz="2000" kern="0" dirty="0">
                <a:latin typeface="Calibri" panose="020F0502020204030204" pitchFamily="34" charset="0"/>
              </a:rPr>
              <a:t>For rotational nuclei: </a:t>
            </a:r>
            <a:endParaRPr lang="en-US" altLang="zh-CN" sz="2000" kern="0" dirty="0" smtClean="0">
              <a:latin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can reproduce rotational band (parameters)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214438" y="404664"/>
            <a:ext cx="7786687" cy="5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Validity of the NPA</a:t>
            </a:r>
            <a:endParaRPr lang="en-US" altLang="zh-CN" sz="2800" b="1" kern="0" dirty="0">
              <a:solidFill>
                <a:srgbClr val="0000FF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4" y="1607511"/>
            <a:ext cx="370364" cy="370364"/>
          </a:xfrm>
          <a:prstGeom prst="rect">
            <a:avLst/>
          </a:prstGeom>
        </p:spPr>
      </p:pic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314476" y="5555312"/>
            <a:ext cx="5305818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Structure coefficients of the </a:t>
            </a:r>
            <a:r>
              <a:rPr lang="en-US" altLang="zh-CN" sz="2000" i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SD</a:t>
            </a:r>
            <a:r>
              <a:rPr lang="en-US" altLang="zh-CN" sz="20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pairs</a:t>
            </a:r>
            <a:r>
              <a:rPr lang="en-US" altLang="zh-CN" sz="2000" i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l"/>
            </a:pPr>
            <a:r>
              <a:rPr lang="en-US" altLang="zh-CN" sz="2000" kern="0" dirty="0">
                <a:solidFill>
                  <a:srgbClr val="FF0000"/>
                </a:solidFill>
                <a:latin typeface="Calibri" panose="020F0502020204030204" pitchFamily="34" charset="0"/>
              </a:rPr>
              <a:t>Higher-spin pairs</a:t>
            </a:r>
            <a:r>
              <a:rPr lang="en-US" altLang="zh-CN" sz="2000" i="1" kern="0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altLang="zh-CN" sz="2000" i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3" y="3123764"/>
            <a:ext cx="370364" cy="37036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236296" y="980728"/>
            <a:ext cx="1783834" cy="5847083"/>
            <a:chOff x="7201737" y="845965"/>
            <a:chExt cx="1783834" cy="5847083"/>
          </a:xfrm>
        </p:grpSpPr>
        <p:grpSp>
          <p:nvGrpSpPr>
            <p:cNvPr id="20" name="组合 19"/>
            <p:cNvGrpSpPr/>
            <p:nvPr/>
          </p:nvGrpSpPr>
          <p:grpSpPr>
            <a:xfrm>
              <a:off x="7201737" y="1052736"/>
              <a:ext cx="1783834" cy="5640312"/>
              <a:chOff x="7247850" y="1131891"/>
              <a:chExt cx="1783834" cy="564031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/>
              <a:srcRect t="27951" b="1465"/>
              <a:stretch/>
            </p:blipFill>
            <p:spPr>
              <a:xfrm>
                <a:off x="7247850" y="1131891"/>
                <a:ext cx="1764829" cy="5616624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12" name="内容占位符 2"/>
              <p:cNvSpPr txBox="1">
                <a:spLocks/>
              </p:cNvSpPr>
              <p:nvPr/>
            </p:nvSpPr>
            <p:spPr bwMode="auto">
              <a:xfrm>
                <a:off x="7358769" y="6181704"/>
                <a:ext cx="803712" cy="2965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ClrTx/>
                  <a:buNone/>
                </a:pPr>
                <a:r>
                  <a:rPr lang="en-US" altLang="zh-CN" sz="2000" kern="0" dirty="0" smtClean="0">
                    <a:latin typeface="Calibri" panose="020F0502020204030204" pitchFamily="34" charset="0"/>
                  </a:rPr>
                  <a:t>Exact</a:t>
                </a:r>
                <a:endParaRPr lang="en-US" altLang="zh-CN" sz="2000" kern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内容占位符 2"/>
              <p:cNvSpPr txBox="1">
                <a:spLocks/>
              </p:cNvSpPr>
              <p:nvPr/>
            </p:nvSpPr>
            <p:spPr bwMode="auto">
              <a:xfrm>
                <a:off x="8153870" y="6181705"/>
                <a:ext cx="803712" cy="2965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ClrTx/>
                  <a:buNone/>
                </a:pPr>
                <a:r>
                  <a:rPr lang="en-US" altLang="zh-CN" sz="2000" i="1" kern="0" dirty="0" smtClean="0">
                    <a:latin typeface="Calibri" panose="020F0502020204030204" pitchFamily="34" charset="0"/>
                  </a:rPr>
                  <a:t>SD</a:t>
                </a:r>
                <a:endParaRPr lang="en-US" altLang="zh-CN" sz="2000" i="1" kern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内容占位符 2"/>
              <p:cNvSpPr txBox="1">
                <a:spLocks/>
              </p:cNvSpPr>
              <p:nvPr/>
            </p:nvSpPr>
            <p:spPr bwMode="auto">
              <a:xfrm>
                <a:off x="7266856" y="6471145"/>
                <a:ext cx="1764828" cy="3010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lnSpc>
                    <a:spcPts val="1200"/>
                  </a:lnSpc>
                  <a:spcBef>
                    <a:spcPts val="0"/>
                  </a:spcBef>
                  <a:buClrTx/>
                  <a:buNone/>
                </a:pPr>
                <a:r>
                  <a:rPr lang="en-US" altLang="zh-CN" sz="2000" kern="0" dirty="0" smtClean="0">
                    <a:latin typeface="Calibri" panose="020F0502020204030204" pitchFamily="34" charset="0"/>
                  </a:rPr>
                  <a:t>the </a:t>
                </a:r>
                <a:r>
                  <a:rPr lang="en-US" altLang="zh-CN" sz="2000" i="1" kern="0" dirty="0" smtClean="0">
                    <a:latin typeface="Calibri" panose="020F0502020204030204" pitchFamily="34" charset="0"/>
                  </a:rPr>
                  <a:t>pf</a:t>
                </a:r>
                <a:r>
                  <a:rPr lang="en-US" altLang="zh-CN" sz="2000" kern="0" dirty="0" smtClean="0">
                    <a:latin typeface="Calibri" panose="020F0502020204030204" pitchFamily="34" charset="0"/>
                  </a:rPr>
                  <a:t> shell</a:t>
                </a:r>
                <a:endParaRPr lang="en-US" altLang="zh-CN" sz="2000" kern="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7343610" y="845965"/>
              <a:ext cx="1616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kern="0" dirty="0">
                  <a:solidFill>
                    <a:srgbClr val="0000FF"/>
                  </a:solidFill>
                  <a:latin typeface="Calibri" panose="020F0502020204030204" pitchFamily="34" charset="0"/>
                  <a:ea typeface="楷体_GB2312" pitchFamily="49" charset="-122"/>
                  <a:cs typeface="Times New Roman" pitchFamily="18" charset="0"/>
                </a:rPr>
                <a:t>Elliott’s SU(3)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312656" y="885524"/>
              <a:ext cx="1647102" cy="578383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" y="3530717"/>
            <a:ext cx="352997" cy="356235"/>
          </a:xfrm>
          <a:prstGeom prst="rect">
            <a:avLst/>
          </a:prstGeom>
        </p:spPr>
      </p:pic>
      <p:sp>
        <p:nvSpPr>
          <p:cNvPr id="24" name="内容占位符 2"/>
          <p:cNvSpPr txBox="1">
            <a:spLocks/>
          </p:cNvSpPr>
          <p:nvPr/>
        </p:nvSpPr>
        <p:spPr bwMode="auto">
          <a:xfrm>
            <a:off x="276968" y="4508987"/>
            <a:ext cx="6311256" cy="4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ClrTx/>
              <a:buNone/>
            </a:pPr>
            <a:r>
              <a:rPr lang="en-US" altLang="zh-CN" sz="2000" kern="0" dirty="0" smtClean="0">
                <a:latin typeface="Calibri" panose="020F0502020204030204" pitchFamily="34" charset="0"/>
              </a:rPr>
              <a:t>Difficulty: Selecting </a:t>
            </a:r>
            <a:r>
              <a:rPr lang="en-US" altLang="zh-CN" sz="2000" kern="0" dirty="0">
                <a:latin typeface="Calibri" panose="020F0502020204030204" pitchFamily="34" charset="0"/>
              </a:rPr>
              <a:t>good pairs is a long-standing </a:t>
            </a:r>
            <a:r>
              <a:rPr lang="en-US" altLang="zh-CN" sz="2000" kern="0" dirty="0" smtClean="0">
                <a:latin typeface="Calibri" panose="020F0502020204030204" pitchFamily="34" charset="0"/>
              </a:rPr>
              <a:t>problem; no one has successfully reproduced rotational bands by the NPA in a large space with effective interactions. </a:t>
            </a:r>
          </a:p>
        </p:txBody>
      </p:sp>
    </p:spTree>
    <p:extLst>
      <p:ext uri="{BB962C8B-B14F-4D97-AF65-F5344CB8AC3E}">
        <p14:creationId xmlns:p14="http://schemas.microsoft.com/office/powerpoint/2010/main" val="12023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5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宋体"/>
      </a:majorFont>
      <a:minorFont>
        <a:latin typeface="Tahoma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Designs\CDESIGNC.POT</Template>
  <TotalTime>16795</TotalTime>
  <Words>1341</Words>
  <Application>Microsoft Office PowerPoint</Application>
  <PresentationFormat>全屏显示(4:3)</PresentationFormat>
  <Paragraphs>201</Paragraphs>
  <Slides>32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Aharoni</vt:lpstr>
      <vt:lpstr>Plantagenet Cherokee</vt:lpstr>
      <vt:lpstr>方正舒体</vt:lpstr>
      <vt:lpstr>楷体_GB2312</vt:lpstr>
      <vt:lpstr>宋体</vt:lpstr>
      <vt:lpstr>Arial</vt:lpstr>
      <vt:lpstr>Calibri</vt:lpstr>
      <vt:lpstr>Cambria</vt:lpstr>
      <vt:lpstr>Sitka Display</vt:lpstr>
      <vt:lpstr>Tahoma</vt:lpstr>
      <vt:lpstr>Times New Roman</vt:lpstr>
      <vt:lpstr>Wingdings</vt:lpstr>
      <vt:lpstr>Wingdings 2</vt:lpstr>
      <vt:lpstr>Blends</vt:lpstr>
      <vt:lpstr>Equation</vt:lpstr>
      <vt:lpstr>Description of rotational nuclei in the Nucleon-Pair Approximation of the nuclear shell model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计算物理年会</dc:title>
  <dc:creator>sailor</dc:creator>
  <cp:lastModifiedBy>Fu GuanJian</cp:lastModifiedBy>
  <cp:revision>2831</cp:revision>
  <dcterms:created xsi:type="dcterms:W3CDTF">2004-09-11T02:45:21Z</dcterms:created>
  <dcterms:modified xsi:type="dcterms:W3CDTF">2019-12-08T14:38:56Z</dcterms:modified>
</cp:coreProperties>
</file>