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5" r:id="rId3"/>
    <p:sldId id="257" r:id="rId4"/>
    <p:sldId id="280" r:id="rId5"/>
    <p:sldId id="300" r:id="rId6"/>
    <p:sldId id="263" r:id="rId7"/>
    <p:sldId id="258" r:id="rId8"/>
    <p:sldId id="259" r:id="rId9"/>
    <p:sldId id="262" r:id="rId10"/>
    <p:sldId id="268" r:id="rId11"/>
    <p:sldId id="264" r:id="rId12"/>
    <p:sldId id="281" r:id="rId13"/>
    <p:sldId id="278" r:id="rId14"/>
    <p:sldId id="269" r:id="rId15"/>
    <p:sldId id="274" r:id="rId16"/>
    <p:sldId id="296" r:id="rId17"/>
    <p:sldId id="279" r:id="rId18"/>
    <p:sldId id="299" r:id="rId19"/>
    <p:sldId id="266" r:id="rId20"/>
    <p:sldId id="267" r:id="rId21"/>
    <p:sldId id="265" r:id="rId22"/>
    <p:sldId id="282" r:id="rId23"/>
    <p:sldId id="283" r:id="rId24"/>
    <p:sldId id="298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9BB"/>
    <a:srgbClr val="6767FD"/>
    <a:srgbClr val="0035A4"/>
    <a:srgbClr val="345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770" autoAdjust="0"/>
  </p:normalViewPr>
  <p:slideViewPr>
    <p:cSldViewPr snapToGrid="0" showGuides="1">
      <p:cViewPr varScale="1">
        <p:scale>
          <a:sx n="81" d="100"/>
          <a:sy n="81" d="100"/>
        </p:scale>
        <p:origin x="148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B7325D4-EBDF-4F8B-9F76-4600547331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F650EBB-7CB5-46A3-B974-56B7561811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002B5-A428-4A30-A53B-59D5A8A4BA2A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C1EE11-06F2-490E-9448-094C1BE1C3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5011A07-BDD7-4597-A5A6-C679E30F7A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CEA9C-C020-44FC-8D3F-BB395EFEA4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80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07121-3425-4068-B148-A1425863A1B8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EACB9-F48F-4E49-BC82-DF815E66BC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9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08A0-A731-47BE-844C-E11351085856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7F1D56E-B8E2-47C8-AC62-E2AA414EFAA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41" y="53635"/>
            <a:ext cx="986400" cy="9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7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A0F-6BC0-44AC-912D-050C5E2D4B80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6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28EB-D625-40E9-8364-4BEDBD4592AB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06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019D-C2FA-4FC5-A3A9-EAFFC89DF41D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51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79FD-B726-431A-8A5D-0DD73C8F9173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44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F15A-6A5D-49D4-A969-5E4FE7941050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35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CCDD-B4B4-49E0-9CB0-C65D69E2B3F4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56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A035-9BED-4F5D-AEB4-A5C15A78E910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8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EC2B-5608-4296-A5E6-5173A7B1BCCA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AC50662-9A7D-4774-B04A-76FF5039453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4AC06FC-229C-4337-83FE-CF33B04E0B0E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41" y="53635"/>
            <a:ext cx="986400" cy="9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3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D950-48F9-4903-ABA6-4049E3B00375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DD73-1154-4A66-A9C1-E152F0CD3B4C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58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E9D30-C8C9-4D2B-A94D-C1F65F45C54C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0662-9A7D-4774-B04A-76FF503945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38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50.wmf"/><Relationship Id="rId26" Type="http://schemas.openxmlformats.org/officeDocument/2006/relationships/image" Target="../media/image51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8.bin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wmf"/><Relationship Id="rId20" Type="http://schemas.openxmlformats.org/officeDocument/2006/relationships/oleObject" Target="../embeddings/oleObject44.bin"/><Relationship Id="rId29" Type="http://schemas.openxmlformats.org/officeDocument/2006/relationships/oleObject" Target="../embeddings/oleObject52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wmf"/><Relationship Id="rId11" Type="http://schemas.openxmlformats.org/officeDocument/2006/relationships/image" Target="../media/image48.wmf"/><Relationship Id="rId24" Type="http://schemas.openxmlformats.org/officeDocument/2006/relationships/oleObject" Target="../embeddings/oleObject48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7.bin"/><Relationship Id="rId28" Type="http://schemas.openxmlformats.org/officeDocument/2006/relationships/oleObject" Target="../embeddings/oleObject51.bin"/><Relationship Id="rId10" Type="http://schemas.openxmlformats.org/officeDocument/2006/relationships/oleObject" Target="../embeddings/oleObject37.bin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6.bin"/><Relationship Id="rId27" Type="http://schemas.openxmlformats.org/officeDocument/2006/relationships/oleObject" Target="../embeddings/oleObject50.bin"/><Relationship Id="rId30" Type="http://schemas.openxmlformats.org/officeDocument/2006/relationships/image" Target="../media/image5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image" Target="../media/image63.jpg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62.wm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oleObject" Target="../embeddings/oleObject59.bin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0.bin"/><Relationship Id="rId10" Type="http://schemas.microsoft.com/office/2007/relationships/hdphoto" Target="../media/hdphoto7.wdp"/><Relationship Id="rId4" Type="http://schemas.openxmlformats.org/officeDocument/2006/relationships/image" Target="../media/image64.wmf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72.png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70.wmf"/><Relationship Id="rId4" Type="http://schemas.openxmlformats.org/officeDocument/2006/relationships/image" Target="../media/image73.png"/><Relationship Id="rId9" Type="http://schemas.openxmlformats.org/officeDocument/2006/relationships/oleObject" Target="../embeddings/oleObject6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6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7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76.bin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microsoft.com/office/2007/relationships/hdphoto" Target="../media/hdphoto9.wdp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emf"/><Relationship Id="rId4" Type="http://schemas.microsoft.com/office/2007/relationships/hdphoto" Target="../media/hdphoto2.wdp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17.png"/><Relationship Id="rId7" Type="http://schemas.openxmlformats.org/officeDocument/2006/relationships/oleObject" Target="../embeddings/oleObject4.bin"/><Relationship Id="rId12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>
            <a:extLst>
              <a:ext uri="{FF2B5EF4-FFF2-40B4-BE49-F238E27FC236}">
                <a16:creationId xmlns:a16="http://schemas.microsoft.com/office/drawing/2014/main" id="{E111D660-3A7B-459D-8B1A-E20C6FB6D277}"/>
              </a:ext>
            </a:extLst>
          </p:cNvPr>
          <p:cNvSpPr txBox="1"/>
          <p:nvPr/>
        </p:nvSpPr>
        <p:spPr>
          <a:xfrm>
            <a:off x="354599" y="1737478"/>
            <a:ext cx="84348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Theoretical studies on alpha-decay half-lives of </a:t>
            </a:r>
            <a:r>
              <a:rPr lang="en-US" altLang="zh-CN" sz="2800" b="1" i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= 125, 126 and 127 isotones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6D31E6B-EFDE-4F8E-A6FD-DE815DD098F5}"/>
              </a:ext>
            </a:extLst>
          </p:cNvPr>
          <p:cNvSpPr txBox="1"/>
          <p:nvPr/>
        </p:nvSpPr>
        <p:spPr>
          <a:xfrm>
            <a:off x="0" y="4200797"/>
            <a:ext cx="9144000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00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Zhen Wang</a:t>
            </a:r>
          </a:p>
          <a:p>
            <a:pPr algn="ctr">
              <a:lnSpc>
                <a:spcPct val="150000"/>
              </a:lnSpc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Prof. </a:t>
            </a:r>
            <a:r>
              <a:rPr lang="en-US" altLang="zh-CN" sz="22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Zhongzhou</a:t>
            </a: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Ren’s Group</a:t>
            </a:r>
          </a:p>
          <a:p>
            <a:pPr algn="ctr">
              <a:lnSpc>
                <a:spcPct val="150000"/>
              </a:lnSpc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School of Physics Science &amp; Engineering, Tongji University</a:t>
            </a:r>
            <a:endParaRPr lang="zh-CN" altLang="en-US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465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203E051-6133-4ECC-82A1-9E783A4452DA}"/>
              </a:ext>
            </a:extLst>
          </p:cNvPr>
          <p:cNvSpPr txBox="1"/>
          <p:nvPr/>
        </p:nvSpPr>
        <p:spPr>
          <a:xfrm>
            <a:off x="167779" y="1254343"/>
            <a:ext cx="334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/>
              <a:t>Parameters</a:t>
            </a:r>
            <a:endParaRPr lang="zh-CN" altLang="en-US" sz="2000" b="1" dirty="0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6165DBDA-370F-496A-9387-0DFBC3F181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135791"/>
              </p:ext>
            </p:extLst>
          </p:nvPr>
        </p:nvGraphicFramePr>
        <p:xfrm>
          <a:off x="5825654" y="1707584"/>
          <a:ext cx="28321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" name="AxMath" r:id="rId3" imgW="1416240" imgH="496440" progId="Equation.AxMath">
                  <p:embed/>
                </p:oleObj>
              </mc:Choice>
              <mc:Fallback>
                <p:oleObj name="AxMath" r:id="rId3" imgW="1416240" imgH="496440" progId="Equation.AxMath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6165DBDA-370F-496A-9387-0DFBC3F181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5654" y="1707584"/>
                        <a:ext cx="2832100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83E5F8AB-B02E-4BDD-97E2-EB84472ED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747873"/>
              </p:ext>
            </p:extLst>
          </p:nvPr>
        </p:nvGraphicFramePr>
        <p:xfrm>
          <a:off x="913647" y="2052029"/>
          <a:ext cx="1701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" name="AxMath" r:id="rId5" imgW="850320" imgH="171720" progId="Equation.AxMath">
                  <p:embed/>
                </p:oleObj>
              </mc:Choice>
              <mc:Fallback>
                <p:oleObj name="AxMath" r:id="rId5" imgW="850320" imgH="171720" progId="Equation.AxMath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83E5F8AB-B02E-4BDD-97E2-EB84472ED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3647" y="2052029"/>
                        <a:ext cx="1701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CEBBCBAF-A56D-4CB7-8575-DEEBAF861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809940"/>
              </p:ext>
            </p:extLst>
          </p:nvPr>
        </p:nvGraphicFramePr>
        <p:xfrm>
          <a:off x="3935412" y="2053616"/>
          <a:ext cx="12731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" name="AxMath" r:id="rId7" imgW="636480" imgH="170640" progId="Equation.AxMath">
                  <p:embed/>
                </p:oleObj>
              </mc:Choice>
              <mc:Fallback>
                <p:oleObj name="AxMath" r:id="rId7" imgW="636480" imgH="170640" progId="Equation.AxMath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CEBBCBAF-A56D-4CB7-8575-DEEBAF861A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35412" y="2053616"/>
                        <a:ext cx="12731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54E4BD05-07E3-4EDC-9884-981344A4AE6A}"/>
              </a:ext>
            </a:extLst>
          </p:cNvPr>
          <p:cNvSpPr txBox="1"/>
          <p:nvPr/>
        </p:nvSpPr>
        <p:spPr>
          <a:xfrm>
            <a:off x="1003046" y="3064974"/>
            <a:ext cx="115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Note:</a:t>
            </a:r>
            <a:endParaRPr lang="zh-CN" altLang="en-US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A3A45A2-AEA2-452A-8050-7EB0F4E03EBA}"/>
              </a:ext>
            </a:extLst>
          </p:cNvPr>
          <p:cNvCxnSpPr/>
          <p:nvPr/>
        </p:nvCxnSpPr>
        <p:spPr>
          <a:xfrm>
            <a:off x="2064988" y="2933491"/>
            <a:ext cx="0" cy="632298"/>
          </a:xfrm>
          <a:prstGeom prst="line">
            <a:avLst/>
          </a:prstGeom>
          <a:ln w="28575">
            <a:solidFill>
              <a:srgbClr val="6767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D552850B-A2EA-4028-9D46-77A5A05EF8BB}"/>
              </a:ext>
            </a:extLst>
          </p:cNvPr>
          <p:cNvCxnSpPr>
            <a:stCxn id="8" idx="3"/>
          </p:cNvCxnSpPr>
          <p:nvPr/>
        </p:nvCxnSpPr>
        <p:spPr>
          <a:xfrm>
            <a:off x="2159434" y="3249640"/>
            <a:ext cx="565741" cy="0"/>
          </a:xfrm>
          <a:prstGeom prst="straightConnector1">
            <a:avLst/>
          </a:prstGeom>
          <a:ln w="28575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33FFFDF4-7AEC-4285-B7C0-F890B89FC5AE}"/>
              </a:ext>
            </a:extLst>
          </p:cNvPr>
          <p:cNvSpPr txBox="1"/>
          <p:nvPr/>
        </p:nvSpPr>
        <p:spPr>
          <a:xfrm>
            <a:off x="2717980" y="3064037"/>
            <a:ext cx="190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Changed Parity</a:t>
            </a:r>
            <a:endParaRPr lang="zh-CN" altLang="en-US" dirty="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D09A511-C792-47A3-8554-E0E5FCC34C9A}"/>
              </a:ext>
            </a:extLst>
          </p:cNvPr>
          <p:cNvCxnSpPr/>
          <p:nvPr/>
        </p:nvCxnSpPr>
        <p:spPr>
          <a:xfrm>
            <a:off x="4618893" y="2933491"/>
            <a:ext cx="0" cy="632298"/>
          </a:xfrm>
          <a:prstGeom prst="line">
            <a:avLst/>
          </a:prstGeom>
          <a:ln w="28575">
            <a:solidFill>
              <a:srgbClr val="6767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BA85C6E8-8D11-4B00-9BFD-60CC1A287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723386"/>
              </p:ext>
            </p:extLst>
          </p:nvPr>
        </p:nvGraphicFramePr>
        <p:xfrm>
          <a:off x="6009529" y="3108430"/>
          <a:ext cx="18002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" name="AxMath" r:id="rId9" imgW="899640" imgH="171720" progId="Equation.AxMath">
                  <p:embed/>
                </p:oleObj>
              </mc:Choice>
              <mc:Fallback>
                <p:oleObj name="AxMath" r:id="rId9" imgW="899640" imgH="171720" progId="Equation.AxMath">
                  <p:embed/>
                  <p:pic>
                    <p:nvPicPr>
                      <p:cNvPr id="17" name="对象 16">
                        <a:extLst>
                          <a:ext uri="{FF2B5EF4-FFF2-40B4-BE49-F238E27FC236}">
                            <a16:creationId xmlns:a16="http://schemas.microsoft.com/office/drawing/2014/main" id="{BA85C6E8-8D11-4B00-9BFD-60CC1A287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09529" y="3108430"/>
                        <a:ext cx="18002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5625DD43-FEEC-4E3A-B93A-5CD6DF5C9E14}"/>
              </a:ext>
            </a:extLst>
          </p:cNvPr>
          <p:cNvCxnSpPr/>
          <p:nvPr/>
        </p:nvCxnSpPr>
        <p:spPr>
          <a:xfrm>
            <a:off x="4759921" y="3258398"/>
            <a:ext cx="565741" cy="0"/>
          </a:xfrm>
          <a:prstGeom prst="straightConnector1">
            <a:avLst/>
          </a:prstGeom>
          <a:ln w="28575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4B40DFE1-B9A7-4000-9AB0-CADB2872AF6E}"/>
              </a:ext>
            </a:extLst>
          </p:cNvPr>
          <p:cNvSpPr/>
          <p:nvPr/>
        </p:nvSpPr>
        <p:spPr>
          <a:xfrm>
            <a:off x="5949711" y="3048136"/>
            <a:ext cx="588760" cy="371898"/>
          </a:xfrm>
          <a:prstGeom prst="ellipse">
            <a:avLst/>
          </a:prstGeom>
          <a:noFill/>
          <a:ln w="19050">
            <a:solidFill>
              <a:srgbClr val="676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DE4E6B4E-8E9E-4F7D-8B3A-845D308C5B08}"/>
              </a:ext>
            </a:extLst>
          </p:cNvPr>
          <p:cNvCxnSpPr/>
          <p:nvPr/>
        </p:nvCxnSpPr>
        <p:spPr>
          <a:xfrm rot="5400000">
            <a:off x="5910522" y="3473015"/>
            <a:ext cx="365586" cy="287208"/>
          </a:xfrm>
          <a:prstGeom prst="curvedConnector3">
            <a:avLst/>
          </a:prstGeom>
          <a:ln w="19050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A74D2C96-530C-4D1B-A4A0-D1B5705DF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372070"/>
              </p:ext>
            </p:extLst>
          </p:nvPr>
        </p:nvGraphicFramePr>
        <p:xfrm>
          <a:off x="5684288" y="3813204"/>
          <a:ext cx="5175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" name="AxMath" r:id="rId11" imgW="258840" imgH="171720" progId="Equation.AxMath">
                  <p:embed/>
                </p:oleObj>
              </mc:Choice>
              <mc:Fallback>
                <p:oleObj name="AxMath" r:id="rId11" imgW="258840" imgH="171720" progId="Equation.AxMath">
                  <p:embed/>
                  <p:pic>
                    <p:nvPicPr>
                      <p:cNvPr id="25" name="对象 24">
                        <a:extLst>
                          <a:ext uri="{FF2B5EF4-FFF2-40B4-BE49-F238E27FC236}">
                            <a16:creationId xmlns:a16="http://schemas.microsoft.com/office/drawing/2014/main" id="{A74D2C96-530C-4D1B-A4A0-D1B5705DF0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84288" y="3813204"/>
                        <a:ext cx="5175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椭圆 25">
            <a:extLst>
              <a:ext uri="{FF2B5EF4-FFF2-40B4-BE49-F238E27FC236}">
                <a16:creationId xmlns:a16="http://schemas.microsoft.com/office/drawing/2014/main" id="{F002DF5A-B39C-4AA8-ABA1-539000144261}"/>
              </a:ext>
            </a:extLst>
          </p:cNvPr>
          <p:cNvSpPr/>
          <p:nvPr/>
        </p:nvSpPr>
        <p:spPr>
          <a:xfrm>
            <a:off x="6762672" y="3048136"/>
            <a:ext cx="588760" cy="371898"/>
          </a:xfrm>
          <a:prstGeom prst="ellipse">
            <a:avLst/>
          </a:prstGeom>
          <a:noFill/>
          <a:ln w="19050">
            <a:solidFill>
              <a:srgbClr val="676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连接符: 曲线 27">
            <a:extLst>
              <a:ext uri="{FF2B5EF4-FFF2-40B4-BE49-F238E27FC236}">
                <a16:creationId xmlns:a16="http://schemas.microsoft.com/office/drawing/2014/main" id="{ED411CCB-E2CD-4FE1-9333-1C639D75A9D1}"/>
              </a:ext>
            </a:extLst>
          </p:cNvPr>
          <p:cNvCxnSpPr>
            <a:cxnSpLocks/>
            <a:stCxn id="26" idx="4"/>
          </p:cNvCxnSpPr>
          <p:nvPr/>
        </p:nvCxnSpPr>
        <p:spPr>
          <a:xfrm rot="16200000" flipH="1">
            <a:off x="7046328" y="3430757"/>
            <a:ext cx="393170" cy="371723"/>
          </a:xfrm>
          <a:prstGeom prst="curvedConnector3">
            <a:avLst>
              <a:gd name="adj1" fmla="val 50000"/>
            </a:avLst>
          </a:prstGeom>
          <a:ln w="19050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对象 31">
            <a:extLst>
              <a:ext uri="{FF2B5EF4-FFF2-40B4-BE49-F238E27FC236}">
                <a16:creationId xmlns:a16="http://schemas.microsoft.com/office/drawing/2014/main" id="{5FB03585-E97B-498B-B460-EB6787B03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646585"/>
              </p:ext>
            </p:extLst>
          </p:nvPr>
        </p:nvGraphicFramePr>
        <p:xfrm>
          <a:off x="7307707" y="3812687"/>
          <a:ext cx="4984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" name="AxMath" r:id="rId13" imgW="249840" imgH="171720" progId="Equation.AxMath">
                  <p:embed/>
                </p:oleObj>
              </mc:Choice>
              <mc:Fallback>
                <p:oleObj name="AxMath" r:id="rId13" imgW="249840" imgH="171720" progId="Equation.AxMath">
                  <p:embed/>
                  <p:pic>
                    <p:nvPicPr>
                      <p:cNvPr id="32" name="对象 31">
                        <a:extLst>
                          <a:ext uri="{FF2B5EF4-FFF2-40B4-BE49-F238E27FC236}">
                            <a16:creationId xmlns:a16="http://schemas.microsoft.com/office/drawing/2014/main" id="{5FB03585-E97B-498B-B460-EB6787B036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07707" y="3812687"/>
                        <a:ext cx="49847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5DF9B868-F6F4-45D6-A101-8264DB352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231945"/>
              </p:ext>
            </p:extLst>
          </p:nvPr>
        </p:nvGraphicFramePr>
        <p:xfrm>
          <a:off x="2194179" y="4507033"/>
          <a:ext cx="1387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" name="AxMath" r:id="rId15" imgW="694440" imgH="177480" progId="Equation.AxMath">
                  <p:embed/>
                </p:oleObj>
              </mc:Choice>
              <mc:Fallback>
                <p:oleObj name="AxMath" r:id="rId15" imgW="694440" imgH="177480" progId="Equation.AxMath">
                  <p:embed/>
                  <p:pic>
                    <p:nvPicPr>
                      <p:cNvPr id="33" name="对象 32">
                        <a:extLst>
                          <a:ext uri="{FF2B5EF4-FFF2-40B4-BE49-F238E27FC236}">
                            <a16:creationId xmlns:a16="http://schemas.microsoft.com/office/drawing/2014/main" id="{5DF9B868-F6F4-45D6-A101-8264DB352F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94179" y="4507033"/>
                        <a:ext cx="138747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F2D2E3C-68BF-45FC-885D-4519D120FD92}"/>
              </a:ext>
            </a:extLst>
          </p:cNvPr>
          <p:cNvCxnSpPr/>
          <p:nvPr/>
        </p:nvCxnSpPr>
        <p:spPr>
          <a:xfrm>
            <a:off x="3654321" y="4331145"/>
            <a:ext cx="0" cy="632298"/>
          </a:xfrm>
          <a:prstGeom prst="line">
            <a:avLst/>
          </a:prstGeom>
          <a:ln w="28575">
            <a:solidFill>
              <a:srgbClr val="6767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38CA00B1-1671-4DB9-96AE-66D5325FCCD4}"/>
              </a:ext>
            </a:extLst>
          </p:cNvPr>
          <p:cNvCxnSpPr/>
          <p:nvPr/>
        </p:nvCxnSpPr>
        <p:spPr>
          <a:xfrm>
            <a:off x="3812717" y="4647294"/>
            <a:ext cx="565741" cy="0"/>
          </a:xfrm>
          <a:prstGeom prst="straightConnector1">
            <a:avLst/>
          </a:prstGeom>
          <a:ln w="28575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CAE0066C-74EA-4A0A-AF01-2ED79CEEB6CD}"/>
              </a:ext>
            </a:extLst>
          </p:cNvPr>
          <p:cNvSpPr txBox="1"/>
          <p:nvPr/>
        </p:nvSpPr>
        <p:spPr>
          <a:xfrm>
            <a:off x="4458863" y="4462628"/>
            <a:ext cx="106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5BB0424D-F9AB-4E7E-B2C8-C2900D7D2EA0}"/>
              </a:ext>
            </a:extLst>
          </p:cNvPr>
          <p:cNvCxnSpPr/>
          <p:nvPr/>
        </p:nvCxnSpPr>
        <p:spPr>
          <a:xfrm>
            <a:off x="5392424" y="4337929"/>
            <a:ext cx="0" cy="632298"/>
          </a:xfrm>
          <a:prstGeom prst="line">
            <a:avLst/>
          </a:prstGeom>
          <a:ln w="28575">
            <a:solidFill>
              <a:srgbClr val="6767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949783BC-303D-4AAF-8703-2C97F54C13F8}"/>
              </a:ext>
            </a:extLst>
          </p:cNvPr>
          <p:cNvCxnSpPr/>
          <p:nvPr/>
        </p:nvCxnSpPr>
        <p:spPr>
          <a:xfrm>
            <a:off x="5550820" y="4654078"/>
            <a:ext cx="565741" cy="0"/>
          </a:xfrm>
          <a:prstGeom prst="straightConnector1">
            <a:avLst/>
          </a:prstGeom>
          <a:ln w="28575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37E9F47C-64F1-4F03-80D5-24414D2E2797}"/>
              </a:ext>
            </a:extLst>
          </p:cNvPr>
          <p:cNvSpPr txBox="1"/>
          <p:nvPr/>
        </p:nvSpPr>
        <p:spPr>
          <a:xfrm>
            <a:off x="6116560" y="4469412"/>
            <a:ext cx="180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G=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n+l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对象 44">
            <a:extLst>
              <a:ext uri="{FF2B5EF4-FFF2-40B4-BE49-F238E27FC236}">
                <a16:creationId xmlns:a16="http://schemas.microsoft.com/office/drawing/2014/main" id="{35B80A85-B4D3-49D4-9D0B-5062C44583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1927" y="5634139"/>
          <a:ext cx="2832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" name="AxMath" r:id="rId17" imgW="1416240" imgH="336600" progId="Equation.AxMath">
                  <p:embed/>
                </p:oleObj>
              </mc:Choice>
              <mc:Fallback>
                <p:oleObj name="AxMath" r:id="rId17" imgW="1416240" imgH="336600" progId="Equation.AxMath">
                  <p:embed/>
                  <p:pic>
                    <p:nvPicPr>
                      <p:cNvPr id="45" name="对象 44">
                        <a:extLst>
                          <a:ext uri="{FF2B5EF4-FFF2-40B4-BE49-F238E27FC236}">
                            <a16:creationId xmlns:a16="http://schemas.microsoft.com/office/drawing/2014/main" id="{35B80A85-B4D3-49D4-9D0B-5062C44583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61927" y="5634139"/>
                        <a:ext cx="28321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连接符: 曲线 48">
            <a:extLst>
              <a:ext uri="{FF2B5EF4-FFF2-40B4-BE49-F238E27FC236}">
                <a16:creationId xmlns:a16="http://schemas.microsoft.com/office/drawing/2014/main" id="{DCF1CDF0-EA5F-4F68-B578-B93C45205C0D}"/>
              </a:ext>
            </a:extLst>
          </p:cNvPr>
          <p:cNvCxnSpPr>
            <a:cxnSpLocks/>
          </p:cNvCxnSpPr>
          <p:nvPr/>
        </p:nvCxnSpPr>
        <p:spPr>
          <a:xfrm rot="5400000">
            <a:off x="4711020" y="3371896"/>
            <a:ext cx="1131945" cy="4065641"/>
          </a:xfrm>
          <a:prstGeom prst="curvedConnector4">
            <a:avLst>
              <a:gd name="adj1" fmla="val 35134"/>
              <a:gd name="adj2" fmla="val 109064"/>
            </a:avLst>
          </a:prstGeom>
          <a:ln w="19050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2CBB336-2B06-4670-90F8-473209C0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A37-CAD2-4F55-9572-826388378A17}" type="slidenum">
              <a:rPr lang="zh-CN" altLang="en-US" smtClean="0"/>
              <a:t>10</a:t>
            </a:fld>
            <a:endParaRPr lang="zh-CN" altLang="en-US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68550087-8658-45E5-A2B4-C7CBEC2751A1}"/>
              </a:ext>
            </a:extLst>
          </p:cNvPr>
          <p:cNvCxnSpPr>
            <a:cxnSpLocks/>
          </p:cNvCxnSpPr>
          <p:nvPr/>
        </p:nvCxnSpPr>
        <p:spPr>
          <a:xfrm>
            <a:off x="222250" y="851064"/>
            <a:ext cx="6535601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7900EE86-28DD-43D2-9CFD-67DB14FFA7CF}"/>
              </a:ext>
            </a:extLst>
          </p:cNvPr>
          <p:cNvSpPr txBox="1"/>
          <p:nvPr/>
        </p:nvSpPr>
        <p:spPr>
          <a:xfrm>
            <a:off x="129971" y="327844"/>
            <a:ext cx="747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Buck-Merchant-Perez Cluster Model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2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2EF41B-4BA8-423C-9DEA-0BC403B21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t>11</a:t>
            </a:fld>
            <a:endParaRPr lang="zh-CN" altLang="en-US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3C5523C1-9AFE-4FC1-9A4B-860E64CB7D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093519"/>
              </p:ext>
            </p:extLst>
          </p:nvPr>
        </p:nvGraphicFramePr>
        <p:xfrm>
          <a:off x="3125787" y="1803760"/>
          <a:ext cx="28924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" name="AxMath" r:id="rId3" imgW="1446480" imgH="551520" progId="Equation.AxMath">
                  <p:embed/>
                </p:oleObj>
              </mc:Choice>
              <mc:Fallback>
                <p:oleObj name="AxMath" r:id="rId3" imgW="1446480" imgH="551520" progId="Equation.AxMath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7FFDF3A2-DFDB-46AA-A746-FECED4AF48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5787" y="1803760"/>
                        <a:ext cx="2892425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B4F46A7D-BF48-4793-8E5F-DAF5A925EC9C}"/>
              </a:ext>
            </a:extLst>
          </p:cNvPr>
          <p:cNvSpPr txBox="1"/>
          <p:nvPr/>
        </p:nvSpPr>
        <p:spPr>
          <a:xfrm>
            <a:off x="129971" y="1174229"/>
            <a:ext cx="617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Constant α-Preformation Factor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74B9FC9-03DE-4DA6-BD2F-0FEFD721ED7F}"/>
              </a:ext>
            </a:extLst>
          </p:cNvPr>
          <p:cNvSpPr txBox="1"/>
          <p:nvPr/>
        </p:nvSpPr>
        <p:spPr>
          <a:xfrm>
            <a:off x="131051" y="3134906"/>
            <a:ext cx="5600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The Cluster-Formation Model (CFM)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0209796-E66B-49DA-90BD-23CC1A343239}"/>
              </a:ext>
            </a:extLst>
          </p:cNvPr>
          <p:cNvSpPr txBox="1"/>
          <p:nvPr/>
        </p:nvSpPr>
        <p:spPr>
          <a:xfrm>
            <a:off x="129971" y="4887579"/>
            <a:ext cx="727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Z-dependent α-Preformation Factor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F1403DB0-184B-4AA8-BCE2-8593389F3A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52621"/>
              </p:ext>
            </p:extLst>
          </p:nvPr>
        </p:nvGraphicFramePr>
        <p:xfrm>
          <a:off x="3046412" y="5785129"/>
          <a:ext cx="30511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" name="AxMath" r:id="rId5" imgW="1524960" imgH="200160" progId="Equation.AxMath">
                  <p:embed/>
                </p:oleObj>
              </mc:Choice>
              <mc:Fallback>
                <p:oleObj name="AxMath" r:id="rId5" imgW="1524960" imgH="200160" progId="Equation.AxMath">
                  <p:embed/>
                  <p:pic>
                    <p:nvPicPr>
                      <p:cNvPr id="40" name="对象 39">
                        <a:extLst>
                          <a:ext uri="{FF2B5EF4-FFF2-40B4-BE49-F238E27FC236}">
                            <a16:creationId xmlns:a16="http://schemas.microsoft.com/office/drawing/2014/main" id="{4AF3D378-6CB9-432F-8E19-048B7818A2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6412" y="5785129"/>
                        <a:ext cx="30511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3151C62B-E105-4F40-AAA6-B83E1B8F2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116714"/>
              </p:ext>
            </p:extLst>
          </p:nvPr>
        </p:nvGraphicFramePr>
        <p:xfrm>
          <a:off x="4016374" y="3858991"/>
          <a:ext cx="11112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" name="AxMath" r:id="rId7" imgW="555120" imgH="349200" progId="Equation.AxMath">
                  <p:embed/>
                </p:oleObj>
              </mc:Choice>
              <mc:Fallback>
                <p:oleObj name="AxMath" r:id="rId7" imgW="555120" imgH="349200" progId="Equation.AxMath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A8FA1A48-6E8C-4658-8E4D-A78DDC6FB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16374" y="3858991"/>
                        <a:ext cx="111125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931B5A0-01A6-41F7-8552-90BAE2F15147}"/>
              </a:ext>
            </a:extLst>
          </p:cNvPr>
          <p:cNvCxnSpPr>
            <a:cxnSpLocks/>
          </p:cNvCxnSpPr>
          <p:nvPr/>
        </p:nvCxnSpPr>
        <p:spPr>
          <a:xfrm>
            <a:off x="222250" y="851064"/>
            <a:ext cx="4410710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B75B5F0D-27C8-481A-B6B0-0A84D0C1155D}"/>
              </a:ext>
            </a:extLst>
          </p:cNvPr>
          <p:cNvSpPr txBox="1"/>
          <p:nvPr/>
        </p:nvSpPr>
        <p:spPr>
          <a:xfrm>
            <a:off x="129971" y="327844"/>
            <a:ext cx="520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el-GR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-Preformation Factor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0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8F27FB4-69A5-488E-A2D6-A1194AF3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12ABE9C-0C99-415F-875B-83EDDAF65EC2}"/>
              </a:ext>
            </a:extLst>
          </p:cNvPr>
          <p:cNvCxnSpPr>
            <a:cxnSpLocks/>
          </p:cNvCxnSpPr>
          <p:nvPr/>
        </p:nvCxnSpPr>
        <p:spPr>
          <a:xfrm>
            <a:off x="222250" y="851064"/>
            <a:ext cx="5412196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5AC12BBB-CF86-4A2E-9B9A-BE32272D4C14}"/>
              </a:ext>
            </a:extLst>
          </p:cNvPr>
          <p:cNvSpPr txBox="1"/>
          <p:nvPr/>
        </p:nvSpPr>
        <p:spPr>
          <a:xfrm>
            <a:off x="129971" y="327844"/>
            <a:ext cx="78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The Cluster-Formation Model</a:t>
            </a:r>
          </a:p>
        </p:txBody>
      </p:sp>
      <p:graphicFrame>
        <p:nvGraphicFramePr>
          <p:cNvPr id="36" name="对象 35">
            <a:extLst>
              <a:ext uri="{FF2B5EF4-FFF2-40B4-BE49-F238E27FC236}">
                <a16:creationId xmlns:a16="http://schemas.microsoft.com/office/drawing/2014/main" id="{D9D9779E-C03F-46BD-9ADD-3DF37BF3DB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303633"/>
              </p:ext>
            </p:extLst>
          </p:nvPr>
        </p:nvGraphicFramePr>
        <p:xfrm>
          <a:off x="557812" y="1787181"/>
          <a:ext cx="12763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4" name="AxMath" r:id="rId3" imgW="638280" imgH="374760" progId="Equation.AxMath">
                  <p:embed/>
                </p:oleObj>
              </mc:Choice>
              <mc:Fallback>
                <p:oleObj name="AxMath" r:id="rId3" imgW="638280" imgH="374760" progId="Equation.AxMath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7F77BAFC-A241-4EA7-92C7-CC8D5EF62D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812" y="1787181"/>
                        <a:ext cx="127635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>
            <a:extLst>
              <a:ext uri="{FF2B5EF4-FFF2-40B4-BE49-F238E27FC236}">
                <a16:creationId xmlns:a16="http://schemas.microsoft.com/office/drawing/2014/main" id="{77960DCB-0FA8-4A32-A35C-82D96C8564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005495"/>
              </p:ext>
            </p:extLst>
          </p:nvPr>
        </p:nvGraphicFramePr>
        <p:xfrm>
          <a:off x="6591269" y="2493775"/>
          <a:ext cx="15176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5" name="AxMath" r:id="rId5" imgW="758880" imgH="318960" progId="Equation.AxMath">
                  <p:embed/>
                </p:oleObj>
              </mc:Choice>
              <mc:Fallback>
                <p:oleObj name="AxMath" r:id="rId5" imgW="758880" imgH="318960" progId="Equation.AxMath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E8AE6EFF-FB8D-4047-A4CD-E110E13D95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91269" y="2493775"/>
                        <a:ext cx="1517650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48B88574-E6D2-4B69-9117-CD35836475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312751"/>
              </p:ext>
            </p:extLst>
          </p:nvPr>
        </p:nvGraphicFramePr>
        <p:xfrm>
          <a:off x="4820626" y="1775570"/>
          <a:ext cx="1181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6" name="AxMath" r:id="rId7" imgW="591120" imgH="374760" progId="Equation.AxMath">
                  <p:embed/>
                </p:oleObj>
              </mc:Choice>
              <mc:Fallback>
                <p:oleObj name="AxMath" r:id="rId7" imgW="591120" imgH="374760" progId="Equation.AxMath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B70DEF40-16DA-407F-9BA3-C86ED6782C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0626" y="1775570"/>
                        <a:ext cx="11811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>
            <a:extLst>
              <a:ext uri="{FF2B5EF4-FFF2-40B4-BE49-F238E27FC236}">
                <a16:creationId xmlns:a16="http://schemas.microsoft.com/office/drawing/2014/main" id="{0FE35E3A-3FD9-445C-A697-F01C3E691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076329"/>
              </p:ext>
            </p:extLst>
          </p:nvPr>
        </p:nvGraphicFramePr>
        <p:xfrm>
          <a:off x="865044" y="4048921"/>
          <a:ext cx="1130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7" name="AxMath" r:id="rId9" imgW="565920" imgH="374760" progId="Equation.AxMath">
                  <p:embed/>
                </p:oleObj>
              </mc:Choice>
              <mc:Fallback>
                <p:oleObj name="AxMath" r:id="rId9" imgW="565920" imgH="374760" progId="Equation.AxMath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1B09841E-E9DD-48A9-9971-FCACFC52D0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5044" y="4048921"/>
                        <a:ext cx="11303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>
            <a:extLst>
              <a:ext uri="{FF2B5EF4-FFF2-40B4-BE49-F238E27FC236}">
                <a16:creationId xmlns:a16="http://schemas.microsoft.com/office/drawing/2014/main" id="{AF4BAE5C-2042-495F-A8A7-C485E74F1E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122753"/>
              </p:ext>
            </p:extLst>
          </p:nvPr>
        </p:nvGraphicFramePr>
        <p:xfrm>
          <a:off x="5624893" y="4339306"/>
          <a:ext cx="2438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8" name="AxMath" r:id="rId11" imgW="1218600" imgH="374760" progId="Equation.AxMath">
                  <p:embed/>
                </p:oleObj>
              </mc:Choice>
              <mc:Fallback>
                <p:oleObj name="AxMath" r:id="rId11" imgW="1218600" imgH="374760" progId="Equation.AxMath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02207C59-0379-414A-AEE2-AA7A241B3C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24893" y="4339306"/>
                        <a:ext cx="24384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>
            <a:extLst>
              <a:ext uri="{FF2B5EF4-FFF2-40B4-BE49-F238E27FC236}">
                <a16:creationId xmlns:a16="http://schemas.microsoft.com/office/drawing/2014/main" id="{39763A7B-BE4B-4E1D-A670-A719D59B5B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176551"/>
              </p:ext>
            </p:extLst>
          </p:nvPr>
        </p:nvGraphicFramePr>
        <p:xfrm>
          <a:off x="6321535" y="5612887"/>
          <a:ext cx="10001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9" name="AxMath" r:id="rId13" imgW="500040" imgH="313920" progId="Equation.AxMath">
                  <p:embed/>
                </p:oleObj>
              </mc:Choice>
              <mc:Fallback>
                <p:oleObj name="AxMath" r:id="rId13" imgW="500040" imgH="313920" progId="Equation.AxMath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416F9346-C07E-41DB-A9FB-ECEF5C5204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21535" y="5612887"/>
                        <a:ext cx="1000125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1E74A688-5CA1-4FCE-9C5A-C7477F802F71}"/>
              </a:ext>
            </a:extLst>
          </p:cNvPr>
          <p:cNvCxnSpPr>
            <a:cxnSpLocks/>
          </p:cNvCxnSpPr>
          <p:nvPr/>
        </p:nvCxnSpPr>
        <p:spPr>
          <a:xfrm>
            <a:off x="1706367" y="2531988"/>
            <a:ext cx="0" cy="483059"/>
          </a:xfrm>
          <a:prstGeom prst="line">
            <a:avLst/>
          </a:prstGeom>
          <a:ln w="28575">
            <a:solidFill>
              <a:srgbClr val="6767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连接符: 曲线 42">
            <a:extLst>
              <a:ext uri="{FF2B5EF4-FFF2-40B4-BE49-F238E27FC236}">
                <a16:creationId xmlns:a16="http://schemas.microsoft.com/office/drawing/2014/main" id="{05941CF5-4462-4CA5-8530-4F303AD205DB}"/>
              </a:ext>
            </a:extLst>
          </p:cNvPr>
          <p:cNvCxnSpPr>
            <a:cxnSpLocks/>
          </p:cNvCxnSpPr>
          <p:nvPr/>
        </p:nvCxnSpPr>
        <p:spPr>
          <a:xfrm>
            <a:off x="643621" y="2336131"/>
            <a:ext cx="866936" cy="391714"/>
          </a:xfrm>
          <a:prstGeom prst="curvedConnector3">
            <a:avLst>
              <a:gd name="adj1" fmla="val -4244"/>
            </a:avLst>
          </a:prstGeom>
          <a:ln w="19050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A376D93E-C3B6-4FD8-93D0-4CC6A9F32A00}"/>
              </a:ext>
            </a:extLst>
          </p:cNvPr>
          <p:cNvSpPr/>
          <p:nvPr/>
        </p:nvSpPr>
        <p:spPr>
          <a:xfrm>
            <a:off x="1635061" y="2579141"/>
            <a:ext cx="2287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Total Wavefunction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8575FE08-E90F-4C9A-BA86-ED21E4539922}"/>
              </a:ext>
            </a:extLst>
          </p:cNvPr>
          <p:cNvCxnSpPr>
            <a:cxnSpLocks/>
          </p:cNvCxnSpPr>
          <p:nvPr/>
        </p:nvCxnSpPr>
        <p:spPr>
          <a:xfrm>
            <a:off x="2030180" y="1260562"/>
            <a:ext cx="0" cy="483059"/>
          </a:xfrm>
          <a:prstGeom prst="line">
            <a:avLst/>
          </a:prstGeom>
          <a:ln w="28575">
            <a:solidFill>
              <a:srgbClr val="6767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7D9395CF-F9D8-4724-A556-56D3108F3D3D}"/>
              </a:ext>
            </a:extLst>
          </p:cNvPr>
          <p:cNvSpPr/>
          <p:nvPr/>
        </p:nvSpPr>
        <p:spPr>
          <a:xfrm>
            <a:off x="1527020" y="1988459"/>
            <a:ext cx="384846" cy="299537"/>
          </a:xfrm>
          <a:prstGeom prst="ellipse">
            <a:avLst/>
          </a:prstGeom>
          <a:noFill/>
          <a:ln w="19050">
            <a:solidFill>
              <a:srgbClr val="676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9192831A-A5FD-4D91-8820-D824859D474F}"/>
              </a:ext>
            </a:extLst>
          </p:cNvPr>
          <p:cNvSpPr/>
          <p:nvPr/>
        </p:nvSpPr>
        <p:spPr>
          <a:xfrm>
            <a:off x="1982590" y="1287700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Clusterization State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2BC0CE4D-D96B-4CE3-ABD5-D6C401D58C79}"/>
              </a:ext>
            </a:extLst>
          </p:cNvPr>
          <p:cNvCxnSpPr>
            <a:cxnSpLocks/>
          </p:cNvCxnSpPr>
          <p:nvPr/>
        </p:nvCxnSpPr>
        <p:spPr>
          <a:xfrm>
            <a:off x="4085224" y="1609970"/>
            <a:ext cx="0" cy="1356051"/>
          </a:xfrm>
          <a:prstGeom prst="line">
            <a:avLst/>
          </a:prstGeom>
          <a:ln w="28575">
            <a:solidFill>
              <a:srgbClr val="6767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E6ABCFA3-40EF-47EB-8E4F-B65E0CB96686}"/>
              </a:ext>
            </a:extLst>
          </p:cNvPr>
          <p:cNvCxnSpPr/>
          <p:nvPr/>
        </p:nvCxnSpPr>
        <p:spPr>
          <a:xfrm>
            <a:off x="4184066" y="2150220"/>
            <a:ext cx="565741" cy="0"/>
          </a:xfrm>
          <a:prstGeom prst="straightConnector1">
            <a:avLst/>
          </a:prstGeom>
          <a:ln w="28575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连接符: 曲线 49">
            <a:extLst>
              <a:ext uri="{FF2B5EF4-FFF2-40B4-BE49-F238E27FC236}">
                <a16:creationId xmlns:a16="http://schemas.microsoft.com/office/drawing/2014/main" id="{15B041E7-FFB9-4FEF-9036-028E6C8CD9C5}"/>
              </a:ext>
            </a:extLst>
          </p:cNvPr>
          <p:cNvCxnSpPr>
            <a:cxnSpLocks/>
          </p:cNvCxnSpPr>
          <p:nvPr/>
        </p:nvCxnSpPr>
        <p:spPr>
          <a:xfrm flipV="1">
            <a:off x="5295140" y="1529955"/>
            <a:ext cx="578799" cy="389705"/>
          </a:xfrm>
          <a:prstGeom prst="curvedConnector3">
            <a:avLst>
              <a:gd name="adj1" fmla="val 50000"/>
            </a:avLst>
          </a:prstGeom>
          <a:ln w="19050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5AEE889D-1F81-407C-92AC-C02F292656BE}"/>
              </a:ext>
            </a:extLst>
          </p:cNvPr>
          <p:cNvCxnSpPr>
            <a:cxnSpLocks/>
          </p:cNvCxnSpPr>
          <p:nvPr/>
        </p:nvCxnSpPr>
        <p:spPr>
          <a:xfrm>
            <a:off x="5922784" y="1287927"/>
            <a:ext cx="0" cy="483059"/>
          </a:xfrm>
          <a:prstGeom prst="line">
            <a:avLst/>
          </a:prstGeom>
          <a:ln w="28575">
            <a:solidFill>
              <a:srgbClr val="6767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D883993A-83C4-4B80-8491-DD196D60839F}"/>
              </a:ext>
            </a:extLst>
          </p:cNvPr>
          <p:cNvSpPr/>
          <p:nvPr/>
        </p:nvSpPr>
        <p:spPr>
          <a:xfrm>
            <a:off x="5873939" y="1328879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Orthogonality Condition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E2B933B7-6D0C-4941-8D08-4EDAEFDA2B30}"/>
              </a:ext>
            </a:extLst>
          </p:cNvPr>
          <p:cNvCxnSpPr>
            <a:cxnSpLocks/>
          </p:cNvCxnSpPr>
          <p:nvPr/>
        </p:nvCxnSpPr>
        <p:spPr>
          <a:xfrm>
            <a:off x="6435138" y="2548270"/>
            <a:ext cx="0" cy="483059"/>
          </a:xfrm>
          <a:prstGeom prst="line">
            <a:avLst/>
          </a:prstGeom>
          <a:ln w="28575">
            <a:solidFill>
              <a:srgbClr val="6767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连接符: 曲线 53">
            <a:extLst>
              <a:ext uri="{FF2B5EF4-FFF2-40B4-BE49-F238E27FC236}">
                <a16:creationId xmlns:a16="http://schemas.microsoft.com/office/drawing/2014/main" id="{2AB4F2CA-7DF7-48F2-87F6-D66F3BB46BF7}"/>
              </a:ext>
            </a:extLst>
          </p:cNvPr>
          <p:cNvCxnSpPr>
            <a:cxnSpLocks/>
          </p:cNvCxnSpPr>
          <p:nvPr/>
        </p:nvCxnSpPr>
        <p:spPr>
          <a:xfrm>
            <a:off x="5584539" y="2424316"/>
            <a:ext cx="757721" cy="362223"/>
          </a:xfrm>
          <a:prstGeom prst="curvedConnector3">
            <a:avLst>
              <a:gd name="adj1" fmla="val 50000"/>
            </a:avLst>
          </a:prstGeom>
          <a:ln w="19050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箭头: 右 54">
            <a:extLst>
              <a:ext uri="{FF2B5EF4-FFF2-40B4-BE49-F238E27FC236}">
                <a16:creationId xmlns:a16="http://schemas.microsoft.com/office/drawing/2014/main" id="{5F4EEE86-4C9F-43FF-8969-A14A4BFD1934}"/>
              </a:ext>
            </a:extLst>
          </p:cNvPr>
          <p:cNvSpPr/>
          <p:nvPr/>
        </p:nvSpPr>
        <p:spPr>
          <a:xfrm rot="5400000">
            <a:off x="4330628" y="3345040"/>
            <a:ext cx="482743" cy="4753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76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FCCD2314-E74D-4867-9A59-8CCA32D61A45}"/>
              </a:ext>
            </a:extLst>
          </p:cNvPr>
          <p:cNvCxnSpPr>
            <a:cxnSpLocks/>
          </p:cNvCxnSpPr>
          <p:nvPr/>
        </p:nvCxnSpPr>
        <p:spPr>
          <a:xfrm>
            <a:off x="2153414" y="5283650"/>
            <a:ext cx="0" cy="483059"/>
          </a:xfrm>
          <a:prstGeom prst="line">
            <a:avLst/>
          </a:prstGeom>
          <a:ln w="28575">
            <a:solidFill>
              <a:srgbClr val="6767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15EA7B12-0802-4673-B13E-E280F352DE4F}"/>
              </a:ext>
            </a:extLst>
          </p:cNvPr>
          <p:cNvSpPr/>
          <p:nvPr/>
        </p:nvSpPr>
        <p:spPr>
          <a:xfrm>
            <a:off x="2154211" y="5340514"/>
            <a:ext cx="2168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Total Hamiltonian 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连接符: 曲线 57">
            <a:extLst>
              <a:ext uri="{FF2B5EF4-FFF2-40B4-BE49-F238E27FC236}">
                <a16:creationId xmlns:a16="http://schemas.microsoft.com/office/drawing/2014/main" id="{2F6B1F93-205B-4EB6-B319-9A4BE94B7F2C}"/>
              </a:ext>
            </a:extLst>
          </p:cNvPr>
          <p:cNvCxnSpPr>
            <a:cxnSpLocks/>
          </p:cNvCxnSpPr>
          <p:nvPr/>
        </p:nvCxnSpPr>
        <p:spPr>
          <a:xfrm>
            <a:off x="983290" y="4547847"/>
            <a:ext cx="1046890" cy="961358"/>
          </a:xfrm>
          <a:prstGeom prst="curvedConnector3">
            <a:avLst>
              <a:gd name="adj1" fmla="val 214"/>
            </a:avLst>
          </a:prstGeom>
          <a:ln w="19050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>
            <a:extLst>
              <a:ext uri="{FF2B5EF4-FFF2-40B4-BE49-F238E27FC236}">
                <a16:creationId xmlns:a16="http://schemas.microsoft.com/office/drawing/2014/main" id="{029FA7D0-BAB5-4E26-9F55-66DB3126FAFD}"/>
              </a:ext>
            </a:extLst>
          </p:cNvPr>
          <p:cNvSpPr/>
          <p:nvPr/>
        </p:nvSpPr>
        <p:spPr>
          <a:xfrm>
            <a:off x="1661158" y="4265728"/>
            <a:ext cx="384846" cy="299537"/>
          </a:xfrm>
          <a:prstGeom prst="ellipse">
            <a:avLst/>
          </a:prstGeom>
          <a:noFill/>
          <a:ln w="19050">
            <a:solidFill>
              <a:srgbClr val="676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连接符: 曲线 59">
            <a:extLst>
              <a:ext uri="{FF2B5EF4-FFF2-40B4-BE49-F238E27FC236}">
                <a16:creationId xmlns:a16="http://schemas.microsoft.com/office/drawing/2014/main" id="{43523EDC-2706-4C3B-9153-0822ECA3E601}"/>
              </a:ext>
            </a:extLst>
          </p:cNvPr>
          <p:cNvCxnSpPr>
            <a:cxnSpLocks/>
          </p:cNvCxnSpPr>
          <p:nvPr/>
        </p:nvCxnSpPr>
        <p:spPr>
          <a:xfrm flipV="1">
            <a:off x="2120524" y="4214218"/>
            <a:ext cx="706586" cy="201278"/>
          </a:xfrm>
          <a:prstGeom prst="curvedConnector3">
            <a:avLst>
              <a:gd name="adj1" fmla="val 50000"/>
            </a:avLst>
          </a:prstGeom>
          <a:ln w="19050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D61B842A-D9F8-47F6-925E-28E041375CD9}"/>
              </a:ext>
            </a:extLst>
          </p:cNvPr>
          <p:cNvCxnSpPr>
            <a:cxnSpLocks/>
          </p:cNvCxnSpPr>
          <p:nvPr/>
        </p:nvCxnSpPr>
        <p:spPr>
          <a:xfrm>
            <a:off x="2880241" y="4037790"/>
            <a:ext cx="0" cy="483059"/>
          </a:xfrm>
          <a:prstGeom prst="line">
            <a:avLst/>
          </a:prstGeom>
          <a:ln w="28575">
            <a:solidFill>
              <a:srgbClr val="6767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>
            <a:extLst>
              <a:ext uri="{FF2B5EF4-FFF2-40B4-BE49-F238E27FC236}">
                <a16:creationId xmlns:a16="http://schemas.microsoft.com/office/drawing/2014/main" id="{FF82FD63-4D6D-41F6-8E4E-DE09B9A7DEED}"/>
              </a:ext>
            </a:extLst>
          </p:cNvPr>
          <p:cNvSpPr/>
          <p:nvPr/>
        </p:nvSpPr>
        <p:spPr>
          <a:xfrm>
            <a:off x="2881038" y="4051109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Clusterization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Hamiltonian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箭头: 右 62">
            <a:extLst>
              <a:ext uri="{FF2B5EF4-FFF2-40B4-BE49-F238E27FC236}">
                <a16:creationId xmlns:a16="http://schemas.microsoft.com/office/drawing/2014/main" id="{679220F7-5C57-4C76-8833-34320CA8EA8A}"/>
              </a:ext>
            </a:extLst>
          </p:cNvPr>
          <p:cNvSpPr/>
          <p:nvPr/>
        </p:nvSpPr>
        <p:spPr>
          <a:xfrm>
            <a:off x="4567792" y="4580632"/>
            <a:ext cx="364030" cy="2768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76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箭头: 右 63">
            <a:extLst>
              <a:ext uri="{FF2B5EF4-FFF2-40B4-BE49-F238E27FC236}">
                <a16:creationId xmlns:a16="http://schemas.microsoft.com/office/drawing/2014/main" id="{EB604F14-0353-4452-A460-8B57004E9AB6}"/>
              </a:ext>
            </a:extLst>
          </p:cNvPr>
          <p:cNvSpPr/>
          <p:nvPr/>
        </p:nvSpPr>
        <p:spPr>
          <a:xfrm rot="5400000">
            <a:off x="6639583" y="5188775"/>
            <a:ext cx="364030" cy="2768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76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0F3811A4-E009-45F8-A271-7E51385C5BBF}"/>
              </a:ext>
            </a:extLst>
          </p:cNvPr>
          <p:cNvSpPr/>
          <p:nvPr/>
        </p:nvSpPr>
        <p:spPr>
          <a:xfrm>
            <a:off x="1297178" y="6310661"/>
            <a:ext cx="6526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[Ahmed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J. Phys. G: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Part. Phys. 40, (2013)065105]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9E8E2516-6FAF-457C-A9A9-B97573D98D00}"/>
              </a:ext>
            </a:extLst>
          </p:cNvPr>
          <p:cNvCxnSpPr>
            <a:cxnSpLocks/>
          </p:cNvCxnSpPr>
          <p:nvPr/>
        </p:nvCxnSpPr>
        <p:spPr>
          <a:xfrm flipV="1">
            <a:off x="1719858" y="1508781"/>
            <a:ext cx="275486" cy="447985"/>
          </a:xfrm>
          <a:prstGeom prst="straightConnector1">
            <a:avLst/>
          </a:prstGeom>
          <a:ln w="19050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090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E013B90-762A-416E-8ED5-305F72DB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A37-CAD2-4F55-9572-826388378A17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33B5CD6D-A51B-4F5C-93E1-8BEE266EEA38}"/>
              </a:ext>
            </a:extLst>
          </p:cNvPr>
          <p:cNvGrpSpPr/>
          <p:nvPr/>
        </p:nvGrpSpPr>
        <p:grpSpPr>
          <a:xfrm>
            <a:off x="5529263" y="1420557"/>
            <a:ext cx="2562962" cy="836743"/>
            <a:chOff x="5119876" y="1646047"/>
            <a:chExt cx="2562962" cy="836743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B74CB2CD-D73F-4AC2-9CF0-D4BFF20EC336}"/>
                </a:ext>
              </a:extLst>
            </p:cNvPr>
            <p:cNvCxnSpPr>
              <a:cxnSpLocks/>
            </p:cNvCxnSpPr>
            <p:nvPr/>
          </p:nvCxnSpPr>
          <p:spPr>
            <a:xfrm>
              <a:off x="5715651" y="1648766"/>
              <a:ext cx="0" cy="834024"/>
            </a:xfrm>
            <a:prstGeom prst="line">
              <a:avLst/>
            </a:prstGeom>
            <a:ln w="38100">
              <a:solidFill>
                <a:srgbClr val="775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12E47156-2805-4530-975D-5E857B5DD694}"/>
                </a:ext>
              </a:extLst>
            </p:cNvPr>
            <p:cNvCxnSpPr>
              <a:cxnSpLocks/>
            </p:cNvCxnSpPr>
            <p:nvPr/>
          </p:nvCxnSpPr>
          <p:spPr>
            <a:xfrm>
              <a:off x="6873492" y="1646047"/>
              <a:ext cx="0" cy="834024"/>
            </a:xfrm>
            <a:prstGeom prst="line">
              <a:avLst/>
            </a:prstGeom>
            <a:ln w="38100">
              <a:solidFill>
                <a:srgbClr val="D9AC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2622618-61F5-4322-94D0-2CC93191CA07}"/>
                </a:ext>
              </a:extLst>
            </p:cNvPr>
            <p:cNvCxnSpPr>
              <a:cxnSpLocks/>
            </p:cNvCxnSpPr>
            <p:nvPr/>
          </p:nvCxnSpPr>
          <p:spPr>
            <a:xfrm>
              <a:off x="7682838" y="1646047"/>
              <a:ext cx="0" cy="834024"/>
            </a:xfrm>
            <a:prstGeom prst="line">
              <a:avLst/>
            </a:prstGeom>
            <a:ln w="38100">
              <a:solidFill>
                <a:srgbClr val="3A52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9637C701-C982-40F5-A591-752796AEE55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1166859"/>
                </p:ext>
              </p:extLst>
            </p:nvPr>
          </p:nvGraphicFramePr>
          <p:xfrm>
            <a:off x="5119876" y="1895540"/>
            <a:ext cx="52705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8" name="AxMath" r:id="rId3" imgW="262800" imgH="171720" progId="Equation.AxMath">
                    <p:embed/>
                  </p:oleObj>
                </mc:Choice>
                <mc:Fallback>
                  <p:oleObj name="AxMath" r:id="rId3" imgW="262800" imgH="171720" progId="Equation.AxMath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9637C701-C982-40F5-A591-752796AEE55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119876" y="1895540"/>
                          <a:ext cx="52705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>
              <a:extLst>
                <a:ext uri="{FF2B5EF4-FFF2-40B4-BE49-F238E27FC236}">
                  <a16:creationId xmlns:a16="http://schemas.microsoft.com/office/drawing/2014/main" id="{68B476E2-D072-4433-9C9C-6ECC68E069C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49630" y="1895916"/>
            <a:ext cx="441325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9" name="AxMath" r:id="rId5" imgW="221040" imgH="170640" progId="Equation.AxMath">
                    <p:embed/>
                  </p:oleObj>
                </mc:Choice>
                <mc:Fallback>
                  <p:oleObj name="AxMath" r:id="rId5" imgW="221040" imgH="170640" progId="Equation.AxMath">
                    <p:embed/>
                    <p:pic>
                      <p:nvPicPr>
                        <p:cNvPr id="15" name="对象 14">
                          <a:extLst>
                            <a:ext uri="{FF2B5EF4-FFF2-40B4-BE49-F238E27FC236}">
                              <a16:creationId xmlns:a16="http://schemas.microsoft.com/office/drawing/2014/main" id="{68B476E2-D072-4433-9C9C-6ECC68E069C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849630" y="1895916"/>
                          <a:ext cx="441325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>
              <a:extLst>
                <a:ext uri="{FF2B5EF4-FFF2-40B4-BE49-F238E27FC236}">
                  <a16:creationId xmlns:a16="http://schemas.microsoft.com/office/drawing/2014/main" id="{E3977686-57F5-4FF3-9743-619648D4D90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33489" y="1893197"/>
            <a:ext cx="26670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0" name="AxMath" r:id="rId7" imgW="133560" imgH="170640" progId="Equation.AxMath">
                    <p:embed/>
                  </p:oleObj>
                </mc:Choice>
                <mc:Fallback>
                  <p:oleObj name="AxMath" r:id="rId7" imgW="133560" imgH="170640" progId="Equation.AxMath">
                    <p:embed/>
                    <p:pic>
                      <p:nvPicPr>
                        <p:cNvPr id="16" name="对象 15">
                          <a:extLst>
                            <a:ext uri="{FF2B5EF4-FFF2-40B4-BE49-F238E27FC236}">
                              <a16:creationId xmlns:a16="http://schemas.microsoft.com/office/drawing/2014/main" id="{E3977686-57F5-4FF3-9743-619648D4D90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33489" y="1893197"/>
                          <a:ext cx="266700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>
              <a:extLst>
                <a:ext uri="{FF2B5EF4-FFF2-40B4-BE49-F238E27FC236}">
                  <a16:creationId xmlns:a16="http://schemas.microsoft.com/office/drawing/2014/main" id="{996965CF-AF4F-4D90-AC6B-1A41BFD97E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49376" y="1893197"/>
            <a:ext cx="26670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1" name="AxMath" r:id="rId9" imgW="133560" imgH="170640" progId="Equation.AxMath">
                    <p:embed/>
                  </p:oleObj>
                </mc:Choice>
                <mc:Fallback>
                  <p:oleObj name="AxMath" r:id="rId9" imgW="133560" imgH="170640" progId="Equation.AxMath">
                    <p:embed/>
                    <p:pic>
                      <p:nvPicPr>
                        <p:cNvPr id="17" name="对象 16">
                          <a:extLst>
                            <a:ext uri="{FF2B5EF4-FFF2-40B4-BE49-F238E27FC236}">
                              <a16:creationId xmlns:a16="http://schemas.microsoft.com/office/drawing/2014/main" id="{996965CF-AF4F-4D90-AC6B-1A41BFD97E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149376" y="1893197"/>
                          <a:ext cx="266700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D5B6DFF-85E6-43B9-BB14-FF0A6F3CF569}"/>
              </a:ext>
            </a:extLst>
          </p:cNvPr>
          <p:cNvGrpSpPr/>
          <p:nvPr/>
        </p:nvGrpSpPr>
        <p:grpSpPr>
          <a:xfrm>
            <a:off x="5530850" y="2990903"/>
            <a:ext cx="2561375" cy="852142"/>
            <a:chOff x="5121463" y="2594476"/>
            <a:chExt cx="2561375" cy="852142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175B59EC-BEC9-413A-A822-5462B4F70412}"/>
                </a:ext>
              </a:extLst>
            </p:cNvPr>
            <p:cNvCxnSpPr>
              <a:cxnSpLocks/>
            </p:cNvCxnSpPr>
            <p:nvPr/>
          </p:nvCxnSpPr>
          <p:spPr>
            <a:xfrm>
              <a:off x="6873492" y="2601936"/>
              <a:ext cx="0" cy="834024"/>
            </a:xfrm>
            <a:prstGeom prst="line">
              <a:avLst/>
            </a:prstGeom>
            <a:ln w="38100">
              <a:solidFill>
                <a:srgbClr val="0B0B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C75DD34-49D8-4A14-B34A-5A1C325491A0}"/>
                </a:ext>
              </a:extLst>
            </p:cNvPr>
            <p:cNvCxnSpPr>
              <a:cxnSpLocks/>
            </p:cNvCxnSpPr>
            <p:nvPr/>
          </p:nvCxnSpPr>
          <p:spPr>
            <a:xfrm>
              <a:off x="7682838" y="2612594"/>
              <a:ext cx="0" cy="834024"/>
            </a:xfrm>
            <a:prstGeom prst="line">
              <a:avLst/>
            </a:prstGeom>
            <a:ln w="38100">
              <a:solidFill>
                <a:srgbClr val="B020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E6EC377D-F785-4ED4-ACBC-81C2C6D915D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9470761"/>
                </p:ext>
              </p:extLst>
            </p:nvPr>
          </p:nvGraphicFramePr>
          <p:xfrm>
            <a:off x="5121463" y="2840486"/>
            <a:ext cx="52387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2" name="AxMath" r:id="rId10" imgW="262440" imgH="171720" progId="Equation.AxMath">
                    <p:embed/>
                  </p:oleObj>
                </mc:Choice>
                <mc:Fallback>
                  <p:oleObj name="AxMath" r:id="rId10" imgW="262440" imgH="171720" progId="Equation.AxMath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E6EC377D-F785-4ED4-ACBC-81C2C6D915D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121463" y="2840486"/>
                          <a:ext cx="523875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A209D542-E6BA-4AE3-89E2-857D572F6F46}"/>
                </a:ext>
              </a:extLst>
            </p:cNvPr>
            <p:cNvCxnSpPr>
              <a:cxnSpLocks/>
            </p:cNvCxnSpPr>
            <p:nvPr/>
          </p:nvCxnSpPr>
          <p:spPr>
            <a:xfrm>
              <a:off x="5715651" y="2594476"/>
              <a:ext cx="0" cy="834024"/>
            </a:xfrm>
            <a:prstGeom prst="line">
              <a:avLst/>
            </a:prstGeom>
            <a:ln w="38100">
              <a:solidFill>
                <a:srgbClr val="775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对象 21">
              <a:extLst>
                <a:ext uri="{FF2B5EF4-FFF2-40B4-BE49-F238E27FC236}">
                  <a16:creationId xmlns:a16="http://schemas.microsoft.com/office/drawing/2014/main" id="{4E04CC54-710E-4B26-A685-290F1498BD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23479" y="2849087"/>
            <a:ext cx="26670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3" name="AxMath" r:id="rId12" imgW="133560" imgH="170640" progId="Equation.AxMath">
                    <p:embed/>
                  </p:oleObj>
                </mc:Choice>
                <mc:Fallback>
                  <p:oleObj name="AxMath" r:id="rId12" imgW="133560" imgH="170640" progId="Equation.AxMath">
                    <p:embed/>
                    <p:pic>
                      <p:nvPicPr>
                        <p:cNvPr id="22" name="对象 21">
                          <a:extLst>
                            <a:ext uri="{FF2B5EF4-FFF2-40B4-BE49-F238E27FC236}">
                              <a16:creationId xmlns:a16="http://schemas.microsoft.com/office/drawing/2014/main" id="{4E04CC54-710E-4B26-A685-290F1498BDA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23479" y="2849087"/>
                          <a:ext cx="266700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对象 22">
              <a:extLst>
                <a:ext uri="{FF2B5EF4-FFF2-40B4-BE49-F238E27FC236}">
                  <a16:creationId xmlns:a16="http://schemas.microsoft.com/office/drawing/2014/main" id="{022798EC-B2BE-489F-B1DC-366504BD519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49376" y="2849086"/>
            <a:ext cx="26670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4" name="AxMath" r:id="rId13" imgW="133560" imgH="170640" progId="Equation.AxMath">
                    <p:embed/>
                  </p:oleObj>
                </mc:Choice>
                <mc:Fallback>
                  <p:oleObj name="AxMath" r:id="rId13" imgW="133560" imgH="170640" progId="Equation.AxMath">
                    <p:embed/>
                    <p:pic>
                      <p:nvPicPr>
                        <p:cNvPr id="23" name="对象 22">
                          <a:extLst>
                            <a:ext uri="{FF2B5EF4-FFF2-40B4-BE49-F238E27FC236}">
                              <a16:creationId xmlns:a16="http://schemas.microsoft.com/office/drawing/2014/main" id="{022798EC-B2BE-489F-B1DC-366504BD519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149376" y="2849086"/>
                          <a:ext cx="266700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对象 25">
              <a:extLst>
                <a:ext uri="{FF2B5EF4-FFF2-40B4-BE49-F238E27FC236}">
                  <a16:creationId xmlns:a16="http://schemas.microsoft.com/office/drawing/2014/main" id="{28C61F69-FCF9-4E87-9D93-D8348E6250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41670" y="2849086"/>
            <a:ext cx="441325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5" name="AxMath" r:id="rId14" imgW="221040" imgH="170640" progId="Equation.AxMath">
                    <p:embed/>
                  </p:oleObj>
                </mc:Choice>
                <mc:Fallback>
                  <p:oleObj name="AxMath" r:id="rId14" imgW="221040" imgH="170640" progId="Equation.AxMath">
                    <p:embed/>
                    <p:pic>
                      <p:nvPicPr>
                        <p:cNvPr id="26" name="对象 25">
                          <a:extLst>
                            <a:ext uri="{FF2B5EF4-FFF2-40B4-BE49-F238E27FC236}">
                              <a16:creationId xmlns:a16="http://schemas.microsoft.com/office/drawing/2014/main" id="{28C61F69-FCF9-4E87-9D93-D8348E6250C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841670" y="2849086"/>
                          <a:ext cx="441325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D08BE7B-11F7-4EB2-B552-0E0C991ED2EF}"/>
              </a:ext>
            </a:extLst>
          </p:cNvPr>
          <p:cNvGrpSpPr/>
          <p:nvPr/>
        </p:nvGrpSpPr>
        <p:grpSpPr>
          <a:xfrm>
            <a:off x="1977698" y="4523188"/>
            <a:ext cx="5070977" cy="864190"/>
            <a:chOff x="3870863" y="3824787"/>
            <a:chExt cx="5070977" cy="864190"/>
          </a:xfrm>
        </p:grpSpPr>
        <p:graphicFrame>
          <p:nvGraphicFramePr>
            <p:cNvPr id="24" name="对象 23">
              <a:extLst>
                <a:ext uri="{FF2B5EF4-FFF2-40B4-BE49-F238E27FC236}">
                  <a16:creationId xmlns:a16="http://schemas.microsoft.com/office/drawing/2014/main" id="{90BD68F5-6537-48CD-8465-C8EB3706CB9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0863" y="4101255"/>
            <a:ext cx="990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6" name="AxMath" r:id="rId15" imgW="494640" imgH="171720" progId="Equation.AxMath">
                    <p:embed/>
                  </p:oleObj>
                </mc:Choice>
                <mc:Fallback>
                  <p:oleObj name="AxMath" r:id="rId15" imgW="494640" imgH="171720" progId="Equation.AxMath">
                    <p:embed/>
                    <p:pic>
                      <p:nvPicPr>
                        <p:cNvPr id="24" name="对象 23">
                          <a:extLst>
                            <a:ext uri="{FF2B5EF4-FFF2-40B4-BE49-F238E27FC236}">
                              <a16:creationId xmlns:a16="http://schemas.microsoft.com/office/drawing/2014/main" id="{90BD68F5-6537-48CD-8465-C8EB3706CB9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870863" y="4101255"/>
                          <a:ext cx="9906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3786CF5E-84FE-4E8B-9566-4FEF6C8D84BC}"/>
                </a:ext>
              </a:extLst>
            </p:cNvPr>
            <p:cNvCxnSpPr>
              <a:cxnSpLocks/>
            </p:cNvCxnSpPr>
            <p:nvPr/>
          </p:nvCxnSpPr>
          <p:spPr>
            <a:xfrm>
              <a:off x="4882623" y="3854953"/>
              <a:ext cx="0" cy="834024"/>
            </a:xfrm>
            <a:prstGeom prst="line">
              <a:avLst/>
            </a:prstGeom>
            <a:ln w="38100">
              <a:solidFill>
                <a:srgbClr val="775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" name="对象 27">
              <a:extLst>
                <a:ext uri="{FF2B5EF4-FFF2-40B4-BE49-F238E27FC236}">
                  <a16:creationId xmlns:a16="http://schemas.microsoft.com/office/drawing/2014/main" id="{AA79FEB6-2A71-41B3-A61C-97AC8DBC21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78066" y="4071937"/>
            <a:ext cx="44450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7" name="AxMath" r:id="rId17" imgW="222840" imgH="170640" progId="Equation.AxMath">
                    <p:embed/>
                  </p:oleObj>
                </mc:Choice>
                <mc:Fallback>
                  <p:oleObj name="AxMath" r:id="rId17" imgW="222840" imgH="170640" progId="Equation.AxMath">
                    <p:embed/>
                    <p:pic>
                      <p:nvPicPr>
                        <p:cNvPr id="28" name="对象 27">
                          <a:extLst>
                            <a:ext uri="{FF2B5EF4-FFF2-40B4-BE49-F238E27FC236}">
                              <a16:creationId xmlns:a16="http://schemas.microsoft.com/office/drawing/2014/main" id="{AA79FEB6-2A71-41B3-A61C-97AC8DBC21F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078066" y="4071937"/>
                          <a:ext cx="444500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对象 28">
              <a:extLst>
                <a:ext uri="{FF2B5EF4-FFF2-40B4-BE49-F238E27FC236}">
                  <a16:creationId xmlns:a16="http://schemas.microsoft.com/office/drawing/2014/main" id="{5D317D04-D0DC-435D-A7EE-F75BB62CF6C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68393" y="4072911"/>
            <a:ext cx="26670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8" name="AxMath" r:id="rId19" imgW="133560" imgH="170640" progId="Equation.AxMath">
                    <p:embed/>
                  </p:oleObj>
                </mc:Choice>
                <mc:Fallback>
                  <p:oleObj name="AxMath" r:id="rId19" imgW="133560" imgH="170640" progId="Equation.AxMath">
                    <p:embed/>
                    <p:pic>
                      <p:nvPicPr>
                        <p:cNvPr id="29" name="对象 28">
                          <a:extLst>
                            <a:ext uri="{FF2B5EF4-FFF2-40B4-BE49-F238E27FC236}">
                              <a16:creationId xmlns:a16="http://schemas.microsoft.com/office/drawing/2014/main" id="{5D317D04-D0DC-435D-A7EE-F75BB62CF6C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568393" y="4072911"/>
                          <a:ext cx="266700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214BF1E-70F8-4238-AA83-78A91E3DB7D9}"/>
                </a:ext>
              </a:extLst>
            </p:cNvPr>
            <p:cNvCxnSpPr>
              <a:cxnSpLocks/>
            </p:cNvCxnSpPr>
            <p:nvPr/>
          </p:nvCxnSpPr>
          <p:spPr>
            <a:xfrm>
              <a:off x="5993437" y="3854953"/>
              <a:ext cx="0" cy="834024"/>
            </a:xfrm>
            <a:prstGeom prst="line">
              <a:avLst/>
            </a:prstGeom>
            <a:ln w="38100">
              <a:solidFill>
                <a:srgbClr val="D9AC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对象 30">
              <a:extLst>
                <a:ext uri="{FF2B5EF4-FFF2-40B4-BE49-F238E27FC236}">
                  <a16:creationId xmlns:a16="http://schemas.microsoft.com/office/drawing/2014/main" id="{311E62C6-C141-415A-A0B3-DBF1FFE7B99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59769" y="4071937"/>
            <a:ext cx="26670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9" name="AxMath" r:id="rId20" imgW="133560" imgH="170640" progId="Equation.AxMath">
                    <p:embed/>
                  </p:oleObj>
                </mc:Choice>
                <mc:Fallback>
                  <p:oleObj name="AxMath" r:id="rId20" imgW="133560" imgH="170640" progId="Equation.AxMath">
                    <p:embed/>
                    <p:pic>
                      <p:nvPicPr>
                        <p:cNvPr id="31" name="对象 30">
                          <a:extLst>
                            <a:ext uri="{FF2B5EF4-FFF2-40B4-BE49-F238E27FC236}">
                              <a16:creationId xmlns:a16="http://schemas.microsoft.com/office/drawing/2014/main" id="{311E62C6-C141-415A-A0B3-DBF1FFE7B99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59769" y="4071937"/>
                          <a:ext cx="266700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1375CD10-ED5C-4AA5-A996-84B8087F894E}"/>
                </a:ext>
              </a:extLst>
            </p:cNvPr>
            <p:cNvCxnSpPr>
              <a:cxnSpLocks/>
            </p:cNvCxnSpPr>
            <p:nvPr/>
          </p:nvCxnSpPr>
          <p:spPr>
            <a:xfrm>
              <a:off x="6691569" y="3845749"/>
              <a:ext cx="0" cy="834024"/>
            </a:xfrm>
            <a:prstGeom prst="line">
              <a:avLst/>
            </a:prstGeom>
            <a:ln w="38100">
              <a:solidFill>
                <a:srgbClr val="0B0B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3" name="对象 32">
              <a:extLst>
                <a:ext uri="{FF2B5EF4-FFF2-40B4-BE49-F238E27FC236}">
                  <a16:creationId xmlns:a16="http://schemas.microsoft.com/office/drawing/2014/main" id="{45F63553-0E00-40FA-B38E-76B628A1CF3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89221" y="4071988"/>
            <a:ext cx="26670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0" name="AxMath" r:id="rId21" imgW="133560" imgH="170640" progId="Equation.AxMath">
                    <p:embed/>
                  </p:oleObj>
                </mc:Choice>
                <mc:Fallback>
                  <p:oleObj name="AxMath" r:id="rId21" imgW="133560" imgH="170640" progId="Equation.AxMath">
                    <p:embed/>
                    <p:pic>
                      <p:nvPicPr>
                        <p:cNvPr id="33" name="对象 32">
                          <a:extLst>
                            <a:ext uri="{FF2B5EF4-FFF2-40B4-BE49-F238E27FC236}">
                              <a16:creationId xmlns:a16="http://schemas.microsoft.com/office/drawing/2014/main" id="{45F63553-0E00-40FA-B38E-76B628A1CF3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89221" y="4071988"/>
                          <a:ext cx="266700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BB1F8F0A-F045-4391-A27E-070C90B97CF6}"/>
                </a:ext>
              </a:extLst>
            </p:cNvPr>
            <p:cNvCxnSpPr>
              <a:cxnSpLocks/>
            </p:cNvCxnSpPr>
            <p:nvPr/>
          </p:nvCxnSpPr>
          <p:spPr>
            <a:xfrm>
              <a:off x="7355838" y="3824787"/>
              <a:ext cx="0" cy="834024"/>
            </a:xfrm>
            <a:prstGeom prst="line">
              <a:avLst/>
            </a:prstGeom>
            <a:ln w="38100">
              <a:solidFill>
                <a:srgbClr val="3A52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5" name="对象 34">
              <a:extLst>
                <a:ext uri="{FF2B5EF4-FFF2-40B4-BE49-F238E27FC236}">
                  <a16:creationId xmlns:a16="http://schemas.microsoft.com/office/drawing/2014/main" id="{0D9A8A4C-F31F-4D43-A637-72C0303EAB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23007" y="4103690"/>
            <a:ext cx="441325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1" name="AxMath" r:id="rId22" imgW="221040" imgH="170640" progId="Equation.AxMath">
                    <p:embed/>
                  </p:oleObj>
                </mc:Choice>
                <mc:Fallback>
                  <p:oleObj name="AxMath" r:id="rId22" imgW="221040" imgH="170640" progId="Equation.AxMath">
                    <p:embed/>
                    <p:pic>
                      <p:nvPicPr>
                        <p:cNvPr id="35" name="对象 34">
                          <a:extLst>
                            <a:ext uri="{FF2B5EF4-FFF2-40B4-BE49-F238E27FC236}">
                              <a16:creationId xmlns:a16="http://schemas.microsoft.com/office/drawing/2014/main" id="{0D9A8A4C-F31F-4D43-A637-72C0303EAB9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523007" y="4103690"/>
                          <a:ext cx="441325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对象 35">
              <a:extLst>
                <a:ext uri="{FF2B5EF4-FFF2-40B4-BE49-F238E27FC236}">
                  <a16:creationId xmlns:a16="http://schemas.microsoft.com/office/drawing/2014/main" id="{9770568B-A1D4-4AFA-B1B5-24179D5FF7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53926" y="4102102"/>
            <a:ext cx="26670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2" name="AxMath" r:id="rId23" imgW="133560" imgH="170640" progId="Equation.AxMath">
                    <p:embed/>
                  </p:oleObj>
                </mc:Choice>
                <mc:Fallback>
                  <p:oleObj name="AxMath" r:id="rId23" imgW="133560" imgH="170640" progId="Equation.AxMath">
                    <p:embed/>
                    <p:pic>
                      <p:nvPicPr>
                        <p:cNvPr id="36" name="对象 35">
                          <a:extLst>
                            <a:ext uri="{FF2B5EF4-FFF2-40B4-BE49-F238E27FC236}">
                              <a16:creationId xmlns:a16="http://schemas.microsoft.com/office/drawing/2014/main" id="{9770568B-A1D4-4AFA-B1B5-24179D5FF72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053926" y="4102102"/>
                          <a:ext cx="266700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1C09BD3F-6A92-47B0-BAA6-D9EEAB69D8C5}"/>
                </a:ext>
              </a:extLst>
            </p:cNvPr>
            <p:cNvCxnSpPr>
              <a:cxnSpLocks/>
            </p:cNvCxnSpPr>
            <p:nvPr/>
          </p:nvCxnSpPr>
          <p:spPr>
            <a:xfrm>
              <a:off x="8412280" y="3824787"/>
              <a:ext cx="0" cy="834024"/>
            </a:xfrm>
            <a:prstGeom prst="line">
              <a:avLst/>
            </a:prstGeom>
            <a:ln w="38100">
              <a:solidFill>
                <a:srgbClr val="B020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对象 37">
              <a:extLst>
                <a:ext uri="{FF2B5EF4-FFF2-40B4-BE49-F238E27FC236}">
                  <a16:creationId xmlns:a16="http://schemas.microsoft.com/office/drawing/2014/main" id="{9BF21D48-8C41-4556-9B05-FCDCDDA60A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500515" y="4102102"/>
            <a:ext cx="441325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3" name="AxMath" r:id="rId24" imgW="221040" imgH="170640" progId="Equation.AxMath">
                    <p:embed/>
                  </p:oleObj>
                </mc:Choice>
                <mc:Fallback>
                  <p:oleObj name="AxMath" r:id="rId24" imgW="221040" imgH="170640" progId="Equation.AxMath">
                    <p:embed/>
                    <p:pic>
                      <p:nvPicPr>
                        <p:cNvPr id="38" name="对象 37">
                          <a:extLst>
                            <a:ext uri="{FF2B5EF4-FFF2-40B4-BE49-F238E27FC236}">
                              <a16:creationId xmlns:a16="http://schemas.microsoft.com/office/drawing/2014/main" id="{9BF21D48-8C41-4556-9B05-FCDCDDA60A6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500515" y="4102102"/>
                          <a:ext cx="441325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79507CE-825B-4F62-8E60-C8988C203882}"/>
              </a:ext>
            </a:extLst>
          </p:cNvPr>
          <p:cNvGrpSpPr/>
          <p:nvPr/>
        </p:nvGrpSpPr>
        <p:grpSpPr>
          <a:xfrm>
            <a:off x="2123070" y="5695685"/>
            <a:ext cx="4577272" cy="843228"/>
            <a:chOff x="1889125" y="5292431"/>
            <a:chExt cx="4577272" cy="843228"/>
          </a:xfrm>
        </p:grpSpPr>
        <p:graphicFrame>
          <p:nvGraphicFramePr>
            <p:cNvPr id="39" name="对象 38">
              <a:extLst>
                <a:ext uri="{FF2B5EF4-FFF2-40B4-BE49-F238E27FC236}">
                  <a16:creationId xmlns:a16="http://schemas.microsoft.com/office/drawing/2014/main" id="{F7342F96-438C-4E90-801B-8E08687662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89125" y="5500737"/>
            <a:ext cx="2682875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4" name="AxMath" r:id="rId25" imgW="1341720" imgH="180360" progId="Equation.AxMath">
                    <p:embed/>
                  </p:oleObj>
                </mc:Choice>
                <mc:Fallback>
                  <p:oleObj name="AxMath" r:id="rId25" imgW="1341720" imgH="180360" progId="Equation.AxMath">
                    <p:embed/>
                    <p:pic>
                      <p:nvPicPr>
                        <p:cNvPr id="39" name="对象 38">
                          <a:extLst>
                            <a:ext uri="{FF2B5EF4-FFF2-40B4-BE49-F238E27FC236}">
                              <a16:creationId xmlns:a16="http://schemas.microsoft.com/office/drawing/2014/main" id="{F7342F96-438C-4E90-801B-8E086876623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889125" y="5500737"/>
                          <a:ext cx="2682875" cy="361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CC002D63-450E-4CCE-879D-B0AF5BA4F2B8}"/>
                </a:ext>
              </a:extLst>
            </p:cNvPr>
            <p:cNvCxnSpPr>
              <a:cxnSpLocks/>
            </p:cNvCxnSpPr>
            <p:nvPr/>
          </p:nvCxnSpPr>
          <p:spPr>
            <a:xfrm>
              <a:off x="4657451" y="5301635"/>
              <a:ext cx="0" cy="834024"/>
            </a:xfrm>
            <a:prstGeom prst="line">
              <a:avLst/>
            </a:prstGeom>
            <a:ln w="38100">
              <a:solidFill>
                <a:srgbClr val="775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对象 40">
              <a:extLst>
                <a:ext uri="{FF2B5EF4-FFF2-40B4-BE49-F238E27FC236}">
                  <a16:creationId xmlns:a16="http://schemas.microsoft.com/office/drawing/2014/main" id="{3EE10271-58F7-471B-B9EC-96E6123057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8324" y="5518620"/>
            <a:ext cx="44450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5" name="AxMath" r:id="rId27" imgW="222840" imgH="170640" progId="Equation.AxMath">
                    <p:embed/>
                  </p:oleObj>
                </mc:Choice>
                <mc:Fallback>
                  <p:oleObj name="AxMath" r:id="rId27" imgW="222840" imgH="170640" progId="Equation.AxMath">
                    <p:embed/>
                    <p:pic>
                      <p:nvPicPr>
                        <p:cNvPr id="41" name="对象 40">
                          <a:extLst>
                            <a:ext uri="{FF2B5EF4-FFF2-40B4-BE49-F238E27FC236}">
                              <a16:creationId xmlns:a16="http://schemas.microsoft.com/office/drawing/2014/main" id="{3EE10271-58F7-471B-B9EC-96E6123057D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808324" y="5518620"/>
                          <a:ext cx="444500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对象 41">
              <a:extLst>
                <a:ext uri="{FF2B5EF4-FFF2-40B4-BE49-F238E27FC236}">
                  <a16:creationId xmlns:a16="http://schemas.microsoft.com/office/drawing/2014/main" id="{E0AC87C2-3682-43A2-BBD8-E8E3A78138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43221" y="5519593"/>
            <a:ext cx="26670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6" name="AxMath" r:id="rId28" imgW="133560" imgH="170640" progId="Equation.AxMath">
                    <p:embed/>
                  </p:oleObj>
                </mc:Choice>
                <mc:Fallback>
                  <p:oleObj name="AxMath" r:id="rId28" imgW="133560" imgH="170640" progId="Equation.AxMath">
                    <p:embed/>
                    <p:pic>
                      <p:nvPicPr>
                        <p:cNvPr id="42" name="对象 41">
                          <a:extLst>
                            <a:ext uri="{FF2B5EF4-FFF2-40B4-BE49-F238E27FC236}">
                              <a16:creationId xmlns:a16="http://schemas.microsoft.com/office/drawing/2014/main" id="{E0AC87C2-3682-43A2-BBD8-E8E3A78138E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343221" y="5519593"/>
                          <a:ext cx="266700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A4558A3C-D555-484D-9FBC-86105AE1E6A7}"/>
                </a:ext>
              </a:extLst>
            </p:cNvPr>
            <p:cNvCxnSpPr>
              <a:cxnSpLocks/>
            </p:cNvCxnSpPr>
            <p:nvPr/>
          </p:nvCxnSpPr>
          <p:spPr>
            <a:xfrm>
              <a:off x="5768265" y="5301635"/>
              <a:ext cx="0" cy="834024"/>
            </a:xfrm>
            <a:prstGeom prst="line">
              <a:avLst/>
            </a:prstGeom>
            <a:ln w="38100">
              <a:solidFill>
                <a:srgbClr val="D9AC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4" name="对象 43">
              <a:extLst>
                <a:ext uri="{FF2B5EF4-FFF2-40B4-BE49-F238E27FC236}">
                  <a16:creationId xmlns:a16="http://schemas.microsoft.com/office/drawing/2014/main" id="{5C17F8FD-9CF1-4CE3-9659-C2141EFF7FC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34597" y="5518619"/>
            <a:ext cx="26670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7" name="AxMath" r:id="rId29" imgW="133560" imgH="170640" progId="Equation.AxMath">
                    <p:embed/>
                  </p:oleObj>
                </mc:Choice>
                <mc:Fallback>
                  <p:oleObj name="AxMath" r:id="rId29" imgW="133560" imgH="170640" progId="Equation.AxMath">
                    <p:embed/>
                    <p:pic>
                      <p:nvPicPr>
                        <p:cNvPr id="44" name="对象 43">
                          <a:extLst>
                            <a:ext uri="{FF2B5EF4-FFF2-40B4-BE49-F238E27FC236}">
                              <a16:creationId xmlns:a16="http://schemas.microsoft.com/office/drawing/2014/main" id="{5C17F8FD-9CF1-4CE3-9659-C2141EFF7FC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34597" y="5518619"/>
                          <a:ext cx="266700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9F466124-949A-4886-A70B-A93EAF399A4E}"/>
                </a:ext>
              </a:extLst>
            </p:cNvPr>
            <p:cNvCxnSpPr>
              <a:cxnSpLocks/>
            </p:cNvCxnSpPr>
            <p:nvPr/>
          </p:nvCxnSpPr>
          <p:spPr>
            <a:xfrm>
              <a:off x="6466397" y="5292431"/>
              <a:ext cx="0" cy="834024"/>
            </a:xfrm>
            <a:prstGeom prst="line">
              <a:avLst/>
            </a:prstGeom>
            <a:ln w="38100">
              <a:solidFill>
                <a:srgbClr val="0B0B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B1C00314-8892-4ECA-9D8F-9D23B51A9320}"/>
              </a:ext>
            </a:extLst>
          </p:cNvPr>
          <p:cNvGrpSpPr/>
          <p:nvPr/>
        </p:nvGrpSpPr>
        <p:grpSpPr>
          <a:xfrm>
            <a:off x="222250" y="1096569"/>
            <a:ext cx="5143739" cy="3202074"/>
            <a:chOff x="-103716" y="1083745"/>
            <a:chExt cx="5365989" cy="3185434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8BF550F3-293C-40D9-908E-738AE3B82F82}"/>
                </a:ext>
              </a:extLst>
            </p:cNvPr>
            <p:cNvGrpSpPr/>
            <p:nvPr/>
          </p:nvGrpSpPr>
          <p:grpSpPr>
            <a:xfrm>
              <a:off x="-103716" y="1083745"/>
              <a:ext cx="5365989" cy="2945783"/>
              <a:chOff x="-103716" y="1083745"/>
              <a:chExt cx="5365989" cy="2945783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E776086E-050F-4B8F-ACB0-587358D008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74" b="11804"/>
              <a:stretch/>
            </p:blipFill>
            <p:spPr>
              <a:xfrm>
                <a:off x="960126" y="1083745"/>
                <a:ext cx="3721198" cy="2945783"/>
              </a:xfrm>
              <a:prstGeom prst="rect">
                <a:avLst/>
              </a:prstGeom>
            </p:spPr>
          </p:pic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A37FB941-204F-41DC-B1F4-EA67E7ED171F}"/>
                  </a:ext>
                </a:extLst>
              </p:cNvPr>
              <p:cNvSpPr txBox="1"/>
              <p:nvPr/>
            </p:nvSpPr>
            <p:spPr>
              <a:xfrm>
                <a:off x="3686356" y="1379722"/>
                <a:ext cx="15759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(Proton)</a:t>
                </a:r>
                <a:endPara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7BA32613-AF2D-44DB-B065-A30864BD1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4789" y="1402080"/>
                <a:ext cx="0" cy="377752"/>
              </a:xfrm>
              <a:prstGeom prst="line">
                <a:avLst/>
              </a:prstGeom>
              <a:ln w="28575">
                <a:solidFill>
                  <a:srgbClr val="6767F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连接符: 曲线 53">
                <a:extLst>
                  <a:ext uri="{FF2B5EF4-FFF2-40B4-BE49-F238E27FC236}">
                    <a16:creationId xmlns:a16="http://schemas.microsoft.com/office/drawing/2014/main" id="{2BDA45BF-CE92-476E-B5B3-DDC697A55A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8436" y="1647329"/>
                <a:ext cx="612137" cy="611556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6767FD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9C5EB62B-0296-4411-8760-539FC02CC63B}"/>
                  </a:ext>
                </a:extLst>
              </p:cNvPr>
              <p:cNvSpPr txBox="1"/>
              <p:nvPr/>
            </p:nvSpPr>
            <p:spPr>
              <a:xfrm>
                <a:off x="-103716" y="1336473"/>
                <a:ext cx="15759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(Neutron)</a:t>
                </a:r>
                <a:endPara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008660D9-C2C8-4BC4-82B2-B02FB7C8E7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2867" y="1402080"/>
                <a:ext cx="0" cy="317085"/>
              </a:xfrm>
              <a:prstGeom prst="line">
                <a:avLst/>
              </a:prstGeom>
              <a:ln w="28575">
                <a:solidFill>
                  <a:srgbClr val="6767F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连接符: 曲线 59">
                <a:extLst>
                  <a:ext uri="{FF2B5EF4-FFF2-40B4-BE49-F238E27FC236}">
                    <a16:creationId xmlns:a16="http://schemas.microsoft.com/office/drawing/2014/main" id="{7D08EF64-C226-4796-B5F9-169CAAE92EB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312868" y="1611213"/>
                <a:ext cx="779240" cy="647673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6767FD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8C627EB5-E7C6-4289-9D07-8892ED0883ED}"/>
                </a:ext>
              </a:extLst>
            </p:cNvPr>
            <p:cNvSpPr txBox="1"/>
            <p:nvPr/>
          </p:nvSpPr>
          <p:spPr>
            <a:xfrm>
              <a:off x="1861047" y="3899847"/>
              <a:ext cx="1467634" cy="369332"/>
            </a:xfrm>
            <a:prstGeom prst="rect">
              <a:avLst/>
            </a:prstGeom>
            <a:solidFill>
              <a:srgbClr val="4899BB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even-even</a:t>
              </a:r>
              <a:endParaRPr lang="zh-CN" alt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A3B8BA7E-AE16-4516-85C0-288B8FE1A477}"/>
              </a:ext>
            </a:extLst>
          </p:cNvPr>
          <p:cNvCxnSpPr>
            <a:cxnSpLocks/>
          </p:cNvCxnSpPr>
          <p:nvPr/>
        </p:nvCxnSpPr>
        <p:spPr>
          <a:xfrm>
            <a:off x="222250" y="851064"/>
            <a:ext cx="5412196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B08943F5-699D-4276-B4B7-D6AA3FFF0A06}"/>
              </a:ext>
            </a:extLst>
          </p:cNvPr>
          <p:cNvSpPr txBox="1"/>
          <p:nvPr/>
        </p:nvSpPr>
        <p:spPr>
          <a:xfrm>
            <a:off x="129971" y="327844"/>
            <a:ext cx="78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The Cluster-Formation Model</a:t>
            </a:r>
          </a:p>
        </p:txBody>
      </p:sp>
    </p:spTree>
    <p:extLst>
      <p:ext uri="{BB962C8B-B14F-4D97-AF65-F5344CB8AC3E}">
        <p14:creationId xmlns:p14="http://schemas.microsoft.com/office/powerpoint/2010/main" val="778885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702802-573D-45CA-AADF-11900D7C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D20A9A68-2F54-4757-A857-24FB34134051}"/>
              </a:ext>
            </a:extLst>
          </p:cNvPr>
          <p:cNvCxnSpPr>
            <a:cxnSpLocks/>
          </p:cNvCxnSpPr>
          <p:nvPr/>
        </p:nvCxnSpPr>
        <p:spPr>
          <a:xfrm>
            <a:off x="222250" y="851064"/>
            <a:ext cx="5412196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94" name="文本框 93">
            <a:extLst>
              <a:ext uri="{FF2B5EF4-FFF2-40B4-BE49-F238E27FC236}">
                <a16:creationId xmlns:a16="http://schemas.microsoft.com/office/drawing/2014/main" id="{660AB9C9-BC10-4369-BAE5-2369DCD6A084}"/>
              </a:ext>
            </a:extLst>
          </p:cNvPr>
          <p:cNvSpPr txBox="1"/>
          <p:nvPr/>
        </p:nvSpPr>
        <p:spPr>
          <a:xfrm>
            <a:off x="129971" y="327844"/>
            <a:ext cx="78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The Cluster-Formation Model</a:t>
            </a:r>
          </a:p>
        </p:txBody>
      </p: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7F0EBBC4-BDC2-42A3-BD41-0F0E19F9CD01}"/>
              </a:ext>
            </a:extLst>
          </p:cNvPr>
          <p:cNvGrpSpPr/>
          <p:nvPr/>
        </p:nvGrpSpPr>
        <p:grpSpPr>
          <a:xfrm>
            <a:off x="1100263" y="1205478"/>
            <a:ext cx="2456901" cy="2343244"/>
            <a:chOff x="1322936" y="1206841"/>
            <a:chExt cx="2456901" cy="2343244"/>
          </a:xfrm>
        </p:grpSpPr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2F291DB1-CBEE-4E88-B57E-FE5FD055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2936" y="1206841"/>
              <a:ext cx="2456901" cy="1987468"/>
            </a:xfrm>
            <a:prstGeom prst="rect">
              <a:avLst/>
            </a:prstGeom>
          </p:spPr>
        </p:pic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9A33AF0C-2615-4F34-AD02-2CD0495B98F0}"/>
                </a:ext>
              </a:extLst>
            </p:cNvPr>
            <p:cNvSpPr txBox="1"/>
            <p:nvPr/>
          </p:nvSpPr>
          <p:spPr>
            <a:xfrm>
              <a:off x="1817569" y="3180753"/>
              <a:ext cx="1467634" cy="369332"/>
            </a:xfrm>
            <a:prstGeom prst="rect">
              <a:avLst/>
            </a:prstGeom>
            <a:solidFill>
              <a:srgbClr val="4899BB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even-even</a:t>
              </a:r>
              <a:endParaRPr lang="zh-CN" alt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CD42054C-409C-437C-8049-DDCFCBADA70E}"/>
              </a:ext>
            </a:extLst>
          </p:cNvPr>
          <p:cNvGrpSpPr/>
          <p:nvPr/>
        </p:nvGrpSpPr>
        <p:grpSpPr>
          <a:xfrm>
            <a:off x="5635610" y="1190559"/>
            <a:ext cx="2712955" cy="2358163"/>
            <a:chOff x="5586837" y="1205478"/>
            <a:chExt cx="2712955" cy="2358163"/>
          </a:xfrm>
        </p:grpSpPr>
        <p:pic>
          <p:nvPicPr>
            <p:cNvPr id="97" name="图片 96">
              <a:extLst>
                <a:ext uri="{FF2B5EF4-FFF2-40B4-BE49-F238E27FC236}">
                  <a16:creationId xmlns:a16="http://schemas.microsoft.com/office/drawing/2014/main" id="{4BC6CFEC-6FAC-44CF-AEC1-B362D0228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6837" y="1205478"/>
              <a:ext cx="2712955" cy="1975275"/>
            </a:xfrm>
            <a:prstGeom prst="rect">
              <a:avLst/>
            </a:prstGeom>
          </p:spPr>
        </p:pic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A2B3BBCE-3E9D-488F-ABF5-B7563A48F297}"/>
                </a:ext>
              </a:extLst>
            </p:cNvPr>
            <p:cNvSpPr txBox="1"/>
            <p:nvPr/>
          </p:nvSpPr>
          <p:spPr>
            <a:xfrm>
              <a:off x="6019016" y="3194309"/>
              <a:ext cx="1467634" cy="369332"/>
            </a:xfrm>
            <a:prstGeom prst="rect">
              <a:avLst/>
            </a:prstGeom>
            <a:solidFill>
              <a:srgbClr val="4899BB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old-even</a:t>
              </a:r>
              <a:endParaRPr lang="zh-CN" alt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6D5B6C1F-4AE9-45E8-A3BE-D5547AAFB9F9}"/>
              </a:ext>
            </a:extLst>
          </p:cNvPr>
          <p:cNvGrpSpPr/>
          <p:nvPr/>
        </p:nvGrpSpPr>
        <p:grpSpPr>
          <a:xfrm>
            <a:off x="1057588" y="3906868"/>
            <a:ext cx="2548349" cy="2370734"/>
            <a:chOff x="1277213" y="3974356"/>
            <a:chExt cx="2548349" cy="2370734"/>
          </a:xfrm>
        </p:grpSpPr>
        <p:pic>
          <p:nvPicPr>
            <p:cNvPr id="98" name="图片 97">
              <a:extLst>
                <a:ext uri="{FF2B5EF4-FFF2-40B4-BE49-F238E27FC236}">
                  <a16:creationId xmlns:a16="http://schemas.microsoft.com/office/drawing/2014/main" id="{C52BB257-4620-40EC-B05D-12EC92F94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7213" y="3974356"/>
              <a:ext cx="2548349" cy="2030144"/>
            </a:xfrm>
            <a:prstGeom prst="rect">
              <a:avLst/>
            </a:prstGeom>
          </p:spPr>
        </p:pic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59D5B526-0948-49CC-8A67-3363899EDD0D}"/>
                </a:ext>
              </a:extLst>
            </p:cNvPr>
            <p:cNvSpPr txBox="1"/>
            <p:nvPr/>
          </p:nvSpPr>
          <p:spPr>
            <a:xfrm>
              <a:off x="1817569" y="5975758"/>
              <a:ext cx="1467634" cy="369332"/>
            </a:xfrm>
            <a:prstGeom prst="rect">
              <a:avLst/>
            </a:prstGeom>
            <a:solidFill>
              <a:srgbClr val="4899BB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even-old</a:t>
              </a:r>
              <a:endParaRPr lang="zh-CN" alt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9C64A71B-2904-41B4-993B-639E3CF22E9D}"/>
              </a:ext>
            </a:extLst>
          </p:cNvPr>
          <p:cNvGrpSpPr/>
          <p:nvPr/>
        </p:nvGrpSpPr>
        <p:grpSpPr>
          <a:xfrm>
            <a:off x="5586838" y="3906868"/>
            <a:ext cx="2810500" cy="2293558"/>
            <a:chOff x="5489292" y="4107747"/>
            <a:chExt cx="2810500" cy="2293558"/>
          </a:xfrm>
        </p:grpSpPr>
        <p:pic>
          <p:nvPicPr>
            <p:cNvPr id="99" name="图片 98">
              <a:extLst>
                <a:ext uri="{FF2B5EF4-FFF2-40B4-BE49-F238E27FC236}">
                  <a16:creationId xmlns:a16="http://schemas.microsoft.com/office/drawing/2014/main" id="{DB66FB6D-1DEF-486D-881E-764386BC7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9292" y="4107747"/>
              <a:ext cx="2810500" cy="1969179"/>
            </a:xfrm>
            <a:prstGeom prst="rect">
              <a:avLst/>
            </a:prstGeom>
          </p:spPr>
        </p:pic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1D0DDABE-2A49-46C7-9D33-161C06B0901F}"/>
                </a:ext>
              </a:extLst>
            </p:cNvPr>
            <p:cNvSpPr txBox="1"/>
            <p:nvPr/>
          </p:nvSpPr>
          <p:spPr>
            <a:xfrm>
              <a:off x="6019016" y="6031973"/>
              <a:ext cx="1467634" cy="369332"/>
            </a:xfrm>
            <a:prstGeom prst="rect">
              <a:avLst/>
            </a:prstGeom>
            <a:solidFill>
              <a:srgbClr val="4899BB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old-old</a:t>
              </a:r>
              <a:endParaRPr lang="zh-CN" alt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E152499-1546-4C9A-AF8E-C3F893277DFB}"/>
              </a:ext>
            </a:extLst>
          </p:cNvPr>
          <p:cNvSpPr/>
          <p:nvPr/>
        </p:nvSpPr>
        <p:spPr>
          <a:xfrm>
            <a:off x="1578231" y="6447489"/>
            <a:ext cx="598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Daming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Deng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Phys. G: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Part. Phys. 42, 075106]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80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B95360F-633D-408D-8C8E-68BB1FD2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A37-CAD2-4F55-9572-826388378A17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2B99CCE-0FDE-4AF4-960A-BA296DAD1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396" y="2136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0C4D7920-5F7F-4C02-95E0-E00643112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646272"/>
              </p:ext>
            </p:extLst>
          </p:nvPr>
        </p:nvGraphicFramePr>
        <p:xfrm>
          <a:off x="4783908" y="1696053"/>
          <a:ext cx="39687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" name="AxMath" r:id="rId3" imgW="1984680" imgH="677880" progId="Equation.AxMath">
                  <p:embed/>
                </p:oleObj>
              </mc:Choice>
              <mc:Fallback>
                <p:oleObj name="AxMath" r:id="rId3" imgW="1984680" imgH="677880" progId="Equation.AxMath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0C4D7920-5F7F-4C02-95E0-E00643112A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3908" y="1696053"/>
                        <a:ext cx="3968750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9CE1EFDC-D754-42E2-AE2A-9063D10CA4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158007"/>
              </p:ext>
            </p:extLst>
          </p:nvPr>
        </p:nvGraphicFramePr>
        <p:xfrm>
          <a:off x="450850" y="4337203"/>
          <a:ext cx="4000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" name="AxMath" r:id="rId5" imgW="1999800" imgH="177480" progId="Equation.AxMath">
                  <p:embed/>
                </p:oleObj>
              </mc:Choice>
              <mc:Fallback>
                <p:oleObj name="AxMath" r:id="rId5" imgW="1999800" imgH="177480" progId="Equation.AxMath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9CE1EFDC-D754-42E2-AE2A-9063D10CA4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850" y="4337203"/>
                        <a:ext cx="4000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E7D5ACFA-377C-4342-B9B4-316456B011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813077"/>
              </p:ext>
            </p:extLst>
          </p:nvPr>
        </p:nvGraphicFramePr>
        <p:xfrm>
          <a:off x="5111750" y="4337203"/>
          <a:ext cx="3581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" name="AxMath" r:id="rId7" imgW="1791360" imgH="177480" progId="Equation.AxMath">
                  <p:embed/>
                </p:oleObj>
              </mc:Choice>
              <mc:Fallback>
                <p:oleObj name="AxMath" r:id="rId7" imgW="1791360" imgH="177480" progId="Equation.AxMath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E7D5ACFA-377C-4342-B9B4-316456B011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11750" y="4337203"/>
                        <a:ext cx="3581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7EFFA726-9916-482F-831A-2A58780181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752876"/>
              </p:ext>
            </p:extLst>
          </p:nvPr>
        </p:nvGraphicFramePr>
        <p:xfrm>
          <a:off x="491151" y="5218286"/>
          <a:ext cx="38671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" name="AxMath" r:id="rId9" imgW="1934280" imgH="177480" progId="Equation.AxMath">
                  <p:embed/>
                </p:oleObj>
              </mc:Choice>
              <mc:Fallback>
                <p:oleObj name="AxMath" r:id="rId9" imgW="1934280" imgH="177480" progId="Equation.AxMath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7EFFA726-9916-482F-831A-2A5878018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1151" y="5218286"/>
                        <a:ext cx="386715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9CB8457C-D758-4114-AD1B-089929DF25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785494"/>
              </p:ext>
            </p:extLst>
          </p:nvPr>
        </p:nvGraphicFramePr>
        <p:xfrm>
          <a:off x="5159375" y="5203056"/>
          <a:ext cx="34861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" name="AxMath" r:id="rId11" imgW="1743120" imgH="177480" progId="Equation.AxMath">
                  <p:embed/>
                </p:oleObj>
              </mc:Choice>
              <mc:Fallback>
                <p:oleObj name="AxMath" r:id="rId11" imgW="1743120" imgH="177480" progId="Equation.AxMath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9CB8457C-D758-4114-AD1B-089929DF25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59375" y="5203056"/>
                        <a:ext cx="348615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D368439D-65B5-4090-ACDD-52D178BB5C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328769"/>
              </p:ext>
            </p:extLst>
          </p:nvPr>
        </p:nvGraphicFramePr>
        <p:xfrm>
          <a:off x="2596333" y="6126801"/>
          <a:ext cx="43751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" name="AxMath" r:id="rId13" imgW="2187000" imgH="177480" progId="Equation.AxMath">
                  <p:embed/>
                </p:oleObj>
              </mc:Choice>
              <mc:Fallback>
                <p:oleObj name="AxMath" r:id="rId13" imgW="2187000" imgH="177480" progId="Equation.AxMath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D368439D-65B5-4090-ACDD-52D178BB5C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96333" y="6126801"/>
                        <a:ext cx="437515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9860546-7C35-492A-A2C1-A78F64836394}"/>
              </a:ext>
            </a:extLst>
          </p:cNvPr>
          <p:cNvCxnSpPr>
            <a:cxnSpLocks/>
          </p:cNvCxnSpPr>
          <p:nvPr/>
        </p:nvCxnSpPr>
        <p:spPr>
          <a:xfrm>
            <a:off x="222250" y="851064"/>
            <a:ext cx="5412196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7619852C-7810-400F-BA67-144CC1F22382}"/>
              </a:ext>
            </a:extLst>
          </p:cNvPr>
          <p:cNvSpPr txBox="1"/>
          <p:nvPr/>
        </p:nvSpPr>
        <p:spPr>
          <a:xfrm>
            <a:off x="129971" y="327844"/>
            <a:ext cx="78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The Cluster-Formation Model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06F12D-E52F-4B06-83F2-57C1BFA178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3" y="1459223"/>
            <a:ext cx="4294547" cy="236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16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2CE8170-5229-41E9-9EEF-68D01484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DA11EAC-4A2C-48F1-9B5A-D7010262F2DC}"/>
              </a:ext>
            </a:extLst>
          </p:cNvPr>
          <p:cNvCxnSpPr>
            <a:cxnSpLocks/>
          </p:cNvCxnSpPr>
          <p:nvPr/>
        </p:nvCxnSpPr>
        <p:spPr>
          <a:xfrm>
            <a:off x="222250" y="851065"/>
            <a:ext cx="6448516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93B41CF6-D490-4858-96E4-9DD8E3C04D94}"/>
              </a:ext>
            </a:extLst>
          </p:cNvPr>
          <p:cNvSpPr txBox="1"/>
          <p:nvPr/>
        </p:nvSpPr>
        <p:spPr>
          <a:xfrm>
            <a:off x="129971" y="327844"/>
            <a:ext cx="78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Z-dependent</a:t>
            </a: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-Preformation Factor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C0F2BDF7-8824-4D66-8688-4FDEA8E442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684390"/>
              </p:ext>
            </p:extLst>
          </p:nvPr>
        </p:nvGraphicFramePr>
        <p:xfrm>
          <a:off x="5151637" y="2490238"/>
          <a:ext cx="27432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AxMath" r:id="rId3" imgW="1372320" imgH="180360" progId="Equation.AxMath">
                  <p:embed/>
                </p:oleObj>
              </mc:Choice>
              <mc:Fallback>
                <p:oleObj name="AxMath" r:id="rId3" imgW="1372320" imgH="180360" progId="Equation.AxMath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3E05D62C-5AD6-4AEA-8FAF-6BA0232CD6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1637" y="2490238"/>
                        <a:ext cx="274320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椭圆 5">
            <a:extLst>
              <a:ext uri="{FF2B5EF4-FFF2-40B4-BE49-F238E27FC236}">
                <a16:creationId xmlns:a16="http://schemas.microsoft.com/office/drawing/2014/main" id="{E5AFBD44-72AF-4B59-AC15-C0FFC23AC7B7}"/>
              </a:ext>
            </a:extLst>
          </p:cNvPr>
          <p:cNvSpPr/>
          <p:nvPr/>
        </p:nvSpPr>
        <p:spPr>
          <a:xfrm>
            <a:off x="6445492" y="2498627"/>
            <a:ext cx="388147" cy="338228"/>
          </a:xfrm>
          <a:prstGeom prst="ellipse">
            <a:avLst/>
          </a:prstGeom>
          <a:noFill/>
          <a:ln w="19050">
            <a:solidFill>
              <a:srgbClr val="676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2DA4DB7-9C9C-4347-B1C7-8C00DB5C5E6E}"/>
              </a:ext>
            </a:extLst>
          </p:cNvPr>
          <p:cNvSpPr txBox="1"/>
          <p:nvPr/>
        </p:nvSpPr>
        <p:spPr>
          <a:xfrm>
            <a:off x="4626019" y="3417459"/>
            <a:ext cx="1942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Valence Proton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连接符: 曲线 7">
            <a:extLst>
              <a:ext uri="{FF2B5EF4-FFF2-40B4-BE49-F238E27FC236}">
                <a16:creationId xmlns:a16="http://schemas.microsoft.com/office/drawing/2014/main" id="{1F243B38-F845-40BA-B4FE-CC25576D7EE4}"/>
              </a:ext>
            </a:extLst>
          </p:cNvPr>
          <p:cNvCxnSpPr>
            <a:cxnSpLocks/>
          </p:cNvCxnSpPr>
          <p:nvPr/>
        </p:nvCxnSpPr>
        <p:spPr>
          <a:xfrm rot="5400000">
            <a:off x="5931746" y="2869841"/>
            <a:ext cx="592144" cy="514199"/>
          </a:xfrm>
          <a:prstGeom prst="curvedConnector3">
            <a:avLst>
              <a:gd name="adj1" fmla="val 50000"/>
            </a:avLst>
          </a:prstGeom>
          <a:ln w="12700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11249C4C-9F37-4C46-A84F-32CE0D9E5291}"/>
              </a:ext>
            </a:extLst>
          </p:cNvPr>
          <p:cNvSpPr/>
          <p:nvPr/>
        </p:nvSpPr>
        <p:spPr>
          <a:xfrm>
            <a:off x="7498254" y="2498627"/>
            <a:ext cx="305344" cy="319107"/>
          </a:xfrm>
          <a:prstGeom prst="ellipse">
            <a:avLst/>
          </a:prstGeom>
          <a:noFill/>
          <a:ln w="19050">
            <a:solidFill>
              <a:srgbClr val="676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D6AACEE-A2F2-4EDB-96D5-FBEDFBEB05A2}"/>
              </a:ext>
            </a:extLst>
          </p:cNvPr>
          <p:cNvSpPr txBox="1"/>
          <p:nvPr/>
        </p:nvSpPr>
        <p:spPr>
          <a:xfrm>
            <a:off x="6394504" y="3193312"/>
            <a:ext cx="285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The Maximum Proton Number in a Major Shell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连接符: 曲线 10">
            <a:extLst>
              <a:ext uri="{FF2B5EF4-FFF2-40B4-BE49-F238E27FC236}">
                <a16:creationId xmlns:a16="http://schemas.microsoft.com/office/drawing/2014/main" id="{D1A1CB5E-CF69-4889-8CA7-400C2A6146A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66168" y="2889841"/>
            <a:ext cx="457402" cy="359067"/>
          </a:xfrm>
          <a:prstGeom prst="curvedConnector3">
            <a:avLst>
              <a:gd name="adj1" fmla="val 50000"/>
            </a:avLst>
          </a:prstGeom>
          <a:ln w="12700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5CC0090-CEE1-4E36-BF8C-34D92C7F4D60}"/>
              </a:ext>
            </a:extLst>
          </p:cNvPr>
          <p:cNvCxnSpPr>
            <a:cxnSpLocks/>
          </p:cNvCxnSpPr>
          <p:nvPr/>
        </p:nvCxnSpPr>
        <p:spPr>
          <a:xfrm>
            <a:off x="4983745" y="3790774"/>
            <a:ext cx="3942826" cy="0"/>
          </a:xfrm>
          <a:prstGeom prst="line">
            <a:avLst/>
          </a:prstGeom>
          <a:ln w="28575">
            <a:solidFill>
              <a:srgbClr val="6767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连接符: 曲线 12">
            <a:extLst>
              <a:ext uri="{FF2B5EF4-FFF2-40B4-BE49-F238E27FC236}">
                <a16:creationId xmlns:a16="http://schemas.microsoft.com/office/drawing/2014/main" id="{B104EEE5-1F41-4527-8CC7-5F6D55E023DB}"/>
              </a:ext>
            </a:extLst>
          </p:cNvPr>
          <p:cNvCxnSpPr/>
          <p:nvPr/>
        </p:nvCxnSpPr>
        <p:spPr>
          <a:xfrm rot="5400000">
            <a:off x="6426557" y="3984923"/>
            <a:ext cx="559994" cy="497208"/>
          </a:xfrm>
          <a:prstGeom prst="curvedConnector3">
            <a:avLst/>
          </a:prstGeom>
          <a:ln w="12700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87B09CA4-4B11-4BFB-BF1F-17D2582751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504238"/>
              </p:ext>
            </p:extLst>
          </p:nvPr>
        </p:nvGraphicFramePr>
        <p:xfrm>
          <a:off x="5372299" y="4572557"/>
          <a:ext cx="2301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AxMath" r:id="rId5" imgW="1150920" imgH="177480" progId="Equation.AxMath">
                  <p:embed/>
                </p:oleObj>
              </mc:Choice>
              <mc:Fallback>
                <p:oleObj name="AxMath" r:id="rId5" imgW="1150920" imgH="177480" progId="Equation.AxMath">
                  <p:embed/>
                  <p:pic>
                    <p:nvPicPr>
                      <p:cNvPr id="21" name="对象 20">
                        <a:extLst>
                          <a:ext uri="{FF2B5EF4-FFF2-40B4-BE49-F238E27FC236}">
                            <a16:creationId xmlns:a16="http://schemas.microsoft.com/office/drawing/2014/main" id="{89CE900E-3D74-475B-B69F-B5532C20E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2299" y="4572557"/>
                        <a:ext cx="230187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>
            <a:extLst>
              <a:ext uri="{FF2B5EF4-FFF2-40B4-BE49-F238E27FC236}">
                <a16:creationId xmlns:a16="http://schemas.microsoft.com/office/drawing/2014/main" id="{2657DF71-139A-4357-BCED-2C60C200DF4E}"/>
              </a:ext>
            </a:extLst>
          </p:cNvPr>
          <p:cNvSpPr/>
          <p:nvPr/>
        </p:nvSpPr>
        <p:spPr>
          <a:xfrm>
            <a:off x="4392347" y="5650035"/>
            <a:ext cx="4882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[Z. Ren, </a:t>
            </a:r>
            <a:r>
              <a:rPr lang="en-US" altLang="zh-CN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 J. Phys. G: </a:t>
            </a:r>
            <a:r>
              <a:rPr lang="en-US" altLang="zh-CN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Part. Phys. 15, 465]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02A1A44-D6E1-4847-89CF-7307D8A535F0}"/>
              </a:ext>
            </a:extLst>
          </p:cNvPr>
          <p:cNvGrpSpPr/>
          <p:nvPr/>
        </p:nvGrpSpPr>
        <p:grpSpPr>
          <a:xfrm>
            <a:off x="157264" y="1221725"/>
            <a:ext cx="4468755" cy="5029027"/>
            <a:chOff x="198223" y="1054294"/>
            <a:chExt cx="4468755" cy="5029027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2722CEEA-070A-4CE1-9292-E99A045D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45000"/>
                      </a14:imgEffect>
                      <a14:imgEffect>
                        <a14:brightnessContrast contras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8223" y="1054294"/>
              <a:ext cx="4468755" cy="2706859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0C6EFB8-D7DE-4DD1-BF8B-1666C7325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1252" y="4211687"/>
              <a:ext cx="4243184" cy="1871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3800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1076473-BB2A-45DA-832D-92E9C050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53CFD57-2A9A-4471-9334-0F038BCDBC92}"/>
              </a:ext>
            </a:extLst>
          </p:cNvPr>
          <p:cNvCxnSpPr>
            <a:cxnSpLocks/>
          </p:cNvCxnSpPr>
          <p:nvPr/>
        </p:nvCxnSpPr>
        <p:spPr>
          <a:xfrm>
            <a:off x="222250" y="851065"/>
            <a:ext cx="6448516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54E4E1D9-112F-47DD-811C-1AA486B4BEA7}"/>
              </a:ext>
            </a:extLst>
          </p:cNvPr>
          <p:cNvSpPr txBox="1"/>
          <p:nvPr/>
        </p:nvSpPr>
        <p:spPr>
          <a:xfrm>
            <a:off x="129971" y="327844"/>
            <a:ext cx="78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Z-dependent</a:t>
            </a: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-Preformation Factor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FB0D37E-BBC1-4617-9D43-8ACE403F9C72}"/>
              </a:ext>
            </a:extLst>
          </p:cNvPr>
          <p:cNvGrpSpPr/>
          <p:nvPr/>
        </p:nvGrpSpPr>
        <p:grpSpPr>
          <a:xfrm>
            <a:off x="510912" y="1251980"/>
            <a:ext cx="3767531" cy="2349332"/>
            <a:chOff x="606711" y="1251980"/>
            <a:chExt cx="3767531" cy="234933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EA67767-30DD-4D45-B4D5-EA87B0ABD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711" y="1251980"/>
              <a:ext cx="3767531" cy="1980000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FDD397F-8650-4E97-BB98-3D2E556C9372}"/>
                </a:ext>
              </a:extLst>
            </p:cNvPr>
            <p:cNvSpPr txBox="1"/>
            <p:nvPr/>
          </p:nvSpPr>
          <p:spPr>
            <a:xfrm>
              <a:off x="1721649" y="3231980"/>
              <a:ext cx="1467634" cy="369332"/>
            </a:xfrm>
            <a:prstGeom prst="rect">
              <a:avLst/>
            </a:prstGeom>
            <a:solidFill>
              <a:srgbClr val="4899BB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i="1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N</a:t>
              </a:r>
              <a:r>
                <a:rPr lang="en-US" altLang="zh-CN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=127</a:t>
              </a:r>
              <a:endParaRPr lang="zh-CN" alt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59ABD02-62AD-4877-99CE-778701CFB1A0}"/>
              </a:ext>
            </a:extLst>
          </p:cNvPr>
          <p:cNvGrpSpPr/>
          <p:nvPr/>
        </p:nvGrpSpPr>
        <p:grpSpPr>
          <a:xfrm>
            <a:off x="510912" y="4213240"/>
            <a:ext cx="3767531" cy="2349332"/>
            <a:chOff x="606711" y="4213240"/>
            <a:chExt cx="3767531" cy="234933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ECDEDEF-A338-496F-9F72-A85D53FD2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711" y="4213240"/>
              <a:ext cx="3767531" cy="198000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470D086-040A-41AB-869D-8D1122230F44}"/>
                </a:ext>
              </a:extLst>
            </p:cNvPr>
            <p:cNvSpPr txBox="1"/>
            <p:nvPr/>
          </p:nvSpPr>
          <p:spPr>
            <a:xfrm>
              <a:off x="1721649" y="6193240"/>
              <a:ext cx="1467634" cy="369332"/>
            </a:xfrm>
            <a:prstGeom prst="rect">
              <a:avLst/>
            </a:prstGeom>
            <a:solidFill>
              <a:srgbClr val="4899BB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i="1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N</a:t>
              </a:r>
              <a:r>
                <a:rPr lang="en-US" altLang="zh-CN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=125</a:t>
              </a:r>
              <a:endParaRPr lang="zh-CN" alt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79956AD3-C676-459B-81E6-71C6FA698DD4}"/>
              </a:ext>
            </a:extLst>
          </p:cNvPr>
          <p:cNvSpPr txBox="1"/>
          <p:nvPr/>
        </p:nvSpPr>
        <p:spPr>
          <a:xfrm>
            <a:off x="4624175" y="4619212"/>
            <a:ext cx="221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Shell Effect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AABBBB1-CC2A-42CF-9B2B-81318FE99BA4}"/>
              </a:ext>
            </a:extLst>
          </p:cNvPr>
          <p:cNvSpPr txBox="1"/>
          <p:nvPr/>
        </p:nvSpPr>
        <p:spPr>
          <a:xfrm>
            <a:off x="4572000" y="2992161"/>
            <a:ext cx="260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Unpaired Nucleons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99595D9-1CAE-4780-90C6-46862C6C9F3C}"/>
              </a:ext>
            </a:extLst>
          </p:cNvPr>
          <p:cNvSpPr txBox="1"/>
          <p:nvPr/>
        </p:nvSpPr>
        <p:spPr>
          <a:xfrm>
            <a:off x="4572000" y="1255022"/>
            <a:ext cx="303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Centrifugal Barrier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2C2BF950-698C-49DA-A393-2DB79E6B7F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033802"/>
              </p:ext>
            </p:extLst>
          </p:nvPr>
        </p:nvGraphicFramePr>
        <p:xfrm>
          <a:off x="4641850" y="1811338"/>
          <a:ext cx="18065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9" name="AxMath" r:id="rId5" imgW="903600" imgH="496440" progId="Equation.AxMath">
                  <p:embed/>
                </p:oleObj>
              </mc:Choice>
              <mc:Fallback>
                <p:oleObj name="AxMath" r:id="rId5" imgW="903600" imgH="49644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1850" y="1811338"/>
                        <a:ext cx="1806575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>
            <a:extLst>
              <a:ext uri="{FF2B5EF4-FFF2-40B4-BE49-F238E27FC236}">
                <a16:creationId xmlns:a16="http://schemas.microsoft.com/office/drawing/2014/main" id="{DEF9A7ED-9346-49C9-AD13-3C47929F50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128020"/>
              </p:ext>
            </p:extLst>
          </p:nvPr>
        </p:nvGraphicFramePr>
        <p:xfrm>
          <a:off x="6610350" y="2114355"/>
          <a:ext cx="24193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" name="AxMath" r:id="rId7" imgW="1210320" imgH="171720" progId="Equation.AxMath">
                  <p:embed/>
                </p:oleObj>
              </mc:Choice>
              <mc:Fallback>
                <p:oleObj name="AxMath" r:id="rId7" imgW="1210320" imgH="17172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10350" y="2114355"/>
                        <a:ext cx="24193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2333D630-F612-4458-BF7C-9D2C1611B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447405"/>
              </p:ext>
            </p:extLst>
          </p:nvPr>
        </p:nvGraphicFramePr>
        <p:xfrm>
          <a:off x="5684928" y="3873459"/>
          <a:ext cx="1971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" name="AxMath" r:id="rId9" imgW="985680" imgH="171720" progId="Equation.AxMath">
                  <p:embed/>
                </p:oleObj>
              </mc:Choice>
              <mc:Fallback>
                <p:oleObj name="AxMath" r:id="rId9" imgW="985680" imgH="17172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84928" y="3873459"/>
                        <a:ext cx="197167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extLst>
              <a:ext uri="{FF2B5EF4-FFF2-40B4-BE49-F238E27FC236}">
                <a16:creationId xmlns:a16="http://schemas.microsoft.com/office/drawing/2014/main" id="{C62B6720-2D99-4EE7-A5C1-15320C2299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844555"/>
              </p:ext>
            </p:extLst>
          </p:nvPr>
        </p:nvGraphicFramePr>
        <p:xfrm>
          <a:off x="5874356" y="5461113"/>
          <a:ext cx="161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2" name="AxMath" r:id="rId11" imgW="807120" imgH="171720" progId="Equation.AxMath">
                  <p:embed/>
                </p:oleObj>
              </mc:Choice>
              <mc:Fallback>
                <p:oleObj name="AxMath" r:id="rId11" imgW="807120" imgH="17172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74356" y="5461113"/>
                        <a:ext cx="1612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150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CE7E18A-A03E-41C3-BDB9-9377F442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D5C9A0-D8EB-4CC6-B8A5-9C8156C25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55" y="904578"/>
            <a:ext cx="5287114" cy="5946959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E49F57-13FB-4931-B17C-21AEAE69111E}"/>
              </a:ext>
            </a:extLst>
          </p:cNvPr>
          <p:cNvCxnSpPr>
            <a:cxnSpLocks/>
          </p:cNvCxnSpPr>
          <p:nvPr/>
        </p:nvCxnSpPr>
        <p:spPr>
          <a:xfrm>
            <a:off x="222250" y="851065"/>
            <a:ext cx="6448516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66C1D202-F766-423F-BD82-5C51026EB9E3}"/>
              </a:ext>
            </a:extLst>
          </p:cNvPr>
          <p:cNvSpPr txBox="1"/>
          <p:nvPr/>
        </p:nvSpPr>
        <p:spPr>
          <a:xfrm>
            <a:off x="129971" y="327844"/>
            <a:ext cx="78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Z-dependent</a:t>
            </a: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-Preformation Factor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62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B1B0086-21C4-42C5-AA65-8F6105DE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65C38DBC-237B-4F9A-9CE5-05030D58AB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327923"/>
              </p:ext>
            </p:extLst>
          </p:nvPr>
        </p:nvGraphicFramePr>
        <p:xfrm>
          <a:off x="572500" y="3712717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2500" y="3712717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518A06D-F1B2-4504-B321-90D35EB50D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055633"/>
              </p:ext>
            </p:extLst>
          </p:nvPr>
        </p:nvGraphicFramePr>
        <p:xfrm>
          <a:off x="4631822" y="846640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1822" y="846640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A8596FC-56CA-44D8-AAF4-9617CE46D5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114654"/>
              </p:ext>
            </p:extLst>
          </p:nvPr>
        </p:nvGraphicFramePr>
        <p:xfrm>
          <a:off x="572500" y="846639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500" y="846639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6BE77DAA-14DC-4DED-AA2D-F1A2544E61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910507"/>
              </p:ext>
            </p:extLst>
          </p:nvPr>
        </p:nvGraphicFramePr>
        <p:xfrm>
          <a:off x="4631823" y="3712718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" name="Graph" r:id="rId9" imgW="3920760" imgH="3000960" progId="Origin95.Graph">
                  <p:embed/>
                </p:oleObj>
              </mc:Choice>
              <mc:Fallback>
                <p:oleObj name="Graph" r:id="rId9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31823" y="3712718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1A75AFD-C389-438B-A3D5-4A8F03D1DB69}"/>
              </a:ext>
            </a:extLst>
          </p:cNvPr>
          <p:cNvCxnSpPr>
            <a:cxnSpLocks/>
          </p:cNvCxnSpPr>
          <p:nvPr/>
        </p:nvCxnSpPr>
        <p:spPr>
          <a:xfrm>
            <a:off x="222250" y="851064"/>
            <a:ext cx="5875338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4B9678C-A0B6-4E98-AF2C-A6776E7A3FFC}"/>
              </a:ext>
            </a:extLst>
          </p:cNvPr>
          <p:cNvSpPr txBox="1"/>
          <p:nvPr/>
        </p:nvSpPr>
        <p:spPr>
          <a:xfrm>
            <a:off x="129971" y="327844"/>
            <a:ext cx="78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Constant </a:t>
            </a:r>
            <a:r>
              <a:rPr lang="el-GR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-Preformation Factor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4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E5101F7-74FF-4AEE-A589-3DA61BC8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AC50662-9A7D-4774-B04A-76FF5039453A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261AABB-E437-4C8E-AB17-10560DED880B}"/>
              </a:ext>
            </a:extLst>
          </p:cNvPr>
          <p:cNvCxnSpPr>
            <a:cxnSpLocks/>
          </p:cNvCxnSpPr>
          <p:nvPr/>
        </p:nvCxnSpPr>
        <p:spPr>
          <a:xfrm>
            <a:off x="222250" y="851064"/>
            <a:ext cx="3045203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856B71F4-8914-46E1-AEE6-29F0FC14A189}"/>
              </a:ext>
            </a:extLst>
          </p:cNvPr>
          <p:cNvSpPr txBox="1"/>
          <p:nvPr/>
        </p:nvSpPr>
        <p:spPr>
          <a:xfrm>
            <a:off x="129971" y="327844"/>
            <a:ext cx="304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5984748-F2E6-4EFF-A0A3-26F10619093B}"/>
              </a:ext>
            </a:extLst>
          </p:cNvPr>
          <p:cNvSpPr txBox="1"/>
          <p:nvPr/>
        </p:nvSpPr>
        <p:spPr>
          <a:xfrm>
            <a:off x="891984" y="1154333"/>
            <a:ext cx="304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Wingdings" panose="05000000000000000000" pitchFamily="2" charset="2"/>
              <a:buChar char="Ø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CED1CD-0158-4895-9CC2-F56D3DA46DDD}"/>
              </a:ext>
            </a:extLst>
          </p:cNvPr>
          <p:cNvSpPr txBox="1"/>
          <p:nvPr/>
        </p:nvSpPr>
        <p:spPr>
          <a:xfrm>
            <a:off x="891984" y="2026968"/>
            <a:ext cx="747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Buck-Merchant-Perez Cluster Model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11F406C-13BA-4461-AFA1-9591A469FA3E}"/>
              </a:ext>
            </a:extLst>
          </p:cNvPr>
          <p:cNvSpPr txBox="1"/>
          <p:nvPr/>
        </p:nvSpPr>
        <p:spPr>
          <a:xfrm>
            <a:off x="891984" y="2950628"/>
            <a:ext cx="78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The Cluster-Formation Model (CFM)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7B36F7D-735E-450B-9712-537DE83FBDBF}"/>
              </a:ext>
            </a:extLst>
          </p:cNvPr>
          <p:cNvSpPr txBox="1"/>
          <p:nvPr/>
        </p:nvSpPr>
        <p:spPr>
          <a:xfrm>
            <a:off x="891984" y="3823263"/>
            <a:ext cx="78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Z-dependent</a:t>
            </a: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-Preformation Factor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26A7FA6-B483-4696-94C5-EC7D8004EAA9}"/>
              </a:ext>
            </a:extLst>
          </p:cNvPr>
          <p:cNvSpPr txBox="1"/>
          <p:nvPr/>
        </p:nvSpPr>
        <p:spPr>
          <a:xfrm>
            <a:off x="891984" y="4692709"/>
            <a:ext cx="78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Numerical Results and Discussion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727368E-FCE2-439D-878A-C0280315324C}"/>
              </a:ext>
            </a:extLst>
          </p:cNvPr>
          <p:cNvSpPr txBox="1"/>
          <p:nvPr/>
        </p:nvSpPr>
        <p:spPr>
          <a:xfrm>
            <a:off x="891984" y="5525490"/>
            <a:ext cx="78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68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AF51EAF-BD52-4ABF-A880-E58B456F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1FD17225-A2F4-4A2C-AD3E-AD6D6A3D9D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84726"/>
              </p:ext>
            </p:extLst>
          </p:nvPr>
        </p:nvGraphicFramePr>
        <p:xfrm>
          <a:off x="628650" y="3616919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3616919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8EFD3505-C3DD-4B8B-BDD5-59F59D16F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001611"/>
              </p:ext>
            </p:extLst>
          </p:nvPr>
        </p:nvGraphicFramePr>
        <p:xfrm>
          <a:off x="4594227" y="834248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4227" y="834248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82A84DBB-0BDB-451E-A9E6-4A5E77A34B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660989"/>
              </p:ext>
            </p:extLst>
          </p:nvPr>
        </p:nvGraphicFramePr>
        <p:xfrm>
          <a:off x="650876" y="834247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2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0876" y="834247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7F06B256-D547-425F-904A-E0F2E03A9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092530"/>
              </p:ext>
            </p:extLst>
          </p:nvPr>
        </p:nvGraphicFramePr>
        <p:xfrm>
          <a:off x="4594225" y="3616919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" name="Graph" r:id="rId9" imgW="3920760" imgH="3000960" progId="Origin95.Graph">
                  <p:embed/>
                </p:oleObj>
              </mc:Choice>
              <mc:Fallback>
                <p:oleObj name="Graph" r:id="rId9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94225" y="3616919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B521958-E1FD-456C-A659-DF6C6D23739D}"/>
              </a:ext>
            </a:extLst>
          </p:cNvPr>
          <p:cNvCxnSpPr>
            <a:cxnSpLocks/>
          </p:cNvCxnSpPr>
          <p:nvPr/>
        </p:nvCxnSpPr>
        <p:spPr>
          <a:xfrm>
            <a:off x="222250" y="851064"/>
            <a:ext cx="5412196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31A2CD72-FDF5-47ED-B5DE-9F0E2EA5C6C8}"/>
              </a:ext>
            </a:extLst>
          </p:cNvPr>
          <p:cNvSpPr txBox="1"/>
          <p:nvPr/>
        </p:nvSpPr>
        <p:spPr>
          <a:xfrm>
            <a:off x="129971" y="327844"/>
            <a:ext cx="78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The Cluster-Formation Model</a:t>
            </a:r>
          </a:p>
        </p:txBody>
      </p:sp>
    </p:spTree>
    <p:extLst>
      <p:ext uri="{BB962C8B-B14F-4D97-AF65-F5344CB8AC3E}">
        <p14:creationId xmlns:p14="http://schemas.microsoft.com/office/powerpoint/2010/main" val="2354472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8771AAD-55E5-4244-82E6-B48F21C0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t>21</a:t>
            </a:fld>
            <a:endParaRPr lang="zh-CN" altLang="en-US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2936D9C6-C57E-4FEA-B134-52DA3065F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254008"/>
              </p:ext>
            </p:extLst>
          </p:nvPr>
        </p:nvGraphicFramePr>
        <p:xfrm>
          <a:off x="521925" y="3721101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925" y="3721101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810E8436-B1AA-41C5-B789-7FDEDD671A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04394"/>
              </p:ext>
            </p:extLst>
          </p:nvPr>
        </p:nvGraphicFramePr>
        <p:xfrm>
          <a:off x="4594225" y="851063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4225" y="851063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9FF81485-616E-45AB-B47F-B865F4948F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32447"/>
              </p:ext>
            </p:extLst>
          </p:nvPr>
        </p:nvGraphicFramePr>
        <p:xfrm>
          <a:off x="521925" y="851064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925" y="851064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703CBEF-8899-4EA2-886A-F5E39490FEF5}"/>
              </a:ext>
            </a:extLst>
          </p:cNvPr>
          <p:cNvCxnSpPr>
            <a:cxnSpLocks/>
          </p:cNvCxnSpPr>
          <p:nvPr/>
        </p:nvCxnSpPr>
        <p:spPr>
          <a:xfrm>
            <a:off x="222250" y="851065"/>
            <a:ext cx="6448516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2203C390-0F74-4697-ADC1-4C31C7F1D73B}"/>
              </a:ext>
            </a:extLst>
          </p:cNvPr>
          <p:cNvSpPr txBox="1"/>
          <p:nvPr/>
        </p:nvSpPr>
        <p:spPr>
          <a:xfrm>
            <a:off x="129971" y="327844"/>
            <a:ext cx="78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Z-dependent</a:t>
            </a: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-Preformation Factor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D7DF4496-AF34-440F-9B41-B3135A919D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026298"/>
              </p:ext>
            </p:extLst>
          </p:nvPr>
        </p:nvGraphicFramePr>
        <p:xfrm>
          <a:off x="4594225" y="3721101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" name="Graph" r:id="rId9" imgW="3920760" imgH="3000960" progId="Origin95.Graph">
                  <p:embed/>
                </p:oleObj>
              </mc:Choice>
              <mc:Fallback>
                <p:oleObj name="Graph" r:id="rId9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94225" y="3721101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370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365ECBF-6ABC-4A5A-A25F-54E8FB50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46D55F-C78F-4C5A-99BB-68905C25E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9974" y="1312710"/>
            <a:ext cx="3263203" cy="26825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26F0BE4-A652-49D3-84C3-7E7E72C4C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614" y="4456861"/>
            <a:ext cx="7248772" cy="1963082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45DAE0E-17EF-45C9-9C6C-AB61B867963C}"/>
              </a:ext>
            </a:extLst>
          </p:cNvPr>
          <p:cNvCxnSpPr>
            <a:cxnSpLocks/>
          </p:cNvCxnSpPr>
          <p:nvPr/>
        </p:nvCxnSpPr>
        <p:spPr>
          <a:xfrm>
            <a:off x="222250" y="851065"/>
            <a:ext cx="6448516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B02F57F8-D333-4B37-9E2E-FE83920F6EBF}"/>
              </a:ext>
            </a:extLst>
          </p:cNvPr>
          <p:cNvSpPr txBox="1"/>
          <p:nvPr/>
        </p:nvSpPr>
        <p:spPr>
          <a:xfrm>
            <a:off x="129971" y="327844"/>
            <a:ext cx="78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Weizsäcker-Skyrme (WS) Model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81112BB-95B4-4DFA-99E0-95F677005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9" y="1273104"/>
            <a:ext cx="3694299" cy="286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643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E9E0BC-5642-4455-97EC-308C96B6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F723E6-49DB-4F82-99B0-368CFFA61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453" y="935871"/>
            <a:ext cx="6761622" cy="5785605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F4426A7-AABD-4C20-B0BF-170D71FD51C1}"/>
              </a:ext>
            </a:extLst>
          </p:cNvPr>
          <p:cNvCxnSpPr>
            <a:cxnSpLocks/>
          </p:cNvCxnSpPr>
          <p:nvPr/>
        </p:nvCxnSpPr>
        <p:spPr>
          <a:xfrm>
            <a:off x="222250" y="851065"/>
            <a:ext cx="6448516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EC7A1EC2-A23D-49E4-8A48-48135DBA3CBC}"/>
              </a:ext>
            </a:extLst>
          </p:cNvPr>
          <p:cNvSpPr txBox="1"/>
          <p:nvPr/>
        </p:nvSpPr>
        <p:spPr>
          <a:xfrm>
            <a:off x="129971" y="327844"/>
            <a:ext cx="78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Weizsäcker-Skyrme (WS) Model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7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E4A1957-F5DF-4BBA-A742-C4EAAD70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FA5CF89-EE06-42B8-A68C-E689117F0DF0}"/>
              </a:ext>
            </a:extLst>
          </p:cNvPr>
          <p:cNvCxnSpPr>
            <a:cxnSpLocks/>
          </p:cNvCxnSpPr>
          <p:nvPr/>
        </p:nvCxnSpPr>
        <p:spPr>
          <a:xfrm>
            <a:off x="222250" y="851065"/>
            <a:ext cx="2160000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4155F993-7F3E-4F90-9A1D-D3AC33095CDB}"/>
              </a:ext>
            </a:extLst>
          </p:cNvPr>
          <p:cNvSpPr txBox="1"/>
          <p:nvPr/>
        </p:nvSpPr>
        <p:spPr>
          <a:xfrm>
            <a:off x="129971" y="252429"/>
            <a:ext cx="78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2AD7283-7A9A-4FCD-9E34-FE5A5C56FDE1}"/>
              </a:ext>
            </a:extLst>
          </p:cNvPr>
          <p:cNvSpPr txBox="1"/>
          <p:nvPr/>
        </p:nvSpPr>
        <p:spPr>
          <a:xfrm>
            <a:off x="222250" y="1310326"/>
            <a:ext cx="8502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/>
              <a:t> </a:t>
            </a:r>
            <a:r>
              <a:rPr lang="el-GR" altLang="zh-CN" dirty="0"/>
              <a:t>α</a:t>
            </a:r>
            <a:r>
              <a:rPr lang="en-US" altLang="zh-CN" dirty="0"/>
              <a:t> decay process has been described as a </a:t>
            </a:r>
            <a:r>
              <a:rPr lang="en-US" altLang="zh-CN" dirty="0">
                <a:solidFill>
                  <a:srgbClr val="FF0000"/>
                </a:solidFill>
              </a:rPr>
              <a:t>two-step process</a:t>
            </a:r>
            <a:r>
              <a:rPr lang="en-US" altLang="zh-CN" dirty="0"/>
              <a:t>, involving the preformation of the α particle and the following penetration through the central potential barrier, in Gamow’s picture.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B5ED801-7CE1-4D52-833C-80D5A726E8C9}"/>
              </a:ext>
            </a:extLst>
          </p:cNvPr>
          <p:cNvSpPr txBox="1"/>
          <p:nvPr/>
        </p:nvSpPr>
        <p:spPr>
          <a:xfrm>
            <a:off x="222250" y="2782669"/>
            <a:ext cx="8502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/>
              <a:t> The semi-empirical methods to extract the α-preformation factor:  </a:t>
            </a:r>
            <a:r>
              <a:rPr lang="en-US" altLang="zh-CN" dirty="0">
                <a:solidFill>
                  <a:srgbClr val="FF0000"/>
                </a:solidFill>
              </a:rPr>
              <a:t>CFM, Constant / Z-dependent </a:t>
            </a:r>
            <a:r>
              <a:rPr lang="el-GR" altLang="zh-CN" dirty="0">
                <a:solidFill>
                  <a:srgbClr val="FF0000"/>
                </a:solidFill>
              </a:rPr>
              <a:t>α-</a:t>
            </a:r>
            <a:r>
              <a:rPr lang="en-US" altLang="zh-CN" dirty="0">
                <a:solidFill>
                  <a:srgbClr val="FF0000"/>
                </a:solidFill>
              </a:rPr>
              <a:t>Preformation Factor.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BBBA477-4EB7-4991-A33C-E73CC067A377}"/>
              </a:ext>
            </a:extLst>
          </p:cNvPr>
          <p:cNvSpPr txBox="1"/>
          <p:nvPr/>
        </p:nvSpPr>
        <p:spPr>
          <a:xfrm>
            <a:off x="222249" y="3978013"/>
            <a:ext cx="8629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/>
              <a:t> The theoretical studies on alpha-decay half-lives of N = 125-127 isotones by combining the Buck-Merchant-Perez cluster model with the Z-dependent </a:t>
            </a:r>
            <a:r>
              <a:rPr lang="el-GR" altLang="zh-CN" dirty="0"/>
              <a:t>α-</a:t>
            </a:r>
            <a:r>
              <a:rPr lang="en-US" altLang="zh-CN" dirty="0"/>
              <a:t>preformation factor, etc.  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0EE045A-03B1-4341-AFDB-81161113F41B}"/>
              </a:ext>
            </a:extLst>
          </p:cNvPr>
          <p:cNvSpPr txBox="1"/>
          <p:nvPr/>
        </p:nvSpPr>
        <p:spPr>
          <a:xfrm>
            <a:off x="222249" y="5408716"/>
            <a:ext cx="862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/>
              <a:t>Predictions on α -decay half-lives of the N=125, 126 and 127 isotones with 94≤Z≤100 by combining the WS model.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72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E2E3222-8D9B-4E7D-8FBD-1C4CBCED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357030A-E50C-43A4-B476-8DA49D7E8D65}"/>
              </a:ext>
            </a:extLst>
          </p:cNvPr>
          <p:cNvSpPr txBox="1"/>
          <p:nvPr/>
        </p:nvSpPr>
        <p:spPr>
          <a:xfrm>
            <a:off x="635397" y="3136612"/>
            <a:ext cx="787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Thanks for </a:t>
            </a:r>
            <a:r>
              <a:rPr lang="en-US" altLang="zh-CN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your attentions 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!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2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BDE3A299-71E2-41C0-BF73-2AE77F12E1D2}"/>
              </a:ext>
            </a:extLst>
          </p:cNvPr>
          <p:cNvCxnSpPr>
            <a:cxnSpLocks/>
          </p:cNvCxnSpPr>
          <p:nvPr/>
        </p:nvCxnSpPr>
        <p:spPr>
          <a:xfrm>
            <a:off x="222250" y="851064"/>
            <a:ext cx="3045203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6D97D76-A2A0-48B9-B044-B0ED83A592C1}"/>
              </a:ext>
            </a:extLst>
          </p:cNvPr>
          <p:cNvSpPr txBox="1"/>
          <p:nvPr/>
        </p:nvSpPr>
        <p:spPr>
          <a:xfrm>
            <a:off x="129971" y="327844"/>
            <a:ext cx="304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E131A6C-2BF3-4069-8189-61B57560E42C}"/>
              </a:ext>
            </a:extLst>
          </p:cNvPr>
          <p:cNvGrpSpPr/>
          <p:nvPr/>
        </p:nvGrpSpPr>
        <p:grpSpPr>
          <a:xfrm>
            <a:off x="1182655" y="1307626"/>
            <a:ext cx="6778690" cy="5118091"/>
            <a:chOff x="1450910" y="1525339"/>
            <a:chExt cx="6242179" cy="471301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414AFA6-0D6E-49B0-913F-FCC50810D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93" b="728"/>
            <a:stretch/>
          </p:blipFill>
          <p:spPr>
            <a:xfrm>
              <a:off x="1450910" y="1525343"/>
              <a:ext cx="6242179" cy="4713007"/>
            </a:xfrm>
            <a:prstGeom prst="rect">
              <a:avLst/>
            </a:prstGeom>
            <a:ln w="19050">
              <a:solidFill>
                <a:srgbClr val="4899BB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E3B402A-37D4-452D-97F6-CB7F65630CC1}"/>
                </a:ext>
              </a:extLst>
            </p:cNvPr>
            <p:cNvSpPr txBox="1"/>
            <p:nvPr/>
          </p:nvSpPr>
          <p:spPr>
            <a:xfrm>
              <a:off x="2631324" y="1525339"/>
              <a:ext cx="2940711" cy="368443"/>
            </a:xfrm>
            <a:prstGeom prst="rect">
              <a:avLst/>
            </a:prstGeom>
            <a:solidFill>
              <a:srgbClr val="4899BB"/>
            </a:solidFill>
            <a:ln>
              <a:solidFill>
                <a:srgbClr val="4899B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Chart of Nuclei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E907C52F-5F79-4B4D-986C-F2C14597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43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21DF1B8-F123-4D62-A29E-C0AF207F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132FC63-096A-4646-BCED-75A04243102A}"/>
              </a:ext>
            </a:extLst>
          </p:cNvPr>
          <p:cNvCxnSpPr>
            <a:cxnSpLocks/>
          </p:cNvCxnSpPr>
          <p:nvPr/>
        </p:nvCxnSpPr>
        <p:spPr>
          <a:xfrm>
            <a:off x="222250" y="851064"/>
            <a:ext cx="3045203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AC462A44-B556-4359-B3CF-5502F43093B1}"/>
              </a:ext>
            </a:extLst>
          </p:cNvPr>
          <p:cNvSpPr txBox="1"/>
          <p:nvPr/>
        </p:nvSpPr>
        <p:spPr>
          <a:xfrm>
            <a:off x="129971" y="327844"/>
            <a:ext cx="304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Graph8">
            <a:extLst>
              <a:ext uri="{FF2B5EF4-FFF2-40B4-BE49-F238E27FC236}">
                <a16:creationId xmlns:a16="http://schemas.microsoft.com/office/drawing/2014/main" id="{365D714A-5BCD-4C07-8B8E-AF3F5E953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0" t="1512" r="6479" b="7559"/>
          <a:stretch>
            <a:fillRect/>
          </a:stretch>
        </p:blipFill>
        <p:spPr bwMode="auto">
          <a:xfrm>
            <a:off x="552542" y="3584682"/>
            <a:ext cx="3771427" cy="275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05ACBB1-5A59-478F-962A-0FAA477FC766}"/>
              </a:ext>
            </a:extLst>
          </p:cNvPr>
          <p:cNvSpPr txBox="1"/>
          <p:nvPr/>
        </p:nvSpPr>
        <p:spPr>
          <a:xfrm>
            <a:off x="138680" y="1072158"/>
            <a:ext cx="708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α decay: “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two-step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” process (Gamow’s picture) 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99A1F4-91B9-450A-9DDA-EA2DEC40CDDD}"/>
              </a:ext>
            </a:extLst>
          </p:cNvPr>
          <p:cNvSpPr txBox="1"/>
          <p:nvPr/>
        </p:nvSpPr>
        <p:spPr>
          <a:xfrm>
            <a:off x="491582" y="1778801"/>
            <a:ext cx="4850676" cy="1114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Preformation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of an α cluster.</a:t>
            </a: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Penetration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through the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barrier.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9543CB10-1170-453B-9122-AED93AD7A7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346348"/>
              </p:ext>
            </p:extLst>
          </p:nvPr>
        </p:nvGraphicFramePr>
        <p:xfrm>
          <a:off x="5057508" y="4594685"/>
          <a:ext cx="1460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8" name="AxMath" r:id="rId5" imgW="730080" imgH="224640" progId="Equation.AxMath">
                  <p:embed/>
                </p:oleObj>
              </mc:Choice>
              <mc:Fallback>
                <p:oleObj name="AxMath" r:id="rId5" imgW="730080" imgH="22464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57508" y="4594685"/>
                        <a:ext cx="146050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64123D16-EEE9-4BED-A989-3F3C81780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338164"/>
              </p:ext>
            </p:extLst>
          </p:nvPr>
        </p:nvGraphicFramePr>
        <p:xfrm>
          <a:off x="7303034" y="4526760"/>
          <a:ext cx="12223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9" name="AxMath" r:id="rId7" imgW="611640" imgH="347760" progId="Equation.AxMath">
                  <p:embed/>
                </p:oleObj>
              </mc:Choice>
              <mc:Fallback>
                <p:oleObj name="AxMath" r:id="rId7" imgW="611640" imgH="347760" progId="Equation.AxMath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9543CB10-1170-453B-9122-AED93AD7A7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03034" y="4526760"/>
                        <a:ext cx="122237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组合 18">
            <a:extLst>
              <a:ext uri="{FF2B5EF4-FFF2-40B4-BE49-F238E27FC236}">
                <a16:creationId xmlns:a16="http://schemas.microsoft.com/office/drawing/2014/main" id="{2500E363-6ADB-4635-AF02-FE80A76BD319}"/>
              </a:ext>
            </a:extLst>
          </p:cNvPr>
          <p:cNvGrpSpPr/>
          <p:nvPr/>
        </p:nvGrpSpPr>
        <p:grpSpPr>
          <a:xfrm>
            <a:off x="4855400" y="1813409"/>
            <a:ext cx="3882782" cy="1326683"/>
            <a:chOff x="5130116" y="1994413"/>
            <a:chExt cx="2790400" cy="95343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0C4704F5-9845-4215-AF9A-B94DF651E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30116" y="2123947"/>
              <a:ext cx="845378" cy="8239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261A80C-4565-4195-AFE6-79839953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57483" y="2195804"/>
              <a:ext cx="745383" cy="734943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764D04E-B707-47BE-9ED0-C0518E168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25991" y="1994413"/>
              <a:ext cx="294525" cy="259067"/>
            </a:xfrm>
            <a:prstGeom prst="rect">
              <a:avLst/>
            </a:prstGeom>
          </p:spPr>
        </p:pic>
        <p:sp>
          <p:nvSpPr>
            <p:cNvPr id="17" name="箭头: 右 16">
              <a:extLst>
                <a:ext uri="{FF2B5EF4-FFF2-40B4-BE49-F238E27FC236}">
                  <a16:creationId xmlns:a16="http://schemas.microsoft.com/office/drawing/2014/main" id="{44BD033E-848F-4377-9052-D55DD6565205}"/>
                </a:ext>
              </a:extLst>
            </p:cNvPr>
            <p:cNvSpPr/>
            <p:nvPr/>
          </p:nvSpPr>
          <p:spPr>
            <a:xfrm>
              <a:off x="6226287" y="2383583"/>
              <a:ext cx="478971" cy="304794"/>
            </a:xfrm>
            <a:prstGeom prst="rightArrow">
              <a:avLst>
                <a:gd name="adj1" fmla="val 50000"/>
                <a:gd name="adj2" fmla="val 6142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箭头: 右 20">
            <a:extLst>
              <a:ext uri="{FF2B5EF4-FFF2-40B4-BE49-F238E27FC236}">
                <a16:creationId xmlns:a16="http://schemas.microsoft.com/office/drawing/2014/main" id="{B7AC831A-3087-4F69-ACCB-4839021A74B8}"/>
              </a:ext>
            </a:extLst>
          </p:cNvPr>
          <p:cNvSpPr/>
          <p:nvPr/>
        </p:nvSpPr>
        <p:spPr>
          <a:xfrm>
            <a:off x="6716203" y="4712220"/>
            <a:ext cx="478971" cy="304794"/>
          </a:xfrm>
          <a:prstGeom prst="rightArrow">
            <a:avLst>
              <a:gd name="adj1" fmla="val 50000"/>
              <a:gd name="adj2" fmla="val 61429"/>
            </a:avLst>
          </a:prstGeom>
          <a:solidFill>
            <a:srgbClr val="6767FD"/>
          </a:solidFill>
          <a:ln>
            <a:solidFill>
              <a:srgbClr val="003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442B1A29-5557-490B-9253-1D3F127319D7}"/>
              </a:ext>
            </a:extLst>
          </p:cNvPr>
          <p:cNvCxnSpPr>
            <a:cxnSpLocks/>
          </p:cNvCxnSpPr>
          <p:nvPr/>
        </p:nvCxnSpPr>
        <p:spPr>
          <a:xfrm rot="5400000">
            <a:off x="5219584" y="5083355"/>
            <a:ext cx="447018" cy="341002"/>
          </a:xfrm>
          <a:prstGeom prst="curvedConnector3">
            <a:avLst/>
          </a:prstGeom>
          <a:ln w="19050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C3A1F127-5697-447F-B36A-45CE0847EDBE}"/>
              </a:ext>
            </a:extLst>
          </p:cNvPr>
          <p:cNvSpPr/>
          <p:nvPr/>
        </p:nvSpPr>
        <p:spPr>
          <a:xfrm>
            <a:off x="4363557" y="5402868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assault frequency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C8E6C7D-D764-47FF-BF86-E36E569B003C}"/>
              </a:ext>
            </a:extLst>
          </p:cNvPr>
          <p:cNvSpPr/>
          <p:nvPr/>
        </p:nvSpPr>
        <p:spPr>
          <a:xfrm>
            <a:off x="5616316" y="3762796"/>
            <a:ext cx="2533066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α-preformation factor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74061FF3-3777-4B23-A106-95F12063506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01444" y="4141700"/>
            <a:ext cx="518490" cy="503541"/>
          </a:xfrm>
          <a:prstGeom prst="curvedConnector3">
            <a:avLst/>
          </a:prstGeom>
          <a:ln w="19050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连接符: 曲线 30">
            <a:extLst>
              <a:ext uri="{FF2B5EF4-FFF2-40B4-BE49-F238E27FC236}">
                <a16:creationId xmlns:a16="http://schemas.microsoft.com/office/drawing/2014/main" id="{2F6C3072-9CDF-40CA-9677-14E4A24D313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64799" y="5035912"/>
            <a:ext cx="887622" cy="819980"/>
          </a:xfrm>
          <a:prstGeom prst="curvedConnector3">
            <a:avLst>
              <a:gd name="adj1" fmla="val 50000"/>
            </a:avLst>
          </a:prstGeom>
          <a:ln w="19050">
            <a:solidFill>
              <a:srgbClr val="6767F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6FD751CF-86E7-408C-9BDC-72E63EE1C14A}"/>
              </a:ext>
            </a:extLst>
          </p:cNvPr>
          <p:cNvSpPr/>
          <p:nvPr/>
        </p:nvSpPr>
        <p:spPr>
          <a:xfrm>
            <a:off x="6796791" y="5765344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penetrability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F68CE53-3279-4168-B765-89D48F1AE284}"/>
              </a:ext>
            </a:extLst>
          </p:cNvPr>
          <p:cNvSpPr/>
          <p:nvPr/>
        </p:nvSpPr>
        <p:spPr>
          <a:xfrm>
            <a:off x="5503821" y="4692533"/>
            <a:ext cx="261292" cy="311687"/>
          </a:xfrm>
          <a:prstGeom prst="ellipse">
            <a:avLst/>
          </a:prstGeom>
          <a:noFill/>
          <a:ln w="19050">
            <a:solidFill>
              <a:srgbClr val="676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5FE6AA75-1F8F-49E5-89D6-3D1F416902E4}"/>
              </a:ext>
            </a:extLst>
          </p:cNvPr>
          <p:cNvSpPr/>
          <p:nvPr/>
        </p:nvSpPr>
        <p:spPr>
          <a:xfrm>
            <a:off x="5864013" y="4679892"/>
            <a:ext cx="261292" cy="311687"/>
          </a:xfrm>
          <a:prstGeom prst="ellipse">
            <a:avLst/>
          </a:prstGeom>
          <a:noFill/>
          <a:ln w="19050">
            <a:solidFill>
              <a:srgbClr val="676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D70A00D-439B-40B1-914B-41158D8668B7}"/>
              </a:ext>
            </a:extLst>
          </p:cNvPr>
          <p:cNvSpPr/>
          <p:nvPr/>
        </p:nvSpPr>
        <p:spPr>
          <a:xfrm>
            <a:off x="6233793" y="4649836"/>
            <a:ext cx="261292" cy="311687"/>
          </a:xfrm>
          <a:prstGeom prst="ellipse">
            <a:avLst/>
          </a:prstGeom>
          <a:noFill/>
          <a:ln w="19050">
            <a:solidFill>
              <a:srgbClr val="676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17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C4C0C14-D6B8-449D-A121-3DC08664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50C8895-4494-4421-8318-8CE0B0942322}"/>
              </a:ext>
            </a:extLst>
          </p:cNvPr>
          <p:cNvCxnSpPr>
            <a:cxnSpLocks/>
          </p:cNvCxnSpPr>
          <p:nvPr/>
        </p:nvCxnSpPr>
        <p:spPr>
          <a:xfrm>
            <a:off x="222250" y="851064"/>
            <a:ext cx="3045203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5ECF0EDB-795A-4C4D-AFFF-DDCD0A717779}"/>
              </a:ext>
            </a:extLst>
          </p:cNvPr>
          <p:cNvSpPr txBox="1"/>
          <p:nvPr/>
        </p:nvSpPr>
        <p:spPr>
          <a:xfrm>
            <a:off x="129971" y="327844"/>
            <a:ext cx="304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F51003E-5FAE-4E55-90A1-FBB68715357E}"/>
              </a:ext>
            </a:extLst>
          </p:cNvPr>
          <p:cNvSpPr txBox="1"/>
          <p:nvPr/>
        </p:nvSpPr>
        <p:spPr>
          <a:xfrm>
            <a:off x="546755" y="1545998"/>
            <a:ext cx="805049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principle, the α-preformation factor can be evaluated by the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of the wave function of parent nucleus and α particle.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038250E-52C2-470A-8795-B0DAEB53D378}"/>
              </a:ext>
            </a:extLst>
          </p:cNvPr>
          <p:cNvSpPr txBox="1"/>
          <p:nvPr/>
        </p:nvSpPr>
        <p:spPr>
          <a:xfrm>
            <a:off x="546754" y="3304839"/>
            <a:ext cx="817303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It’s difﬁcult to pin down the exact α-preformation factor microscopically due to the complexity of both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potential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many-body problem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F56943B-5E7C-48DC-9664-B555D22C683F}"/>
              </a:ext>
            </a:extLst>
          </p:cNvPr>
          <p:cNvSpPr txBox="1"/>
          <p:nvPr/>
        </p:nvSpPr>
        <p:spPr>
          <a:xfrm>
            <a:off x="1758097" y="4888125"/>
            <a:ext cx="575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Microscopic Methods      VS    Semi-empirical Methods     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7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A6273C96-9EAC-48BA-9162-57B10902E303}"/>
              </a:ext>
            </a:extLst>
          </p:cNvPr>
          <p:cNvCxnSpPr>
            <a:cxnSpLocks/>
          </p:cNvCxnSpPr>
          <p:nvPr/>
        </p:nvCxnSpPr>
        <p:spPr>
          <a:xfrm>
            <a:off x="222250" y="851064"/>
            <a:ext cx="3045203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C9D5173-860C-4815-A359-DEFDA2F1F076}"/>
              </a:ext>
            </a:extLst>
          </p:cNvPr>
          <p:cNvSpPr txBox="1"/>
          <p:nvPr/>
        </p:nvSpPr>
        <p:spPr>
          <a:xfrm>
            <a:off x="129971" y="327844"/>
            <a:ext cx="304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DDCE9F-CBF3-4DA6-A931-330637B23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22" y="1595568"/>
            <a:ext cx="3380848" cy="36668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58382CA-8078-4711-B365-DE2C3B6B1FB3}"/>
              </a:ext>
            </a:extLst>
          </p:cNvPr>
          <p:cNvSpPr txBox="1"/>
          <p:nvPr/>
        </p:nvSpPr>
        <p:spPr>
          <a:xfrm>
            <a:off x="1652572" y="5473010"/>
            <a:ext cx="7410994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nb-NO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B. Yang, </a:t>
            </a:r>
            <a:r>
              <a:rPr lang="nb-NO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nb-NO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Phys. Lett. B 777, 212(2018)]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[Z. Y. Zhang, 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Phys. Rev. Lett. 122, 192503(2019)]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rs.els-cdn.com/content/image/1-s2.0-S0370269317309942-gr002_lrg.jpg">
            <a:extLst>
              <a:ext uri="{FF2B5EF4-FFF2-40B4-BE49-F238E27FC236}">
                <a16:creationId xmlns:a16="http://schemas.microsoft.com/office/drawing/2014/main" id="{2EA1C07A-BBD5-4E4C-8BC7-CA81FA1A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5" y="1962285"/>
            <a:ext cx="3957075" cy="261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BB0E52-BE21-4BF9-ADC4-7E34713F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44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9B79A87-CC68-497C-A66A-69B5973A67F0}"/>
              </a:ext>
            </a:extLst>
          </p:cNvPr>
          <p:cNvCxnSpPr>
            <a:cxnSpLocks/>
          </p:cNvCxnSpPr>
          <p:nvPr/>
        </p:nvCxnSpPr>
        <p:spPr>
          <a:xfrm>
            <a:off x="222250" y="851064"/>
            <a:ext cx="6535601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52B37AD6-1DBA-4D7C-A3A0-4FF1DA71C3C2}"/>
              </a:ext>
            </a:extLst>
          </p:cNvPr>
          <p:cNvSpPr txBox="1"/>
          <p:nvPr/>
        </p:nvSpPr>
        <p:spPr>
          <a:xfrm>
            <a:off x="129971" y="327844"/>
            <a:ext cx="747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Buck-Merchant-Perez Cluster Model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iagram illustrating alpha decay">
            <a:extLst>
              <a:ext uri="{FF2B5EF4-FFF2-40B4-BE49-F238E27FC236}">
                <a16:creationId xmlns:a16="http://schemas.microsoft.com/office/drawing/2014/main" id="{442289CB-A016-41AB-A9EF-F46B32E7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9" y="1370865"/>
            <a:ext cx="4762500" cy="3105150"/>
          </a:xfrm>
          <a:prstGeom prst="rect">
            <a:avLst/>
          </a:prstGeom>
          <a:noFill/>
          <a:ln w="19050">
            <a:solidFill>
              <a:srgbClr val="4899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C42D10A-BB2E-479D-A5FE-B9960AD7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1D89F90-5EAC-4CBE-914D-B4921B8935C3}"/>
              </a:ext>
            </a:extLst>
          </p:cNvPr>
          <p:cNvSpPr txBox="1"/>
          <p:nvPr/>
        </p:nvSpPr>
        <p:spPr>
          <a:xfrm>
            <a:off x="178525" y="4790445"/>
            <a:ext cx="8786948" cy="95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It is assumed that the </a:t>
            </a:r>
            <a:r>
              <a:rPr lang="en-US" altLang="zh-CN" sz="20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ground state </a:t>
            </a:r>
            <a:r>
              <a:rPr lang="en-US" altLang="zh-CN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of parent nucleus is </a:t>
            </a:r>
            <a:r>
              <a:rPr lang="en-US" altLang="zh-CN" sz="20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 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𝛼</a:t>
            </a:r>
            <a:r>
              <a:rPr lang="zh-CN" altLang="en-US" sz="20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particle orbiting the daughter nucleus</a:t>
            </a:r>
            <a:r>
              <a:rPr lang="en-US" altLang="zh-CN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in the Buck-Merchant-Perez cluster model.</a:t>
            </a:r>
            <a:endParaRPr lang="zh-CN" altLang="en-US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49A1EB4-CCF6-4A9C-85F8-C307A9A29C37}"/>
              </a:ext>
            </a:extLst>
          </p:cNvPr>
          <p:cNvSpPr/>
          <p:nvPr/>
        </p:nvSpPr>
        <p:spPr>
          <a:xfrm>
            <a:off x="1764870" y="6006936"/>
            <a:ext cx="5614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[Buck, 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Phys. Rev. C 45, 2247(1992)]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455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3FF65239-E3E2-4637-B656-80645C80F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186" y="4034985"/>
            <a:ext cx="2670279" cy="24629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7AA6554-7668-4D20-BC5C-E3F3A1A77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199" y="4156915"/>
            <a:ext cx="2737341" cy="2341067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94EDACA-409B-4FEE-9EC7-FD18F0E8FB49}"/>
              </a:ext>
            </a:extLst>
          </p:cNvPr>
          <p:cNvCxnSpPr>
            <a:cxnSpLocks/>
          </p:cNvCxnSpPr>
          <p:nvPr/>
        </p:nvCxnSpPr>
        <p:spPr>
          <a:xfrm>
            <a:off x="222250" y="851064"/>
            <a:ext cx="6535601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58070A85-B90D-4103-83FE-3F32C9CE3674}"/>
              </a:ext>
            </a:extLst>
          </p:cNvPr>
          <p:cNvSpPr txBox="1"/>
          <p:nvPr/>
        </p:nvSpPr>
        <p:spPr>
          <a:xfrm>
            <a:off x="129971" y="327844"/>
            <a:ext cx="747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Buck-Merchant-Perez Cluster Model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A58186-9122-4015-8F88-470E7884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t>8</a:t>
            </a:fld>
            <a:endParaRPr lang="zh-CN" altLang="en-US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AFF10763-BB06-4D44-B9DD-C7A718D83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907667"/>
              </p:ext>
            </p:extLst>
          </p:nvPr>
        </p:nvGraphicFramePr>
        <p:xfrm>
          <a:off x="625475" y="3173552"/>
          <a:ext cx="36703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" name="AxMath" r:id="rId5" imgW="1835280" imgH="284040" progId="Equation.AxMath">
                  <p:embed/>
                </p:oleObj>
              </mc:Choice>
              <mc:Fallback>
                <p:oleObj name="AxMath" r:id="rId5" imgW="1835280" imgH="284040" progId="Equation.AxMath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E43400BC-31DE-46A8-AD4B-5236FC55AB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5475" y="3173552"/>
                        <a:ext cx="3670300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51F69078-5296-474E-9531-1A1BE44FBF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406834"/>
              </p:ext>
            </p:extLst>
          </p:nvPr>
        </p:nvGraphicFramePr>
        <p:xfrm>
          <a:off x="785274" y="4442428"/>
          <a:ext cx="22002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" name="AxMath" r:id="rId7" imgW="1099440" imgH="248760" progId="Equation.AxMath">
                  <p:embed/>
                </p:oleObj>
              </mc:Choice>
              <mc:Fallback>
                <p:oleObj name="AxMath" r:id="rId7" imgW="1099440" imgH="24876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5274" y="4442428"/>
                        <a:ext cx="2200275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3257EE03-F0E0-42EC-9FCF-CA7B45AA2D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215287"/>
              </p:ext>
            </p:extLst>
          </p:nvPr>
        </p:nvGraphicFramePr>
        <p:xfrm>
          <a:off x="413475" y="5655644"/>
          <a:ext cx="30765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" name="AxMath" r:id="rId9" imgW="1537560" imgH="250560" progId="Equation.AxMath">
                  <p:embed/>
                </p:oleObj>
              </mc:Choice>
              <mc:Fallback>
                <p:oleObj name="AxMath" r:id="rId9" imgW="1537560" imgH="25056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3475" y="5655644"/>
                        <a:ext cx="307657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19">
            <a:extLst>
              <a:ext uri="{FF2B5EF4-FFF2-40B4-BE49-F238E27FC236}">
                <a16:creationId xmlns:a16="http://schemas.microsoft.com/office/drawing/2014/main" id="{BE33C6F0-146B-463A-9942-09E0D2A742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9332" y="1422469"/>
            <a:ext cx="3746408" cy="2535833"/>
          </a:xfrm>
          <a:prstGeom prst="rect">
            <a:avLst/>
          </a:prstGeom>
        </p:spPr>
      </p:pic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AFC651CD-65A9-4E7D-866D-3A42E8933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462515"/>
              </p:ext>
            </p:extLst>
          </p:nvPr>
        </p:nvGraphicFramePr>
        <p:xfrm>
          <a:off x="625475" y="1390957"/>
          <a:ext cx="30416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" name="AxMath" r:id="rId13" imgW="1681200" imgH="290160" progId="Equation.AxMath">
                  <p:embed/>
                </p:oleObj>
              </mc:Choice>
              <mc:Fallback>
                <p:oleObj name="AxMath" r:id="rId13" imgW="1681200" imgH="290160" progId="Equation.AxMath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5D443341-66F0-40CF-9C02-4A7CC46115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5475" y="1390957"/>
                        <a:ext cx="30416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>
            <a:extLst>
              <a:ext uri="{FF2B5EF4-FFF2-40B4-BE49-F238E27FC236}">
                <a16:creationId xmlns:a16="http://schemas.microsoft.com/office/drawing/2014/main" id="{048A4E54-BC6F-4BDE-BB76-A158D4BBDEA0}"/>
              </a:ext>
            </a:extLst>
          </p:cNvPr>
          <p:cNvSpPr txBox="1"/>
          <p:nvPr/>
        </p:nvSpPr>
        <p:spPr>
          <a:xfrm>
            <a:off x="222250" y="3713545"/>
            <a:ext cx="444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Radial Wave Function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C4527AD-28E3-4BD9-BE59-FD6B3531123A}"/>
              </a:ext>
            </a:extLst>
          </p:cNvPr>
          <p:cNvSpPr txBox="1"/>
          <p:nvPr/>
        </p:nvSpPr>
        <p:spPr>
          <a:xfrm>
            <a:off x="129971" y="848791"/>
            <a:ext cx="802995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The Effect Core-cluster Interaction Potential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47B8D8F5-08EC-4E04-81A3-5704DBD8CA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838132"/>
              </p:ext>
            </p:extLst>
          </p:nvPr>
        </p:nvGraphicFramePr>
        <p:xfrm>
          <a:off x="625475" y="2024068"/>
          <a:ext cx="33607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" name="AxMath" r:id="rId15" imgW="1919520" imgH="567000" progId="Equation.AxMath">
                  <p:embed/>
                </p:oleObj>
              </mc:Choice>
              <mc:Fallback>
                <p:oleObj name="AxMath" r:id="rId15" imgW="1919520" imgH="567000" progId="Equation.AxMath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B0BFF942-7E63-4B30-8C14-83FEC48D9D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5475" y="2024068"/>
                        <a:ext cx="3360737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33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5E1888CE-0F43-420E-911A-AFE752A7397E}"/>
              </a:ext>
            </a:extLst>
          </p:cNvPr>
          <p:cNvCxnSpPr>
            <a:cxnSpLocks/>
          </p:cNvCxnSpPr>
          <p:nvPr/>
        </p:nvCxnSpPr>
        <p:spPr>
          <a:xfrm>
            <a:off x="222250" y="851064"/>
            <a:ext cx="6535601" cy="0"/>
          </a:xfrm>
          <a:prstGeom prst="line">
            <a:avLst/>
          </a:prstGeom>
          <a:noFill/>
          <a:ln w="28575" cap="flat" cmpd="sng" algn="ctr">
            <a:solidFill>
              <a:srgbClr val="4899BB"/>
            </a:solidFill>
            <a:prstDash val="solid"/>
            <a:miter lim="800000"/>
          </a:ln>
          <a:effectLst/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7C90B4BF-D70F-40EA-87EE-24EB3CD4D7EB}"/>
              </a:ext>
            </a:extLst>
          </p:cNvPr>
          <p:cNvSpPr txBox="1"/>
          <p:nvPr/>
        </p:nvSpPr>
        <p:spPr>
          <a:xfrm>
            <a:off x="129971" y="327844"/>
            <a:ext cx="747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en-US" altLang="zh-CN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Buck-Merchant-Perez Cluster Model</a:t>
            </a:r>
            <a:endParaRPr lang="zh-CN" alt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983A2C-8CE5-4B66-B05F-CEB009234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0662-9A7D-4774-B04A-76FF5039453A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4308A3-A8DD-47DC-942B-3ED961560C42}"/>
              </a:ext>
            </a:extLst>
          </p:cNvPr>
          <p:cNvSpPr txBox="1"/>
          <p:nvPr/>
        </p:nvSpPr>
        <p:spPr>
          <a:xfrm>
            <a:off x="148032" y="1135353"/>
            <a:ext cx="540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The Wildermuth Condition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84D283E3-4697-4764-84F9-C5F9356600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974423"/>
              </p:ext>
            </p:extLst>
          </p:nvPr>
        </p:nvGraphicFramePr>
        <p:xfrm>
          <a:off x="1940411" y="1710596"/>
          <a:ext cx="19970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" name="AxMath" r:id="rId3" imgW="999000" imgH="374760" progId="Equation.AxMath">
                  <p:embed/>
                </p:oleObj>
              </mc:Choice>
              <mc:Fallback>
                <p:oleObj name="AxMath" r:id="rId3" imgW="999000" imgH="37476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0411" y="1710596"/>
                        <a:ext cx="1997075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箭头: 右 6">
            <a:extLst>
              <a:ext uri="{FF2B5EF4-FFF2-40B4-BE49-F238E27FC236}">
                <a16:creationId xmlns:a16="http://schemas.microsoft.com/office/drawing/2014/main" id="{5C38E7D2-D31E-4024-B092-36E6A9CBB7AC}"/>
              </a:ext>
            </a:extLst>
          </p:cNvPr>
          <p:cNvSpPr/>
          <p:nvPr/>
        </p:nvSpPr>
        <p:spPr>
          <a:xfrm>
            <a:off x="4332514" y="1932849"/>
            <a:ext cx="478971" cy="304794"/>
          </a:xfrm>
          <a:prstGeom prst="rightArrow">
            <a:avLst>
              <a:gd name="adj1" fmla="val 50000"/>
              <a:gd name="adj2" fmla="val 61429"/>
            </a:avLst>
          </a:prstGeom>
          <a:solidFill>
            <a:srgbClr val="6767FD"/>
          </a:solidFill>
          <a:ln>
            <a:solidFill>
              <a:srgbClr val="003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FA8AD0E5-F116-483B-8674-374118780B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266943"/>
              </p:ext>
            </p:extLst>
          </p:nvPr>
        </p:nvGraphicFramePr>
        <p:xfrm>
          <a:off x="5317127" y="1932849"/>
          <a:ext cx="15335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" name="AxMath" r:id="rId5" imgW="767520" imgH="170640" progId="Equation.AxMath">
                  <p:embed/>
                </p:oleObj>
              </mc:Choice>
              <mc:Fallback>
                <p:oleObj name="AxMath" r:id="rId5" imgW="767520" imgH="17064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7127" y="1932849"/>
                        <a:ext cx="15335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42D9616E-FCB9-43E2-B854-5761B720F9C0}"/>
              </a:ext>
            </a:extLst>
          </p:cNvPr>
          <p:cNvSpPr txBox="1"/>
          <p:nvPr/>
        </p:nvSpPr>
        <p:spPr>
          <a:xfrm>
            <a:off x="165450" y="2637972"/>
            <a:ext cx="629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Bohr-Sommerfeld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Quantization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Condition</a:t>
            </a: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828C6DD3-C05E-45E3-8AF8-4DFAB95131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539845"/>
              </p:ext>
            </p:extLst>
          </p:nvPr>
        </p:nvGraphicFramePr>
        <p:xfrm>
          <a:off x="4073658" y="3386150"/>
          <a:ext cx="46640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" name="AxMath" r:id="rId7" imgW="2752560" imgH="347040" progId="Equation.AxMath">
                  <p:embed/>
                </p:oleObj>
              </mc:Choice>
              <mc:Fallback>
                <p:oleObj name="AxMath" r:id="rId7" imgW="2752560" imgH="347040" progId="Equation.AxMath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B8540260-739F-4307-BA8D-7C5855EAEF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3658" y="3386150"/>
                        <a:ext cx="4664075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847F3680-84E2-46D2-BE50-D758D8277ABC}"/>
              </a:ext>
            </a:extLst>
          </p:cNvPr>
          <p:cNvSpPr txBox="1"/>
          <p:nvPr/>
        </p:nvSpPr>
        <p:spPr>
          <a:xfrm>
            <a:off x="191577" y="4206081"/>
            <a:ext cx="629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α-Decay Width and Half-Life</a:t>
            </a:r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7F6F3FEF-3226-4D99-A5BA-899790891F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311472"/>
              </p:ext>
            </p:extLst>
          </p:nvPr>
        </p:nvGraphicFramePr>
        <p:xfrm>
          <a:off x="536204" y="5038191"/>
          <a:ext cx="24130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" name="AxMath" r:id="rId9" imgW="1471320" imgH="306000" progId="Equation.AxMath">
                  <p:embed/>
                </p:oleObj>
              </mc:Choice>
              <mc:Fallback>
                <p:oleObj name="AxMath" r:id="rId9" imgW="1471320" imgH="306000" progId="Equation.AxMath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7E045725-7C2E-4B64-B471-17EBE5348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6204" y="5038191"/>
                        <a:ext cx="2413000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1C8C3C52-DA3B-46F2-AF0D-8EAC0B7D7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343254"/>
              </p:ext>
            </p:extLst>
          </p:nvPr>
        </p:nvGraphicFramePr>
        <p:xfrm>
          <a:off x="3337827" y="5030533"/>
          <a:ext cx="18684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" name="AxMath" r:id="rId11" imgW="1144800" imgH="302760" progId="Equation.AxMath">
                  <p:embed/>
                </p:oleObj>
              </mc:Choice>
              <mc:Fallback>
                <p:oleObj name="AxMath" r:id="rId11" imgW="1144800" imgH="302760" progId="Equation.AxMath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FABAA912-9F70-4894-9941-D7BCB7AA37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37827" y="5030533"/>
                        <a:ext cx="1868487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06833B12-EC97-4716-9D4E-80DFC9ADB3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277139"/>
              </p:ext>
            </p:extLst>
          </p:nvPr>
        </p:nvGraphicFramePr>
        <p:xfrm>
          <a:off x="5375653" y="4979786"/>
          <a:ext cx="316071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" name="AxMath" r:id="rId13" imgW="1843920" imgH="306000" progId="Equation.AxMath">
                  <p:embed/>
                </p:oleObj>
              </mc:Choice>
              <mc:Fallback>
                <p:oleObj name="AxMath" r:id="rId13" imgW="1843920" imgH="306000" progId="Equation.AxMath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CACD2E56-B6E9-4C67-87E2-1945964A9C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75653" y="4979786"/>
                        <a:ext cx="3160713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>
            <a:extLst>
              <a:ext uri="{FF2B5EF4-FFF2-40B4-BE49-F238E27FC236}">
                <a16:creationId xmlns:a16="http://schemas.microsoft.com/office/drawing/2014/main" id="{65412990-D7F4-4B29-AC2E-AA8D278C0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399939"/>
              </p:ext>
            </p:extLst>
          </p:nvPr>
        </p:nvGraphicFramePr>
        <p:xfrm>
          <a:off x="3750258" y="6006936"/>
          <a:ext cx="14255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" name="AxMath" r:id="rId15" imgW="843480" imgH="191880" progId="Equation.AxMath">
                  <p:embed/>
                </p:oleObj>
              </mc:Choice>
              <mc:Fallback>
                <p:oleObj name="AxMath" r:id="rId15" imgW="843480" imgH="191880" progId="Equation.AxMath">
                  <p:embed/>
                  <p:pic>
                    <p:nvPicPr>
                      <p:cNvPr id="17" name="对象 16">
                        <a:extLst>
                          <a:ext uri="{FF2B5EF4-FFF2-40B4-BE49-F238E27FC236}">
                            <a16:creationId xmlns:a16="http://schemas.microsoft.com/office/drawing/2014/main" id="{B8945297-888B-4470-81EB-8C61763F7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50258" y="6006936"/>
                        <a:ext cx="142557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08DF483D-C714-4E6E-9E5B-175E0EB91E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91591"/>
              </p:ext>
            </p:extLst>
          </p:nvPr>
        </p:nvGraphicFramePr>
        <p:xfrm>
          <a:off x="921566" y="3456644"/>
          <a:ext cx="25336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" name="AxMath" r:id="rId17" imgW="1266120" imgH="197280" progId="Equation.AxMath">
                  <p:embed/>
                </p:oleObj>
              </mc:Choice>
              <mc:Fallback>
                <p:oleObj name="AxMath" r:id="rId17" imgW="1266120" imgH="197280" progId="Equation.AxMath">
                  <p:embed/>
                  <p:pic>
                    <p:nvPicPr>
                      <p:cNvPr id="21" name="对象 20">
                        <a:extLst>
                          <a:ext uri="{FF2B5EF4-FFF2-40B4-BE49-F238E27FC236}">
                            <a16:creationId xmlns:a16="http://schemas.microsoft.com/office/drawing/2014/main" id="{8F5E2AFF-B56F-4667-BD4A-FA3B98CA8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21566" y="3456644"/>
                        <a:ext cx="253365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2623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3251</TotalTime>
  <Words>569</Words>
  <Application>Microsoft Office PowerPoint</Application>
  <PresentationFormat>全屏显示(4:3)</PresentationFormat>
  <Paragraphs>111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等线</vt:lpstr>
      <vt:lpstr>微软雅黑</vt:lpstr>
      <vt:lpstr>Arial</vt:lpstr>
      <vt:lpstr>Calibri</vt:lpstr>
      <vt:lpstr>Calibri Light</vt:lpstr>
      <vt:lpstr>Segoe UI Semibold</vt:lpstr>
      <vt:lpstr>Times New Roman</vt:lpstr>
      <vt:lpstr>Wingdings</vt:lpstr>
      <vt:lpstr>Office 主题​​</vt:lpstr>
      <vt:lpstr>AxMath</vt:lpstr>
      <vt:lpstr>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Zhen</dc:creator>
  <cp:lastModifiedBy>Wang Zhen</cp:lastModifiedBy>
  <cp:revision>582</cp:revision>
  <dcterms:created xsi:type="dcterms:W3CDTF">2019-11-22T06:55:32Z</dcterms:created>
  <dcterms:modified xsi:type="dcterms:W3CDTF">2019-12-09T06:18:12Z</dcterms:modified>
</cp:coreProperties>
</file>