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6"/>
  </p:handoutMasterIdLst>
  <p:sldIdLst>
    <p:sldId id="286" r:id="rId3"/>
    <p:sldId id="4911" r:id="rId5"/>
    <p:sldId id="5038" r:id="rId6"/>
    <p:sldId id="4992" r:id="rId7"/>
    <p:sldId id="4993" r:id="rId8"/>
    <p:sldId id="4707" r:id="rId9"/>
    <p:sldId id="4922" r:id="rId10"/>
    <p:sldId id="5075" r:id="rId11"/>
    <p:sldId id="5076" r:id="rId12"/>
    <p:sldId id="5077" r:id="rId13"/>
    <p:sldId id="5078" r:id="rId14"/>
    <p:sldId id="5079" r:id="rId15"/>
  </p:sldIdLst>
  <p:sldSz cx="9144000" cy="6858000" type="screen4x3"/>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userDrawn="1">
          <p15:clr>
            <a:srgbClr val="A4A3A4"/>
          </p15:clr>
        </p15:guide>
        <p15:guide id="2" pos="290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bert Wang" initials="AW" lastIdx="1" clrIdx="0"/>
  <p:cmAuthor id="1" name="Yee"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2B53"/>
    <a:srgbClr val="470448"/>
    <a:srgbClr val="962976"/>
    <a:srgbClr val="0945A5"/>
    <a:srgbClr val="1F2DA8"/>
    <a:srgbClr val="FFFFFF"/>
    <a:srgbClr val="FAFAFA"/>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3826" autoAdjust="0"/>
  </p:normalViewPr>
  <p:slideViewPr>
    <p:cSldViewPr snapToGrid="0" showGuides="1">
      <p:cViewPr varScale="1">
        <p:scale>
          <a:sx n="67" d="100"/>
          <a:sy n="67" d="100"/>
        </p:scale>
        <p:origin x="1280" y="40"/>
      </p:cViewPr>
      <p:guideLst>
        <p:guide orient="horz" pos="2120"/>
        <p:guide pos="2909"/>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7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p:spPr>
      </p:sp>
      <p:sp>
        <p:nvSpPr>
          <p:cNvPr id="26627" name="备注占位符 2"/>
          <p:cNvSpPr>
            <a:spLocks noGrp="1"/>
          </p:cNvSpPr>
          <p:nvPr>
            <p:ph type="body" idx="1"/>
          </p:nvPr>
        </p:nvSpPr>
        <p:spPr bwMode="auto">
          <a:noFill/>
        </p:spPr>
        <p:txBody>
          <a:bodyPr wrap="square" numCol="1" anchor="t" anchorCtr="0" compatLnSpc="1"/>
          <a:lstStyle/>
          <a:p>
            <a:pPr eaLnBrk="1" hangingPunct="1"/>
            <a:endParaRPr lang="zh-CN" altLang="en-US" dirty="0"/>
          </a:p>
        </p:txBody>
      </p:sp>
      <p:sp>
        <p:nvSpPr>
          <p:cNvPr id="4" name="灯片编号占位符 3"/>
          <p:cNvSpPr>
            <a:spLocks noGrp="1"/>
          </p:cNvSpPr>
          <p:nvPr>
            <p:ph type="sldNum" sz="quarter" idx="5"/>
          </p:nvPr>
        </p:nvSpPr>
        <p:spPr/>
        <p:txBody>
          <a:bodyPr/>
          <a:lstStyle/>
          <a:p>
            <a:pPr>
              <a:defRPr/>
            </a:pPr>
            <a:fld id="{1907D163-F2D9-4637-9A92-1EE9CA7F0B12}" type="slidenum">
              <a:rPr lang="zh-CN" altLang="en-US" smtClean="0"/>
            </a:fld>
            <a:endParaRPr lang="zh-CN" altLang="en-US"/>
          </a:p>
        </p:txBody>
      </p:sp>
      <p:sp>
        <p:nvSpPr>
          <p:cNvPr id="5" name="日期占位符 4"/>
          <p:cNvSpPr>
            <a:spLocks noGrp="1"/>
          </p:cNvSpPr>
          <p:nvPr>
            <p:ph type="dt" idx="10"/>
          </p:nvPr>
        </p:nvSpPr>
        <p:spPr/>
        <p:txBody>
          <a:bodyPr/>
          <a:lstStyle/>
          <a:p>
            <a:fld id="{57A6B2B5-4E64-C440-8D0D-AB0C3E94C999}" type="datetime1">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8390" y="685800"/>
            <a:ext cx="5481221"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8390" y="685800"/>
            <a:ext cx="5481221"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8390" y="685800"/>
            <a:ext cx="5481221"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8390" y="685800"/>
            <a:ext cx="5481221"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1"/>
            <a:ext cx="8139178"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1"/>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a:xfrm>
            <a:off x="7007860" y="6485088"/>
            <a:ext cx="2025000" cy="316800"/>
          </a:xfrm>
        </p:spPr>
        <p:txBody>
          <a:bodyPr>
            <a:noAutofit/>
          </a:bodyPr>
          <a:lstStyle>
            <a:lvl1pPr>
              <a:defRPr sz="2400" u="sng">
                <a:solidFill>
                  <a:srgbClr val="FF0000"/>
                </a:solidFill>
              </a:defRPr>
            </a:lvl1p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0"/>
            <a:ext cx="8139178"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5"/>
            <a:ext cx="8139178"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1296000"/>
            <a:ext cx="396243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1296000"/>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296000"/>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789043"/>
            <a:ext cx="396243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noAutofit/>
          </a:bodyPr>
          <a:lstStyle>
            <a:lvl1pPr>
              <a:defRPr sz="2400">
                <a:solidFill>
                  <a:srgbClr val="FF0000"/>
                </a:solidFill>
                <a:latin typeface="+mn-ea"/>
                <a:ea typeface="+mn-ea"/>
              </a:defRPr>
            </a:lvl1p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6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70.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62.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6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33120" y="1830070"/>
            <a:ext cx="7478395" cy="1198880"/>
          </a:xfrm>
          <a:prstGeom prst="rect">
            <a:avLst/>
          </a:prstGeom>
          <a:noFill/>
        </p:spPr>
        <p:txBody>
          <a:bodyPr wrap="square" rtlCol="0">
            <a:spAutoFit/>
          </a:bodyPr>
          <a:lstStyle/>
          <a:p>
            <a:pPr algn="dist"/>
            <a:r>
              <a:rPr sz="3600" b="1" dirty="0">
                <a:solidFill>
                  <a:srgbClr val="800000"/>
                </a:solidFill>
              </a:rPr>
              <a:t>基于 Topmetal 芯片和高压硒TPC的</a:t>
            </a:r>
            <a:endParaRPr sz="3600" b="1" dirty="0">
              <a:solidFill>
                <a:srgbClr val="800000"/>
              </a:solidFill>
            </a:endParaRPr>
          </a:p>
          <a:p>
            <a:pPr algn="dist"/>
            <a:r>
              <a:rPr sz="3600" b="1" dirty="0">
                <a:solidFill>
                  <a:srgbClr val="800000"/>
                </a:solidFill>
              </a:rPr>
              <a:t>无中微子双贝塔衰变实验装置研制</a:t>
            </a:r>
            <a:r>
              <a:rPr lang="zh-CN" altLang="en-US" sz="3600" b="1" dirty="0">
                <a:solidFill>
                  <a:srgbClr val="800000"/>
                </a:solidFill>
              </a:rPr>
              <a:t> </a:t>
            </a:r>
            <a:endParaRPr lang="zh-CN" altLang="en-US" sz="3600" b="1" dirty="0">
              <a:solidFill>
                <a:srgbClr val="800000"/>
              </a:solidFill>
            </a:endParaRPr>
          </a:p>
        </p:txBody>
      </p:sp>
      <p:sp>
        <p:nvSpPr>
          <p:cNvPr id="12" name="Rectangle 3"/>
          <p:cNvSpPr/>
          <p:nvPr/>
        </p:nvSpPr>
        <p:spPr>
          <a:xfrm>
            <a:off x="-193" y="57527"/>
            <a:ext cx="9364345" cy="583565"/>
          </a:xfrm>
          <a:prstGeom prst="rect">
            <a:avLst/>
          </a:prstGeom>
        </p:spPr>
        <p:txBody>
          <a:bodyPr wrap="square">
            <a:spAutoFit/>
          </a:bodyPr>
          <a:lstStyle/>
          <a:p>
            <a:pPr lvl="0"/>
            <a:r>
              <a:rPr sz="3200" b="1" dirty="0">
                <a:solidFill>
                  <a:srgbClr val="0070C0"/>
                </a:solidFill>
                <a:latin typeface="黑体" panose="02010609060101010101" pitchFamily="49" charset="-122"/>
                <a:ea typeface="黑体" panose="02010609060101010101" pitchFamily="49" charset="-122"/>
                <a:sym typeface="+mn-ea"/>
              </a:rPr>
              <a:t>国家重点研发计划</a:t>
            </a:r>
            <a:endParaRPr lang="zh-CN" sz="3200" b="1" dirty="0">
              <a:solidFill>
                <a:srgbClr val="0070C0"/>
              </a:solidFill>
              <a:latin typeface="黑体" panose="02010609060101010101" pitchFamily="49" charset="-122"/>
              <a:ea typeface="黑体" panose="02010609060101010101" pitchFamily="49" charset="-122"/>
              <a:sym typeface="+mn-ea"/>
            </a:endParaRPr>
          </a:p>
        </p:txBody>
      </p:sp>
      <p:cxnSp>
        <p:nvCxnSpPr>
          <p:cNvPr id="15" name="Straight Connector 6"/>
          <p:cNvCxnSpPr/>
          <p:nvPr/>
        </p:nvCxnSpPr>
        <p:spPr>
          <a:xfrm>
            <a:off x="0" y="765969"/>
            <a:ext cx="525658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a:xfrm>
            <a:off x="7073064" y="6455078"/>
            <a:ext cx="2025000" cy="316800"/>
          </a:xfrm>
        </p:spPr>
        <p:txBody>
          <a:bodyPr/>
          <a:lstStyle/>
          <a:p>
            <a:fld id="{49AE70B2-8BF9-45C0-BB95-33D1B9D3A854}" type="slidenum">
              <a:rPr lang="zh-CN" altLang="en-US" u="sng" smtClean="0"/>
            </a:fld>
            <a:endParaRPr lang="zh-CN" altLang="en-US" u="sng" dirty="0" smtClean="0"/>
          </a:p>
        </p:txBody>
      </p:sp>
      <p:sp>
        <p:nvSpPr>
          <p:cNvPr id="4" name="文本框 3"/>
          <p:cNvSpPr txBox="1"/>
          <p:nvPr/>
        </p:nvSpPr>
        <p:spPr>
          <a:xfrm>
            <a:off x="3271520" y="4274185"/>
            <a:ext cx="4996815" cy="1291590"/>
          </a:xfrm>
          <a:prstGeom prst="rect">
            <a:avLst/>
          </a:prstGeom>
          <a:noFill/>
          <a:ln>
            <a:noFill/>
          </a:ln>
        </p:spPr>
        <p:txBody>
          <a:bodyPr wrap="square">
            <a:spAutoFit/>
          </a:bodyPr>
          <a:p>
            <a:pPr indent="0" algn="r" eaLnBrk="1" hangingPunct="1">
              <a:buClrTx/>
              <a:buSzTx/>
              <a:buFont typeface="Wingdings" panose="05000000000000000000" charset="0"/>
              <a:buNone/>
            </a:pPr>
            <a:r>
              <a:rPr lang="zh-CN" altLang="en-US" sz="2800" b="1" dirty="0" smtClean="0">
                <a:latin typeface="+mn-ea"/>
                <a:ea typeface="+mn-ea"/>
                <a:cs typeface="+mn-ea"/>
              </a:rPr>
              <a:t>赵承心</a:t>
            </a:r>
            <a:endParaRPr lang="zh-CN" altLang="en-US" sz="2800" b="1" dirty="0" smtClean="0">
              <a:latin typeface="+mn-ea"/>
              <a:ea typeface="+mn-ea"/>
              <a:cs typeface="+mn-ea"/>
            </a:endParaRPr>
          </a:p>
          <a:p>
            <a:pPr indent="0" algn="r" eaLnBrk="1" hangingPunct="1">
              <a:buClrTx/>
              <a:buSzTx/>
              <a:buFont typeface="Wingdings" panose="05000000000000000000" charset="0"/>
              <a:buNone/>
            </a:pPr>
            <a:endParaRPr lang="zh-CN" altLang="en-US" sz="2800" b="1" dirty="0" smtClean="0">
              <a:latin typeface="+mn-ea"/>
              <a:ea typeface="+mn-ea"/>
              <a:cs typeface="+mn-ea"/>
            </a:endParaRPr>
          </a:p>
          <a:p>
            <a:pPr indent="0" algn="r" eaLnBrk="1" hangingPunct="1">
              <a:buClrTx/>
              <a:buSzTx/>
              <a:buFont typeface="Wingdings" panose="05000000000000000000" charset="0"/>
              <a:buNone/>
            </a:pPr>
            <a:r>
              <a:rPr lang="zh-CN" altLang="en-US" sz="2200" b="1" dirty="0" smtClean="0">
                <a:latin typeface="+mn-ea"/>
                <a:ea typeface="+mn-ea"/>
                <a:cs typeface="+mn-ea"/>
              </a:rPr>
              <a:t>中国科学院近代物理</a:t>
            </a:r>
            <a:r>
              <a:rPr lang="zh-CN" altLang="en-US" sz="2200" b="1" dirty="0" smtClean="0">
                <a:latin typeface="+mn-ea"/>
                <a:ea typeface="+mn-ea"/>
                <a:cs typeface="+mn-ea"/>
              </a:rPr>
              <a:t>研究所</a:t>
            </a:r>
            <a:endParaRPr lang="zh-CN" altLang="en-US" sz="2200" b="1" dirty="0" smtClean="0">
              <a:latin typeface="+mn-ea"/>
              <a:ea typeface="+mn-ea"/>
              <a:cs typeface="+mn-ea"/>
            </a:endParaRPr>
          </a:p>
        </p:txBody>
      </p:sp>
      <p:sp>
        <p:nvSpPr>
          <p:cNvPr id="6" name="文本框 5"/>
          <p:cNvSpPr txBox="1"/>
          <p:nvPr/>
        </p:nvSpPr>
        <p:spPr>
          <a:xfrm>
            <a:off x="3422650" y="3408045"/>
            <a:ext cx="3464560" cy="429895"/>
          </a:xfrm>
          <a:prstGeom prst="rect">
            <a:avLst/>
          </a:prstGeom>
          <a:noFill/>
          <a:ln>
            <a:noFill/>
          </a:ln>
        </p:spPr>
        <p:txBody>
          <a:bodyPr wrap="square">
            <a:spAutoFit/>
          </a:bodyPr>
          <a:p>
            <a:pPr indent="0" algn="l" eaLnBrk="1" hangingPunct="1">
              <a:buClrTx/>
              <a:buSzTx/>
              <a:buFont typeface="Wingdings" panose="05000000000000000000" charset="0"/>
              <a:buNone/>
            </a:pPr>
            <a:r>
              <a:rPr lang="en-US" altLang="zh-CN" sz="2200" b="1" dirty="0" smtClean="0">
                <a:latin typeface="+mn-ea"/>
                <a:ea typeface="+mn-ea"/>
                <a:cs typeface="+mn-ea"/>
              </a:rPr>
              <a:t>2022.01 -  2026.12</a:t>
            </a:r>
            <a:endParaRPr lang="en-US" altLang="zh-CN" sz="2200" b="1" dirty="0" smtClean="0">
              <a:latin typeface="+mn-ea"/>
              <a:ea typeface="+mn-ea"/>
              <a:cs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871558" y="1131357"/>
            <a:ext cx="2644559" cy="465982"/>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dirty="0"/>
          </a:p>
        </p:txBody>
      </p:sp>
      <p:sp>
        <p:nvSpPr>
          <p:cNvPr id="5" name="TextBox 4"/>
          <p:cNvSpPr txBox="1"/>
          <p:nvPr/>
        </p:nvSpPr>
        <p:spPr>
          <a:xfrm>
            <a:off x="952322" y="1215133"/>
            <a:ext cx="2011680" cy="368300"/>
          </a:xfrm>
          <a:prstGeom prst="rect">
            <a:avLst/>
          </a:prstGeom>
          <a:noFill/>
        </p:spPr>
        <p:txBody>
          <a:bodyPr wrap="none" rtlCol="0">
            <a:spAutoFit/>
          </a:bodyPr>
          <a:lstStyle/>
          <a:p>
            <a:r>
              <a:rPr lang="zh-CN" altLang="en-US" b="1" dirty="0">
                <a:solidFill>
                  <a:schemeClr val="bg1"/>
                </a:solidFill>
                <a:latin typeface="微软雅黑" panose="020B0503020204020204" charset="-122"/>
                <a:ea typeface="微软雅黑" panose="020B0503020204020204" charset="-122"/>
                <a:sym typeface="+mn-ea"/>
              </a:rPr>
              <a:t>二、</a:t>
            </a:r>
            <a:r>
              <a:rPr lang="zh-CN" b="1" dirty="0">
                <a:solidFill>
                  <a:schemeClr val="bg1"/>
                </a:solidFill>
                <a:latin typeface="微软雅黑" panose="020B0503020204020204" charset="-122"/>
                <a:ea typeface="微软雅黑" panose="020B0503020204020204" charset="-122"/>
                <a:sym typeface="+mn-ea"/>
              </a:rPr>
              <a:t>科技报告要求</a:t>
            </a:r>
            <a:endParaRPr lang="zh-CN" altLang="en-US" b="1" dirty="0">
              <a:solidFill>
                <a:schemeClr val="bg1"/>
              </a:solidFill>
              <a:latin typeface="微软雅黑" panose="020B0503020204020204" charset="-122"/>
              <a:ea typeface="微软雅黑" panose="020B0503020204020204" charset="-122"/>
              <a:sym typeface="+mn-ea"/>
            </a:endParaRPr>
          </a:p>
        </p:txBody>
      </p:sp>
      <p:sp>
        <p:nvSpPr>
          <p:cNvPr id="15" name="Rectangle 8"/>
          <p:cNvSpPr>
            <a:spLocks noChangeArrowheads="1"/>
          </p:cNvSpPr>
          <p:nvPr/>
        </p:nvSpPr>
        <p:spPr bwMode="auto">
          <a:xfrm>
            <a:off x="4614564" y="3110297"/>
            <a:ext cx="257810" cy="254000"/>
          </a:xfrm>
          <a:prstGeom prst="rect">
            <a:avLst/>
          </a:prstGeom>
          <a:noFill/>
          <a:ln w="9525" cap="flat" cmpd="sng" algn="ctr">
            <a:noFill/>
            <a:prstDash val="solid"/>
            <a:miter lim="800000"/>
          </a:ln>
          <a:effectLst>
            <a:prstShdw prst="shdw17" dist="17961" dir="2700000">
              <a:schemeClr val="accent1">
                <a:gamma/>
                <a:shade val="60000"/>
                <a:invGamma/>
              </a:schemeClr>
            </a:prstShdw>
          </a:effectLst>
        </p:spPr>
        <p:txBody>
          <a:bodyPr wrap="none" anchor="ctr">
            <a:spAutoFit/>
          </a:bodyPr>
          <a:lstStyle/>
          <a:p>
            <a:pPr algn="ctr" eaLnBrk="0" hangingPunct="0">
              <a:defRPr/>
            </a:pPr>
            <a:r>
              <a:rPr lang="en-US" altLang="zh-CN" sz="1055" b="1">
                <a:cs typeface="Times New Roman" panose="02020603050405020304" pitchFamily="18" charset="0"/>
              </a:rPr>
              <a:t>  </a:t>
            </a:r>
            <a:endParaRPr lang="en-US" altLang="zh-CN" sz="1350"/>
          </a:p>
        </p:txBody>
      </p:sp>
      <p:pic>
        <p:nvPicPr>
          <p:cNvPr id="3" name="图片 2"/>
          <p:cNvPicPr>
            <a:picLocks noChangeAspect="1"/>
          </p:cNvPicPr>
          <p:nvPr>
            <p:custDataLst>
              <p:tags r:id="rId1"/>
            </p:custDataLst>
          </p:nvPr>
        </p:nvPicPr>
        <p:blipFill>
          <a:blip r:embed="rId2"/>
          <a:stretch>
            <a:fillRect/>
          </a:stretch>
        </p:blipFill>
        <p:spPr>
          <a:xfrm>
            <a:off x="1979771" y="2091690"/>
            <a:ext cx="4850130" cy="1337310"/>
          </a:xfrm>
          <a:prstGeom prst="rect">
            <a:avLst/>
          </a:prstGeom>
        </p:spPr>
      </p:pic>
      <p:sp>
        <p:nvSpPr>
          <p:cNvPr id="100" name="文本框 99"/>
          <p:cNvSpPr txBox="1"/>
          <p:nvPr/>
        </p:nvSpPr>
        <p:spPr>
          <a:xfrm>
            <a:off x="1156811" y="3796665"/>
            <a:ext cx="6638449" cy="1363028"/>
          </a:xfrm>
          <a:prstGeom prst="rect">
            <a:avLst/>
          </a:prstGeom>
          <a:noFill/>
          <a:ln w="9525">
            <a:noFill/>
          </a:ln>
        </p:spPr>
        <p:txBody>
          <a:bodyPr wrap="square">
            <a:noAutofit/>
          </a:bodyPr>
          <a:p>
            <a:pPr indent="0"/>
            <a:r>
              <a:rPr lang="zh-CN" sz="1350" b="0">
                <a:solidFill>
                  <a:srgbClr val="000000"/>
                </a:solidFill>
                <a:ea typeface="宋体" panose="02010600030101010101" pitchFamily="2" charset="-122"/>
              </a:rPr>
              <a:t>关于年度报告、中期以及成果等科技报告的模板，在国家科技管理信息系统公共服务平台，网址是https://service2.most.gov.cn/，需要您的账号进行登录查询，参考附件图片《国家科技管理信息系统公共服务平台》。目前对于年度报告有新的要求：每年需要提交科技报告和进度报告，2022-2026年5年共10份。</a:t>
            </a:r>
            <a:endParaRPr lang="zh-CN" altLang="en-US" sz="1350" b="0">
              <a:solidFill>
                <a:srgbClr val="000000"/>
              </a:solidFill>
              <a:ea typeface="宋体" panose="0201060003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871558" y="1131357"/>
            <a:ext cx="2644559" cy="465982"/>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dirty="0"/>
          </a:p>
        </p:txBody>
      </p:sp>
      <p:sp>
        <p:nvSpPr>
          <p:cNvPr id="5" name="TextBox 4"/>
          <p:cNvSpPr txBox="1"/>
          <p:nvPr/>
        </p:nvSpPr>
        <p:spPr>
          <a:xfrm>
            <a:off x="952322" y="1215133"/>
            <a:ext cx="2011680" cy="368300"/>
          </a:xfrm>
          <a:prstGeom prst="rect">
            <a:avLst/>
          </a:prstGeom>
          <a:noFill/>
        </p:spPr>
        <p:txBody>
          <a:bodyPr wrap="none" rtlCol="0">
            <a:spAutoFit/>
          </a:bodyPr>
          <a:lstStyle/>
          <a:p>
            <a:r>
              <a:rPr lang="zh-CN" altLang="en-US" b="1" dirty="0">
                <a:solidFill>
                  <a:schemeClr val="bg1"/>
                </a:solidFill>
                <a:latin typeface="微软雅黑" panose="020B0503020204020204" charset="-122"/>
                <a:ea typeface="微软雅黑" panose="020B0503020204020204" charset="-122"/>
                <a:sym typeface="+mn-ea"/>
              </a:rPr>
              <a:t>三、</a:t>
            </a:r>
            <a:r>
              <a:rPr lang="zh-CN" b="1" dirty="0">
                <a:solidFill>
                  <a:schemeClr val="bg1"/>
                </a:solidFill>
                <a:latin typeface="微软雅黑" panose="020B0503020204020204" charset="-122"/>
                <a:ea typeface="微软雅黑" panose="020B0503020204020204" charset="-122"/>
                <a:sym typeface="+mn-ea"/>
              </a:rPr>
              <a:t>数据归档要求</a:t>
            </a:r>
            <a:endParaRPr lang="zh-CN" altLang="en-US" b="1" dirty="0">
              <a:solidFill>
                <a:schemeClr val="bg1"/>
              </a:solidFill>
              <a:latin typeface="微软雅黑" panose="020B0503020204020204" charset="-122"/>
              <a:ea typeface="微软雅黑" panose="020B0503020204020204" charset="-122"/>
              <a:sym typeface="+mn-ea"/>
            </a:endParaRPr>
          </a:p>
        </p:txBody>
      </p:sp>
      <p:sp>
        <p:nvSpPr>
          <p:cNvPr id="15" name="Rectangle 8"/>
          <p:cNvSpPr>
            <a:spLocks noChangeArrowheads="1"/>
          </p:cNvSpPr>
          <p:nvPr/>
        </p:nvSpPr>
        <p:spPr bwMode="auto">
          <a:xfrm>
            <a:off x="4614564" y="3110297"/>
            <a:ext cx="257810" cy="254000"/>
          </a:xfrm>
          <a:prstGeom prst="rect">
            <a:avLst/>
          </a:prstGeom>
          <a:noFill/>
          <a:ln w="9525" cap="flat" cmpd="sng" algn="ctr">
            <a:noFill/>
            <a:prstDash val="solid"/>
            <a:miter lim="800000"/>
          </a:ln>
          <a:effectLst>
            <a:prstShdw prst="shdw17" dist="17961" dir="2700000">
              <a:schemeClr val="accent1">
                <a:gamma/>
                <a:shade val="60000"/>
                <a:invGamma/>
              </a:schemeClr>
            </a:prstShdw>
          </a:effectLst>
        </p:spPr>
        <p:txBody>
          <a:bodyPr wrap="none" anchor="ctr">
            <a:spAutoFit/>
          </a:bodyPr>
          <a:lstStyle/>
          <a:p>
            <a:pPr algn="ctr" eaLnBrk="0" hangingPunct="0">
              <a:defRPr/>
            </a:pPr>
            <a:r>
              <a:rPr lang="en-US" altLang="zh-CN" sz="1055" b="1">
                <a:cs typeface="Times New Roman" panose="02020603050405020304" pitchFamily="18" charset="0"/>
              </a:rPr>
              <a:t>  </a:t>
            </a:r>
            <a:endParaRPr lang="en-US" altLang="zh-CN" sz="1350"/>
          </a:p>
        </p:txBody>
      </p:sp>
      <p:sp>
        <p:nvSpPr>
          <p:cNvPr id="9" name="灯片编号占位符 8"/>
          <p:cNvSpPr>
            <a:spLocks noGrp="1"/>
          </p:cNvSpPr>
          <p:nvPr>
            <p:ph type="sldNum" sz="quarter" idx="12"/>
          </p:nvPr>
        </p:nvSpPr>
        <p:spPr>
          <a:xfrm>
            <a:off x="6353694" y="5560788"/>
            <a:ext cx="1918748" cy="273890"/>
          </a:xfrm>
        </p:spPr>
        <p:txBody>
          <a:bodyPr/>
          <a:lstStyle/>
          <a:p>
            <a:fld id="{64CE74CF-356A-4169-9D6E-C5675D7456C1}" type="slidenum">
              <a:rPr lang="zh-CN" altLang="en-US" sz="1260" smtClean="0">
                <a:latin typeface="微软雅黑" panose="020B0503020204020204" charset="-122"/>
                <a:ea typeface="微软雅黑" panose="020B0503020204020204" charset="-122"/>
              </a:rPr>
            </a:fld>
            <a:endParaRPr lang="zh-CN" altLang="en-US" sz="1260">
              <a:latin typeface="微软雅黑" panose="020B0503020204020204" charset="-122"/>
              <a:ea typeface="微软雅黑" panose="020B0503020204020204" charset="-122"/>
            </a:endParaRPr>
          </a:p>
        </p:txBody>
      </p:sp>
      <p:sp>
        <p:nvSpPr>
          <p:cNvPr id="100" name="文本框 99"/>
          <p:cNvSpPr txBox="1"/>
          <p:nvPr/>
        </p:nvSpPr>
        <p:spPr>
          <a:xfrm>
            <a:off x="4441984" y="4849654"/>
            <a:ext cx="4103370" cy="922020"/>
          </a:xfrm>
          <a:prstGeom prst="rect">
            <a:avLst/>
          </a:prstGeom>
          <a:noFill/>
          <a:ln w="9525">
            <a:noFill/>
          </a:ln>
        </p:spPr>
        <p:txBody>
          <a:bodyPr wrap="square">
            <a:spAutoFit/>
          </a:bodyPr>
          <a:p>
            <a:pPr indent="0"/>
            <a:r>
              <a:rPr lang="zh-CN" sz="1350" b="0">
                <a:solidFill>
                  <a:srgbClr val="000000"/>
                </a:solidFill>
                <a:ea typeface="宋体" panose="02010600030101010101" pitchFamily="2" charset="-122"/>
              </a:rPr>
              <a:t>关于数据归档，先自行保留好，目前没有逐年提交的要求，最终一次性提交。另外提交的机构有可能是高能所科技中心，到时候吕莉老师会帮我们联系进行汇总和归档。</a:t>
            </a:r>
            <a:endParaRPr lang="zh-CN" altLang="en-US" sz="1350" b="0">
              <a:solidFill>
                <a:srgbClr val="000000"/>
              </a:solidFill>
              <a:ea typeface="宋体" panose="02010600030101010101" pitchFamily="2" charset="-122"/>
            </a:endParaRPr>
          </a:p>
        </p:txBody>
      </p:sp>
      <p:pic>
        <p:nvPicPr>
          <p:cNvPr id="3" name="图片 2" descr="数据集归档1"/>
          <p:cNvPicPr>
            <a:picLocks noChangeAspect="1"/>
          </p:cNvPicPr>
          <p:nvPr/>
        </p:nvPicPr>
        <p:blipFill>
          <a:blip r:embed="rId1"/>
          <a:stretch>
            <a:fillRect/>
          </a:stretch>
        </p:blipFill>
        <p:spPr>
          <a:xfrm>
            <a:off x="455771" y="1723073"/>
            <a:ext cx="3858578" cy="3741896"/>
          </a:xfrm>
          <a:prstGeom prst="rect">
            <a:avLst/>
          </a:prstGeom>
        </p:spPr>
      </p:pic>
      <p:pic>
        <p:nvPicPr>
          <p:cNvPr id="6" name="图片 5" descr="数据集归档2"/>
          <p:cNvPicPr>
            <a:picLocks noChangeAspect="1"/>
          </p:cNvPicPr>
          <p:nvPr/>
        </p:nvPicPr>
        <p:blipFill>
          <a:blip r:embed="rId2"/>
          <a:stretch>
            <a:fillRect/>
          </a:stretch>
        </p:blipFill>
        <p:spPr>
          <a:xfrm>
            <a:off x="4879658" y="857250"/>
            <a:ext cx="3241358" cy="3653314"/>
          </a:xfrm>
          <a:prstGeom prst="rect">
            <a:avLst/>
          </a:prstGeom>
        </p:spPr>
      </p:pic>
      <p:sp>
        <p:nvSpPr>
          <p:cNvPr id="7" name="文本框 6"/>
          <p:cNvSpPr txBox="1"/>
          <p:nvPr/>
        </p:nvSpPr>
        <p:spPr>
          <a:xfrm>
            <a:off x="1350169" y="5472589"/>
            <a:ext cx="1916906" cy="299085"/>
          </a:xfrm>
          <a:prstGeom prst="rect">
            <a:avLst/>
          </a:prstGeom>
          <a:noFill/>
        </p:spPr>
        <p:txBody>
          <a:bodyPr wrap="square" rtlCol="0" anchor="t">
            <a:spAutoFit/>
          </a:bodyPr>
          <a:p>
            <a:r>
              <a:rPr lang="zh-CN" sz="1350">
                <a:solidFill>
                  <a:srgbClr val="000000"/>
                </a:solidFill>
                <a:ea typeface="宋体" panose="02010600030101010101" pitchFamily="2" charset="-122"/>
                <a:sym typeface="+mn-ea"/>
              </a:rPr>
              <a:t>图</a:t>
            </a:r>
            <a:r>
              <a:rPr lang="en-US" altLang="zh-CN" sz="1350">
                <a:solidFill>
                  <a:srgbClr val="000000"/>
                </a:solidFill>
                <a:ea typeface="宋体" panose="02010600030101010101" pitchFamily="2" charset="-122"/>
                <a:sym typeface="+mn-ea"/>
              </a:rPr>
              <a:t> </a:t>
            </a:r>
            <a:r>
              <a:rPr lang="zh-CN" sz="1350">
                <a:solidFill>
                  <a:srgbClr val="000000"/>
                </a:solidFill>
                <a:ea typeface="宋体" panose="02010600030101010101" pitchFamily="2" charset="-122"/>
                <a:sym typeface="+mn-ea"/>
              </a:rPr>
              <a:t>数据集归档模板1</a:t>
            </a:r>
            <a:endParaRPr lang="zh-CN" altLang="en-US" sz="1350">
              <a:solidFill>
                <a:srgbClr val="000000"/>
              </a:solidFill>
              <a:ea typeface="宋体" panose="02010600030101010101" pitchFamily="2" charset="-122"/>
              <a:sym typeface="+mn-ea"/>
            </a:endParaRPr>
          </a:p>
        </p:txBody>
      </p:sp>
      <p:sp>
        <p:nvSpPr>
          <p:cNvPr id="8" name="文本框 7"/>
          <p:cNvSpPr txBox="1"/>
          <p:nvPr/>
        </p:nvSpPr>
        <p:spPr>
          <a:xfrm>
            <a:off x="5760244" y="4541996"/>
            <a:ext cx="2000250" cy="299085"/>
          </a:xfrm>
          <a:prstGeom prst="rect">
            <a:avLst/>
          </a:prstGeom>
          <a:noFill/>
        </p:spPr>
        <p:txBody>
          <a:bodyPr wrap="square" rtlCol="0" anchor="t">
            <a:spAutoFit/>
          </a:bodyPr>
          <a:p>
            <a:r>
              <a:rPr lang="zh-CN" sz="1350">
                <a:solidFill>
                  <a:srgbClr val="000000"/>
                </a:solidFill>
                <a:ea typeface="宋体" panose="02010600030101010101" pitchFamily="2" charset="-122"/>
                <a:sym typeface="+mn-ea"/>
              </a:rPr>
              <a:t>图</a:t>
            </a:r>
            <a:r>
              <a:rPr lang="en-US" altLang="zh-CN" sz="1350">
                <a:solidFill>
                  <a:srgbClr val="000000"/>
                </a:solidFill>
                <a:ea typeface="宋体" panose="02010600030101010101" pitchFamily="2" charset="-122"/>
                <a:sym typeface="+mn-ea"/>
              </a:rPr>
              <a:t> </a:t>
            </a:r>
            <a:r>
              <a:rPr lang="zh-CN" sz="1350">
                <a:solidFill>
                  <a:srgbClr val="000000"/>
                </a:solidFill>
                <a:ea typeface="宋体" panose="02010600030101010101" pitchFamily="2" charset="-122"/>
                <a:sym typeface="+mn-ea"/>
              </a:rPr>
              <a:t>数据集归档模板</a:t>
            </a:r>
            <a:r>
              <a:rPr lang="en-US" altLang="zh-CN" sz="1350">
                <a:solidFill>
                  <a:srgbClr val="000000"/>
                </a:solidFill>
                <a:ea typeface="宋体" panose="02010600030101010101" pitchFamily="2" charset="-122"/>
                <a:sym typeface="+mn-ea"/>
              </a:rPr>
              <a:t>2</a:t>
            </a:r>
            <a:endParaRPr lang="en-US" altLang="zh-CN" sz="1350">
              <a:solidFill>
                <a:srgbClr val="000000"/>
              </a:solidFill>
              <a:ea typeface="宋体" panose="02010600030101010101" pitchFamily="2" charset="-122"/>
              <a:sym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871538" y="1131570"/>
            <a:ext cx="3361849" cy="465773"/>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dirty="0"/>
          </a:p>
        </p:txBody>
      </p:sp>
      <p:sp>
        <p:nvSpPr>
          <p:cNvPr id="5" name="TextBox 4"/>
          <p:cNvSpPr txBox="1"/>
          <p:nvPr/>
        </p:nvSpPr>
        <p:spPr>
          <a:xfrm>
            <a:off x="952322" y="1215133"/>
            <a:ext cx="3154680" cy="368300"/>
          </a:xfrm>
          <a:prstGeom prst="rect">
            <a:avLst/>
          </a:prstGeom>
          <a:noFill/>
        </p:spPr>
        <p:txBody>
          <a:bodyPr wrap="none" rtlCol="0">
            <a:spAutoFit/>
          </a:bodyPr>
          <a:lstStyle/>
          <a:p>
            <a:r>
              <a:rPr lang="zh-CN" altLang="en-US" b="1" dirty="0">
                <a:solidFill>
                  <a:schemeClr val="bg1"/>
                </a:solidFill>
                <a:latin typeface="微软雅黑" panose="020B0503020204020204" charset="-122"/>
                <a:ea typeface="微软雅黑" panose="020B0503020204020204" charset="-122"/>
                <a:sym typeface="+mn-ea"/>
              </a:rPr>
              <a:t>四、</a:t>
            </a:r>
            <a:r>
              <a:rPr lang="zh-CN" b="1" dirty="0">
                <a:solidFill>
                  <a:schemeClr val="bg1"/>
                </a:solidFill>
                <a:latin typeface="微软雅黑" panose="020B0503020204020204" charset="-122"/>
                <a:ea typeface="微软雅黑" panose="020B0503020204020204" charset="-122"/>
                <a:sym typeface="+mn-ea"/>
              </a:rPr>
              <a:t>最终报告要求和几点提醒</a:t>
            </a:r>
            <a:endParaRPr lang="zh-CN" altLang="en-US" b="1" dirty="0">
              <a:solidFill>
                <a:schemeClr val="bg1"/>
              </a:solidFill>
              <a:latin typeface="微软雅黑" panose="020B0503020204020204" charset="-122"/>
              <a:ea typeface="微软雅黑" panose="020B0503020204020204" charset="-122"/>
              <a:sym typeface="+mn-ea"/>
            </a:endParaRPr>
          </a:p>
        </p:txBody>
      </p:sp>
      <p:sp>
        <p:nvSpPr>
          <p:cNvPr id="15" name="Rectangle 8"/>
          <p:cNvSpPr>
            <a:spLocks noChangeArrowheads="1"/>
          </p:cNvSpPr>
          <p:nvPr/>
        </p:nvSpPr>
        <p:spPr bwMode="auto">
          <a:xfrm>
            <a:off x="4614564" y="3110297"/>
            <a:ext cx="257810" cy="254000"/>
          </a:xfrm>
          <a:prstGeom prst="rect">
            <a:avLst/>
          </a:prstGeom>
          <a:noFill/>
          <a:ln w="9525" cap="flat" cmpd="sng" algn="ctr">
            <a:noFill/>
            <a:prstDash val="solid"/>
            <a:miter lim="800000"/>
          </a:ln>
          <a:effectLst>
            <a:prstShdw prst="shdw17" dist="17961" dir="2700000">
              <a:schemeClr val="accent1">
                <a:gamma/>
                <a:shade val="60000"/>
                <a:invGamma/>
              </a:schemeClr>
            </a:prstShdw>
          </a:effectLst>
        </p:spPr>
        <p:txBody>
          <a:bodyPr wrap="none" anchor="ctr">
            <a:spAutoFit/>
          </a:bodyPr>
          <a:lstStyle/>
          <a:p>
            <a:pPr algn="ctr" eaLnBrk="0" hangingPunct="0">
              <a:defRPr/>
            </a:pPr>
            <a:r>
              <a:rPr lang="en-US" altLang="zh-CN" sz="1055" b="1">
                <a:cs typeface="Times New Roman" panose="02020603050405020304" pitchFamily="18" charset="0"/>
              </a:rPr>
              <a:t>  </a:t>
            </a:r>
            <a:endParaRPr lang="en-US" altLang="zh-CN" sz="1350"/>
          </a:p>
        </p:txBody>
      </p:sp>
      <p:sp>
        <p:nvSpPr>
          <p:cNvPr id="9" name="灯片编号占位符 8"/>
          <p:cNvSpPr>
            <a:spLocks noGrp="1"/>
          </p:cNvSpPr>
          <p:nvPr>
            <p:ph type="sldNum" sz="quarter" idx="12"/>
          </p:nvPr>
        </p:nvSpPr>
        <p:spPr>
          <a:xfrm>
            <a:off x="6353694" y="5560788"/>
            <a:ext cx="1918748" cy="273890"/>
          </a:xfrm>
        </p:spPr>
        <p:txBody>
          <a:bodyPr/>
          <a:lstStyle/>
          <a:p>
            <a:fld id="{64CE74CF-356A-4169-9D6E-C5675D7456C1}" type="slidenum">
              <a:rPr lang="zh-CN" altLang="en-US" sz="1260" smtClean="0">
                <a:latin typeface="微软雅黑" panose="020B0503020204020204" charset="-122"/>
                <a:ea typeface="微软雅黑" panose="020B0503020204020204" charset="-122"/>
              </a:rPr>
            </a:fld>
            <a:endParaRPr lang="zh-CN" altLang="en-US" sz="1260">
              <a:latin typeface="微软雅黑" panose="020B0503020204020204" charset="-122"/>
              <a:ea typeface="微软雅黑" panose="020B0503020204020204" charset="-122"/>
            </a:endParaRPr>
          </a:p>
        </p:txBody>
      </p:sp>
      <p:pic>
        <p:nvPicPr>
          <p:cNvPr id="3" name="图片 2"/>
          <p:cNvPicPr>
            <a:picLocks noChangeAspect="1"/>
          </p:cNvPicPr>
          <p:nvPr>
            <p:custDataLst>
              <p:tags r:id="rId1"/>
            </p:custDataLst>
          </p:nvPr>
        </p:nvPicPr>
        <p:blipFill>
          <a:blip r:embed="rId2"/>
          <a:stretch>
            <a:fillRect/>
          </a:stretch>
        </p:blipFill>
        <p:spPr>
          <a:xfrm>
            <a:off x="871538" y="1743551"/>
            <a:ext cx="3691890" cy="3577590"/>
          </a:xfrm>
          <a:prstGeom prst="rect">
            <a:avLst/>
          </a:prstGeom>
        </p:spPr>
      </p:pic>
      <p:sp>
        <p:nvSpPr>
          <p:cNvPr id="100" name="文本框 99"/>
          <p:cNvSpPr txBox="1"/>
          <p:nvPr/>
        </p:nvSpPr>
        <p:spPr>
          <a:xfrm>
            <a:off x="5050631" y="1966436"/>
            <a:ext cx="3810000" cy="506730"/>
          </a:xfrm>
          <a:prstGeom prst="rect">
            <a:avLst/>
          </a:prstGeom>
          <a:noFill/>
          <a:ln w="9525">
            <a:noFill/>
          </a:ln>
        </p:spPr>
        <p:txBody>
          <a:bodyPr>
            <a:spAutoFit/>
          </a:bodyPr>
          <a:p>
            <a:pPr indent="0"/>
            <a:r>
              <a:rPr lang="zh-CN" sz="1350" b="0">
                <a:solidFill>
                  <a:srgbClr val="000000"/>
                </a:solidFill>
                <a:ea typeface="宋体" panose="02010600030101010101" pitchFamily="2" charset="-122"/>
              </a:rPr>
              <a:t>最终所有提交的报告参考附件《高精度核物理实验研究-1》</a:t>
            </a:r>
            <a:endParaRPr lang="zh-CN" altLang="en-US" sz="1350" b="0">
              <a:solidFill>
                <a:srgbClr val="000000"/>
              </a:solidFill>
              <a:ea typeface="宋体" panose="02010600030101010101" pitchFamily="2" charset="-122"/>
            </a:endParaRPr>
          </a:p>
        </p:txBody>
      </p:sp>
      <p:sp>
        <p:nvSpPr>
          <p:cNvPr id="6" name="文本框 5"/>
          <p:cNvSpPr txBox="1"/>
          <p:nvPr/>
        </p:nvSpPr>
        <p:spPr>
          <a:xfrm>
            <a:off x="5050631" y="2771061"/>
            <a:ext cx="3810000" cy="1545590"/>
          </a:xfrm>
          <a:prstGeom prst="rect">
            <a:avLst/>
          </a:prstGeom>
          <a:noFill/>
          <a:ln w="9525">
            <a:noFill/>
          </a:ln>
        </p:spPr>
        <p:txBody>
          <a:bodyPr>
            <a:spAutoFit/>
          </a:bodyPr>
          <a:p>
            <a:pPr indent="0"/>
            <a:r>
              <a:rPr lang="zh-CN" sz="1350" b="0">
                <a:solidFill>
                  <a:srgbClr val="000000"/>
                </a:solidFill>
                <a:ea typeface="宋体" panose="02010600030101010101" pitchFamily="2" charset="-122"/>
              </a:rPr>
              <a:t>几点提醒</a:t>
            </a:r>
            <a:endParaRPr lang="zh-CN" sz="1350" b="0">
              <a:solidFill>
                <a:srgbClr val="000000"/>
              </a:solidFill>
              <a:ea typeface="宋体" panose="02010600030101010101" pitchFamily="2" charset="-122"/>
            </a:endParaRPr>
          </a:p>
          <a:p>
            <a:pPr indent="0"/>
            <a:r>
              <a:rPr lang="zh-CN" sz="1350" b="0">
                <a:solidFill>
                  <a:srgbClr val="000000"/>
                </a:solidFill>
                <a:ea typeface="宋体" panose="02010600030101010101" pitchFamily="2" charset="-122"/>
              </a:rPr>
              <a:t>1.明确好财务管理，不然最后审计方面会有很多麻烦。2.确认是否指定了责任专家，来监督年度进展？3.开组会年会或者评审会记得留好各种证明。4.最终详细的材料提交还需要仔细研究一下完整的任务书里提到的要求。</a:t>
            </a:r>
            <a:endParaRPr lang="zh-CN" altLang="en-US" sz="1350" b="0">
              <a:solidFill>
                <a:srgbClr val="000000"/>
              </a:solidFill>
              <a:ea typeface="宋体" panose="0201060003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TitleBKG2"/>
          <p:cNvPicPr>
            <a:picLocks noChangeAspect="1" noChangeArrowheads="1"/>
          </p:cNvPicPr>
          <p:nvPr/>
        </p:nvPicPr>
        <p:blipFill>
          <a:blip r:embed="rId1" cstate="email"/>
          <a:srcRect/>
          <a:stretch>
            <a:fillRect/>
          </a:stretch>
        </p:blipFill>
        <p:spPr bwMode="auto">
          <a:xfrm>
            <a:off x="0" y="590777"/>
            <a:ext cx="9144000" cy="71440"/>
          </a:xfrm>
          <a:prstGeom prst="rect">
            <a:avLst/>
          </a:prstGeom>
          <a:noFill/>
          <a:ln w="9525">
            <a:noFill/>
            <a:miter lim="800000"/>
            <a:headEnd/>
            <a:tailEnd/>
          </a:ln>
        </p:spPr>
      </p:pic>
      <p:sp>
        <p:nvSpPr>
          <p:cNvPr id="2" name="Rectangle 2"/>
          <p:cNvSpPr>
            <a:spLocks noChangeArrowheads="1"/>
          </p:cNvSpPr>
          <p:nvPr/>
        </p:nvSpPr>
        <p:spPr bwMode="auto">
          <a:xfrm>
            <a:off x="-1524000" y="-1841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5" name="文本框 154"/>
          <p:cNvSpPr txBox="1"/>
          <p:nvPr/>
        </p:nvSpPr>
        <p:spPr>
          <a:xfrm>
            <a:off x="2334580" y="138"/>
            <a:ext cx="4632325" cy="553085"/>
          </a:xfrm>
          <a:prstGeom prst="rect">
            <a:avLst/>
          </a:prstGeom>
          <a:noFill/>
        </p:spPr>
        <p:txBody>
          <a:bodyPr wrap="none" rtlCol="0" anchor="t">
            <a:spAutoFit/>
          </a:bodyPr>
          <a:lstStyle/>
          <a:p>
            <a:pPr algn="l"/>
            <a:r>
              <a:rPr lang="zh-CN" altLang="en-US" sz="3000" b="1" dirty="0">
                <a:solidFill>
                  <a:srgbClr val="000000"/>
                </a:solidFill>
                <a:latin typeface="+mj-ea"/>
                <a:ea typeface="+mj-ea"/>
                <a:sym typeface="+mn-ea"/>
              </a:rPr>
              <a:t>本项目的</a:t>
            </a:r>
            <a:r>
              <a:rPr lang="en-US" altLang="zh-CN" sz="3000" b="1" dirty="0">
                <a:solidFill>
                  <a:srgbClr val="000000"/>
                </a:solidFill>
                <a:latin typeface="+mj-ea"/>
                <a:ea typeface="+mj-ea"/>
                <a:sym typeface="+mn-ea"/>
              </a:rPr>
              <a:t>N</a:t>
            </a:r>
            <a:r>
              <a:rPr lang="en-US" altLang="zh-CN" sz="3000" b="1" dirty="0">
                <a:solidFill>
                  <a:srgbClr val="000000"/>
                </a:solidFill>
                <a:latin typeface="+mn-ea"/>
                <a:sym typeface="+mn-ea"/>
              </a:rPr>
              <a:t>νDE</a:t>
            </a:r>
            <a:r>
              <a:rPr lang="en-US" altLang="zh-CN" sz="3000" b="1" dirty="0">
                <a:solidFill>
                  <a:srgbClr val="000000"/>
                </a:solidFill>
                <a:latin typeface="+mj-ea"/>
                <a:ea typeface="+mj-ea"/>
                <a:sym typeface="+mn-ea"/>
              </a:rPr>
              <a:t>x-100</a:t>
            </a:r>
            <a:r>
              <a:rPr lang="zh-CN" altLang="en-US" sz="3000" b="1" dirty="0">
                <a:solidFill>
                  <a:srgbClr val="000000"/>
                </a:solidFill>
                <a:latin typeface="+mj-ea"/>
                <a:ea typeface="+mj-ea"/>
                <a:sym typeface="+mn-ea"/>
              </a:rPr>
              <a:t>实验</a:t>
            </a:r>
            <a:endParaRPr lang="zh-CN" altLang="en-US" sz="3000" b="1" kern="100" dirty="0">
              <a:solidFill>
                <a:srgbClr val="000000"/>
              </a:solidFill>
              <a:latin typeface="+mj-ea"/>
              <a:ea typeface="+mj-ea"/>
              <a:cs typeface="+mn-ea"/>
              <a:sym typeface="+mn-ea"/>
            </a:endParaRPr>
          </a:p>
        </p:txBody>
      </p:sp>
      <p:sp>
        <p:nvSpPr>
          <p:cNvPr id="11" name="文本框 10"/>
          <p:cNvSpPr txBox="1"/>
          <p:nvPr/>
        </p:nvSpPr>
        <p:spPr>
          <a:xfrm>
            <a:off x="157480" y="662305"/>
            <a:ext cx="8986520" cy="1447800"/>
          </a:xfrm>
          <a:prstGeom prst="rect">
            <a:avLst/>
          </a:prstGeom>
          <a:noFill/>
        </p:spPr>
        <p:txBody>
          <a:bodyPr wrap="square" rtlCol="0" anchor="t">
            <a:spAutoFit/>
          </a:bodyPr>
          <a:lstStyle/>
          <a:p>
            <a:pPr marL="342900" lvl="0" indent="-342900" algn="l" fontAlgn="auto">
              <a:lnSpc>
                <a:spcPct val="130000"/>
              </a:lnSpc>
              <a:spcBef>
                <a:spcPts val="600"/>
              </a:spcBef>
              <a:spcAft>
                <a:spcPts val="0"/>
              </a:spcAft>
              <a:buClrTx/>
              <a:buSzTx/>
              <a:buFont typeface="Wingdings" panose="05000000000000000000" pitchFamily="2" charset="2"/>
              <a:buChar char="p"/>
            </a:pPr>
            <a:r>
              <a:rPr lang="zh-CN" altLang="en-US" sz="2200" kern="100" dirty="0">
                <a:latin typeface="Times New Roman" panose="02020603050405020304" pitchFamily="18" charset="0"/>
                <a:cs typeface="Times New Roman" panose="02020603050405020304" pitchFamily="18" charset="0"/>
                <a:sym typeface="+mn-ea"/>
              </a:rPr>
              <a:t>本项目将针对锦屏极深地下实验室，研制出可以稳定运行的100kg级NνDEx实验装置，力争在Q值附近达到1%的能量分辨率</a:t>
            </a:r>
            <a:endParaRPr lang="zh-CN" altLang="en-US" sz="2200" kern="100" dirty="0">
              <a:latin typeface="Times New Roman" panose="02020603050405020304" pitchFamily="18" charset="0"/>
              <a:cs typeface="Times New Roman" panose="02020603050405020304" pitchFamily="18" charset="0"/>
              <a:sym typeface="+mn-ea"/>
            </a:endParaRPr>
          </a:p>
          <a:p>
            <a:pPr marL="342900" lvl="0" indent="-342900" algn="l" fontAlgn="auto">
              <a:lnSpc>
                <a:spcPct val="130000"/>
              </a:lnSpc>
              <a:spcBef>
                <a:spcPts val="600"/>
              </a:spcBef>
              <a:spcAft>
                <a:spcPts val="0"/>
              </a:spcAft>
              <a:buClrTx/>
              <a:buSzTx/>
              <a:buFont typeface="Wingdings" panose="05000000000000000000" pitchFamily="2" charset="2"/>
              <a:buChar char="p"/>
            </a:pPr>
            <a:endParaRPr lang="zh-CN" altLang="en-US" sz="2000" kern="100" dirty="0">
              <a:latin typeface="+mn-ea"/>
              <a:sym typeface="+mn-ea"/>
            </a:endParaRPr>
          </a:p>
        </p:txBody>
      </p:sp>
      <p:pic>
        <p:nvPicPr>
          <p:cNvPr id="3" name="图片 2"/>
          <p:cNvPicPr>
            <a:picLocks noChangeAspect="1"/>
          </p:cNvPicPr>
          <p:nvPr/>
        </p:nvPicPr>
        <p:blipFill>
          <a:blip r:embed="rId2"/>
          <a:stretch>
            <a:fillRect/>
          </a:stretch>
        </p:blipFill>
        <p:spPr>
          <a:xfrm>
            <a:off x="1115060" y="1637665"/>
            <a:ext cx="6102350" cy="3841750"/>
          </a:xfrm>
          <a:prstGeom prst="rect">
            <a:avLst/>
          </a:prstGeom>
        </p:spPr>
      </p:pic>
      <p:sp>
        <p:nvSpPr>
          <p:cNvPr id="5" name="文本框 4"/>
          <p:cNvSpPr txBox="1"/>
          <p:nvPr/>
        </p:nvSpPr>
        <p:spPr>
          <a:xfrm>
            <a:off x="3290570" y="2959735"/>
            <a:ext cx="1930400" cy="429895"/>
          </a:xfrm>
          <a:prstGeom prst="rect">
            <a:avLst/>
          </a:prstGeom>
          <a:solidFill>
            <a:schemeClr val="bg1"/>
          </a:solidFill>
          <a:ln>
            <a:noFill/>
          </a:ln>
        </p:spPr>
        <p:txBody>
          <a:bodyPr wrap="square">
            <a:spAutoFit/>
          </a:bodyPr>
          <a:p>
            <a:pPr indent="0" algn="l" eaLnBrk="1" hangingPunct="1">
              <a:buClrTx/>
              <a:buSzTx/>
              <a:buFont typeface="Wingdings" panose="05000000000000000000" charset="0"/>
              <a:buNone/>
            </a:pPr>
            <a:r>
              <a:rPr lang="zh-CN" altLang="en-US" sz="2200" b="1" kern="100" dirty="0">
                <a:latin typeface="+mn-ea"/>
                <a:sym typeface="+mn-ea"/>
              </a:rPr>
              <a:t> NνDEx</a:t>
            </a:r>
            <a:r>
              <a:rPr lang="en-US" altLang="zh-CN" sz="2200" b="1" kern="100" dirty="0">
                <a:latin typeface="+mn-ea"/>
                <a:sym typeface="+mn-ea"/>
              </a:rPr>
              <a:t>-100</a:t>
            </a:r>
            <a:endParaRPr lang="en-US" altLang="zh-CN" sz="2200" b="1" kern="100" dirty="0" smtClean="0">
              <a:latin typeface="+mn-ea"/>
              <a:ea typeface="+mn-ea"/>
              <a:cs typeface="+mn-ea"/>
              <a:sym typeface="+mn-ea"/>
            </a:endParaRPr>
          </a:p>
        </p:txBody>
      </p:sp>
      <p:sp>
        <p:nvSpPr>
          <p:cNvPr id="6" name="文本框 5"/>
          <p:cNvSpPr txBox="1"/>
          <p:nvPr/>
        </p:nvSpPr>
        <p:spPr>
          <a:xfrm>
            <a:off x="447040" y="5213985"/>
            <a:ext cx="8408035" cy="1445260"/>
          </a:xfrm>
          <a:prstGeom prst="rect">
            <a:avLst/>
          </a:prstGeom>
          <a:noFill/>
          <a:ln>
            <a:noFill/>
          </a:ln>
        </p:spPr>
        <p:txBody>
          <a:bodyPr wrap="square" anchor="t">
            <a:spAutoFit/>
          </a:bodyPr>
          <a:p>
            <a:pPr marL="342900" lvl="0" indent="-342900" algn="l" fontAlgn="auto">
              <a:lnSpc>
                <a:spcPct val="130000"/>
              </a:lnSpc>
              <a:spcBef>
                <a:spcPts val="600"/>
              </a:spcBef>
              <a:spcAft>
                <a:spcPts val="0"/>
              </a:spcAft>
              <a:buClrTx/>
              <a:buSzTx/>
              <a:buFont typeface="Wingdings" panose="05000000000000000000" pitchFamily="2" charset="2"/>
              <a:buChar char="p"/>
            </a:pPr>
            <a:r>
              <a:rPr lang="zh-CN" altLang="en-US" sz="2000" b="1" kern="100" dirty="0">
                <a:latin typeface="+mn-ea"/>
                <a:sym typeface="+mn-ea"/>
              </a:rPr>
              <a:t>完成吨级NνDEx实验概念验证，解决核心技术难题</a:t>
            </a:r>
            <a:endParaRPr lang="zh-CN" altLang="en-US" sz="2000" b="1" kern="100" dirty="0">
              <a:latin typeface="+mn-ea"/>
              <a:sym typeface="+mn-ea"/>
            </a:endParaRPr>
          </a:p>
          <a:p>
            <a:pPr marL="342900" lvl="0" indent="-342900" algn="l" fontAlgn="auto">
              <a:lnSpc>
                <a:spcPct val="130000"/>
              </a:lnSpc>
              <a:spcBef>
                <a:spcPts val="600"/>
              </a:spcBef>
              <a:spcAft>
                <a:spcPts val="0"/>
              </a:spcAft>
              <a:buClrTx/>
              <a:buSzTx/>
              <a:buFont typeface="Wingdings" panose="05000000000000000000" pitchFamily="2" charset="2"/>
              <a:buChar char="p"/>
            </a:pPr>
            <a:r>
              <a:rPr lang="zh-CN" altLang="en-US" sz="2000" kern="100" dirty="0">
                <a:latin typeface="+mn-ea"/>
                <a:sym typeface="+mn-ea"/>
              </a:rPr>
              <a:t>力争在 Q 值附近达到 1%的能量分辨率</a:t>
            </a:r>
            <a:endParaRPr lang="zh-CN" altLang="en-US" sz="2000" b="1" kern="100" dirty="0">
              <a:latin typeface="+mn-ea"/>
              <a:sym typeface="+mn-ea"/>
            </a:endParaRPr>
          </a:p>
          <a:p>
            <a:pPr marL="342900" lvl="0" indent="-342900" algn="l" fontAlgn="auto">
              <a:lnSpc>
                <a:spcPct val="130000"/>
              </a:lnSpc>
              <a:spcBef>
                <a:spcPts val="600"/>
              </a:spcBef>
              <a:spcAft>
                <a:spcPts val="0"/>
              </a:spcAft>
              <a:buClrTx/>
              <a:buSzTx/>
              <a:buFont typeface="Wingdings" panose="05000000000000000000" pitchFamily="2" charset="2"/>
              <a:buChar char="p"/>
            </a:pPr>
            <a:r>
              <a:rPr lang="zh-CN" altLang="en-US" sz="2000" b="1" kern="100" dirty="0">
                <a:latin typeface="+mn-ea"/>
                <a:sym typeface="+mn-ea"/>
              </a:rPr>
              <a:t>提供一种灵敏度达到0νββ有效中微子质量小于10meV的可行方案</a:t>
            </a:r>
            <a:endParaRPr lang="zh-CN" altLang="en-US" sz="2000" b="1" kern="100" dirty="0" smtClean="0">
              <a:latin typeface="+mn-ea"/>
              <a:ea typeface="+mn-ea"/>
              <a:cs typeface="+mn-ea"/>
              <a:sym typeface="+mn-ea"/>
            </a:endParaRPr>
          </a:p>
        </p:txBody>
      </p:sp>
      <p:sp>
        <p:nvSpPr>
          <p:cNvPr id="7" name="灯片编号占位符 6"/>
          <p:cNvSpPr>
            <a:spLocks noGrp="1"/>
          </p:cNvSpPr>
          <p:nvPr>
            <p:ph type="sldNum" sz="quarter" idx="12"/>
          </p:nvPr>
        </p:nvSpPr>
        <p:spPr>
          <a:xfrm>
            <a:off x="7073064" y="6455078"/>
            <a:ext cx="2025000" cy="316800"/>
          </a:xfrm>
        </p:spPr>
        <p:txBody>
          <a:bodyPr/>
          <a:lstStyle/>
          <a:p>
            <a:fld id="{49AE70B2-8BF9-45C0-BB95-33D1B9D3A854}" type="slidenum">
              <a:rPr lang="zh-CN" altLang="en-US" smtClean="0"/>
            </a:fld>
            <a:endParaRPr lang="zh-CN" altLang="en-US" dirty="0"/>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15" descr="TitleBKG2"/>
          <p:cNvPicPr>
            <a:picLocks noChangeAspect="1" noChangeArrowheads="1"/>
          </p:cNvPicPr>
          <p:nvPr/>
        </p:nvPicPr>
        <p:blipFill>
          <a:blip r:embed="rId1" cstate="email"/>
          <a:srcRect/>
          <a:stretch>
            <a:fillRect/>
          </a:stretch>
        </p:blipFill>
        <p:spPr bwMode="auto">
          <a:xfrm>
            <a:off x="0" y="572997"/>
            <a:ext cx="9144000" cy="71440"/>
          </a:xfrm>
          <a:prstGeom prst="rect">
            <a:avLst/>
          </a:prstGeom>
          <a:noFill/>
          <a:ln w="9525">
            <a:noFill/>
            <a:miter lim="800000"/>
            <a:headEnd/>
            <a:tailEnd/>
          </a:ln>
        </p:spPr>
      </p:pic>
      <p:sp>
        <p:nvSpPr>
          <p:cNvPr id="14" name="文本框 13"/>
          <p:cNvSpPr txBox="1"/>
          <p:nvPr/>
        </p:nvSpPr>
        <p:spPr>
          <a:xfrm>
            <a:off x="178435" y="0"/>
            <a:ext cx="8439785" cy="553085"/>
          </a:xfrm>
          <a:prstGeom prst="rect">
            <a:avLst/>
          </a:prstGeom>
          <a:noFill/>
        </p:spPr>
        <p:txBody>
          <a:bodyPr wrap="square" rtlCol="0" anchor="t">
            <a:spAutoFit/>
          </a:bodyPr>
          <a:p>
            <a:pPr algn="ctr"/>
            <a:r>
              <a:rPr lang="en-US" altLang="zh-CN" sz="3000" b="1" kern="100" dirty="0">
                <a:latin typeface="+mn-ea"/>
                <a:cs typeface="Times New Roman" panose="02020603050405020304" pitchFamily="18" charset="0"/>
              </a:rPr>
              <a:t>NvDEx-100</a:t>
            </a:r>
            <a:r>
              <a:rPr lang="zh-CN" altLang="en-US" sz="3000" b="1" kern="100" dirty="0">
                <a:latin typeface="+mn-ea"/>
                <a:cs typeface="Times New Roman" panose="02020603050405020304" pitchFamily="18" charset="0"/>
              </a:rPr>
              <a:t>基本</a:t>
            </a:r>
            <a:r>
              <a:rPr lang="zh-CN" altLang="en-US" sz="3000" b="1" kern="100" dirty="0">
                <a:latin typeface="+mn-ea"/>
                <a:cs typeface="Times New Roman" panose="02020603050405020304" pitchFamily="18" charset="0"/>
              </a:rPr>
              <a:t>构架</a:t>
            </a:r>
            <a:endParaRPr lang="zh-CN" altLang="en-US" sz="3000" b="1" kern="100" dirty="0">
              <a:latin typeface="+mn-ea"/>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379730" y="2029460"/>
            <a:ext cx="5241290" cy="2943225"/>
          </a:xfrm>
          <a:prstGeom prst="rect">
            <a:avLst/>
          </a:prstGeom>
          <a:ln>
            <a:noFill/>
          </a:ln>
        </p:spPr>
      </p:pic>
      <p:sp>
        <p:nvSpPr>
          <p:cNvPr id="3" name="文本框 2"/>
          <p:cNvSpPr txBox="1"/>
          <p:nvPr/>
        </p:nvSpPr>
        <p:spPr>
          <a:xfrm>
            <a:off x="379730" y="886460"/>
            <a:ext cx="6259195" cy="688340"/>
          </a:xfrm>
          <a:prstGeom prst="rect">
            <a:avLst/>
          </a:prstGeom>
          <a:noFill/>
          <a:ln>
            <a:solidFill>
              <a:srgbClr val="0070C0"/>
            </a:solidFill>
          </a:ln>
        </p:spPr>
        <p:txBody>
          <a:bodyPr wrap="square">
            <a:spAutoFit/>
          </a:bodyPr>
          <a:p>
            <a:pPr indent="0" algn="l" eaLnBrk="1" hangingPunct="1">
              <a:buClrTx/>
              <a:buSzTx/>
              <a:buFont typeface="Wingdings" panose="05000000000000000000" charset="0"/>
              <a:buNone/>
            </a:pPr>
            <a:r>
              <a:rPr lang="zh-CN" altLang="en-US" b="1" dirty="0" smtClean="0">
                <a:solidFill>
                  <a:srgbClr val="0945A5"/>
                </a:solidFill>
                <a:latin typeface="+mn-ea"/>
                <a:ea typeface="+mn-ea"/>
                <a:cs typeface="+mn-ea"/>
              </a:rPr>
              <a:t>分系统</a:t>
            </a:r>
            <a:r>
              <a:rPr lang="en-US" altLang="zh-CN" b="1" dirty="0" smtClean="0">
                <a:solidFill>
                  <a:srgbClr val="0945A5"/>
                </a:solidFill>
                <a:latin typeface="+mn-ea"/>
                <a:ea typeface="+mn-ea"/>
                <a:cs typeface="+mn-ea"/>
              </a:rPr>
              <a:t>1 - </a:t>
            </a:r>
            <a:r>
              <a:rPr b="1" kern="100" dirty="0">
                <a:solidFill>
                  <a:srgbClr val="0945A5"/>
                </a:solidFill>
                <a:latin typeface="+mn-ea"/>
                <a:cs typeface="Times New Roman" panose="02020603050405020304" pitchFamily="18" charset="0"/>
                <a:sym typeface="+mn-ea"/>
              </a:rPr>
              <a:t>高压 Se气体 TPC </a:t>
            </a:r>
            <a:endParaRPr b="1" kern="100" dirty="0">
              <a:solidFill>
                <a:srgbClr val="0945A5"/>
              </a:solidFill>
              <a:latin typeface="+mn-ea"/>
              <a:cs typeface="Times New Roman" panose="02020603050405020304" pitchFamily="18" charset="0"/>
              <a:sym typeface="+mn-ea"/>
            </a:endParaRPr>
          </a:p>
          <a:p>
            <a:pPr algn="l" fontAlgn="auto">
              <a:lnSpc>
                <a:spcPct val="130000"/>
              </a:lnSpc>
              <a:buClrTx/>
              <a:buSzTx/>
              <a:buFont typeface="Wingdings" panose="05000000000000000000" charset="0"/>
              <a:buNone/>
            </a:pPr>
            <a:r>
              <a:rPr lang="zh-CN" altLang="en-US" sz="1600" b="1" kern="100" dirty="0">
                <a:latin typeface="Times New Roman" panose="02020603050405020304" pitchFamily="18" charset="0"/>
                <a:ea typeface="+mn-ea"/>
                <a:cs typeface="Times New Roman" panose="02020603050405020304" pitchFamily="18" charset="0"/>
                <a:sym typeface="+mn-ea"/>
              </a:rPr>
              <a:t>（1）</a:t>
            </a:r>
            <a:r>
              <a:rPr lang="zh-CN" altLang="en-US" sz="1600" b="1" kern="100" dirty="0">
                <a:latin typeface="Times New Roman" panose="02020603050405020304" pitchFamily="18" charset="0"/>
                <a:cs typeface="Times New Roman" panose="02020603050405020304" pitchFamily="18" charset="0"/>
                <a:sym typeface="+mn-ea"/>
              </a:rPr>
              <a:t>高压气腔</a:t>
            </a:r>
            <a:r>
              <a:rPr lang="zh-CN" altLang="en-US" sz="1600" b="1" kern="100" dirty="0">
                <a:latin typeface="Times New Roman" panose="02020603050405020304" pitchFamily="18" charset="0"/>
                <a:cs typeface="Times New Roman" panose="02020603050405020304" pitchFamily="18" charset="0"/>
                <a:sym typeface="+mn-ea"/>
              </a:rPr>
              <a:t>（2）低本底</a:t>
            </a:r>
            <a:r>
              <a:rPr lang="en-US" altLang="zh-CN" sz="1600" b="1" kern="100" dirty="0">
                <a:latin typeface="Times New Roman" panose="02020603050405020304" pitchFamily="18" charset="0"/>
                <a:cs typeface="Times New Roman" panose="02020603050405020304" pitchFamily="18" charset="0"/>
                <a:sym typeface="+mn-ea"/>
              </a:rPr>
              <a:t>TPC</a:t>
            </a:r>
            <a:r>
              <a:rPr lang="zh-CN" altLang="en-US" sz="1600" b="1" kern="100" dirty="0">
                <a:latin typeface="Times New Roman" panose="02020603050405020304" pitchFamily="18" charset="0"/>
                <a:cs typeface="Times New Roman" panose="02020603050405020304" pitchFamily="18" charset="0"/>
                <a:sym typeface="+mn-ea"/>
              </a:rPr>
              <a:t>场笼设计（</a:t>
            </a:r>
            <a:r>
              <a:rPr lang="en-US" altLang="zh-CN" sz="1600" b="1" kern="100" dirty="0">
                <a:latin typeface="Times New Roman" panose="02020603050405020304" pitchFamily="18" charset="0"/>
                <a:cs typeface="Times New Roman" panose="02020603050405020304" pitchFamily="18" charset="0"/>
                <a:sym typeface="+mn-ea"/>
              </a:rPr>
              <a:t>3</a:t>
            </a:r>
            <a:r>
              <a:rPr lang="zh-CN" altLang="en-US" sz="1600" b="1" kern="100" dirty="0">
                <a:latin typeface="Times New Roman" panose="02020603050405020304" pitchFamily="18" charset="0"/>
                <a:cs typeface="Times New Roman" panose="02020603050405020304" pitchFamily="18" charset="0"/>
                <a:sym typeface="+mn-ea"/>
              </a:rPr>
              <a:t>）气体控制系统</a:t>
            </a:r>
            <a:endParaRPr lang="zh-CN" altLang="en-US" sz="1600" b="1" kern="100" dirty="0" smtClean="0">
              <a:solidFill>
                <a:srgbClr val="0945A5"/>
              </a:solidFill>
              <a:latin typeface="Times New Roman" panose="02020603050405020304" pitchFamily="18" charset="0"/>
              <a:ea typeface="+mn-ea"/>
              <a:cs typeface="Times New Roman" panose="02020603050405020304" pitchFamily="18" charset="0"/>
              <a:sym typeface="+mn-ea"/>
            </a:endParaRPr>
          </a:p>
        </p:txBody>
      </p:sp>
      <p:sp>
        <p:nvSpPr>
          <p:cNvPr id="7" name="文本框 6"/>
          <p:cNvSpPr txBox="1"/>
          <p:nvPr/>
        </p:nvSpPr>
        <p:spPr>
          <a:xfrm>
            <a:off x="5840730" y="2649855"/>
            <a:ext cx="2844165" cy="1008380"/>
          </a:xfrm>
          <a:prstGeom prst="rect">
            <a:avLst/>
          </a:prstGeom>
          <a:noFill/>
          <a:ln>
            <a:solidFill>
              <a:srgbClr val="7030A0"/>
            </a:solidFill>
          </a:ln>
        </p:spPr>
        <p:txBody>
          <a:bodyPr wrap="square">
            <a:spAutoFit/>
          </a:bodyPr>
          <a:p>
            <a:pPr lvl="0" algn="l">
              <a:buClrTx/>
              <a:buSzTx/>
              <a:buFont typeface="Wingdings" panose="05000000000000000000" charset="0"/>
            </a:pPr>
            <a:r>
              <a:rPr lang="zh-CN" altLang="en-US" b="1" dirty="0" smtClean="0">
                <a:solidFill>
                  <a:srgbClr val="0945A5"/>
                </a:solidFill>
                <a:latin typeface="+mn-ea"/>
                <a:cs typeface="+mn-ea"/>
                <a:sym typeface="+mn-ea"/>
              </a:rPr>
              <a:t>分系统</a:t>
            </a:r>
            <a:r>
              <a:rPr lang="zh-CN" altLang="en-US" b="1" kern="100" dirty="0">
                <a:latin typeface="Times New Roman" panose="02020603050405020304" pitchFamily="18" charset="0"/>
                <a:cs typeface="Times New Roman" panose="02020603050405020304" pitchFamily="18" charset="0"/>
                <a:sym typeface="+mn-ea"/>
              </a:rPr>
              <a:t>3</a:t>
            </a:r>
            <a:r>
              <a:rPr lang="en-US" altLang="zh-CN" b="1" kern="100" dirty="0">
                <a:latin typeface="Times New Roman" panose="02020603050405020304" pitchFamily="18" charset="0"/>
                <a:cs typeface="Times New Roman" panose="02020603050405020304" pitchFamily="18" charset="0"/>
                <a:sym typeface="+mn-ea"/>
              </a:rPr>
              <a:t> </a:t>
            </a:r>
            <a:r>
              <a:rPr lang="en-US" altLang="zh-CN" b="1" dirty="0" smtClean="0">
                <a:solidFill>
                  <a:srgbClr val="0945A5"/>
                </a:solidFill>
                <a:latin typeface="+mn-ea"/>
                <a:cs typeface="+mn-ea"/>
                <a:sym typeface="+mn-ea"/>
              </a:rPr>
              <a:t>- </a:t>
            </a:r>
            <a:r>
              <a:rPr lang="zh-CN" altLang="en-US" b="1" dirty="0" smtClean="0">
                <a:solidFill>
                  <a:srgbClr val="0945A5"/>
                </a:solidFill>
                <a:latin typeface="+mn-ea"/>
                <a:cs typeface="+mn-ea"/>
                <a:sym typeface="+mn-ea"/>
              </a:rPr>
              <a:t>本底</a:t>
            </a:r>
            <a:r>
              <a:rPr lang="zh-CN" altLang="en-US" b="1" dirty="0" smtClean="0">
                <a:solidFill>
                  <a:srgbClr val="0945A5"/>
                </a:solidFill>
                <a:latin typeface="+mn-ea"/>
                <a:cs typeface="+mn-ea"/>
                <a:sym typeface="+mn-ea"/>
              </a:rPr>
              <a:t>控制</a:t>
            </a:r>
            <a:endParaRPr lang="zh-CN" altLang="en-US" b="1" dirty="0" smtClean="0">
              <a:solidFill>
                <a:srgbClr val="0945A5"/>
              </a:solidFill>
              <a:latin typeface="+mn-ea"/>
              <a:cs typeface="+mn-ea"/>
              <a:sym typeface="+mn-ea"/>
            </a:endParaRPr>
          </a:p>
          <a:p>
            <a:pPr lvl="0" algn="l">
              <a:lnSpc>
                <a:spcPct val="130000"/>
              </a:lnSpc>
              <a:buClrTx/>
              <a:buSzTx/>
              <a:buFont typeface="Wingdings" panose="05000000000000000000" charset="0"/>
              <a:buNone/>
            </a:pPr>
            <a:r>
              <a:rPr lang="zh-CN" altLang="en-US" sz="1600" b="1" kern="100" dirty="0">
                <a:latin typeface="Times New Roman" panose="02020603050405020304" pitchFamily="18" charset="0"/>
                <a:cs typeface="Times New Roman" panose="02020603050405020304" pitchFamily="18" charset="0"/>
                <a:sym typeface="+mn-ea"/>
              </a:rPr>
              <a:t>（1）任务1和任务2材料选择</a:t>
            </a:r>
            <a:endParaRPr lang="zh-CN" altLang="en-US" sz="1600" b="1" kern="100" dirty="0">
              <a:latin typeface="Times New Roman" panose="02020603050405020304" pitchFamily="18" charset="0"/>
              <a:cs typeface="Times New Roman" panose="02020603050405020304" pitchFamily="18" charset="0"/>
              <a:sym typeface="+mn-ea"/>
            </a:endParaRPr>
          </a:p>
          <a:p>
            <a:pPr lvl="0" algn="l">
              <a:lnSpc>
                <a:spcPct val="130000"/>
              </a:lnSpc>
              <a:buClrTx/>
              <a:buSzTx/>
              <a:buFont typeface="Wingdings" panose="05000000000000000000" charset="0"/>
              <a:buNone/>
            </a:pPr>
            <a:r>
              <a:rPr lang="zh-CN" altLang="en-US" sz="1600" b="1" kern="100" dirty="0">
                <a:latin typeface="Times New Roman" panose="02020603050405020304" pitchFamily="18" charset="0"/>
                <a:cs typeface="Times New Roman" panose="02020603050405020304" pitchFamily="18" charset="0"/>
                <a:sym typeface="+mn-ea"/>
              </a:rPr>
              <a:t>（2）内外屏蔽系统</a:t>
            </a:r>
            <a:endParaRPr lang="zh-CN" altLang="en-US" sz="1600" b="1" kern="100" dirty="0">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5840730" y="4298315"/>
            <a:ext cx="2843530" cy="1605280"/>
          </a:xfrm>
          <a:prstGeom prst="rect">
            <a:avLst/>
          </a:prstGeom>
          <a:noFill/>
          <a:ln>
            <a:solidFill>
              <a:srgbClr val="0070C0"/>
            </a:solidFill>
          </a:ln>
        </p:spPr>
        <p:txBody>
          <a:bodyPr wrap="square">
            <a:spAutoFit/>
          </a:bodyPr>
          <a:p>
            <a:pPr algn="l"/>
            <a:r>
              <a:rPr lang="zh-CN" altLang="en-US" b="1" dirty="0" smtClean="0">
                <a:solidFill>
                  <a:srgbClr val="0945A5"/>
                </a:solidFill>
                <a:latin typeface="+mn-ea"/>
                <a:cs typeface="+mn-ea"/>
                <a:sym typeface="+mn-ea"/>
              </a:rPr>
              <a:t>分系统</a:t>
            </a:r>
            <a:r>
              <a:rPr lang="en-US" altLang="zh-CN" b="1" dirty="0" smtClean="0">
                <a:solidFill>
                  <a:srgbClr val="0945A5"/>
                </a:solidFill>
                <a:latin typeface="+mn-ea"/>
                <a:cs typeface="+mn-ea"/>
                <a:sym typeface="+mn-ea"/>
              </a:rPr>
              <a:t>4 - </a:t>
            </a:r>
            <a:r>
              <a:rPr lang="zh-CN" altLang="en-US" b="1" dirty="0" smtClean="0">
                <a:solidFill>
                  <a:srgbClr val="0945A5"/>
                </a:solidFill>
                <a:latin typeface="+mn-ea"/>
                <a:cs typeface="+mn-ea"/>
                <a:sym typeface="+mn-ea"/>
              </a:rPr>
              <a:t>数据分析算法研发和</a:t>
            </a:r>
            <a:r>
              <a:rPr lang="zh-CN" altLang="en-US" b="1" dirty="0" smtClean="0">
                <a:solidFill>
                  <a:srgbClr val="0945A5"/>
                </a:solidFill>
                <a:latin typeface="+mn-ea"/>
                <a:cs typeface="+mn-ea"/>
                <a:sym typeface="+mn-ea"/>
              </a:rPr>
              <a:t>系统集成</a:t>
            </a:r>
            <a:endParaRPr lang="zh-CN" altLang="en-US" b="1" dirty="0" smtClean="0">
              <a:solidFill>
                <a:srgbClr val="0945A5"/>
              </a:solidFill>
              <a:latin typeface="+mn-ea"/>
              <a:cs typeface="+mn-ea"/>
              <a:sym typeface="+mn-ea"/>
            </a:endParaRPr>
          </a:p>
          <a:p>
            <a:pPr algn="l">
              <a:lnSpc>
                <a:spcPct val="130000"/>
              </a:lnSpc>
              <a:buClrTx/>
              <a:buSzTx/>
              <a:buNone/>
            </a:pPr>
            <a:r>
              <a:rPr lang="zh-CN" altLang="en-US" sz="1600" b="1" kern="100" dirty="0">
                <a:latin typeface="Times New Roman" panose="02020603050405020304" pitchFamily="18" charset="0"/>
                <a:cs typeface="Times New Roman" panose="02020603050405020304" pitchFamily="18" charset="0"/>
                <a:sym typeface="+mn-ea"/>
              </a:rPr>
              <a:t>（1）任务1，任务2和任务3集成和联调</a:t>
            </a:r>
            <a:endParaRPr lang="zh-CN" altLang="en-US" sz="1600" b="1" kern="100" dirty="0">
              <a:latin typeface="Times New Roman" panose="02020603050405020304" pitchFamily="18" charset="0"/>
              <a:cs typeface="Times New Roman" panose="02020603050405020304" pitchFamily="18" charset="0"/>
              <a:sym typeface="+mn-ea"/>
            </a:endParaRPr>
          </a:p>
          <a:p>
            <a:pPr algn="l">
              <a:lnSpc>
                <a:spcPct val="130000"/>
              </a:lnSpc>
              <a:buClrTx/>
              <a:buSzTx/>
              <a:buNone/>
            </a:pPr>
            <a:r>
              <a:rPr lang="zh-CN" altLang="en-US" sz="1600" b="1" kern="100" dirty="0">
                <a:latin typeface="Times New Roman" panose="02020603050405020304" pitchFamily="18" charset="0"/>
                <a:cs typeface="Times New Roman" panose="02020603050405020304" pitchFamily="18" charset="0"/>
                <a:sym typeface="+mn-ea"/>
              </a:rPr>
              <a:t>（2）数据分析算法</a:t>
            </a:r>
            <a:endParaRPr lang="zh-CN" altLang="en-US" sz="1600" b="1" kern="100" dirty="0">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379730" y="5232400"/>
            <a:ext cx="4825365" cy="688340"/>
          </a:xfrm>
          <a:prstGeom prst="rect">
            <a:avLst/>
          </a:prstGeom>
          <a:noFill/>
          <a:ln>
            <a:solidFill>
              <a:srgbClr val="0070C0"/>
            </a:solidFill>
          </a:ln>
        </p:spPr>
        <p:txBody>
          <a:bodyPr wrap="square" rtlCol="0">
            <a:spAutoFit/>
          </a:bodyPr>
          <a:p>
            <a:pPr lvl="0" algn="l">
              <a:buClrTx/>
              <a:buSzTx/>
              <a:buFont typeface="Wingdings" panose="05000000000000000000" charset="0"/>
            </a:pPr>
            <a:r>
              <a:rPr lang="zh-CN" altLang="en-US" b="1" dirty="0" smtClean="0">
                <a:solidFill>
                  <a:srgbClr val="0945A5"/>
                </a:solidFill>
                <a:latin typeface="+mn-ea"/>
                <a:cs typeface="+mn-ea"/>
                <a:sym typeface="+mn-ea"/>
              </a:rPr>
              <a:t>分系统</a:t>
            </a:r>
            <a:r>
              <a:rPr lang="en-US" altLang="zh-CN" b="1" dirty="0" smtClean="0">
                <a:solidFill>
                  <a:srgbClr val="0945A5"/>
                </a:solidFill>
                <a:latin typeface="+mn-ea"/>
                <a:cs typeface="+mn-ea"/>
                <a:sym typeface="+mn-ea"/>
              </a:rPr>
              <a:t>2 - </a:t>
            </a:r>
            <a:r>
              <a:rPr lang="zh-CN" altLang="en-US" b="1" dirty="0" smtClean="0">
                <a:solidFill>
                  <a:srgbClr val="0945A5"/>
                </a:solidFill>
                <a:latin typeface="+mn-ea"/>
                <a:cs typeface="+mn-ea"/>
                <a:sym typeface="+mn-ea"/>
              </a:rPr>
              <a:t>基于 Topmetal 芯片的读出平面</a:t>
            </a:r>
            <a:endParaRPr lang="zh-CN" altLang="en-US" b="1" dirty="0" smtClean="0">
              <a:solidFill>
                <a:srgbClr val="0945A5"/>
              </a:solidFill>
              <a:latin typeface="+mn-ea"/>
              <a:cs typeface="+mn-ea"/>
              <a:sym typeface="+mn-ea"/>
            </a:endParaRPr>
          </a:p>
          <a:p>
            <a:pPr algn="l" eaLnBrk="1" hangingPunct="1">
              <a:lnSpc>
                <a:spcPct val="130000"/>
              </a:lnSpc>
              <a:buClrTx/>
              <a:buSzTx/>
              <a:buFont typeface="Wingdings" panose="05000000000000000000" charset="0"/>
              <a:buNone/>
            </a:pPr>
            <a:r>
              <a:rPr lang="zh-CN" altLang="en-US" sz="1600" b="1" kern="100" dirty="0">
                <a:latin typeface="Times New Roman" panose="02020603050405020304" pitchFamily="18" charset="0"/>
                <a:cs typeface="Times New Roman" panose="02020603050405020304" pitchFamily="18" charset="0"/>
                <a:sym typeface="+mn-ea"/>
              </a:rPr>
              <a:t>（1）Topmetal芯片</a:t>
            </a:r>
            <a:r>
              <a:rPr lang="en-US" altLang="zh-CN" sz="1600" b="1" kern="100" dirty="0">
                <a:latin typeface="Times New Roman" panose="02020603050405020304" pitchFamily="18" charset="0"/>
                <a:cs typeface="Times New Roman" panose="02020603050405020304" pitchFamily="18" charset="0"/>
                <a:sym typeface="+mn-ea"/>
              </a:rPr>
              <a:t> </a:t>
            </a:r>
            <a:r>
              <a:rPr lang="zh-CN" altLang="en-US" sz="1600" b="1" kern="100" dirty="0">
                <a:latin typeface="Times New Roman" panose="02020603050405020304" pitchFamily="18" charset="0"/>
                <a:cs typeface="Times New Roman" panose="02020603050405020304" pitchFamily="18" charset="0"/>
                <a:sym typeface="+mn-ea"/>
              </a:rPr>
              <a:t>（2）聚焦电场和读出</a:t>
            </a:r>
            <a:r>
              <a:rPr lang="zh-CN" altLang="en-US" sz="1600" b="1" kern="100" dirty="0">
                <a:latin typeface="Times New Roman" panose="02020603050405020304" pitchFamily="18" charset="0"/>
                <a:cs typeface="Times New Roman" panose="02020603050405020304" pitchFamily="18" charset="0"/>
                <a:sym typeface="+mn-ea"/>
              </a:rPr>
              <a:t>系统</a:t>
            </a:r>
            <a:endParaRPr lang="zh-CN" altLang="en-US" sz="1600" b="1" kern="100" dirty="0">
              <a:latin typeface="Times New Roman" panose="02020603050405020304" pitchFamily="18" charset="0"/>
              <a:cs typeface="Times New Roman" panose="02020603050405020304" pitchFamily="18" charset="0"/>
              <a:sym typeface="+mn-ea"/>
            </a:endParaRPr>
          </a:p>
        </p:txBody>
      </p:sp>
      <p:cxnSp>
        <p:nvCxnSpPr>
          <p:cNvPr id="10" name="直接箭头连接符 9"/>
          <p:cNvCxnSpPr/>
          <p:nvPr/>
        </p:nvCxnSpPr>
        <p:spPr>
          <a:xfrm flipH="1">
            <a:off x="2371090" y="1574800"/>
            <a:ext cx="57785" cy="130492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3006090" y="1581150"/>
            <a:ext cx="692785" cy="184721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flipV="1">
            <a:off x="5711190" y="1553845"/>
            <a:ext cx="565150" cy="1073785"/>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4602480" y="3560445"/>
            <a:ext cx="1287780" cy="170180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5527040" y="3258820"/>
            <a:ext cx="316230" cy="236855"/>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flipV="1">
            <a:off x="3927475" y="2957830"/>
            <a:ext cx="1915795" cy="7493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1380490" y="1574800"/>
            <a:ext cx="725805" cy="146621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984885" y="1538605"/>
            <a:ext cx="615950" cy="257873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3006090" y="3646170"/>
            <a:ext cx="970915" cy="158623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曲线连接符 30"/>
          <p:cNvCxnSpPr>
            <a:stCxn id="8" idx="3"/>
            <a:endCxn id="3" idx="3"/>
          </p:cNvCxnSpPr>
          <p:nvPr/>
        </p:nvCxnSpPr>
        <p:spPr>
          <a:xfrm flipH="1" flipV="1">
            <a:off x="6638925" y="1230630"/>
            <a:ext cx="2045335" cy="3870325"/>
          </a:xfrm>
          <a:prstGeom prst="curvedConnector3">
            <a:avLst>
              <a:gd name="adj1" fmla="val -11642"/>
            </a:avLst>
          </a:prstGeom>
          <a:ln w="41275" cap="sq">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flipV="1">
            <a:off x="7207250" y="3678555"/>
            <a:ext cx="154305" cy="605790"/>
          </a:xfrm>
          <a:prstGeom prst="straightConnector1">
            <a:avLst/>
          </a:prstGeom>
          <a:ln w="41275" cap="sq">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曲线连接符 40"/>
          <p:cNvCxnSpPr>
            <a:stCxn id="8" idx="2"/>
            <a:endCxn id="9" idx="2"/>
          </p:cNvCxnSpPr>
          <p:nvPr/>
        </p:nvCxnSpPr>
        <p:spPr>
          <a:xfrm rot="5400000">
            <a:off x="5019040" y="3677285"/>
            <a:ext cx="17145" cy="4469765"/>
          </a:xfrm>
          <a:prstGeom prst="curvedConnector3">
            <a:avLst>
              <a:gd name="adj1" fmla="val 1488889"/>
            </a:avLst>
          </a:prstGeom>
          <a:ln w="41275" cap="sq">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a:xfrm>
            <a:off x="7073064" y="6455078"/>
            <a:ext cx="2025000" cy="316800"/>
          </a:xfrm>
        </p:spPr>
        <p:txBody>
          <a:bodyPr/>
          <a:lstStyle/>
          <a:p>
            <a:fld id="{49AE70B2-8BF9-45C0-BB95-33D1B9D3A854}" type="slidenum">
              <a:rPr lang="zh-CN" altLang="en-US" smtClean="0"/>
            </a:fld>
            <a:endParaRPr lang="zh-CN" altLang="en-US" dirty="0"/>
          </a:p>
        </p:txBody>
      </p:sp>
      <p:sp>
        <p:nvSpPr>
          <p:cNvPr id="4" name="文本框 3"/>
          <p:cNvSpPr txBox="1"/>
          <p:nvPr/>
        </p:nvSpPr>
        <p:spPr>
          <a:xfrm>
            <a:off x="2218690" y="3385185"/>
            <a:ext cx="1635125" cy="368300"/>
          </a:xfrm>
          <a:prstGeom prst="rect">
            <a:avLst/>
          </a:prstGeom>
          <a:solidFill>
            <a:schemeClr val="bg1"/>
          </a:solidFill>
          <a:ln>
            <a:noFill/>
          </a:ln>
        </p:spPr>
        <p:txBody>
          <a:bodyPr wrap="square">
            <a:spAutoFit/>
          </a:bodyPr>
          <a:p>
            <a:pPr indent="0" algn="l" eaLnBrk="1" hangingPunct="1">
              <a:buClrTx/>
              <a:buSzTx/>
              <a:buFont typeface="Wingdings" panose="05000000000000000000" charset="0"/>
              <a:buNone/>
            </a:pPr>
            <a:r>
              <a:rPr lang="zh-CN" altLang="en-US" b="1" kern="100" dirty="0">
                <a:latin typeface="+mn-ea"/>
                <a:sym typeface="+mn-ea"/>
              </a:rPr>
              <a:t> NνDEx</a:t>
            </a:r>
            <a:r>
              <a:rPr lang="en-US" altLang="zh-CN" b="1" kern="100" dirty="0">
                <a:latin typeface="+mn-ea"/>
                <a:sym typeface="+mn-ea"/>
              </a:rPr>
              <a:t>-100</a:t>
            </a:r>
            <a:endParaRPr lang="en-US" altLang="zh-CN" b="1" kern="100" dirty="0" smtClean="0">
              <a:latin typeface="+mn-ea"/>
              <a:ea typeface="+mn-ea"/>
              <a:cs typeface="+mn-ea"/>
              <a:sym typeface="+mn-ea"/>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a:xfrm>
            <a:off x="7171055" y="6540968"/>
            <a:ext cx="2025000" cy="316800"/>
          </a:xfrm>
        </p:spPr>
        <p:txBody>
          <a:bodyPr/>
          <a:p>
            <a:fld id="{49AE70B2-8BF9-45C0-BB95-33D1B9D3A854}" type="slidenum">
              <a:rPr lang="zh-CN" altLang="en-US" smtClean="0"/>
            </a:fld>
            <a:endParaRPr lang="zh-CN" altLang="en-US"/>
          </a:p>
        </p:txBody>
      </p:sp>
      <p:graphicFrame>
        <p:nvGraphicFramePr>
          <p:cNvPr id="3" name="表格 2"/>
          <p:cNvGraphicFramePr/>
          <p:nvPr>
            <p:custDataLst>
              <p:tags r:id="rId1"/>
            </p:custDataLst>
          </p:nvPr>
        </p:nvGraphicFramePr>
        <p:xfrm>
          <a:off x="146685" y="1267460"/>
          <a:ext cx="8851265" cy="5488940"/>
        </p:xfrm>
        <a:graphic>
          <a:graphicData uri="http://schemas.openxmlformats.org/drawingml/2006/table">
            <a:tbl>
              <a:tblPr firstRow="1" bandRow="1">
                <a:tableStyleId>{5940675A-B579-460E-94D1-54222C63F5DA}</a:tableStyleId>
              </a:tblPr>
              <a:tblGrid>
                <a:gridCol w="257810"/>
                <a:gridCol w="208280"/>
                <a:gridCol w="1861820"/>
                <a:gridCol w="1121410"/>
                <a:gridCol w="1299210"/>
                <a:gridCol w="1074420"/>
                <a:gridCol w="1117600"/>
                <a:gridCol w="1024890"/>
                <a:gridCol w="885825"/>
              </a:tblGrid>
              <a:tr h="276860">
                <a:tc gridSpan="4">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预期成果</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考核指标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考核方式（方法）及评价手段</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0080">
                <a:tc gridSpan="3">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预期成果名称</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预期成果类型</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指标名称</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立项时已有指标值/状态</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FF0000"/>
                          </a:solidFill>
                          <a:latin typeface="宋体" panose="02010600030101010101" pitchFamily="2" charset="-122"/>
                          <a:ea typeface="宋体" panose="02010600030101010101" pitchFamily="2" charset="-122"/>
                          <a:cs typeface="宋体" panose="02010600030101010101" pitchFamily="2" charset="-122"/>
                        </a:rPr>
                        <a:t>中期指标值/状态</a:t>
                      </a:r>
                      <a:endParaRPr lang="en-US" altLang="en-US" sz="1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highlight>
                            <a:srgbClr val="FFFF00"/>
                          </a:highlight>
                          <a:latin typeface="宋体" panose="02010600030101010101" pitchFamily="2" charset="-122"/>
                          <a:ea typeface="宋体" panose="02010600030101010101" pitchFamily="2" charset="-122"/>
                          <a:cs typeface="宋体" panose="02010600030101010101" pitchFamily="2" charset="-122"/>
                        </a:rPr>
                        <a:t>完成时指标值/状态</a:t>
                      </a:r>
                      <a:endParaRPr lang="en-US" altLang="en-US" sz="1400" b="1">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853440">
                <a:tc rowSpan="5">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主要成果</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latin typeface="宋体" panose="02010600030101010101" pitchFamily="2" charset="-122"/>
                          <a:ea typeface="宋体" panose="02010600030101010101" pitchFamily="2" charset="-122"/>
                          <a:cs typeface="宋体" panose="02010600030101010101" pitchFamily="2" charset="-122"/>
                        </a:rPr>
                        <a:t>1</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高压气腔及气体系统</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☑实验装置/系统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指标1.1</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气密性</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尚无指标</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solidFill>
                            <a:srgbClr val="FF0000"/>
                          </a:solidFill>
                          <a:latin typeface="宋体" panose="02010600030101010101" pitchFamily="2" charset="-122"/>
                          <a:ea typeface="宋体" panose="02010600030101010101" pitchFamily="2" charset="-122"/>
                          <a:cs typeface="宋体" panose="02010600030101010101" pitchFamily="2" charset="-122"/>
                        </a:rPr>
                        <a:t>&lt;0.05ppm</a:t>
                      </a:r>
                      <a:endParaRPr lang="en-US" sz="1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400" b="1">
                          <a:solidFill>
                            <a:srgbClr val="FF0000"/>
                          </a:solidFill>
                          <a:latin typeface="宋体" panose="02010600030101010101" pitchFamily="2" charset="-122"/>
                          <a:ea typeface="宋体" panose="02010600030101010101" pitchFamily="2" charset="-122"/>
                          <a:cs typeface="宋体" panose="02010600030101010101" pitchFamily="2" charset="-122"/>
                        </a:rPr>
                        <a:t>@10 atm </a:t>
                      </a:r>
                      <a:endParaRPr lang="en-US" altLang="en-US" sz="1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highlight>
                            <a:srgbClr val="FFFF00"/>
                          </a:highlight>
                          <a:latin typeface="宋体" panose="02010600030101010101" pitchFamily="2" charset="-122"/>
                          <a:ea typeface="宋体" panose="02010600030101010101" pitchFamily="2" charset="-122"/>
                          <a:cs typeface="宋体" panose="02010600030101010101" pitchFamily="2" charset="-122"/>
                        </a:rPr>
                        <a:t>&lt;0.05ppm@15 atm </a:t>
                      </a:r>
                      <a:endParaRPr lang="en-US" altLang="en-US" sz="1400" b="1">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试验测试</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报告及鉴</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定评价</a:t>
                      </a:r>
                      <a:endParaRPr 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67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2</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时间投影室及其读出平面</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☑新技术 ☑新方法 □ ☑实验装置/系统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指标2.1</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读出噪声</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尚无指标</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solidFill>
                            <a:srgbClr val="FF0000"/>
                          </a:solidFill>
                          <a:latin typeface="宋体" panose="02010600030101010101" pitchFamily="2" charset="-122"/>
                          <a:ea typeface="宋体" panose="02010600030101010101" pitchFamily="2" charset="-122"/>
                          <a:cs typeface="宋体" panose="02010600030101010101" pitchFamily="2" charset="-122"/>
                        </a:rPr>
                        <a:t> &lt;100e-</a:t>
                      </a:r>
                      <a:endParaRPr lang="en-US" altLang="en-US" sz="1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highlight>
                            <a:srgbClr val="FFFF00"/>
                          </a:highlight>
                          <a:latin typeface="宋体" panose="02010600030101010101" pitchFamily="2" charset="-122"/>
                          <a:ea typeface="宋体" panose="02010600030101010101" pitchFamily="2" charset="-122"/>
                          <a:cs typeface="宋体" panose="02010600030101010101" pitchFamily="2" charset="-122"/>
                        </a:rPr>
                        <a:t> &lt;45e-</a:t>
                      </a:r>
                      <a:endParaRPr lang="en-US" altLang="en-US" sz="1400" b="1">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试验测试</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报告及鉴</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定评价</a:t>
                      </a:r>
                      <a:endParaRPr 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26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指标2.2</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读出能量分辨率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尚无指标</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sz="1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400" b="1">
                          <a:solidFill>
                            <a:srgbClr val="FF0000"/>
                          </a:solidFill>
                          <a:latin typeface="宋体" panose="02010600030101010101" pitchFamily="2" charset="-122"/>
                          <a:ea typeface="宋体" panose="02010600030101010101" pitchFamily="2" charset="-122"/>
                          <a:cs typeface="宋体" panose="02010600030101010101" pitchFamily="2" charset="-122"/>
                        </a:rPr>
                        <a:t> &lt;5%</a:t>
                      </a:r>
                      <a:endParaRPr lang="en-US" altLang="en-US" sz="1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highlight>
                            <a:srgbClr val="FFFF00"/>
                          </a:highlight>
                          <a:latin typeface="宋体" panose="02010600030101010101" pitchFamily="2" charset="-122"/>
                          <a:ea typeface="宋体" panose="02010600030101010101" pitchFamily="2" charset="-122"/>
                          <a:cs typeface="宋体" panose="02010600030101010101" pitchFamily="2" charset="-122"/>
                        </a:rPr>
                        <a:t> </a:t>
                      </a:r>
                      <a:endParaRPr lang="en-US" sz="1400" b="1">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buNone/>
                      </a:pPr>
                      <a:r>
                        <a:rPr lang="en-US" sz="1400" b="1">
                          <a:highlight>
                            <a:srgbClr val="FFFF00"/>
                          </a:highlight>
                          <a:latin typeface="宋体" panose="02010600030101010101" pitchFamily="2" charset="-122"/>
                          <a:ea typeface="宋体" panose="02010600030101010101" pitchFamily="2" charset="-122"/>
                          <a:cs typeface="宋体" panose="02010600030101010101" pitchFamily="2" charset="-122"/>
                        </a:rPr>
                        <a:t> &lt;1%</a:t>
                      </a:r>
                      <a:endParaRPr lang="en-US" altLang="en-US" sz="1400" b="1">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试验测试</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报告及鉴</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定评价</a:t>
                      </a:r>
                      <a:endParaRPr 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00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3</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屏蔽体系统</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☑实验装置/系统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指标3.1</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本底水平（ROI）</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尚无指标</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solidFill>
                            <a:srgbClr val="FF0000"/>
                          </a:solidFill>
                          <a:latin typeface="宋体" panose="02010600030101010101" pitchFamily="2" charset="-122"/>
                          <a:ea typeface="宋体" panose="02010600030101010101" pitchFamily="2" charset="-122"/>
                          <a:cs typeface="宋体" panose="02010600030101010101" pitchFamily="2" charset="-122"/>
                        </a:rPr>
                        <a:t>屏蔽体系统组</a:t>
                      </a:r>
                      <a:endParaRPr lang="en-US" sz="1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400" b="1">
                          <a:solidFill>
                            <a:srgbClr val="FF0000"/>
                          </a:solidFill>
                          <a:latin typeface="宋体" panose="02010600030101010101" pitchFamily="2" charset="-122"/>
                          <a:ea typeface="宋体" panose="02010600030101010101" pitchFamily="2" charset="-122"/>
                          <a:cs typeface="宋体" panose="02010600030101010101" pitchFamily="2" charset="-122"/>
                        </a:rPr>
                        <a:t>装完成</a:t>
                      </a:r>
                      <a:endParaRPr lang="en-US" sz="1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highlight>
                            <a:srgbClr val="FFFF00"/>
                          </a:highlight>
                          <a:latin typeface="宋体" panose="02010600030101010101" pitchFamily="2" charset="-122"/>
                          <a:ea typeface="宋体" panose="02010600030101010101" pitchFamily="2" charset="-122"/>
                          <a:cs typeface="宋体" panose="02010600030101010101" pitchFamily="2" charset="-122"/>
                        </a:rPr>
                        <a:t>&lt;2×10</a:t>
                      </a:r>
                      <a:r>
                        <a:rPr lang="en-US" sz="1400" b="1" baseline="30000">
                          <a:highlight>
                            <a:srgbClr val="FFFF00"/>
                          </a:highlight>
                          <a:latin typeface="宋体" panose="02010600030101010101" pitchFamily="2" charset="-122"/>
                          <a:ea typeface="宋体" panose="02010600030101010101" pitchFamily="2" charset="-122"/>
                          <a:cs typeface="宋体" panose="02010600030101010101" pitchFamily="2" charset="-122"/>
                        </a:rPr>
                        <a:t>-4</a:t>
                      </a:r>
                      <a:r>
                        <a:rPr lang="en-US" sz="1400" b="1">
                          <a:highlight>
                            <a:srgbClr val="FFFF00"/>
                          </a:highlight>
                          <a:latin typeface="宋体" panose="02010600030101010101" pitchFamily="2" charset="-122"/>
                          <a:ea typeface="宋体" panose="02010600030101010101" pitchFamily="2" charset="-122"/>
                          <a:cs typeface="宋体" panose="02010600030101010101" pitchFamily="2" charset="-122"/>
                        </a:rPr>
                        <a:t>counts/ (keV * kg * year)</a:t>
                      </a:r>
                      <a:endParaRPr lang="en-US" altLang="en-US" sz="1400" b="1">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试验测试</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报告及鉴</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定评价</a:t>
                      </a:r>
                      <a:endParaRPr 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45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4</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模拟和软件系统</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☑软件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指标4.1</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事件几何特征本底排除率</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尚无指标</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400" b="1">
                          <a:solidFill>
                            <a:srgbClr val="FF0000"/>
                          </a:solidFill>
                          <a:latin typeface="宋体" panose="02010600030101010101" pitchFamily="2" charset="-122"/>
                          <a:ea typeface="宋体" panose="02010600030101010101" pitchFamily="2" charset="-122"/>
                          <a:cs typeface="宋体" panose="02010600030101010101" pitchFamily="2" charset="-122"/>
                        </a:rPr>
                        <a:t>&gt;5</a:t>
                      </a:r>
                      <a:endParaRPr lang="en-US" altLang="zh-CN" sz="1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highlight>
                            <a:srgbClr val="FFFF00"/>
                          </a:highlight>
                          <a:latin typeface="宋体" panose="02010600030101010101" pitchFamily="2" charset="-122"/>
                          <a:ea typeface="宋体" panose="02010600030101010101" pitchFamily="2" charset="-122"/>
                          <a:cs typeface="宋体" panose="02010600030101010101" pitchFamily="2" charset="-122"/>
                        </a:rPr>
                        <a:t>&gt;10</a:t>
                      </a:r>
                      <a:endParaRPr lang="en-US" altLang="en-US" sz="1400" b="1">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试验测试</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报告及鉴</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定评价</a:t>
                      </a:r>
                      <a:endParaRPr 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1975">
                <a:tc>
                  <a:txBody>
                    <a:bodyPr/>
                    <a:p>
                      <a:pPr indent="0">
                        <a:buNone/>
                      </a:pP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noFill/>
                  </a:tcPr>
                </a:tc>
                <a:tc>
                  <a:txBody>
                    <a:bodyPr/>
                    <a:p>
                      <a:pPr indent="0">
                        <a:buNone/>
                      </a:pP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200" b="0">
                          <a:latin typeface="宋体" panose="02010600030101010101" pitchFamily="2" charset="-122"/>
                          <a:ea typeface="宋体" panose="02010600030101010101" pitchFamily="2" charset="-122"/>
                          <a:cs typeface="宋体" panose="02010600030101010101" pitchFamily="2" charset="-122"/>
                        </a:rPr>
                        <a:t>指标 4.2</a:t>
                      </a:r>
                      <a:endParaRPr lang="en-US" alt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1200" b="0">
                          <a:latin typeface="宋体" panose="02010600030101010101" pitchFamily="2" charset="-122"/>
                          <a:ea typeface="宋体" panose="02010600030101010101" pitchFamily="2" charset="-122"/>
                          <a:cs typeface="宋体" panose="02010600030101010101" pitchFamily="2" charset="-122"/>
                        </a:rPr>
                        <a:t>能量分辨率模拟与实测偏差</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a:latin typeface="宋体" panose="02010600030101010101" pitchFamily="2" charset="-122"/>
                          <a:ea typeface="宋体" panose="02010600030101010101" pitchFamily="2" charset="-122"/>
                          <a:cs typeface="宋体" panose="02010600030101010101" pitchFamily="2" charset="-122"/>
                          <a:sym typeface="+mn-ea"/>
                        </a:rPr>
                        <a:t>尚无指标</a:t>
                      </a:r>
                      <a:endParaRPr lang="en-US" altLang="en-US" sz="1200" b="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 倍以内 </a:t>
                      </a:r>
                      <a:endParaRPr lang="en-US" altLang="en-US" sz="1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en-US" sz="1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1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a:p>
                      <a:pPr indent="0">
                        <a:buNone/>
                      </a:pPr>
                      <a:r>
                        <a:rPr lang="en-US" altLang="en-US" sz="1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&lt;50%</a:t>
                      </a:r>
                      <a:endParaRPr lang="en-US" altLang="en-US" sz="1400" b="1">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en-US" sz="1400" b="1">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en-US" sz="1400" b="1">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1200" b="0">
                          <a:latin typeface="宋体" panose="02010600030101010101" pitchFamily="2" charset="-122"/>
                          <a:ea typeface="宋体" panose="02010600030101010101" pitchFamily="2" charset="-122"/>
                          <a:cs typeface="宋体" panose="02010600030101010101" pitchFamily="2" charset="-122"/>
                        </a:rPr>
                        <a:t>试验测试</a:t>
                      </a:r>
                      <a:endParaRPr lang="en-US" alt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1200" b="0">
                          <a:latin typeface="宋体" panose="02010600030101010101" pitchFamily="2" charset="-122"/>
                          <a:ea typeface="宋体" panose="02010600030101010101" pitchFamily="2" charset="-122"/>
                          <a:cs typeface="宋体" panose="02010600030101010101" pitchFamily="2" charset="-122"/>
                        </a:rPr>
                        <a:t>报告及鉴</a:t>
                      </a:r>
                      <a:endParaRPr lang="en-US" altLang="en-US" sz="12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1200" b="0">
                          <a:latin typeface="宋体" panose="02010600030101010101" pitchFamily="2" charset="-122"/>
                          <a:ea typeface="宋体" panose="02010600030101010101" pitchFamily="2" charset="-122"/>
                          <a:cs typeface="宋体" panose="02010600030101010101" pitchFamily="2" charset="-122"/>
                        </a:rPr>
                        <a:t>定评价</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4" name="文本框 13"/>
          <p:cNvSpPr txBox="1"/>
          <p:nvPr/>
        </p:nvSpPr>
        <p:spPr>
          <a:xfrm>
            <a:off x="278130" y="-19050"/>
            <a:ext cx="8439785" cy="521970"/>
          </a:xfrm>
          <a:prstGeom prst="rect">
            <a:avLst/>
          </a:prstGeom>
          <a:noFill/>
        </p:spPr>
        <p:txBody>
          <a:bodyPr wrap="square" rtlCol="0" anchor="t">
            <a:spAutoFit/>
          </a:bodyPr>
          <a:p>
            <a:pPr algn="ctr"/>
            <a:r>
              <a:rPr lang="zh-CN" sz="2800" b="1" dirty="0">
                <a:solidFill>
                  <a:sysClr val="windowText" lastClr="000000"/>
                </a:solidFill>
                <a:latin typeface="+mj-ea"/>
                <a:ea typeface="+mj-ea"/>
                <a:cs typeface="+mn-ea"/>
                <a:sym typeface="+mn-ea"/>
              </a:rPr>
              <a:t>项目目标及考核指标</a:t>
            </a:r>
            <a:r>
              <a:rPr lang="en-US" altLang="zh-CN" sz="2800" b="1" dirty="0">
                <a:solidFill>
                  <a:sysClr val="windowText" lastClr="000000"/>
                </a:solidFill>
                <a:latin typeface="+mj-ea"/>
                <a:ea typeface="+mj-ea"/>
                <a:cs typeface="+mn-ea"/>
                <a:sym typeface="+mn-ea"/>
              </a:rPr>
              <a:t> - </a:t>
            </a:r>
            <a:r>
              <a:rPr lang="en-US" altLang="zh-CN" sz="2800" b="1" dirty="0">
                <a:solidFill>
                  <a:sysClr val="windowText" lastClr="000000"/>
                </a:solidFill>
                <a:latin typeface="+mj-ea"/>
                <a:ea typeface="+mj-ea"/>
                <a:cs typeface="+mn-ea"/>
                <a:sym typeface="+mn-ea"/>
              </a:rPr>
              <a:t>I</a:t>
            </a:r>
            <a:endParaRPr lang="en-US" altLang="zh-CN" sz="2800" b="1" dirty="0">
              <a:solidFill>
                <a:sysClr val="windowText" lastClr="000000"/>
              </a:solidFill>
              <a:latin typeface="+mj-ea"/>
              <a:ea typeface="+mj-ea"/>
              <a:cs typeface="+mn-ea"/>
              <a:sym typeface="+mn-ea"/>
            </a:endParaRPr>
          </a:p>
        </p:txBody>
      </p:sp>
      <p:pic>
        <p:nvPicPr>
          <p:cNvPr id="4" name="Picture 15" descr="TitleBKG2"/>
          <p:cNvPicPr>
            <a:picLocks noChangeAspect="1" noChangeArrowheads="1"/>
          </p:cNvPicPr>
          <p:nvPr/>
        </p:nvPicPr>
        <p:blipFill>
          <a:blip r:embed="rId2" cstate="email"/>
          <a:srcRect/>
          <a:stretch>
            <a:fillRect/>
          </a:stretch>
        </p:blipFill>
        <p:spPr bwMode="auto">
          <a:xfrm>
            <a:off x="52070" y="431392"/>
            <a:ext cx="9144000" cy="71440"/>
          </a:xfrm>
          <a:prstGeom prst="rect">
            <a:avLst/>
          </a:prstGeom>
          <a:noFill/>
          <a:ln w="9525">
            <a:noFill/>
            <a:miter lim="800000"/>
            <a:headEnd/>
            <a:tailEnd/>
          </a:ln>
        </p:spPr>
      </p:pic>
      <p:sp>
        <p:nvSpPr>
          <p:cNvPr id="5" name="文本框 4"/>
          <p:cNvSpPr txBox="1"/>
          <p:nvPr/>
        </p:nvSpPr>
        <p:spPr>
          <a:xfrm>
            <a:off x="208280" y="345440"/>
            <a:ext cx="8831580" cy="922020"/>
          </a:xfrm>
          <a:prstGeom prst="rect">
            <a:avLst/>
          </a:prstGeom>
          <a:noFill/>
          <a:ln>
            <a:noFill/>
          </a:ln>
        </p:spPr>
        <p:txBody>
          <a:bodyPr wrap="square" anchor="t">
            <a:spAutoFit/>
          </a:bodyPr>
          <a:p>
            <a:pPr indent="0" fontAlgn="auto">
              <a:lnSpc>
                <a:spcPct val="150000"/>
              </a:lnSpc>
              <a:buNone/>
            </a:pPr>
            <a:r>
              <a:rPr lang="zh-CN" altLang="en-US" b="1" kern="100" dirty="0">
                <a:latin typeface="Times New Roman" panose="02020603050405020304" pitchFamily="18" charset="0"/>
                <a:cs typeface="Times New Roman" panose="02020603050405020304" pitchFamily="18" charset="0"/>
                <a:sym typeface="+mn-ea"/>
              </a:rPr>
              <a:t>项目目标：</a:t>
            </a:r>
            <a:r>
              <a:rPr lang="zh-CN" altLang="en-US" kern="100" dirty="0">
                <a:latin typeface="Times New Roman" panose="02020603050405020304" pitchFamily="18" charset="0"/>
                <a:cs typeface="Times New Roman" panose="02020603050405020304" pitchFamily="18" charset="0"/>
                <a:sym typeface="+mn-ea"/>
              </a:rPr>
              <a:t>本项目将针对锦屏极深地下实验室，研制出可以稳定运行的100kg级NνDEx实验装置，力争在Q值附近达到1%的能量分辨率</a:t>
            </a:r>
            <a:endParaRPr lang="zh-CN" altLang="en-US" kern="100"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graphicFrame>
        <p:nvGraphicFramePr>
          <p:cNvPr id="3" name="表格 2"/>
          <p:cNvGraphicFramePr/>
          <p:nvPr>
            <p:custDataLst>
              <p:tags r:id="rId1"/>
            </p:custDataLst>
          </p:nvPr>
        </p:nvGraphicFramePr>
        <p:xfrm>
          <a:off x="278130" y="2277745"/>
          <a:ext cx="8728710" cy="2079625"/>
        </p:xfrm>
        <a:graphic>
          <a:graphicData uri="http://schemas.openxmlformats.org/drawingml/2006/table">
            <a:tbl>
              <a:tblPr firstRow="1" bandRow="1">
                <a:tableStyleId>{5940675A-B579-460E-94D1-54222C63F5DA}</a:tableStyleId>
              </a:tblPr>
              <a:tblGrid>
                <a:gridCol w="811530"/>
                <a:gridCol w="1428115"/>
                <a:gridCol w="1975485"/>
                <a:gridCol w="843915"/>
                <a:gridCol w="1960245"/>
                <a:gridCol w="1709420"/>
              </a:tblGrid>
              <a:tr h="487680">
                <a:tc rowSpan="6">
                  <a:txBody>
                    <a:bodyPr/>
                    <a:p>
                      <a:pPr indent="0" algn="ctr" fontAlgn="auto">
                        <a:lnSpc>
                          <a:spcPct val="200000"/>
                        </a:lnSpc>
                        <a:buNone/>
                      </a:pPr>
                      <a:r>
                        <a:rPr lang="en-US" sz="1600" b="1">
                          <a:latin typeface="宋体" panose="02010600030101010101" pitchFamily="2" charset="-122"/>
                          <a:ea typeface="宋体" panose="02010600030101010101" pitchFamily="2" charset="-122"/>
                          <a:cs typeface="宋体" panose="02010600030101010101" pitchFamily="2" charset="-122"/>
                        </a:rPr>
                        <a:t>科技报告考核指标</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1">
                          <a:latin typeface="宋体" panose="02010600030101010101" pitchFamily="2" charset="-122"/>
                          <a:ea typeface="宋体" panose="02010600030101010101" pitchFamily="2" charset="-122"/>
                          <a:cs typeface="宋体" panose="02010600030101010101" pitchFamily="2" charset="-122"/>
                        </a:rPr>
                        <a:t>序号</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1">
                          <a:latin typeface="宋体" panose="02010600030101010101" pitchFamily="2" charset="-122"/>
                          <a:ea typeface="宋体" panose="02010600030101010101" pitchFamily="2" charset="-122"/>
                          <a:cs typeface="宋体" panose="02010600030101010101" pitchFamily="2" charset="-122"/>
                        </a:rPr>
                        <a:t>报告类型</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1">
                          <a:latin typeface="宋体" panose="02010600030101010101" pitchFamily="2" charset="-122"/>
                          <a:ea typeface="宋体" panose="02010600030101010101" pitchFamily="2" charset="-122"/>
                          <a:cs typeface="宋体" panose="02010600030101010101" pitchFamily="2" charset="-122"/>
                        </a:rPr>
                        <a:t>数量</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1">
                          <a:latin typeface="宋体" panose="02010600030101010101" pitchFamily="2" charset="-122"/>
                          <a:ea typeface="宋体" panose="02010600030101010101" pitchFamily="2" charset="-122"/>
                          <a:cs typeface="宋体" panose="02010600030101010101" pitchFamily="2" charset="-122"/>
                        </a:rPr>
                        <a:t>提交时间</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1">
                          <a:latin typeface="宋体" panose="02010600030101010101" pitchFamily="2" charset="-122"/>
                          <a:ea typeface="宋体" panose="02010600030101010101" pitchFamily="2" charset="-122"/>
                          <a:cs typeface="宋体" panose="02010600030101010101" pitchFamily="2" charset="-122"/>
                        </a:rPr>
                        <a:t>公开类别及时限</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09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年度科技报告</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5</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每年11月提交</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内部公开，常年</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16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中期科技报告</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2024年6月</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内部公开，常年</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3</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最终科技报告</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2026年12月</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内部公开，常年</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09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4</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专题报告：N</a:t>
                      </a:r>
                      <a:r>
                        <a:rPr lang="en-US" sz="1600" b="0">
                          <a:solidFill>
                            <a:srgbClr val="000000"/>
                          </a:solidFill>
                          <a:latin typeface="Times New Roman" panose="02020603050405020304" pitchFamily="18" charset="0"/>
                          <a:cs typeface="Times New Roman" panose="02020603050405020304" pitchFamily="18" charset="0"/>
                        </a:rPr>
                        <a:t>ν</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DEx-100技术方案</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2024年6月</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内部公开，常年</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16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5</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专题报告：N</a:t>
                      </a:r>
                      <a:r>
                        <a:rPr lang="en-US" sz="1600" b="0">
                          <a:solidFill>
                            <a:srgbClr val="000000"/>
                          </a:solidFill>
                          <a:latin typeface="Times New Roman" panose="02020603050405020304" pitchFamily="18" charset="0"/>
                          <a:cs typeface="Times New Roman" panose="02020603050405020304" pitchFamily="18" charset="0"/>
                        </a:rPr>
                        <a:t>ν</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DEx-100技术报告</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2026年12月</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200000"/>
                        </a:lnSpc>
                        <a:buNone/>
                      </a:pPr>
                      <a:r>
                        <a:rPr lang="en-US" sz="1600" b="0">
                          <a:latin typeface="宋体" panose="02010600030101010101" pitchFamily="2" charset="-122"/>
                          <a:ea typeface="宋体" panose="02010600030101010101" pitchFamily="2" charset="-122"/>
                          <a:cs typeface="宋体" panose="02010600030101010101" pitchFamily="2" charset="-122"/>
                        </a:rPr>
                        <a:t>内部公开，常年</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4" name="文本框 13"/>
          <p:cNvSpPr txBox="1"/>
          <p:nvPr/>
        </p:nvSpPr>
        <p:spPr>
          <a:xfrm>
            <a:off x="278130" y="-19050"/>
            <a:ext cx="8439785" cy="553085"/>
          </a:xfrm>
          <a:prstGeom prst="rect">
            <a:avLst/>
          </a:prstGeom>
          <a:noFill/>
        </p:spPr>
        <p:txBody>
          <a:bodyPr wrap="square" rtlCol="0" anchor="t">
            <a:spAutoFit/>
          </a:bodyPr>
          <a:p>
            <a:pPr algn="ctr"/>
            <a:r>
              <a:rPr lang="zh-CN" sz="3000" b="1" dirty="0">
                <a:solidFill>
                  <a:sysClr val="windowText" lastClr="000000"/>
                </a:solidFill>
                <a:latin typeface="+mj-ea"/>
                <a:ea typeface="+mj-ea"/>
                <a:cs typeface="+mn-ea"/>
                <a:sym typeface="+mn-ea"/>
              </a:rPr>
              <a:t>项目目标及考核指标</a:t>
            </a:r>
            <a:r>
              <a:rPr lang="en-US" altLang="zh-CN" sz="3000" b="1" dirty="0">
                <a:solidFill>
                  <a:sysClr val="windowText" lastClr="000000"/>
                </a:solidFill>
                <a:latin typeface="+mj-ea"/>
                <a:ea typeface="+mj-ea"/>
                <a:cs typeface="+mn-ea"/>
                <a:sym typeface="+mn-ea"/>
              </a:rPr>
              <a:t> - I</a:t>
            </a:r>
            <a:r>
              <a:rPr lang="en-US" altLang="zh-CN" sz="3000" b="1" dirty="0">
                <a:solidFill>
                  <a:sysClr val="windowText" lastClr="000000"/>
                </a:solidFill>
                <a:latin typeface="+mj-ea"/>
                <a:ea typeface="+mj-ea"/>
                <a:cs typeface="+mn-ea"/>
                <a:sym typeface="+mn-ea"/>
              </a:rPr>
              <a:t>I</a:t>
            </a:r>
            <a:endParaRPr lang="en-US" altLang="zh-CN" sz="3000" b="1" dirty="0">
              <a:solidFill>
                <a:sysClr val="windowText" lastClr="000000"/>
              </a:solidFill>
              <a:latin typeface="+mj-ea"/>
              <a:ea typeface="+mj-ea"/>
              <a:cs typeface="+mn-ea"/>
              <a:sym typeface="+mn-ea"/>
            </a:endParaRPr>
          </a:p>
        </p:txBody>
      </p:sp>
      <p:pic>
        <p:nvPicPr>
          <p:cNvPr id="4" name="Picture 15" descr="TitleBKG2"/>
          <p:cNvPicPr>
            <a:picLocks noChangeAspect="1" noChangeArrowheads="1"/>
          </p:cNvPicPr>
          <p:nvPr/>
        </p:nvPicPr>
        <p:blipFill>
          <a:blip r:embed="rId2" cstate="email"/>
          <a:srcRect/>
          <a:stretch>
            <a:fillRect/>
          </a:stretch>
        </p:blipFill>
        <p:spPr bwMode="auto">
          <a:xfrm>
            <a:off x="0" y="585062"/>
            <a:ext cx="9144000" cy="71440"/>
          </a:xfrm>
          <a:prstGeom prst="rect">
            <a:avLst/>
          </a:prstGeom>
          <a:noFill/>
          <a:ln w="9525">
            <a:noFill/>
            <a:miter lim="800000"/>
            <a:headEnd/>
            <a:tailEnd/>
          </a:ln>
        </p:spPr>
      </p:pic>
      <p:pic>
        <p:nvPicPr>
          <p:cNvPr id="5" name="图片 4"/>
          <p:cNvPicPr>
            <a:picLocks noChangeAspect="1"/>
          </p:cNvPicPr>
          <p:nvPr/>
        </p:nvPicPr>
        <p:blipFill>
          <a:blip r:embed="rId3"/>
          <a:srcRect t="7962"/>
          <a:stretch>
            <a:fillRect/>
          </a:stretch>
        </p:blipFill>
        <p:spPr>
          <a:xfrm>
            <a:off x="79375" y="857885"/>
            <a:ext cx="9126855" cy="12185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descr="TitleBKG2"/>
          <p:cNvPicPr>
            <a:picLocks noChangeAspect="1" noChangeArrowheads="1"/>
          </p:cNvPicPr>
          <p:nvPr/>
        </p:nvPicPr>
        <p:blipFill>
          <a:blip r:embed="rId1" cstate="email"/>
          <a:srcRect/>
          <a:stretch>
            <a:fillRect/>
          </a:stretch>
        </p:blipFill>
        <p:spPr bwMode="auto">
          <a:xfrm>
            <a:off x="28938" y="326906"/>
            <a:ext cx="9144000" cy="71440"/>
          </a:xfrm>
          <a:prstGeom prst="rect">
            <a:avLst/>
          </a:prstGeom>
          <a:noFill/>
          <a:ln w="9525">
            <a:noFill/>
            <a:miter lim="800000"/>
            <a:headEnd/>
            <a:tailEnd/>
          </a:ln>
        </p:spPr>
      </p:pic>
      <p:sp>
        <p:nvSpPr>
          <p:cNvPr id="8" name="文本框 7"/>
          <p:cNvSpPr txBox="1"/>
          <p:nvPr/>
        </p:nvSpPr>
        <p:spPr>
          <a:xfrm>
            <a:off x="3665171" y="-85"/>
            <a:ext cx="2468880" cy="398780"/>
          </a:xfrm>
          <a:prstGeom prst="rect">
            <a:avLst/>
          </a:prstGeom>
          <a:noFill/>
        </p:spPr>
        <p:txBody>
          <a:bodyPr wrap="square" rtlCol="0" anchor="t">
            <a:spAutoFit/>
          </a:bodyPr>
          <a:lstStyle>
            <a:defPPr>
              <a:defRPr lang="zh-CN"/>
            </a:defPPr>
            <a:lvl1pPr>
              <a:defRPr sz="2800" b="1">
                <a:solidFill>
                  <a:sysClr val="windowText" lastClr="000000"/>
                </a:solidFill>
                <a:latin typeface="+mj-ea"/>
                <a:ea typeface="+mj-ea"/>
                <a:cs typeface="+mn-ea"/>
              </a:defRPr>
            </a:lvl1pPr>
          </a:lstStyle>
          <a:p>
            <a:pPr algn="l"/>
            <a:r>
              <a:rPr sz="2000" dirty="0"/>
              <a:t>进度安排</a:t>
            </a:r>
            <a:endParaRPr sz="2000" dirty="0"/>
          </a:p>
        </p:txBody>
      </p:sp>
      <p:sp>
        <p:nvSpPr>
          <p:cNvPr id="2" name="灯片编号占位符 1"/>
          <p:cNvSpPr>
            <a:spLocks noGrp="1"/>
          </p:cNvSpPr>
          <p:nvPr>
            <p:ph type="sldNum" sz="quarter" idx="12"/>
          </p:nvPr>
        </p:nvSpPr>
        <p:spPr>
          <a:xfrm>
            <a:off x="7073064" y="6455078"/>
            <a:ext cx="2025000" cy="316800"/>
          </a:xfrm>
        </p:spPr>
        <p:txBody>
          <a:bodyPr/>
          <a:lstStyle/>
          <a:p>
            <a:fld id="{49AE70B2-8BF9-45C0-BB95-33D1B9D3A854}" type="slidenum">
              <a:rPr lang="zh-CN" altLang="en-US" u="sng" smtClean="0"/>
            </a:fld>
            <a:endParaRPr lang="zh-CN" altLang="en-US" u="sng" dirty="0" smtClean="0"/>
          </a:p>
        </p:txBody>
      </p:sp>
      <p:graphicFrame>
        <p:nvGraphicFramePr>
          <p:cNvPr id="10" name="表格 9"/>
          <p:cNvGraphicFramePr/>
          <p:nvPr>
            <p:custDataLst>
              <p:tags r:id="rId2"/>
            </p:custDataLst>
          </p:nvPr>
        </p:nvGraphicFramePr>
        <p:xfrm>
          <a:off x="29210" y="454660"/>
          <a:ext cx="9023350" cy="6316980"/>
        </p:xfrm>
        <a:graphic>
          <a:graphicData uri="http://schemas.openxmlformats.org/drawingml/2006/table">
            <a:tbl>
              <a:tblPr firstRow="1" bandRow="1">
                <a:tableStyleId>{5C22544A-7EE6-4342-B048-85BDC9FD1C3A}</a:tableStyleId>
              </a:tblPr>
              <a:tblGrid>
                <a:gridCol w="1216025"/>
                <a:gridCol w="2151380"/>
                <a:gridCol w="1492250"/>
                <a:gridCol w="1433830"/>
                <a:gridCol w="1461135"/>
                <a:gridCol w="1268730"/>
              </a:tblGrid>
              <a:tr h="215900">
                <a:tc>
                  <a:txBody>
                    <a:bodyPr/>
                    <a:p>
                      <a:pPr indent="0" algn="ctr">
                        <a:buNone/>
                      </a:pPr>
                      <a:r>
                        <a:rPr lang="en-US" sz="1200" b="1">
                          <a:latin typeface="Arial" panose="020B0604020202020204" pitchFamily="34" charset="0"/>
                          <a:ea typeface="宋体" panose="02010600030101010101" pitchFamily="2" charset="-122"/>
                          <a:cs typeface="宋体" panose="02010600030101010101" pitchFamily="2" charset="-122"/>
                        </a:rPr>
                        <a:t>年度</a:t>
                      </a:r>
                      <a:endParaRPr lang="en-US" altLang="en-US" sz="1200" b="1">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lgn="ctr">
                        <a:buNone/>
                      </a:pPr>
                      <a:r>
                        <a:rPr lang="en-US" altLang="zh-CN" sz="1200" b="1">
                          <a:latin typeface="Arial" panose="020B0604020202020204" pitchFamily="34" charset="0"/>
                          <a:ea typeface="宋体" panose="02010600030101010101" pitchFamily="2" charset="-122"/>
                          <a:cs typeface="Arial" panose="020B0604020202020204" pitchFamily="34" charset="0"/>
                        </a:rPr>
                        <a:t>TPC</a:t>
                      </a:r>
                      <a:r>
                        <a:rPr lang="zh-CN" altLang="en-US" sz="1200" b="1">
                          <a:latin typeface="Arial" panose="020B0604020202020204" pitchFamily="34" charset="0"/>
                          <a:ea typeface="宋体" panose="02010600030101010101" pitchFamily="2" charset="-122"/>
                          <a:cs typeface="Arial" panose="020B0604020202020204" pitchFamily="34" charset="0"/>
                        </a:rPr>
                        <a:t>系统</a:t>
                      </a:r>
                      <a:endParaRPr lang="zh-CN" altLang="en-US" sz="1200" b="1">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lgn="ctr">
                        <a:buNone/>
                      </a:pPr>
                      <a:r>
                        <a:rPr lang="zh-CN" altLang="en-US" sz="1200" b="1">
                          <a:latin typeface="Arial" panose="020B0604020202020204" pitchFamily="34" charset="0"/>
                          <a:ea typeface="宋体" panose="02010600030101010101" pitchFamily="2" charset="-122"/>
                          <a:cs typeface="Arial" panose="020B0604020202020204" pitchFamily="34" charset="0"/>
                          <a:sym typeface="+mn-ea"/>
                        </a:rPr>
                        <a:t>读出平面</a:t>
                      </a:r>
                      <a:endParaRPr lang="zh-CN" altLang="en-US" sz="1200" b="1">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vert="horz" anchor="t" anchorCtr="0"/>
                </a:tc>
                <a:tc>
                  <a:txBody>
                    <a:bodyPr/>
                    <a:p>
                      <a:pPr indent="0" algn="ctr">
                        <a:buNone/>
                      </a:pPr>
                      <a:r>
                        <a:rPr lang="zh-CN" altLang="en-US" sz="1200" b="1">
                          <a:latin typeface="Arial" panose="020B0604020202020204" pitchFamily="34" charset="0"/>
                          <a:ea typeface="宋体" panose="02010600030101010101" pitchFamily="2" charset="-122"/>
                          <a:cs typeface="Arial" panose="020B0604020202020204" pitchFamily="34" charset="0"/>
                        </a:rPr>
                        <a:t>屏蔽及本底</a:t>
                      </a:r>
                      <a:r>
                        <a:rPr lang="en-US" sz="1200" b="1">
                          <a:latin typeface="Arial" panose="020B0604020202020204" pitchFamily="34" charset="0"/>
                          <a:ea typeface="宋体" panose="02010600030101010101" pitchFamily="2" charset="-122"/>
                          <a:cs typeface="Arial" panose="020B0604020202020204" pitchFamily="34" charset="0"/>
                        </a:rPr>
                        <a:t>3</a:t>
                      </a:r>
                      <a:endParaRPr lang="en-US" altLang="en-US" sz="1200" b="1">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lgn="ctr">
                        <a:buNone/>
                      </a:pPr>
                      <a:r>
                        <a:rPr lang="zh-CN" altLang="en-US" sz="1200" b="1">
                          <a:latin typeface="Arial" panose="020B0604020202020204" pitchFamily="34" charset="0"/>
                          <a:ea typeface="宋体" panose="02010600030101010101" pitchFamily="2" charset="-122"/>
                          <a:cs typeface="Arial" panose="020B0604020202020204" pitchFamily="34" charset="0"/>
                        </a:rPr>
                        <a:t>集成及算法</a:t>
                      </a:r>
                      <a:r>
                        <a:rPr lang="en-US" sz="1200" b="1">
                          <a:latin typeface="Arial" panose="020B0604020202020204" pitchFamily="34" charset="0"/>
                          <a:ea typeface="宋体" panose="02010600030101010101" pitchFamily="2" charset="-122"/>
                          <a:cs typeface="Arial" panose="020B0604020202020204" pitchFamily="34" charset="0"/>
                        </a:rPr>
                        <a:t>4</a:t>
                      </a:r>
                      <a:endParaRPr lang="en-US" altLang="en-US" sz="1200" b="1">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lgn="ctr">
                        <a:buNone/>
                      </a:pPr>
                      <a:r>
                        <a:rPr lang="en-US" sz="1200" b="1">
                          <a:latin typeface="Arial" panose="020B0604020202020204" pitchFamily="34" charset="0"/>
                          <a:ea typeface="宋体" panose="02010600030101010101" pitchFamily="2" charset="-122"/>
                          <a:cs typeface="Arial" panose="020B0604020202020204" pitchFamily="34" charset="0"/>
                        </a:rPr>
                        <a:t> </a:t>
                      </a:r>
                      <a:r>
                        <a:rPr lang="zh-CN" altLang="en-US" sz="1200" b="1">
                          <a:latin typeface="Arial" panose="020B0604020202020204" pitchFamily="34" charset="0"/>
                          <a:ea typeface="宋体" panose="02010600030101010101" pitchFamily="2" charset="-122"/>
                          <a:cs typeface="Arial" panose="020B0604020202020204" pitchFamily="34" charset="0"/>
                        </a:rPr>
                        <a:t>考核指标</a:t>
                      </a:r>
                      <a:endParaRPr lang="zh-CN" altLang="en-US" sz="1200" b="1">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r>
              <a:tr h="554355">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2022上</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完成TPC场笼地面样机设计; 完成气腔及铜屏蔽体地面样机组装、测试</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宋体" panose="02010600030101010101" pitchFamily="2" charset="-122"/>
                        </a:rPr>
                        <a:t>进行第一版读出芯片设计</a:t>
                      </a:r>
                      <a:endParaRPr lang="en-US" altLang="en-US" sz="1200" b="0">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宋体" panose="02010600030101010101" pitchFamily="2" charset="-122"/>
                        </a:rPr>
                        <a:t>完成外屏蔽体设计和低本底材料筛选</a:t>
                      </a:r>
                      <a:endParaRPr lang="en-US" altLang="en-US" sz="1200" b="0">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宋体" panose="02010600030101010101" pitchFamily="2" charset="-122"/>
                        </a:rPr>
                        <a:t>完成信号本底模拟</a:t>
                      </a:r>
                      <a:r>
                        <a:rPr lang="zh-CN" altLang="en-US" sz="1200" b="0">
                          <a:latin typeface="Arial" panose="020B0604020202020204" pitchFamily="34" charset="0"/>
                          <a:ea typeface="宋体" panose="02010600030101010101" pitchFamily="2" charset="-122"/>
                          <a:cs typeface="宋体" panose="02010600030101010101" pitchFamily="2" charset="-122"/>
                        </a:rPr>
                        <a:t>；开始</a:t>
                      </a:r>
                      <a:r>
                        <a:rPr lang="en-US" sz="1200" b="0">
                          <a:latin typeface="Arial" panose="020B0604020202020204" pitchFamily="34" charset="0"/>
                          <a:ea typeface="宋体" panose="02010600030101010101" pitchFamily="2" charset="-122"/>
                          <a:cs typeface="宋体" panose="02010600030101010101" pitchFamily="2" charset="-122"/>
                        </a:rPr>
                        <a:t>神经网络训练</a:t>
                      </a:r>
                      <a:endParaRPr lang="en-US" altLang="en-US" sz="1200" b="0">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zh-CN" altLang="en-US" sz="1200" b="0">
                          <a:latin typeface="Arial" panose="020B0604020202020204" pitchFamily="34" charset="0"/>
                          <a:ea typeface="宋体" panose="02010600030101010101" pitchFamily="2" charset="-122"/>
                          <a:cs typeface="宋体" panose="02010600030101010101" pitchFamily="2" charset="-122"/>
                        </a:rPr>
                        <a:t>无</a:t>
                      </a:r>
                      <a:endParaRPr lang="zh-CN" altLang="en-US" sz="1200" b="0">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r>
              <a:tr h="733425">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2022下</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完成TPC场笼地面样机加工组装；完成气腔真机设计和低本底材料筛选；完成气路系统地面运行调试</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完成第一版读出芯片设计；完成第一电子学读出板低本底材料筛选和设计</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宋体" panose="02010600030101010101" pitchFamily="2" charset="-122"/>
                        </a:rPr>
                        <a:t>完成铜屏蔽体真机设计和低本底材料筛选</a:t>
                      </a:r>
                      <a:endParaRPr lang="en-US" altLang="en-US" sz="1200" b="0">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宋体" panose="02010600030101010101" pitchFamily="2" charset="-122"/>
                        </a:rPr>
                        <a:t>完成实验系统优化和敏感度估计</a:t>
                      </a:r>
                      <a:r>
                        <a:rPr lang="zh-CN" altLang="en-US" sz="1200" b="0">
                          <a:latin typeface="Arial" panose="020B0604020202020204" pitchFamily="34" charset="0"/>
                          <a:ea typeface="宋体" panose="02010600030101010101" pitchFamily="2" charset="-122"/>
                          <a:cs typeface="宋体" panose="02010600030101010101" pitchFamily="2" charset="-122"/>
                        </a:rPr>
                        <a:t>；</a:t>
                      </a:r>
                      <a:r>
                        <a:rPr lang="en-US" sz="1200">
                          <a:latin typeface="Arial" panose="020B0604020202020204" pitchFamily="34" charset="0"/>
                          <a:ea typeface="宋体" panose="02010600030101010101" pitchFamily="2" charset="-122"/>
                          <a:cs typeface="宋体" panose="02010600030101010101" pitchFamily="2" charset="-122"/>
                          <a:sym typeface="+mn-ea"/>
                        </a:rPr>
                        <a:t>神经网络训练</a:t>
                      </a:r>
                      <a:endParaRPr lang="en-US" altLang="en-US" sz="1200" b="0">
                        <a:latin typeface="Arial" panose="020B0604020202020204" pitchFamily="34" charset="0"/>
                        <a:ea typeface="宋体" panose="02010600030101010101" pitchFamily="2" charset="-122"/>
                        <a:cs typeface="宋体" panose="02010600030101010101" pitchFamily="2" charset="-122"/>
                      </a:endParaRPr>
                    </a:p>
                    <a:p>
                      <a:pPr indent="0">
                        <a:buNone/>
                      </a:pPr>
                      <a:endParaRPr lang="en-US" altLang="en-US" sz="1200" b="0">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zh-CN" altLang="en-US" sz="1200" b="0">
                          <a:latin typeface="Arial" panose="020B0604020202020204" pitchFamily="34" charset="0"/>
                          <a:ea typeface="宋体" panose="02010600030101010101" pitchFamily="2" charset="-122"/>
                          <a:cs typeface="宋体" panose="02010600030101010101" pitchFamily="2" charset="-122"/>
                        </a:rPr>
                        <a:t>年度报告</a:t>
                      </a:r>
                      <a:endParaRPr lang="zh-CN" altLang="en-US" sz="1200" b="0">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r>
              <a:tr h="829310">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2023上</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完成TPC场笼地面样机测试；完成TPC场笼真机设计和低本底材料筛选；完成气腔材料采购；使用SF</a:t>
                      </a:r>
                      <a:r>
                        <a:rPr lang="en-US" sz="1200" b="0" baseline="-25000">
                          <a:latin typeface="Arial" panose="020B0604020202020204" pitchFamily="34" charset="0"/>
                          <a:ea typeface="宋体" panose="02010600030101010101" pitchFamily="2" charset="-122"/>
                          <a:cs typeface="Arial" panose="020B0604020202020204" pitchFamily="34" charset="0"/>
                        </a:rPr>
                        <a:t>6</a:t>
                      </a:r>
                      <a:r>
                        <a:rPr lang="en-US" sz="1200" b="0">
                          <a:latin typeface="Arial" panose="020B0604020202020204" pitchFamily="34" charset="0"/>
                          <a:ea typeface="宋体" panose="02010600030101010101" pitchFamily="2" charset="-122"/>
                          <a:cs typeface="Arial" panose="020B0604020202020204" pitchFamily="34" charset="0"/>
                        </a:rPr>
                        <a:t>气体进行气路系统地面运行验证</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完成第一版读出芯片流片；完成第一版FPCB电子学读出板加工、测试</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宋体" panose="02010600030101010101" pitchFamily="2" charset="-122"/>
                        </a:rPr>
                        <a:t>完成铜屏蔽体真机材料采购；完成外屏蔽体材料采购</a:t>
                      </a:r>
                      <a:endParaRPr lang="en-US" altLang="en-US" sz="1200" b="0">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完成TPC地面样机测试数据分析</a:t>
                      </a:r>
                      <a:r>
                        <a:rPr lang="zh-CN" altLang="en-US" sz="1200" b="0">
                          <a:latin typeface="Arial" panose="020B0604020202020204" pitchFamily="34" charset="0"/>
                          <a:ea typeface="宋体" panose="02010600030101010101" pitchFamily="2" charset="-122"/>
                          <a:cs typeface="Arial" panose="020B0604020202020204" pitchFamily="34" charset="0"/>
                        </a:rPr>
                        <a:t>；</a:t>
                      </a:r>
                      <a:r>
                        <a:rPr lang="en-US" sz="1200">
                          <a:latin typeface="Arial" panose="020B0604020202020204" pitchFamily="34" charset="0"/>
                          <a:ea typeface="宋体" panose="02010600030101010101" pitchFamily="2" charset="-122"/>
                          <a:cs typeface="Arial" panose="020B0604020202020204" pitchFamily="34" charset="0"/>
                          <a:sym typeface="+mn-ea"/>
                        </a:rPr>
                        <a:t>神经网络训练</a:t>
                      </a:r>
                      <a:endParaRPr lang="en-US" altLang="en-US" sz="1200" b="0">
                        <a:latin typeface="Arial" panose="020B0604020202020204" pitchFamily="34" charset="0"/>
                        <a:ea typeface="宋体" panose="02010600030101010101" pitchFamily="2" charset="-122"/>
                        <a:cs typeface="Arial" panose="020B0604020202020204" pitchFamily="34" charset="0"/>
                      </a:endParaRPr>
                    </a:p>
                    <a:p>
                      <a:pPr indent="0">
                        <a:buNone/>
                      </a:pP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宋体" panose="02010600030101010101" pitchFamily="2" charset="-122"/>
                        </a:rPr>
                        <a:t>无</a:t>
                      </a:r>
                      <a:endParaRPr lang="en-US" altLang="en-US" sz="1200" b="0">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r>
              <a:tr h="554355">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2023下</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完成TPC场笼真机部件加工；完成气腔</a:t>
                      </a:r>
                      <a:r>
                        <a:rPr lang="zh-CN" altLang="en-US" sz="1200" b="0">
                          <a:latin typeface="Arial" panose="020B0604020202020204" pitchFamily="34" charset="0"/>
                          <a:ea typeface="宋体" panose="02010600030101010101" pitchFamily="2" charset="-122"/>
                          <a:cs typeface="Arial" panose="020B0604020202020204" pitchFamily="34" charset="0"/>
                        </a:rPr>
                        <a:t>加工</a:t>
                      </a:r>
                      <a:r>
                        <a:rPr lang="en-US" sz="1200" b="0">
                          <a:latin typeface="Arial" panose="020B0604020202020204" pitchFamily="34" charset="0"/>
                          <a:ea typeface="宋体" panose="02010600030101010101" pitchFamily="2" charset="-122"/>
                          <a:cs typeface="Arial" panose="020B0604020202020204" pitchFamily="34" charset="0"/>
                        </a:rPr>
                        <a:t>；完成气路系统地下组装、调试</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1">
                          <a:solidFill>
                            <a:srgbClr val="FF0000"/>
                          </a:solidFill>
                          <a:latin typeface="Arial" panose="020B0604020202020204" pitchFamily="34" charset="0"/>
                          <a:ea typeface="宋体" panose="02010600030101010101" pitchFamily="2" charset="-122"/>
                          <a:cs typeface="宋体" panose="02010600030101010101" pitchFamily="2" charset="-122"/>
                        </a:rPr>
                        <a:t>完成第一版读出平面总体</a:t>
                      </a:r>
                      <a:r>
                        <a:rPr lang="zh-CN" altLang="en-US" sz="1200" b="1">
                          <a:solidFill>
                            <a:srgbClr val="FF0000"/>
                          </a:solidFill>
                          <a:latin typeface="Arial" panose="020B0604020202020204" pitchFamily="34" charset="0"/>
                          <a:ea typeface="宋体" panose="02010600030101010101" pitchFamily="2" charset="-122"/>
                          <a:cs typeface="宋体" panose="02010600030101010101" pitchFamily="2" charset="-122"/>
                        </a:rPr>
                        <a:t>研制和测试</a:t>
                      </a:r>
                      <a:endParaRPr lang="zh-CN" altLang="en-US" sz="1200" b="1">
                        <a:solidFill>
                          <a:srgbClr val="FF0000"/>
                        </a:solidFill>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200" b="1">
                          <a:solidFill>
                            <a:srgbClr val="FF0000"/>
                          </a:solidFill>
                          <a:latin typeface="Arial" panose="020B0604020202020204" pitchFamily="34" charset="0"/>
                          <a:ea typeface="宋体" panose="02010600030101010101" pitchFamily="2" charset="-122"/>
                          <a:cs typeface="宋体" panose="02010600030101010101" pitchFamily="2" charset="-122"/>
                        </a:rPr>
                        <a:t>完成外屏蔽体组装</a:t>
                      </a:r>
                      <a:r>
                        <a:rPr lang="zh-CN" altLang="en-US" sz="1200" b="1">
                          <a:solidFill>
                            <a:srgbClr val="FF0000"/>
                          </a:solidFill>
                          <a:latin typeface="Arial" panose="020B0604020202020204" pitchFamily="34" charset="0"/>
                          <a:ea typeface="宋体" panose="02010600030101010101" pitchFamily="2" charset="-122"/>
                          <a:cs typeface="宋体" panose="02010600030101010101" pitchFamily="2" charset="-122"/>
                        </a:rPr>
                        <a:t>；完成</a:t>
                      </a:r>
                      <a:r>
                        <a:rPr lang="en-US" sz="1200" b="1">
                          <a:solidFill>
                            <a:srgbClr val="FF0000"/>
                          </a:solidFill>
                          <a:latin typeface="Arial" panose="020B0604020202020204" pitchFamily="34" charset="0"/>
                          <a:ea typeface="宋体" panose="02010600030101010101" pitchFamily="2" charset="-122"/>
                          <a:cs typeface="宋体" panose="02010600030101010101" pitchFamily="2" charset="-122"/>
                          <a:sym typeface="+mn-ea"/>
                        </a:rPr>
                        <a:t>铜屏蔽体真机加工组装</a:t>
                      </a:r>
                      <a:endParaRPr lang="en-US" altLang="en-US" sz="1200" b="1">
                        <a:solidFill>
                          <a:srgbClr val="FF0000"/>
                        </a:solidFill>
                        <a:latin typeface="Arial" panose="020B0604020202020204" pitchFamily="34" charset="0"/>
                        <a:ea typeface="宋体" panose="02010600030101010101" pitchFamily="2" charset="-122"/>
                        <a:cs typeface="宋体" panose="02010600030101010101" pitchFamily="2" charset="-122"/>
                        <a:sym typeface="+mn-ea"/>
                      </a:endParaRPr>
                    </a:p>
                  </a:txBody>
                  <a:tcPr marL="68580" marR="68580" marT="0" marB="0" vert="horz" anchor="t" anchorCtr="0"/>
                </a:tc>
                <a:tc>
                  <a:txBody>
                    <a:bodyPr/>
                    <a:p>
                      <a:pPr indent="0">
                        <a:buNone/>
                      </a:pPr>
                      <a:r>
                        <a:rPr lang="en-US" sz="1200">
                          <a:latin typeface="Arial" panose="020B0604020202020204" pitchFamily="34" charset="0"/>
                          <a:ea typeface="宋体" panose="02010600030101010101" pitchFamily="2" charset="-122"/>
                          <a:cs typeface="宋体" panose="02010600030101010101" pitchFamily="2" charset="-122"/>
                          <a:sym typeface="+mn-ea"/>
                        </a:rPr>
                        <a:t>神经网络训练</a:t>
                      </a:r>
                      <a:endParaRPr lang="en-US" altLang="en-US" sz="1200" b="0">
                        <a:latin typeface="Arial" panose="020B0604020202020204" pitchFamily="34" charset="0"/>
                        <a:ea typeface="宋体" panose="02010600030101010101" pitchFamily="2" charset="-122"/>
                        <a:cs typeface="宋体" panose="02010600030101010101" pitchFamily="2" charset="-122"/>
                        <a:sym typeface="+mn-ea"/>
                      </a:endParaRPr>
                    </a:p>
                  </a:txBody>
                  <a:tcPr marL="68580" marR="68580" marT="0" marB="0" vert="horz" anchor="t" anchorCtr="0"/>
                </a:tc>
                <a:tc>
                  <a:txBody>
                    <a:bodyPr/>
                    <a:p>
                      <a:pPr indent="0">
                        <a:buNone/>
                      </a:pPr>
                      <a:r>
                        <a:rPr lang="en-US" sz="1200" b="1">
                          <a:solidFill>
                            <a:srgbClr val="FF0000"/>
                          </a:solidFill>
                          <a:latin typeface="Arial" panose="020B0604020202020204" pitchFamily="34" charset="0"/>
                          <a:ea typeface="宋体" panose="02010600030101010101" pitchFamily="2" charset="-122"/>
                          <a:cs typeface="Arial" panose="020B0604020202020204" pitchFamily="34" charset="0"/>
                        </a:rPr>
                        <a:t>噪声&lt;100e-</a:t>
                      </a:r>
                      <a:endParaRPr lang="en-US" sz="1200" b="1">
                        <a:solidFill>
                          <a:srgbClr val="FF0000"/>
                        </a:solidFill>
                        <a:latin typeface="Arial" panose="020B0604020202020204" pitchFamily="34" charset="0"/>
                        <a:ea typeface="宋体" panose="02010600030101010101" pitchFamily="2" charset="-122"/>
                        <a:cs typeface="Arial" panose="020B0604020202020204" pitchFamily="34" charset="0"/>
                      </a:endParaRPr>
                    </a:p>
                    <a:p>
                      <a:pPr indent="0">
                        <a:buNone/>
                      </a:pPr>
                      <a:r>
                        <a:rPr lang="zh-CN" altLang="en-US" sz="1200" b="0">
                          <a:solidFill>
                            <a:srgbClr val="FF0000"/>
                          </a:solidFill>
                          <a:latin typeface="Arial" panose="020B0604020202020204" pitchFamily="34" charset="0"/>
                          <a:ea typeface="宋体" panose="02010600030101010101" pitchFamily="2" charset="-122"/>
                          <a:cs typeface="Arial" panose="020B0604020202020204" pitchFamily="34" charset="0"/>
                        </a:rPr>
                        <a:t>年度报告</a:t>
                      </a:r>
                      <a:endParaRPr lang="zh-CN" altLang="en-US" sz="12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r>
              <a:tr h="919480">
                <a:tc>
                  <a:txBody>
                    <a:bodyPr/>
                    <a:p>
                      <a:pPr indent="0">
                        <a:buNone/>
                      </a:pPr>
                      <a:r>
                        <a:rPr lang="en-US" sz="1200" b="1">
                          <a:solidFill>
                            <a:srgbClr val="FF0000"/>
                          </a:solidFill>
                          <a:latin typeface="Arial" panose="020B0604020202020204" pitchFamily="34" charset="0"/>
                          <a:ea typeface="宋体" panose="02010600030101010101" pitchFamily="2" charset="-122"/>
                          <a:cs typeface="Arial" panose="020B0604020202020204" pitchFamily="34" charset="0"/>
                        </a:rPr>
                        <a:t>2024上</a:t>
                      </a:r>
                      <a:r>
                        <a:rPr lang="zh-CN" altLang="en-US" sz="1200" b="1">
                          <a:solidFill>
                            <a:srgbClr val="FF0000"/>
                          </a:solidFill>
                          <a:latin typeface="Arial" panose="020B0604020202020204" pitchFamily="34" charset="0"/>
                          <a:ea typeface="宋体" panose="02010600030101010101" pitchFamily="2" charset="-122"/>
                          <a:cs typeface="Arial" panose="020B0604020202020204" pitchFamily="34" charset="0"/>
                        </a:rPr>
                        <a:t>（中期）</a:t>
                      </a:r>
                      <a:endParaRPr lang="zh-CN" altLang="en-US" sz="1200" b="1">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1">
                          <a:solidFill>
                            <a:srgbClr val="FF0000"/>
                          </a:solidFill>
                          <a:latin typeface="Arial" panose="020B0604020202020204" pitchFamily="34" charset="0"/>
                          <a:ea typeface="宋体" panose="02010600030101010101" pitchFamily="2" charset="-122"/>
                          <a:cs typeface="Arial" panose="020B0604020202020204" pitchFamily="34" charset="0"/>
                        </a:rPr>
                        <a:t>完成TPC场笼真机组装；完成气腔及铜屏蔽体真机测试；使用SF</a:t>
                      </a:r>
                      <a:r>
                        <a:rPr lang="en-US" sz="1200" b="1" baseline="-25000">
                          <a:solidFill>
                            <a:srgbClr val="FF0000"/>
                          </a:solidFill>
                          <a:latin typeface="Arial" panose="020B0604020202020204" pitchFamily="34" charset="0"/>
                          <a:ea typeface="宋体" panose="02010600030101010101" pitchFamily="2" charset="-122"/>
                          <a:cs typeface="Arial" panose="020B0604020202020204" pitchFamily="34" charset="0"/>
                        </a:rPr>
                        <a:t>6</a:t>
                      </a:r>
                      <a:r>
                        <a:rPr lang="en-US" sz="1200" b="1">
                          <a:solidFill>
                            <a:srgbClr val="FF0000"/>
                          </a:solidFill>
                          <a:latin typeface="Arial" panose="020B0604020202020204" pitchFamily="34" charset="0"/>
                          <a:ea typeface="宋体" panose="02010600030101010101" pitchFamily="2" charset="-122"/>
                          <a:cs typeface="Arial" panose="020B0604020202020204" pitchFamily="34" charset="0"/>
                        </a:rPr>
                        <a:t>气体进行气路系统地下验证运行</a:t>
                      </a:r>
                      <a:endParaRPr lang="en-US" altLang="en-US" sz="1200" b="1">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完成二版读出芯片设计；完成第二版FPCB电子学读出板加工和测试</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1">
                          <a:latin typeface="Arial" panose="020B0604020202020204" pitchFamily="34" charset="0"/>
                          <a:ea typeface="宋体" panose="02010600030101010101" pitchFamily="2" charset="-122"/>
                          <a:cs typeface="宋体" panose="02010600030101010101" pitchFamily="2" charset="-122"/>
                        </a:rPr>
                        <a:t>无</a:t>
                      </a:r>
                      <a:endParaRPr lang="en-US" altLang="en-US" sz="1200" b="1">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200">
                          <a:latin typeface="Arial" panose="020B0604020202020204" pitchFamily="34" charset="0"/>
                          <a:ea typeface="宋体" panose="02010600030101010101" pitchFamily="2" charset="-122"/>
                          <a:cs typeface="宋体" panose="02010600030101010101" pitchFamily="2" charset="-122"/>
                          <a:sym typeface="+mn-ea"/>
                        </a:rPr>
                        <a:t>神经网络训练</a:t>
                      </a:r>
                      <a:endParaRPr lang="en-US" altLang="en-US" sz="1200" b="1">
                        <a:latin typeface="Arial" panose="020B0604020202020204" pitchFamily="34" charset="0"/>
                        <a:ea typeface="宋体" panose="02010600030101010101" pitchFamily="2" charset="-122"/>
                        <a:cs typeface="宋体" panose="02010600030101010101" pitchFamily="2" charset="-122"/>
                        <a:sym typeface="+mn-ea"/>
                      </a:endParaRPr>
                    </a:p>
                  </a:txBody>
                  <a:tcPr marL="68580" marR="68580" marT="0" marB="0" vert="horz" anchor="t" anchorCtr="0"/>
                </a:tc>
                <a:tc>
                  <a:txBody>
                    <a:bodyPr/>
                    <a:p>
                      <a:pPr indent="0">
                        <a:buNone/>
                      </a:pPr>
                      <a:r>
                        <a:rPr lang="en-US" sz="1200" b="1">
                          <a:solidFill>
                            <a:srgbClr val="FF0000"/>
                          </a:solidFill>
                          <a:latin typeface="Arial" panose="020B0604020202020204" pitchFamily="34" charset="0"/>
                          <a:ea typeface="宋体" panose="02010600030101010101" pitchFamily="2" charset="-122"/>
                          <a:cs typeface="Arial" panose="020B0604020202020204" pitchFamily="34" charset="0"/>
                        </a:rPr>
                        <a:t>气腔及气路系统10大气压条件下漏气&lt;0.05ppm，能量分辨小于5%</a:t>
                      </a:r>
                      <a:r>
                        <a:rPr lang="zh-CN" altLang="en-US" sz="1200" b="1">
                          <a:solidFill>
                            <a:srgbClr val="FF0000"/>
                          </a:solidFill>
                          <a:latin typeface="Arial" panose="020B0604020202020204" pitchFamily="34" charset="0"/>
                          <a:ea typeface="宋体" panose="02010600030101010101" pitchFamily="2" charset="-122"/>
                          <a:cs typeface="Arial" panose="020B0604020202020204" pitchFamily="34" charset="0"/>
                        </a:rPr>
                        <a:t>；</a:t>
                      </a:r>
                      <a:r>
                        <a:rPr lang="zh-CN" altLang="en-US" sz="1200" b="0">
                          <a:solidFill>
                            <a:srgbClr val="FF0000"/>
                          </a:solidFill>
                          <a:latin typeface="Arial" panose="020B0604020202020204" pitchFamily="34" charset="0"/>
                          <a:ea typeface="宋体" panose="02010600030101010101" pitchFamily="2" charset="-122"/>
                          <a:cs typeface="Arial" panose="020B0604020202020204" pitchFamily="34" charset="0"/>
                        </a:rPr>
                        <a:t>中期报告</a:t>
                      </a:r>
                      <a:endParaRPr lang="zh-CN" altLang="en-US" sz="1200" b="0">
                        <a:solidFill>
                          <a:srgbClr val="FF0000"/>
                        </a:solidFill>
                        <a:latin typeface="Arial" panose="020B0604020202020204" pitchFamily="34" charset="0"/>
                        <a:ea typeface="宋体" panose="02010600030101010101" pitchFamily="2" charset="-122"/>
                        <a:cs typeface="Arial" panose="020B0604020202020204" pitchFamily="34" charset="0"/>
                      </a:endParaRPr>
                    </a:p>
                    <a:p>
                      <a:pPr indent="0">
                        <a:buNone/>
                      </a:pPr>
                      <a:r>
                        <a:rPr lang="en-US" altLang="en-US" sz="1200" b="1">
                          <a:solidFill>
                            <a:srgbClr val="FF0000"/>
                          </a:solidFill>
                          <a:latin typeface="Arial" panose="020B0604020202020204" pitchFamily="34" charset="0"/>
                          <a:ea typeface="宋体" panose="02010600030101010101" pitchFamily="2" charset="-122"/>
                          <a:cs typeface="Arial" panose="020B0604020202020204" pitchFamily="34" charset="0"/>
                        </a:rPr>
                        <a:t>NvDEx</a:t>
                      </a:r>
                      <a:r>
                        <a:rPr lang="zh-CN" altLang="en-US" sz="1200" b="1">
                          <a:solidFill>
                            <a:srgbClr val="FF0000"/>
                          </a:solidFill>
                          <a:latin typeface="Arial" panose="020B0604020202020204" pitchFamily="34" charset="0"/>
                          <a:ea typeface="宋体" panose="02010600030101010101" pitchFamily="2" charset="-122"/>
                          <a:cs typeface="Arial" panose="020B0604020202020204" pitchFamily="34" charset="0"/>
                        </a:rPr>
                        <a:t>设计报告</a:t>
                      </a:r>
                      <a:endParaRPr lang="zh-CN" altLang="en-US" sz="1200" b="1">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r>
              <a:tr h="809625">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2024下</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algn="l">
                        <a:buClrTx/>
                        <a:buSzTx/>
                        <a:buFontTx/>
                        <a:buNone/>
                      </a:pPr>
                      <a:r>
                        <a:rPr lang="zh-CN" alt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完成</a:t>
                      </a:r>
                      <a:r>
                        <a:rPr lang="en-US" altLang="zh-CN"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TPC</a:t>
                      </a:r>
                      <a:r>
                        <a:rPr lang="zh-CN" alt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分系统的</a:t>
                      </a: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地下验证运行</a:t>
                      </a:r>
                      <a:endPar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宋体" panose="02010600030101010101" pitchFamily="2" charset="-122"/>
                        </a:rPr>
                        <a:t>完成第二版读出芯片流片和测试；</a:t>
                      </a: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完成</a:t>
                      </a:r>
                      <a:r>
                        <a:rPr lang="zh-CN" alt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最终版本读出平面的</a:t>
                      </a: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研制</a:t>
                      </a:r>
                      <a:endPar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宋体" panose="02010600030101010101" pitchFamily="2" charset="-122"/>
                        </a:rPr>
                        <a:t>无</a:t>
                      </a:r>
                      <a:endParaRPr lang="en-US" altLang="en-US" sz="1200" b="0">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分析TPC测试数据，研究SeF</a:t>
                      </a:r>
                      <a:r>
                        <a:rPr lang="en-US" sz="1200" b="0" baseline="-25000">
                          <a:latin typeface="Arial" panose="020B0604020202020204" pitchFamily="34" charset="0"/>
                          <a:ea typeface="宋体" panose="02010600030101010101" pitchFamily="2" charset="-122"/>
                          <a:cs typeface="Arial" panose="020B0604020202020204" pitchFamily="34" charset="0"/>
                        </a:rPr>
                        <a:t>6</a:t>
                      </a:r>
                      <a:r>
                        <a:rPr lang="en-US" sz="1200" b="0">
                          <a:latin typeface="Arial" panose="020B0604020202020204" pitchFamily="34" charset="0"/>
                          <a:ea typeface="宋体" panose="02010600030101010101" pitchFamily="2" charset="-122"/>
                          <a:cs typeface="Arial" panose="020B0604020202020204" pitchFamily="34" charset="0"/>
                        </a:rPr>
                        <a:t>气体性质</a:t>
                      </a:r>
                      <a:r>
                        <a:rPr lang="zh-CN" altLang="en-US" sz="1200" b="0">
                          <a:latin typeface="Arial" panose="020B0604020202020204" pitchFamily="34" charset="0"/>
                          <a:ea typeface="宋体" panose="02010600030101010101" pitchFamily="2" charset="-122"/>
                          <a:cs typeface="Arial" panose="020B0604020202020204" pitchFamily="34" charset="0"/>
                        </a:rPr>
                        <a:t>；</a:t>
                      </a: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完成</a:t>
                      </a: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mn-ea"/>
                        </a:rPr>
                        <a:t>神经网络训练</a:t>
                      </a:r>
                      <a:endParaRPr lang="en-US" altLang="en-US" sz="1200" b="0">
                        <a:latin typeface="Arial" panose="020B0604020202020204" pitchFamily="34" charset="0"/>
                        <a:ea typeface="宋体" panose="02010600030101010101" pitchFamily="2" charset="-122"/>
                        <a:cs typeface="Arial" panose="020B0604020202020204" pitchFamily="34" charset="0"/>
                      </a:endParaRPr>
                    </a:p>
                    <a:p>
                      <a:pPr indent="0">
                        <a:buNone/>
                      </a:pP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气腔及气路系统15大气压条件下漏气&lt;0.05ppm；</a:t>
                      </a: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mn-ea"/>
                        </a:rPr>
                        <a:t>年度报告</a:t>
                      </a:r>
                      <a:endPar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mn-ea"/>
                      </a:endParaRPr>
                    </a:p>
                  </a:txBody>
                  <a:tcPr marL="68580" marR="68580" marT="0" marB="0" vert="horz" anchor="t" anchorCtr="0"/>
                </a:tc>
              </a:tr>
              <a:tr h="370205">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2025上</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a:latin typeface="Arial" panose="020B0604020202020204" pitchFamily="34" charset="0"/>
                          <a:ea typeface="宋体" panose="02010600030101010101" pitchFamily="2" charset="-122"/>
                          <a:cs typeface="宋体" panose="02010600030101010101" pitchFamily="2" charset="-122"/>
                          <a:sym typeface="+mn-ea"/>
                        </a:rPr>
                        <a:t>系统联调</a:t>
                      </a:r>
                      <a:endParaRPr lang="en-US" altLang="en-US" sz="1200" b="0">
                        <a:latin typeface="Arial" panose="020B0604020202020204" pitchFamily="34" charset="0"/>
                        <a:ea typeface="宋体" panose="02010600030101010101" pitchFamily="2" charset="-122"/>
                        <a:cs typeface="宋体" panose="02010600030101010101" pitchFamily="2" charset="-122"/>
                        <a:sym typeface="+mn-ea"/>
                      </a:endParaRPr>
                    </a:p>
                  </a:txBody>
                  <a:tcPr marL="68580" marR="68580" marT="0" marB="0" vert="horz" anchor="t" anchorCtr="0"/>
                </a:tc>
                <a:tc>
                  <a:txBody>
                    <a:bodyPr/>
                    <a:p>
                      <a:pPr algn="l">
                        <a:buClrTx/>
                        <a:buSzTx/>
                        <a:buFontTx/>
                        <a:buNone/>
                      </a:pP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读出平面总体组装、测试、安装</a:t>
                      </a:r>
                      <a:endPar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200">
                          <a:latin typeface="Arial" panose="020B0604020202020204" pitchFamily="34" charset="0"/>
                          <a:ea typeface="宋体" panose="02010600030101010101" pitchFamily="2" charset="-122"/>
                          <a:cs typeface="宋体" panose="02010600030101010101" pitchFamily="2" charset="-122"/>
                          <a:sym typeface="+mn-ea"/>
                        </a:rPr>
                        <a:t>系统联调</a:t>
                      </a:r>
                      <a:endParaRPr lang="en-US" altLang="en-US" sz="1200" b="0">
                        <a:latin typeface="Arial" panose="020B0604020202020204" pitchFamily="34" charset="0"/>
                        <a:ea typeface="宋体" panose="02010600030101010101" pitchFamily="2" charset="-122"/>
                        <a:cs typeface="宋体" panose="02010600030101010101" pitchFamily="2" charset="-122"/>
                        <a:sym typeface="+mn-ea"/>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宋体" panose="02010600030101010101" pitchFamily="2" charset="-122"/>
                        </a:rPr>
                        <a:t>系统联调</a:t>
                      </a:r>
                      <a:endParaRPr lang="en-US" altLang="en-US" sz="1200" b="0">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a:txBody>
                    <a:bodyPr/>
                    <a:p>
                      <a:pPr algn="l">
                        <a:buClrTx/>
                        <a:buSzTx/>
                        <a:buFontTx/>
                        <a:buNone/>
                      </a:pP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mn-ea"/>
                        </a:rPr>
                        <a:t>读出芯片噪声&lt;45e-；</a:t>
                      </a:r>
                      <a:endPar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mn-ea"/>
                      </a:endParaRPr>
                    </a:p>
                  </a:txBody>
                  <a:tcPr marL="68580" marR="68580" marT="0" marB="0" vert="horz" anchor="t" anchorCtr="0"/>
                </a:tc>
              </a:tr>
              <a:tr h="255270">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2025下</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gridSpan="4">
                  <a:txBody>
                    <a:bodyPr/>
                    <a:p>
                      <a:pPr indent="0">
                        <a:buNone/>
                      </a:pPr>
                      <a:r>
                        <a:rPr lang="zh-CN" altLang="en-US" sz="1200" b="1">
                          <a:ea typeface="宋体" panose="02010600030101010101" pitchFamily="2" charset="-122"/>
                        </a:rPr>
                        <a:t>系统联调和</a:t>
                      </a:r>
                      <a:r>
                        <a:rPr lang="en-US" altLang="zh-CN" sz="1200" b="1">
                          <a:ea typeface="宋体" panose="02010600030101010101" pitchFamily="2" charset="-122"/>
                        </a:rPr>
                        <a:t>实验取数</a:t>
                      </a:r>
                      <a:endParaRPr lang="en-US" sz="1200" b="1">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hMerge="1">
                  <a:tcPr marL="68580" marR="68580" marT="0" marB="0" vert="horz" anchor="t" anchorCtr="0"/>
                </a:tc>
                <a:tc hMerge="1">
                  <a:tcPr marL="68580" marR="68580" marT="0" marB="0" vert="horz" anchor="t" anchorCtr="0"/>
                </a:tc>
                <a:tc hMerge="1">
                  <a:tcPr marL="68580" marR="68580" marT="0" marB="0" vert="horz" anchor="t" anchorCtr="0"/>
                </a:tc>
                <a:tc>
                  <a:txBody>
                    <a:bodyPr/>
                    <a:p>
                      <a:pPr algn="l">
                        <a:buClrTx/>
                        <a:buSzTx/>
                        <a:buFontTx/>
                        <a:buNone/>
                      </a:pP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mn-ea"/>
                        </a:rPr>
                        <a:t>年度报告</a:t>
                      </a:r>
                      <a:endPar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mn-ea"/>
                      </a:endParaRPr>
                    </a:p>
                  </a:txBody>
                  <a:tcPr marL="68580" marR="68580" marT="0" marB="0" vert="horz" anchor="t" anchorCtr="0"/>
                </a:tc>
              </a:tr>
              <a:tr h="365760">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2026上</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indent="0">
                        <a:buNone/>
                      </a:pPr>
                      <a:r>
                        <a:rPr lang="en-US" sz="1200" b="0">
                          <a:latin typeface="Arial" panose="020B0604020202020204" pitchFamily="34" charset="0"/>
                          <a:ea typeface="宋体" panose="02010600030101010101" pitchFamily="2" charset="-122"/>
                          <a:cs typeface="宋体" panose="02010600030101010101" pitchFamily="2" charset="-122"/>
                        </a:rPr>
                        <a:t>实验取数、数据分析。</a:t>
                      </a:r>
                      <a:endParaRPr lang="en-US" altLang="en-US" sz="1200" b="0">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gridSpan="4">
                  <a:txBody>
                    <a:bodyPr/>
                    <a:p>
                      <a:pPr algn="l">
                        <a:buClrTx/>
                        <a:buSzTx/>
                        <a:buFontTx/>
                        <a:buNone/>
                      </a:pP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微软雅黑" panose="020B0503020204020204" charset="-122"/>
                        </a:rPr>
                        <a:t>能量分辨率&lt;1%。</a:t>
                      </a:r>
                      <a:endPar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endParaRPr>
                    </a:p>
                    <a:p>
                      <a:pPr algn="l">
                        <a:buClrTx/>
                        <a:buSzTx/>
                        <a:buFontTx/>
                        <a:buNone/>
                      </a:pP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微软雅黑" panose="020B0503020204020204" charset="-122"/>
                        </a:rPr>
                        <a:t>神经网络本底排除率大于10；</a:t>
                      </a: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本底水平（ROI）&lt;2×10</a:t>
                      </a:r>
                      <a:r>
                        <a:rPr lang="en-US" sz="1200" b="1" baseline="30000">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-4</a:t>
                      </a: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 c / (keV * kg * year) </a:t>
                      </a:r>
                      <a:endPar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endParaRPr>
                    </a:p>
                  </a:txBody>
                  <a:tcPr marL="68580" marR="68580" marT="0" marB="0" vert="horz" anchor="t" anchorCtr="0"/>
                </a:tc>
                <a:tc hMerge="1">
                  <a:tcPr marL="68580" marR="68580" marT="0" marB="0" vert="horz" anchor="t" anchorCtr="0"/>
                </a:tc>
                <a:tc hMerge="1">
                  <a:tcPr marL="68580" marR="68580" marT="0" marB="0" vert="horz" anchor="t" anchorCtr="0"/>
                </a:tc>
                <a:tc hMerge="1">
                  <a:tcPr marL="68580" marR="68580" marT="0" marB="0" vert="horz" anchor="t" anchorCtr="0"/>
                </a:tc>
              </a:tr>
              <a:tr h="446405">
                <a:tc>
                  <a:txBody>
                    <a:bodyPr/>
                    <a:p>
                      <a:pPr indent="0">
                        <a:buNone/>
                      </a:pPr>
                      <a:r>
                        <a:rPr lang="en-US" sz="1200" b="0">
                          <a:latin typeface="Arial" panose="020B0604020202020204" pitchFamily="34" charset="0"/>
                          <a:ea typeface="宋体" panose="02010600030101010101" pitchFamily="2" charset="-122"/>
                          <a:cs typeface="Arial" panose="020B0604020202020204" pitchFamily="34" charset="0"/>
                        </a:rPr>
                        <a:t>2026下</a:t>
                      </a:r>
                      <a:endParaRPr lang="en-US" altLang="en-US" sz="12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t" anchorCtr="0"/>
                </a:tc>
                <a:tc>
                  <a:txBody>
                    <a:bodyPr/>
                    <a:p>
                      <a:pPr algn="l">
                        <a:buClrTx/>
                        <a:buSzTx/>
                        <a:buNone/>
                      </a:pPr>
                      <a:endPar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mn-ea"/>
                        </a:rPr>
                        <a:t>发表物理结果</a:t>
                      </a:r>
                      <a:endPar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mn-ea"/>
                      </a:endParaRPr>
                    </a:p>
                  </a:txBody>
                  <a:tcPr marL="68580" marR="68580" marT="0" marB="0" vert="horz" anchor="t" anchorCtr="0"/>
                </a:tc>
                <a:tc gridSpan="4">
                  <a:txBody>
                    <a:bodyPr/>
                    <a:p>
                      <a:pPr algn="l">
                        <a:buClrTx/>
                        <a:buSzTx/>
                        <a:buFontTx/>
                        <a:buNone/>
                      </a:pPr>
                      <a:endPar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endParaRPr>
                    </a:p>
                    <a:p>
                      <a:pPr algn="l">
                        <a:buClrTx/>
                        <a:buSzTx/>
                        <a:buFontTx/>
                        <a:buNone/>
                      </a:pP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rPr>
                        <a:t>发表论文4-6篇；</a:t>
                      </a:r>
                      <a:r>
                        <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微软雅黑" panose="020B0503020204020204" charset="-122"/>
                        </a:rPr>
                        <a:t>年度报告；NvDEx技术报告</a:t>
                      </a:r>
                      <a:endParaRPr lang="en-US" sz="1200" b="1">
                        <a:solidFill>
                          <a:schemeClr val="tx1"/>
                        </a:solidFill>
                        <a:highlight>
                          <a:srgbClr val="FFFF00"/>
                        </a:highlight>
                        <a:latin typeface="Arial" panose="020B0604020202020204" pitchFamily="34" charset="0"/>
                        <a:ea typeface="宋体" panose="02010600030101010101" pitchFamily="2" charset="-122"/>
                        <a:cs typeface="宋体" panose="02010600030101010101" pitchFamily="2" charset="-122"/>
                        <a:sym typeface="微软雅黑" panose="020B0503020204020204" charset="-122"/>
                      </a:endParaRPr>
                    </a:p>
                  </a:txBody>
                  <a:tcPr marL="68580" marR="68580" marT="0" marB="0" vert="horz" anchor="t" anchorCtr="0"/>
                </a:tc>
                <a:tc hMerge="1">
                  <a:tcPr marL="68580" marR="68580" marT="0" marB="0" vert="horz" anchor="t" anchorCtr="0"/>
                </a:tc>
                <a:tc hMerge="1">
                  <a:tcPr marL="68580" marR="68580" marT="0" marB="0" vert="horz" anchor="t" anchorCtr="0"/>
                </a:tc>
                <a:tc hMerge="1">
                  <a:tcPr marL="68580" marR="68580" marT="0" marB="0" vert="horz" anchor="t" anchorCtr="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Picture 15" descr="TitleBKG2"/>
          <p:cNvPicPr>
            <a:picLocks noChangeAspect="1" noChangeArrowheads="1"/>
          </p:cNvPicPr>
          <p:nvPr/>
        </p:nvPicPr>
        <p:blipFill>
          <a:blip r:embed="rId1" cstate="email"/>
          <a:srcRect/>
          <a:stretch>
            <a:fillRect/>
          </a:stretch>
        </p:blipFill>
        <p:spPr bwMode="auto">
          <a:xfrm>
            <a:off x="-188" y="530557"/>
            <a:ext cx="9144000" cy="71440"/>
          </a:xfrm>
          <a:prstGeom prst="rect">
            <a:avLst/>
          </a:prstGeom>
          <a:noFill/>
          <a:ln w="9525">
            <a:noFill/>
            <a:miter lim="800000"/>
            <a:headEnd/>
            <a:tailEnd/>
          </a:ln>
        </p:spPr>
      </p:pic>
      <p:sp>
        <p:nvSpPr>
          <p:cNvPr id="14" name="Rectangle 19"/>
          <p:cNvSpPr>
            <a:spLocks noChangeArrowheads="1"/>
          </p:cNvSpPr>
          <p:nvPr/>
        </p:nvSpPr>
        <p:spPr bwMode="auto">
          <a:xfrm>
            <a:off x="786993" y="23129"/>
            <a:ext cx="696118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rtl="0">
              <a:defRPr/>
            </a:pPr>
            <a:r>
              <a:rPr lang="zh-CN" sz="3000" b="1" dirty="0">
                <a:latin typeface="+mj-ea"/>
                <a:ea typeface="+mj-ea"/>
                <a:sym typeface="+mn-ea"/>
              </a:rPr>
              <a:t>预期成果</a:t>
            </a:r>
            <a:endParaRPr lang="zh-CN" sz="3000" b="1" dirty="0">
              <a:latin typeface="+mj-ea"/>
              <a:ea typeface="+mj-ea"/>
              <a:sym typeface="+mn-ea"/>
            </a:endParaRPr>
          </a:p>
        </p:txBody>
      </p:sp>
      <p:sp>
        <p:nvSpPr>
          <p:cNvPr id="6" name="文本框 5"/>
          <p:cNvSpPr txBox="1"/>
          <p:nvPr/>
        </p:nvSpPr>
        <p:spPr>
          <a:xfrm>
            <a:off x="79375" y="601980"/>
            <a:ext cx="8687435" cy="570865"/>
          </a:xfrm>
          <a:prstGeom prst="rect">
            <a:avLst/>
          </a:prstGeom>
          <a:noFill/>
          <a:ln>
            <a:noFill/>
          </a:ln>
        </p:spPr>
        <p:txBody>
          <a:bodyPr wrap="square" anchor="t">
            <a:spAutoFit/>
          </a:bodyPr>
          <a:p>
            <a:pPr marL="342900" indent="-342900" algn="l" fontAlgn="auto">
              <a:lnSpc>
                <a:spcPct val="130000"/>
              </a:lnSpc>
              <a:buClrTx/>
              <a:buSzTx/>
              <a:buFont typeface="Wingdings" panose="05000000000000000000" charset="0"/>
              <a:buChar char="l"/>
            </a:pPr>
            <a:r>
              <a:rPr lang="zh-CN" sz="2400" b="1" dirty="0">
                <a:latin typeface="+mj-ea"/>
                <a:ea typeface="+mj-ea"/>
                <a:sym typeface="+mn-ea"/>
              </a:rPr>
              <a:t>预期成果</a:t>
            </a:r>
            <a:endParaRPr lang="zh-CN" altLang="en-US" sz="2400" b="1" dirty="0">
              <a:latin typeface="+mj-ea"/>
              <a:ea typeface="+mj-ea"/>
              <a:sym typeface="+mn-ea"/>
            </a:endParaRPr>
          </a:p>
        </p:txBody>
      </p:sp>
      <p:sp>
        <p:nvSpPr>
          <p:cNvPr id="2" name="文本框 1"/>
          <p:cNvSpPr txBox="1"/>
          <p:nvPr/>
        </p:nvSpPr>
        <p:spPr>
          <a:xfrm>
            <a:off x="269240" y="1227455"/>
            <a:ext cx="8307705" cy="5173345"/>
          </a:xfrm>
          <a:prstGeom prst="rect">
            <a:avLst/>
          </a:prstGeom>
          <a:noFill/>
          <a:ln>
            <a:noFill/>
          </a:ln>
        </p:spPr>
        <p:txBody>
          <a:bodyPr wrap="square" anchor="t">
            <a:spAutoFit/>
          </a:bodyPr>
          <a:p>
            <a:pPr marL="342900" lvl="1" indent="-342900" algn="just" fontAlgn="auto">
              <a:lnSpc>
                <a:spcPct val="220000"/>
              </a:lnSpc>
              <a:spcBef>
                <a:spcPts val="600"/>
              </a:spcBef>
              <a:spcAft>
                <a:spcPts val="600"/>
              </a:spcAft>
              <a:buClrTx/>
              <a:buSzTx/>
              <a:buFont typeface="Wingdings" panose="05000000000000000000" pitchFamily="2" charset="2"/>
              <a:buChar char="p"/>
            </a:pPr>
            <a:r>
              <a:rPr lang="zh-CN" altLang="en-US" sz="2200" dirty="0">
                <a:latin typeface="+mn-ea"/>
                <a:sym typeface="+mn-ea"/>
              </a:rPr>
              <a:t>建成在锦屏地下实验室稳定运行的NνDEx-100实验装置，为未来吨级NνDEx实验解决技术难点</a:t>
            </a:r>
            <a:r>
              <a:rPr lang="en-US" altLang="zh-CN" sz="2200" dirty="0">
                <a:latin typeface="+mn-ea"/>
                <a:sym typeface="+mn-ea"/>
              </a:rPr>
              <a:t>,</a:t>
            </a:r>
            <a:endParaRPr lang="en-US" altLang="zh-CN" sz="2200" dirty="0">
              <a:latin typeface="+mn-ea"/>
              <a:sym typeface="+mn-ea"/>
            </a:endParaRPr>
          </a:p>
          <a:p>
            <a:pPr marL="342900" lvl="1" indent="-342900" algn="just" fontAlgn="auto">
              <a:lnSpc>
                <a:spcPct val="220000"/>
              </a:lnSpc>
              <a:spcBef>
                <a:spcPts val="600"/>
              </a:spcBef>
              <a:spcAft>
                <a:spcPts val="600"/>
              </a:spcAft>
              <a:buClrTx/>
              <a:buSzTx/>
              <a:buFont typeface="Wingdings" panose="05000000000000000000" pitchFamily="2" charset="2"/>
              <a:buChar char="p"/>
            </a:pPr>
            <a:r>
              <a:rPr lang="zh-CN" altLang="en-US" sz="2200" b="1" dirty="0">
                <a:latin typeface="+mn-ea"/>
                <a:sym typeface="+mn-ea"/>
              </a:rPr>
              <a:t>各个分系统达到关键技术</a:t>
            </a:r>
            <a:r>
              <a:rPr lang="zh-CN" altLang="en-US" sz="2200" b="1" dirty="0">
                <a:latin typeface="+mn-ea"/>
                <a:sym typeface="+mn-ea"/>
              </a:rPr>
              <a:t>指标</a:t>
            </a:r>
            <a:endParaRPr lang="zh-CN" altLang="en-US" sz="2200" b="1" dirty="0">
              <a:latin typeface="+mn-ea"/>
              <a:sym typeface="+mn-ea"/>
            </a:endParaRPr>
          </a:p>
          <a:p>
            <a:pPr marL="342900" lvl="1" indent="-342900" algn="just" fontAlgn="auto">
              <a:lnSpc>
                <a:spcPct val="220000"/>
              </a:lnSpc>
              <a:spcBef>
                <a:spcPts val="600"/>
              </a:spcBef>
              <a:spcAft>
                <a:spcPts val="600"/>
              </a:spcAft>
              <a:buClrTx/>
              <a:buSzTx/>
              <a:buFont typeface="Wingdings" panose="05000000000000000000" pitchFamily="2" charset="2"/>
              <a:buChar char="p"/>
            </a:pPr>
            <a:r>
              <a:rPr lang="zh-CN" altLang="en-US" sz="2200" dirty="0">
                <a:latin typeface="+mn-ea"/>
                <a:sym typeface="+mn-ea"/>
              </a:rPr>
              <a:t>为我国下一代大规模0νββ实验提供一种极具竞争力的技术</a:t>
            </a:r>
            <a:r>
              <a:rPr lang="zh-CN" altLang="en-US" sz="2200" dirty="0">
                <a:latin typeface="+mn-ea"/>
                <a:sym typeface="+mn-ea"/>
              </a:rPr>
              <a:t>路线</a:t>
            </a:r>
            <a:endParaRPr lang="zh-CN" altLang="en-US" sz="2200" dirty="0">
              <a:latin typeface="+mn-ea"/>
              <a:sym typeface="+mn-ea"/>
            </a:endParaRPr>
          </a:p>
          <a:p>
            <a:pPr marL="342900" lvl="1" indent="-342900" algn="just" fontAlgn="auto">
              <a:lnSpc>
                <a:spcPct val="220000"/>
              </a:lnSpc>
              <a:spcBef>
                <a:spcPts val="600"/>
              </a:spcBef>
              <a:spcAft>
                <a:spcPts val="600"/>
              </a:spcAft>
              <a:buClrTx/>
              <a:buSzTx/>
              <a:buFont typeface="Wingdings" panose="05000000000000000000" pitchFamily="2" charset="2"/>
              <a:buChar char="p"/>
            </a:pPr>
            <a:r>
              <a:rPr lang="zh-CN" altLang="en-US" sz="2200" b="1" dirty="0">
                <a:latin typeface="+mn-ea"/>
                <a:sym typeface="+mn-ea"/>
              </a:rPr>
              <a:t>完成NνDEx设计报告（中期）和技术报告（终期）</a:t>
            </a:r>
            <a:endParaRPr lang="zh-CN" altLang="en-US" sz="2200" b="1" dirty="0">
              <a:latin typeface="+mn-ea"/>
              <a:sym typeface="+mn-ea"/>
            </a:endParaRPr>
          </a:p>
          <a:p>
            <a:pPr marL="342900" lvl="1" indent="-342900" algn="just" fontAlgn="auto">
              <a:lnSpc>
                <a:spcPct val="220000"/>
              </a:lnSpc>
              <a:spcBef>
                <a:spcPts val="600"/>
              </a:spcBef>
              <a:spcAft>
                <a:spcPts val="600"/>
              </a:spcAft>
              <a:buClrTx/>
              <a:buSzTx/>
              <a:buFont typeface="Wingdings" panose="05000000000000000000" pitchFamily="2" charset="2"/>
              <a:buChar char="p"/>
            </a:pPr>
            <a:r>
              <a:rPr lang="zh-CN" altLang="en-US" sz="2200" dirty="0">
                <a:latin typeface="+mn-ea"/>
                <a:sym typeface="+mn-ea"/>
              </a:rPr>
              <a:t>发表</a:t>
            </a:r>
            <a:r>
              <a:rPr lang="zh-CN" altLang="en-US" sz="2200" dirty="0">
                <a:latin typeface="+mn-ea"/>
                <a:sym typeface="+mn-ea"/>
              </a:rPr>
              <a:t>高水平论文 4-6 篇</a:t>
            </a:r>
            <a:endParaRPr lang="zh-CN" altLang="en-US" sz="2200" dirty="0">
              <a:latin typeface="+mn-ea"/>
              <a:ea typeface="+mn-ea"/>
            </a:endParaRPr>
          </a:p>
        </p:txBody>
      </p:sp>
      <p:sp>
        <p:nvSpPr>
          <p:cNvPr id="7" name="灯片编号占位符 6"/>
          <p:cNvSpPr>
            <a:spLocks noGrp="1"/>
          </p:cNvSpPr>
          <p:nvPr>
            <p:ph type="sldNum" sz="quarter" idx="12"/>
          </p:nvPr>
        </p:nvSpPr>
        <p:spPr>
          <a:xfrm>
            <a:off x="7073064" y="6455078"/>
            <a:ext cx="2025000" cy="316800"/>
          </a:xfrm>
        </p:spPr>
        <p:txBody>
          <a:bodyPr/>
          <a:lstStyle/>
          <a:p>
            <a:fld id="{49AE70B2-8BF9-45C0-BB95-33D1B9D3A854}" type="slidenum">
              <a:rPr lang="zh-CN" altLang="en-US" smtClean="0"/>
            </a:fld>
            <a:endParaRPr lang="zh-CN" altLang="en-US" dirty="0"/>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1588294" y="1734503"/>
            <a:ext cx="5967413" cy="35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720090" algn="ctr" eaLnBrk="1" fontAlgn="auto" hangingPunct="1">
              <a:lnSpc>
                <a:spcPct val="200000"/>
              </a:lnSpc>
              <a:spcBef>
                <a:spcPts val="1200"/>
              </a:spcBef>
            </a:pPr>
            <a:r>
              <a:rPr lang="en-US" altLang="zh-CN" sz="2515" b="1" dirty="0">
                <a:solidFill>
                  <a:schemeClr val="tx1"/>
                </a:solidFill>
                <a:effectLst/>
                <a:latin typeface="微软雅黑" panose="020B0503020204020204" charset="-122"/>
                <a:ea typeface="微软雅黑" panose="020B0503020204020204" charset="-122"/>
                <a:cs typeface="微软雅黑" panose="020B0503020204020204" charset="-122"/>
              </a:rPr>
              <a:t>       </a:t>
            </a:r>
            <a:r>
              <a:rPr lang="zh-CN" altLang="en-US" sz="2515" b="1" dirty="0">
                <a:solidFill>
                  <a:schemeClr val="tx1"/>
                </a:solidFill>
                <a:effectLst/>
                <a:latin typeface="微软雅黑" panose="020B0503020204020204" charset="-122"/>
                <a:ea typeface="微软雅黑" panose="020B0503020204020204" charset="-122"/>
                <a:cs typeface="微软雅黑" panose="020B0503020204020204" charset="-122"/>
              </a:rPr>
              <a:t>一、</a:t>
            </a:r>
            <a:r>
              <a:rPr lang="zh-CN" altLang="en-US" sz="2515" b="1" dirty="0">
                <a:solidFill>
                  <a:schemeClr val="tx1"/>
                </a:solidFill>
                <a:latin typeface="微软雅黑" panose="020B0503020204020204" charset="-122"/>
                <a:ea typeface="微软雅黑" panose="020B0503020204020204" charset="-122"/>
                <a:sym typeface="+mn-ea"/>
              </a:rPr>
              <a:t>试验测试报告和鉴定评价要求</a:t>
            </a:r>
            <a:endParaRPr lang="zh-CN" altLang="en-US" sz="2515" b="1" dirty="0">
              <a:solidFill>
                <a:schemeClr val="tx1"/>
              </a:solidFill>
              <a:effectLst/>
              <a:latin typeface="微软雅黑" panose="020B0503020204020204" charset="-122"/>
              <a:ea typeface="微软雅黑" panose="020B0503020204020204" charset="-122"/>
              <a:cs typeface="微软雅黑" panose="020B0503020204020204" charset="-122"/>
            </a:endParaRPr>
          </a:p>
          <a:p>
            <a:pPr marL="0" indent="-720090" algn="ctr" eaLnBrk="1" fontAlgn="auto" hangingPunct="1">
              <a:lnSpc>
                <a:spcPct val="200000"/>
              </a:lnSpc>
              <a:spcBef>
                <a:spcPts val="1200"/>
              </a:spcBef>
            </a:pPr>
            <a:r>
              <a:rPr lang="zh-CN" altLang="en-US" sz="2515" b="1" dirty="0">
                <a:solidFill>
                  <a:schemeClr val="tx1"/>
                </a:solidFill>
                <a:latin typeface="微软雅黑" panose="020B0503020204020204" charset="-122"/>
                <a:ea typeface="微软雅黑" panose="020B0503020204020204" charset="-122"/>
                <a:cs typeface="微软雅黑" panose="020B0503020204020204" charset="-122"/>
              </a:rPr>
              <a:t>二、</a:t>
            </a:r>
            <a:r>
              <a:rPr lang="zh-CN" sz="2515" b="1" dirty="0">
                <a:solidFill>
                  <a:schemeClr val="tx1"/>
                </a:solidFill>
                <a:latin typeface="微软雅黑" panose="020B0503020204020204" charset="-122"/>
                <a:ea typeface="微软雅黑" panose="020B0503020204020204" charset="-122"/>
                <a:sym typeface="+mn-ea"/>
              </a:rPr>
              <a:t>科技报告要求</a:t>
            </a:r>
            <a:endParaRPr lang="zh-CN" sz="2515" b="1" dirty="0">
              <a:solidFill>
                <a:schemeClr val="tx1"/>
              </a:solidFill>
              <a:latin typeface="微软雅黑" panose="020B0503020204020204" charset="-122"/>
              <a:ea typeface="微软雅黑" panose="020B0503020204020204" charset="-122"/>
              <a:sym typeface="+mn-ea"/>
            </a:endParaRPr>
          </a:p>
          <a:p>
            <a:pPr marL="0" indent="-720090" algn="ctr" eaLnBrk="1" fontAlgn="auto" hangingPunct="1">
              <a:lnSpc>
                <a:spcPct val="200000"/>
              </a:lnSpc>
              <a:spcBef>
                <a:spcPts val="1200"/>
              </a:spcBef>
            </a:pPr>
            <a:r>
              <a:rPr lang="zh-CN" altLang="en-US" sz="2515" b="1" dirty="0">
                <a:solidFill>
                  <a:schemeClr val="tx1"/>
                </a:solidFill>
                <a:latin typeface="微软雅黑" panose="020B0503020204020204" charset="-122"/>
                <a:ea typeface="微软雅黑" panose="020B0503020204020204" charset="-122"/>
                <a:cs typeface="微软雅黑" panose="020B0503020204020204" charset="-122"/>
                <a:sym typeface="+mn-ea"/>
              </a:rPr>
              <a:t>三、</a:t>
            </a:r>
            <a:r>
              <a:rPr lang="zh-CN" sz="2515" b="1" dirty="0">
                <a:solidFill>
                  <a:schemeClr val="tx1"/>
                </a:solidFill>
                <a:latin typeface="微软雅黑" panose="020B0503020204020204" charset="-122"/>
                <a:ea typeface="微软雅黑" panose="020B0503020204020204" charset="-122"/>
                <a:sym typeface="+mn-ea"/>
              </a:rPr>
              <a:t>数据归档要求</a:t>
            </a:r>
            <a:endParaRPr lang="zh-CN" sz="2515" b="1" dirty="0">
              <a:solidFill>
                <a:schemeClr val="tx1"/>
              </a:solidFill>
              <a:latin typeface="微软雅黑" panose="020B0503020204020204" charset="-122"/>
              <a:ea typeface="微软雅黑" panose="020B0503020204020204" charset="-122"/>
              <a:sym typeface="+mn-ea"/>
            </a:endParaRPr>
          </a:p>
          <a:p>
            <a:pPr marL="0" indent="-720090" algn="ctr" eaLnBrk="1" fontAlgn="auto" hangingPunct="1">
              <a:lnSpc>
                <a:spcPct val="200000"/>
              </a:lnSpc>
              <a:spcBef>
                <a:spcPts val="1200"/>
              </a:spcBef>
            </a:pPr>
            <a:r>
              <a:rPr lang="zh-CN" altLang="en-US" sz="2515" b="1" dirty="0">
                <a:solidFill>
                  <a:schemeClr val="tx1"/>
                </a:solidFill>
                <a:latin typeface="微软雅黑" panose="020B0503020204020204" charset="-122"/>
                <a:ea typeface="微软雅黑" panose="020B0503020204020204" charset="-122"/>
                <a:cs typeface="微软雅黑" panose="020B0503020204020204" charset="-122"/>
                <a:sym typeface="+mn-ea"/>
              </a:rPr>
              <a:t>四、</a:t>
            </a:r>
            <a:r>
              <a:rPr lang="zh-CN" sz="2515" b="1" dirty="0">
                <a:solidFill>
                  <a:schemeClr val="tx1"/>
                </a:solidFill>
                <a:latin typeface="微软雅黑" panose="020B0503020204020204" charset="-122"/>
                <a:ea typeface="微软雅黑" panose="020B0503020204020204" charset="-122"/>
                <a:sym typeface="+mn-ea"/>
              </a:rPr>
              <a:t>最终报告要求和几点提醒</a:t>
            </a:r>
            <a:endParaRPr lang="zh-CN" altLang="en-US" sz="2515"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五边形 3"/>
          <p:cNvSpPr/>
          <p:nvPr/>
        </p:nvSpPr>
        <p:spPr>
          <a:xfrm>
            <a:off x="871558" y="1389474"/>
            <a:ext cx="1067875" cy="465982"/>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a:p>
        </p:txBody>
      </p:sp>
      <p:sp>
        <p:nvSpPr>
          <p:cNvPr id="5" name="TextBox 4"/>
          <p:cNvSpPr txBox="1"/>
          <p:nvPr/>
        </p:nvSpPr>
        <p:spPr>
          <a:xfrm>
            <a:off x="1016850" y="1473250"/>
            <a:ext cx="640080" cy="368300"/>
          </a:xfrm>
          <a:prstGeom prst="rect">
            <a:avLst/>
          </a:prstGeom>
          <a:noFill/>
        </p:spPr>
        <p:txBody>
          <a:bodyPr wrap="none" rtlCol="0">
            <a:spAutoFit/>
          </a:bodyPr>
          <a:lstStyle/>
          <a:p>
            <a:r>
              <a:rPr lang="zh-CN" altLang="en-US" b="1" dirty="0">
                <a:solidFill>
                  <a:schemeClr val="bg1"/>
                </a:solidFill>
                <a:latin typeface="微软雅黑" panose="020B0503020204020204" charset="-122"/>
                <a:ea typeface="微软雅黑" panose="020B0503020204020204" charset="-122"/>
              </a:rPr>
              <a:t>目录</a:t>
            </a:r>
            <a:endParaRPr lang="zh-CN" altLang="en-US" b="1" dirty="0">
              <a:solidFill>
                <a:schemeClr val="bg1"/>
              </a:solidFill>
              <a:latin typeface="微软雅黑" panose="020B0503020204020204" charset="-122"/>
              <a:ea typeface="微软雅黑" panose="020B0503020204020204" charset="-122"/>
            </a:endParaRPr>
          </a:p>
        </p:txBody>
      </p:sp>
      <p:sp>
        <p:nvSpPr>
          <p:cNvPr id="3" name="灯片编号占位符 2"/>
          <p:cNvSpPr>
            <a:spLocks noGrp="1"/>
          </p:cNvSpPr>
          <p:nvPr>
            <p:ph type="sldNum" sz="quarter" idx="12"/>
          </p:nvPr>
        </p:nvSpPr>
        <p:spPr/>
        <p:txBody>
          <a:bodyPr/>
          <a:lstStyle/>
          <a:p>
            <a:fld id="{64CE74CF-356A-4169-9D6E-C5675D7456C1}" type="slidenum">
              <a:rPr lang="zh-CN" altLang="en-US" sz="1260" smtClean="0">
                <a:latin typeface="微软雅黑" panose="020B0503020204020204" charset="-122"/>
                <a:ea typeface="微软雅黑" panose="020B0503020204020204" charset="-122"/>
              </a:rPr>
            </a:fld>
            <a:endParaRPr lang="zh-CN" altLang="en-US" sz="1260">
              <a:latin typeface="微软雅黑" panose="020B0503020204020204" charset="-122"/>
              <a:ea typeface="微软雅黑" panose="020B050302020402020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871538" y="1131570"/>
            <a:ext cx="3870960" cy="465773"/>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dirty="0"/>
          </a:p>
        </p:txBody>
      </p:sp>
      <p:sp>
        <p:nvSpPr>
          <p:cNvPr id="5" name="TextBox 4"/>
          <p:cNvSpPr txBox="1"/>
          <p:nvPr/>
        </p:nvSpPr>
        <p:spPr>
          <a:xfrm>
            <a:off x="952322" y="1215133"/>
            <a:ext cx="3611880" cy="368300"/>
          </a:xfrm>
          <a:prstGeom prst="rect">
            <a:avLst/>
          </a:prstGeom>
          <a:noFill/>
        </p:spPr>
        <p:txBody>
          <a:bodyPr wrap="none" rtlCol="0">
            <a:spAutoFit/>
          </a:bodyPr>
          <a:lstStyle/>
          <a:p>
            <a:r>
              <a:rPr lang="zh-CN" altLang="en-US" b="1" dirty="0">
                <a:solidFill>
                  <a:schemeClr val="bg1"/>
                </a:solidFill>
                <a:latin typeface="微软雅黑" panose="020B0503020204020204" charset="-122"/>
                <a:ea typeface="微软雅黑" panose="020B0503020204020204" charset="-122"/>
                <a:sym typeface="+mn-ea"/>
              </a:rPr>
              <a:t>一、试验测试报告和鉴定评价要求</a:t>
            </a:r>
            <a:endParaRPr lang="zh-CN" altLang="en-US" b="1" dirty="0">
              <a:solidFill>
                <a:schemeClr val="bg1"/>
              </a:solidFill>
              <a:latin typeface="微软雅黑" panose="020B0503020204020204" charset="-122"/>
              <a:ea typeface="微软雅黑" panose="020B0503020204020204" charset="-122"/>
              <a:sym typeface="+mn-ea"/>
            </a:endParaRPr>
          </a:p>
        </p:txBody>
      </p:sp>
      <p:sp>
        <p:nvSpPr>
          <p:cNvPr id="15" name="Rectangle 8"/>
          <p:cNvSpPr>
            <a:spLocks noChangeArrowheads="1"/>
          </p:cNvSpPr>
          <p:nvPr/>
        </p:nvSpPr>
        <p:spPr bwMode="auto">
          <a:xfrm>
            <a:off x="4614564" y="3110297"/>
            <a:ext cx="257810" cy="254000"/>
          </a:xfrm>
          <a:prstGeom prst="rect">
            <a:avLst/>
          </a:prstGeom>
          <a:noFill/>
          <a:ln w="9525" cap="flat" cmpd="sng" algn="ctr">
            <a:noFill/>
            <a:prstDash val="solid"/>
            <a:miter lim="800000"/>
          </a:ln>
          <a:effectLst>
            <a:prstShdw prst="shdw17" dist="17961" dir="2700000">
              <a:schemeClr val="accent1">
                <a:gamma/>
                <a:shade val="60000"/>
                <a:invGamma/>
              </a:schemeClr>
            </a:prstShdw>
          </a:effectLst>
        </p:spPr>
        <p:txBody>
          <a:bodyPr wrap="none" anchor="ctr">
            <a:spAutoFit/>
          </a:bodyPr>
          <a:lstStyle/>
          <a:p>
            <a:pPr algn="ctr" eaLnBrk="0" hangingPunct="0">
              <a:defRPr/>
            </a:pPr>
            <a:r>
              <a:rPr lang="en-US" altLang="zh-CN" sz="1055" b="1">
                <a:cs typeface="Times New Roman" panose="02020603050405020304" pitchFamily="18" charset="0"/>
              </a:rPr>
              <a:t>  </a:t>
            </a:r>
            <a:endParaRPr lang="en-US" altLang="zh-CN" sz="1350"/>
          </a:p>
        </p:txBody>
      </p:sp>
      <p:sp>
        <p:nvSpPr>
          <p:cNvPr id="9" name="灯片编号占位符 8"/>
          <p:cNvSpPr>
            <a:spLocks noGrp="1"/>
          </p:cNvSpPr>
          <p:nvPr>
            <p:ph type="sldNum" sz="quarter" idx="12"/>
          </p:nvPr>
        </p:nvSpPr>
        <p:spPr>
          <a:xfrm>
            <a:off x="6353694" y="5560788"/>
            <a:ext cx="1918748" cy="273890"/>
          </a:xfrm>
        </p:spPr>
        <p:txBody>
          <a:bodyPr/>
          <a:lstStyle/>
          <a:p>
            <a:fld id="{64CE74CF-356A-4169-9D6E-C5675D7456C1}" type="slidenum">
              <a:rPr lang="zh-CN" altLang="en-US" sz="1260" smtClean="0">
                <a:latin typeface="微软雅黑" panose="020B0503020204020204" charset="-122"/>
                <a:ea typeface="微软雅黑" panose="020B0503020204020204" charset="-122"/>
              </a:rPr>
            </a:fld>
            <a:endParaRPr lang="zh-CN" altLang="en-US" sz="1260">
              <a:latin typeface="微软雅黑" panose="020B0503020204020204" charset="-122"/>
              <a:ea typeface="微软雅黑" panose="020B0503020204020204" charset="-122"/>
            </a:endParaRPr>
          </a:p>
        </p:txBody>
      </p:sp>
      <p:pic>
        <p:nvPicPr>
          <p:cNvPr id="3" name="图片 2"/>
          <p:cNvPicPr>
            <a:picLocks noChangeAspect="1"/>
          </p:cNvPicPr>
          <p:nvPr>
            <p:custDataLst>
              <p:tags r:id="rId1"/>
            </p:custDataLst>
          </p:nvPr>
        </p:nvPicPr>
        <p:blipFill>
          <a:blip r:embed="rId2"/>
          <a:stretch>
            <a:fillRect/>
          </a:stretch>
        </p:blipFill>
        <p:spPr>
          <a:xfrm>
            <a:off x="937736" y="1761173"/>
            <a:ext cx="3663315" cy="4011930"/>
          </a:xfrm>
          <a:prstGeom prst="rect">
            <a:avLst/>
          </a:prstGeom>
        </p:spPr>
      </p:pic>
      <p:sp>
        <p:nvSpPr>
          <p:cNvPr id="100" name="文本框 99"/>
          <p:cNvSpPr txBox="1"/>
          <p:nvPr/>
        </p:nvSpPr>
        <p:spPr>
          <a:xfrm>
            <a:off x="4879658" y="3121581"/>
            <a:ext cx="3810000" cy="1129665"/>
          </a:xfrm>
          <a:prstGeom prst="rect">
            <a:avLst/>
          </a:prstGeom>
          <a:noFill/>
          <a:ln w="9525">
            <a:noFill/>
          </a:ln>
        </p:spPr>
        <p:txBody>
          <a:bodyPr>
            <a:spAutoFit/>
          </a:bodyPr>
          <a:p>
            <a:pPr indent="0"/>
            <a:r>
              <a:rPr lang="zh-CN" sz="1350" b="0">
                <a:solidFill>
                  <a:srgbClr val="000000"/>
                </a:solidFill>
                <a:ea typeface="宋体" panose="02010600030101010101" pitchFamily="2" charset="-122"/>
              </a:rPr>
              <a:t>关于试验测试报告和鉴定评价的要求：试验测试报告没有固定的要求，我们自行编写，最终需要提交；鉴定评价相当于同行专家评议，需要请项目外的3名以上专家进行测试验收，保留开会记录和专家意见等材料。</a:t>
            </a:r>
            <a:endParaRPr lang="zh-CN" altLang="en-US" sz="1350" b="0">
              <a:solidFill>
                <a:srgbClr val="000000"/>
              </a:solidFill>
              <a:ea typeface="宋体" panose="02010600030101010101" pitchFamily="2" charset="-122"/>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BEAUTIFY_FLAG" val="#wm#"/>
  <p:tag name="KSO_WM_TEMPLATE_CATEGORY" val="custom"/>
  <p:tag name="KSO_WM_TEMPLATE_INDEX" val="20187308"/>
</p:tagLst>
</file>

<file path=ppt/tags/tag63.xml><?xml version="1.0" encoding="utf-8"?>
<p:tagLst xmlns:p="http://schemas.openxmlformats.org/presentationml/2006/main">
  <p:tag name="KSO_WM_BEAUTIFY_FLAG" val="#wm#"/>
  <p:tag name="KSO_WM_TEMPLATE_CATEGORY" val="custom"/>
  <p:tag name="KSO_WM_TEMPLATE_INDEX" val="20187308"/>
</p:tagLst>
</file>

<file path=ppt/tags/tag64.xml><?xml version="1.0" encoding="utf-8"?>
<p:tagLst xmlns:p="http://schemas.openxmlformats.org/presentationml/2006/main">
  <p:tag name="KSO_WM_UNIT_TABLE_BEAUTIFY" val="smartTable{e165b454-6628-4b5e-9f54-0949c7f7ceb4}"/>
  <p:tag name="TABLE_ENDDRAG_ORIGIN_RECT" val="696*401"/>
  <p:tag name="TABLE_ENDDRAG_RECT" val="9*106*696*401"/>
</p:tagLst>
</file>

<file path=ppt/tags/tag65.xml><?xml version="1.0" encoding="utf-8"?>
<p:tagLst xmlns:p="http://schemas.openxmlformats.org/presentationml/2006/main">
  <p:tag name="KSO_WM_UNIT_TABLE_BEAUTIFY" val="smartTable{18707c40-9c47-4507-b840-69fe8bf07d01}"/>
</p:tagLst>
</file>

<file path=ppt/tags/tag66.xml><?xml version="1.0" encoding="utf-8"?>
<p:tagLst xmlns:p="http://schemas.openxmlformats.org/presentationml/2006/main">
  <p:tag name="KSO_WM_UNIT_TABLE_BEAUTIFY" val="smartTable{c88bb8b6-4b5a-4646-a881-5f373a579877}"/>
  <p:tag name="TABLE_ENDDRAG_ORIGIN_RECT" val="710*590"/>
  <p:tag name="TABLE_ENDDRAG_RECT" val="5*31*710*590"/>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commondata" val="eyJoZGlkIjoiMjg2MjllZGYzOGUyMzRmZGI3ODdjNjdhYmYyNWYxYmU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a:spAutoFit/>
      </a:bodyPr>
      <a:lstStyle>
        <a:defPPr indent="0" algn="l" eaLnBrk="1" hangingPunct="1">
          <a:buClrTx/>
          <a:buSzTx/>
          <a:buFont typeface="Wingdings" panose="05000000000000000000" charset="0"/>
          <a:buChar char="l"/>
          <a:defRPr lang="zh-CN" altLang="en-US" sz="2200" b="1" dirty="0" smtClean="0">
            <a:latin typeface="+mn-ea"/>
            <a:ea typeface="+mn-ea"/>
            <a:cs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3200</Words>
  <Application>WPS 演示</Application>
  <PresentationFormat>全屏显示(4:3)</PresentationFormat>
  <Paragraphs>502</Paragraphs>
  <Slides>12</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Wingdings</vt:lpstr>
      <vt:lpstr>微软雅黑</vt:lpstr>
      <vt:lpstr>黑体</vt:lpstr>
      <vt:lpstr>Times New Roman</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czhao</dc:creator>
  <cp:lastModifiedBy>Slimp</cp:lastModifiedBy>
  <cp:revision>1090</cp:revision>
  <dcterms:created xsi:type="dcterms:W3CDTF">2019-05-22T05:26:00Z</dcterms:created>
  <dcterms:modified xsi:type="dcterms:W3CDTF">2023-12-17T05:14:47Z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95A37AFE32A44AFEAAB93D678980D823_13</vt:lpwstr>
  </property>
</Properties>
</file>