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0" r:id="rId3"/>
    <p:sldId id="261" r:id="rId5"/>
    <p:sldId id="259" r:id="rId6"/>
    <p:sldId id="266" r:id="rId7"/>
    <p:sldId id="282" r:id="rId8"/>
    <p:sldId id="283" r:id="rId9"/>
    <p:sldId id="284" r:id="rId10"/>
    <p:sldId id="285" r:id="rId11"/>
    <p:sldId id="286" r:id="rId12"/>
    <p:sldId id="270" r:id="rId13"/>
    <p:sldId id="269" r:id="rId14"/>
    <p:sldId id="276" r:id="rId15"/>
    <p:sldId id="277" r:id="rId16"/>
    <p:sldId id="287" r:id="rId17"/>
    <p:sldId id="288" r:id="rId18"/>
  </p:sldIdLst>
  <p:sldSz cx="9144000" cy="6858000" type="screen4x3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潘 永祥" initials="潘" lastIdx="1" clrIdx="0"/>
  <p:cmAuthor id="2" name="Administrat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82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156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44AA9-3393-4C38-A708-1D8A0FA5F2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44AA9-3393-4C38-A708-1D8A0FA5F2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899100" y="914400"/>
            <a:ext cx="73494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899100" y="3560400"/>
            <a:ext cx="73494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774000"/>
            <a:ext cx="82296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2484000"/>
            <a:ext cx="73494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3560400"/>
            <a:ext cx="73494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490400"/>
            <a:ext cx="82269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3848400"/>
            <a:ext cx="58266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4615200"/>
            <a:ext cx="58266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501200"/>
            <a:ext cx="38826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501200"/>
            <a:ext cx="38826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429200"/>
            <a:ext cx="40068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854000"/>
            <a:ext cx="40068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421729"/>
            <a:ext cx="40068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854000"/>
            <a:ext cx="40068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555200"/>
            <a:ext cx="3924808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555200"/>
            <a:ext cx="39204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914400"/>
            <a:ext cx="783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914400"/>
            <a:ext cx="68769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6300" y="608400"/>
            <a:ext cx="82269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6300" y="1490400"/>
            <a:ext cx="82269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9000" y="6314400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087000" y="6314400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658200" y="6314400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tags" Target="../tags/tag64.xml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tags" Target="../tags/tag124.xml"/><Relationship Id="rId7" Type="http://schemas.openxmlformats.org/officeDocument/2006/relationships/image" Target="../media/image18.png"/><Relationship Id="rId6" Type="http://schemas.openxmlformats.org/officeDocument/2006/relationships/tags" Target="../tags/tag123.xml"/><Relationship Id="rId5" Type="http://schemas.openxmlformats.org/officeDocument/2006/relationships/image" Target="../media/image17.png"/><Relationship Id="rId4" Type="http://schemas.openxmlformats.org/officeDocument/2006/relationships/tags" Target="../tags/tag122.xml"/><Relationship Id="rId3" Type="http://schemas.openxmlformats.org/officeDocument/2006/relationships/tags" Target="../tags/tag121.xml"/><Relationship Id="rId22" Type="http://schemas.openxmlformats.org/officeDocument/2006/relationships/slideLayout" Target="../slideLayouts/slideLayout2.xml"/><Relationship Id="rId21" Type="http://schemas.openxmlformats.org/officeDocument/2006/relationships/tags" Target="../tags/tag133.xml"/><Relationship Id="rId20" Type="http://schemas.openxmlformats.org/officeDocument/2006/relationships/tags" Target="../tags/tag132.xml"/><Relationship Id="rId2" Type="http://schemas.openxmlformats.org/officeDocument/2006/relationships/tags" Target="../tags/tag120.xml"/><Relationship Id="rId19" Type="http://schemas.openxmlformats.org/officeDocument/2006/relationships/tags" Target="../tags/tag131.xml"/><Relationship Id="rId18" Type="http://schemas.openxmlformats.org/officeDocument/2006/relationships/tags" Target="../tags/tag130.xml"/><Relationship Id="rId17" Type="http://schemas.openxmlformats.org/officeDocument/2006/relationships/tags" Target="../tags/tag129.xml"/><Relationship Id="rId16" Type="http://schemas.openxmlformats.org/officeDocument/2006/relationships/tags" Target="../tags/tag128.xml"/><Relationship Id="rId15" Type="http://schemas.openxmlformats.org/officeDocument/2006/relationships/image" Target="../media/image22.png"/><Relationship Id="rId14" Type="http://schemas.openxmlformats.org/officeDocument/2006/relationships/tags" Target="../tags/tag127.xml"/><Relationship Id="rId13" Type="http://schemas.openxmlformats.org/officeDocument/2006/relationships/image" Target="../media/image21.png"/><Relationship Id="rId12" Type="http://schemas.openxmlformats.org/officeDocument/2006/relationships/tags" Target="../tags/tag126.xml"/><Relationship Id="rId11" Type="http://schemas.openxmlformats.org/officeDocument/2006/relationships/image" Target="../media/image20.png"/><Relationship Id="rId10" Type="http://schemas.openxmlformats.org/officeDocument/2006/relationships/tags" Target="../tags/tag125.xml"/><Relationship Id="rId1" Type="http://schemas.openxmlformats.org/officeDocument/2006/relationships/tags" Target="../tags/tag119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40.xml"/><Relationship Id="rId8" Type="http://schemas.openxmlformats.org/officeDocument/2006/relationships/image" Target="../media/image24.png"/><Relationship Id="rId7" Type="http://schemas.openxmlformats.org/officeDocument/2006/relationships/tags" Target="../tags/tag139.xml"/><Relationship Id="rId6" Type="http://schemas.openxmlformats.org/officeDocument/2006/relationships/tags" Target="../tags/tag138.xml"/><Relationship Id="rId5" Type="http://schemas.openxmlformats.org/officeDocument/2006/relationships/tags" Target="../tags/tag137.xml"/><Relationship Id="rId4" Type="http://schemas.openxmlformats.org/officeDocument/2006/relationships/image" Target="../media/image23.png"/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41.xml"/><Relationship Id="rId1" Type="http://schemas.openxmlformats.org/officeDocument/2006/relationships/tags" Target="../tags/tag13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48.xml"/><Relationship Id="rId6" Type="http://schemas.openxmlformats.org/officeDocument/2006/relationships/tags" Target="../tags/tag147.xml"/><Relationship Id="rId5" Type="http://schemas.openxmlformats.org/officeDocument/2006/relationships/tags" Target="../tags/tag146.xml"/><Relationship Id="rId4" Type="http://schemas.openxmlformats.org/officeDocument/2006/relationships/tags" Target="../tags/tag145.xml"/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" Type="http://schemas.openxmlformats.org/officeDocument/2006/relationships/tags" Target="../tags/tag142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tags" Target="../tags/tag152.xml"/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tags" Target="../tags/tag14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4.xml"/><Relationship Id="rId1" Type="http://schemas.openxmlformats.org/officeDocument/2006/relationships/tags" Target="../tags/tag15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2.xml"/><Relationship Id="rId7" Type="http://schemas.microsoft.com/office/2007/relationships/hdphoto" Target="../media/image2.wdp"/><Relationship Id="rId6" Type="http://schemas.openxmlformats.org/officeDocument/2006/relationships/image" Target="../media/image1.png"/><Relationship Id="rId5" Type="http://schemas.openxmlformats.org/officeDocument/2006/relationships/tags" Target="../tags/tag66.xml"/><Relationship Id="rId4" Type="http://schemas.openxmlformats.org/officeDocument/2006/relationships/image" Target="../media/image3.png"/><Relationship Id="rId3" Type="http://schemas.openxmlformats.org/officeDocument/2006/relationships/tags" Target="../tags/tag65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image" Target="../media/image6.png"/><Relationship Id="rId2" Type="http://schemas.openxmlformats.org/officeDocument/2006/relationships/tags" Target="../tags/tag68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tags" Target="../tags/tag81.xml"/><Relationship Id="rId7" Type="http://schemas.openxmlformats.org/officeDocument/2006/relationships/tags" Target="../tags/tag80.xml"/><Relationship Id="rId6" Type="http://schemas.openxmlformats.org/officeDocument/2006/relationships/image" Target="../media/image7.png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83.xml"/><Relationship Id="rId1" Type="http://schemas.openxmlformats.org/officeDocument/2006/relationships/tags" Target="../tags/tag75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image" Target="../media/image8.png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92.xml"/><Relationship Id="rId1" Type="http://schemas.openxmlformats.org/officeDocument/2006/relationships/tags" Target="../tags/tag84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98.xml"/><Relationship Id="rId8" Type="http://schemas.openxmlformats.org/officeDocument/2006/relationships/image" Target="../media/image11.png"/><Relationship Id="rId7" Type="http://schemas.openxmlformats.org/officeDocument/2006/relationships/tags" Target="../tags/tag97.xml"/><Relationship Id="rId6" Type="http://schemas.openxmlformats.org/officeDocument/2006/relationships/image" Target="../media/image10.png"/><Relationship Id="rId5" Type="http://schemas.openxmlformats.org/officeDocument/2006/relationships/tags" Target="../tags/tag96.xml"/><Relationship Id="rId4" Type="http://schemas.openxmlformats.org/officeDocument/2006/relationships/image" Target="../media/image9.png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99.xml"/><Relationship Id="rId1" Type="http://schemas.openxmlformats.org/officeDocument/2006/relationships/tags" Target="../tags/tag9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06.xml"/><Relationship Id="rId8" Type="http://schemas.openxmlformats.org/officeDocument/2006/relationships/image" Target="../media/image13.png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image" Target="../media/image12.pn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10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13.xml"/><Relationship Id="rId8" Type="http://schemas.openxmlformats.org/officeDocument/2006/relationships/image" Target="../media/image15.png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image" Target="../media/image14.png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115.xml"/><Relationship Id="rId10" Type="http://schemas.openxmlformats.org/officeDocument/2006/relationships/tags" Target="../tags/tag114.xml"/><Relationship Id="rId1" Type="http://schemas.openxmlformats.org/officeDocument/2006/relationships/tags" Target="../tags/tag107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8.xml"/><Relationship Id="rId3" Type="http://schemas.openxmlformats.org/officeDocument/2006/relationships/image" Target="../media/image16.png"/><Relationship Id="rId2" Type="http://schemas.openxmlformats.org/officeDocument/2006/relationships/tags" Target="../tags/tag117.xml"/><Relationship Id="rId1" Type="http://schemas.openxmlformats.org/officeDocument/2006/relationships/tags" Target="../tags/tag1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404495" y="1697355"/>
            <a:ext cx="840930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NvDEx-CUPID-China 2023 年会</a:t>
            </a:r>
            <a:endParaRPr sz="40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V="1">
            <a:off x="293043" y="2717856"/>
            <a:ext cx="8640000" cy="190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/>
        </p:nvGrpSpPr>
        <p:grpSpPr>
          <a:xfrm>
            <a:off x="3853817" y="5286036"/>
            <a:ext cx="1485898" cy="594039"/>
            <a:chOff x="4775202" y="6065948"/>
            <a:chExt cx="2641596" cy="792052"/>
          </a:xfrm>
        </p:grpSpPr>
        <p:sp>
          <p:nvSpPr>
            <p:cNvPr id="31" name="任意多边形 30"/>
            <p:cNvSpPr/>
            <p:nvPr/>
          </p:nvSpPr>
          <p:spPr>
            <a:xfrm rot="16200000">
              <a:off x="5699974" y="5375857"/>
              <a:ext cx="792052" cy="2172234"/>
            </a:xfrm>
            <a:custGeom>
              <a:avLst/>
              <a:gdLst>
                <a:gd name="connsiteX0" fmla="*/ 641915 w 792052"/>
                <a:gd name="connsiteY0" fmla="*/ 1811627 h 2172234"/>
                <a:gd name="connsiteX1" fmla="*/ 567291 w 792052"/>
                <a:gd name="connsiteY1" fmla="*/ 2172234 h 2172234"/>
                <a:gd name="connsiteX2" fmla="*/ 0 w 792052"/>
                <a:gd name="connsiteY2" fmla="*/ 2172234 h 2172234"/>
                <a:gd name="connsiteX3" fmla="*/ 0 w 792052"/>
                <a:gd name="connsiteY3" fmla="*/ 1811627 h 2172234"/>
                <a:gd name="connsiteX4" fmla="*/ 651592 w 792052"/>
                <a:gd name="connsiteY4" fmla="*/ 407369 h 2172234"/>
                <a:gd name="connsiteX5" fmla="*/ 0 w 792052"/>
                <a:gd name="connsiteY5" fmla="*/ 407369 h 2172234"/>
                <a:gd name="connsiteX6" fmla="*/ 0 w 792052"/>
                <a:gd name="connsiteY6" fmla="*/ 0 h 2172234"/>
                <a:gd name="connsiteX7" fmla="*/ 567291 w 792052"/>
                <a:gd name="connsiteY7" fmla="*/ 0 h 2172234"/>
                <a:gd name="connsiteX8" fmla="*/ 792052 w 792052"/>
                <a:gd name="connsiteY8" fmla="*/ 1086117 h 2172234"/>
                <a:gd name="connsiteX9" fmla="*/ 669614 w 792052"/>
                <a:gd name="connsiteY9" fmla="*/ 1677780 h 2172234"/>
                <a:gd name="connsiteX10" fmla="*/ 0 w 792052"/>
                <a:gd name="connsiteY10" fmla="*/ 1677780 h 2172234"/>
                <a:gd name="connsiteX11" fmla="*/ 0 w 792052"/>
                <a:gd name="connsiteY11" fmla="*/ 530806 h 2172234"/>
                <a:gd name="connsiteX12" fmla="*/ 677136 w 792052"/>
                <a:gd name="connsiteY12" fmla="*/ 530806 h 217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2052" h="2172234">
                  <a:moveTo>
                    <a:pt x="641915" y="1811627"/>
                  </a:moveTo>
                  <a:lnTo>
                    <a:pt x="567291" y="2172234"/>
                  </a:lnTo>
                  <a:lnTo>
                    <a:pt x="0" y="2172234"/>
                  </a:lnTo>
                  <a:lnTo>
                    <a:pt x="0" y="1811627"/>
                  </a:lnTo>
                  <a:close/>
                  <a:moveTo>
                    <a:pt x="651592" y="407369"/>
                  </a:moveTo>
                  <a:lnTo>
                    <a:pt x="0" y="407369"/>
                  </a:lnTo>
                  <a:lnTo>
                    <a:pt x="0" y="0"/>
                  </a:lnTo>
                  <a:lnTo>
                    <a:pt x="567291" y="0"/>
                  </a:lnTo>
                  <a:close/>
                  <a:moveTo>
                    <a:pt x="792052" y="1086117"/>
                  </a:moveTo>
                  <a:lnTo>
                    <a:pt x="669614" y="1677780"/>
                  </a:lnTo>
                  <a:lnTo>
                    <a:pt x="0" y="1677780"/>
                  </a:lnTo>
                  <a:lnTo>
                    <a:pt x="0" y="530806"/>
                  </a:lnTo>
                  <a:lnTo>
                    <a:pt x="677136" y="530806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4" name="矩形 23"/>
            <p:cNvSpPr/>
            <p:nvPr/>
          </p:nvSpPr>
          <p:spPr>
            <a:xfrm>
              <a:off x="7329712" y="6299200"/>
              <a:ext cx="87086" cy="55880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5" name="矩形 24"/>
            <p:cNvSpPr/>
            <p:nvPr/>
          </p:nvSpPr>
          <p:spPr>
            <a:xfrm>
              <a:off x="4775202" y="6299200"/>
              <a:ext cx="87086" cy="55880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20" name="文本框 6"/>
          <p:cNvSpPr txBox="1"/>
          <p:nvPr/>
        </p:nvSpPr>
        <p:spPr>
          <a:xfrm>
            <a:off x="2764790" y="4584065"/>
            <a:ext cx="3614420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2023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17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Picture 2" descr="C:\Users\ZHYJ\Desktop\QQ截图20150707155946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3" t="13820" b="7863"/>
          <a:stretch>
            <a:fillRect/>
          </a:stretch>
        </p:blipFill>
        <p:spPr bwMode="auto">
          <a:xfrm>
            <a:off x="0" y="3175"/>
            <a:ext cx="470027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ZHYJ\Desktop\QQ截图20150707155953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42"/>
          <a:stretch>
            <a:fillRect/>
          </a:stretch>
        </p:blipFill>
        <p:spPr bwMode="auto">
          <a:xfrm>
            <a:off x="4627880" y="3175"/>
            <a:ext cx="4516755" cy="835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2026920" y="3039110"/>
            <a:ext cx="583057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外屏蔽</a:t>
            </a: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体及气密洁净间</a:t>
            </a: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进展</a:t>
            </a:r>
            <a:endParaRPr lang="zh-CN" altLang="en-US" sz="36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49543" y="827088"/>
            <a:ext cx="8843963" cy="6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29698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17525" y="-26670"/>
            <a:ext cx="8290560" cy="920750"/>
          </a:xfrm>
        </p:spPr>
        <p:txBody>
          <a:bodyPr vert="horz" wrap="square" lIns="91440" tIns="45720" rIns="91440" bIns="45720" anchor="ctr" anchorCtr="0"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1.</a:t>
            </a:r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外屏蔽体结构设计</a:t>
            </a:r>
            <a:endParaRPr lang="zh-CN" altLang="en-US" sz="4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273" name="文本框 16"/>
          <p:cNvSpPr txBox="1"/>
          <p:nvPr>
            <p:custDataLst>
              <p:tags r:id="rId3"/>
            </p:custDataLst>
          </p:nvPr>
        </p:nvSpPr>
        <p:spPr>
          <a:xfrm>
            <a:off x="5080" y="1135380"/>
            <a:ext cx="2129155" cy="368300"/>
          </a:xfrm>
          <a:prstGeom prst="rect">
            <a:avLst/>
          </a:prstGeom>
          <a:noFill/>
          <a:ln w="38100" cap="flat" cmpd="sng">
            <a:solidFill>
              <a:srgbClr val="FF9933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marL="342900" indent="-342900" eaLnBrk="0" hangingPunct="0">
              <a:buFont typeface="Wingdings" panose="05000000000000000000" pitchFamily="2" charset="2"/>
              <a:buChar char="p"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华文楷体" panose="02010600040101010101" pitchFamily="2" charset="-122"/>
              </a:rPr>
              <a:t>屏蔽体安装工艺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  <a:sym typeface="华文楷体" panose="0201060004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080" y="2370455"/>
            <a:ext cx="3277235" cy="19069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616325" y="2208530"/>
            <a:ext cx="2505710" cy="21837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635750" y="2181225"/>
            <a:ext cx="2392680" cy="23412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558915" y="4681855"/>
            <a:ext cx="2575677" cy="2160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498215" y="4692650"/>
            <a:ext cx="2559660" cy="2160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284480" y="4676140"/>
            <a:ext cx="2541439" cy="2160000"/>
          </a:xfrm>
          <a:prstGeom prst="rect">
            <a:avLst/>
          </a:prstGeom>
        </p:spPr>
      </p:pic>
      <p:sp>
        <p:nvSpPr>
          <p:cNvPr id="11" name="右箭头 10"/>
          <p:cNvSpPr/>
          <p:nvPr/>
        </p:nvSpPr>
        <p:spPr>
          <a:xfrm>
            <a:off x="3222625" y="3131185"/>
            <a:ext cx="250190" cy="20447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>
            <p:custDataLst>
              <p:tags r:id="rId16"/>
            </p:custDataLst>
          </p:nvPr>
        </p:nvSpPr>
        <p:spPr>
          <a:xfrm>
            <a:off x="6265545" y="3129280"/>
            <a:ext cx="250190" cy="20447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右箭头 12"/>
          <p:cNvSpPr/>
          <p:nvPr>
            <p:custDataLst>
              <p:tags r:id="rId17"/>
            </p:custDataLst>
          </p:nvPr>
        </p:nvSpPr>
        <p:spPr>
          <a:xfrm rot="5400000">
            <a:off x="7781290" y="4306570"/>
            <a:ext cx="250190" cy="20447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>
            <p:custDataLst>
              <p:tags r:id="rId18"/>
            </p:custDataLst>
          </p:nvPr>
        </p:nvSpPr>
        <p:spPr>
          <a:xfrm rot="10800000">
            <a:off x="3074670" y="5611495"/>
            <a:ext cx="250190" cy="20447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>
            <p:custDataLst>
              <p:tags r:id="rId19"/>
            </p:custDataLst>
          </p:nvPr>
        </p:nvSpPr>
        <p:spPr>
          <a:xfrm rot="10800000">
            <a:off x="6219825" y="5611495"/>
            <a:ext cx="250190" cy="20447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5080" y="380428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>
                <a:solidFill>
                  <a:schemeClr val="tx1"/>
                </a:solidFill>
                <a:latin typeface="Calibri" panose="020F0502020204030204" charset="0"/>
              </a:rPr>
              <a:t>①</a:t>
            </a:r>
            <a:endParaRPr lang="zh-CN" altLang="en-US" b="1">
              <a:solidFill>
                <a:schemeClr val="tx1"/>
              </a:solidFill>
              <a:latin typeface="Calibri" panose="020F05020202040302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663950" y="391541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>
                <a:solidFill>
                  <a:schemeClr val="tx1"/>
                </a:solidFill>
                <a:latin typeface="Calibri" panose="020F0502020204030204" charset="0"/>
              </a:rPr>
              <a:t>②</a:t>
            </a:r>
            <a:endParaRPr lang="zh-CN" altLang="en-US" b="1">
              <a:solidFill>
                <a:schemeClr val="tx1"/>
              </a:solidFill>
              <a:latin typeface="Calibri" panose="020F050202020403020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865620" y="391541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>
                <a:solidFill>
                  <a:schemeClr val="tx1"/>
                </a:solidFill>
                <a:latin typeface="Calibri" panose="020F0502020204030204" charset="0"/>
              </a:rPr>
              <a:t>③</a:t>
            </a:r>
            <a:endParaRPr lang="zh-CN" altLang="en-US" b="1">
              <a:solidFill>
                <a:schemeClr val="tx1"/>
              </a:solidFill>
              <a:latin typeface="Calibri" panose="020F050202020403020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672195" y="644715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>
                <a:solidFill>
                  <a:schemeClr val="tx1"/>
                </a:solidFill>
                <a:latin typeface="Calibri" panose="020F0502020204030204" charset="0"/>
              </a:rPr>
              <a:t>④</a:t>
            </a:r>
            <a:endParaRPr lang="zh-CN" altLang="en-US" b="1">
              <a:solidFill>
                <a:schemeClr val="tx1"/>
              </a:solidFill>
              <a:latin typeface="Calibri" panose="020F050202020403020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440680" y="648462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>
                <a:latin typeface="Calibri" panose="020F0502020204030204" charset="0"/>
              </a:rPr>
              <a:t>⑤</a:t>
            </a:r>
            <a:endParaRPr lang="zh-CN" altLang="en-US" b="1">
              <a:latin typeface="Calibri" panose="020F050202020403020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414270" y="646811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>
                <a:latin typeface="Calibri" panose="020F0502020204030204" charset="0"/>
              </a:rPr>
              <a:t>⑥</a:t>
            </a:r>
            <a:endParaRPr lang="zh-CN" altLang="en-US" b="1">
              <a:latin typeface="Calibri" panose="020F0502020204030204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20"/>
            </p:custDataLst>
          </p:nvPr>
        </p:nvSpPr>
        <p:spPr>
          <a:xfrm>
            <a:off x="2134870" y="1010285"/>
            <a:ext cx="6893560" cy="11988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1" indent="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pitchFamily="49" charset="-122"/>
                <a:sym typeface="+mn-ea"/>
              </a:rPr>
              <a:t>工艺路线为：承力基座安装</a:t>
            </a:r>
            <a:r>
              <a:rPr lang="en-US" alt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pitchFamily="49" charset="-122"/>
                <a:sym typeface="+mn-ea"/>
              </a:rPr>
              <a:t>→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pitchFamily="49" charset="-122"/>
                <a:sym typeface="+mn-ea"/>
              </a:rPr>
              <a:t>侧面承力钢结构安装</a:t>
            </a:r>
            <a:r>
              <a:rPr lang="en-US" alt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pitchFamily="49" charset="-122"/>
                <a:sym typeface="+mn-ea"/>
              </a:rPr>
              <a:t>→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pitchFamily="49" charset="-122"/>
                <a:sym typeface="+mn-ea"/>
              </a:rPr>
              <a:t>侧面铅墙安装及内表面辅助固定安装</a:t>
            </a:r>
            <a:r>
              <a:rPr lang="en-US" alt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pitchFamily="49" charset="-122"/>
                <a:sym typeface="+mn-ea"/>
              </a:rPr>
              <a:t>→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pitchFamily="49" charset="-122"/>
                <a:sym typeface="+mn-ea"/>
              </a:rPr>
              <a:t>顶部钢结构对接安装</a:t>
            </a:r>
            <a:r>
              <a:rPr lang="en-US" alt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pitchFamily="49" charset="-122"/>
                <a:sym typeface="+mn-ea"/>
              </a:rPr>
              <a:t>→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pitchFamily="49" charset="-122"/>
                <a:sym typeface="+mn-ea"/>
              </a:rPr>
              <a:t>顶部铅砖安装</a:t>
            </a:r>
            <a:r>
              <a:rPr lang="en-US" alt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pitchFamily="49" charset="-122"/>
                <a:sym typeface="+mn-ea"/>
              </a:rPr>
              <a:t>→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pitchFamily="49" charset="-122"/>
                <a:sym typeface="+mn-ea"/>
              </a:rPr>
              <a:t>外部屏蔽聚乙烯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pitchFamily="49" charset="-122"/>
                <a:sym typeface="+mn-ea"/>
              </a:rPr>
              <a:t>安装</a:t>
            </a:r>
            <a:endParaRPr lang="zh-CN" altLang="en-US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黑体" panose="02010609060101010101" pitchFamily="49" charset="-122"/>
              <a:sym typeface="+mn-ea"/>
            </a:endParaRPr>
          </a:p>
        </p:txBody>
      </p:sp>
    </p:spTree>
    <p:custDataLst>
      <p:tags r:id="rId2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49543" y="827088"/>
            <a:ext cx="8843963" cy="6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29698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99820" y="-26670"/>
            <a:ext cx="6842760" cy="920750"/>
          </a:xfrm>
        </p:spPr>
        <p:txBody>
          <a:bodyPr vert="horz" wrap="square" lIns="91440" tIns="45720" rIns="91440" bIns="45720" anchor="ctr" anchorCtr="0"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2.</a:t>
            </a:r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外屏蔽体结构</a:t>
            </a:r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分析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90060" y="943610"/>
            <a:ext cx="4853940" cy="3098165"/>
          </a:xfrm>
          <a:prstGeom prst="rect">
            <a:avLst/>
          </a:prstGeom>
        </p:spPr>
      </p:pic>
      <p:sp>
        <p:nvSpPr>
          <p:cNvPr id="11273" name="文本框 16"/>
          <p:cNvSpPr txBox="1"/>
          <p:nvPr>
            <p:custDataLst>
              <p:tags r:id="rId5"/>
            </p:custDataLst>
          </p:nvPr>
        </p:nvSpPr>
        <p:spPr>
          <a:xfrm>
            <a:off x="5080" y="1082040"/>
            <a:ext cx="3385820" cy="368300"/>
          </a:xfrm>
          <a:prstGeom prst="rect">
            <a:avLst/>
          </a:prstGeom>
          <a:noFill/>
          <a:ln w="38100" cap="flat" cmpd="sng">
            <a:solidFill>
              <a:srgbClr val="FF9933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marL="342900" indent="-342900" eaLnBrk="0" hangingPunct="0">
              <a:buFont typeface="Wingdings" panose="05000000000000000000" pitchFamily="2" charset="2"/>
              <a:buChar char="p"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华文楷体" panose="02010600040101010101" pitchFamily="2" charset="-122"/>
              </a:rPr>
              <a:t>主承力结构力学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华文楷体" panose="02010600040101010101" pitchFamily="2" charset="-122"/>
              </a:rPr>
              <a:t>性能分析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  <a:sym typeface="华文楷体" panose="02010600040101010101" pitchFamily="2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6"/>
            </p:custDataLst>
          </p:nvPr>
        </p:nvSpPr>
        <p:spPr>
          <a:xfrm>
            <a:off x="15240" y="1574800"/>
            <a:ext cx="4072255" cy="46424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marR="0" lvl="1" indent="-285750" algn="just" defTabSz="914400" rtl="0" eaLnBrk="0" fontAlgn="base" latinLnBrk="0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  <a:defRPr/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由于在铅屏蔽层内部考虑材料本底的影响，对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内部支撑钢结构的用量严格限制（小于2吨），因此整体主承力结构顶部相对薄弱。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内部钢结构用量控制在1.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吨，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结构最大变形3mm，在顶部支撑钢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结构。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1" indent="-285750" algn="just" defTabSz="914400" rtl="0" eaLnBrk="0" fontAlgn="base" latinLnBrk="0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  <a:defRPr/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最大应力约50Mpa,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在顶部支撑钢结构，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小于结构钢许用应力。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1" indent="-285750" algn="just" defTabSz="914400" rtl="0" eaLnBrk="0" fontAlgn="base" latinLnBrk="0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  <a:defRPr/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整个承力钢结构的刚度和强度可以满足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要求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4290060" y="3547745"/>
            <a:ext cx="457200" cy="46545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sz="2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①</a:t>
            </a:r>
            <a:endParaRPr lang="zh-CN" altLang="en-US" sz="20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0060" y="4041140"/>
            <a:ext cx="4853940" cy="2816860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4290060" y="6459220"/>
            <a:ext cx="43815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②</a:t>
            </a:r>
            <a:endParaRPr lang="zh-CN" altLang="en-US" sz="20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149543" y="1036003"/>
            <a:ext cx="8843963" cy="9001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29698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9144000" cy="1143000"/>
          </a:xfrm>
        </p:spPr>
        <p:txBody>
          <a:bodyPr vert="horz" wrap="square" lIns="91440" tIns="45720" rIns="91440" bIns="45720" anchor="ctr" anchorCtr="0"/>
          <a:p>
            <a:pPr algn="ctr"/>
            <a: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3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、气密洁净间方案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设计</a:t>
            </a:r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621155" y="1195705"/>
            <a:ext cx="5903595" cy="3741420"/>
            <a:chOff x="1997" y="675"/>
            <a:chExt cx="9297" cy="6355"/>
          </a:xfrm>
        </p:grpSpPr>
        <p:grpSp>
          <p:nvGrpSpPr>
            <p:cNvPr id="19" name="组合 18"/>
            <p:cNvGrpSpPr/>
            <p:nvPr/>
          </p:nvGrpSpPr>
          <p:grpSpPr>
            <a:xfrm>
              <a:off x="3468" y="2288"/>
              <a:ext cx="6191" cy="3844"/>
              <a:chOff x="138" y="2008"/>
              <a:chExt cx="6191" cy="3844"/>
            </a:xfrm>
          </p:grpSpPr>
          <p:sp>
            <p:nvSpPr>
              <p:cNvPr id="9" name="流程图: 过程 8"/>
              <p:cNvSpPr/>
              <p:nvPr>
                <p:custDataLst>
                  <p:tags r:id="rId2"/>
                </p:custDataLst>
              </p:nvPr>
            </p:nvSpPr>
            <p:spPr>
              <a:xfrm>
                <a:off x="138" y="2008"/>
                <a:ext cx="2520" cy="3844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zh-CN" altLang="en-US" sz="3600"/>
                  <a:t>气路系统正常工作模式</a:t>
                </a:r>
                <a:endParaRPr lang="zh-CN" altLang="en-US" sz="3600"/>
              </a:p>
            </p:txBody>
          </p:sp>
          <p:sp>
            <p:nvSpPr>
              <p:cNvPr id="13" name="右箭头 12"/>
              <p:cNvSpPr/>
              <p:nvPr>
                <p:custDataLst>
                  <p:tags r:id="rId3"/>
                </p:custDataLst>
              </p:nvPr>
            </p:nvSpPr>
            <p:spPr>
              <a:xfrm>
                <a:off x="2658" y="3533"/>
                <a:ext cx="1156" cy="76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4" name="流程图: 过程 13"/>
              <p:cNvSpPr/>
              <p:nvPr>
                <p:custDataLst>
                  <p:tags r:id="rId4"/>
                </p:custDataLst>
              </p:nvPr>
            </p:nvSpPr>
            <p:spPr>
              <a:xfrm>
                <a:off x="3814" y="2008"/>
                <a:ext cx="2515" cy="3844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zh-CN" altLang="en-US" sz="3600"/>
                  <a:t>气路系统紧急</a:t>
                </a:r>
                <a:r>
                  <a:rPr lang="zh-CN" altLang="en-US" sz="3600"/>
                  <a:t>泄压模式</a:t>
                </a:r>
                <a:endParaRPr lang="zh-CN" altLang="en-US" sz="3600"/>
              </a:p>
            </p:txBody>
          </p:sp>
        </p:grpSp>
        <p:sp>
          <p:nvSpPr>
            <p:cNvPr id="20" name="文本框 19"/>
            <p:cNvSpPr txBox="1"/>
            <p:nvPr>
              <p:custDataLst>
                <p:tags r:id="rId5"/>
              </p:custDataLst>
            </p:nvPr>
          </p:nvSpPr>
          <p:spPr>
            <a:xfrm>
              <a:off x="2164" y="932"/>
              <a:ext cx="8806" cy="97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algn="ctr"/>
              <a:r>
                <a:rPr lang="zh-CN" altLang="en-US" sz="3200" b="1">
                  <a:solidFill>
                    <a:srgbClr val="FF0000"/>
                  </a:solidFill>
                </a:rPr>
                <a:t>气密洁净间内置足量</a:t>
              </a:r>
              <a:r>
                <a:rPr lang="en-US" altLang="zh-CN" sz="3200" b="1">
                  <a:solidFill>
                    <a:srgbClr val="FF0000"/>
                  </a:solidFill>
                </a:rPr>
                <a:t>KI</a:t>
              </a:r>
              <a:r>
                <a:rPr lang="zh-CN" altLang="en-US" sz="3200" b="1">
                  <a:solidFill>
                    <a:srgbClr val="FF0000"/>
                  </a:solidFill>
                </a:rPr>
                <a:t>反应剂</a:t>
              </a:r>
              <a:endParaRPr lang="zh-CN" alt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6"/>
              </p:custDataLst>
            </p:nvPr>
          </p:nvSpPr>
          <p:spPr>
            <a:xfrm>
              <a:off x="1997" y="675"/>
              <a:ext cx="9297" cy="635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3" name="TextBox 4"/>
          <p:cNvSpPr txBox="1"/>
          <p:nvPr>
            <p:custDataLst>
              <p:tags r:id="rId7"/>
            </p:custDataLst>
          </p:nvPr>
        </p:nvSpPr>
        <p:spPr>
          <a:xfrm>
            <a:off x="356870" y="4893310"/>
            <a:ext cx="8700135" cy="17437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>
              <a:buFont typeface="Wingdings" panose="05000000000000000000" charset="0"/>
              <a:buChar char="ü"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整个实验装置包括气路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系统置于气密洁净间内；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Wingdings" panose="05000000000000000000" charset="0"/>
              <a:buChar char="ü"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在正常工作情况下，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SeF6气体的安全性由气路系统保障；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Wingdings" panose="05000000000000000000" charset="0"/>
              <a:buChar char="ü"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万一发生气体泄漏，气路系统会紧急泄压至泄压罐，气密洁净间可保障泄露气体不会外泄至环境，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同时内置足量的 KI 反应剂也会与泄漏的 SeF6 反应，将其吸收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0">
              <a:buFont typeface="Wingdings" panose="05000000000000000000" charset="0"/>
              <a:buNone/>
            </a:pP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149543" y="1036003"/>
            <a:ext cx="8843963" cy="9001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29698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9144000" cy="1143000"/>
          </a:xfrm>
        </p:spPr>
        <p:txBody>
          <a:bodyPr vert="horz" wrap="square" lIns="91440" tIns="45720" rIns="91440" bIns="45720" anchor="ctr" anchorCtr="0"/>
          <a:p>
            <a:pPr algn="ctr"/>
            <a: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3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、气密洁净间方案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设计</a:t>
            </a:r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5565775" y="1050925"/>
            <a:ext cx="3445510" cy="3578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>
              <a:buFont typeface="Wingdings" panose="05000000000000000000" charset="0"/>
              <a:buNone/>
            </a:pPr>
            <a:r>
              <a:rPr lang="zh-CN" altLang="en-US" sz="2800" b="1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气密洁净间</a:t>
            </a:r>
            <a:r>
              <a:rPr lang="zh-CN" altLang="en-US" sz="2800" b="1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方案：</a:t>
            </a:r>
            <a:endParaRPr lang="zh-CN" altLang="en-US" sz="2800" b="1" dirty="0">
              <a:solidFill>
                <a:schemeClr val="accent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marL="285750" indent="-285750">
              <a:buFont typeface="Wingdings" panose="05000000000000000000" charset="0"/>
              <a:buChar char="ü"/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按生化实验室的标准设计建造一间气密洁净间，内部压力控制在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-50Pa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十万级的洁净级，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环境温度 22±2◦C ，环境湿度为 30±10%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；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marL="285750" indent="-285750">
              <a:buFont typeface="Wingdings" panose="05000000000000000000" charset="0"/>
              <a:buChar char="ü"/>
            </a:pP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marL="285750" indent="-285750">
              <a:buFont typeface="Wingdings" panose="05000000000000000000" charset="0"/>
              <a:buChar char="ü"/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气密洁净间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内外气体密封隔绝，洁净间内部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需要向外排气时均通过足量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KI反应器；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marL="285750" indent="-285750">
              <a:buFont typeface="Wingdings" panose="05000000000000000000" charset="0"/>
              <a:buChar char="ü"/>
            </a:pP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4"/>
          <p:cNvSpPr txBox="1"/>
          <p:nvPr>
            <p:custDataLst>
              <p:tags r:id="rId3"/>
            </p:custDataLst>
          </p:nvPr>
        </p:nvSpPr>
        <p:spPr>
          <a:xfrm>
            <a:off x="-91440" y="4655185"/>
            <a:ext cx="9184005" cy="20066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>
              <a:buFont typeface="Wingdings" panose="05000000000000000000" charset="0"/>
              <a:buChar char="ü"/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气密洁净间分为彼此气密隔离的三个区域，实验装置主体和大部分气路系统位于其中一个区域，另外两区域分别用于放置互为备份的两个SeF6 冷凝器。当实验人员需要在实验装置主体区域操作时，所有 SeF6 气体应先回收凝固到一个冷凝器中，实验装置主体区域没有 SeF6 气体，且冷凝器内压强处于远低于大气压的SeF6 饱和蒸气压，避免气体从气路系统溢出的可能。在极少情况下，实验人员需要对一个冷凝器本身进行现场操作，则先把 SeF6 冷凝在另一个冷凝器中。因此，实验操作人员始终处于没有 SeF6 气体的区域；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marL="285750" indent="-285750">
              <a:buFont typeface="Wingdings" panose="05000000000000000000" charset="0"/>
              <a:buChar char="ü"/>
            </a:pP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49860" y="1143000"/>
            <a:ext cx="5288915" cy="343090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149543" y="1036003"/>
            <a:ext cx="8843963" cy="9001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29698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9144000" cy="1143000"/>
          </a:xfrm>
        </p:spPr>
        <p:txBody>
          <a:bodyPr vert="horz" wrap="square" lIns="91440" tIns="45720" rIns="91440" bIns="45720" anchor="ctr" anchorCtr="0"/>
          <a:p>
            <a:pPr algn="ctr"/>
            <a: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4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、下一步工作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计划</a:t>
            </a:r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6084" name="文本框 16"/>
          <p:cNvSpPr txBox="1"/>
          <p:nvPr>
            <p:custDataLst>
              <p:tags r:id="rId2"/>
            </p:custDataLst>
          </p:nvPr>
        </p:nvSpPr>
        <p:spPr>
          <a:xfrm>
            <a:off x="0" y="1184910"/>
            <a:ext cx="9144000" cy="4846955"/>
          </a:xfrm>
          <a:prstGeom prst="rect">
            <a:avLst/>
          </a:prstGeom>
          <a:noFill/>
          <a:ln w="28575">
            <a:noFill/>
          </a:ln>
        </p:spPr>
        <p:txBody>
          <a:bodyPr wrap="square" anchor="t">
            <a:noAutofit/>
          </a:bodyPr>
          <a:p>
            <a:pPr eaLnBrk="0" hangingPunct="0">
              <a:lnSpc>
                <a:spcPct val="130000"/>
              </a:lnSpc>
              <a:buFont typeface="Wingdings" panose="05000000000000000000" pitchFamily="2" charset="2"/>
            </a:pPr>
            <a:endParaRPr lang="zh-CN" altLang="en-US" sz="2800" noProof="0" dirty="0">
              <a:ln>
                <a:noFill/>
              </a:ln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marL="342900" indent="-342900" eaLnBrk="0" hangingPunct="0">
              <a:lnSpc>
                <a:spcPct val="130000"/>
              </a:lnSpc>
              <a:buFont typeface="Wingdings" panose="05000000000000000000" pitchFamily="2" charset="2"/>
              <a:buChar char="p"/>
            </a:pPr>
            <a:endParaRPr lang="zh-CN" altLang="en-US" sz="2800" noProof="0" dirty="0">
              <a:ln>
                <a:noFill/>
              </a:ln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marL="342900" indent="-342900" eaLnBrk="0" hangingPunct="0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定版外屏蔽体详细工艺设计，开展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加工</a:t>
            </a:r>
            <a:endParaRPr lang="zh-CN" altLang="zh-CN" sz="28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marL="342900" indent="-342900" eaLnBrk="0" hangingPunct="0">
              <a:lnSpc>
                <a:spcPct val="130000"/>
              </a:lnSpc>
              <a:buFont typeface="Wingdings" panose="05000000000000000000" pitchFamily="2" charset="2"/>
              <a:buChar char="p"/>
            </a:pPr>
            <a:endParaRPr lang="zh-CN" altLang="zh-CN" sz="28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marL="342900" indent="-342900" eaLnBrk="0" hangingPunct="0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确定气密洁净间方案的可行性，开展详细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设计</a:t>
            </a:r>
            <a:endParaRPr lang="zh-CN" altLang="zh-CN" sz="28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marL="342900" indent="-342900" eaLnBrk="0" hangingPunct="0">
              <a:lnSpc>
                <a:spcPct val="130000"/>
              </a:lnSpc>
              <a:buFont typeface="Wingdings" panose="05000000000000000000" pitchFamily="2" charset="2"/>
              <a:buChar char="p"/>
            </a:pPr>
            <a:endParaRPr lang="zh-CN" altLang="zh-CN" sz="28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indent="0" eaLnBrk="0" hangingPunct="0">
              <a:lnSpc>
                <a:spcPct val="130000"/>
              </a:lnSpc>
              <a:buFont typeface="Wingdings" panose="05000000000000000000" pitchFamily="2" charset="2"/>
              <a:buNone/>
            </a:pPr>
            <a:endParaRPr lang="zh-CN" altLang="zh-CN" sz="28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marL="342900" indent="-342900" eaLnBrk="0" hangingPunct="0">
              <a:lnSpc>
                <a:spcPct val="130000"/>
              </a:lnSpc>
              <a:buFont typeface="Wingdings" panose="05000000000000000000" pitchFamily="2" charset="2"/>
              <a:buChar char="p"/>
            </a:pPr>
            <a:endParaRPr lang="zh-CN" altLang="en-US" sz="28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149543" y="1036003"/>
            <a:ext cx="8843963" cy="9001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3" name="标题 2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1268413"/>
            <a:ext cx="9145588" cy="4897438"/>
          </a:xfrm>
        </p:spPr>
        <p:txBody>
          <a:bodyPr vert="horz" wrap="square" lIns="91440" tIns="45720" rIns="91440" bIns="45720" numCol="1" anchor="ctr" anchorCtr="0" compatLnSpc="1">
            <a:normAutofit fontScale="90000"/>
          </a:bodyPr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br>
              <a:rPr kumimoji="0" lang="zh-CN" altLang="de-DE" sz="7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</a:rPr>
            </a:br>
            <a:r>
              <a:rPr kumimoji="0" lang="zh-CN" altLang="de-DE" sz="7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</a:rPr>
              <a:t>谢谢</a:t>
            </a:r>
            <a:br>
              <a:rPr kumimoji="0" lang="zh-CN" altLang="de-DE" sz="7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</a:rPr>
            </a:br>
            <a:br>
              <a:rPr kumimoji="0" lang="zh-CN" altLang="de-DE" sz="4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j-cs"/>
              </a:rPr>
            </a:br>
            <a:endParaRPr kumimoji="0" lang="zh-CN" alt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765" y="1900555"/>
            <a:ext cx="5987415" cy="239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54"/>
          <p:cNvSpPr txBox="1"/>
          <p:nvPr/>
        </p:nvSpPr>
        <p:spPr>
          <a:xfrm>
            <a:off x="3411808" y="1233577"/>
            <a:ext cx="3154680" cy="6451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报告主要</a:t>
            </a:r>
            <a:r>
              <a:rPr lang="zh-CN" altLang="en-US" sz="3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内容</a:t>
            </a:r>
            <a:endParaRPr lang="zh-CN" altLang="en-US" sz="3600" b="1" spc="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14600" y="1901190"/>
            <a:ext cx="5444490" cy="4611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220000"/>
              </a:lnSpc>
            </a:pP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1.外屏蔽体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结构设计</a:t>
            </a:r>
            <a:endParaRPr lang="en-US" altLang="zh-CN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algn="l" eaLnBrk="1" hangingPunct="1">
              <a:lnSpc>
                <a:spcPct val="220000"/>
              </a:lnSpc>
              <a:buClrTx/>
              <a:buSzTx/>
              <a:buFontTx/>
              <a:buNone/>
            </a:pP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外屏蔽体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结构分析</a:t>
            </a:r>
            <a:endParaRPr lang="en-US" altLang="zh-CN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algn="l" eaLnBrk="1" hangingPunct="1">
              <a:lnSpc>
                <a:spcPct val="220000"/>
              </a:lnSpc>
              <a:buClrTx/>
              <a:buSzTx/>
              <a:buFontTx/>
              <a:buNone/>
            </a:pP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气密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洁净间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方案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设计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algn="l" eaLnBrk="1" hangingPunct="1">
              <a:lnSpc>
                <a:spcPct val="220000"/>
              </a:lnSpc>
              <a:buClrTx/>
              <a:buSzTx/>
              <a:buFontTx/>
              <a:buNone/>
            </a:pP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下一步工作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计划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344" y="1154532"/>
            <a:ext cx="765146" cy="691490"/>
          </a:xfrm>
          <a:prstGeom prst="rect">
            <a:avLst/>
          </a:prstGeom>
        </p:spPr>
      </p:pic>
      <p:pic>
        <p:nvPicPr>
          <p:cNvPr id="7" name="Picture 3" descr="C:\Users\ZHYJ\Desktop\QQ截图20150707155953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42"/>
          <a:stretch>
            <a:fillRect/>
          </a:stretch>
        </p:blipFill>
        <p:spPr bwMode="auto">
          <a:xfrm>
            <a:off x="4627880" y="3175"/>
            <a:ext cx="4516755" cy="835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ZHYJ\Desktop\QQ截图20150707155946.pn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3" t="13820" b="7863"/>
          <a:stretch>
            <a:fillRect/>
          </a:stretch>
        </p:blipFill>
        <p:spPr bwMode="auto">
          <a:xfrm>
            <a:off x="0" y="3175"/>
            <a:ext cx="470027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73" name="文本框 16"/>
          <p:cNvSpPr txBox="1"/>
          <p:nvPr/>
        </p:nvSpPr>
        <p:spPr>
          <a:xfrm>
            <a:off x="5080" y="1179830"/>
            <a:ext cx="2356485" cy="368300"/>
          </a:xfrm>
          <a:prstGeom prst="rect">
            <a:avLst/>
          </a:prstGeom>
          <a:noFill/>
          <a:ln w="38100" cap="flat" cmpd="sng">
            <a:solidFill>
              <a:srgbClr val="FF9933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marL="342900" indent="-342900" eaLnBrk="0" hangingPunct="0">
              <a:buFont typeface="Wingdings" panose="05000000000000000000" pitchFamily="2" charset="2"/>
              <a:buChar char="p"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华文楷体" panose="02010600040101010101" pitchFamily="2" charset="-122"/>
              </a:rPr>
              <a:t>外屏蔽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华文楷体" panose="02010600040101010101" pitchFamily="2" charset="-122"/>
              </a:rPr>
              <a:t>体总体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华文楷体" panose="02010600040101010101" pitchFamily="2" charset="-122"/>
              </a:rPr>
              <a:t>结构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  <a:sym typeface="华文楷体" panose="020106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0" y="1753235"/>
            <a:ext cx="2749550" cy="50387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342900" marR="0" lvl="1" indent="-342900" algn="just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外屏蔽层材料：主要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由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高压气腔四周</a:t>
            </a:r>
            <a:r>
              <a:rPr lang="en-US" alt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20CM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厚铅墙、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铅墙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外侧</a:t>
            </a:r>
            <a:r>
              <a:rPr lang="en-US" alt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30CM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厚高密聚乙烯</a:t>
            </a:r>
            <a:r>
              <a:rPr lang="en-US" alt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(HDPE)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及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铅墙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与高压气腔之间填充的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高密聚乙烯组成</a:t>
            </a:r>
            <a:endParaRPr lang="zh-CN" altLang="en-US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1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lang="zh-CN" altLang="en-US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342900" marR="0" lvl="1" indent="-342900" algn="just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pitchFamily="49" charset="-122"/>
                <a:sym typeface="+mn-ea"/>
              </a:rPr>
              <a:t>外屏蔽体结构：将屏蔽层材料用支撑钢结构组装起来，由中间固定部分和左右两侧可开合移动部分组成一个整体，构成外屏蔽体总体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pitchFamily="49" charset="-122"/>
                <a:sym typeface="+mn-ea"/>
              </a:rPr>
              <a:t>结构。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9543" y="973773"/>
            <a:ext cx="8843963" cy="6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29698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17805" y="142875"/>
            <a:ext cx="8759190" cy="915670"/>
          </a:xfrm>
        </p:spPr>
        <p:txBody>
          <a:bodyPr vert="horz" wrap="square" lIns="91440" tIns="45720" rIns="91440" bIns="45720" anchor="ctr" anchorCtr="0"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1.</a:t>
            </a:r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外屏蔽体结构</a:t>
            </a:r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设计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020695" y="1266825"/>
            <a:ext cx="5918200" cy="4403090"/>
            <a:chOff x="4757" y="1995"/>
            <a:chExt cx="9320" cy="6934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4757" y="2761"/>
              <a:ext cx="8487" cy="6169"/>
            </a:xfrm>
            <a:prstGeom prst="rect">
              <a:avLst/>
            </a:prstGeom>
          </p:spPr>
        </p:pic>
        <p:cxnSp>
          <p:nvCxnSpPr>
            <p:cNvPr id="12" name="直接箭头连接符 11"/>
            <p:cNvCxnSpPr>
              <a:stCxn id="15" idx="2"/>
            </p:cNvCxnSpPr>
            <p:nvPr>
              <p:custDataLst>
                <p:tags r:id="rId4"/>
              </p:custDataLst>
            </p:nvPr>
          </p:nvCxnSpPr>
          <p:spPr>
            <a:xfrm flipH="1">
              <a:off x="10852" y="4436"/>
              <a:ext cx="2286" cy="102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>
              <p:custDataLst>
                <p:tags r:id="rId5"/>
              </p:custDataLst>
            </p:nvPr>
          </p:nvSpPr>
          <p:spPr>
            <a:xfrm>
              <a:off x="12215" y="3856"/>
              <a:ext cx="184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铅</a:t>
              </a:r>
              <a:r>
                <a:rPr lang="zh-CN" altLang="en-US"/>
                <a:t>屏蔽层</a:t>
              </a:r>
              <a:endParaRPr lang="zh-CN" altLang="en-US"/>
            </a:p>
          </p:txBody>
        </p:sp>
        <p:cxnSp>
          <p:nvCxnSpPr>
            <p:cNvPr id="5" name="直接箭头连接符 4"/>
            <p:cNvCxnSpPr>
              <a:stCxn id="7" idx="2"/>
            </p:cNvCxnSpPr>
            <p:nvPr>
              <p:custDataLst>
                <p:tags r:id="rId6"/>
              </p:custDataLst>
            </p:nvPr>
          </p:nvCxnSpPr>
          <p:spPr>
            <a:xfrm flipH="1">
              <a:off x="10435" y="5690"/>
              <a:ext cx="2721" cy="82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>
              <p:custDataLst>
                <p:tags r:id="rId7"/>
              </p:custDataLst>
            </p:nvPr>
          </p:nvSpPr>
          <p:spPr>
            <a:xfrm>
              <a:off x="12233" y="5110"/>
              <a:ext cx="184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ym typeface="+mn-ea"/>
                </a:rPr>
                <a:t>HDPE</a:t>
              </a:r>
              <a:r>
                <a:rPr lang="zh-CN" altLang="en-US"/>
                <a:t>层</a:t>
              </a:r>
              <a:endParaRPr lang="zh-CN" altLang="en-US"/>
            </a:p>
          </p:txBody>
        </p:sp>
        <p:cxnSp>
          <p:nvCxnSpPr>
            <p:cNvPr id="8" name="直接箭头连接符 7"/>
            <p:cNvCxnSpPr>
              <a:stCxn id="9" idx="2"/>
            </p:cNvCxnSpPr>
            <p:nvPr>
              <p:custDataLst>
                <p:tags r:id="rId8"/>
              </p:custDataLst>
            </p:nvPr>
          </p:nvCxnSpPr>
          <p:spPr>
            <a:xfrm flipH="1">
              <a:off x="11060" y="2575"/>
              <a:ext cx="2096" cy="93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>
              <p:custDataLst>
                <p:tags r:id="rId9"/>
              </p:custDataLst>
            </p:nvPr>
          </p:nvSpPr>
          <p:spPr>
            <a:xfrm>
              <a:off x="12233" y="1995"/>
              <a:ext cx="184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HDPE</a:t>
              </a:r>
              <a:r>
                <a:rPr lang="zh-CN" altLang="en-US"/>
                <a:t>层</a:t>
              </a:r>
              <a:endParaRPr lang="zh-CN" alt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49543" y="973773"/>
            <a:ext cx="8843963" cy="6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29698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17805" y="142875"/>
            <a:ext cx="8759190" cy="915670"/>
          </a:xfrm>
        </p:spPr>
        <p:txBody>
          <a:bodyPr vert="horz" wrap="square" lIns="91440" tIns="45720" rIns="91440" bIns="45720" anchor="ctr" anchorCtr="0"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1.</a:t>
            </a:r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外屏蔽体结构设计</a:t>
            </a:r>
            <a:endParaRPr lang="zh-CN" altLang="en-US" sz="4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3"/>
            </p:custDataLst>
          </p:nvPr>
        </p:nvSpPr>
        <p:spPr>
          <a:xfrm>
            <a:off x="33020" y="1847215"/>
            <a:ext cx="2550160" cy="31127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marR="0" lvl="1" indent="-285750" algn="just" defTabSz="914400" rtl="0" eaLnBrk="0" fontAlgn="base" latinLnBrk="0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  <a:defRPr/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目前设计，外屏蔽体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整体包络尺寸约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5800mm*4600mm*3560mm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1" indent="-285750" algn="just" defTabSz="914400" rtl="0" eaLnBrk="0" fontAlgn="base" latinLnBrk="0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  <a:defRPr/>
            </a:pP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1" indent="-285750" algn="just" defTabSz="914400" rtl="0" eaLnBrk="0" fontAlgn="base" latinLnBrk="0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  <a:defRPr/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外屏蔽体总重约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150t,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其中铅质量约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95t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，聚乙烯约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26t</a:t>
            </a:r>
            <a:endParaRPr lang="en-US" altLang="zh-CN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1273" name="文本框 16"/>
          <p:cNvSpPr txBox="1"/>
          <p:nvPr>
            <p:custDataLst>
              <p:tags r:id="rId4"/>
            </p:custDataLst>
          </p:nvPr>
        </p:nvSpPr>
        <p:spPr>
          <a:xfrm>
            <a:off x="5080" y="1179830"/>
            <a:ext cx="2356485" cy="368300"/>
          </a:xfrm>
          <a:prstGeom prst="rect">
            <a:avLst/>
          </a:prstGeom>
          <a:noFill/>
          <a:ln w="38100" cap="flat" cmpd="sng">
            <a:solidFill>
              <a:srgbClr val="FF9933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marL="342900" indent="-342900" eaLnBrk="0" hangingPunct="0">
              <a:buFont typeface="Wingdings" panose="05000000000000000000" pitchFamily="2" charset="2"/>
              <a:buChar char="p"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华文楷体" panose="02010600040101010101" pitchFamily="2" charset="-122"/>
              </a:rPr>
              <a:t>外屏蔽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华文楷体" panose="02010600040101010101" pitchFamily="2" charset="-122"/>
              </a:rPr>
              <a:t>体总体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华文楷体" panose="02010600040101010101" pitchFamily="2" charset="-122"/>
              </a:rPr>
              <a:t>结构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  <a:sym typeface="华文楷体" panose="0201060004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767965" y="1570990"/>
            <a:ext cx="6315710" cy="4904740"/>
            <a:chOff x="4359" y="2922"/>
            <a:chExt cx="9946" cy="7724"/>
          </a:xfrm>
        </p:grpSpPr>
        <p:pic>
          <p:nvPicPr>
            <p:cNvPr id="4" name="图片 3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4359" y="2922"/>
              <a:ext cx="9946" cy="7724"/>
            </a:xfrm>
            <a:prstGeom prst="rect">
              <a:avLst/>
            </a:prstGeom>
          </p:spPr>
        </p:pic>
        <p:cxnSp>
          <p:nvCxnSpPr>
            <p:cNvPr id="5" name="直接箭头连接符 4"/>
            <p:cNvCxnSpPr/>
            <p:nvPr/>
          </p:nvCxnSpPr>
          <p:spPr>
            <a:xfrm flipH="1" flipV="1">
              <a:off x="4715" y="8672"/>
              <a:ext cx="7665" cy="144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sm" len="lg"/>
              <a:tailEnd type="triangle" w="sm" len="lg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7" name="直接箭头连接符 6"/>
            <p:cNvCxnSpPr/>
            <p:nvPr>
              <p:custDataLst>
                <p:tags r:id="rId7"/>
              </p:custDataLst>
            </p:nvPr>
          </p:nvCxnSpPr>
          <p:spPr>
            <a:xfrm flipH="1">
              <a:off x="10593" y="4800"/>
              <a:ext cx="2824" cy="1209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sm" len="lg"/>
              <a:tailEnd type="triangle" w="sm" len="lg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 rot="660000">
              <a:off x="8061" y="8848"/>
              <a:ext cx="184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rgbClr val="FF0000"/>
                  </a:solidFill>
                </a:rPr>
                <a:t>5800mm</a:t>
              </a:r>
              <a:endParaRPr lang="en-US" altLang="zh-CN" b="1">
                <a:solidFill>
                  <a:srgbClr val="FF0000"/>
                </a:solidFill>
              </a:endParaRPr>
            </a:p>
          </p:txBody>
        </p:sp>
        <p:sp>
          <p:nvSpPr>
            <p:cNvPr id="9" name="文本框 8"/>
            <p:cNvSpPr txBox="1"/>
            <p:nvPr>
              <p:custDataLst>
                <p:tags r:id="rId8"/>
              </p:custDataLst>
            </p:nvPr>
          </p:nvSpPr>
          <p:spPr>
            <a:xfrm rot="5400000">
              <a:off x="13081" y="6727"/>
              <a:ext cx="184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rgbClr val="FF0000"/>
                  </a:solidFill>
                </a:rPr>
                <a:t>3560mm</a:t>
              </a:r>
              <a:endParaRPr lang="en-US" altLang="zh-CN" b="1">
                <a:solidFill>
                  <a:srgbClr val="FF0000"/>
                </a:solidFill>
              </a:endParaRPr>
            </a:p>
          </p:txBody>
        </p:sp>
        <p:cxnSp>
          <p:nvCxnSpPr>
            <p:cNvPr id="10" name="直接箭头连接符 9"/>
            <p:cNvCxnSpPr/>
            <p:nvPr>
              <p:custDataLst>
                <p:tags r:id="rId9"/>
              </p:custDataLst>
            </p:nvPr>
          </p:nvCxnSpPr>
          <p:spPr>
            <a:xfrm flipV="1">
              <a:off x="13647" y="4617"/>
              <a:ext cx="63" cy="4709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sm" len="lg"/>
              <a:tailEnd type="triangle" w="sm" len="lg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>
              <p:custDataLst>
                <p:tags r:id="rId10"/>
              </p:custDataLst>
            </p:nvPr>
          </p:nvSpPr>
          <p:spPr>
            <a:xfrm rot="20040000">
              <a:off x="11008" y="4820"/>
              <a:ext cx="184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rgbClr val="FF0000"/>
                  </a:solidFill>
                </a:rPr>
                <a:t>4600mm</a:t>
              </a:r>
              <a:endParaRPr lang="en-US" altLang="zh-CN" b="1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" name="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24355" y="1187450"/>
            <a:ext cx="6477000" cy="4866640"/>
          </a:xfrm>
          <a:prstGeom prst="rect">
            <a:avLst/>
          </a:prstGeom>
        </p:spPr>
      </p:pic>
      <p:sp>
        <p:nvSpPr>
          <p:cNvPr id="11273" name="文本框 16"/>
          <p:cNvSpPr txBox="1"/>
          <p:nvPr/>
        </p:nvSpPr>
        <p:spPr>
          <a:xfrm>
            <a:off x="5080" y="1264285"/>
            <a:ext cx="1743710" cy="368300"/>
          </a:xfrm>
          <a:prstGeom prst="rect">
            <a:avLst/>
          </a:prstGeom>
          <a:noFill/>
          <a:ln w="28575" cap="flat" cmpd="sng">
            <a:solidFill>
              <a:srgbClr val="FF9933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marL="342900" indent="-342900" eaLnBrk="0" hangingPunct="0">
              <a:buFont typeface="Wingdings" panose="05000000000000000000" pitchFamily="2" charset="2"/>
              <a:buChar char="p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华文楷体" panose="02010600040101010101" pitchFamily="2" charset="-122"/>
              </a:rPr>
              <a:t>主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华文楷体" panose="02010600040101010101" pitchFamily="2" charset="-122"/>
              </a:rPr>
              <a:t>承力结构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9543" y="1036003"/>
            <a:ext cx="8843963" cy="9001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17" name="文本框 16"/>
          <p:cNvSpPr txBox="1"/>
          <p:nvPr>
            <p:custDataLst>
              <p:tags r:id="rId3"/>
            </p:custDataLst>
          </p:nvPr>
        </p:nvSpPr>
        <p:spPr>
          <a:xfrm>
            <a:off x="0" y="6239510"/>
            <a:ext cx="9144635" cy="330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主承力结构由承力底座、侧面承力柱、顶部承力梁组装成整体的钢结构构成</a:t>
            </a:r>
            <a:endParaRPr lang="en-US" altLang="zh-CN" sz="20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2" name="直接箭头连接符 11"/>
          <p:cNvCxnSpPr>
            <a:stCxn id="15" idx="3"/>
          </p:cNvCxnSpPr>
          <p:nvPr>
            <p:custDataLst>
              <p:tags r:id="rId4"/>
            </p:custDataLst>
          </p:nvPr>
        </p:nvCxnSpPr>
        <p:spPr>
          <a:xfrm flipV="1">
            <a:off x="1476375" y="2353945"/>
            <a:ext cx="2284730" cy="138493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149860" y="3554730"/>
            <a:ext cx="1326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顶部承力</a:t>
            </a:r>
            <a:r>
              <a:rPr lang="zh-CN" altLang="en-US"/>
              <a:t>梁</a:t>
            </a:r>
            <a:endParaRPr lang="zh-CN" altLang="en-US"/>
          </a:p>
        </p:txBody>
      </p:sp>
      <p:cxnSp>
        <p:nvCxnSpPr>
          <p:cNvPr id="4" name="直接箭头连接符 3"/>
          <p:cNvCxnSpPr/>
          <p:nvPr>
            <p:custDataLst>
              <p:tags r:id="rId6"/>
            </p:custDataLst>
          </p:nvPr>
        </p:nvCxnSpPr>
        <p:spPr>
          <a:xfrm flipV="1">
            <a:off x="1355090" y="4949190"/>
            <a:ext cx="1457325" cy="1143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255270" y="4938395"/>
            <a:ext cx="1326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承力底座</a:t>
            </a:r>
            <a:endParaRPr lang="zh-CN" altLang="en-US"/>
          </a:p>
        </p:txBody>
      </p:sp>
      <p:cxnSp>
        <p:nvCxnSpPr>
          <p:cNvPr id="7" name="直接箭头连接符 6"/>
          <p:cNvCxnSpPr>
            <a:stCxn id="8" idx="2"/>
          </p:cNvCxnSpPr>
          <p:nvPr>
            <p:custDataLst>
              <p:tags r:id="rId8"/>
            </p:custDataLst>
          </p:nvPr>
        </p:nvCxnSpPr>
        <p:spPr>
          <a:xfrm flipH="1">
            <a:off x="6259830" y="2722245"/>
            <a:ext cx="2277745" cy="136715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>
            <p:custDataLst>
              <p:tags r:id="rId9"/>
            </p:custDataLst>
          </p:nvPr>
        </p:nvSpPr>
        <p:spPr>
          <a:xfrm>
            <a:off x="7874000" y="2353945"/>
            <a:ext cx="1326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侧面承力</a:t>
            </a:r>
            <a:r>
              <a:rPr lang="zh-CN" altLang="en-US"/>
              <a:t>柱</a:t>
            </a:r>
            <a:endParaRPr lang="zh-CN" altLang="en-US"/>
          </a:p>
        </p:txBody>
      </p:sp>
      <p:sp>
        <p:nvSpPr>
          <p:cNvPr id="29698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0" y="0"/>
            <a:ext cx="9144000" cy="1143000"/>
          </a:xfrm>
        </p:spPr>
        <p:txBody>
          <a:bodyPr vert="horz" wrap="square" lIns="91440" tIns="45720" rIns="91440" bIns="45720" anchor="ctr" anchorCtr="0"/>
          <a:p>
            <a:pPr algn="ctr"/>
            <a: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、外屏蔽体结构设计</a:t>
            </a:r>
            <a:endParaRPr lang="zh-CN" altLang="en-US" sz="40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73" name="文本框 16"/>
          <p:cNvSpPr txBox="1"/>
          <p:nvPr/>
        </p:nvSpPr>
        <p:spPr>
          <a:xfrm>
            <a:off x="149860" y="1163955"/>
            <a:ext cx="1456690" cy="368300"/>
          </a:xfrm>
          <a:prstGeom prst="rect">
            <a:avLst/>
          </a:prstGeom>
          <a:noFill/>
          <a:ln w="28575" cap="flat" cmpd="sng">
            <a:solidFill>
              <a:srgbClr val="FF9933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marL="342900" indent="-342900" eaLnBrk="0" hangingPunct="0">
              <a:buFont typeface="Wingdings" panose="05000000000000000000" pitchFamily="2" charset="2"/>
              <a:buChar char="p"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华文楷体" panose="02010600040101010101" pitchFamily="2" charset="-122"/>
              </a:rPr>
              <a:t>铅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华文楷体" panose="02010600040101010101" pitchFamily="2" charset="-122"/>
              </a:rPr>
              <a:t>墙结构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  <a:sym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9543" y="867093"/>
            <a:ext cx="8843963" cy="6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17" name="文本框 16"/>
          <p:cNvSpPr txBox="1"/>
          <p:nvPr>
            <p:custDataLst>
              <p:tags r:id="rId1"/>
            </p:custDataLst>
          </p:nvPr>
        </p:nvSpPr>
        <p:spPr>
          <a:xfrm>
            <a:off x="66675" y="5989955"/>
            <a:ext cx="8648065" cy="8680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342900" marR="0" lvl="1" indent="-342900" algn="just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zh-CN" altLang="en-US" sz="1800" b="1">
                <a:latin typeface="微软雅黑" panose="020B0503020204020204" charset="-122"/>
                <a:ea typeface="微软雅黑" panose="020B0503020204020204" charset="-122"/>
                <a:cs typeface="黑体" panose="02010609060101010101" pitchFamily="49" charset="-122"/>
              </a:rPr>
              <a:t>铅墙主要分为侧面铅墙、顶部铅墙、底部铅墙，由嵌套式铅砖</a:t>
            </a:r>
            <a:r>
              <a:rPr lang="zh-CN" altLang="en-US" sz="1800" b="1">
                <a:latin typeface="微软雅黑" panose="020B0503020204020204" charset="-122"/>
                <a:ea typeface="微软雅黑" panose="020B0503020204020204" charset="-122"/>
                <a:cs typeface="黑体" panose="02010609060101010101" pitchFamily="49" charset="-122"/>
              </a:rPr>
              <a:t>单元拼接成一个整体，嵌套式结构起到了很好的屏蔽</a:t>
            </a:r>
            <a:r>
              <a:rPr lang="zh-CN" altLang="en-US" sz="1800" b="1">
                <a:latin typeface="微软雅黑" panose="020B0503020204020204" charset="-122"/>
                <a:ea typeface="微软雅黑" panose="020B0503020204020204" charset="-122"/>
                <a:cs typeface="黑体" panose="02010609060101010101" pitchFamily="49" charset="-122"/>
              </a:rPr>
              <a:t>效果</a:t>
            </a:r>
            <a:endParaRPr lang="zh-CN" altLang="en-US" sz="1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3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17525" y="31115"/>
            <a:ext cx="8290560" cy="920750"/>
          </a:xfrm>
        </p:spPr>
        <p:txBody>
          <a:bodyPr vert="horz" wrap="square" lIns="91440" tIns="45720" rIns="91440" bIns="45720" anchor="ctr" anchorCtr="0"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1.</a:t>
            </a:r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外屏蔽体结构设计</a:t>
            </a:r>
            <a:endParaRPr lang="zh-CN" altLang="en-US" sz="4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65735" y="1248410"/>
            <a:ext cx="8829675" cy="4879975"/>
            <a:chOff x="261" y="1966"/>
            <a:chExt cx="13905" cy="7685"/>
          </a:xfrm>
        </p:grpSpPr>
        <p:pic>
          <p:nvPicPr>
            <p:cNvPr id="7" name="图片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6992" y="5237"/>
              <a:ext cx="7174" cy="4034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261" y="2553"/>
              <a:ext cx="6731" cy="7099"/>
            </a:xfrm>
            <a:prstGeom prst="rect">
              <a:avLst/>
            </a:prstGeom>
          </p:spPr>
        </p:pic>
        <p:pic>
          <p:nvPicPr>
            <p:cNvPr id="13" name="图片 12" descr="微信截图_20230317171730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8576" y="1966"/>
              <a:ext cx="3382" cy="3151"/>
            </a:xfrm>
            <a:prstGeom prst="rect">
              <a:avLst/>
            </a:prstGeom>
          </p:spPr>
        </p:pic>
        <p:cxnSp>
          <p:nvCxnSpPr>
            <p:cNvPr id="14" name="直接箭头连接符 13"/>
            <p:cNvCxnSpPr>
              <a:stCxn id="13" idx="1"/>
            </p:cNvCxnSpPr>
            <p:nvPr>
              <p:custDataLst>
                <p:tags r:id="rId9"/>
              </p:custDataLst>
            </p:nvPr>
          </p:nvCxnSpPr>
          <p:spPr>
            <a:xfrm flipH="1">
              <a:off x="4691" y="3542"/>
              <a:ext cx="3885" cy="112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箭头连接符 8"/>
            <p:cNvCxnSpPr>
              <a:stCxn id="13" idx="2"/>
            </p:cNvCxnSpPr>
            <p:nvPr>
              <p:custDataLst>
                <p:tags r:id="rId10"/>
              </p:custDataLst>
            </p:nvPr>
          </p:nvCxnSpPr>
          <p:spPr>
            <a:xfrm>
              <a:off x="10267" y="5117"/>
              <a:ext cx="107" cy="215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7235" r="4239"/>
          <a:stretch>
            <a:fillRect/>
          </a:stretch>
        </p:blipFill>
        <p:spPr>
          <a:xfrm>
            <a:off x="3450590" y="4982845"/>
            <a:ext cx="4902835" cy="1837055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149543" y="827088"/>
            <a:ext cx="8843963" cy="6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29698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17525" y="-26670"/>
            <a:ext cx="8290560" cy="920750"/>
          </a:xfrm>
        </p:spPr>
        <p:txBody>
          <a:bodyPr vert="horz" wrap="square" lIns="91440" tIns="45720" rIns="91440" bIns="45720" anchor="ctr" anchorCtr="0"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1.</a:t>
            </a:r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外屏蔽体结构设计</a:t>
            </a:r>
            <a:endParaRPr lang="zh-CN" altLang="en-US" sz="4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273" name="文本框 16"/>
          <p:cNvSpPr txBox="1"/>
          <p:nvPr>
            <p:custDataLst>
              <p:tags r:id="rId5"/>
            </p:custDataLst>
          </p:nvPr>
        </p:nvSpPr>
        <p:spPr>
          <a:xfrm>
            <a:off x="5080" y="1055370"/>
            <a:ext cx="2147570" cy="368300"/>
          </a:xfrm>
          <a:prstGeom prst="rect">
            <a:avLst/>
          </a:prstGeom>
          <a:noFill/>
          <a:ln w="38100" cap="flat" cmpd="sng">
            <a:solidFill>
              <a:srgbClr val="FF9933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marL="342900" indent="-342900" eaLnBrk="0" hangingPunct="0">
              <a:buFont typeface="Wingdings" panose="05000000000000000000" pitchFamily="2" charset="2"/>
              <a:buChar char="p"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华文楷体" panose="02010600040101010101" pitchFamily="2" charset="-122"/>
              </a:rPr>
              <a:t>外部聚乙烯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华文楷体" panose="02010600040101010101" pitchFamily="2" charset="-122"/>
              </a:rPr>
              <a:t>结构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  <a:sym typeface="华文楷体" panose="02010600040101010101" pitchFamily="2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0" y="1362075"/>
            <a:ext cx="2865120" cy="50596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1" indent="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lang="zh-CN" altLang="en-US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黑体" panose="02010609060101010101" pitchFamily="49" charset="-122"/>
            </a:endParaRPr>
          </a:p>
          <a:p>
            <a:pPr marL="342900" marR="0" lvl="1" indent="-34290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pitchFamily="49" charset="-122"/>
              </a:rPr>
              <a:t>外部聚乙烯主要为板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pitchFamily="49" charset="-122"/>
              </a:rPr>
              <a:t>材结构</a:t>
            </a:r>
            <a:endParaRPr lang="zh-CN" altLang="en-US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黑体" panose="02010609060101010101" pitchFamily="49" charset="-122"/>
            </a:endParaRPr>
          </a:p>
          <a:p>
            <a:pPr marL="342900" marR="0" lvl="1" indent="-34290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pitchFamily="49" charset="-122"/>
              </a:rPr>
              <a:t>顶部聚乙烯与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pitchFamily="49" charset="-122"/>
                <a:sym typeface="+mn-ea"/>
              </a:rPr>
              <a:t>侧面聚乙烯由外部钢结构直接与主承力钢结构连接在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pitchFamily="49" charset="-122"/>
                <a:sym typeface="+mn-ea"/>
              </a:rPr>
              <a:t>一起。</a:t>
            </a:r>
            <a:endParaRPr lang="zh-CN" altLang="en-US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黑体" panose="02010609060101010101" pitchFamily="49" charset="-122"/>
              <a:sym typeface="+mn-ea"/>
            </a:endParaRPr>
          </a:p>
          <a:p>
            <a:pPr marL="342900" marR="0" lvl="1" indent="-34290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pitchFamily="49" charset="-122"/>
                <a:sym typeface="+mn-ea"/>
              </a:rPr>
              <a:t>底部聚乙烯直接安装在底部支撑钢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pitchFamily="49" charset="-122"/>
                <a:sym typeface="+mn-ea"/>
              </a:rPr>
              <a:t>结构</a:t>
            </a:r>
            <a:endParaRPr lang="zh-CN" altLang="en-US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黑体" panose="02010609060101010101" pitchFamily="49" charset="-122"/>
              <a:sym typeface="+mn-ea"/>
            </a:endParaRPr>
          </a:p>
          <a:p>
            <a:pPr marL="342900" marR="0" lvl="1" indent="-34290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pitchFamily="49" charset="-122"/>
                <a:sym typeface="+mn-ea"/>
              </a:rPr>
              <a:t>铅门位置聚乙烯板设计为独立可移动的门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pitchFamily="49" charset="-122"/>
                <a:sym typeface="+mn-ea"/>
              </a:rPr>
              <a:t>结构</a:t>
            </a:r>
            <a:endParaRPr lang="zh-CN" altLang="en-US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黑体" panose="02010609060101010101" pitchFamily="49" charset="-122"/>
              <a:sym typeface="+mn-ea"/>
            </a:endParaRPr>
          </a:p>
          <a:p>
            <a:pPr marL="342900" marR="0" lvl="1" indent="-34290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pitchFamily="49" charset="-122"/>
                <a:sym typeface="+mn-ea"/>
              </a:rPr>
              <a:t>电机传动部分用局部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pitchFamily="49" charset="-122"/>
                <a:sym typeface="+mn-ea"/>
              </a:rPr>
              <a:t>突出结构包覆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pitchFamily="49" charset="-122"/>
                <a:sym typeface="+mn-ea"/>
              </a:rPr>
              <a:t>屏蔽</a:t>
            </a:r>
            <a:endParaRPr lang="zh-CN" altLang="en-US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黑体" panose="02010609060101010101" pitchFamily="49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865120" y="1070610"/>
            <a:ext cx="5629910" cy="409384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49543" y="827088"/>
            <a:ext cx="8843963" cy="6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29698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99820" y="-26670"/>
            <a:ext cx="6842760" cy="920750"/>
          </a:xfrm>
        </p:spPr>
        <p:txBody>
          <a:bodyPr vert="horz" wrap="square" lIns="91440" tIns="45720" rIns="91440" bIns="45720" anchor="ctr" anchorCtr="0"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1.</a:t>
            </a:r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外屏蔽体结构设计</a:t>
            </a:r>
            <a:endParaRPr lang="zh-CN" altLang="en-US" sz="4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1880" r="3729"/>
          <a:stretch>
            <a:fillRect/>
          </a:stretch>
        </p:blipFill>
        <p:spPr>
          <a:xfrm>
            <a:off x="3549650" y="944245"/>
            <a:ext cx="5507990" cy="3120390"/>
          </a:xfrm>
          <a:prstGeom prst="rect">
            <a:avLst/>
          </a:prstGeom>
        </p:spPr>
      </p:pic>
      <p:sp>
        <p:nvSpPr>
          <p:cNvPr id="11273" name="文本框 16"/>
          <p:cNvSpPr txBox="1"/>
          <p:nvPr>
            <p:custDataLst>
              <p:tags r:id="rId5"/>
            </p:custDataLst>
          </p:nvPr>
        </p:nvSpPr>
        <p:spPr>
          <a:xfrm>
            <a:off x="5080" y="1135380"/>
            <a:ext cx="2356485" cy="368300"/>
          </a:xfrm>
          <a:prstGeom prst="rect">
            <a:avLst/>
          </a:prstGeom>
          <a:noFill/>
          <a:ln w="38100" cap="flat" cmpd="sng">
            <a:solidFill>
              <a:srgbClr val="FF9933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marL="342900" indent="-342900" eaLnBrk="0" hangingPunct="0">
              <a:buFont typeface="Wingdings" panose="05000000000000000000" pitchFamily="2" charset="2"/>
              <a:buChar char="p"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华文楷体" panose="02010600040101010101" pitchFamily="2" charset="-122"/>
              </a:rPr>
              <a:t>内部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华文楷体" panose="02010600040101010101" pitchFamily="2" charset="-122"/>
              </a:rPr>
              <a:t>聚乙烯结构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  <a:sym typeface="华文楷体" panose="02010600040101010101" pitchFamily="2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6"/>
            </p:custDataLst>
          </p:nvPr>
        </p:nvSpPr>
        <p:spPr>
          <a:xfrm>
            <a:off x="19685" y="1629410"/>
            <a:ext cx="3168015" cy="48914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marR="0" lvl="1" indent="-285750" algn="just" defTabSz="914400" rtl="0" eaLnBrk="0" fontAlgn="base" latinLnBrk="0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  <a:defRPr/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按照屏蔽设计要求，高压气腔与铅墙之间的空间尽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可能填充满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HDPE</a:t>
            </a:r>
            <a:endParaRPr lang="en-US" altLang="zh-CN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1" indent="-285750" algn="just" defTabSz="914400" rtl="0" eaLnBrk="0" fontAlgn="base" latinLnBrk="0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  <a:defRPr/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依据腔体及支架模型结构，设计了不同形状聚乙烯块，通过销钉和轧带组装到一起，外部形成长方体结构，内部贴合腔体及支架外形的不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规则结构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1" indent="-285750" algn="just" defTabSz="914400" rtl="0" eaLnBrk="0" fontAlgn="base" latinLnBrk="0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  <a:defRPr/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由于腔体及支架结构外形结构较复杂，这部分结构工艺细节设计未最终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确定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952875" y="4065270"/>
            <a:ext cx="5191125" cy="2780665"/>
          </a:xfrm>
          <a:prstGeom prst="rect">
            <a:avLst/>
          </a:prstGeom>
        </p:spPr>
      </p:pic>
      <p:sp>
        <p:nvSpPr>
          <p:cNvPr id="24" name="文本框 23"/>
          <p:cNvSpPr txBox="1"/>
          <p:nvPr>
            <p:custDataLst>
              <p:tags r:id="rId9"/>
            </p:custDataLst>
          </p:nvPr>
        </p:nvSpPr>
        <p:spPr>
          <a:xfrm>
            <a:off x="7519670" y="6520180"/>
            <a:ext cx="1608455" cy="3371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内部填充</a:t>
            </a:r>
            <a:r>
              <a:rPr lang="en-US" altLang="zh-CN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HDPE</a:t>
            </a:r>
            <a:endParaRPr lang="en-US" altLang="zh-CN" sz="1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0"/>
            </p:custDataLst>
          </p:nvPr>
        </p:nvSpPr>
        <p:spPr>
          <a:xfrm>
            <a:off x="6106795" y="2045970"/>
            <a:ext cx="1268095" cy="3244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pPr algn="l">
              <a:buClrTx/>
              <a:buSzTx/>
              <a:buFontTx/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腔体及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支架</a:t>
            </a:r>
            <a:endParaRPr lang="zh-CN" altLang="en-US" sz="1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73" name="文本框 16"/>
          <p:cNvSpPr txBox="1"/>
          <p:nvPr/>
        </p:nvSpPr>
        <p:spPr>
          <a:xfrm>
            <a:off x="5080" y="1162050"/>
            <a:ext cx="1473200" cy="368300"/>
          </a:xfrm>
          <a:prstGeom prst="rect">
            <a:avLst/>
          </a:prstGeom>
          <a:noFill/>
          <a:ln w="28575" cap="flat" cmpd="sng">
            <a:solidFill>
              <a:srgbClr val="FF9933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marL="342900" indent="-342900" eaLnBrk="0" hangingPunct="0">
              <a:buFont typeface="Wingdings" panose="05000000000000000000" pitchFamily="2" charset="2"/>
              <a:buChar char="p"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华文楷体" panose="02010600040101010101" pitchFamily="2" charset="-122"/>
              </a:rPr>
              <a:t>传动系统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9543" y="938213"/>
            <a:ext cx="8843963" cy="6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17" name="文本框 16"/>
          <p:cNvSpPr txBox="1"/>
          <p:nvPr>
            <p:custDataLst>
              <p:tags r:id="rId1"/>
            </p:custDataLst>
          </p:nvPr>
        </p:nvSpPr>
        <p:spPr>
          <a:xfrm>
            <a:off x="-55880" y="1748155"/>
            <a:ext cx="2073910" cy="50088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marR="0" lvl="1" indent="-285750" algn="just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  <a:defRPr/>
            </a:pPr>
            <a:r>
              <a:rPr lang="zh-CN" altLang="en-US"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传动系统由电机、齿轮减速器、链轮链条、联轴器和脚轮组装构成，电机驱动脚轮使半侧屏蔽体沿轨道直线运动，可完成屏蔽体的开合。</a:t>
            </a:r>
            <a:endParaRPr lang="zh-CN" altLang="en-US" sz="1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066925" y="1949450"/>
            <a:ext cx="7077710" cy="3683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099820" y="57785"/>
            <a:ext cx="6842760" cy="920750"/>
          </a:xfrm>
        </p:spPr>
        <p:txBody>
          <a:bodyPr vert="horz" wrap="square" lIns="91440" tIns="45720" rIns="91440" bIns="45720" anchor="ctr" anchorCtr="0"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1.</a:t>
            </a:r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外屏蔽体结构设计</a:t>
            </a:r>
            <a:endParaRPr lang="zh-CN" altLang="en-US" sz="4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commondata" val="eyJoZGlkIjoiNDJkYTA4Y2RlY2RkZmU1MWMxZGZmODNhOWM0Mjc4ZmMifQ==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PLACING_PICTURE_USER_VIEWPORT" val="{&quot;height&quot;:1315,&quot;width&quot;:7402}"/>
</p:tagLst>
</file>

<file path=ppt/tags/tag64.xml><?xml version="1.0" encoding="utf-8"?>
<p:tagLst xmlns:p="http://schemas.openxmlformats.org/presentationml/2006/main">
  <p:tag name="KSO_WM_UNIT_PLACING_PICTURE_USER_VIEWPORT" val="{&quot;height&quot;:1315,&quot;width&quot;:7113}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1676</Words>
  <Application>WPS 演示</Application>
  <PresentationFormat>宽屏</PresentationFormat>
  <Paragraphs>154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Arial</vt:lpstr>
      <vt:lpstr>宋体</vt:lpstr>
      <vt:lpstr>Wingdings</vt:lpstr>
      <vt:lpstr>Wingdings</vt:lpstr>
      <vt:lpstr>微软雅黑</vt:lpstr>
      <vt:lpstr>华文楷体</vt:lpstr>
      <vt:lpstr>黑体</vt:lpstr>
      <vt:lpstr>Calibri</vt:lpstr>
      <vt:lpstr>Arial Unicode MS</vt:lpstr>
      <vt:lpstr>楷体</vt:lpstr>
      <vt:lpstr>Times New Roman</vt:lpstr>
      <vt:lpstr>隶书</vt:lpstr>
      <vt:lpstr>华文行楷</vt:lpstr>
      <vt:lpstr>WPS</vt:lpstr>
      <vt:lpstr>PowerPoint 演示文稿</vt:lpstr>
      <vt:lpstr>PowerPoint 演示文稿</vt:lpstr>
      <vt:lpstr>外屏蔽体结构设计</vt:lpstr>
      <vt:lpstr>外屏蔽体结构设计</vt:lpstr>
      <vt:lpstr>1、外屏蔽体结构设计</vt:lpstr>
      <vt:lpstr>外屏蔽体结构设计</vt:lpstr>
      <vt:lpstr>外屏蔽体结构设计</vt:lpstr>
      <vt:lpstr>外屏蔽体结构设计</vt:lpstr>
      <vt:lpstr>外屏蔽体结构设计</vt:lpstr>
      <vt:lpstr>外屏蔽体结构设计</vt:lpstr>
      <vt:lpstr>外屏蔽体结构设计</vt:lpstr>
      <vt:lpstr>4、气密洁净间</vt:lpstr>
      <vt:lpstr>4、气密洁净间</vt:lpstr>
      <vt:lpstr>3、气密洁净间</vt:lpstr>
      <vt:lpstr> 谢谢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DLB</cp:lastModifiedBy>
  <cp:revision>278</cp:revision>
  <dcterms:created xsi:type="dcterms:W3CDTF">2019-06-19T02:08:00Z</dcterms:created>
  <dcterms:modified xsi:type="dcterms:W3CDTF">2023-12-18T08:17:06Z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6CA2D31512424325ABF613D1119B61BC_11</vt:lpwstr>
  </property>
</Properties>
</file>