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99" r:id="rId5"/>
    <p:sldId id="319" r:id="rId6"/>
    <p:sldId id="343" r:id="rId7"/>
    <p:sldId id="342" r:id="rId8"/>
    <p:sldId id="352" r:id="rId9"/>
    <p:sldId id="300" r:id="rId10"/>
    <p:sldId id="346" r:id="rId11"/>
    <p:sldId id="348" r:id="rId12"/>
    <p:sldId id="350" r:id="rId13"/>
    <p:sldId id="351" r:id="rId14"/>
    <p:sldId id="347" r:id="rId15"/>
    <p:sldId id="317" r:id="rId16"/>
    <p:sldId id="278" r:id="rId17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68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6000" b="1"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2400">
                <a:latin typeface="楷体_GB2312" panose="02010609030101010101" charset="-122"/>
                <a:ea typeface="楷体_GB2312" panose="0201060903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B817C4A4-2D98-47DC-BC7F-D04C8C0AD6BB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205740" y="121920"/>
            <a:ext cx="10516870" cy="665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 algn="l"/>
            <a:endParaRPr lang="zh-CN" altLang="en-US" sz="32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DFF36-94FF-4BCD-B3B1-4F984565B429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1A95D-951B-40FF-8798-F648AD5AD2C5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4F0-85F5-4343-811D-ACCD4518DF0E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24D01-5C23-41EE-B21B-A1EA66241759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36B-4D0E-4A0D-9598-4D4A06EA667D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F40A1-83EF-4CC4-ACEC-C1FF2826AEFA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AF282-4971-4427-BF3A-4534DCEBC5C9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EC16-4AF9-47F9-AC0A-3CCD65556FEE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F586-CAB7-4FD7-ABE4-21ED66502CFC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CBF0-07CB-4F02-A5C4-0C146F158AF9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" y="121920"/>
            <a:ext cx="10516870" cy="665480"/>
          </a:xfrm>
        </p:spPr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  <a:lvl2pPr>
              <a:defRPr>
                <a:latin typeface="楷体_GB2312" panose="02010609030101010101" charset="-122"/>
                <a:ea typeface="楷体_GB2312" panose="02010609030101010101" charset="-122"/>
              </a:defRPr>
            </a:lvl2pPr>
            <a:lvl3pPr>
              <a:defRPr>
                <a:latin typeface="楷体_GB2312" panose="02010609030101010101" charset="-122"/>
                <a:ea typeface="楷体_GB2312" panose="02010609030101010101" charset="-122"/>
              </a:defRPr>
            </a:lvl3pPr>
            <a:lvl4pPr>
              <a:defRPr>
                <a:latin typeface="楷体_GB2312" panose="02010609030101010101" charset="-122"/>
                <a:ea typeface="楷体_GB2312" panose="02010609030101010101" charset="-122"/>
              </a:defRPr>
            </a:lvl4pPr>
            <a:lvl5pPr>
              <a:defRPr>
                <a:latin typeface="楷体_GB2312" panose="02010609030101010101" charset="-122"/>
                <a:ea typeface="楷体_GB2312" panose="0201060903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83" y="6454140"/>
            <a:ext cx="2743470" cy="365125"/>
          </a:xfrm>
        </p:spPr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BAB31FA6-256F-4B69-977A-0BD76AC153B0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98" y="6436360"/>
            <a:ext cx="4115205" cy="365125"/>
          </a:xfrm>
        </p:spPr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448" y="6454140"/>
            <a:ext cx="2743470" cy="365125"/>
          </a:xfrm>
        </p:spPr>
        <p:txBody>
          <a:bodyPr/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62610" y="1360170"/>
            <a:ext cx="10786110" cy="47294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62A6-489F-47DB-AA6F-144EC67966C1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>
            <a:spLocks noGrp="1"/>
          </p:cNvSpPr>
          <p:nvPr userDrawn="1"/>
        </p:nvSpPr>
        <p:spPr>
          <a:xfrm>
            <a:off x="205740" y="121920"/>
            <a:ext cx="10516870" cy="665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pPr algn="ctr"/>
            <a:r>
              <a:rPr lang="zh-CN" altLang="en-US" sz="3600" b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" y="121920"/>
            <a:ext cx="10516870" cy="66548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83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808" y="1825625"/>
            <a:ext cx="518211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2D4F-BF3B-4D5F-B25C-43DE084FA827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740" y="121920"/>
            <a:ext cx="10516870" cy="6654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F267E-D40B-48DF-9255-1A5FEBDDA113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5152-D4F5-45C4-8807-4E3828EEFA3C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71" y="457200"/>
            <a:ext cx="41657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698" y="457201"/>
            <a:ext cx="617280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71" y="2057400"/>
            <a:ext cx="416575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6998-3770-40C4-8599-030646248310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759" y="365125"/>
            <a:ext cx="2629159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83" y="365125"/>
            <a:ext cx="773506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12FB-30E9-4E6A-B014-E5F7F64DE6EF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83" y="365125"/>
            <a:ext cx="10516635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3A5B-7150-49E2-B916-4B9E88B5F163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1485" y="1027430"/>
            <a:ext cx="9486265" cy="478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83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BB305CF9-951D-44E5-AB7A-3CA2A8909A35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998" y="6356350"/>
            <a:ext cx="411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448" y="6356350"/>
            <a:ext cx="274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楷体_GB2312" panose="02010609030101010101" charset="-122"/>
                <a:ea typeface="楷体_GB2312" panose="02010609030101010101" charset="-122"/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7475" y="793115"/>
            <a:ext cx="11958320" cy="5657850"/>
            <a:chOff x="158" y="923"/>
            <a:chExt cx="18832" cy="8910"/>
          </a:xfrm>
        </p:grpSpPr>
        <p:cxnSp>
          <p:nvCxnSpPr>
            <p:cNvPr id="7" name="直接连接符 6"/>
            <p:cNvCxnSpPr/>
            <p:nvPr userDrawn="1"/>
          </p:nvCxnSpPr>
          <p:spPr>
            <a:xfrm flipV="1">
              <a:off x="158" y="923"/>
              <a:ext cx="18830" cy="2"/>
            </a:xfrm>
            <a:prstGeom prst="line">
              <a:avLst/>
            </a:prstGeom>
            <a:ln w="50800" cap="sq" cmpd="sng">
              <a:solidFill>
                <a:srgbClr val="00B0F0"/>
              </a:solidFill>
              <a:prstDash val="solid"/>
              <a:rou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 flipV="1">
              <a:off x="160" y="9831"/>
              <a:ext cx="18830" cy="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/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2665" r="80417" b="30422"/>
          <a:stretch>
            <a:fillRect/>
          </a:stretch>
        </p:blipFill>
        <p:spPr>
          <a:xfrm>
            <a:off x="11012805" y="50800"/>
            <a:ext cx="699770" cy="740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楷体_GB2312" panose="02010609030101010101" charset="-122"/>
          <a:ea typeface="楷体_GB2312" panose="0201060903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C261C-8955-42A7-AECD-97A0452EEB44}" type="datetime1">
              <a:rPr lang="zh-CN" altLang="en-US" smtClean="0"/>
              <a:t>2023/12/17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88759" y="677793"/>
            <a:ext cx="9457965" cy="217995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altLang="zh-CN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TPC</a:t>
            </a:r>
            <a:r>
              <a:rPr lang="zh-CN" altLang="en-US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en-US" altLang="zh-CN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SeF</a:t>
            </a:r>
            <a:r>
              <a:rPr lang="en-US" altLang="zh-CN" i="0" baseline="-2500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i="0" dirty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气体性质实验准备</a:t>
            </a:r>
            <a:b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</a:b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5678" y="3720166"/>
            <a:ext cx="9370695" cy="2179955"/>
          </a:xfrm>
        </p:spPr>
        <p:txBody>
          <a:bodyPr>
            <a:normAutofit/>
          </a:bodyPr>
          <a:lstStyle/>
          <a:p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报告人：鲁辰桂</a:t>
            </a:r>
          </a:p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核探测器研究室</a:t>
            </a: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2023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15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99637" y="248846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NvDEx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实验进展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05"/>
    </mc:Choice>
    <mc:Fallback>
      <p:transition spd="slow" advTm="1450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sz="3600" b="1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气体性质测试内容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485" y="1027430"/>
            <a:ext cx="11151630" cy="516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2,Fano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因子（优化）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558883A-472C-4DEA-AF5B-42DC8166BCDC}"/>
              </a:ext>
            </a:extLst>
          </p:cNvPr>
          <p:cNvGrpSpPr/>
          <p:nvPr/>
        </p:nvGrpSpPr>
        <p:grpSpPr>
          <a:xfrm>
            <a:off x="636822" y="1746843"/>
            <a:ext cx="5843542" cy="4150783"/>
            <a:chOff x="1313161" y="1742531"/>
            <a:chExt cx="5843542" cy="4150783"/>
          </a:xfrm>
        </p:grpSpPr>
        <p:sp>
          <p:nvSpPr>
            <p:cNvPr id="7" name="流程图: 可选过程 6">
              <a:extLst>
                <a:ext uri="{FF2B5EF4-FFF2-40B4-BE49-F238E27FC236}">
                  <a16:creationId xmlns:a16="http://schemas.microsoft.com/office/drawing/2014/main" id="{5184FE98-663A-4DD8-868D-7E64107FD2D1}"/>
                </a:ext>
              </a:extLst>
            </p:cNvPr>
            <p:cNvSpPr/>
            <p:nvPr/>
          </p:nvSpPr>
          <p:spPr>
            <a:xfrm>
              <a:off x="2351944" y="1742531"/>
              <a:ext cx="3675356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测量</a:t>
              </a:r>
              <a:r>
                <a:rPr lang="en-US" altLang="zh-CN" sz="3200" b="1" dirty="0">
                  <a:solidFill>
                    <a:schemeClr val="tx1"/>
                  </a:solidFill>
                </a:rPr>
                <a:t>α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源能谱（</a:t>
              </a:r>
              <a:r>
                <a:rPr lang="en-US" altLang="zh-CN" sz="3200" b="1" dirty="0">
                  <a:solidFill>
                    <a:schemeClr val="tx1"/>
                  </a:solidFill>
                </a:rPr>
                <a:t>Eα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8" name="流程图: 可选过程 7">
              <a:extLst>
                <a:ext uri="{FF2B5EF4-FFF2-40B4-BE49-F238E27FC236}">
                  <a16:creationId xmlns:a16="http://schemas.microsoft.com/office/drawing/2014/main" id="{4634A139-F9C3-4A72-B11A-FF9D716DD6B1}"/>
                </a:ext>
              </a:extLst>
            </p:cNvPr>
            <p:cNvSpPr/>
            <p:nvPr/>
          </p:nvSpPr>
          <p:spPr>
            <a:xfrm>
              <a:off x="1313161" y="2939809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刻度系统噪声</a:t>
              </a:r>
            </a:p>
          </p:txBody>
        </p:sp>
        <p:sp>
          <p:nvSpPr>
            <p:cNvPr id="9" name="流程图: 可选过程 8">
              <a:extLst>
                <a:ext uri="{FF2B5EF4-FFF2-40B4-BE49-F238E27FC236}">
                  <a16:creationId xmlns:a16="http://schemas.microsoft.com/office/drawing/2014/main" id="{24EFDDA7-925E-4A15-A913-7217A0FF6524}"/>
                </a:ext>
              </a:extLst>
            </p:cNvPr>
            <p:cNvSpPr/>
            <p:nvPr/>
          </p:nvSpPr>
          <p:spPr>
            <a:xfrm>
              <a:off x="4342482" y="2933131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能谱分辨</a:t>
              </a:r>
            </a:p>
          </p:txBody>
        </p:sp>
        <p:sp>
          <p:nvSpPr>
            <p:cNvPr id="10" name="流程图: 可选过程 9">
              <a:extLst>
                <a:ext uri="{FF2B5EF4-FFF2-40B4-BE49-F238E27FC236}">
                  <a16:creationId xmlns:a16="http://schemas.microsoft.com/office/drawing/2014/main" id="{E280B742-D1DA-48EB-BC92-E1D14ABF98A1}"/>
                </a:ext>
              </a:extLst>
            </p:cNvPr>
            <p:cNvSpPr/>
            <p:nvPr/>
          </p:nvSpPr>
          <p:spPr>
            <a:xfrm>
              <a:off x="2844655" y="4137088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</a:rPr>
                <a:t>本征分辨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流程图: 可选过程 10">
                  <a:extLst>
                    <a:ext uri="{FF2B5EF4-FFF2-40B4-BE49-F238E27FC236}">
                      <a16:creationId xmlns:a16="http://schemas.microsoft.com/office/drawing/2014/main" id="{5D517670-2DE8-4AC2-A875-9E6D24F1011C}"/>
                    </a:ext>
                  </a:extLst>
                </p:cNvPr>
                <p:cNvSpPr/>
                <p:nvPr/>
              </p:nvSpPr>
              <p:spPr>
                <a:xfrm>
                  <a:off x="2889715" y="5280666"/>
                  <a:ext cx="2814221" cy="612648"/>
                </a:xfrm>
                <a:prstGeom prst="flowChartAlternateProcess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altLang="zh-CN" sz="28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</m:oMath>
                  </a14:m>
                  <a:r>
                    <a:rPr lang="en-US" altLang="zh-CN" sz="2800" b="1" dirty="0">
                      <a:solidFill>
                        <a:schemeClr val="tx1"/>
                      </a:solidFill>
                    </a:rPr>
                    <a:t>=2.35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zh-CN" sz="28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lang="en-US" altLang="zh-CN" sz="28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FW</m:t>
                          </m:r>
                          <m:r>
                            <m:rPr>
                              <m:nor/>
                            </m:rPr>
                            <a:rPr lang="en-US" altLang="zh-CN" sz="2800" b="1" dirty="0">
                              <a:solidFill>
                                <a:schemeClr val="tx1"/>
                              </a:solidFill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altLang="zh-CN" sz="2800" b="1" baseline="-25000" dirty="0">
                              <a:solidFill>
                                <a:schemeClr val="tx1"/>
                              </a:solidFill>
                            </a:rPr>
                            <m:t>α</m:t>
                          </m:r>
                        </m:e>
                      </m:rad>
                    </m:oMath>
                  </a14:m>
                  <a:endParaRPr lang="zh-CN" altLang="en-US" sz="2800" b="1" baseline="-25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流程图: 可选过程 10">
                  <a:extLst>
                    <a:ext uri="{FF2B5EF4-FFF2-40B4-BE49-F238E27FC236}">
                      <a16:creationId xmlns:a16="http://schemas.microsoft.com/office/drawing/2014/main" id="{5D517670-2DE8-4AC2-A875-9E6D24F101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9715" y="5280666"/>
                  <a:ext cx="2814221" cy="612648"/>
                </a:xfrm>
                <a:prstGeom prst="flowChartAlternateProcess">
                  <a:avLst/>
                </a:prstGeom>
                <a:blipFill>
                  <a:blip r:embed="rId3"/>
                  <a:stretch>
                    <a:fillRect b="-20952"/>
                  </a:stretch>
                </a:blipFill>
                <a:ln w="28575"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EAEBE2E-B339-4AD7-928F-F169C00F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846" y="917042"/>
            <a:ext cx="4753269" cy="2910995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A12BD6A8-2A46-42C1-AFA9-F22BE4842CAE}"/>
              </a:ext>
            </a:extLst>
          </p:cNvPr>
          <p:cNvSpPr/>
          <p:nvPr/>
        </p:nvSpPr>
        <p:spPr>
          <a:xfrm>
            <a:off x="365685" y="1703594"/>
            <a:ext cx="6329779" cy="449210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ED5BAF-5F6E-4EA3-B15E-8924C4C2C1F8}"/>
              </a:ext>
            </a:extLst>
          </p:cNvPr>
          <p:cNvSpPr txBox="1"/>
          <p:nvPr/>
        </p:nvSpPr>
        <p:spPr>
          <a:xfrm>
            <a:off x="9597985" y="1157342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组份</a:t>
            </a:r>
            <a:r>
              <a:rPr lang="en-US" altLang="zh-CN" dirty="0"/>
              <a:t>α</a:t>
            </a:r>
            <a:r>
              <a:rPr lang="zh-CN" altLang="en-US" dirty="0"/>
              <a:t>源</a:t>
            </a:r>
            <a:r>
              <a:rPr lang="en-US" altLang="zh-CN" dirty="0"/>
              <a:t>@P10</a:t>
            </a:r>
            <a:endParaRPr lang="zh-CN" altLang="en-US" dirty="0"/>
          </a:p>
        </p:txBody>
      </p:sp>
      <p:graphicFrame>
        <p:nvGraphicFramePr>
          <p:cNvPr id="16" name="表格 23">
            <a:extLst>
              <a:ext uri="{FF2B5EF4-FFF2-40B4-BE49-F238E27FC236}">
                <a16:creationId xmlns:a16="http://schemas.microsoft.com/office/drawing/2014/main" id="{AE5887BD-D7C0-4DF8-A179-71EC909733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50064"/>
              </p:ext>
            </p:extLst>
          </p:nvPr>
        </p:nvGraphicFramePr>
        <p:xfrm>
          <a:off x="7104093" y="4068067"/>
          <a:ext cx="458482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74">
                  <a:extLst>
                    <a:ext uri="{9D8B030D-6E8A-4147-A177-3AD203B41FA5}">
                      <a16:colId xmlns:a16="http://schemas.microsoft.com/office/drawing/2014/main" val="3398913610"/>
                    </a:ext>
                  </a:extLst>
                </a:gridCol>
                <a:gridCol w="1528274">
                  <a:extLst>
                    <a:ext uri="{9D8B030D-6E8A-4147-A177-3AD203B41FA5}">
                      <a16:colId xmlns:a16="http://schemas.microsoft.com/office/drawing/2014/main" val="3449810915"/>
                    </a:ext>
                  </a:extLst>
                </a:gridCol>
                <a:gridCol w="1528274">
                  <a:extLst>
                    <a:ext uri="{9D8B030D-6E8A-4147-A177-3AD203B41FA5}">
                      <a16:colId xmlns:a16="http://schemas.microsoft.com/office/drawing/2014/main" val="155783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Fano</a:t>
                      </a:r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因子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误差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0952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garfield</a:t>
                      </a:r>
                      <a:r>
                        <a:rPr lang="en-US" altLang="zh-CN" dirty="0"/>
                        <a:t>++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exp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0.18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±0.01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444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exp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279888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B7CAB7F1-0256-4A26-998D-BE0F3D185DE5}"/>
              </a:ext>
            </a:extLst>
          </p:cNvPr>
          <p:cNvSpPr txBox="1"/>
          <p:nvPr/>
        </p:nvSpPr>
        <p:spPr>
          <a:xfrm>
            <a:off x="7418698" y="5637074"/>
            <a:ext cx="3153427" cy="70788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，进一步优化电离室分辨</a:t>
            </a:r>
            <a:endParaRPr lang="en-US" altLang="zh-CN" sz="2000" b="1" dirty="0"/>
          </a:p>
          <a:p>
            <a:r>
              <a:rPr lang="en-US" altLang="zh-CN" sz="2000" b="1" dirty="0"/>
              <a:t>2</a:t>
            </a:r>
            <a:r>
              <a:rPr lang="zh-CN" altLang="en-US" sz="2000" b="1" dirty="0"/>
              <a:t>，刻度并扣除本底噪声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92FECAEF-E5A2-4739-96F0-B06FA12D73C6}"/>
              </a:ext>
            </a:extLst>
          </p:cNvPr>
          <p:cNvSpPr/>
          <p:nvPr/>
        </p:nvSpPr>
        <p:spPr>
          <a:xfrm>
            <a:off x="4110681" y="2373859"/>
            <a:ext cx="347953" cy="5635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75415A9-D571-4D6E-AD17-B3771A38429D}"/>
              </a:ext>
            </a:extLst>
          </p:cNvPr>
          <p:cNvSpPr/>
          <p:nvPr/>
        </p:nvSpPr>
        <p:spPr>
          <a:xfrm>
            <a:off x="3377820" y="3566600"/>
            <a:ext cx="395212" cy="547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E9FEB80C-F9B3-473A-89C5-92CBF96C269B}"/>
              </a:ext>
            </a:extLst>
          </p:cNvPr>
          <p:cNvSpPr/>
          <p:nvPr/>
        </p:nvSpPr>
        <p:spPr>
          <a:xfrm>
            <a:off x="3377820" y="4775184"/>
            <a:ext cx="395212" cy="466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258598"/>
      </p:ext>
    </p:extLst>
  </p:cSld>
  <p:clrMapOvr>
    <a:masterClrMapping/>
  </p:clrMapOvr>
  <p:transition advTm="21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sz="3600" b="1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气体性质测试内容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484" y="1027430"/>
            <a:ext cx="8159963" cy="516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离子漂移速度（已验证）及团簇组态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259776B-1CD7-48CF-9A39-D1120A8F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901" y="1976719"/>
            <a:ext cx="3820228" cy="32696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65387B-AC5A-44F6-B0D5-7724EF2FEB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079" y="1886741"/>
            <a:ext cx="3915810" cy="33734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2E86F7-9B60-4AF4-9C15-7408AD60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681" y="1981316"/>
            <a:ext cx="3567270" cy="327890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481ADEE-3318-492C-8C96-F37E422B7851}"/>
              </a:ext>
            </a:extLst>
          </p:cNvPr>
          <p:cNvSpPr txBox="1"/>
          <p:nvPr/>
        </p:nvSpPr>
        <p:spPr>
          <a:xfrm>
            <a:off x="8815526" y="4156947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电子</a:t>
            </a:r>
            <a:r>
              <a:rPr lang="en-US" altLang="zh-CN" dirty="0"/>
              <a:t> </a:t>
            </a:r>
            <a:r>
              <a:rPr lang="zh-CN" altLang="en-US" dirty="0"/>
              <a:t>漂移速度</a:t>
            </a:r>
            <a:r>
              <a:rPr lang="en-US" altLang="zh-CN" dirty="0"/>
              <a:t>@P10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365DC25-9D9D-4D87-B045-D9ECBBA82C26}"/>
              </a:ext>
            </a:extLst>
          </p:cNvPr>
          <p:cNvSpPr txBox="1"/>
          <p:nvPr/>
        </p:nvSpPr>
        <p:spPr>
          <a:xfrm>
            <a:off x="815145" y="5729795"/>
            <a:ext cx="60276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 </a:t>
            </a:r>
            <a:r>
              <a:rPr lang="zh-CN" altLang="en-US" sz="2400" b="1" dirty="0"/>
              <a:t>漂移速度实验方案可行，正在准备</a:t>
            </a:r>
            <a:r>
              <a:rPr lang="en-US" altLang="zh-CN" sz="2400" b="1" dirty="0"/>
              <a:t>SF</a:t>
            </a:r>
            <a:r>
              <a:rPr lang="en-US" altLang="zh-CN" sz="2400" b="1" baseline="-25000" dirty="0"/>
              <a:t>6</a:t>
            </a:r>
            <a:r>
              <a:rPr lang="zh-CN" altLang="en-US" sz="2400" b="1" dirty="0"/>
              <a:t>验证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9241322"/>
      </p:ext>
    </p:extLst>
  </p:cSld>
  <p:clrMapOvr>
    <a:masterClrMapping/>
  </p:clrMapOvr>
  <p:transition advTm="269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sz="3600" b="1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气体性质测试内容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5715" y="1027747"/>
            <a:ext cx="5451788" cy="516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闪烁光子：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腔室加工完成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dk1"/>
                </a:solidFill>
                <a:latin typeface="+mn-lt"/>
                <a:ea typeface="+mn-ea"/>
              </a:rPr>
              <a:t>MgF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窗口组装检漏完成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>
              <a:lnSpc>
                <a:spcPct val="150000"/>
              </a:lnSpc>
            </a:pP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PMT ET9428B 110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～</a:t>
            </a: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630nmΦ51mm</a:t>
            </a:r>
          </a:p>
          <a:p>
            <a:pPr marL="0">
              <a:lnSpc>
                <a:spcPct val="150000"/>
              </a:lnSpc>
            </a:pP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PMT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与</a:t>
            </a: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IC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信号符合测量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>
              <a:lnSpc>
                <a:spcPct val="150000"/>
              </a:lnSpc>
            </a:pPr>
            <a:r>
              <a:rPr lang="en-US" altLang="zh-CN" sz="2000" b="1" dirty="0" err="1">
                <a:solidFill>
                  <a:schemeClr val="dk1"/>
                </a:solidFill>
                <a:latin typeface="+mn-lt"/>
                <a:ea typeface="+mn-ea"/>
              </a:rPr>
              <a:t>Ar+CF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气体中验证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纯</a:t>
            </a:r>
            <a:r>
              <a:rPr lang="en-US" altLang="zh-CN" sz="2000" b="1" dirty="0">
                <a:solidFill>
                  <a:schemeClr val="dk1"/>
                </a:solidFill>
                <a:latin typeface="+mn-lt"/>
                <a:ea typeface="+mn-ea"/>
              </a:rPr>
              <a:t>SF6</a:t>
            </a: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或掺杂气体测试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>
              <a:lnSpc>
                <a:spcPct val="150000"/>
              </a:lnSpc>
            </a:pPr>
            <a:r>
              <a:rPr lang="zh-CN" altLang="en-US" sz="2000" b="1" dirty="0">
                <a:solidFill>
                  <a:schemeClr val="dk1"/>
                </a:solidFill>
                <a:latin typeface="+mn-lt"/>
                <a:ea typeface="+mn-ea"/>
              </a:rPr>
              <a:t>确定最小掺杂量</a:t>
            </a:r>
            <a:endParaRPr lang="en-US" altLang="zh-CN" sz="2000" b="1" dirty="0">
              <a:solidFill>
                <a:schemeClr val="dk1"/>
              </a:solidFill>
              <a:latin typeface="+mn-lt"/>
              <a:ea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B925AF-D9F0-4630-A3B1-EFC409686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06" y="1205115"/>
            <a:ext cx="6176704" cy="462010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D717C1C-5D61-47D8-9BFA-BA43695A7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292" y="3349345"/>
            <a:ext cx="2091518" cy="247587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09A1414-0903-4C59-BD0B-C54B54163B91}"/>
              </a:ext>
            </a:extLst>
          </p:cNvPr>
          <p:cNvSpPr txBox="1"/>
          <p:nvPr/>
        </p:nvSpPr>
        <p:spPr>
          <a:xfrm>
            <a:off x="8913181" y="3287567"/>
            <a:ext cx="146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highlight>
                  <a:srgbClr val="FFFF00"/>
                </a:highlight>
              </a:rPr>
              <a:t>ET 9428B 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110</a:t>
            </a:r>
            <a:r>
              <a:rPr lang="zh-CN" altLang="en-US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dirty="0">
                <a:highlight>
                  <a:srgbClr val="FFFF00"/>
                </a:highlight>
              </a:rPr>
              <a:t>630nm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Φ51mm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8AD99AE-36B4-4794-80B7-7F59030E0937}"/>
              </a:ext>
            </a:extLst>
          </p:cNvPr>
          <p:cNvSpPr txBox="1"/>
          <p:nvPr/>
        </p:nvSpPr>
        <p:spPr>
          <a:xfrm>
            <a:off x="6694715" y="4735856"/>
            <a:ext cx="112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highlight>
                  <a:srgbClr val="FFFF00"/>
                </a:highlight>
              </a:rPr>
              <a:t>MgF</a:t>
            </a:r>
            <a:r>
              <a:rPr lang="en-US" altLang="zh-CN" dirty="0">
                <a:highlight>
                  <a:srgbClr val="FFFF00"/>
                </a:highlight>
              </a:rPr>
              <a:t> </a:t>
            </a:r>
            <a:r>
              <a:rPr lang="zh-CN" altLang="en-US" dirty="0">
                <a:highlight>
                  <a:srgbClr val="FFFF00"/>
                </a:highlight>
              </a:rPr>
              <a:t>窗口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6C172D8-1BB6-410E-A67C-413A26C5C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362" y="1273354"/>
            <a:ext cx="1535428" cy="24758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6688091"/>
      </p:ext>
    </p:extLst>
  </p:cSld>
  <p:clrMapOvr>
    <a:masterClrMapping/>
  </p:clrMapOvr>
  <p:transition advTm="86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9D1CEF-C178-4A15-AC1D-CECC4FE6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DF095DC-1963-444D-A3F7-1C75649DD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426" y="1291684"/>
            <a:ext cx="11314853" cy="3457869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完成了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TPC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测试的前期准备工作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完成了工作气体性质测试的屏栅电离室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对气体参数测试方案进行了初步评估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完成了地面样机的初步设计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3A342C-9920-449A-8161-A08E57AB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5126C7-EFA5-4205-AD51-583567EA5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4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23"/>
    </mc:Choice>
    <mc:Fallback xmlns="">
      <p:transition spd="slow" advTm="4652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下一步计划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480059" y="989964"/>
            <a:ext cx="11374755" cy="5001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开展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SF</a:t>
            </a:r>
            <a:r>
              <a:rPr lang="en-US" altLang="zh-CN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的实验室测试，预计（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个月）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完成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气体参数测量，预计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～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个月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继续跟进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TPC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测试电子学，年末找到解决方案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完成原理样机的测试（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～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个月）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完成地面样机的加工组装（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～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个月）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80060" y="866775"/>
            <a:ext cx="11374755" cy="72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3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advTm="96982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/>
        </p:nvSpPr>
        <p:spPr>
          <a:xfrm>
            <a:off x="1797685" y="1878330"/>
            <a:ext cx="9942830" cy="412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15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黑体" panose="02010609060101010101" pitchFamily="49" charset="-122"/>
                <a:sym typeface="+mn-ea"/>
              </a:rPr>
              <a:t>  </a:t>
            </a:r>
            <a:r>
              <a:rPr lang="zh-CN" altLang="en-US" sz="11500" dirty="0">
                <a:solidFill>
                  <a:schemeClr val="tx1"/>
                </a:solidFill>
                <a:latin typeface="Arial Unicode MS" panose="020B0604020202020204" charset="-122"/>
                <a:ea typeface="Arial Unicode MS" panose="020B0604020202020204" charset="-122"/>
                <a:cs typeface="黑体" panose="02010609060101010101" pitchFamily="49" charset="-122"/>
                <a:sym typeface="+mn-ea"/>
              </a:rPr>
              <a:t>谢谢大家！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  <p:transition advTm="4113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4441" y="1087755"/>
            <a:ext cx="6357392" cy="4682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b="1" dirty="0">
                <a:sym typeface="+mn-ea"/>
              </a:rPr>
              <a:t>TPC</a:t>
            </a:r>
            <a:r>
              <a:rPr lang="zh-CN" altLang="en-US" b="1" dirty="0">
                <a:sym typeface="+mn-ea"/>
              </a:rPr>
              <a:t>场笼测试准备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b="1" dirty="0"/>
              <a:t>SeF</a:t>
            </a:r>
            <a:r>
              <a:rPr lang="en-US" altLang="zh-CN" b="1" baseline="-25000" dirty="0"/>
              <a:t>6 </a:t>
            </a:r>
            <a:r>
              <a:rPr lang="zh-CN" altLang="en-US" b="1" dirty="0"/>
              <a:t>气体性质测试准备</a:t>
            </a:r>
            <a:endParaRPr lang="en-US" altLang="zh-CN" b="1" dirty="0"/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zh-CN" altLang="en-US" b="1" dirty="0"/>
              <a:t>总结</a:t>
            </a:r>
            <a:endParaRPr lang="en-US" altLang="zh-CN" b="1" dirty="0"/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n"/>
            </a:pPr>
            <a:r>
              <a:rPr lang="en-US" altLang="zh-CN" b="1" dirty="0" err="1"/>
              <a:t>下一</a:t>
            </a:r>
            <a:r>
              <a:rPr lang="zh-CN" altLang="en-US" b="1" dirty="0"/>
              <a:t>年</a:t>
            </a:r>
            <a:r>
              <a:rPr lang="en-US" altLang="zh-CN" b="1" dirty="0" err="1"/>
              <a:t>计划</a:t>
            </a:r>
            <a:endParaRPr lang="en-US" altLang="zh-CN" b="1" dirty="0"/>
          </a:p>
          <a:p>
            <a:pPr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n"/>
            </a:pPr>
            <a:endParaRPr lang="en-US" altLang="zh-CN" b="1" dirty="0"/>
          </a:p>
          <a:p>
            <a:pPr marL="0" indent="0">
              <a:lnSpc>
                <a:spcPct val="150000"/>
              </a:lnSpc>
              <a:buClr>
                <a:srgbClr val="00B0F0"/>
              </a:buClr>
              <a:buNone/>
            </a:pPr>
            <a:endParaRPr lang="en-US" altLang="zh-CN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282575" y="80645"/>
            <a:ext cx="11765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  <a:cs typeface="楷体_GB2312" panose="02010609030101010101" charset="-122"/>
              </a:rPr>
              <a:t>报告内容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"/>
    </mc:Choice>
    <mc:Fallback>
      <p:transition spd="slow" advTm="320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6002" y="1036025"/>
            <a:ext cx="8356082" cy="5085191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altLang="zh-CN" sz="29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9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，高压气腔、实验气路准备（完成）</a:t>
            </a:r>
            <a:endParaRPr lang="en-US" altLang="zh-CN" sz="29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改造法兰盲板</a:t>
            </a:r>
            <a:endParaRPr lang="en-US" altLang="zh-CN" sz="2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优化测试气路</a:t>
            </a:r>
            <a:endParaRPr lang="en-US" altLang="zh-CN" sz="2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保压测试</a:t>
            </a:r>
            <a:endParaRPr lang="en-US" altLang="zh-CN" sz="21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endParaRPr lang="zh-CN" altLang="en-US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ym typeface="+mn-ea"/>
              </a:rPr>
              <a:t>TPC</a:t>
            </a:r>
            <a:r>
              <a:rPr lang="zh-CN" altLang="en-US" sz="3600" b="1" dirty="0">
                <a:sym typeface="+mn-ea"/>
              </a:rPr>
              <a:t>场笼测试环境准备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</a:rPr>
              <a:t>NvDEx-CUpID China 2023 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</a:rPr>
              <a:t>年会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fld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9AA2FEE-572B-45E5-98F1-7B2E37440949}"/>
              </a:ext>
            </a:extLst>
          </p:cNvPr>
          <p:cNvGrpSpPr/>
          <p:nvPr/>
        </p:nvGrpSpPr>
        <p:grpSpPr>
          <a:xfrm>
            <a:off x="696323" y="1184570"/>
            <a:ext cx="9870732" cy="5251790"/>
            <a:chOff x="971531" y="1167507"/>
            <a:chExt cx="9870732" cy="525179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3D459D1-6042-4DFD-8D04-F091D951D8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214"/>
            <a:stretch/>
          </p:blipFill>
          <p:spPr>
            <a:xfrm>
              <a:off x="971531" y="3048312"/>
              <a:ext cx="5937662" cy="3055841"/>
            </a:xfrm>
            <a:prstGeom prst="rect">
              <a:avLst/>
            </a:prstGeom>
          </p:spPr>
        </p:pic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B239361-8892-4045-BBEB-4C745623F47A}"/>
                </a:ext>
              </a:extLst>
            </p:cNvPr>
            <p:cNvGrpSpPr/>
            <p:nvPr/>
          </p:nvGrpSpPr>
          <p:grpSpPr>
            <a:xfrm>
              <a:off x="2802124" y="1167507"/>
              <a:ext cx="8040139" cy="5251790"/>
              <a:chOff x="2847975" y="1134215"/>
              <a:chExt cx="8040139" cy="5251790"/>
            </a:xfrm>
          </p:grpSpPr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2F3F6BAF-7DBC-4B3F-8E6D-3D3A21540F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4820"/>
              <a:stretch/>
            </p:blipFill>
            <p:spPr>
              <a:xfrm>
                <a:off x="7336898" y="1142746"/>
                <a:ext cx="2555134" cy="2294785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8394D536-3F5A-4E7E-9BC8-1ABC0D4030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36899" y="3500310"/>
                <a:ext cx="3551215" cy="2885695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A5DE1FA-978D-4A86-B35D-510D90D82E53}"/>
                  </a:ext>
                </a:extLst>
              </p:cNvPr>
              <p:cNvSpPr/>
              <p:nvPr/>
            </p:nvSpPr>
            <p:spPr>
              <a:xfrm>
                <a:off x="7336899" y="1134215"/>
                <a:ext cx="2555134" cy="229478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7" name="直接箭头连接符 16">
                <a:extLst>
                  <a:ext uri="{FF2B5EF4-FFF2-40B4-BE49-F238E27FC236}">
                    <a16:creationId xmlns:a16="http://schemas.microsoft.com/office/drawing/2014/main" id="{66AA63B8-83DB-4D24-9C91-5AAAFB451C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55102" y="2126763"/>
                <a:ext cx="2481798" cy="160629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4CC185E0-228A-4DB9-8DA0-3ECD16F66E26}"/>
                  </a:ext>
                </a:extLst>
              </p:cNvPr>
              <p:cNvCxnSpPr/>
              <p:nvPr/>
            </p:nvCxnSpPr>
            <p:spPr>
              <a:xfrm flipH="1" flipV="1">
                <a:off x="2847975" y="4905375"/>
                <a:ext cx="4488924" cy="148063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p:transition advTm="5082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ym typeface="+mn-ea"/>
              </a:rPr>
              <a:t>TPC</a:t>
            </a:r>
            <a:r>
              <a:rPr lang="zh-CN" altLang="en-US" sz="3600" b="1" dirty="0">
                <a:sym typeface="+mn-ea"/>
              </a:rPr>
              <a:t>场笼测试环境准备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3291" y="861525"/>
            <a:ext cx="10792466" cy="53054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2,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气腔检漏 （完成）</a:t>
            </a:r>
            <a:endParaRPr lang="zh-CN" altLang="en-US" dirty="0"/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法兰面安装工装件 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解决装配误差</a:t>
            </a:r>
            <a:endParaRPr lang="en-US" altLang="zh-CN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更换四氟密封圈 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解决密封圈老化</a:t>
            </a:r>
            <a:endParaRPr lang="en-US" altLang="zh-CN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优化密封方案  </a:t>
            </a: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解决密封面损伤</a:t>
            </a:r>
            <a:endParaRPr lang="en-US" altLang="zh-CN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漏气率 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0.1mbar/min @1.0Mpa</a:t>
            </a:r>
          </a:p>
          <a:p>
            <a:pPr marL="0" indent="0"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     0.15mbar/min @1.8Mpa</a:t>
            </a:r>
          </a:p>
          <a:p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4A176CA-D5B4-437F-8967-954C04152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48" y="3420025"/>
            <a:ext cx="5715286" cy="30163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37E2B2-DE4B-471A-9EDE-25AE4341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199" y="3849902"/>
            <a:ext cx="3077517" cy="249074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22EF22-32F3-4E2E-AFB3-6E22492D0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199" y="1018713"/>
            <a:ext cx="3077517" cy="2561779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BF9D836-ACF9-45F1-ABA9-EEBDCE67274E}"/>
              </a:ext>
            </a:extLst>
          </p:cNvPr>
          <p:cNvSpPr txBox="1"/>
          <p:nvPr/>
        </p:nvSpPr>
        <p:spPr>
          <a:xfrm>
            <a:off x="8939922" y="10745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工装定位销</a:t>
            </a:r>
          </a:p>
        </p:txBody>
      </p:sp>
      <p:sp>
        <p:nvSpPr>
          <p:cNvPr id="15" name="对话气泡: 矩形 14">
            <a:extLst>
              <a:ext uri="{FF2B5EF4-FFF2-40B4-BE49-F238E27FC236}">
                <a16:creationId xmlns:a16="http://schemas.microsoft.com/office/drawing/2014/main" id="{570EF25A-08BC-49B8-9039-FD28525A5DF9}"/>
              </a:ext>
            </a:extLst>
          </p:cNvPr>
          <p:cNvSpPr/>
          <p:nvPr/>
        </p:nvSpPr>
        <p:spPr>
          <a:xfrm>
            <a:off x="8939814" y="1056810"/>
            <a:ext cx="1340528" cy="399128"/>
          </a:xfrm>
          <a:prstGeom prst="wedgeRectCallout">
            <a:avLst>
              <a:gd name="adj1" fmla="val -29442"/>
              <a:gd name="adj2" fmla="val 10031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335FF16-C0A1-4132-B3E3-06763D0F96DC}"/>
              </a:ext>
            </a:extLst>
          </p:cNvPr>
          <p:cNvSpPr txBox="1"/>
          <p:nvPr/>
        </p:nvSpPr>
        <p:spPr>
          <a:xfrm>
            <a:off x="8409084" y="4928192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四氟密封圈</a:t>
            </a:r>
          </a:p>
        </p:txBody>
      </p:sp>
      <p:sp>
        <p:nvSpPr>
          <p:cNvPr id="17" name="对话气泡: 矩形 16">
            <a:extLst>
              <a:ext uri="{FF2B5EF4-FFF2-40B4-BE49-F238E27FC236}">
                <a16:creationId xmlns:a16="http://schemas.microsoft.com/office/drawing/2014/main" id="{B5171D27-7467-4AE3-AEC4-C43ADECA0BDD}"/>
              </a:ext>
            </a:extLst>
          </p:cNvPr>
          <p:cNvSpPr/>
          <p:nvPr/>
        </p:nvSpPr>
        <p:spPr>
          <a:xfrm>
            <a:off x="8409084" y="4901525"/>
            <a:ext cx="1338828" cy="399128"/>
          </a:xfrm>
          <a:prstGeom prst="wedgeRectCallout">
            <a:avLst>
              <a:gd name="adj1" fmla="val -3614"/>
              <a:gd name="adj2" fmla="val -12656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30FF8AF-4CDF-492F-9F5B-A17C775D2912}"/>
              </a:ext>
            </a:extLst>
          </p:cNvPr>
          <p:cNvSpPr txBox="1"/>
          <p:nvPr/>
        </p:nvSpPr>
        <p:spPr>
          <a:xfrm>
            <a:off x="2228295" y="5424256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1.8Mpa </a:t>
            </a:r>
            <a:r>
              <a:rPr lang="zh-CN" altLang="en-US" b="1" dirty="0"/>
              <a:t>漏气率</a:t>
            </a:r>
          </a:p>
        </p:txBody>
      </p:sp>
    </p:spTree>
  </p:cSld>
  <p:clrMapOvr>
    <a:masterClrMapping/>
  </p:clrMapOvr>
  <p:transition advTm="13918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ym typeface="+mn-ea"/>
              </a:rPr>
              <a:t>TPC</a:t>
            </a:r>
            <a:r>
              <a:rPr lang="zh-CN" altLang="en-US" sz="3600" b="1" dirty="0">
                <a:sym typeface="+mn-ea"/>
              </a:rPr>
              <a:t>场笼测试环境准备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7751" y="1056846"/>
            <a:ext cx="10881243" cy="53054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，高压检测（完成）</a:t>
            </a:r>
            <a:endParaRPr lang="zh-CN" altLang="en-US" dirty="0"/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优化了绝缘子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常压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40kV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稳定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空气湿度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70% 38kV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稳定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5B44ADB3-3FFF-4F79-B954-1D61AA5FFB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>
          <a:xfrm>
            <a:off x="943006" y="3099058"/>
            <a:ext cx="4610866" cy="272389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90EE1B-914E-4096-9D1A-1FA13946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651" y="2881031"/>
            <a:ext cx="4610866" cy="33706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14369F1-0C30-4758-8A01-26516A73F400}"/>
              </a:ext>
            </a:extLst>
          </p:cNvPr>
          <p:cNvSpPr txBox="1"/>
          <p:nvPr/>
        </p:nvSpPr>
        <p:spPr>
          <a:xfrm>
            <a:off x="2183907" y="5361285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FUG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高压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E034A0E-20A7-4820-8391-B134B29611A3}"/>
              </a:ext>
            </a:extLst>
          </p:cNvPr>
          <p:cNvSpPr txBox="1"/>
          <p:nvPr/>
        </p:nvSpPr>
        <p:spPr>
          <a:xfrm>
            <a:off x="8364245" y="489962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高压绝缘子</a:t>
            </a:r>
          </a:p>
        </p:txBody>
      </p:sp>
    </p:spTree>
    <p:extLst>
      <p:ext uri="{BB962C8B-B14F-4D97-AF65-F5344CB8AC3E}">
        <p14:creationId xmlns:p14="http://schemas.microsoft.com/office/powerpoint/2010/main" val="3930862864"/>
      </p:ext>
    </p:extLst>
  </p:cSld>
  <p:clrMapOvr>
    <a:masterClrMapping/>
  </p:clrMapOvr>
  <p:transition advTm="2633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sym typeface="+mn-ea"/>
              </a:rPr>
              <a:t>TPC</a:t>
            </a:r>
            <a:r>
              <a:rPr lang="zh-CN" altLang="en-US" sz="3600" b="1" dirty="0">
                <a:sym typeface="+mn-ea"/>
              </a:rPr>
              <a:t>场笼测试环境准备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6663" y="968057"/>
            <a:ext cx="10516870" cy="530542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4,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探测器装配（完成）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</a:t>
            </a: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8D552E-7FBD-4DA2-8735-FD7664C4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73" y="1803164"/>
            <a:ext cx="5507077" cy="37764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0D3050D-2B7C-42A5-A15B-427F9132E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895" y="3961794"/>
            <a:ext cx="1819055" cy="156011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CD2D868-95FA-4529-87B5-D14FB14A5A2F}"/>
              </a:ext>
            </a:extLst>
          </p:cNvPr>
          <p:cNvSpPr txBox="1"/>
          <p:nvPr/>
        </p:nvSpPr>
        <p:spPr>
          <a:xfrm>
            <a:off x="4539414" y="178070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场笼装配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9E36119-1454-4175-9AD9-07B4C3536AB3}"/>
              </a:ext>
            </a:extLst>
          </p:cNvPr>
          <p:cNvSpPr txBox="1"/>
          <p:nvPr/>
        </p:nvSpPr>
        <p:spPr>
          <a:xfrm>
            <a:off x="4207640" y="4588994"/>
            <a:ext cx="173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高压导入器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与场笼配合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F43E8A7-6CDA-4CDD-A8A0-C68735F5E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647" y="1745459"/>
            <a:ext cx="3652228" cy="389186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730D0A2-3A3A-4654-AF85-449642441359}"/>
              </a:ext>
            </a:extLst>
          </p:cNvPr>
          <p:cNvSpPr txBox="1"/>
          <p:nvPr/>
        </p:nvSpPr>
        <p:spPr>
          <a:xfrm>
            <a:off x="7918990" y="5035153"/>
            <a:ext cx="2350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探测器整体装配</a:t>
            </a:r>
          </a:p>
        </p:txBody>
      </p:sp>
    </p:spTree>
    <p:extLst>
      <p:ext uri="{BB962C8B-B14F-4D97-AF65-F5344CB8AC3E}">
        <p14:creationId xmlns:p14="http://schemas.microsoft.com/office/powerpoint/2010/main" val="25959459"/>
      </p:ext>
    </p:extLst>
  </p:cSld>
  <p:clrMapOvr>
    <a:masterClrMapping/>
  </p:clrMapOvr>
  <p:transition advTm="193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243081-CDF3-4691-9805-0B65654D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b="1" dirty="0"/>
              <a:t>地面样机设计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360A43-99FC-4F19-8BDC-5B9691B21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0" y="959466"/>
            <a:ext cx="5967070" cy="1023312"/>
          </a:xfrm>
        </p:spPr>
        <p:txBody>
          <a:bodyPr>
            <a:normAutofit/>
          </a:bodyPr>
          <a:lstStyle/>
          <a:p>
            <a:r>
              <a:rPr lang="zh-CN" altLang="en-US" sz="2000" dirty="0"/>
              <a:t>场笼电极保持不变</a:t>
            </a:r>
            <a:endParaRPr lang="en-US" altLang="zh-CN" sz="2000" dirty="0"/>
          </a:p>
          <a:p>
            <a:r>
              <a:rPr lang="zh-CN" altLang="en-US" sz="2000" dirty="0"/>
              <a:t>采用</a:t>
            </a:r>
            <a:r>
              <a:rPr lang="en-US" altLang="zh-CN" sz="2000" dirty="0"/>
              <a:t>POM</a:t>
            </a:r>
            <a:r>
              <a:rPr lang="zh-CN" altLang="en-US" sz="2000" dirty="0"/>
              <a:t>材料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71F7BFD-ADE5-484D-838A-A1C4D8D3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B2F4C9-F73E-4D83-BD49-B0DD84AF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DF7F7C7-CF3E-40B4-A837-2A84DF381DA5}"/>
              </a:ext>
            </a:extLst>
          </p:cNvPr>
          <p:cNvSpPr txBox="1"/>
          <p:nvPr/>
        </p:nvSpPr>
        <p:spPr>
          <a:xfrm>
            <a:off x="612218" y="4807258"/>
            <a:ext cx="4607852" cy="129266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方案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 开模注塑加工</a:t>
            </a:r>
            <a:endParaRPr lang="en-US" altLang="zh-CN" sz="2000" b="1" dirty="0"/>
          </a:p>
          <a:p>
            <a:r>
              <a:rPr lang="zh-CN" altLang="en-US" sz="2000" b="1" dirty="0"/>
              <a:t>优点：一体成型，形变小</a:t>
            </a:r>
            <a:endParaRPr lang="en-US" altLang="zh-CN" sz="2000" b="1" dirty="0"/>
          </a:p>
          <a:p>
            <a:r>
              <a:rPr lang="zh-CN" altLang="en-US" sz="2000" b="1" dirty="0"/>
              <a:t>缺点： 成本高，周期长，有加工风险</a:t>
            </a:r>
            <a:endParaRPr lang="en-US" altLang="zh-CN" sz="2000" b="1" dirty="0"/>
          </a:p>
          <a:p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46D62FA-CD33-49A7-896B-2AF727B147A5}"/>
              </a:ext>
            </a:extLst>
          </p:cNvPr>
          <p:cNvSpPr txBox="1"/>
          <p:nvPr/>
        </p:nvSpPr>
        <p:spPr>
          <a:xfrm>
            <a:off x="6085503" y="4835611"/>
            <a:ext cx="4785063" cy="129266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方案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 分体组装</a:t>
            </a:r>
            <a:endParaRPr lang="en-US" altLang="zh-CN" sz="2000" b="1" dirty="0"/>
          </a:p>
          <a:p>
            <a:r>
              <a:rPr lang="zh-CN" altLang="en-US" sz="2000" b="1" dirty="0"/>
              <a:t>优点：常规加工</a:t>
            </a:r>
            <a:endParaRPr lang="en-US" altLang="zh-CN" sz="2000" b="1" dirty="0"/>
          </a:p>
          <a:p>
            <a:r>
              <a:rPr lang="zh-CN" altLang="en-US" sz="2000" b="1" dirty="0"/>
              <a:t>缺点： 缝隙有漏电风险</a:t>
            </a:r>
            <a:endParaRPr lang="en-US" altLang="zh-CN" sz="2000" b="1" dirty="0"/>
          </a:p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A96BE7-ACAA-4CA9-B922-744B87377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8" y="2027823"/>
            <a:ext cx="4189900" cy="24535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20E438-5DE1-480A-A94F-7B9C3BA69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002" y="1894100"/>
            <a:ext cx="4395388" cy="24535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441DBBC-1A08-441F-9578-7BF73EE69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796" y="1539087"/>
            <a:ext cx="771978" cy="319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18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2"/>
    </mc:Choice>
    <mc:Fallback>
      <p:transition spd="slow" advTm="7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sz="3600" b="1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气体性质测试内容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9D1F2E9-8397-4ADA-9145-55EDBBDB5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70601"/>
              </p:ext>
            </p:extLst>
          </p:nvPr>
        </p:nvGraphicFramePr>
        <p:xfrm>
          <a:off x="970796" y="1122919"/>
          <a:ext cx="3461950" cy="489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975">
                  <a:extLst>
                    <a:ext uri="{9D8B030D-6E8A-4147-A177-3AD203B41FA5}">
                      <a16:colId xmlns:a16="http://schemas.microsoft.com/office/drawing/2014/main" val="3462513048"/>
                    </a:ext>
                  </a:extLst>
                </a:gridCol>
                <a:gridCol w="1730975">
                  <a:extLst>
                    <a:ext uri="{9D8B030D-6E8A-4147-A177-3AD203B41FA5}">
                      <a16:colId xmlns:a16="http://schemas.microsoft.com/office/drawing/2014/main" val="2232498072"/>
                    </a:ext>
                  </a:extLst>
                </a:gridCol>
              </a:tblGrid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测试内容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chemeClr val="tx1"/>
                          </a:solidFill>
                        </a:rPr>
                        <a:t>测试方法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021433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平均电离能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α</a:t>
                      </a:r>
                      <a:r>
                        <a:rPr lang="zh-CN" altLang="en-US" sz="2000" b="1" dirty="0"/>
                        <a:t>源能谱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301870"/>
                  </a:ext>
                </a:extLst>
              </a:tr>
              <a:tr h="43847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Fano</a:t>
                      </a:r>
                      <a:r>
                        <a:rPr lang="zh-CN" altLang="en-US" sz="2000" b="1" dirty="0"/>
                        <a:t>因子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1" dirty="0"/>
                        <a:t>本征分辨</a:t>
                      </a:r>
                    </a:p>
                    <a:p>
                      <a:pPr algn="ctr"/>
                      <a:endParaRPr lang="zh-CN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524001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离子漂移速度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时间信号差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033290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离子组态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速度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307375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闪烁光子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PMT</a:t>
                      </a:r>
                      <a:endParaRPr lang="zh-CN" alt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441818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腐蚀性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化学检测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4613379"/>
                  </a:ext>
                </a:extLst>
              </a:tr>
              <a:tr h="598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FPC</a:t>
                      </a:r>
                      <a:r>
                        <a:rPr lang="zh-CN" altLang="en-US" sz="2000" b="1" dirty="0"/>
                        <a:t>释气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化学检测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3465355"/>
                  </a:ext>
                </a:extLst>
              </a:tr>
            </a:tbl>
          </a:graphicData>
        </a:graphic>
      </p:graphicFrame>
      <p:pic>
        <p:nvPicPr>
          <p:cNvPr id="9" name="图片 1">
            <a:extLst>
              <a:ext uri="{FF2B5EF4-FFF2-40B4-BE49-F238E27FC236}">
                <a16:creationId xmlns:a16="http://schemas.microsoft.com/office/drawing/2014/main" id="{D7164F46-D317-4F3C-90D0-463854E5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12" y="1500326"/>
            <a:ext cx="3596529" cy="34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860F8EB-03F6-4558-90BB-ED5FCA793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732" y="5148167"/>
            <a:ext cx="3901497" cy="11461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灵敏体积：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Φ120mm* 100mm</a:t>
            </a:r>
          </a:p>
          <a:p>
            <a:pPr mar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能量分辨：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&lt;1%</a:t>
            </a:r>
          </a:p>
          <a:p>
            <a:pPr marL="0" indent="0">
              <a:buNone/>
            </a:pP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阴极：透光率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93%</a:t>
            </a:r>
          </a:p>
          <a:p>
            <a:pPr marL="0" indent="0">
              <a:buNone/>
            </a:pPr>
            <a:endParaRPr lang="zh-CN" altLang="en-US" sz="2000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advTm="49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SeF</a:t>
            </a:r>
            <a:r>
              <a:rPr lang="en-US" altLang="zh-CN" sz="3600" b="1" baseline="-250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气体性质测试内容</a:t>
            </a:r>
            <a:endParaRPr lang="en-US" altLang="zh-CN" sz="36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1485" y="1027430"/>
            <a:ext cx="11151630" cy="5168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1,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平均电离能（已验证）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NvDEx-CUpID China 2023 </a:t>
            </a:r>
            <a:r>
              <a:rPr lang="zh-CN" altLang="en-US"/>
              <a:t>年会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F2311CF-105D-41A6-B8FC-ED8DF6C9B83E}"/>
              </a:ext>
            </a:extLst>
          </p:cNvPr>
          <p:cNvGrpSpPr/>
          <p:nvPr/>
        </p:nvGrpSpPr>
        <p:grpSpPr>
          <a:xfrm>
            <a:off x="332661" y="1689008"/>
            <a:ext cx="6329779" cy="4492101"/>
            <a:chOff x="1012054" y="1580225"/>
            <a:chExt cx="6329779" cy="4492101"/>
          </a:xfrm>
        </p:grpSpPr>
        <p:sp>
          <p:nvSpPr>
            <p:cNvPr id="7" name="流程图: 可选过程 6">
              <a:extLst>
                <a:ext uri="{FF2B5EF4-FFF2-40B4-BE49-F238E27FC236}">
                  <a16:creationId xmlns:a16="http://schemas.microsoft.com/office/drawing/2014/main" id="{5184FE98-663A-4DD8-868D-7E64107FD2D1}"/>
                </a:ext>
              </a:extLst>
            </p:cNvPr>
            <p:cNvSpPr/>
            <p:nvPr/>
          </p:nvSpPr>
          <p:spPr>
            <a:xfrm>
              <a:off x="2351944" y="1742531"/>
              <a:ext cx="3675356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测量</a:t>
              </a:r>
              <a:r>
                <a:rPr lang="en-US" altLang="zh-CN" sz="3200" b="1" dirty="0">
                  <a:solidFill>
                    <a:schemeClr val="tx1"/>
                  </a:solidFill>
                </a:rPr>
                <a:t>α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源能谱（</a:t>
              </a:r>
              <a:r>
                <a:rPr lang="en-US" altLang="zh-CN" sz="3200" b="1" dirty="0">
                  <a:solidFill>
                    <a:schemeClr val="tx1"/>
                  </a:solidFill>
                </a:rPr>
                <a:t>Eα</a:t>
              </a:r>
              <a:r>
                <a:rPr lang="zh-CN" altLang="en-US" sz="3200" b="1" dirty="0">
                  <a:solidFill>
                    <a:schemeClr val="tx1"/>
                  </a:solidFill>
                </a:rPr>
                <a:t>）</a:t>
              </a:r>
            </a:p>
          </p:txBody>
        </p:sp>
        <p:sp>
          <p:nvSpPr>
            <p:cNvPr id="8" name="流程图: 可选过程 7">
              <a:extLst>
                <a:ext uri="{FF2B5EF4-FFF2-40B4-BE49-F238E27FC236}">
                  <a16:creationId xmlns:a16="http://schemas.microsoft.com/office/drawing/2014/main" id="{4634A139-F9C3-4A72-B11A-FF9D716DD6B1}"/>
                </a:ext>
              </a:extLst>
            </p:cNvPr>
            <p:cNvSpPr/>
            <p:nvPr/>
          </p:nvSpPr>
          <p:spPr>
            <a:xfrm>
              <a:off x="1224777" y="2563571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刻度电子学</a:t>
              </a:r>
            </a:p>
          </p:txBody>
        </p:sp>
        <p:sp>
          <p:nvSpPr>
            <p:cNvPr id="9" name="流程图: 可选过程 8">
              <a:extLst>
                <a:ext uri="{FF2B5EF4-FFF2-40B4-BE49-F238E27FC236}">
                  <a16:creationId xmlns:a16="http://schemas.microsoft.com/office/drawing/2014/main" id="{24EFDDA7-925E-4A15-A913-7217A0FF6524}"/>
                </a:ext>
              </a:extLst>
            </p:cNvPr>
            <p:cNvSpPr/>
            <p:nvPr/>
          </p:nvSpPr>
          <p:spPr>
            <a:xfrm>
              <a:off x="4318348" y="2563571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b="1" dirty="0">
                  <a:solidFill>
                    <a:schemeClr val="tx1"/>
                  </a:solidFill>
                </a:rPr>
                <a:t>能谱最可几值</a:t>
              </a:r>
            </a:p>
          </p:txBody>
        </p:sp>
        <p:sp>
          <p:nvSpPr>
            <p:cNvPr id="10" name="流程图: 可选过程 9">
              <a:extLst>
                <a:ext uri="{FF2B5EF4-FFF2-40B4-BE49-F238E27FC236}">
                  <a16:creationId xmlns:a16="http://schemas.microsoft.com/office/drawing/2014/main" id="{E280B742-D1DA-48EB-BC92-E1D14ABF98A1}"/>
                </a:ext>
              </a:extLst>
            </p:cNvPr>
            <p:cNvSpPr/>
            <p:nvPr/>
          </p:nvSpPr>
          <p:spPr>
            <a:xfrm>
              <a:off x="1224777" y="3502664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</a:rPr>
                <a:t>ADC-</a:t>
              </a:r>
              <a:r>
                <a:rPr lang="zh-CN" altLang="en-US" sz="2800" b="1" dirty="0">
                  <a:solidFill>
                    <a:schemeClr val="tx1"/>
                  </a:solidFill>
                </a:rPr>
                <a:t>离子对数目</a:t>
              </a:r>
            </a:p>
          </p:txBody>
        </p:sp>
        <p:sp>
          <p:nvSpPr>
            <p:cNvPr id="11" name="流程图: 可选过程 10">
              <a:extLst>
                <a:ext uri="{FF2B5EF4-FFF2-40B4-BE49-F238E27FC236}">
                  <a16:creationId xmlns:a16="http://schemas.microsoft.com/office/drawing/2014/main" id="{5D517670-2DE8-4AC2-A875-9E6D24F1011C}"/>
                </a:ext>
              </a:extLst>
            </p:cNvPr>
            <p:cNvSpPr/>
            <p:nvPr/>
          </p:nvSpPr>
          <p:spPr>
            <a:xfrm>
              <a:off x="4214635" y="4240541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dirty="0">
                  <a:solidFill>
                    <a:schemeClr val="tx1"/>
                  </a:solidFill>
                </a:rPr>
                <a:t>总的离子对数目</a:t>
              </a:r>
            </a:p>
          </p:txBody>
        </p:sp>
        <p:sp>
          <p:nvSpPr>
            <p:cNvPr id="12" name="流程图: 可选过程 11">
              <a:extLst>
                <a:ext uri="{FF2B5EF4-FFF2-40B4-BE49-F238E27FC236}">
                  <a16:creationId xmlns:a16="http://schemas.microsoft.com/office/drawing/2014/main" id="{D159DAA6-D0F3-4B61-B087-8D20F25C9BB3}"/>
                </a:ext>
              </a:extLst>
            </p:cNvPr>
            <p:cNvSpPr/>
            <p:nvPr/>
          </p:nvSpPr>
          <p:spPr>
            <a:xfrm>
              <a:off x="2844655" y="5203178"/>
              <a:ext cx="2814221" cy="612648"/>
            </a:xfrm>
            <a:prstGeom prst="flowChartAlternateProcess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solidFill>
                    <a:schemeClr val="tx1"/>
                  </a:solidFill>
                </a:rPr>
                <a:t>Eα/</a:t>
              </a:r>
              <a:r>
                <a:rPr lang="zh-CN" altLang="en-US" sz="2800" b="1" dirty="0">
                  <a:solidFill>
                    <a:schemeClr val="tx1"/>
                  </a:solidFill>
                </a:rPr>
                <a:t>离子对数目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8644C5C-B53C-43E2-B3E6-CC537F6782B1}"/>
                </a:ext>
              </a:extLst>
            </p:cNvPr>
            <p:cNvSpPr/>
            <p:nvPr/>
          </p:nvSpPr>
          <p:spPr>
            <a:xfrm>
              <a:off x="1012054" y="1580225"/>
              <a:ext cx="6329779" cy="4492101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CA023365-DDC7-4F13-9794-210D89F6F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4"/>
          <a:stretch/>
        </p:blipFill>
        <p:spPr>
          <a:xfrm>
            <a:off x="6712137" y="1581714"/>
            <a:ext cx="4890978" cy="2823099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2FD4C32-A34E-43BC-88AF-4ED5DED678A8}"/>
              </a:ext>
            </a:extLst>
          </p:cNvPr>
          <p:cNvSpPr txBox="1"/>
          <p:nvPr/>
        </p:nvSpPr>
        <p:spPr>
          <a:xfrm>
            <a:off x="7692538" y="1979720"/>
            <a:ext cx="461665" cy="15476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aseline="30000" dirty="0"/>
              <a:t>239</a:t>
            </a:r>
            <a:r>
              <a:rPr lang="en-US" altLang="zh-CN" dirty="0"/>
              <a:t>Pu  3257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CF34AB8-9278-4406-A2BA-65C18548F570}"/>
              </a:ext>
            </a:extLst>
          </p:cNvPr>
          <p:cNvSpPr txBox="1"/>
          <p:nvPr/>
        </p:nvSpPr>
        <p:spPr>
          <a:xfrm>
            <a:off x="8926793" y="1913096"/>
            <a:ext cx="461665" cy="15476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aseline="30000" dirty="0"/>
              <a:t>241</a:t>
            </a:r>
            <a:r>
              <a:rPr lang="en-US" altLang="zh-CN" dirty="0"/>
              <a:t>Am  3478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2A03F0B-9776-4179-9D2A-8240A9780125}"/>
              </a:ext>
            </a:extLst>
          </p:cNvPr>
          <p:cNvSpPr txBox="1"/>
          <p:nvPr/>
        </p:nvSpPr>
        <p:spPr>
          <a:xfrm>
            <a:off x="9922826" y="2132119"/>
            <a:ext cx="461665" cy="15476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baseline="30000" dirty="0"/>
              <a:t>244</a:t>
            </a:r>
            <a:r>
              <a:rPr lang="en-US" altLang="zh-CN" dirty="0"/>
              <a:t>Cm  3684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E52FCA7-8A6B-4317-8BD2-82C3E9698107}"/>
              </a:ext>
            </a:extLst>
          </p:cNvPr>
          <p:cNvSpPr txBox="1"/>
          <p:nvPr/>
        </p:nvSpPr>
        <p:spPr>
          <a:xfrm>
            <a:off x="9713395" y="168900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r>
              <a:rPr lang="zh-CN" altLang="en-US" dirty="0"/>
              <a:t>组份</a:t>
            </a:r>
            <a:r>
              <a:rPr lang="en-US" altLang="zh-CN" dirty="0"/>
              <a:t>α</a:t>
            </a:r>
            <a:r>
              <a:rPr lang="zh-CN" altLang="en-US" dirty="0"/>
              <a:t>源</a:t>
            </a:r>
            <a:r>
              <a:rPr lang="en-US" altLang="zh-CN" dirty="0"/>
              <a:t>@P10</a:t>
            </a:r>
            <a:endParaRPr lang="zh-CN" altLang="en-US" dirty="0"/>
          </a:p>
        </p:txBody>
      </p:sp>
      <p:graphicFrame>
        <p:nvGraphicFramePr>
          <p:cNvPr id="23" name="表格 23">
            <a:extLst>
              <a:ext uri="{FF2B5EF4-FFF2-40B4-BE49-F238E27FC236}">
                <a16:creationId xmlns:a16="http://schemas.microsoft.com/office/drawing/2014/main" id="{7EB5E5B1-C439-4F98-90F5-B135BC01F9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1572"/>
              </p:ext>
            </p:extLst>
          </p:nvPr>
        </p:nvGraphicFramePr>
        <p:xfrm>
          <a:off x="7051315" y="4810237"/>
          <a:ext cx="458482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74">
                  <a:extLst>
                    <a:ext uri="{9D8B030D-6E8A-4147-A177-3AD203B41FA5}">
                      <a16:colId xmlns:a16="http://schemas.microsoft.com/office/drawing/2014/main" val="3398913610"/>
                    </a:ext>
                  </a:extLst>
                </a:gridCol>
                <a:gridCol w="1528274">
                  <a:extLst>
                    <a:ext uri="{9D8B030D-6E8A-4147-A177-3AD203B41FA5}">
                      <a16:colId xmlns:a16="http://schemas.microsoft.com/office/drawing/2014/main" val="3449810915"/>
                    </a:ext>
                  </a:extLst>
                </a:gridCol>
                <a:gridCol w="1528274">
                  <a:extLst>
                    <a:ext uri="{9D8B030D-6E8A-4147-A177-3AD203B41FA5}">
                      <a16:colId xmlns:a16="http://schemas.microsoft.com/office/drawing/2014/main" val="1557837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平均电离能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误差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0952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Garfield++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978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exp</a:t>
                      </a:r>
                      <a:endParaRPr lang="zh-CN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±0.12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0444435"/>
                  </a:ext>
                </a:extLst>
              </a:tr>
            </a:tbl>
          </a:graphicData>
        </a:graphic>
      </p:graphicFrame>
      <p:sp>
        <p:nvSpPr>
          <p:cNvPr id="24" name="文本框 23">
            <a:extLst>
              <a:ext uri="{FF2B5EF4-FFF2-40B4-BE49-F238E27FC236}">
                <a16:creationId xmlns:a16="http://schemas.microsoft.com/office/drawing/2014/main" id="{9208E11A-DA95-49E6-81D1-E1CB24B2D9BD}"/>
              </a:ext>
            </a:extLst>
          </p:cNvPr>
          <p:cNvSpPr txBox="1"/>
          <p:nvPr/>
        </p:nvSpPr>
        <p:spPr>
          <a:xfrm>
            <a:off x="7769768" y="5948919"/>
            <a:ext cx="3449983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000" b="1" dirty="0"/>
              <a:t>方案可行，正在准备</a:t>
            </a:r>
            <a:r>
              <a:rPr lang="en-US" altLang="zh-CN" sz="2000" b="1" dirty="0"/>
              <a:t>SF6 </a:t>
            </a:r>
            <a:r>
              <a:rPr lang="zh-CN" altLang="en-US" sz="2000" b="1" dirty="0"/>
              <a:t>验证</a:t>
            </a: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53C1B38E-5713-4FB2-9634-A4197D436984}"/>
              </a:ext>
            </a:extLst>
          </p:cNvPr>
          <p:cNvSpPr/>
          <p:nvPr/>
        </p:nvSpPr>
        <p:spPr>
          <a:xfrm>
            <a:off x="3978876" y="2478548"/>
            <a:ext cx="347953" cy="20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F448C242-0E40-4666-81CD-8EFDDBE48786}"/>
              </a:ext>
            </a:extLst>
          </p:cNvPr>
          <p:cNvSpPr/>
          <p:nvPr/>
        </p:nvSpPr>
        <p:spPr>
          <a:xfrm>
            <a:off x="1672551" y="3285001"/>
            <a:ext cx="347953" cy="326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5127C0FF-1847-4454-8852-3A8CCC794C5F}"/>
              </a:ext>
            </a:extLst>
          </p:cNvPr>
          <p:cNvSpPr/>
          <p:nvPr/>
        </p:nvSpPr>
        <p:spPr>
          <a:xfrm>
            <a:off x="4768375" y="3355800"/>
            <a:ext cx="347953" cy="978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A44D6C6-6682-4211-A4C9-B013DD90EB2C}"/>
              </a:ext>
            </a:extLst>
          </p:cNvPr>
          <p:cNvSpPr/>
          <p:nvPr/>
        </p:nvSpPr>
        <p:spPr>
          <a:xfrm>
            <a:off x="3535242" y="3764692"/>
            <a:ext cx="1316844" cy="181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A55E0DB6-6E20-4B27-8736-095B16AE345F}"/>
              </a:ext>
            </a:extLst>
          </p:cNvPr>
          <p:cNvSpPr/>
          <p:nvPr/>
        </p:nvSpPr>
        <p:spPr>
          <a:xfrm>
            <a:off x="3613113" y="4993609"/>
            <a:ext cx="347953" cy="3037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684634"/>
      </p:ext>
    </p:extLst>
  </p:cSld>
  <p:clrMapOvr>
    <a:masterClrMapping/>
  </p:clrMapOvr>
  <p:transition advTm="205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001|14.7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05|21.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05|21.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05|21.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05|21.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9.405|21.9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5218</TotalTime>
  <Words>677</Words>
  <Application>Microsoft Office PowerPoint</Application>
  <PresentationFormat>宽屏</PresentationFormat>
  <Paragraphs>173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 Unicode MS</vt:lpstr>
      <vt:lpstr>黑体</vt:lpstr>
      <vt:lpstr>楷体_GB2312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1_空白设计模板</vt:lpstr>
      <vt:lpstr>TPC及SeF6气体性质实验准备 </vt:lpstr>
      <vt:lpstr>PowerPoint 演示文稿</vt:lpstr>
      <vt:lpstr>TPC场笼测试环境准备</vt:lpstr>
      <vt:lpstr>TPC场笼测试环境准备</vt:lpstr>
      <vt:lpstr>TPC场笼测试环境准备</vt:lpstr>
      <vt:lpstr>TPC场笼测试环境准备</vt:lpstr>
      <vt:lpstr>地面样机设计</vt:lpstr>
      <vt:lpstr>SeF6气体性质测试内容</vt:lpstr>
      <vt:lpstr>SeF6气体性质测试内容</vt:lpstr>
      <vt:lpstr>SeF6气体性质测试内容</vt:lpstr>
      <vt:lpstr>SeF6气体性质测试内容</vt:lpstr>
      <vt:lpstr>SeF6气体性质测试内容</vt:lpstr>
      <vt:lpstr>总结</vt:lpstr>
      <vt:lpstr>下一步计划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</dc:creator>
  <cp:lastModifiedBy>cg Lu</cp:lastModifiedBy>
  <cp:revision>154</cp:revision>
  <dcterms:created xsi:type="dcterms:W3CDTF">2019-11-13T02:27:00Z</dcterms:created>
  <dcterms:modified xsi:type="dcterms:W3CDTF">2023-12-17T00:20:42Z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2052-11.8.2.10912</vt:lpwstr>
  </property>
  <property fmtid="{D5CDD505-2E9C-101B-9397-08002B2CF9AE}" pid="3" name="ICV">
    <vt:lpwstr>8F7D436FE12F425AB0DC7D306187B23B</vt:lpwstr>
  </property>
</Properties>
</file>