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97" r:id="rId3"/>
    <p:sldId id="300" r:id="rId4"/>
    <p:sldId id="305" r:id="rId5"/>
    <p:sldId id="306" r:id="rId6"/>
    <p:sldId id="259" r:id="rId7"/>
    <p:sldId id="312" r:id="rId8"/>
    <p:sldId id="298" r:id="rId9"/>
    <p:sldId id="292" r:id="rId10"/>
    <p:sldId id="310" r:id="rId11"/>
    <p:sldId id="262" r:id="rId12"/>
    <p:sldId id="301" r:id="rId13"/>
    <p:sldId id="294" r:id="rId14"/>
    <p:sldId id="307" r:id="rId15"/>
    <p:sldId id="313" r:id="rId16"/>
    <p:sldId id="304" r:id="rId17"/>
    <p:sldId id="284" r:id="rId18"/>
    <p:sldId id="288" r:id="rId19"/>
    <p:sldId id="308" r:id="rId20"/>
    <p:sldId id="314" r:id="rId21"/>
    <p:sldId id="293" r:id="rId22"/>
    <p:sldId id="283" r:id="rId23"/>
    <p:sldId id="311" r:id="rId24"/>
    <p:sldId id="286" r:id="rId25"/>
    <p:sldId id="287" r:id="rId26"/>
    <p:sldId id="285" r:id="rId27"/>
    <p:sldId id="303" r:id="rId28"/>
    <p:sldId id="29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3" autoAdjust="0"/>
    <p:restoredTop sz="94660"/>
  </p:normalViewPr>
  <p:slideViewPr>
    <p:cSldViewPr snapToGrid="0">
      <p:cViewPr varScale="1">
        <p:scale>
          <a:sx n="63" d="100"/>
          <a:sy n="63" d="100"/>
        </p:scale>
        <p:origin x="648" y="48"/>
      </p:cViewPr>
      <p:guideLst/>
    </p:cSldViewPr>
  </p:slideViewPr>
  <p:notesTextViewPr>
    <p:cViewPr>
      <p:scale>
        <a:sx n="1" d="1"/>
        <a:sy n="1" d="1"/>
      </p:scale>
      <p:origin x="0" y="0"/>
    </p:cViewPr>
  </p:notesTextViewPr>
  <p:sorterViewPr>
    <p:cViewPr>
      <p:scale>
        <a:sx n="100" d="100"/>
        <a:sy n="100" d="100"/>
      </p:scale>
      <p:origin x="0" y="-4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93CE9-B79D-49B8-A667-DFBF9ED91534}" type="datetimeFigureOut">
              <a:rPr lang="zh-CN" altLang="en-US" smtClean="0"/>
              <a:t>2023/12/17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1D44C-25BC-4F4A-A171-E679B9D9C1FE}" type="slidenum">
              <a:rPr lang="zh-CN" altLang="en-US" smtClean="0"/>
              <a:t>‹#›</a:t>
            </a:fld>
            <a:endParaRPr lang="zh-CN" altLang="en-US"/>
          </a:p>
        </p:txBody>
      </p:sp>
    </p:spTree>
    <p:extLst>
      <p:ext uri="{BB962C8B-B14F-4D97-AF65-F5344CB8AC3E}">
        <p14:creationId xmlns:p14="http://schemas.microsoft.com/office/powerpoint/2010/main" val="130966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固体传热：</a:t>
            </a:r>
            <a:r>
              <a:rPr lang="en-US" altLang="zh-CN" dirty="0"/>
              <a:t>q</a:t>
            </a:r>
            <a:r>
              <a:rPr lang="zh-CN" altLang="en-US" dirty="0"/>
              <a:t>为热通量矢量，</a:t>
            </a:r>
            <a:r>
              <a:rPr lang="en-US" altLang="zh-CN" dirty="0"/>
              <a:t>u</a:t>
            </a:r>
            <a:r>
              <a:rPr lang="zh-CN" altLang="en-US" dirty="0"/>
              <a:t>为速度场，几何光学：</a:t>
            </a:r>
            <a:r>
              <a:rPr lang="en-US" altLang="zh-CN" dirty="0"/>
              <a:t>k</a:t>
            </a:r>
            <a:r>
              <a:rPr lang="zh-CN" altLang="en-US" dirty="0"/>
              <a:t>为波矢。</a:t>
            </a:r>
          </a:p>
        </p:txBody>
      </p:sp>
      <p:sp>
        <p:nvSpPr>
          <p:cNvPr id="4" name="灯片编号占位符 3"/>
          <p:cNvSpPr>
            <a:spLocks noGrp="1"/>
          </p:cNvSpPr>
          <p:nvPr>
            <p:ph type="sldNum" sz="quarter" idx="5"/>
          </p:nvPr>
        </p:nvSpPr>
        <p:spPr/>
        <p:txBody>
          <a:bodyPr/>
          <a:lstStyle/>
          <a:p>
            <a:fld id="{9AD1D44C-25BC-4F4A-A171-E679B9D9C1FE}" type="slidenum">
              <a:rPr lang="zh-CN" altLang="en-US" smtClean="0"/>
              <a:t>17</a:t>
            </a:fld>
            <a:endParaRPr lang="zh-CN" altLang="en-US"/>
          </a:p>
        </p:txBody>
      </p:sp>
    </p:spTree>
    <p:extLst>
      <p:ext uri="{BB962C8B-B14F-4D97-AF65-F5344CB8AC3E}">
        <p14:creationId xmlns:p14="http://schemas.microsoft.com/office/powerpoint/2010/main" val="268951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矩形 8"/>
          <p:cNvSpPr/>
          <p:nvPr userDrawn="1"/>
        </p:nvSpPr>
        <p:spPr>
          <a:xfrm>
            <a:off x="0" y="0"/>
            <a:ext cx="12191999" cy="716437"/>
          </a:xfrm>
          <a:prstGeom prst="rect">
            <a:avLst/>
          </a:prstGeom>
          <a:gradFill flip="none" rotWithShape="1">
            <a:gsLst>
              <a:gs pos="0">
                <a:srgbClr val="0F43B7">
                  <a:shade val="30000"/>
                  <a:satMod val="115000"/>
                  <a:lumMod val="92000"/>
                  <a:alpha val="98000"/>
                </a:srgbClr>
              </a:gs>
              <a:gs pos="50000">
                <a:srgbClr val="0F43B7">
                  <a:shade val="67500"/>
                  <a:satMod val="115000"/>
                </a:srgbClr>
              </a:gs>
              <a:gs pos="100000">
                <a:srgbClr val="0F43B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6"/>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488" y="176437"/>
            <a:ext cx="1080000" cy="1080000"/>
          </a:xfrm>
          <a:prstGeom prst="ellipse">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图片 7"/>
          <p:cNvPicPr>
            <a:picLocks noChangeAspect="1"/>
          </p:cNvPicPr>
          <p:nvPr userDrawn="1"/>
        </p:nvPicPr>
        <p:blipFill>
          <a:blip r:embed="rId3"/>
          <a:stretch>
            <a:fillRect/>
          </a:stretch>
        </p:blipFill>
        <p:spPr>
          <a:xfrm>
            <a:off x="1722384" y="176437"/>
            <a:ext cx="1043509" cy="1080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Picture 26"/>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4611" y="84997"/>
            <a:ext cx="720000" cy="720000"/>
          </a:xfrm>
          <a:prstGeom prst="ellipse">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7" name="图片 6"/>
          <p:cNvPicPr>
            <a:picLocks noChangeAspect="1"/>
          </p:cNvPicPr>
          <p:nvPr userDrawn="1"/>
        </p:nvPicPr>
        <p:blipFill>
          <a:blip r:embed="rId3"/>
          <a:stretch>
            <a:fillRect/>
          </a:stretch>
        </p:blipFill>
        <p:spPr>
          <a:xfrm>
            <a:off x="1306747" y="84997"/>
            <a:ext cx="695670" cy="720000"/>
          </a:xfrm>
          <a:prstGeom prst="rect">
            <a:avLst/>
          </a:prstGeom>
        </p:spPr>
      </p:pic>
      <p:sp>
        <p:nvSpPr>
          <p:cNvPr id="8" name="矩形 7"/>
          <p:cNvSpPr/>
          <p:nvPr userDrawn="1"/>
        </p:nvSpPr>
        <p:spPr>
          <a:xfrm>
            <a:off x="0" y="922711"/>
            <a:ext cx="12191999" cy="36000"/>
          </a:xfrm>
          <a:prstGeom prst="rect">
            <a:avLst/>
          </a:prstGeom>
          <a:gradFill flip="none" rotWithShape="1">
            <a:gsLst>
              <a:gs pos="0">
                <a:srgbClr val="0F43B7">
                  <a:shade val="30000"/>
                  <a:satMod val="115000"/>
                  <a:lumMod val="92000"/>
                  <a:alpha val="98000"/>
                </a:srgbClr>
              </a:gs>
              <a:gs pos="50000">
                <a:srgbClr val="0F43B7">
                  <a:shade val="67500"/>
                  <a:satMod val="115000"/>
                </a:srgbClr>
              </a:gs>
              <a:gs pos="100000">
                <a:srgbClr val="0F43B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621193" y="6367549"/>
            <a:ext cx="423949" cy="379636"/>
          </a:xfrm>
          <a:prstGeom prst="rect">
            <a:avLst/>
          </a:prstGeom>
          <a:solidFill>
            <a:schemeClr val="bg1"/>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 name="灯片编号占位符 6"/>
          <p:cNvSpPr>
            <a:spLocks noGrp="1"/>
          </p:cNvSpPr>
          <p:nvPr>
            <p:ph type="sldNum" sz="quarter" idx="12"/>
          </p:nvPr>
        </p:nvSpPr>
        <p:spPr>
          <a:xfrm>
            <a:off x="11555204" y="6374804"/>
            <a:ext cx="423949" cy="365125"/>
          </a:xfrm>
        </p:spPr>
        <p:txBody>
          <a:bodyPr/>
          <a:lstStyle>
            <a:lvl1pPr>
              <a:defRPr sz="1400" b="1">
                <a:solidFill>
                  <a:schemeClr val="tx2"/>
                </a:solidFill>
              </a:defRPr>
            </a:lvl1pPr>
          </a:lstStyle>
          <a:p>
            <a:fld id="{15192C52-81AA-429A-8EFD-AAF0A8E32B62}" type="slidenum">
              <a:rPr lang="zh-CN" altLang="en-US" smtClean="0"/>
              <a:t>‹#›</a:t>
            </a:fld>
            <a:endParaRPr lang="zh-CN" altLang="en-US" dirty="0"/>
          </a:p>
        </p:txBody>
      </p:sp>
      <p:sp>
        <p:nvSpPr>
          <p:cNvPr id="15" name="文本占位符 14"/>
          <p:cNvSpPr>
            <a:spLocks noGrp="1"/>
          </p:cNvSpPr>
          <p:nvPr>
            <p:ph type="body" sz="quarter" idx="13" hasCustomPrompt="1"/>
          </p:nvPr>
        </p:nvSpPr>
        <p:spPr>
          <a:xfrm>
            <a:off x="2658409" y="179413"/>
            <a:ext cx="7418387" cy="625584"/>
          </a:xfrm>
        </p:spPr>
        <p:txBody>
          <a:bodyPr anchor="ctr">
            <a:noAutofit/>
          </a:bodyPr>
          <a:lstStyle>
            <a:lvl1pPr marL="0" indent="0" algn="ctr">
              <a:buNone/>
              <a:defRPr sz="6000" b="1">
                <a:solidFill>
                  <a:schemeClr val="accent1">
                    <a:lumMod val="75000"/>
                  </a:schemeClr>
                </a:solidFill>
                <a:latin typeface="+mj-ea"/>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dd</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142/2046" TargetMode="Externa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doi.org/10.1142/204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hyperlink" Target="https://doi.org/10.1142/204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slideLayout" Target="../slideLayouts/slideLayout13.xml"/><Relationship Id="rId4"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21989" y="3410695"/>
            <a:ext cx="7831820" cy="1949508"/>
          </a:xfrm>
          <a:prstGeom prst="rect">
            <a:avLst/>
          </a:prstGeom>
          <a:noFill/>
        </p:spPr>
        <p:txBody>
          <a:bodyPr wrap="square" rtlCol="0">
            <a:spAutoFit/>
          </a:bodyPr>
          <a:lstStyle/>
          <a:p>
            <a:pPr fontAlgn="ctr">
              <a:lnSpc>
                <a:spcPct val="150000"/>
              </a:lnSpc>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sym typeface="+mn-ea"/>
              </a:rPr>
              <a:t>                    王宇</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ct val="150000"/>
              </a:lnSpc>
            </a:pPr>
            <a:r>
              <a:rPr lang="zh-CN" altLang="en-US" sz="2800" b="1" dirty="0">
                <a:latin typeface="Times New Roman" panose="02020603050405020304" pitchFamily="18" charset="0"/>
                <a:ea typeface="宋体" panose="02010600030101010101" pitchFamily="2" charset="-122"/>
                <a:sym typeface="+mn-ea"/>
              </a:rPr>
              <a:t>北京师范大学</a:t>
            </a:r>
            <a:endParaRPr lang="en-US" altLang="zh-CN" sz="2800" b="1" dirty="0">
              <a:latin typeface="Times New Roman" panose="02020603050405020304" pitchFamily="18" charset="0"/>
              <a:ea typeface="宋体" panose="02010600030101010101" pitchFamily="2" charset="-122"/>
              <a:sym typeface="+mn-ea"/>
            </a:endParaRPr>
          </a:p>
          <a:p>
            <a:pPr algn="ctr">
              <a:lnSpc>
                <a:spcPct val="150000"/>
              </a:lnSpc>
            </a:pPr>
            <a:r>
              <a:rPr lang="en-US" altLang="zh-CN" sz="2800" b="1" dirty="0">
                <a:latin typeface="Times New Roman" panose="02020603050405020304" pitchFamily="18" charset="0"/>
                <a:ea typeface="宋体" panose="02010600030101010101" pitchFamily="2" charset="-122"/>
              </a:rPr>
              <a:t>BNU-IHEP TES R&amp;D CUPID-China</a:t>
            </a:r>
            <a:r>
              <a:rPr lang="zh-CN" altLang="en-US" sz="2800" b="1" dirty="0">
                <a:latin typeface="Times New Roman" panose="02020603050405020304" pitchFamily="18" charset="0"/>
                <a:ea typeface="宋体" panose="02010600030101010101" pitchFamily="2" charset="-122"/>
              </a:rPr>
              <a:t>合作组</a:t>
            </a:r>
          </a:p>
        </p:txBody>
      </p:sp>
      <p:sp>
        <p:nvSpPr>
          <p:cNvPr id="6" name="文本框 5">
            <a:extLst>
              <a:ext uri="{FF2B5EF4-FFF2-40B4-BE49-F238E27FC236}">
                <a16:creationId xmlns:a16="http://schemas.microsoft.com/office/drawing/2014/main" id="{58CFFEAF-7F43-E224-CBAD-6BFFDC0ADDF8}"/>
              </a:ext>
            </a:extLst>
          </p:cNvPr>
          <p:cNvSpPr txBox="1"/>
          <p:nvPr/>
        </p:nvSpPr>
        <p:spPr>
          <a:xfrm>
            <a:off x="1068943" y="1382251"/>
            <a:ext cx="10054114" cy="1942198"/>
          </a:xfrm>
          <a:prstGeom prst="rect">
            <a:avLst/>
          </a:prstGeom>
          <a:noFill/>
        </p:spPr>
        <p:txBody>
          <a:bodyPr wrap="square">
            <a:spAutoFit/>
          </a:bodyPr>
          <a:lstStyle/>
          <a:p>
            <a:pPr algn="ctr">
              <a:lnSpc>
                <a:spcPct val="150000"/>
              </a:lnSpc>
            </a:pPr>
            <a:r>
              <a:rPr lang="en-US" altLang="zh-CN" sz="2400" b="1" dirty="0">
                <a:solidFill>
                  <a:srgbClr val="002060"/>
                </a:solidFill>
              </a:rPr>
              <a:t> </a:t>
            </a:r>
          </a:p>
          <a:p>
            <a:pPr algn="ctr">
              <a:lnSpc>
                <a:spcPct val="150000"/>
              </a:lnSpc>
            </a:pPr>
            <a:r>
              <a:rPr lang="zh-CN" altLang="en-US" sz="4000" b="1" dirty="0">
                <a:solidFill>
                  <a:srgbClr val="002060"/>
                </a:solidFill>
              </a:rPr>
              <a:t>光读出</a:t>
            </a:r>
            <a:r>
              <a:rPr lang="en-US" altLang="zh-CN" sz="4000" b="1" dirty="0">
                <a:solidFill>
                  <a:srgbClr val="002060"/>
                </a:solidFill>
              </a:rPr>
              <a:t>TES</a:t>
            </a:r>
            <a:r>
              <a:rPr lang="zh-CN" altLang="en-US" sz="4000" b="1" dirty="0">
                <a:solidFill>
                  <a:srgbClr val="002060"/>
                </a:solidFill>
              </a:rPr>
              <a:t>的钨薄膜制备及</a:t>
            </a:r>
            <a:r>
              <a:rPr lang="en-US" altLang="zh-CN" sz="4000" b="1" dirty="0">
                <a:solidFill>
                  <a:srgbClr val="002060"/>
                </a:solidFill>
              </a:rPr>
              <a:t>COMSOL</a:t>
            </a:r>
            <a:r>
              <a:rPr lang="zh-CN" altLang="en-US" sz="4000" b="1" dirty="0">
                <a:solidFill>
                  <a:srgbClr val="002060"/>
                </a:solidFill>
              </a:rPr>
              <a:t>模拟仿真</a:t>
            </a:r>
            <a:endParaRPr lang="en-US" altLang="zh-CN" sz="4000" b="1" dirty="0">
              <a:solidFill>
                <a:srgbClr val="002060"/>
              </a:solidFill>
            </a:endParaRPr>
          </a:p>
          <a:p>
            <a:pPr algn="ctr">
              <a:lnSpc>
                <a:spcPct val="150000"/>
              </a:lnSpc>
            </a:pPr>
            <a:endParaRPr lang="en-US" altLang="zh-CN" sz="1800" b="1" dirty="0">
              <a:solidFill>
                <a:srgbClr val="002060"/>
              </a:solidFill>
            </a:endParaRPr>
          </a:p>
        </p:txBody>
      </p:sp>
      <p:sp>
        <p:nvSpPr>
          <p:cNvPr id="5" name="文本框 4">
            <a:extLst>
              <a:ext uri="{FF2B5EF4-FFF2-40B4-BE49-F238E27FC236}">
                <a16:creationId xmlns:a16="http://schemas.microsoft.com/office/drawing/2014/main" id="{EDC2ED13-085A-B007-DD26-7B32891513A3}"/>
              </a:ext>
            </a:extLst>
          </p:cNvPr>
          <p:cNvSpPr txBox="1"/>
          <p:nvPr/>
        </p:nvSpPr>
        <p:spPr>
          <a:xfrm>
            <a:off x="6642411" y="6417548"/>
            <a:ext cx="6101080" cy="369332"/>
          </a:xfrm>
          <a:prstGeom prst="rect">
            <a:avLst/>
          </a:prstGeom>
          <a:noFill/>
        </p:spPr>
        <p:txBody>
          <a:bodyPr wrap="square">
            <a:spAutoFit/>
          </a:bodyPr>
          <a:lstStyle/>
          <a:p>
            <a:r>
              <a:rPr lang="en-US" altLang="zh-CN" sz="1800" b="1" dirty="0" err="1">
                <a:solidFill>
                  <a:schemeClr val="bg1">
                    <a:lumMod val="65000"/>
                  </a:schemeClr>
                </a:solidFill>
                <a:effectLst/>
                <a:latin typeface="DengXian" panose="02010600030101010101" pitchFamily="2" charset="-122"/>
                <a:cs typeface="Times New Roman" panose="02020603050405020304" pitchFamily="18" charset="0"/>
              </a:rPr>
              <a:t>NvDEx</a:t>
            </a:r>
            <a:r>
              <a:rPr lang="en-US" altLang="zh-CN" sz="1800" b="1" dirty="0">
                <a:solidFill>
                  <a:schemeClr val="bg1">
                    <a:lumMod val="65000"/>
                  </a:schemeClr>
                </a:solidFill>
                <a:effectLst/>
                <a:latin typeface="DengXian" panose="02010600030101010101" pitchFamily="2" charset="-122"/>
                <a:cs typeface="Times New Roman" panose="02020603050405020304" pitchFamily="18" charset="0"/>
              </a:rPr>
              <a:t>--CUPID-CHINA</a:t>
            </a:r>
            <a:r>
              <a:rPr lang="zh-CN" altLang="zh-CN" sz="1800" b="1" dirty="0">
                <a:solidFill>
                  <a:schemeClr val="bg1">
                    <a:lumMod val="65000"/>
                  </a:schemeClr>
                </a:solidFill>
                <a:effectLst/>
                <a:ea typeface="DengXian" panose="02010600030101010101" pitchFamily="2" charset="-122"/>
                <a:cs typeface="Times New Roman" panose="02020603050405020304" pitchFamily="18" charset="0"/>
              </a:rPr>
              <a:t>合作组</a:t>
            </a:r>
            <a:r>
              <a:rPr lang="en-US" altLang="zh-CN" sz="1800" b="1" dirty="0">
                <a:solidFill>
                  <a:schemeClr val="bg1">
                    <a:lumMod val="65000"/>
                  </a:schemeClr>
                </a:solidFill>
                <a:effectLst/>
                <a:ea typeface="DengXian" panose="02010600030101010101" pitchFamily="2" charset="-122"/>
                <a:cs typeface="Times New Roman" panose="02020603050405020304" pitchFamily="18" charset="0"/>
              </a:rPr>
              <a:t>2023</a:t>
            </a:r>
            <a:r>
              <a:rPr lang="zh-CN" altLang="zh-CN" sz="1800" b="1" dirty="0">
                <a:solidFill>
                  <a:schemeClr val="bg1">
                    <a:lumMod val="65000"/>
                  </a:schemeClr>
                </a:solidFill>
                <a:effectLst/>
                <a:ea typeface="DengXian" panose="02010600030101010101" pitchFamily="2" charset="-122"/>
                <a:cs typeface="Times New Roman" panose="02020603050405020304" pitchFamily="18" charset="0"/>
              </a:rPr>
              <a:t>年会</a:t>
            </a:r>
            <a:r>
              <a:rPr lang="en-US" altLang="zh-CN" sz="1800" b="1" dirty="0">
                <a:solidFill>
                  <a:schemeClr val="bg1">
                    <a:lumMod val="65000"/>
                  </a:schemeClr>
                </a:solidFill>
                <a:effectLst/>
                <a:ea typeface="DengXian" panose="02010600030101010101" pitchFamily="2" charset="-122"/>
                <a:cs typeface="Times New Roman" panose="02020603050405020304" pitchFamily="18" charset="0"/>
              </a:rPr>
              <a:t>    </a:t>
            </a:r>
            <a:r>
              <a:rPr lang="zh-CN" altLang="en-US" b="1" dirty="0">
                <a:solidFill>
                  <a:schemeClr val="bg1">
                    <a:lumMod val="65000"/>
                  </a:schemeClr>
                </a:solidFill>
                <a:ea typeface="DengXian" panose="02010600030101010101" pitchFamily="2" charset="-122"/>
                <a:cs typeface="Times New Roman" panose="02020603050405020304" pitchFamily="18" charset="0"/>
              </a:rPr>
              <a:t>广东</a:t>
            </a:r>
            <a:r>
              <a:rPr lang="en-US" altLang="zh-CN" b="1" dirty="0">
                <a:solidFill>
                  <a:schemeClr val="bg1">
                    <a:lumMod val="65000"/>
                  </a:schemeClr>
                </a:solidFill>
                <a:ea typeface="DengXian" panose="02010600030101010101" pitchFamily="2" charset="-122"/>
                <a:cs typeface="Times New Roman" panose="02020603050405020304" pitchFamily="18" charset="0"/>
              </a:rPr>
              <a:t>.</a:t>
            </a:r>
            <a:r>
              <a:rPr lang="zh-CN" altLang="en-US" b="1" dirty="0">
                <a:solidFill>
                  <a:schemeClr val="bg1">
                    <a:lumMod val="65000"/>
                  </a:schemeClr>
                </a:solidFill>
                <a:ea typeface="DengXian" panose="02010600030101010101" pitchFamily="2" charset="-122"/>
                <a:cs typeface="Times New Roman" panose="02020603050405020304" pitchFamily="18" charset="0"/>
              </a:rPr>
              <a:t>惠州</a:t>
            </a:r>
            <a:endParaRPr lang="zh-CN" altLang="en-US" dirty="0">
              <a:solidFill>
                <a:schemeClr val="bg1">
                  <a:lumMod val="65000"/>
                </a:schemeClr>
              </a:solidFill>
            </a:endParaRPr>
          </a:p>
        </p:txBody>
      </p:sp>
      <p:sp>
        <p:nvSpPr>
          <p:cNvPr id="8" name="文本框 7">
            <a:extLst>
              <a:ext uri="{FF2B5EF4-FFF2-40B4-BE49-F238E27FC236}">
                <a16:creationId xmlns:a16="http://schemas.microsoft.com/office/drawing/2014/main" id="{4F85DA30-9BD1-4E7A-5E16-748B1B965A67}"/>
              </a:ext>
            </a:extLst>
          </p:cNvPr>
          <p:cNvSpPr txBox="1"/>
          <p:nvPr/>
        </p:nvSpPr>
        <p:spPr>
          <a:xfrm>
            <a:off x="2652739" y="5684436"/>
            <a:ext cx="6370320" cy="579967"/>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ea typeface="宋体" panose="02010600030101010101" pitchFamily="2" charset="-122"/>
                <a:sym typeface="+mn-ea"/>
              </a:rPr>
              <a:t>2023.12.17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10</a:t>
            </a:fld>
            <a:endParaRPr lang="zh-CN" altLang="en-US" dirty="0"/>
          </a:p>
        </p:txBody>
      </p:sp>
      <p:sp>
        <p:nvSpPr>
          <p:cNvPr id="3" name="文本框 2">
            <a:extLst>
              <a:ext uri="{FF2B5EF4-FFF2-40B4-BE49-F238E27FC236}">
                <a16:creationId xmlns:a16="http://schemas.microsoft.com/office/drawing/2014/main" id="{0B5CBC09-50ED-2231-1A15-5BF591ACAD00}"/>
              </a:ext>
            </a:extLst>
          </p:cNvPr>
          <p:cNvSpPr txBox="1"/>
          <p:nvPr/>
        </p:nvSpPr>
        <p:spPr>
          <a:xfrm>
            <a:off x="2187616" y="234443"/>
            <a:ext cx="6137233" cy="954107"/>
          </a:xfrm>
          <a:prstGeom prst="rect">
            <a:avLst/>
          </a:prstGeom>
          <a:noFill/>
        </p:spPr>
        <p:txBody>
          <a:bodyPr wrap="square" rtlCol="0">
            <a:spAutoFit/>
          </a:bodyPr>
          <a:lstStyle/>
          <a:p>
            <a:r>
              <a:rPr lang="zh-CN" altLang="en-US" sz="2800" b="1" dirty="0"/>
              <a:t>薄膜表征测试</a:t>
            </a:r>
            <a:r>
              <a:rPr lang="en-US" altLang="zh-CN" sz="2800" b="1" dirty="0"/>
              <a:t>—</a:t>
            </a:r>
            <a:r>
              <a:rPr lang="zh-CN" altLang="en-US" sz="2800" b="1" dirty="0"/>
              <a:t>电阻率以及应力测试</a:t>
            </a:r>
          </a:p>
          <a:p>
            <a:endParaRPr lang="zh-CN" altLang="en-US" sz="2800" b="1" dirty="0"/>
          </a:p>
        </p:txBody>
      </p:sp>
      <p:graphicFrame>
        <p:nvGraphicFramePr>
          <p:cNvPr id="4" name="表格 3">
            <a:extLst>
              <a:ext uri="{FF2B5EF4-FFF2-40B4-BE49-F238E27FC236}">
                <a16:creationId xmlns:a16="http://schemas.microsoft.com/office/drawing/2014/main" id="{8461EC92-9253-8784-1894-05A25CE0D8B6}"/>
              </a:ext>
            </a:extLst>
          </p:cNvPr>
          <p:cNvGraphicFramePr>
            <a:graphicFrameLocks noGrp="1"/>
          </p:cNvGraphicFramePr>
          <p:nvPr>
            <p:extLst>
              <p:ext uri="{D42A27DB-BD31-4B8C-83A1-F6EECF244321}">
                <p14:modId xmlns:p14="http://schemas.microsoft.com/office/powerpoint/2010/main" val="1045853603"/>
              </p:ext>
            </p:extLst>
          </p:nvPr>
        </p:nvGraphicFramePr>
        <p:xfrm>
          <a:off x="363476" y="2928691"/>
          <a:ext cx="7208781" cy="1494790"/>
        </p:xfrm>
        <a:graphic>
          <a:graphicData uri="http://schemas.openxmlformats.org/drawingml/2006/table">
            <a:tbl>
              <a:tblPr>
                <a:tableStyleId>{5C22544A-7EE6-4342-B048-85BDC9FD1C3A}</a:tableStyleId>
              </a:tblPr>
              <a:tblGrid>
                <a:gridCol w="1869896">
                  <a:extLst>
                    <a:ext uri="{9D8B030D-6E8A-4147-A177-3AD203B41FA5}">
                      <a16:colId xmlns:a16="http://schemas.microsoft.com/office/drawing/2014/main" val="2885943117"/>
                    </a:ext>
                  </a:extLst>
                </a:gridCol>
                <a:gridCol w="1577135">
                  <a:extLst>
                    <a:ext uri="{9D8B030D-6E8A-4147-A177-3AD203B41FA5}">
                      <a16:colId xmlns:a16="http://schemas.microsoft.com/office/drawing/2014/main" val="3225692918"/>
                    </a:ext>
                  </a:extLst>
                </a:gridCol>
                <a:gridCol w="2281690">
                  <a:extLst>
                    <a:ext uri="{9D8B030D-6E8A-4147-A177-3AD203B41FA5}">
                      <a16:colId xmlns:a16="http://schemas.microsoft.com/office/drawing/2014/main" val="3698897371"/>
                    </a:ext>
                  </a:extLst>
                </a:gridCol>
                <a:gridCol w="1480060">
                  <a:extLst>
                    <a:ext uri="{9D8B030D-6E8A-4147-A177-3AD203B41FA5}">
                      <a16:colId xmlns:a16="http://schemas.microsoft.com/office/drawing/2014/main" val="2471124797"/>
                    </a:ext>
                  </a:extLst>
                </a:gridCol>
              </a:tblGrid>
              <a:tr h="466135">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退火温度</a:t>
                      </a:r>
                      <a:r>
                        <a:rPr lang="en-US" altLang="zh-CN" sz="1600" b="1" u="none" strike="noStrike" dirty="0">
                          <a:effectLst/>
                          <a:latin typeface="Times New Roman" panose="02020603050405020304" pitchFamily="18" charset="0"/>
                          <a:cs typeface="Times New Roman" panose="02020603050405020304" pitchFamily="18" charset="0"/>
                        </a:rPr>
                        <a:t>/</a:t>
                      </a:r>
                      <a:r>
                        <a:rPr lang="zh-CN" altLang="en-US" sz="1600" b="1" u="none" strike="noStrike" dirty="0">
                          <a:effectLst/>
                          <a:latin typeface="Times New Roman" panose="02020603050405020304" pitchFamily="18" charset="0"/>
                          <a:cs typeface="Times New Roman" panose="02020603050405020304" pitchFamily="18" charset="0"/>
                        </a:rPr>
                        <a:t>时间</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薄膜厚度</a:t>
                      </a:r>
                      <a:r>
                        <a:rPr lang="en-US" altLang="zh-CN" sz="1600" b="1" u="none" strike="noStrike" dirty="0">
                          <a:effectLst/>
                          <a:latin typeface="Times New Roman" panose="02020603050405020304" pitchFamily="18" charset="0"/>
                          <a:cs typeface="Times New Roman" panose="02020603050405020304" pitchFamily="18" charset="0"/>
                        </a:rPr>
                        <a:t>(nm)</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薄膜电阻率（</a:t>
                      </a:r>
                      <a:r>
                        <a:rPr lang="en-US" altLang="zh-CN" sz="1600" b="1" u="none" strike="noStrike" dirty="0" err="1">
                          <a:effectLst/>
                          <a:latin typeface="Times New Roman" panose="02020603050405020304" pitchFamily="18" charset="0"/>
                          <a:cs typeface="Times New Roman" panose="02020603050405020304" pitchFamily="18" charset="0"/>
                        </a:rPr>
                        <a:t>uΩ·cm</a:t>
                      </a:r>
                      <a:r>
                        <a:rPr lang="zh-CN" altLang="en-US" sz="1600" b="1" u="none" strike="noStrike" dirty="0">
                          <a:effectLst/>
                          <a:latin typeface="Times New Roman" panose="02020603050405020304" pitchFamily="18" charset="0"/>
                          <a:cs typeface="Times New Roman" panose="02020603050405020304" pitchFamily="18" charset="0"/>
                        </a:rPr>
                        <a:t>）</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薄膜应力（</a:t>
                      </a:r>
                      <a:r>
                        <a:rPr lang="en-US" sz="1600" b="1" u="none" strike="noStrike" dirty="0" err="1">
                          <a:effectLst/>
                          <a:latin typeface="Times New Roman" panose="02020603050405020304" pitchFamily="18" charset="0"/>
                          <a:cs typeface="Times New Roman" panose="02020603050405020304" pitchFamily="18" charset="0"/>
                        </a:rPr>
                        <a:t>Mpa</a:t>
                      </a:r>
                      <a:r>
                        <a:rPr 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extLst>
                  <a:ext uri="{0D108BD9-81ED-4DB2-BD59-A6C34878D82A}">
                    <a16:rowId xmlns:a16="http://schemas.microsoft.com/office/drawing/2014/main" val="991815979"/>
                  </a:ext>
                </a:extLst>
              </a:tr>
              <a:tr h="236063">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无退火</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249,242,254</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17.9,17,4,18.2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-1648</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189382252"/>
                  </a:ext>
                </a:extLst>
              </a:tr>
              <a:tr h="236063">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230℃</a:t>
                      </a:r>
                      <a:r>
                        <a:rPr lang="zh-CN" altLang="en-US"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236,231,240</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18.1,17.7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-1582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515299575"/>
                  </a:ext>
                </a:extLst>
              </a:tr>
              <a:tr h="236063">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   300℃ </a:t>
                      </a:r>
                      <a:r>
                        <a:rPr lang="zh-CN" altLang="en-US"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20min</a:t>
                      </a:r>
                      <a:r>
                        <a:rPr lang="zh-CN" alt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a:effectLst/>
                          <a:latin typeface="Times New Roman" panose="02020603050405020304" pitchFamily="18" charset="0"/>
                          <a:cs typeface="Times New Roman" panose="02020603050405020304" pitchFamily="18" charset="0"/>
                        </a:rPr>
                        <a:t>251,259,257</a:t>
                      </a:r>
                      <a:endParaRPr lang="en-US" altLang="zh-CN"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18,18.6,18.5</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-1477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966950838"/>
                  </a:ext>
                </a:extLst>
              </a:tr>
              <a:tr h="236063">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400℃</a:t>
                      </a:r>
                      <a:r>
                        <a:rPr lang="zh-CN" altLang="en-US"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250,240.</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17.5</a:t>
                      </a:r>
                      <a:r>
                        <a:rPr lang="zh-CN" altLang="en-US" sz="1600" b="1" u="none" strike="noStrike" dirty="0">
                          <a:effectLst/>
                          <a:latin typeface="Times New Roman" panose="02020603050405020304" pitchFamily="18" charset="0"/>
                          <a:cs typeface="Times New Roman" panose="02020603050405020304" pitchFamily="18" charset="0"/>
                        </a:rPr>
                        <a:t>，</a:t>
                      </a:r>
                      <a:r>
                        <a:rPr lang="en-US" altLang="zh-CN" sz="1600" b="1" u="none" strike="noStrike" dirty="0">
                          <a:effectLst/>
                          <a:latin typeface="Times New Roman" panose="02020603050405020304" pitchFamily="18" charset="0"/>
                          <a:cs typeface="Times New Roman" panose="02020603050405020304" pitchFamily="18" charset="0"/>
                        </a:rPr>
                        <a:t>16.8</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-1393</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819046134"/>
                  </a:ext>
                </a:extLst>
              </a:tr>
            </a:tbl>
          </a:graphicData>
        </a:graphic>
      </p:graphicFrame>
      <p:graphicFrame>
        <p:nvGraphicFramePr>
          <p:cNvPr id="5" name="表格 4">
            <a:extLst>
              <a:ext uri="{FF2B5EF4-FFF2-40B4-BE49-F238E27FC236}">
                <a16:creationId xmlns:a16="http://schemas.microsoft.com/office/drawing/2014/main" id="{DD075F5A-FE57-23DE-BFC6-22B8F0C6D13D}"/>
              </a:ext>
            </a:extLst>
          </p:cNvPr>
          <p:cNvGraphicFramePr>
            <a:graphicFrameLocks noGrp="1"/>
          </p:cNvGraphicFramePr>
          <p:nvPr>
            <p:extLst>
              <p:ext uri="{D42A27DB-BD31-4B8C-83A1-F6EECF244321}">
                <p14:modId xmlns:p14="http://schemas.microsoft.com/office/powerpoint/2010/main" val="3339454924"/>
              </p:ext>
            </p:extLst>
          </p:nvPr>
        </p:nvGraphicFramePr>
        <p:xfrm>
          <a:off x="288846" y="1417878"/>
          <a:ext cx="7296151" cy="948862"/>
        </p:xfrm>
        <a:graphic>
          <a:graphicData uri="http://schemas.openxmlformats.org/drawingml/2006/table">
            <a:tbl>
              <a:tblPr>
                <a:tableStyleId>{5C22544A-7EE6-4342-B048-85BDC9FD1C3A}</a:tableStyleId>
              </a:tblPr>
              <a:tblGrid>
                <a:gridCol w="1809750">
                  <a:extLst>
                    <a:ext uri="{9D8B030D-6E8A-4147-A177-3AD203B41FA5}">
                      <a16:colId xmlns:a16="http://schemas.microsoft.com/office/drawing/2014/main" val="3691752323"/>
                    </a:ext>
                  </a:extLst>
                </a:gridCol>
                <a:gridCol w="1590675">
                  <a:extLst>
                    <a:ext uri="{9D8B030D-6E8A-4147-A177-3AD203B41FA5}">
                      <a16:colId xmlns:a16="http://schemas.microsoft.com/office/drawing/2014/main" val="2460268260"/>
                    </a:ext>
                  </a:extLst>
                </a:gridCol>
                <a:gridCol w="2200314">
                  <a:extLst>
                    <a:ext uri="{9D8B030D-6E8A-4147-A177-3AD203B41FA5}">
                      <a16:colId xmlns:a16="http://schemas.microsoft.com/office/drawing/2014/main" val="353799709"/>
                    </a:ext>
                  </a:extLst>
                </a:gridCol>
                <a:gridCol w="1695412">
                  <a:extLst>
                    <a:ext uri="{9D8B030D-6E8A-4147-A177-3AD203B41FA5}">
                      <a16:colId xmlns:a16="http://schemas.microsoft.com/office/drawing/2014/main" val="2937484027"/>
                    </a:ext>
                  </a:extLst>
                </a:gridCol>
              </a:tblGrid>
              <a:tr h="428162">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退火温度</a:t>
                      </a:r>
                      <a:r>
                        <a:rPr lang="en-US" altLang="zh-CN" sz="1600" b="1" u="none" strike="noStrike" dirty="0">
                          <a:effectLst/>
                          <a:latin typeface="Times New Roman" panose="02020603050405020304" pitchFamily="18" charset="0"/>
                          <a:cs typeface="Times New Roman" panose="02020603050405020304" pitchFamily="18" charset="0"/>
                        </a:rPr>
                        <a:t>/</a:t>
                      </a:r>
                      <a:r>
                        <a:rPr lang="zh-CN" altLang="en-US" sz="1600" b="1" u="none" strike="noStrike" dirty="0">
                          <a:effectLst/>
                          <a:latin typeface="Times New Roman" panose="02020603050405020304" pitchFamily="18" charset="0"/>
                          <a:cs typeface="Times New Roman" panose="02020603050405020304" pitchFamily="18" charset="0"/>
                        </a:rPr>
                        <a:t>时间</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薄膜厚度</a:t>
                      </a:r>
                      <a:r>
                        <a:rPr lang="en-US" altLang="zh-CN" sz="1600" b="1" u="none" strike="noStrike" dirty="0">
                          <a:effectLst/>
                          <a:latin typeface="Times New Roman" panose="02020603050405020304" pitchFamily="18" charset="0"/>
                          <a:cs typeface="Times New Roman" panose="02020603050405020304" pitchFamily="18" charset="0"/>
                        </a:rPr>
                        <a:t>(nm)</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薄膜电阻率（</a:t>
                      </a:r>
                      <a:r>
                        <a:rPr lang="en-US" altLang="zh-CN" sz="1600" b="1" u="none" strike="noStrike" dirty="0" err="1">
                          <a:effectLst/>
                          <a:latin typeface="Times New Roman" panose="02020603050405020304" pitchFamily="18" charset="0"/>
                          <a:cs typeface="Times New Roman" panose="02020603050405020304" pitchFamily="18" charset="0"/>
                        </a:rPr>
                        <a:t>uΩ·cm</a:t>
                      </a:r>
                      <a:r>
                        <a:rPr lang="zh-CN" altLang="en-US" sz="1600" b="1" u="none" strike="noStrike" dirty="0">
                          <a:effectLst/>
                          <a:latin typeface="Times New Roman" panose="02020603050405020304" pitchFamily="18" charset="0"/>
                          <a:cs typeface="Times New Roman" panose="02020603050405020304" pitchFamily="18" charset="0"/>
                        </a:rPr>
                        <a:t>）</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薄膜应力（</a:t>
                      </a:r>
                      <a:r>
                        <a:rPr lang="en-US" sz="1600" b="1" u="none" strike="noStrike" dirty="0" err="1">
                          <a:effectLst/>
                          <a:latin typeface="Times New Roman" panose="02020603050405020304" pitchFamily="18" charset="0"/>
                          <a:cs typeface="Times New Roman" panose="02020603050405020304" pitchFamily="18" charset="0"/>
                        </a:rPr>
                        <a:t>Mpa</a:t>
                      </a:r>
                      <a:r>
                        <a:rPr 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extLst>
                  <a:ext uri="{0D108BD9-81ED-4DB2-BD59-A6C34878D82A}">
                    <a16:rowId xmlns:a16="http://schemas.microsoft.com/office/drawing/2014/main" val="1672672482"/>
                  </a:ext>
                </a:extLst>
              </a:tr>
              <a:tr h="260350">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400℃（20min)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250,240.00</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17.5</a:t>
                      </a:r>
                      <a:r>
                        <a:rPr lang="zh-CN" altLang="en-US" sz="1600" b="1" u="none" strike="noStrike" dirty="0">
                          <a:effectLst/>
                          <a:latin typeface="Times New Roman" panose="02020603050405020304" pitchFamily="18" charset="0"/>
                          <a:cs typeface="Times New Roman" panose="02020603050405020304" pitchFamily="18" charset="0"/>
                        </a:rPr>
                        <a:t>，</a:t>
                      </a:r>
                      <a:r>
                        <a:rPr lang="en-US" altLang="zh-CN" sz="1600" b="1" u="none" strike="noStrike" dirty="0">
                          <a:effectLst/>
                          <a:latin typeface="Times New Roman" panose="02020603050405020304" pitchFamily="18" charset="0"/>
                          <a:cs typeface="Times New Roman" panose="02020603050405020304" pitchFamily="18" charset="0"/>
                        </a:rPr>
                        <a:t>16.8</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-1393</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231454295"/>
                  </a:ext>
                </a:extLst>
              </a:tr>
              <a:tr h="260350">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400℃（20min)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a:effectLst/>
                          <a:latin typeface="Times New Roman" panose="02020603050405020304" pitchFamily="18" charset="0"/>
                          <a:cs typeface="Times New Roman" panose="02020603050405020304" pitchFamily="18" charset="0"/>
                        </a:rPr>
                        <a:t>169,166,150</a:t>
                      </a:r>
                      <a:endParaRPr lang="en-US" altLang="zh-CN"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19</a:t>
                      </a:r>
                      <a:r>
                        <a:rPr lang="zh-CN" altLang="en-US" sz="1600" b="1" u="none" strike="noStrike" dirty="0">
                          <a:effectLst/>
                          <a:latin typeface="Times New Roman" panose="02020603050405020304" pitchFamily="18" charset="0"/>
                          <a:cs typeface="Times New Roman" panose="02020603050405020304" pitchFamily="18" charset="0"/>
                        </a:rPr>
                        <a:t>，</a:t>
                      </a:r>
                      <a:r>
                        <a:rPr lang="en-US" altLang="zh-CN" sz="1600" b="1" u="none" strike="noStrike" dirty="0">
                          <a:effectLst/>
                          <a:latin typeface="Times New Roman" panose="02020603050405020304" pitchFamily="18" charset="0"/>
                          <a:cs typeface="Times New Roman" panose="02020603050405020304" pitchFamily="18" charset="0"/>
                        </a:rPr>
                        <a:t>16.9</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-947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993137960"/>
                  </a:ext>
                </a:extLst>
              </a:tr>
            </a:tbl>
          </a:graphicData>
        </a:graphic>
      </p:graphicFrame>
      <p:sp>
        <p:nvSpPr>
          <p:cNvPr id="6" name="文本框 5">
            <a:extLst>
              <a:ext uri="{FF2B5EF4-FFF2-40B4-BE49-F238E27FC236}">
                <a16:creationId xmlns:a16="http://schemas.microsoft.com/office/drawing/2014/main" id="{6507A557-61A3-021A-2B9C-9896CBDBB135}"/>
              </a:ext>
            </a:extLst>
          </p:cNvPr>
          <p:cNvSpPr txBox="1"/>
          <p:nvPr/>
        </p:nvSpPr>
        <p:spPr>
          <a:xfrm>
            <a:off x="7584996" y="1295234"/>
            <a:ext cx="3768806" cy="879087"/>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b="1" dirty="0"/>
              <a:t>薄膜厚度减小，薄膜压应力减小；电阻率增加。</a:t>
            </a:r>
          </a:p>
        </p:txBody>
      </p:sp>
      <p:sp>
        <p:nvSpPr>
          <p:cNvPr id="7" name="文本框 6">
            <a:extLst>
              <a:ext uri="{FF2B5EF4-FFF2-40B4-BE49-F238E27FC236}">
                <a16:creationId xmlns:a16="http://schemas.microsoft.com/office/drawing/2014/main" id="{B8279146-6298-D407-B92B-6529B6D75A21}"/>
              </a:ext>
            </a:extLst>
          </p:cNvPr>
          <p:cNvSpPr txBox="1"/>
          <p:nvPr/>
        </p:nvSpPr>
        <p:spPr>
          <a:xfrm>
            <a:off x="7584996" y="2835570"/>
            <a:ext cx="3970207" cy="879087"/>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b="1" dirty="0"/>
              <a:t>退火温度升高，薄膜应力释放，压应力减小。电阻率先升高后降低。</a:t>
            </a:r>
          </a:p>
        </p:txBody>
      </p:sp>
      <p:graphicFrame>
        <p:nvGraphicFramePr>
          <p:cNvPr id="8" name="表格 7">
            <a:extLst>
              <a:ext uri="{FF2B5EF4-FFF2-40B4-BE49-F238E27FC236}">
                <a16:creationId xmlns:a16="http://schemas.microsoft.com/office/drawing/2014/main" id="{9804910D-BE34-82DF-92CD-FB6D11B3FF7A}"/>
              </a:ext>
            </a:extLst>
          </p:cNvPr>
          <p:cNvGraphicFramePr>
            <a:graphicFrameLocks noGrp="1"/>
          </p:cNvGraphicFramePr>
          <p:nvPr>
            <p:extLst>
              <p:ext uri="{D42A27DB-BD31-4B8C-83A1-F6EECF244321}">
                <p14:modId xmlns:p14="http://schemas.microsoft.com/office/powerpoint/2010/main" val="4206178535"/>
              </p:ext>
            </p:extLst>
          </p:nvPr>
        </p:nvGraphicFramePr>
        <p:xfrm>
          <a:off x="376216" y="5062576"/>
          <a:ext cx="7208780" cy="1494790"/>
        </p:xfrm>
        <a:graphic>
          <a:graphicData uri="http://schemas.openxmlformats.org/drawingml/2006/table">
            <a:tbl>
              <a:tblPr>
                <a:tableStyleId>{5C22544A-7EE6-4342-B048-85BDC9FD1C3A}</a:tableStyleId>
              </a:tblPr>
              <a:tblGrid>
                <a:gridCol w="1883805">
                  <a:extLst>
                    <a:ext uri="{9D8B030D-6E8A-4147-A177-3AD203B41FA5}">
                      <a16:colId xmlns:a16="http://schemas.microsoft.com/office/drawing/2014/main" val="4200676753"/>
                    </a:ext>
                  </a:extLst>
                </a:gridCol>
                <a:gridCol w="1594706">
                  <a:extLst>
                    <a:ext uri="{9D8B030D-6E8A-4147-A177-3AD203B41FA5}">
                      <a16:colId xmlns:a16="http://schemas.microsoft.com/office/drawing/2014/main" val="4251744500"/>
                    </a:ext>
                  </a:extLst>
                </a:gridCol>
                <a:gridCol w="2284813">
                  <a:extLst>
                    <a:ext uri="{9D8B030D-6E8A-4147-A177-3AD203B41FA5}">
                      <a16:colId xmlns:a16="http://schemas.microsoft.com/office/drawing/2014/main" val="686355790"/>
                    </a:ext>
                  </a:extLst>
                </a:gridCol>
                <a:gridCol w="1445456">
                  <a:extLst>
                    <a:ext uri="{9D8B030D-6E8A-4147-A177-3AD203B41FA5}">
                      <a16:colId xmlns:a16="http://schemas.microsoft.com/office/drawing/2014/main" val="698276626"/>
                    </a:ext>
                  </a:extLst>
                </a:gridCol>
              </a:tblGrid>
              <a:tr h="376567">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退火温度</a:t>
                      </a:r>
                      <a:r>
                        <a:rPr lang="en-US" altLang="zh-CN" sz="1600" b="1" u="none" strike="noStrike" dirty="0">
                          <a:effectLst/>
                          <a:latin typeface="Times New Roman" panose="02020603050405020304" pitchFamily="18" charset="0"/>
                          <a:cs typeface="Times New Roman" panose="02020603050405020304" pitchFamily="18" charset="0"/>
                        </a:rPr>
                        <a:t>/</a:t>
                      </a:r>
                      <a:r>
                        <a:rPr lang="zh-CN" altLang="en-US" sz="1600" b="1" u="none" strike="noStrike" dirty="0">
                          <a:effectLst/>
                          <a:latin typeface="Times New Roman" panose="02020603050405020304" pitchFamily="18" charset="0"/>
                          <a:cs typeface="Times New Roman" panose="02020603050405020304" pitchFamily="18" charset="0"/>
                        </a:rPr>
                        <a:t>时间</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薄膜厚度</a:t>
                      </a:r>
                      <a:r>
                        <a:rPr lang="en-US" altLang="zh-CN" sz="1600" b="1" u="none" strike="noStrike" dirty="0">
                          <a:effectLst/>
                          <a:latin typeface="Times New Roman" panose="02020603050405020304" pitchFamily="18" charset="0"/>
                          <a:cs typeface="Times New Roman" panose="02020603050405020304" pitchFamily="18" charset="0"/>
                        </a:rPr>
                        <a:t>(nm)</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薄膜电阻率（</a:t>
                      </a:r>
                      <a:r>
                        <a:rPr lang="en-US" altLang="zh-CN" sz="1600" b="1" u="none" strike="noStrike" dirty="0" err="1">
                          <a:effectLst/>
                          <a:latin typeface="Times New Roman" panose="02020603050405020304" pitchFamily="18" charset="0"/>
                          <a:cs typeface="Times New Roman" panose="02020603050405020304" pitchFamily="18" charset="0"/>
                        </a:rPr>
                        <a:t>uΩ·cm</a:t>
                      </a:r>
                      <a:r>
                        <a:rPr lang="zh-CN" altLang="en-US" sz="1600" b="1" u="none" strike="noStrike" dirty="0">
                          <a:effectLst/>
                          <a:latin typeface="Times New Roman" panose="02020603050405020304" pitchFamily="18" charset="0"/>
                          <a:cs typeface="Times New Roman" panose="02020603050405020304" pitchFamily="18" charset="0"/>
                        </a:rPr>
                        <a:t>）</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薄膜应力（</a:t>
                      </a:r>
                      <a:r>
                        <a:rPr lang="en-US" sz="1600" b="1" u="none" strike="noStrike" dirty="0" err="1">
                          <a:effectLst/>
                          <a:latin typeface="Times New Roman" panose="02020603050405020304" pitchFamily="18" charset="0"/>
                          <a:cs typeface="Times New Roman" panose="02020603050405020304" pitchFamily="18" charset="0"/>
                        </a:rPr>
                        <a:t>Mpa</a:t>
                      </a:r>
                      <a:r>
                        <a:rPr 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extLst>
                  <a:ext uri="{0D108BD9-81ED-4DB2-BD59-A6C34878D82A}">
                    <a16:rowId xmlns:a16="http://schemas.microsoft.com/office/drawing/2014/main" val="4030396844"/>
                  </a:ext>
                </a:extLst>
              </a:tr>
              <a:tr h="212921">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400℃(20min)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250,240.00</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a:effectLst/>
                          <a:latin typeface="Times New Roman" panose="02020603050405020304" pitchFamily="18" charset="0"/>
                          <a:cs typeface="Times New Roman" panose="02020603050405020304" pitchFamily="18" charset="0"/>
                        </a:rPr>
                        <a:t>17.5</a:t>
                      </a:r>
                      <a:r>
                        <a:rPr lang="zh-CN" altLang="en-US" sz="1600" b="1" u="none" strike="noStrike">
                          <a:effectLst/>
                          <a:latin typeface="Times New Roman" panose="02020603050405020304" pitchFamily="18" charset="0"/>
                          <a:cs typeface="Times New Roman" panose="02020603050405020304" pitchFamily="18" charset="0"/>
                        </a:rPr>
                        <a:t>，</a:t>
                      </a:r>
                      <a:r>
                        <a:rPr lang="en-US" altLang="zh-CN" sz="1600" b="1" u="none" strike="noStrike">
                          <a:effectLst/>
                          <a:latin typeface="Times New Roman" panose="02020603050405020304" pitchFamily="18" charset="0"/>
                          <a:cs typeface="Times New Roman" panose="02020603050405020304" pitchFamily="18" charset="0"/>
                        </a:rPr>
                        <a:t>16.8</a:t>
                      </a:r>
                      <a:endParaRPr lang="en-US" altLang="zh-CN"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-1393</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915468167"/>
                  </a:ext>
                </a:extLst>
              </a:tr>
              <a:tr h="226343">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400℃(1h)</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264</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18.4</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-1399</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947411872"/>
                  </a:ext>
                </a:extLst>
              </a:tr>
              <a:tr h="226343">
                <a:tc>
                  <a:txBody>
                    <a:bodyPr/>
                    <a:lstStyle/>
                    <a:p>
                      <a:pPr algn="ctr" fontAlgn="ctr"/>
                      <a:r>
                        <a:rPr lang="en-US" sz="1600" b="1" u="none" strike="noStrike">
                          <a:effectLst/>
                          <a:latin typeface="Times New Roman" panose="02020603050405020304" pitchFamily="18" charset="0"/>
                          <a:cs typeface="Times New Roman" panose="02020603050405020304" pitchFamily="18" charset="0"/>
                        </a:rPr>
                        <a:t>230℃（20min)</a:t>
                      </a:r>
                      <a:endParaRPr lang="en-US"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a:effectLst/>
                          <a:latin typeface="Times New Roman" panose="02020603050405020304" pitchFamily="18" charset="0"/>
                          <a:cs typeface="Times New Roman" panose="02020603050405020304" pitchFamily="18" charset="0"/>
                        </a:rPr>
                        <a:t>236,231,240</a:t>
                      </a:r>
                      <a:endParaRPr lang="en-US" altLang="zh-CN"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18.1,17.7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-1582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559069357"/>
                  </a:ext>
                </a:extLst>
              </a:tr>
              <a:tr h="226343">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230℃（1h)</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a:effectLst/>
                          <a:latin typeface="Times New Roman" panose="02020603050405020304" pitchFamily="18" charset="0"/>
                          <a:cs typeface="Times New Roman" panose="02020603050405020304" pitchFamily="18" charset="0"/>
                        </a:rPr>
                        <a:t>234,227,238</a:t>
                      </a:r>
                      <a:endParaRPr lang="en-US" altLang="zh-CN" sz="1600" b="1"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18,17.4</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-1662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3390458698"/>
                  </a:ext>
                </a:extLst>
              </a:tr>
            </a:tbl>
          </a:graphicData>
        </a:graphic>
      </p:graphicFrame>
      <p:sp>
        <p:nvSpPr>
          <p:cNvPr id="9" name="文本框 8">
            <a:extLst>
              <a:ext uri="{FF2B5EF4-FFF2-40B4-BE49-F238E27FC236}">
                <a16:creationId xmlns:a16="http://schemas.microsoft.com/office/drawing/2014/main" id="{3C370B79-41BC-235C-7196-0466FD8CC6EE}"/>
              </a:ext>
            </a:extLst>
          </p:cNvPr>
          <p:cNvSpPr txBox="1"/>
          <p:nvPr/>
        </p:nvSpPr>
        <p:spPr>
          <a:xfrm>
            <a:off x="7642144" y="4957821"/>
            <a:ext cx="4337009" cy="879087"/>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b="1" dirty="0"/>
              <a:t>退火时间的延长，</a:t>
            </a:r>
            <a:r>
              <a:rPr lang="en-US" altLang="zh-CN" b="1" dirty="0"/>
              <a:t>400</a:t>
            </a:r>
            <a:r>
              <a:rPr lang="zh-CN" altLang="en-US" b="1" dirty="0"/>
              <a:t>℃薄膜应力无明显变化；</a:t>
            </a:r>
            <a:r>
              <a:rPr lang="en-US" altLang="zh-CN" b="1" dirty="0"/>
              <a:t>230</a:t>
            </a:r>
            <a:r>
              <a:rPr lang="zh-CN" altLang="en-US" b="1" dirty="0"/>
              <a:t>℃，薄膜压应力增加。</a:t>
            </a:r>
          </a:p>
        </p:txBody>
      </p:sp>
      <p:sp>
        <p:nvSpPr>
          <p:cNvPr id="10" name="文本框 9">
            <a:extLst>
              <a:ext uri="{FF2B5EF4-FFF2-40B4-BE49-F238E27FC236}">
                <a16:creationId xmlns:a16="http://schemas.microsoft.com/office/drawing/2014/main" id="{7EEE3F96-1BF2-A016-D80C-C88DFF96D1B2}"/>
              </a:ext>
            </a:extLst>
          </p:cNvPr>
          <p:cNvSpPr txBox="1"/>
          <p:nvPr/>
        </p:nvSpPr>
        <p:spPr>
          <a:xfrm>
            <a:off x="193040" y="1007112"/>
            <a:ext cx="741680" cy="369332"/>
          </a:xfrm>
          <a:prstGeom prst="rect">
            <a:avLst/>
          </a:prstGeom>
          <a:noFill/>
        </p:spPr>
        <p:txBody>
          <a:bodyPr wrap="square" rtlCol="0">
            <a:spAutoFit/>
          </a:bodyPr>
          <a:lstStyle/>
          <a:p>
            <a:r>
              <a:rPr lang="zh-CN" altLang="en-US" dirty="0"/>
              <a:t>表一：</a:t>
            </a:r>
          </a:p>
        </p:txBody>
      </p:sp>
      <p:sp>
        <p:nvSpPr>
          <p:cNvPr id="11" name="文本框 10">
            <a:extLst>
              <a:ext uri="{FF2B5EF4-FFF2-40B4-BE49-F238E27FC236}">
                <a16:creationId xmlns:a16="http://schemas.microsoft.com/office/drawing/2014/main" id="{A4EA6223-1D37-F12A-82E6-5E7AF93363CD}"/>
              </a:ext>
            </a:extLst>
          </p:cNvPr>
          <p:cNvSpPr txBox="1"/>
          <p:nvPr/>
        </p:nvSpPr>
        <p:spPr>
          <a:xfrm>
            <a:off x="193040" y="2507838"/>
            <a:ext cx="741680" cy="369332"/>
          </a:xfrm>
          <a:prstGeom prst="rect">
            <a:avLst/>
          </a:prstGeom>
          <a:noFill/>
        </p:spPr>
        <p:txBody>
          <a:bodyPr wrap="square" rtlCol="0">
            <a:spAutoFit/>
          </a:bodyPr>
          <a:lstStyle/>
          <a:p>
            <a:r>
              <a:rPr lang="zh-CN" altLang="en-US" dirty="0"/>
              <a:t>表二：</a:t>
            </a:r>
          </a:p>
        </p:txBody>
      </p:sp>
      <p:sp>
        <p:nvSpPr>
          <p:cNvPr id="12" name="文本框 11">
            <a:extLst>
              <a:ext uri="{FF2B5EF4-FFF2-40B4-BE49-F238E27FC236}">
                <a16:creationId xmlns:a16="http://schemas.microsoft.com/office/drawing/2014/main" id="{AB9738D3-D59A-FD87-7FAF-425CC9CBEEE5}"/>
              </a:ext>
            </a:extLst>
          </p:cNvPr>
          <p:cNvSpPr txBox="1"/>
          <p:nvPr/>
        </p:nvSpPr>
        <p:spPr>
          <a:xfrm>
            <a:off x="212847" y="4629417"/>
            <a:ext cx="741680" cy="369332"/>
          </a:xfrm>
          <a:prstGeom prst="rect">
            <a:avLst/>
          </a:prstGeom>
          <a:noFill/>
        </p:spPr>
        <p:txBody>
          <a:bodyPr wrap="square" rtlCol="0">
            <a:spAutoFit/>
          </a:bodyPr>
          <a:lstStyle/>
          <a:p>
            <a:r>
              <a:rPr lang="zh-CN" altLang="en-US" dirty="0"/>
              <a:t>表三：</a:t>
            </a:r>
          </a:p>
        </p:txBody>
      </p:sp>
    </p:spTree>
    <p:extLst>
      <p:ext uri="{BB962C8B-B14F-4D97-AF65-F5344CB8AC3E}">
        <p14:creationId xmlns:p14="http://schemas.microsoft.com/office/powerpoint/2010/main" val="371471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11</a:t>
            </a:fld>
            <a:endParaRPr lang="zh-CN" altLang="en-US" dirty="0"/>
          </a:p>
        </p:txBody>
      </p:sp>
      <p:pic>
        <p:nvPicPr>
          <p:cNvPr id="11" name="图片 10">
            <a:extLst>
              <a:ext uri="{FF2B5EF4-FFF2-40B4-BE49-F238E27FC236}">
                <a16:creationId xmlns:a16="http://schemas.microsoft.com/office/drawing/2014/main" id="{F3B56E62-3969-5C0D-306D-E37E7F5F6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364456"/>
            <a:ext cx="3067051" cy="2300288"/>
          </a:xfrm>
          <a:prstGeom prst="rect">
            <a:avLst/>
          </a:prstGeom>
        </p:spPr>
      </p:pic>
      <p:pic>
        <p:nvPicPr>
          <p:cNvPr id="15" name="图片 14">
            <a:extLst>
              <a:ext uri="{FF2B5EF4-FFF2-40B4-BE49-F238E27FC236}">
                <a16:creationId xmlns:a16="http://schemas.microsoft.com/office/drawing/2014/main" id="{30502A7C-2D13-B5E6-5147-8BEAF2DC6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384" y="1364456"/>
            <a:ext cx="3067050" cy="2300288"/>
          </a:xfrm>
          <a:prstGeom prst="rect">
            <a:avLst/>
          </a:prstGeom>
        </p:spPr>
      </p:pic>
      <p:pic>
        <p:nvPicPr>
          <p:cNvPr id="21" name="图片 20">
            <a:extLst>
              <a:ext uri="{FF2B5EF4-FFF2-40B4-BE49-F238E27FC236}">
                <a16:creationId xmlns:a16="http://schemas.microsoft.com/office/drawing/2014/main" id="{5F56AE1A-21FF-4076-34ED-0193DE677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045" y="1309687"/>
            <a:ext cx="2145507" cy="2860676"/>
          </a:xfrm>
          <a:prstGeom prst="rect">
            <a:avLst/>
          </a:prstGeom>
        </p:spPr>
      </p:pic>
      <p:pic>
        <p:nvPicPr>
          <p:cNvPr id="23" name="图片 22">
            <a:extLst>
              <a:ext uri="{FF2B5EF4-FFF2-40B4-BE49-F238E27FC236}">
                <a16:creationId xmlns:a16="http://schemas.microsoft.com/office/drawing/2014/main" id="{83507559-4676-0ADA-744C-3925EDC35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7403" y="1309687"/>
            <a:ext cx="2145507" cy="2860676"/>
          </a:xfrm>
          <a:prstGeom prst="rect">
            <a:avLst/>
          </a:prstGeom>
        </p:spPr>
      </p:pic>
      <p:pic>
        <p:nvPicPr>
          <p:cNvPr id="25" name="图片 24">
            <a:extLst>
              <a:ext uri="{FF2B5EF4-FFF2-40B4-BE49-F238E27FC236}">
                <a16:creationId xmlns:a16="http://schemas.microsoft.com/office/drawing/2014/main" id="{9549B721-81B8-9335-684E-DABD11B0E5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9362" y="4170362"/>
            <a:ext cx="1951433" cy="2601911"/>
          </a:xfrm>
          <a:prstGeom prst="rect">
            <a:avLst/>
          </a:prstGeom>
        </p:spPr>
      </p:pic>
      <p:pic>
        <p:nvPicPr>
          <p:cNvPr id="27" name="图片 26">
            <a:extLst>
              <a:ext uri="{FF2B5EF4-FFF2-40B4-BE49-F238E27FC236}">
                <a16:creationId xmlns:a16="http://schemas.microsoft.com/office/drawing/2014/main" id="{ACE9FDAD-A847-35C1-2177-6F0EBCBB2D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974" y="4170363"/>
            <a:ext cx="1951433" cy="2601911"/>
          </a:xfrm>
          <a:prstGeom prst="rect">
            <a:avLst/>
          </a:prstGeom>
        </p:spPr>
      </p:pic>
      <p:pic>
        <p:nvPicPr>
          <p:cNvPr id="29" name="图片 28">
            <a:extLst>
              <a:ext uri="{FF2B5EF4-FFF2-40B4-BE49-F238E27FC236}">
                <a16:creationId xmlns:a16="http://schemas.microsoft.com/office/drawing/2014/main" id="{C72F62A0-7F97-E587-751B-0ABE3100BF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24" y="4170361"/>
            <a:ext cx="1951434" cy="2601912"/>
          </a:xfrm>
          <a:prstGeom prst="rect">
            <a:avLst/>
          </a:prstGeom>
        </p:spPr>
      </p:pic>
      <p:sp>
        <p:nvSpPr>
          <p:cNvPr id="30" name="箭头: 右弧形 29">
            <a:extLst>
              <a:ext uri="{FF2B5EF4-FFF2-40B4-BE49-F238E27FC236}">
                <a16:creationId xmlns:a16="http://schemas.microsoft.com/office/drawing/2014/main" id="{F10BA992-5CE9-F3B1-488D-5269CD67BEE5}"/>
              </a:ext>
            </a:extLst>
          </p:cNvPr>
          <p:cNvSpPr/>
          <p:nvPr/>
        </p:nvSpPr>
        <p:spPr>
          <a:xfrm rot="1586826">
            <a:off x="8067676" y="4457701"/>
            <a:ext cx="1266825" cy="218122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文本框 30">
            <a:extLst>
              <a:ext uri="{FF2B5EF4-FFF2-40B4-BE49-F238E27FC236}">
                <a16:creationId xmlns:a16="http://schemas.microsoft.com/office/drawing/2014/main" id="{CE5875E3-1280-1820-002F-441FC8C2510F}"/>
              </a:ext>
            </a:extLst>
          </p:cNvPr>
          <p:cNvSpPr txBox="1"/>
          <p:nvPr/>
        </p:nvSpPr>
        <p:spPr>
          <a:xfrm>
            <a:off x="9667875" y="4293105"/>
            <a:ext cx="1885035" cy="2446824"/>
          </a:xfrm>
          <a:prstGeom prst="rect">
            <a:avLst/>
          </a:prstGeom>
          <a:noFill/>
        </p:spPr>
        <p:txBody>
          <a:bodyPr wrap="square" rtlCol="0">
            <a:spAutoFit/>
          </a:bodyPr>
          <a:lstStyle/>
          <a:p>
            <a:pPr>
              <a:lnSpc>
                <a:spcPct val="150000"/>
              </a:lnSpc>
            </a:pPr>
            <a:r>
              <a:rPr lang="zh-CN" altLang="en-US" b="1" dirty="0"/>
              <a:t>样品固定</a:t>
            </a:r>
            <a:endParaRPr lang="en-US" altLang="zh-CN" b="1" dirty="0"/>
          </a:p>
          <a:p>
            <a:pPr>
              <a:lnSpc>
                <a:spcPct val="150000"/>
              </a:lnSpc>
            </a:pPr>
            <a:r>
              <a:rPr lang="zh-CN" altLang="en-US" b="1" dirty="0"/>
              <a:t>焊线（四端法）</a:t>
            </a:r>
            <a:endParaRPr lang="en-US" altLang="zh-CN" b="1" dirty="0"/>
          </a:p>
          <a:p>
            <a:pPr>
              <a:lnSpc>
                <a:spcPct val="150000"/>
              </a:lnSpc>
            </a:pPr>
            <a:r>
              <a:rPr lang="zh-CN" altLang="en-US" b="1" dirty="0"/>
              <a:t>封装</a:t>
            </a:r>
            <a:endParaRPr lang="en-US" altLang="zh-CN" b="1" dirty="0"/>
          </a:p>
          <a:p>
            <a:pPr>
              <a:lnSpc>
                <a:spcPct val="150000"/>
              </a:lnSpc>
            </a:pPr>
            <a:r>
              <a:rPr lang="zh-CN" altLang="en-US" b="1" dirty="0"/>
              <a:t>抽真空</a:t>
            </a:r>
            <a:endParaRPr lang="en-US" altLang="zh-CN" b="1" dirty="0"/>
          </a:p>
          <a:p>
            <a:pPr>
              <a:lnSpc>
                <a:spcPct val="150000"/>
              </a:lnSpc>
            </a:pPr>
            <a:r>
              <a:rPr lang="zh-CN" altLang="en-US" b="1" dirty="0"/>
              <a:t>制冷</a:t>
            </a:r>
            <a:r>
              <a:rPr lang="en-US" altLang="zh-CN" b="1" dirty="0"/>
              <a:t>36h</a:t>
            </a:r>
          </a:p>
          <a:p>
            <a:endParaRPr lang="zh-CN" altLang="en-US" dirty="0"/>
          </a:p>
        </p:txBody>
      </p:sp>
      <p:sp>
        <p:nvSpPr>
          <p:cNvPr id="4" name="文本框 3">
            <a:extLst>
              <a:ext uri="{FF2B5EF4-FFF2-40B4-BE49-F238E27FC236}">
                <a16:creationId xmlns:a16="http://schemas.microsoft.com/office/drawing/2014/main" id="{DCC52056-89DC-FE50-D435-931E78ADDBAD}"/>
              </a:ext>
            </a:extLst>
          </p:cNvPr>
          <p:cNvSpPr txBox="1"/>
          <p:nvPr/>
        </p:nvSpPr>
        <p:spPr>
          <a:xfrm>
            <a:off x="2187616" y="234443"/>
            <a:ext cx="6156283" cy="523220"/>
          </a:xfrm>
          <a:prstGeom prst="rect">
            <a:avLst/>
          </a:prstGeom>
          <a:noFill/>
        </p:spPr>
        <p:txBody>
          <a:bodyPr wrap="square" rtlCol="0">
            <a:spAutoFit/>
          </a:bodyPr>
          <a:lstStyle/>
          <a:p>
            <a:r>
              <a:rPr lang="zh-CN" altLang="en-US" sz="2800" b="1" dirty="0"/>
              <a:t>薄膜表征测试</a:t>
            </a:r>
            <a:r>
              <a:rPr lang="en-US" altLang="zh-CN" sz="2800" b="1" dirty="0"/>
              <a:t>--</a:t>
            </a:r>
            <a:r>
              <a:rPr lang="zh-CN" altLang="en-US" sz="2800" b="1" dirty="0"/>
              <a:t>转变温度测试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12</a:t>
            </a:fld>
            <a:endParaRPr lang="zh-CN" altLang="en-US" dirty="0"/>
          </a:p>
        </p:txBody>
      </p:sp>
      <p:grpSp>
        <p:nvGrpSpPr>
          <p:cNvPr id="19" name="组合 18">
            <a:extLst>
              <a:ext uri="{FF2B5EF4-FFF2-40B4-BE49-F238E27FC236}">
                <a16:creationId xmlns:a16="http://schemas.microsoft.com/office/drawing/2014/main" id="{1BEA0952-15A9-F42F-48E8-E99E14D3A527}"/>
              </a:ext>
            </a:extLst>
          </p:cNvPr>
          <p:cNvGrpSpPr/>
          <p:nvPr/>
        </p:nvGrpSpPr>
        <p:grpSpPr>
          <a:xfrm>
            <a:off x="7813749" y="1033405"/>
            <a:ext cx="3953429" cy="2764711"/>
            <a:chOff x="3729142" y="1279010"/>
            <a:chExt cx="4016973" cy="3002597"/>
          </a:xfrm>
        </p:grpSpPr>
        <p:pic>
          <p:nvPicPr>
            <p:cNvPr id="7" name="图片 6">
              <a:extLst>
                <a:ext uri="{FF2B5EF4-FFF2-40B4-BE49-F238E27FC236}">
                  <a16:creationId xmlns:a16="http://schemas.microsoft.com/office/drawing/2014/main" id="{E7DD9C8E-40C5-C1C3-3192-4C31A3B6C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142" y="1279010"/>
              <a:ext cx="4016973" cy="3002597"/>
            </a:xfrm>
            <a:prstGeom prst="rect">
              <a:avLst/>
            </a:prstGeom>
          </p:spPr>
        </p:pic>
        <p:cxnSp>
          <p:nvCxnSpPr>
            <p:cNvPr id="14" name="直接箭头连接符 13">
              <a:extLst>
                <a:ext uri="{FF2B5EF4-FFF2-40B4-BE49-F238E27FC236}">
                  <a16:creationId xmlns:a16="http://schemas.microsoft.com/office/drawing/2014/main" id="{D43F4AF9-7BF5-A008-1341-5C7E59E48E72}"/>
                </a:ext>
              </a:extLst>
            </p:cNvPr>
            <p:cNvCxnSpPr/>
            <p:nvPr/>
          </p:nvCxnSpPr>
          <p:spPr>
            <a:xfrm flipH="1">
              <a:off x="5438775" y="1704975"/>
              <a:ext cx="304800" cy="14668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21" name="组合 20">
            <a:extLst>
              <a:ext uri="{FF2B5EF4-FFF2-40B4-BE49-F238E27FC236}">
                <a16:creationId xmlns:a16="http://schemas.microsoft.com/office/drawing/2014/main" id="{7F03AAE2-3EB1-6252-9906-95B839C03912}"/>
              </a:ext>
            </a:extLst>
          </p:cNvPr>
          <p:cNvGrpSpPr/>
          <p:nvPr/>
        </p:nvGrpSpPr>
        <p:grpSpPr>
          <a:xfrm>
            <a:off x="3927819" y="1116381"/>
            <a:ext cx="3830136" cy="2723223"/>
            <a:chOff x="3779573" y="1538986"/>
            <a:chExt cx="3829049" cy="2856715"/>
          </a:xfrm>
        </p:grpSpPr>
        <p:pic>
          <p:nvPicPr>
            <p:cNvPr id="22" name="图片 21">
              <a:extLst>
                <a:ext uri="{FF2B5EF4-FFF2-40B4-BE49-F238E27FC236}">
                  <a16:creationId xmlns:a16="http://schemas.microsoft.com/office/drawing/2014/main" id="{0A4D53B5-02AA-7B8F-28DA-1884135B1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73" y="1538986"/>
              <a:ext cx="3829049" cy="2856715"/>
            </a:xfrm>
            <a:prstGeom prst="rect">
              <a:avLst/>
            </a:prstGeom>
          </p:spPr>
        </p:pic>
        <p:cxnSp>
          <p:nvCxnSpPr>
            <p:cNvPr id="23" name="直接箭头连接符 22">
              <a:extLst>
                <a:ext uri="{FF2B5EF4-FFF2-40B4-BE49-F238E27FC236}">
                  <a16:creationId xmlns:a16="http://schemas.microsoft.com/office/drawing/2014/main" id="{C4FA78DE-F5D6-5A7E-1C8D-3F879A669123}"/>
                </a:ext>
              </a:extLst>
            </p:cNvPr>
            <p:cNvCxnSpPr>
              <a:cxnSpLocks/>
            </p:cNvCxnSpPr>
            <p:nvPr/>
          </p:nvCxnSpPr>
          <p:spPr>
            <a:xfrm flipH="1">
              <a:off x="5694098" y="2153867"/>
              <a:ext cx="100872" cy="12001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直接箭头连接符 23">
              <a:extLst>
                <a:ext uri="{FF2B5EF4-FFF2-40B4-BE49-F238E27FC236}">
                  <a16:creationId xmlns:a16="http://schemas.microsoft.com/office/drawing/2014/main" id="{7D1E886E-53A4-6C9F-F6CA-C2876B9546B8}"/>
                </a:ext>
              </a:extLst>
            </p:cNvPr>
            <p:cNvCxnSpPr>
              <a:cxnSpLocks/>
            </p:cNvCxnSpPr>
            <p:nvPr/>
          </p:nvCxnSpPr>
          <p:spPr>
            <a:xfrm flipV="1">
              <a:off x="6162675" y="2016221"/>
              <a:ext cx="123825" cy="11287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25" name="组合 24">
            <a:extLst>
              <a:ext uri="{FF2B5EF4-FFF2-40B4-BE49-F238E27FC236}">
                <a16:creationId xmlns:a16="http://schemas.microsoft.com/office/drawing/2014/main" id="{0F8B26E4-59CD-0353-1469-F0CC459C8497}"/>
              </a:ext>
            </a:extLst>
          </p:cNvPr>
          <p:cNvGrpSpPr/>
          <p:nvPr/>
        </p:nvGrpSpPr>
        <p:grpSpPr>
          <a:xfrm>
            <a:off x="59313" y="1074893"/>
            <a:ext cx="3924300" cy="2764711"/>
            <a:chOff x="7463698" y="1180090"/>
            <a:chExt cx="3707701" cy="2900988"/>
          </a:xfrm>
        </p:grpSpPr>
        <p:pic>
          <p:nvPicPr>
            <p:cNvPr id="26" name="图片 25">
              <a:extLst>
                <a:ext uri="{FF2B5EF4-FFF2-40B4-BE49-F238E27FC236}">
                  <a16:creationId xmlns:a16="http://schemas.microsoft.com/office/drawing/2014/main" id="{C5C92383-5523-0375-89E8-C7263962F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698" y="1180090"/>
              <a:ext cx="3707701" cy="2900988"/>
            </a:xfrm>
            <a:prstGeom prst="rect">
              <a:avLst/>
            </a:prstGeom>
          </p:spPr>
        </p:pic>
        <p:cxnSp>
          <p:nvCxnSpPr>
            <p:cNvPr id="27" name="直接箭头连接符 26">
              <a:extLst>
                <a:ext uri="{FF2B5EF4-FFF2-40B4-BE49-F238E27FC236}">
                  <a16:creationId xmlns:a16="http://schemas.microsoft.com/office/drawing/2014/main" id="{CEB84316-CE83-2587-8BB7-B5641A00FE35}"/>
                </a:ext>
              </a:extLst>
            </p:cNvPr>
            <p:cNvCxnSpPr/>
            <p:nvPr/>
          </p:nvCxnSpPr>
          <p:spPr>
            <a:xfrm flipV="1">
              <a:off x="9865426" y="1992408"/>
              <a:ext cx="104775" cy="10382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33" name="文本框 32">
            <a:extLst>
              <a:ext uri="{FF2B5EF4-FFF2-40B4-BE49-F238E27FC236}">
                <a16:creationId xmlns:a16="http://schemas.microsoft.com/office/drawing/2014/main" id="{35547048-396F-7E34-ACC5-4D8EE216B81E}"/>
              </a:ext>
            </a:extLst>
          </p:cNvPr>
          <p:cNvSpPr txBox="1"/>
          <p:nvPr/>
        </p:nvSpPr>
        <p:spPr>
          <a:xfrm>
            <a:off x="137581" y="3660987"/>
            <a:ext cx="797426" cy="400110"/>
          </a:xfrm>
          <a:prstGeom prst="rect">
            <a:avLst/>
          </a:prstGeom>
          <a:noFill/>
        </p:spPr>
        <p:txBody>
          <a:bodyPr wrap="square" rtlCol="0">
            <a:spAutoFit/>
          </a:bodyPr>
          <a:lstStyle/>
          <a:p>
            <a:r>
              <a:rPr lang="en-US" altLang="zh-CN" sz="2000" b="1" dirty="0"/>
              <a:t>a)</a:t>
            </a:r>
            <a:endParaRPr lang="zh-CN" altLang="en-US" sz="2000" b="1" dirty="0"/>
          </a:p>
        </p:txBody>
      </p:sp>
      <p:sp>
        <p:nvSpPr>
          <p:cNvPr id="34" name="文本框 33">
            <a:extLst>
              <a:ext uri="{FF2B5EF4-FFF2-40B4-BE49-F238E27FC236}">
                <a16:creationId xmlns:a16="http://schemas.microsoft.com/office/drawing/2014/main" id="{B2AB7CAC-6456-924F-21A0-B3129571BB47}"/>
              </a:ext>
            </a:extLst>
          </p:cNvPr>
          <p:cNvSpPr txBox="1"/>
          <p:nvPr/>
        </p:nvSpPr>
        <p:spPr>
          <a:xfrm>
            <a:off x="4061881" y="3601175"/>
            <a:ext cx="797426" cy="400110"/>
          </a:xfrm>
          <a:prstGeom prst="rect">
            <a:avLst/>
          </a:prstGeom>
          <a:noFill/>
        </p:spPr>
        <p:txBody>
          <a:bodyPr wrap="square" rtlCol="0">
            <a:spAutoFit/>
          </a:bodyPr>
          <a:lstStyle/>
          <a:p>
            <a:r>
              <a:rPr lang="en-US" altLang="zh-CN" sz="2000" b="1" dirty="0"/>
              <a:t>b)</a:t>
            </a:r>
            <a:endParaRPr lang="zh-CN" altLang="en-US" sz="2000" b="1" dirty="0"/>
          </a:p>
        </p:txBody>
      </p:sp>
      <p:sp>
        <p:nvSpPr>
          <p:cNvPr id="35" name="文本框 34">
            <a:extLst>
              <a:ext uri="{FF2B5EF4-FFF2-40B4-BE49-F238E27FC236}">
                <a16:creationId xmlns:a16="http://schemas.microsoft.com/office/drawing/2014/main" id="{9B5B8163-4AFE-ED91-B0F5-018653774A17}"/>
              </a:ext>
            </a:extLst>
          </p:cNvPr>
          <p:cNvSpPr txBox="1"/>
          <p:nvPr/>
        </p:nvSpPr>
        <p:spPr>
          <a:xfrm>
            <a:off x="8043524" y="3614866"/>
            <a:ext cx="797426" cy="400110"/>
          </a:xfrm>
          <a:prstGeom prst="rect">
            <a:avLst/>
          </a:prstGeom>
          <a:noFill/>
        </p:spPr>
        <p:txBody>
          <a:bodyPr wrap="square" rtlCol="0">
            <a:spAutoFit/>
          </a:bodyPr>
          <a:lstStyle/>
          <a:p>
            <a:r>
              <a:rPr lang="en-US" altLang="zh-CN" sz="2000" b="1" dirty="0"/>
              <a:t>c)</a:t>
            </a:r>
            <a:endParaRPr lang="zh-CN" altLang="en-US" sz="2000" b="1" dirty="0"/>
          </a:p>
        </p:txBody>
      </p:sp>
      <p:sp>
        <p:nvSpPr>
          <p:cNvPr id="38" name="文本框 37">
            <a:extLst>
              <a:ext uri="{FF2B5EF4-FFF2-40B4-BE49-F238E27FC236}">
                <a16:creationId xmlns:a16="http://schemas.microsoft.com/office/drawing/2014/main" id="{356D3561-D4D8-9E26-B304-81B431B224AC}"/>
              </a:ext>
            </a:extLst>
          </p:cNvPr>
          <p:cNvSpPr txBox="1"/>
          <p:nvPr/>
        </p:nvSpPr>
        <p:spPr>
          <a:xfrm>
            <a:off x="460204" y="4259570"/>
            <a:ext cx="4951485"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t>提高退火温度，临界转变温度先升高后降低。</a:t>
            </a:r>
          </a:p>
        </p:txBody>
      </p:sp>
      <p:graphicFrame>
        <p:nvGraphicFramePr>
          <p:cNvPr id="3" name="表格 2">
            <a:extLst>
              <a:ext uri="{FF2B5EF4-FFF2-40B4-BE49-F238E27FC236}">
                <a16:creationId xmlns:a16="http://schemas.microsoft.com/office/drawing/2014/main" id="{67A569D9-CE4F-2E22-E380-FCFD6D51B13A}"/>
              </a:ext>
            </a:extLst>
          </p:cNvPr>
          <p:cNvGraphicFramePr>
            <a:graphicFrameLocks noGrp="1"/>
          </p:cNvGraphicFramePr>
          <p:nvPr>
            <p:extLst>
              <p:ext uri="{D42A27DB-BD31-4B8C-83A1-F6EECF244321}">
                <p14:modId xmlns:p14="http://schemas.microsoft.com/office/powerpoint/2010/main" val="2214514468"/>
              </p:ext>
            </p:extLst>
          </p:nvPr>
        </p:nvGraphicFramePr>
        <p:xfrm>
          <a:off x="460204" y="4790583"/>
          <a:ext cx="8948962" cy="1902071"/>
        </p:xfrm>
        <a:graphic>
          <a:graphicData uri="http://schemas.openxmlformats.org/drawingml/2006/table">
            <a:tbl>
              <a:tblPr>
                <a:tableStyleId>{5C22544A-7EE6-4342-B048-85BDC9FD1C3A}</a:tableStyleId>
              </a:tblPr>
              <a:tblGrid>
                <a:gridCol w="1671556">
                  <a:extLst>
                    <a:ext uri="{9D8B030D-6E8A-4147-A177-3AD203B41FA5}">
                      <a16:colId xmlns:a16="http://schemas.microsoft.com/office/drawing/2014/main" val="146905613"/>
                    </a:ext>
                  </a:extLst>
                </a:gridCol>
                <a:gridCol w="1811609">
                  <a:extLst>
                    <a:ext uri="{9D8B030D-6E8A-4147-A177-3AD203B41FA5}">
                      <a16:colId xmlns:a16="http://schemas.microsoft.com/office/drawing/2014/main" val="384481877"/>
                    </a:ext>
                  </a:extLst>
                </a:gridCol>
                <a:gridCol w="2260641">
                  <a:extLst>
                    <a:ext uri="{9D8B030D-6E8A-4147-A177-3AD203B41FA5}">
                      <a16:colId xmlns:a16="http://schemas.microsoft.com/office/drawing/2014/main" val="3784640899"/>
                    </a:ext>
                  </a:extLst>
                </a:gridCol>
                <a:gridCol w="1672255">
                  <a:extLst>
                    <a:ext uri="{9D8B030D-6E8A-4147-A177-3AD203B41FA5}">
                      <a16:colId xmlns:a16="http://schemas.microsoft.com/office/drawing/2014/main" val="764045086"/>
                    </a:ext>
                  </a:extLst>
                </a:gridCol>
                <a:gridCol w="1532901">
                  <a:extLst>
                    <a:ext uri="{9D8B030D-6E8A-4147-A177-3AD203B41FA5}">
                      <a16:colId xmlns:a16="http://schemas.microsoft.com/office/drawing/2014/main" val="3598229392"/>
                    </a:ext>
                  </a:extLst>
                </a:gridCol>
              </a:tblGrid>
              <a:tr h="601799">
                <a:tc>
                  <a:txBody>
                    <a:bodyPr/>
                    <a:lstStyle/>
                    <a:p>
                      <a:pPr algn="l" fontAlgn="ctr">
                        <a:lnSpc>
                          <a:spcPct val="100000"/>
                        </a:lnSpc>
                      </a:pP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lnSpc>
                          <a:spcPct val="100000"/>
                        </a:lnSpc>
                      </a:pPr>
                      <a:r>
                        <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rPr>
                        <a:t>退火温度</a:t>
                      </a:r>
                      <a:r>
                        <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rPr>
                        <a:t>时间</a:t>
                      </a:r>
                    </a:p>
                    <a:p>
                      <a:pPr algn="l" fontAlgn="ct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solidFill>
                      <a:schemeClr val="accent5"/>
                    </a:solidFill>
                  </a:tcPr>
                </a:tc>
                <a:tc>
                  <a:txBody>
                    <a:bodyPr/>
                    <a:lstStyle/>
                    <a:p>
                      <a:pPr marL="0" algn="l" defTabSz="914400" rtl="0" eaLnBrk="1" fontAlgn="ctr" latinLnBrk="0" hangingPunct="1"/>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薄膜厚度（</a:t>
                      </a:r>
                      <a:r>
                        <a:rPr lang="en-US" altLang="zh-CN"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nm</a:t>
                      </a:r>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6350" marR="6350" marT="6350" marB="0" anchor="ctr">
                    <a:solidFill>
                      <a:schemeClr val="accent5"/>
                    </a:solidFill>
                  </a:tcPr>
                </a:tc>
                <a:tc>
                  <a:txBody>
                    <a:bodyPr/>
                    <a:lstStyle/>
                    <a:p>
                      <a:pPr marL="0" algn="l" defTabSz="914400" rtl="0" eaLnBrk="1" fontAlgn="ctr" latinLnBrk="0" hangingPunct="1"/>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薄膜电阻率（</a:t>
                      </a:r>
                      <a:r>
                        <a:rPr lang="en-US" altLang="zh-CN" sz="1800" b="1" i="0" u="none" strike="noStrike" kern="12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uΩ·cm</a:t>
                      </a:r>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6350" marR="6350" marT="6350" marB="0" anchor="ctr">
                    <a:solidFill>
                      <a:schemeClr val="accent5"/>
                    </a:solidFill>
                  </a:tcPr>
                </a:tc>
                <a:tc>
                  <a:txBody>
                    <a:bodyPr/>
                    <a:lstStyle/>
                    <a:p>
                      <a:pPr marL="0" algn="l" defTabSz="914400" rtl="0" eaLnBrk="1" fontAlgn="ctr" latinLnBrk="0" hangingPunct="1"/>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 薄膜应力（</a:t>
                      </a:r>
                      <a:r>
                        <a:rPr lang="en-US" sz="1800" b="1" i="0" u="none" strike="noStrike" kern="12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Mpa</a:t>
                      </a:r>
                      <a:r>
                        <a:rPr 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6350" marR="6350" marT="6350" marB="0" anchor="ctr">
                    <a:solidFill>
                      <a:schemeClr val="accent5"/>
                    </a:solidFill>
                  </a:tcPr>
                </a:tc>
                <a:tc>
                  <a:txBody>
                    <a:bodyPr/>
                    <a:lstStyle/>
                    <a:p>
                      <a:pPr marL="0" algn="l" defTabSz="914400" rtl="0" eaLnBrk="1" fontAlgn="ctr" latinLnBrk="0" hangingPunct="1"/>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转变温度（</a:t>
                      </a:r>
                      <a:r>
                        <a:rPr lang="en-US" altLang="zh-CN" sz="1800" b="1" i="0" u="none" strike="noStrike" kern="12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mK</a:t>
                      </a:r>
                      <a:r>
                        <a:rPr lang="zh-CN" altLang="en-US" sz="1800" b="1" i="0" u="none" strike="noStrike"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anchor="ctr">
                    <a:solidFill>
                      <a:schemeClr val="accent5"/>
                    </a:solidFill>
                  </a:tcPr>
                </a:tc>
                <a:extLst>
                  <a:ext uri="{0D108BD9-81ED-4DB2-BD59-A6C34878D82A}">
                    <a16:rowId xmlns:a16="http://schemas.microsoft.com/office/drawing/2014/main" val="1672434578"/>
                  </a:ext>
                </a:extLst>
              </a:tr>
              <a:tr h="357587">
                <a:tc>
                  <a:txBody>
                    <a:bodyPr/>
                    <a:lstStyle/>
                    <a:p>
                      <a:pPr algn="ctr" fontAlgn="ctr"/>
                      <a:r>
                        <a:rPr lang="zh-CN" altLang="en-US" sz="1600" b="1" u="none" strike="noStrike" dirty="0">
                          <a:effectLst/>
                          <a:latin typeface="Times New Roman" panose="02020603050405020304" pitchFamily="18" charset="0"/>
                          <a:cs typeface="Times New Roman" panose="02020603050405020304" pitchFamily="18" charset="0"/>
                        </a:rPr>
                        <a:t>无退火</a:t>
                      </a:r>
                      <a:endParaRPr lang="zh-CN" alt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249,242,254</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17.9,17,4,18.2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-1648</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37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624490704"/>
                  </a:ext>
                </a:extLst>
              </a:tr>
              <a:tr h="357587">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230℃</a:t>
                      </a:r>
                      <a:r>
                        <a:rPr lang="zh-CN" altLang="en-US"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20min)</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236,231,240</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18.1,17.7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-1582</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47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1247164802"/>
                  </a:ext>
                </a:extLst>
              </a:tr>
              <a:tr h="357587">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   300℃ </a:t>
                      </a:r>
                      <a:r>
                        <a:rPr lang="zh-CN" altLang="en-US"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20min</a:t>
                      </a:r>
                      <a:r>
                        <a:rPr lang="zh-CN" altLang="en-US" sz="1600" b="1" u="none" strike="noStrike" dirty="0">
                          <a:effectLst/>
                          <a:latin typeface="Times New Roman" panose="02020603050405020304" pitchFamily="18" charset="0"/>
                          <a:cs typeface="Times New Roman" panose="02020603050405020304" pitchFamily="18" charset="0"/>
                        </a:rPr>
                        <a:t>）</a:t>
                      </a:r>
                      <a:endParaRPr lang="en-US"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251,259,257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18,18.6,18.5</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-1477</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tc>
                  <a:txBody>
                    <a:bodyPr/>
                    <a:lstStyle/>
                    <a:p>
                      <a:pPr algn="ctr" fontAlgn="ctr"/>
                      <a:r>
                        <a:rPr lang="en-US" altLang="zh-CN" sz="1600" b="1" u="none" strike="noStrike" dirty="0">
                          <a:effectLst/>
                          <a:latin typeface="Times New Roman" panose="02020603050405020304" pitchFamily="18" charset="0"/>
                          <a:cs typeface="Times New Roman" panose="02020603050405020304" pitchFamily="18" charset="0"/>
                        </a:rPr>
                        <a:t>31.5</a:t>
                      </a:r>
                      <a:endParaRPr lang="en-US" altLang="zh-CN" sz="16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548049642"/>
                  </a:ext>
                </a:extLst>
              </a:tr>
            </a:tbl>
          </a:graphicData>
        </a:graphic>
      </p:graphicFrame>
    </p:spTree>
    <p:extLst>
      <p:ext uri="{BB962C8B-B14F-4D97-AF65-F5344CB8AC3E}">
        <p14:creationId xmlns:p14="http://schemas.microsoft.com/office/powerpoint/2010/main" val="264469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13</a:t>
            </a:fld>
            <a:endParaRPr lang="zh-CN" altLang="en-US" dirty="0"/>
          </a:p>
        </p:txBody>
      </p:sp>
      <p:pic>
        <p:nvPicPr>
          <p:cNvPr id="4" name="图片 3">
            <a:extLst>
              <a:ext uri="{FF2B5EF4-FFF2-40B4-BE49-F238E27FC236}">
                <a16:creationId xmlns:a16="http://schemas.microsoft.com/office/drawing/2014/main" id="{151DE09C-1916-2237-4EBE-8972C7001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5257"/>
            <a:ext cx="3857775" cy="3050920"/>
          </a:xfrm>
          <a:prstGeom prst="rect">
            <a:avLst/>
          </a:prstGeom>
        </p:spPr>
      </p:pic>
      <p:pic>
        <p:nvPicPr>
          <p:cNvPr id="6" name="图片 5">
            <a:extLst>
              <a:ext uri="{FF2B5EF4-FFF2-40B4-BE49-F238E27FC236}">
                <a16:creationId xmlns:a16="http://schemas.microsoft.com/office/drawing/2014/main" id="{09F344CB-E042-30BE-0226-3B441A212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425" y="1095257"/>
            <a:ext cx="4086225" cy="3096658"/>
          </a:xfrm>
          <a:prstGeom prst="rect">
            <a:avLst/>
          </a:prstGeom>
        </p:spPr>
      </p:pic>
      <p:pic>
        <p:nvPicPr>
          <p:cNvPr id="8" name="图片 7">
            <a:extLst>
              <a:ext uri="{FF2B5EF4-FFF2-40B4-BE49-F238E27FC236}">
                <a16:creationId xmlns:a16="http://schemas.microsoft.com/office/drawing/2014/main" id="{CBADB32E-169C-6B2C-3C6A-9AF2CF703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300" y="1005687"/>
            <a:ext cx="4301853" cy="3206596"/>
          </a:xfrm>
          <a:prstGeom prst="rect">
            <a:avLst/>
          </a:prstGeom>
        </p:spPr>
      </p:pic>
      <p:graphicFrame>
        <p:nvGraphicFramePr>
          <p:cNvPr id="16" name="表格 15">
            <a:extLst>
              <a:ext uri="{FF2B5EF4-FFF2-40B4-BE49-F238E27FC236}">
                <a16:creationId xmlns:a16="http://schemas.microsoft.com/office/drawing/2014/main" id="{04F966E5-DB69-E510-2B0B-4A79541F9DA6}"/>
              </a:ext>
            </a:extLst>
          </p:cNvPr>
          <p:cNvGraphicFramePr>
            <a:graphicFrameLocks noGrp="1"/>
          </p:cNvGraphicFramePr>
          <p:nvPr>
            <p:extLst>
              <p:ext uri="{D42A27DB-BD31-4B8C-83A1-F6EECF244321}">
                <p14:modId xmlns:p14="http://schemas.microsoft.com/office/powerpoint/2010/main" val="4151502542"/>
              </p:ext>
            </p:extLst>
          </p:nvPr>
        </p:nvGraphicFramePr>
        <p:xfrm>
          <a:off x="357038" y="4191915"/>
          <a:ext cx="8315326" cy="2593753"/>
        </p:xfrm>
        <a:graphic>
          <a:graphicData uri="http://schemas.openxmlformats.org/drawingml/2006/table">
            <a:tbl>
              <a:tblPr>
                <a:tableStyleId>{5C22544A-7EE6-4342-B048-85BDC9FD1C3A}</a:tableStyleId>
              </a:tblPr>
              <a:tblGrid>
                <a:gridCol w="1746748">
                  <a:extLst>
                    <a:ext uri="{9D8B030D-6E8A-4147-A177-3AD203B41FA5}">
                      <a16:colId xmlns:a16="http://schemas.microsoft.com/office/drawing/2014/main" val="3288178363"/>
                    </a:ext>
                  </a:extLst>
                </a:gridCol>
                <a:gridCol w="1478669">
                  <a:extLst>
                    <a:ext uri="{9D8B030D-6E8A-4147-A177-3AD203B41FA5}">
                      <a16:colId xmlns:a16="http://schemas.microsoft.com/office/drawing/2014/main" val="1779682571"/>
                    </a:ext>
                  </a:extLst>
                </a:gridCol>
                <a:gridCol w="1965597">
                  <a:extLst>
                    <a:ext uri="{9D8B030D-6E8A-4147-A177-3AD203B41FA5}">
                      <a16:colId xmlns:a16="http://schemas.microsoft.com/office/drawing/2014/main" val="2093962426"/>
                    </a:ext>
                  </a:extLst>
                </a:gridCol>
                <a:gridCol w="1533048">
                  <a:extLst>
                    <a:ext uri="{9D8B030D-6E8A-4147-A177-3AD203B41FA5}">
                      <a16:colId xmlns:a16="http://schemas.microsoft.com/office/drawing/2014/main" val="1017217246"/>
                    </a:ext>
                  </a:extLst>
                </a:gridCol>
                <a:gridCol w="1591264">
                  <a:extLst>
                    <a:ext uri="{9D8B030D-6E8A-4147-A177-3AD203B41FA5}">
                      <a16:colId xmlns:a16="http://schemas.microsoft.com/office/drawing/2014/main" val="2542568256"/>
                    </a:ext>
                  </a:extLst>
                </a:gridCol>
              </a:tblGrid>
              <a:tr h="466691">
                <a:tc>
                  <a:txBody>
                    <a:bodyPr/>
                    <a:lstStyle/>
                    <a:p>
                      <a:pPr algn="l" fontAlgn="ctr"/>
                      <a:r>
                        <a:rPr lang="zh-CN" altLang="en-US" sz="1600" b="1" u="none" strike="noStrike">
                          <a:effectLst/>
                        </a:rPr>
                        <a:t>退火温度（时间）</a:t>
                      </a:r>
                      <a:endParaRPr lang="zh-CN" altLang="en-US" sz="1600" b="1" i="0" u="none" strike="noStrike">
                        <a:effectLst/>
                        <a:latin typeface="宋体" panose="02010600030101010101" pitchFamily="2" charset="-122"/>
                        <a:ea typeface="宋体" panose="02010600030101010101" pitchFamily="2" charset="-122"/>
                      </a:endParaRPr>
                    </a:p>
                  </a:txBody>
                  <a:tcPr marL="6350" marR="6350" marT="6350" marB="0" anchor="ctr">
                    <a:solidFill>
                      <a:schemeClr val="accent5"/>
                    </a:solidFill>
                  </a:tcPr>
                </a:tc>
                <a:tc>
                  <a:txBody>
                    <a:bodyPr/>
                    <a:lstStyle/>
                    <a:p>
                      <a:pPr algn="l" fontAlgn="ctr"/>
                      <a:r>
                        <a:rPr lang="zh-CN" altLang="en-US" sz="1600" b="1" u="none" strike="noStrike" dirty="0">
                          <a:effectLst/>
                        </a:rPr>
                        <a:t>薄膜厚度（</a:t>
                      </a:r>
                      <a:r>
                        <a:rPr lang="en-US" altLang="zh-CN" sz="1600" b="1" u="none" strike="noStrike" dirty="0">
                          <a:effectLst/>
                        </a:rPr>
                        <a:t>nm</a:t>
                      </a:r>
                      <a:r>
                        <a:rPr lang="zh-CN" altLang="en-US" sz="1600" b="1" u="none" strike="noStrike" dirty="0">
                          <a:effectLst/>
                        </a:rPr>
                        <a:t>）</a:t>
                      </a:r>
                      <a:endParaRPr lang="zh-CN" altLang="en-US" sz="1600" b="1" i="0" u="none" strike="noStrike" dirty="0">
                        <a:effectLst/>
                        <a:latin typeface="宋体" panose="02010600030101010101" pitchFamily="2" charset="-122"/>
                        <a:ea typeface="宋体" panose="02010600030101010101" pitchFamily="2" charset="-122"/>
                      </a:endParaRPr>
                    </a:p>
                  </a:txBody>
                  <a:tcPr marL="6350" marR="6350" marT="6350" marB="0" anchor="ctr">
                    <a:solidFill>
                      <a:schemeClr val="accent5"/>
                    </a:solidFill>
                  </a:tcPr>
                </a:tc>
                <a:tc>
                  <a:txBody>
                    <a:bodyPr/>
                    <a:lstStyle/>
                    <a:p>
                      <a:pPr algn="l" fontAlgn="ctr"/>
                      <a:r>
                        <a:rPr lang="zh-CN" altLang="en-US" sz="1600" b="1" u="none" strike="noStrike" dirty="0">
                          <a:effectLst/>
                        </a:rPr>
                        <a:t>薄膜电阻率（</a:t>
                      </a:r>
                      <a:r>
                        <a:rPr lang="en-US" altLang="zh-CN" sz="1600" b="1" u="none" strike="noStrike" dirty="0" err="1">
                          <a:effectLst/>
                        </a:rPr>
                        <a:t>uΩ·cm</a:t>
                      </a:r>
                      <a:r>
                        <a:rPr lang="zh-CN" altLang="en-US" sz="1600" b="1" u="none" strike="noStrike" dirty="0">
                          <a:effectLst/>
                        </a:rPr>
                        <a:t>）</a:t>
                      </a:r>
                      <a:endParaRPr lang="zh-CN" altLang="en-US" sz="1600" b="1" i="0" u="none" strike="noStrike" dirty="0">
                        <a:effectLst/>
                        <a:latin typeface="宋体" panose="02010600030101010101" pitchFamily="2" charset="-122"/>
                        <a:ea typeface="宋体" panose="02010600030101010101" pitchFamily="2" charset="-122"/>
                      </a:endParaRPr>
                    </a:p>
                  </a:txBody>
                  <a:tcPr marL="6350" marR="6350" marT="6350" marB="0" anchor="ctr">
                    <a:solidFill>
                      <a:schemeClr val="accent5"/>
                    </a:solidFill>
                  </a:tcPr>
                </a:tc>
                <a:tc>
                  <a:txBody>
                    <a:bodyPr/>
                    <a:lstStyle/>
                    <a:p>
                      <a:pPr algn="l" fontAlgn="ctr"/>
                      <a:r>
                        <a:rPr lang="zh-CN" altLang="en-US" sz="1600" b="1" u="none" strike="noStrike" dirty="0">
                          <a:effectLst/>
                        </a:rPr>
                        <a:t>薄膜应力（</a:t>
                      </a:r>
                      <a:r>
                        <a:rPr lang="en-US" sz="1600" b="1" u="none" strike="noStrike" dirty="0" err="1">
                          <a:effectLst/>
                        </a:rPr>
                        <a:t>Mpa</a:t>
                      </a:r>
                      <a:r>
                        <a:rPr lang="en-US" sz="1600" b="1" u="none" strike="noStrike" dirty="0">
                          <a:effectLst/>
                        </a:rPr>
                        <a:t>)</a:t>
                      </a:r>
                      <a:endParaRPr lang="en-US" sz="1600" b="1" i="0" u="none" strike="noStrike" dirty="0">
                        <a:effectLst/>
                        <a:latin typeface="宋体" panose="02010600030101010101" pitchFamily="2" charset="-122"/>
                        <a:ea typeface="宋体" panose="02010600030101010101" pitchFamily="2" charset="-122"/>
                      </a:endParaRPr>
                    </a:p>
                  </a:txBody>
                  <a:tcPr marL="6350" marR="6350" marT="6350" marB="0" anchor="ctr">
                    <a:solidFill>
                      <a:schemeClr val="accent5"/>
                    </a:solidFill>
                  </a:tcPr>
                </a:tc>
                <a:tc>
                  <a:txBody>
                    <a:bodyPr/>
                    <a:lstStyle/>
                    <a:p>
                      <a:pPr algn="ctr" fontAlgn="ctr"/>
                      <a:r>
                        <a:rPr lang="zh-CN" altLang="en-US" sz="1600" b="1" u="none" strike="noStrike" dirty="0">
                          <a:effectLst/>
                        </a:rPr>
                        <a:t>转变温度（</a:t>
                      </a:r>
                      <a:r>
                        <a:rPr lang="en-US" altLang="zh-CN" sz="1600" b="1" u="none" strike="noStrike" dirty="0" err="1">
                          <a:effectLst/>
                        </a:rPr>
                        <a:t>mK</a:t>
                      </a:r>
                      <a:r>
                        <a:rPr lang="zh-CN" altLang="en-US" sz="1600" b="1" u="none" strike="noStrike" dirty="0">
                          <a:effectLst/>
                        </a:rPr>
                        <a:t>）</a:t>
                      </a:r>
                      <a:endParaRPr lang="zh-CN" altLang="en-US" sz="1600" b="1" i="0" u="none" strike="noStrike" dirty="0">
                        <a:effectLst/>
                        <a:latin typeface="宋体" panose="02010600030101010101" pitchFamily="2" charset="-122"/>
                        <a:ea typeface="宋体" panose="02010600030101010101" pitchFamily="2" charset="-122"/>
                      </a:endParaRPr>
                    </a:p>
                  </a:txBody>
                  <a:tcPr anchor="ctr">
                    <a:solidFill>
                      <a:schemeClr val="accent5"/>
                    </a:solidFill>
                  </a:tcPr>
                </a:tc>
                <a:extLst>
                  <a:ext uri="{0D108BD9-81ED-4DB2-BD59-A6C34878D82A}">
                    <a16:rowId xmlns:a16="http://schemas.microsoft.com/office/drawing/2014/main" val="476186255"/>
                  </a:ext>
                </a:extLst>
              </a:tr>
              <a:tr h="389869">
                <a:tc>
                  <a:txBody>
                    <a:bodyPr/>
                    <a:lstStyle/>
                    <a:p>
                      <a:pPr algn="l" fontAlgn="ctr"/>
                      <a:r>
                        <a:rPr lang="en-US" sz="1600" b="1" u="none" strike="noStrike">
                          <a:effectLst/>
                        </a:rPr>
                        <a:t>200℃（20min）</a:t>
                      </a:r>
                      <a:endParaRPr lang="en-US" sz="1600" b="1" i="0" u="none" strike="noStrike">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257,259</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22.8,23</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-1242</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110</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4041789500"/>
                  </a:ext>
                </a:extLst>
              </a:tr>
              <a:tr h="389869">
                <a:tc>
                  <a:txBody>
                    <a:bodyPr/>
                    <a:lstStyle/>
                    <a:p>
                      <a:pPr algn="l" fontAlgn="ctr"/>
                      <a:r>
                        <a:rPr lang="en-US" sz="1600" b="1" u="none" strike="noStrike">
                          <a:effectLst/>
                        </a:rPr>
                        <a:t>200℃（1h）</a:t>
                      </a:r>
                      <a:endParaRPr lang="en-US" sz="1600" b="1" i="0" u="none" strike="noStrike">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225,222,222</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16.4,16.2</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-1795</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40</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76209268"/>
                  </a:ext>
                </a:extLst>
              </a:tr>
              <a:tr h="336831">
                <a:tc>
                  <a:txBody>
                    <a:bodyPr/>
                    <a:lstStyle/>
                    <a:p>
                      <a:pPr algn="l" fontAlgn="ctr"/>
                      <a:r>
                        <a:rPr lang="en-US" sz="1600" b="1" u="none" strike="noStrike">
                          <a:effectLst/>
                        </a:rPr>
                        <a:t>230℃（20min)</a:t>
                      </a:r>
                      <a:endParaRPr lang="en-US" sz="1600" b="1" i="0" u="none" strike="noStrike">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236,231,240</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18.1,17.7</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-1582</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50</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98493186"/>
                  </a:ext>
                </a:extLst>
              </a:tr>
              <a:tr h="336831">
                <a:tc>
                  <a:txBody>
                    <a:bodyPr/>
                    <a:lstStyle/>
                    <a:p>
                      <a:pPr algn="l" fontAlgn="ctr"/>
                      <a:r>
                        <a:rPr lang="en-US" sz="1600" b="1" u="none" strike="noStrike" dirty="0">
                          <a:effectLst/>
                        </a:rPr>
                        <a:t>230℃（1h)</a:t>
                      </a:r>
                      <a:endParaRPr lang="en-US"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234,227,238</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18,17.4</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-1662</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45</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3740777771"/>
                  </a:ext>
                </a:extLst>
              </a:tr>
              <a:tr h="336831">
                <a:tc>
                  <a:txBody>
                    <a:bodyPr/>
                    <a:lstStyle/>
                    <a:p>
                      <a:pPr algn="l" fontAlgn="ctr"/>
                      <a:r>
                        <a:rPr lang="en-US" sz="1600" b="1" u="none" strike="noStrike" dirty="0">
                          <a:effectLst/>
                        </a:rPr>
                        <a:t>400℃（10min)</a:t>
                      </a:r>
                      <a:endParaRPr lang="en-US"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217,213,219</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15.8,15.9</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i="0" u="none" strike="noStrike" dirty="0">
                          <a:effectLst/>
                          <a:latin typeface="宋体" panose="02010600030101010101" pitchFamily="2" charset="-122"/>
                          <a:ea typeface="宋体" panose="02010600030101010101" pitchFamily="2" charset="-122"/>
                        </a:rPr>
                        <a:t>-1500</a:t>
                      </a:r>
                    </a:p>
                  </a:txBody>
                  <a:tcPr marL="6350" marR="6350" marT="6350" marB="0" anchor="ctr"/>
                </a:tc>
                <a:tc>
                  <a:txBody>
                    <a:bodyPr/>
                    <a:lstStyle/>
                    <a:p>
                      <a:pPr algn="ctr" fontAlgn="ctr"/>
                      <a:r>
                        <a:rPr lang="en-US" altLang="zh-CN" sz="1600" b="1" u="none" strike="noStrike" dirty="0">
                          <a:effectLst/>
                        </a:rPr>
                        <a:t>31</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540396116"/>
                  </a:ext>
                </a:extLst>
              </a:tr>
              <a:tr h="336831">
                <a:tc>
                  <a:txBody>
                    <a:bodyPr/>
                    <a:lstStyle/>
                    <a:p>
                      <a:pPr algn="l" fontAlgn="ctr"/>
                      <a:r>
                        <a:rPr lang="en-US" sz="1600" b="1" u="none" strike="noStrike" dirty="0">
                          <a:effectLst/>
                        </a:rPr>
                        <a:t>400℃（1h)</a:t>
                      </a:r>
                      <a:endParaRPr lang="en-US"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264,</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18.4</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-1399</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1" u="none" strike="noStrike" dirty="0">
                          <a:effectLst/>
                        </a:rPr>
                        <a:t>27</a:t>
                      </a:r>
                      <a:endParaRPr lang="en-US" altLang="zh-CN" sz="1600" b="1" i="0" u="none" strike="noStrike" dirty="0">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2214211362"/>
                  </a:ext>
                </a:extLst>
              </a:tr>
            </a:tbl>
          </a:graphicData>
        </a:graphic>
      </p:graphicFrame>
      <p:sp>
        <p:nvSpPr>
          <p:cNvPr id="3" name="文本框 2">
            <a:extLst>
              <a:ext uri="{FF2B5EF4-FFF2-40B4-BE49-F238E27FC236}">
                <a16:creationId xmlns:a16="http://schemas.microsoft.com/office/drawing/2014/main" id="{485657D2-623E-EFAB-4C51-21F1A13E2063}"/>
              </a:ext>
            </a:extLst>
          </p:cNvPr>
          <p:cNvSpPr txBox="1"/>
          <p:nvPr/>
        </p:nvSpPr>
        <p:spPr>
          <a:xfrm>
            <a:off x="8739337" y="4212283"/>
            <a:ext cx="3095625" cy="1121461"/>
          </a:xfrm>
          <a:prstGeom prst="rect">
            <a:avLst/>
          </a:prstGeom>
          <a:noFill/>
        </p:spPr>
        <p:txBody>
          <a:bodyPr wrap="square" rtlCol="0">
            <a:spAutoFit/>
          </a:bodyPr>
          <a:lstStyle/>
          <a:p>
            <a:pPr marL="285750" indent="-285750">
              <a:lnSpc>
                <a:spcPct val="200000"/>
              </a:lnSpc>
              <a:buFont typeface="Wingdings" panose="05000000000000000000" pitchFamily="2" charset="2"/>
              <a:buChar char="u"/>
            </a:pPr>
            <a:r>
              <a:rPr lang="zh-CN" altLang="en-US" b="1" dirty="0"/>
              <a:t>退火时间延长，转变温度降低。</a:t>
            </a:r>
          </a:p>
        </p:txBody>
      </p:sp>
    </p:spTree>
    <p:extLst>
      <p:ext uri="{BB962C8B-B14F-4D97-AF65-F5344CB8AC3E}">
        <p14:creationId xmlns:p14="http://schemas.microsoft.com/office/powerpoint/2010/main" val="407278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14</a:t>
            </a:fld>
            <a:endParaRPr lang="zh-CN" altLang="en-US" dirty="0"/>
          </a:p>
        </p:txBody>
      </p:sp>
      <p:sp>
        <p:nvSpPr>
          <p:cNvPr id="4" name="文本框 3">
            <a:extLst>
              <a:ext uri="{FF2B5EF4-FFF2-40B4-BE49-F238E27FC236}">
                <a16:creationId xmlns:a16="http://schemas.microsoft.com/office/drawing/2014/main" id="{14E728E8-4321-2728-E45B-9E9EAEEDF38A}"/>
              </a:ext>
            </a:extLst>
          </p:cNvPr>
          <p:cNvSpPr txBox="1"/>
          <p:nvPr/>
        </p:nvSpPr>
        <p:spPr>
          <a:xfrm>
            <a:off x="285750" y="1171575"/>
            <a:ext cx="3181350" cy="461665"/>
          </a:xfrm>
          <a:prstGeom prst="rect">
            <a:avLst/>
          </a:prstGeom>
          <a:noFill/>
        </p:spPr>
        <p:txBody>
          <a:bodyPr wrap="square" rtlCol="0">
            <a:spAutoFit/>
          </a:bodyPr>
          <a:lstStyle/>
          <a:p>
            <a:r>
              <a:rPr lang="zh-CN" altLang="en-US" sz="2400" b="1" dirty="0"/>
              <a:t>实验小结</a:t>
            </a:r>
          </a:p>
        </p:txBody>
      </p:sp>
      <p:sp>
        <p:nvSpPr>
          <p:cNvPr id="5" name="文本框 4">
            <a:extLst>
              <a:ext uri="{FF2B5EF4-FFF2-40B4-BE49-F238E27FC236}">
                <a16:creationId xmlns:a16="http://schemas.microsoft.com/office/drawing/2014/main" id="{BDA46153-0D89-7754-AE2F-F59315FCBB6D}"/>
              </a:ext>
            </a:extLst>
          </p:cNvPr>
          <p:cNvSpPr txBox="1"/>
          <p:nvPr/>
        </p:nvSpPr>
        <p:spPr>
          <a:xfrm>
            <a:off x="581024" y="1790700"/>
            <a:ext cx="10777856" cy="3337452"/>
          </a:xfrm>
          <a:prstGeom prst="rect">
            <a:avLst/>
          </a:prstGeom>
          <a:noFill/>
        </p:spPr>
        <p:txBody>
          <a:bodyPr wrap="square" rtlCol="0">
            <a:spAutoFit/>
          </a:bodyPr>
          <a:lstStyle/>
          <a:p>
            <a:pPr marL="342900" indent="-342900">
              <a:lnSpc>
                <a:spcPct val="200000"/>
              </a:lnSpc>
              <a:buAutoNum type="arabicParenR"/>
            </a:pPr>
            <a:r>
              <a:rPr lang="en-US" altLang="zh-CN" b="1" dirty="0"/>
              <a:t>XRD</a:t>
            </a:r>
            <a:r>
              <a:rPr lang="zh-CN" altLang="en-US" b="1" dirty="0"/>
              <a:t>显示，随着退火温度的升高，目前</a:t>
            </a:r>
            <a:r>
              <a:rPr lang="en-US" altLang="zh-CN" b="1" dirty="0"/>
              <a:t>α-W</a:t>
            </a:r>
            <a:r>
              <a:rPr lang="zh-CN" altLang="en-US" b="1" dirty="0"/>
              <a:t>的强度先增加后减小；随退火时间的延长，</a:t>
            </a:r>
            <a:r>
              <a:rPr lang="en-US" altLang="zh-CN" b="1" dirty="0"/>
              <a:t> α-W</a:t>
            </a:r>
            <a:r>
              <a:rPr lang="zh-CN" altLang="en-US" b="1" dirty="0"/>
              <a:t>的强度增加。</a:t>
            </a:r>
            <a:endParaRPr lang="en-US" altLang="zh-CN" b="1" dirty="0"/>
          </a:p>
          <a:p>
            <a:pPr marL="342900" indent="-342900">
              <a:lnSpc>
                <a:spcPct val="200000"/>
              </a:lnSpc>
              <a:buAutoNum type="arabicParenR"/>
            </a:pPr>
            <a:r>
              <a:rPr lang="zh-CN" altLang="en-US" b="1" dirty="0"/>
              <a:t>薄膜应力显示，随薄膜厚度减小，薄膜压应力减小；退火温度升高，薄膜压应力释放；</a:t>
            </a:r>
            <a:r>
              <a:rPr lang="en-US" altLang="zh-CN" b="1" dirty="0"/>
              <a:t>230</a:t>
            </a:r>
            <a:r>
              <a:rPr lang="zh-CN" altLang="en-US" b="1" dirty="0"/>
              <a:t>℃时，随退火时间延长薄膜的压应力增加。</a:t>
            </a:r>
            <a:endParaRPr lang="en-US" altLang="zh-CN" b="1" dirty="0"/>
          </a:p>
          <a:p>
            <a:pPr marL="342900" indent="-342900">
              <a:lnSpc>
                <a:spcPct val="200000"/>
              </a:lnSpc>
              <a:buAutoNum type="arabicParenR"/>
            </a:pPr>
            <a:r>
              <a:rPr lang="zh-CN" altLang="en-US" b="1" dirty="0"/>
              <a:t>薄膜电阻率显示，均处在</a:t>
            </a:r>
            <a:r>
              <a:rPr lang="en-US" altLang="zh-CN" b="1" dirty="0"/>
              <a:t>17-20 </a:t>
            </a:r>
            <a:r>
              <a:rPr lang="en-US" altLang="zh-CN" b="1" dirty="0" err="1"/>
              <a:t>uΩ·cm</a:t>
            </a:r>
            <a:r>
              <a:rPr lang="en-US" altLang="zh-CN" b="1" dirty="0"/>
              <a:t>.</a:t>
            </a:r>
          </a:p>
          <a:p>
            <a:pPr marL="342900" indent="-342900">
              <a:lnSpc>
                <a:spcPct val="200000"/>
              </a:lnSpc>
              <a:buAutoNum type="arabicParenR"/>
            </a:pPr>
            <a:r>
              <a:rPr lang="zh-CN" altLang="en-US" b="1" dirty="0"/>
              <a:t>薄膜的转变温度显示，随退火温度的升高，先升高后降低；随退火时间的延长而降低。</a:t>
            </a:r>
            <a:endParaRPr lang="en-US" altLang="zh-CN" b="1" dirty="0"/>
          </a:p>
          <a:p>
            <a:pPr marL="342900" indent="-342900">
              <a:lnSpc>
                <a:spcPct val="200000"/>
              </a:lnSpc>
              <a:buAutoNum type="arabicParenR"/>
            </a:pPr>
            <a:r>
              <a:rPr lang="en-US" altLang="zh-CN" b="1" dirty="0"/>
              <a:t>XRD</a:t>
            </a:r>
            <a:r>
              <a:rPr lang="zh-CN" altLang="en-US" b="1" dirty="0"/>
              <a:t>与转变温度比较，</a:t>
            </a:r>
            <a:r>
              <a:rPr lang="en-US" altLang="zh-CN" b="1" dirty="0"/>
              <a:t>α-W </a:t>
            </a:r>
            <a:r>
              <a:rPr lang="zh-CN" altLang="en-US" b="1" dirty="0"/>
              <a:t>的强度高，薄膜转变温度不一定低。</a:t>
            </a:r>
            <a:endParaRPr lang="en-US" altLang="zh-CN" b="1" dirty="0"/>
          </a:p>
        </p:txBody>
      </p:sp>
    </p:spTree>
    <p:extLst>
      <p:ext uri="{BB962C8B-B14F-4D97-AF65-F5344CB8AC3E}">
        <p14:creationId xmlns:p14="http://schemas.microsoft.com/office/powerpoint/2010/main" val="20154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64F0A8-5DEB-E60F-0205-32C4EC0C4E8A}"/>
              </a:ext>
            </a:extLst>
          </p:cNvPr>
          <p:cNvSpPr txBox="1"/>
          <p:nvPr/>
        </p:nvSpPr>
        <p:spPr>
          <a:xfrm>
            <a:off x="1266824" y="1490650"/>
            <a:ext cx="7562851" cy="3416769"/>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CN" altLang="en-US" sz="2800" b="1" dirty="0"/>
              <a:t>研究背景及原理</a:t>
            </a:r>
            <a:endParaRPr lang="en-US" altLang="zh-CN" sz="2800" b="1" dirty="0"/>
          </a:p>
          <a:p>
            <a:pPr marL="457200" indent="-457200">
              <a:lnSpc>
                <a:spcPct val="200000"/>
              </a:lnSpc>
              <a:buFont typeface="Wingdings" panose="05000000000000000000" pitchFamily="2" charset="2"/>
              <a:buChar char="p"/>
            </a:pPr>
            <a:r>
              <a:rPr lang="zh-CN" altLang="en-US" sz="2800" b="1" dirty="0"/>
              <a:t>钨薄膜实验制备以及表征测试</a:t>
            </a:r>
            <a:endParaRPr lang="en-US" altLang="zh-CN" sz="2800" b="1" dirty="0"/>
          </a:p>
          <a:p>
            <a:pPr marL="457200" indent="-457200">
              <a:lnSpc>
                <a:spcPct val="200000"/>
              </a:lnSpc>
              <a:buFont typeface="Wingdings" panose="05000000000000000000" pitchFamily="2" charset="2"/>
              <a:buChar char="p"/>
            </a:pPr>
            <a:r>
              <a:rPr lang="zh-CN" altLang="en-US" sz="2800" b="1" dirty="0">
                <a:solidFill>
                  <a:schemeClr val="accent2"/>
                </a:solidFill>
              </a:rPr>
              <a:t>光读出</a:t>
            </a:r>
            <a:r>
              <a:rPr lang="en-US" altLang="zh-CN" sz="2800" b="1" dirty="0">
                <a:solidFill>
                  <a:schemeClr val="accent2"/>
                </a:solidFill>
              </a:rPr>
              <a:t>W-TES</a:t>
            </a:r>
            <a:r>
              <a:rPr lang="zh-CN" altLang="en-US" sz="2800" b="1" dirty="0">
                <a:solidFill>
                  <a:schemeClr val="accent2"/>
                </a:solidFill>
              </a:rPr>
              <a:t>的</a:t>
            </a:r>
            <a:r>
              <a:rPr lang="en-US" altLang="zh-CN" sz="2800" b="1" dirty="0">
                <a:solidFill>
                  <a:schemeClr val="accent2"/>
                </a:solidFill>
              </a:rPr>
              <a:t>COMSOL</a:t>
            </a:r>
            <a:r>
              <a:rPr lang="zh-CN" altLang="en-US" sz="2800" b="1" dirty="0">
                <a:solidFill>
                  <a:schemeClr val="accent2"/>
                </a:solidFill>
              </a:rPr>
              <a:t>模拟仿真</a:t>
            </a:r>
            <a:endParaRPr lang="en-US" altLang="zh-CN" sz="2800" b="1" dirty="0">
              <a:solidFill>
                <a:schemeClr val="accent2"/>
              </a:solidFill>
            </a:endParaRPr>
          </a:p>
          <a:p>
            <a:pPr marL="457200" indent="-457200">
              <a:lnSpc>
                <a:spcPct val="200000"/>
              </a:lnSpc>
              <a:buFont typeface="Wingdings" panose="05000000000000000000" pitchFamily="2" charset="2"/>
              <a:buChar char="p"/>
            </a:pPr>
            <a:r>
              <a:rPr lang="zh-CN" altLang="en-US" sz="2800" b="1" dirty="0"/>
              <a:t>总结展望</a:t>
            </a:r>
          </a:p>
        </p:txBody>
      </p:sp>
    </p:spTree>
    <p:extLst>
      <p:ext uri="{BB962C8B-B14F-4D97-AF65-F5344CB8AC3E}">
        <p14:creationId xmlns:p14="http://schemas.microsoft.com/office/powerpoint/2010/main" val="321312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16</a:t>
            </a:fld>
            <a:endParaRPr lang="zh-CN" altLang="en-US" dirty="0"/>
          </a:p>
        </p:txBody>
      </p:sp>
      <p:sp>
        <p:nvSpPr>
          <p:cNvPr id="6" name="文本框 5">
            <a:extLst>
              <a:ext uri="{FF2B5EF4-FFF2-40B4-BE49-F238E27FC236}">
                <a16:creationId xmlns:a16="http://schemas.microsoft.com/office/drawing/2014/main" id="{DAE861DF-1CE5-718B-2C03-50E5D6DB995A}"/>
              </a:ext>
            </a:extLst>
          </p:cNvPr>
          <p:cNvSpPr txBox="1"/>
          <p:nvPr/>
        </p:nvSpPr>
        <p:spPr>
          <a:xfrm>
            <a:off x="2187616" y="234443"/>
            <a:ext cx="6156283" cy="523220"/>
          </a:xfrm>
          <a:prstGeom prst="rect">
            <a:avLst/>
          </a:prstGeom>
          <a:noFill/>
        </p:spPr>
        <p:txBody>
          <a:bodyPr wrap="square" rtlCol="0">
            <a:spAutoFit/>
          </a:bodyPr>
          <a:lstStyle/>
          <a:p>
            <a:r>
              <a:rPr lang="zh-CN" altLang="en-US" sz="2800" b="1" dirty="0"/>
              <a:t>光读出</a:t>
            </a:r>
            <a:r>
              <a:rPr lang="en-US" altLang="zh-CN" sz="2800" b="1" dirty="0"/>
              <a:t>TES—COMSOL</a:t>
            </a:r>
            <a:r>
              <a:rPr lang="zh-CN" altLang="en-US" sz="2800" b="1" dirty="0"/>
              <a:t>模拟仿真</a:t>
            </a:r>
          </a:p>
        </p:txBody>
      </p:sp>
      <p:pic>
        <p:nvPicPr>
          <p:cNvPr id="9" name="图片 8">
            <a:extLst>
              <a:ext uri="{FF2B5EF4-FFF2-40B4-BE49-F238E27FC236}">
                <a16:creationId xmlns:a16="http://schemas.microsoft.com/office/drawing/2014/main" id="{EF6E8A8C-7DBF-BFCC-1D78-0108F2C55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47" y="1053192"/>
            <a:ext cx="5982007" cy="2971953"/>
          </a:xfrm>
          <a:prstGeom prst="rect">
            <a:avLst/>
          </a:prstGeom>
        </p:spPr>
      </p:pic>
      <p:sp>
        <p:nvSpPr>
          <p:cNvPr id="10" name="文本框 9">
            <a:extLst>
              <a:ext uri="{FF2B5EF4-FFF2-40B4-BE49-F238E27FC236}">
                <a16:creationId xmlns:a16="http://schemas.microsoft.com/office/drawing/2014/main" id="{013E1F4D-CF8B-F9BC-3EB1-30F0AEB31F8F}"/>
              </a:ext>
            </a:extLst>
          </p:cNvPr>
          <p:cNvSpPr txBox="1"/>
          <p:nvPr/>
        </p:nvSpPr>
        <p:spPr>
          <a:xfrm>
            <a:off x="137174" y="3974345"/>
            <a:ext cx="4733925" cy="2031325"/>
          </a:xfrm>
          <a:prstGeom prst="rect">
            <a:avLst/>
          </a:prstGeom>
          <a:noFill/>
        </p:spPr>
        <p:txBody>
          <a:bodyPr wrap="square" rtlCol="0">
            <a:spAutoFit/>
          </a:bodyPr>
          <a:lstStyle/>
          <a:p>
            <a:pPr>
              <a:lnSpc>
                <a:spcPct val="150000"/>
              </a:lnSpc>
            </a:pPr>
            <a:r>
              <a:rPr lang="zh-CN" altLang="en-US" b="1" dirty="0"/>
              <a:t>构建模型：</a:t>
            </a:r>
            <a:endParaRPr lang="en-US" altLang="zh-CN" b="1" dirty="0"/>
          </a:p>
          <a:p>
            <a:pPr marL="285750" indent="285750">
              <a:lnSpc>
                <a:spcPct val="150000"/>
              </a:lnSpc>
              <a:buFont typeface="Wingdings" panose="05000000000000000000" pitchFamily="2" charset="2"/>
              <a:buChar char="ü"/>
            </a:pPr>
            <a:r>
              <a:rPr lang="en-US" altLang="zh-CN" b="1" dirty="0"/>
              <a:t>4.5cm*4.5cm*4.5cm LMO</a:t>
            </a:r>
          </a:p>
          <a:p>
            <a:pPr marL="285750" indent="285750">
              <a:lnSpc>
                <a:spcPct val="150000"/>
              </a:lnSpc>
              <a:buFont typeface="Wingdings" panose="05000000000000000000" pitchFamily="2" charset="2"/>
              <a:buChar char="ü"/>
            </a:pPr>
            <a:r>
              <a:rPr lang="en-US" altLang="zh-CN" b="1" dirty="0"/>
              <a:t>4.5cm*4.5cm*400um  Si</a:t>
            </a:r>
          </a:p>
          <a:p>
            <a:pPr marL="285750" indent="285750">
              <a:lnSpc>
                <a:spcPct val="150000"/>
              </a:lnSpc>
              <a:buFont typeface="Wingdings" panose="05000000000000000000" pitchFamily="2" charset="2"/>
              <a:buChar char="ü"/>
            </a:pPr>
            <a:r>
              <a:rPr lang="zh-CN" altLang="en-US" b="1" dirty="0"/>
              <a:t>中间缝隙</a:t>
            </a:r>
            <a:r>
              <a:rPr lang="en-US" altLang="zh-CN" b="1" dirty="0"/>
              <a:t>0.05cm</a:t>
            </a:r>
          </a:p>
          <a:p>
            <a:r>
              <a:rPr lang="en-US" altLang="zh-CN" dirty="0"/>
              <a:t>     </a:t>
            </a:r>
            <a:endParaRPr lang="zh-CN" altLang="en-US" dirty="0"/>
          </a:p>
        </p:txBody>
      </p:sp>
      <p:sp>
        <p:nvSpPr>
          <p:cNvPr id="14" name="箭头: 右 13">
            <a:extLst>
              <a:ext uri="{FF2B5EF4-FFF2-40B4-BE49-F238E27FC236}">
                <a16:creationId xmlns:a16="http://schemas.microsoft.com/office/drawing/2014/main" id="{61A310C6-F902-A2F7-F50C-25150C45441D}"/>
              </a:ext>
            </a:extLst>
          </p:cNvPr>
          <p:cNvSpPr/>
          <p:nvPr/>
        </p:nvSpPr>
        <p:spPr>
          <a:xfrm>
            <a:off x="3754478" y="5229225"/>
            <a:ext cx="98734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B08C3A3-C34A-7EE8-8412-BC780B47AF7F}"/>
              </a:ext>
            </a:extLst>
          </p:cNvPr>
          <p:cNvSpPr txBox="1"/>
          <p:nvPr/>
        </p:nvSpPr>
        <p:spPr>
          <a:xfrm>
            <a:off x="4899674" y="3989775"/>
            <a:ext cx="3690248" cy="3373359"/>
          </a:xfrm>
          <a:prstGeom prst="rect">
            <a:avLst/>
          </a:prstGeom>
          <a:noFill/>
        </p:spPr>
        <p:txBody>
          <a:bodyPr wrap="square" rtlCol="0">
            <a:spAutoFit/>
          </a:bodyPr>
          <a:lstStyle/>
          <a:p>
            <a:pPr>
              <a:lnSpc>
                <a:spcPct val="150000"/>
              </a:lnSpc>
            </a:pPr>
            <a:r>
              <a:rPr lang="zh-CN" altLang="en-US" b="1" dirty="0"/>
              <a:t>调整参数：</a:t>
            </a:r>
            <a:endParaRPr lang="en-US" altLang="zh-CN" b="1" dirty="0"/>
          </a:p>
          <a:p>
            <a:pPr>
              <a:lnSpc>
                <a:spcPct val="150000"/>
              </a:lnSpc>
            </a:pPr>
            <a:r>
              <a:rPr lang="en-US" altLang="zh-CN" b="1" dirty="0"/>
              <a:t>Si:  Cp</a:t>
            </a:r>
            <a:r>
              <a:rPr lang="zh-CN" altLang="en-US" b="1" dirty="0"/>
              <a:t>、</a:t>
            </a:r>
            <a:r>
              <a:rPr lang="az-Cyrl-AZ" altLang="zh-CN" b="1" dirty="0"/>
              <a:t>ҡ</a:t>
            </a:r>
            <a:endParaRPr lang="en-US" altLang="zh-CN" b="1" dirty="0"/>
          </a:p>
          <a:p>
            <a:pPr>
              <a:lnSpc>
                <a:spcPct val="150000"/>
              </a:lnSpc>
            </a:pPr>
            <a:r>
              <a:rPr lang="zh-CN" altLang="en-US" b="1" dirty="0"/>
              <a:t>出射光波长：</a:t>
            </a:r>
            <a:r>
              <a:rPr lang="en-US" altLang="zh-CN" b="1" dirty="0"/>
              <a:t>500nm</a:t>
            </a:r>
          </a:p>
          <a:p>
            <a:pPr>
              <a:lnSpc>
                <a:spcPct val="150000"/>
              </a:lnSpc>
            </a:pPr>
            <a:r>
              <a:rPr lang="zh-CN" altLang="en-US" b="1" dirty="0"/>
              <a:t>总源功率：</a:t>
            </a:r>
            <a:r>
              <a:rPr lang="en-US" altLang="zh-CN" b="1" dirty="0"/>
              <a:t>4.78E-7[W]</a:t>
            </a:r>
          </a:p>
          <a:p>
            <a:pPr>
              <a:lnSpc>
                <a:spcPct val="150000"/>
              </a:lnSpc>
            </a:pPr>
            <a:r>
              <a:rPr lang="zh-CN" altLang="en-US" b="1" dirty="0"/>
              <a:t>能量：</a:t>
            </a:r>
            <a:r>
              <a:rPr lang="en-US" altLang="zh-CN" b="1" dirty="0"/>
              <a:t>3.034 keV</a:t>
            </a:r>
          </a:p>
          <a:p>
            <a:pPr>
              <a:lnSpc>
                <a:spcPct val="150000"/>
              </a:lnSpc>
            </a:pPr>
            <a:r>
              <a:rPr lang="zh-CN" altLang="en-US" b="1" dirty="0"/>
              <a:t>射线数目：</a:t>
            </a:r>
            <a:r>
              <a:rPr lang="en-US" altLang="zh-CN" b="1" dirty="0"/>
              <a:t>5000</a:t>
            </a:r>
            <a:r>
              <a:rPr lang="zh-CN" altLang="en-US" b="1" dirty="0"/>
              <a:t>条</a:t>
            </a:r>
            <a:endParaRPr lang="en-US" altLang="zh-CN" b="1" dirty="0"/>
          </a:p>
          <a:p>
            <a:pPr>
              <a:lnSpc>
                <a:spcPct val="150000"/>
              </a:lnSpc>
            </a:pPr>
            <a:r>
              <a:rPr lang="zh-CN" altLang="en-US" b="1" dirty="0"/>
              <a:t>时间：</a:t>
            </a:r>
            <a:r>
              <a:rPr lang="en-US" altLang="zh-CN" b="1" dirty="0"/>
              <a:t>1ns</a:t>
            </a:r>
            <a:endParaRPr lang="zh-CN" altLang="en-US" b="1" dirty="0"/>
          </a:p>
          <a:p>
            <a:pPr>
              <a:lnSpc>
                <a:spcPct val="150000"/>
              </a:lnSpc>
            </a:pPr>
            <a:endParaRPr lang="zh-CN" altLang="en-US" dirty="0"/>
          </a:p>
        </p:txBody>
      </p:sp>
      <p:pic>
        <p:nvPicPr>
          <p:cNvPr id="4" name="图片 3">
            <a:extLst>
              <a:ext uri="{FF2B5EF4-FFF2-40B4-BE49-F238E27FC236}">
                <a16:creationId xmlns:a16="http://schemas.microsoft.com/office/drawing/2014/main" id="{6EEFD440-4403-9B1E-EF9F-0AC872152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854" y="992863"/>
            <a:ext cx="5784299" cy="3038785"/>
          </a:xfrm>
          <a:prstGeom prst="rect">
            <a:avLst/>
          </a:prstGeom>
        </p:spPr>
      </p:pic>
      <p:sp>
        <p:nvSpPr>
          <p:cNvPr id="5" name="箭头: 右 4">
            <a:extLst>
              <a:ext uri="{FF2B5EF4-FFF2-40B4-BE49-F238E27FC236}">
                <a16:creationId xmlns:a16="http://schemas.microsoft.com/office/drawing/2014/main" id="{D6E5FEB0-AB05-448B-2DEC-8571B05772F3}"/>
              </a:ext>
            </a:extLst>
          </p:cNvPr>
          <p:cNvSpPr/>
          <p:nvPr/>
        </p:nvSpPr>
        <p:spPr>
          <a:xfrm>
            <a:off x="7751154" y="5252084"/>
            <a:ext cx="987344"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1804938-82F3-3969-8F88-D63C7B7F6C2A}"/>
              </a:ext>
            </a:extLst>
          </p:cNvPr>
          <p:cNvSpPr txBox="1"/>
          <p:nvPr/>
        </p:nvSpPr>
        <p:spPr>
          <a:xfrm>
            <a:off x="8878705" y="3980902"/>
            <a:ext cx="3690248" cy="2542363"/>
          </a:xfrm>
          <a:prstGeom prst="rect">
            <a:avLst/>
          </a:prstGeom>
          <a:noFill/>
        </p:spPr>
        <p:txBody>
          <a:bodyPr wrap="square" rtlCol="0">
            <a:spAutoFit/>
          </a:bodyPr>
          <a:lstStyle/>
          <a:p>
            <a:pPr>
              <a:lnSpc>
                <a:spcPct val="150000"/>
              </a:lnSpc>
            </a:pPr>
            <a:r>
              <a:rPr lang="zh-CN" altLang="en-US" b="1" dirty="0"/>
              <a:t>稳态求解：</a:t>
            </a:r>
            <a:endParaRPr lang="en-US" altLang="zh-CN" b="1" dirty="0"/>
          </a:p>
          <a:p>
            <a:pPr>
              <a:lnSpc>
                <a:spcPct val="150000"/>
              </a:lnSpc>
            </a:pPr>
            <a:r>
              <a:rPr lang="en-US" altLang="zh-CN" b="1" dirty="0"/>
              <a:t> </a:t>
            </a:r>
            <a:r>
              <a:rPr lang="zh-CN" altLang="en-US" b="1" dirty="0"/>
              <a:t>有限元分析方法</a:t>
            </a:r>
            <a:endParaRPr lang="en-US" altLang="zh-CN" b="1" dirty="0"/>
          </a:p>
          <a:p>
            <a:pPr>
              <a:lnSpc>
                <a:spcPct val="150000"/>
              </a:lnSpc>
            </a:pPr>
            <a:r>
              <a:rPr lang="zh-CN" altLang="en-US" b="1" dirty="0"/>
              <a:t>  射线加热</a:t>
            </a:r>
            <a:endParaRPr lang="en-US" altLang="zh-CN" b="1" dirty="0"/>
          </a:p>
          <a:p>
            <a:pPr>
              <a:lnSpc>
                <a:spcPct val="150000"/>
              </a:lnSpc>
            </a:pPr>
            <a:r>
              <a:rPr lang="en-US" altLang="zh-CN" b="1" dirty="0"/>
              <a:t>  </a:t>
            </a:r>
            <a:r>
              <a:rPr lang="zh-CN" altLang="en-US" b="1" dirty="0"/>
              <a:t>双向耦合射线追踪</a:t>
            </a:r>
            <a:endParaRPr lang="en-US" altLang="zh-CN" b="1" dirty="0"/>
          </a:p>
          <a:p>
            <a:pPr>
              <a:lnSpc>
                <a:spcPct val="150000"/>
              </a:lnSpc>
            </a:pPr>
            <a:endParaRPr lang="zh-CN" altLang="en-US" dirty="0"/>
          </a:p>
          <a:p>
            <a:pPr>
              <a:lnSpc>
                <a:spcPct val="150000"/>
              </a:lnSpc>
            </a:pPr>
            <a:endParaRPr lang="zh-CN" altLang="en-US" dirty="0"/>
          </a:p>
        </p:txBody>
      </p:sp>
    </p:spTree>
    <p:extLst>
      <p:ext uri="{BB962C8B-B14F-4D97-AF65-F5344CB8AC3E}">
        <p14:creationId xmlns:p14="http://schemas.microsoft.com/office/powerpoint/2010/main" val="26989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17</a:t>
            </a:fld>
            <a:endParaRPr lang="zh-CN" altLang="en-US" dirty="0"/>
          </a:p>
        </p:txBody>
      </p:sp>
      <p:sp>
        <p:nvSpPr>
          <p:cNvPr id="5" name="文本框 4">
            <a:extLst>
              <a:ext uri="{FF2B5EF4-FFF2-40B4-BE49-F238E27FC236}">
                <a16:creationId xmlns:a16="http://schemas.microsoft.com/office/drawing/2014/main" id="{47819DA6-4344-A800-2D75-F93E21AC0F4C}"/>
              </a:ext>
            </a:extLst>
          </p:cNvPr>
          <p:cNvSpPr txBox="1"/>
          <p:nvPr/>
        </p:nvSpPr>
        <p:spPr>
          <a:xfrm>
            <a:off x="228600" y="1101209"/>
            <a:ext cx="3095625" cy="461665"/>
          </a:xfrm>
          <a:prstGeom prst="rect">
            <a:avLst/>
          </a:prstGeom>
          <a:noFill/>
        </p:spPr>
        <p:txBody>
          <a:bodyPr wrap="square" rtlCol="0">
            <a:spAutoFit/>
          </a:bodyPr>
          <a:lstStyle/>
          <a:p>
            <a:r>
              <a:rPr lang="zh-CN" altLang="en-US" sz="2400" b="1" dirty="0"/>
              <a:t>参数设置</a:t>
            </a:r>
          </a:p>
        </p:txBody>
      </p:sp>
      <p:sp>
        <p:nvSpPr>
          <p:cNvPr id="7" name="文本框 6">
            <a:extLst>
              <a:ext uri="{FF2B5EF4-FFF2-40B4-BE49-F238E27FC236}">
                <a16:creationId xmlns:a16="http://schemas.microsoft.com/office/drawing/2014/main" id="{D17ABF48-454A-8332-9A15-C9B60C70FB05}"/>
              </a:ext>
            </a:extLst>
          </p:cNvPr>
          <p:cNvSpPr txBox="1"/>
          <p:nvPr/>
        </p:nvSpPr>
        <p:spPr>
          <a:xfrm>
            <a:off x="590550" y="3634823"/>
            <a:ext cx="1743075" cy="369332"/>
          </a:xfrm>
          <a:prstGeom prst="rect">
            <a:avLst/>
          </a:prstGeom>
          <a:noFill/>
        </p:spPr>
        <p:txBody>
          <a:bodyPr wrap="square" rtlCol="0">
            <a:spAutoFit/>
          </a:bodyPr>
          <a:lstStyle/>
          <a:p>
            <a:r>
              <a:rPr lang="en-US" altLang="zh-CN" dirty="0"/>
              <a:t>Si</a:t>
            </a:r>
            <a:endParaRPr lang="zh-CN" altLang="en-US" dirty="0"/>
          </a:p>
        </p:txBody>
      </p:sp>
      <p:sp>
        <p:nvSpPr>
          <p:cNvPr id="8" name="文本框 7">
            <a:extLst>
              <a:ext uri="{FF2B5EF4-FFF2-40B4-BE49-F238E27FC236}">
                <a16:creationId xmlns:a16="http://schemas.microsoft.com/office/drawing/2014/main" id="{9BFDA12E-87BF-2793-AB10-49BE55D46753}"/>
              </a:ext>
            </a:extLst>
          </p:cNvPr>
          <p:cNvSpPr txBox="1"/>
          <p:nvPr/>
        </p:nvSpPr>
        <p:spPr>
          <a:xfrm>
            <a:off x="590550" y="1876425"/>
            <a:ext cx="1743075" cy="369332"/>
          </a:xfrm>
          <a:prstGeom prst="rect">
            <a:avLst/>
          </a:prstGeom>
          <a:noFill/>
        </p:spPr>
        <p:txBody>
          <a:bodyPr wrap="square" rtlCol="0">
            <a:spAutoFit/>
          </a:bodyPr>
          <a:lstStyle/>
          <a:p>
            <a:r>
              <a:rPr lang="en-US" altLang="zh-CN" dirty="0"/>
              <a:t>LMO</a:t>
            </a:r>
            <a:endParaRPr lang="zh-CN" altLang="en-US" dirty="0"/>
          </a:p>
        </p:txBody>
      </p:sp>
      <p:sp>
        <p:nvSpPr>
          <p:cNvPr id="9" name="文本框 8">
            <a:extLst>
              <a:ext uri="{FF2B5EF4-FFF2-40B4-BE49-F238E27FC236}">
                <a16:creationId xmlns:a16="http://schemas.microsoft.com/office/drawing/2014/main" id="{2CD7CA7C-EA8C-8B54-F6BE-24CBF9183B22}"/>
              </a:ext>
            </a:extLst>
          </p:cNvPr>
          <p:cNvSpPr txBox="1"/>
          <p:nvPr/>
        </p:nvSpPr>
        <p:spPr>
          <a:xfrm>
            <a:off x="590549" y="5208555"/>
            <a:ext cx="1743075" cy="369332"/>
          </a:xfrm>
          <a:prstGeom prst="rect">
            <a:avLst/>
          </a:prstGeom>
          <a:noFill/>
        </p:spPr>
        <p:txBody>
          <a:bodyPr wrap="square" rtlCol="0">
            <a:spAutoFit/>
          </a:bodyPr>
          <a:lstStyle/>
          <a:p>
            <a:r>
              <a:rPr lang="en-US" altLang="zh-CN" dirty="0" err="1"/>
              <a:t>GaN</a:t>
            </a:r>
            <a:endParaRPr lang="zh-CN" altLang="en-US" dirty="0"/>
          </a:p>
        </p:txBody>
      </p:sp>
      <p:sp>
        <p:nvSpPr>
          <p:cNvPr id="10" name="文本框 9">
            <a:extLst>
              <a:ext uri="{FF2B5EF4-FFF2-40B4-BE49-F238E27FC236}">
                <a16:creationId xmlns:a16="http://schemas.microsoft.com/office/drawing/2014/main" id="{AF59120F-8F2C-BDC3-6991-9916406B1489}"/>
              </a:ext>
            </a:extLst>
          </p:cNvPr>
          <p:cNvSpPr txBox="1"/>
          <p:nvPr/>
        </p:nvSpPr>
        <p:spPr>
          <a:xfrm>
            <a:off x="8705852" y="1876425"/>
            <a:ext cx="1743075" cy="369332"/>
          </a:xfrm>
          <a:prstGeom prst="rect">
            <a:avLst/>
          </a:prstGeom>
          <a:noFill/>
        </p:spPr>
        <p:txBody>
          <a:bodyPr wrap="square" rtlCol="0">
            <a:spAutoFit/>
          </a:bodyPr>
          <a:lstStyle/>
          <a:p>
            <a:r>
              <a:rPr lang="en-US" altLang="zh-CN" dirty="0"/>
              <a:t>Al</a:t>
            </a:r>
            <a:r>
              <a:rPr lang="en-US" altLang="zh-CN" baseline="-25000" dirty="0"/>
              <a:t>2</a:t>
            </a:r>
            <a:r>
              <a:rPr lang="en-US" altLang="zh-CN" dirty="0"/>
              <a:t>O</a:t>
            </a:r>
            <a:r>
              <a:rPr lang="en-US" altLang="zh-CN" baseline="-25000" dirty="0"/>
              <a:t>3</a:t>
            </a:r>
            <a:endParaRPr lang="zh-CN" altLang="en-US" baseline="-25000" dirty="0"/>
          </a:p>
        </p:txBody>
      </p:sp>
      <p:pic>
        <p:nvPicPr>
          <p:cNvPr id="12" name="图片 11">
            <a:extLst>
              <a:ext uri="{FF2B5EF4-FFF2-40B4-BE49-F238E27FC236}">
                <a16:creationId xmlns:a16="http://schemas.microsoft.com/office/drawing/2014/main" id="{8005B9D0-3084-39B2-1994-A89A038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053" y="1791108"/>
            <a:ext cx="4324572" cy="1968601"/>
          </a:xfrm>
          <a:prstGeom prst="rect">
            <a:avLst/>
          </a:prstGeom>
        </p:spPr>
      </p:pic>
      <p:pic>
        <p:nvPicPr>
          <p:cNvPr id="14" name="图片 13">
            <a:extLst>
              <a:ext uri="{FF2B5EF4-FFF2-40B4-BE49-F238E27FC236}">
                <a16:creationId xmlns:a16="http://schemas.microsoft.com/office/drawing/2014/main" id="{E7C6E35F-86CF-D2E8-89D6-898458E14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339" y="1805929"/>
            <a:ext cx="4311872" cy="1828894"/>
          </a:xfrm>
          <a:prstGeom prst="rect">
            <a:avLst/>
          </a:prstGeom>
        </p:spPr>
      </p:pic>
      <p:pic>
        <p:nvPicPr>
          <p:cNvPr id="16" name="图片 15">
            <a:extLst>
              <a:ext uri="{FF2B5EF4-FFF2-40B4-BE49-F238E27FC236}">
                <a16:creationId xmlns:a16="http://schemas.microsoft.com/office/drawing/2014/main" id="{2A1352ED-4C09-929F-0076-6145C8BE3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37" y="2061091"/>
            <a:ext cx="3683189" cy="1130358"/>
          </a:xfrm>
          <a:prstGeom prst="rect">
            <a:avLst/>
          </a:prstGeom>
        </p:spPr>
      </p:pic>
      <p:pic>
        <p:nvPicPr>
          <p:cNvPr id="18" name="图片 17">
            <a:extLst>
              <a:ext uri="{FF2B5EF4-FFF2-40B4-BE49-F238E27FC236}">
                <a16:creationId xmlns:a16="http://schemas.microsoft.com/office/drawing/2014/main" id="{270A00DD-446A-A878-6962-0FC6B9C6E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884" y="5570392"/>
            <a:ext cx="3854648" cy="1200212"/>
          </a:xfrm>
          <a:prstGeom prst="rect">
            <a:avLst/>
          </a:prstGeom>
        </p:spPr>
      </p:pic>
      <p:pic>
        <p:nvPicPr>
          <p:cNvPr id="23" name="图片 22">
            <a:extLst>
              <a:ext uri="{FF2B5EF4-FFF2-40B4-BE49-F238E27FC236}">
                <a16:creationId xmlns:a16="http://schemas.microsoft.com/office/drawing/2014/main" id="{CA2F3DE8-BF72-5D64-45A3-AA551D668A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7307" y="3790340"/>
            <a:ext cx="3854648" cy="1181161"/>
          </a:xfrm>
          <a:prstGeom prst="rect">
            <a:avLst/>
          </a:prstGeom>
        </p:spPr>
      </p:pic>
      <p:sp>
        <p:nvSpPr>
          <p:cNvPr id="24" name="文本框 23">
            <a:extLst>
              <a:ext uri="{FF2B5EF4-FFF2-40B4-BE49-F238E27FC236}">
                <a16:creationId xmlns:a16="http://schemas.microsoft.com/office/drawing/2014/main" id="{A4A2F1F0-66ED-69DB-7E29-551E66792A31}"/>
              </a:ext>
            </a:extLst>
          </p:cNvPr>
          <p:cNvSpPr txBox="1"/>
          <p:nvPr/>
        </p:nvSpPr>
        <p:spPr>
          <a:xfrm>
            <a:off x="5457825" y="1101209"/>
            <a:ext cx="3095625" cy="461665"/>
          </a:xfrm>
          <a:prstGeom prst="rect">
            <a:avLst/>
          </a:prstGeom>
          <a:noFill/>
        </p:spPr>
        <p:txBody>
          <a:bodyPr wrap="square" rtlCol="0">
            <a:spAutoFit/>
          </a:bodyPr>
          <a:lstStyle/>
          <a:p>
            <a:r>
              <a:rPr lang="zh-CN" altLang="en-US" sz="2400" b="1" dirty="0"/>
              <a:t>调用方程</a:t>
            </a:r>
          </a:p>
        </p:txBody>
      </p:sp>
      <p:sp>
        <p:nvSpPr>
          <p:cNvPr id="25" name="文本框 24">
            <a:extLst>
              <a:ext uri="{FF2B5EF4-FFF2-40B4-BE49-F238E27FC236}">
                <a16:creationId xmlns:a16="http://schemas.microsoft.com/office/drawing/2014/main" id="{3ADA2CA5-2E34-7B83-0AEF-7028C2999DC8}"/>
              </a:ext>
            </a:extLst>
          </p:cNvPr>
          <p:cNvSpPr txBox="1"/>
          <p:nvPr/>
        </p:nvSpPr>
        <p:spPr>
          <a:xfrm>
            <a:off x="5666416" y="5219100"/>
            <a:ext cx="6100762" cy="523220"/>
          </a:xfrm>
          <a:prstGeom prst="rect">
            <a:avLst/>
          </a:prstGeom>
          <a:noFill/>
        </p:spPr>
        <p:txBody>
          <a:bodyPr wrap="square">
            <a:spAutoFit/>
          </a:bodyPr>
          <a:lstStyle/>
          <a:p>
            <a:pPr algn="l"/>
            <a:r>
              <a:rPr lang="en-US" altLang="zh-CN" sz="1400" b="1" i="0" dirty="0">
                <a:solidFill>
                  <a:srgbClr val="192B6C"/>
                </a:solidFill>
                <a:effectLst/>
                <a:latin typeface="Times New Roman" panose="02020603050405020304" pitchFamily="18" charset="0"/>
                <a:cs typeface="Times New Roman" panose="02020603050405020304" pitchFamily="18" charset="0"/>
              </a:rPr>
              <a:t>Handbook Series on Semiconductor Parameters </a:t>
            </a:r>
            <a:r>
              <a:rPr lang="en-US" altLang="zh-CN" sz="1400" b="0" i="0" u="none" strike="noStrike" dirty="0">
                <a:solidFill>
                  <a:srgbClr val="192B6C"/>
                </a:solidFill>
                <a:effectLst/>
                <a:latin typeface="Times New Roman" panose="02020603050405020304" pitchFamily="18" charset="0"/>
                <a:cs typeface="Times New Roman" panose="02020603050405020304" pitchFamily="18" charset="0"/>
                <a:hlinkClick r:id="rId8"/>
              </a:rPr>
              <a:t>https://doi.org/10.1142/2046</a:t>
            </a:r>
            <a:r>
              <a:rPr lang="en-US" altLang="zh-CN" sz="1400" b="0" i="0" dirty="0">
                <a:solidFill>
                  <a:srgbClr val="444444"/>
                </a:solidFill>
                <a:effectLst/>
                <a:latin typeface="Times New Roman" panose="02020603050405020304" pitchFamily="18" charset="0"/>
                <a:cs typeface="Times New Roman" panose="02020603050405020304" pitchFamily="18" charset="0"/>
              </a:rPr>
              <a:t> | November 1996</a:t>
            </a:r>
            <a:endParaRPr lang="en-US" altLang="zh-CN" sz="1400" b="1" i="0" dirty="0">
              <a:solidFill>
                <a:srgbClr val="192B6C"/>
              </a:solidFill>
              <a:effectLst/>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A6A6C08F-6123-CBA9-F917-FDFFC8800524}"/>
              </a:ext>
            </a:extLst>
          </p:cNvPr>
          <p:cNvSpPr txBox="1"/>
          <p:nvPr/>
        </p:nvSpPr>
        <p:spPr>
          <a:xfrm>
            <a:off x="5666416" y="6216709"/>
            <a:ext cx="6100762" cy="523220"/>
          </a:xfrm>
          <a:prstGeom prst="rect">
            <a:avLst/>
          </a:prstGeom>
          <a:noFill/>
        </p:spPr>
        <p:txBody>
          <a:bodyPr wrap="square">
            <a:spAutoFit/>
          </a:bodyPr>
          <a:lstStyle/>
          <a:p>
            <a:r>
              <a:rPr lang="en-US" altLang="zh-CN" sz="1400" b="1" dirty="0">
                <a:solidFill>
                  <a:srgbClr val="192B6C"/>
                </a:solidFill>
                <a:latin typeface="Times New Roman" panose="02020603050405020304" pitchFamily="18" charset="0"/>
                <a:cs typeface="Times New Roman" panose="02020603050405020304" pitchFamily="18" charset="0"/>
              </a:rPr>
              <a:t>Thermal Properties of Solids at Room and Cryogenic Temperatures;</a:t>
            </a:r>
            <a:r>
              <a:rPr lang="en-US" altLang="zh-CN" sz="1400" dirty="0"/>
              <a:t> Series editor Steven W. Van Sciver, Florida State University, Tallahassee, FL, USA</a:t>
            </a:r>
            <a:endParaRPr lang="zh-CN" altLang="en-US" sz="1400" b="1" dirty="0">
              <a:solidFill>
                <a:srgbClr val="192B6C"/>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36F2F092-CBF8-FBB3-0BC6-473BC19CB4C8}"/>
              </a:ext>
            </a:extLst>
          </p:cNvPr>
          <p:cNvSpPr txBox="1"/>
          <p:nvPr/>
        </p:nvSpPr>
        <p:spPr>
          <a:xfrm>
            <a:off x="5657867" y="5742320"/>
            <a:ext cx="6313609" cy="523220"/>
          </a:xfrm>
          <a:prstGeom prst="rect">
            <a:avLst/>
          </a:prstGeom>
          <a:noFill/>
        </p:spPr>
        <p:txBody>
          <a:bodyPr wrap="square">
            <a:spAutoFit/>
          </a:bodyPr>
          <a:lstStyle/>
          <a:p>
            <a:r>
              <a:rPr lang="en-US" altLang="zh-CN" sz="1400" dirty="0"/>
              <a:t> </a:t>
            </a:r>
            <a:r>
              <a:rPr lang="en-US" altLang="zh-CN" sz="1400" dirty="0" err="1"/>
              <a:t>HollandM</a:t>
            </a:r>
            <a:r>
              <a:rPr lang="en-US" altLang="zh-CN" sz="1400" dirty="0"/>
              <a:t> G</a:t>
            </a:r>
            <a:r>
              <a:rPr lang="zh-CN" altLang="en-US" sz="1400" dirty="0"/>
              <a:t>．</a:t>
            </a:r>
            <a:r>
              <a:rPr lang="en-US" altLang="zh-CN" sz="1400" dirty="0"/>
              <a:t>Analysis of lattice thermal conductivity [J]</a:t>
            </a:r>
            <a:r>
              <a:rPr lang="zh-CN" altLang="en-US" sz="1400" dirty="0"/>
              <a:t>．</a:t>
            </a:r>
            <a:r>
              <a:rPr lang="en-US" altLang="zh-CN" sz="1400" dirty="0" err="1"/>
              <a:t>PhysicalReview</a:t>
            </a:r>
            <a:r>
              <a:rPr lang="zh-CN" altLang="en-US" sz="1400" dirty="0"/>
              <a:t>，</a:t>
            </a:r>
            <a:r>
              <a:rPr lang="en-US" altLang="zh-CN" sz="1400" dirty="0"/>
              <a:t>1963</a:t>
            </a:r>
            <a:r>
              <a:rPr lang="zh-CN" altLang="en-US" sz="1400" dirty="0"/>
              <a:t>，</a:t>
            </a:r>
            <a:r>
              <a:rPr lang="en-US" altLang="zh-CN" sz="1400" dirty="0"/>
              <a:t>132(6)</a:t>
            </a:r>
            <a:r>
              <a:rPr lang="zh-CN" altLang="en-US" sz="1400" dirty="0"/>
              <a:t>：</a:t>
            </a:r>
            <a:r>
              <a:rPr lang="en-US" altLang="zh-CN" sz="1400" dirty="0"/>
              <a:t>2461—2471</a:t>
            </a:r>
            <a:r>
              <a:rPr lang="zh-CN" altLang="en-US" sz="1400" dirty="0"/>
              <a:t>．</a:t>
            </a:r>
          </a:p>
        </p:txBody>
      </p:sp>
      <p:sp>
        <p:nvSpPr>
          <p:cNvPr id="28" name="文本框 27">
            <a:extLst>
              <a:ext uri="{FF2B5EF4-FFF2-40B4-BE49-F238E27FC236}">
                <a16:creationId xmlns:a16="http://schemas.microsoft.com/office/drawing/2014/main" id="{8594237B-B290-054A-35B0-F63D122C8627}"/>
              </a:ext>
            </a:extLst>
          </p:cNvPr>
          <p:cNvSpPr txBox="1"/>
          <p:nvPr/>
        </p:nvSpPr>
        <p:spPr>
          <a:xfrm>
            <a:off x="5643472" y="4803602"/>
            <a:ext cx="6616948" cy="415498"/>
          </a:xfrm>
          <a:prstGeom prst="rect">
            <a:avLst/>
          </a:prstGeom>
          <a:noFill/>
        </p:spPr>
        <p:txBody>
          <a:bodyPr wrap="square">
            <a:spAutoFit/>
          </a:bodyPr>
          <a:lstStyle/>
          <a:p>
            <a:r>
              <a:rPr lang="en-US" altLang="zh-CN" sz="1050" b="0" i="0" dirty="0" err="1">
                <a:solidFill>
                  <a:srgbClr val="3A3A3A"/>
                </a:solidFill>
                <a:effectLst/>
                <a:latin typeface="微软雅黑" panose="020B0503020204020204" pitchFamily="34" charset="-122"/>
                <a:ea typeface="微软雅黑" panose="020B0503020204020204" pitchFamily="34" charset="-122"/>
              </a:rPr>
              <a:t>Jeżowski</a:t>
            </a:r>
            <a:r>
              <a:rPr lang="en-US" altLang="zh-CN" sz="1050" b="0" i="0" dirty="0">
                <a:solidFill>
                  <a:srgbClr val="3A3A3A"/>
                </a:solidFill>
                <a:effectLst/>
                <a:latin typeface="微软雅黑" panose="020B0503020204020204" pitchFamily="34" charset="-122"/>
                <a:ea typeface="微软雅黑" panose="020B0503020204020204" pitchFamily="34" charset="-122"/>
              </a:rPr>
              <a:t>, A. et al. “Thermal Conductivity of </a:t>
            </a:r>
            <a:r>
              <a:rPr lang="en-US" altLang="zh-CN" sz="1050" b="0" i="0" dirty="0" err="1">
                <a:solidFill>
                  <a:srgbClr val="3A3A3A"/>
                </a:solidFill>
                <a:effectLst/>
                <a:latin typeface="微软雅黑" panose="020B0503020204020204" pitchFamily="34" charset="-122"/>
                <a:ea typeface="微软雅黑" panose="020B0503020204020204" pitchFamily="34" charset="-122"/>
              </a:rPr>
              <a:t>GaN</a:t>
            </a:r>
            <a:r>
              <a:rPr lang="en-US" altLang="zh-CN" sz="1050" b="0" i="0" dirty="0">
                <a:solidFill>
                  <a:srgbClr val="3A3A3A"/>
                </a:solidFill>
                <a:effectLst/>
                <a:latin typeface="微软雅黑" panose="020B0503020204020204" pitchFamily="34" charset="-122"/>
                <a:ea typeface="微软雅黑" panose="020B0503020204020204" pitchFamily="34" charset="-122"/>
              </a:rPr>
              <a:t> Crystals in 4.2–300 K Range.” </a:t>
            </a:r>
            <a:r>
              <a:rPr lang="en-US" altLang="zh-CN" sz="1050" b="0" i="1" dirty="0">
                <a:solidFill>
                  <a:srgbClr val="3A3A3A"/>
                </a:solidFill>
                <a:effectLst/>
                <a:latin typeface="微软雅黑" panose="020B0503020204020204" pitchFamily="34" charset="-122"/>
                <a:ea typeface="微软雅黑" panose="020B0503020204020204" pitchFamily="34" charset="-122"/>
              </a:rPr>
              <a:t>Solid state communications</a:t>
            </a:r>
            <a:r>
              <a:rPr lang="en-US" altLang="zh-CN" sz="1050" b="0" i="0" dirty="0">
                <a:solidFill>
                  <a:srgbClr val="3A3A3A"/>
                </a:solidFill>
                <a:effectLst/>
                <a:latin typeface="微软雅黑" panose="020B0503020204020204" pitchFamily="34" charset="-122"/>
                <a:ea typeface="微软雅黑" panose="020B0503020204020204" pitchFamily="34" charset="-122"/>
              </a:rPr>
              <a:t> 128.2 (2003): 69–73. Web.</a:t>
            </a:r>
            <a:endParaRPr lang="zh-CN" altLang="en-US" sz="1050" dirty="0"/>
          </a:p>
        </p:txBody>
      </p:sp>
      <p:sp>
        <p:nvSpPr>
          <p:cNvPr id="29" name="文本框 28">
            <a:extLst>
              <a:ext uri="{FF2B5EF4-FFF2-40B4-BE49-F238E27FC236}">
                <a16:creationId xmlns:a16="http://schemas.microsoft.com/office/drawing/2014/main" id="{0F1FBE0D-B952-6CCA-6480-8C253A7716EF}"/>
              </a:ext>
            </a:extLst>
          </p:cNvPr>
          <p:cNvSpPr txBox="1"/>
          <p:nvPr/>
        </p:nvSpPr>
        <p:spPr>
          <a:xfrm>
            <a:off x="5629053" y="4295066"/>
            <a:ext cx="6616949" cy="400110"/>
          </a:xfrm>
          <a:prstGeom prst="rect">
            <a:avLst/>
          </a:prstGeom>
          <a:noFill/>
        </p:spPr>
        <p:txBody>
          <a:bodyPr wrap="square">
            <a:spAutoFit/>
          </a:bodyPr>
          <a:lstStyle/>
          <a:p>
            <a:r>
              <a:rPr lang="en-US" altLang="zh-CN" sz="1000" b="0" i="0" dirty="0">
                <a:solidFill>
                  <a:srgbClr val="3A3A3A"/>
                </a:solidFill>
                <a:effectLst/>
                <a:latin typeface="微软雅黑" panose="020B0503020204020204" pitchFamily="34" charset="-122"/>
                <a:ea typeface="微软雅黑" panose="020B0503020204020204" pitchFamily="34" charset="-122"/>
              </a:rPr>
              <a:t>Rounds, Robert et al. “Thermal Conductivity of </a:t>
            </a:r>
            <a:r>
              <a:rPr lang="en-US" altLang="zh-CN" sz="1000" b="0" i="0" dirty="0" err="1">
                <a:solidFill>
                  <a:srgbClr val="3A3A3A"/>
                </a:solidFill>
                <a:effectLst/>
                <a:latin typeface="微软雅黑" panose="020B0503020204020204" pitchFamily="34" charset="-122"/>
                <a:ea typeface="微软雅黑" panose="020B0503020204020204" pitchFamily="34" charset="-122"/>
              </a:rPr>
              <a:t>GaN</a:t>
            </a:r>
            <a:r>
              <a:rPr lang="en-US" altLang="zh-CN" sz="1000" b="0" i="0" dirty="0">
                <a:solidFill>
                  <a:srgbClr val="3A3A3A"/>
                </a:solidFill>
                <a:effectLst/>
                <a:latin typeface="微软雅黑" panose="020B0503020204020204" pitchFamily="34" charset="-122"/>
                <a:ea typeface="微软雅黑" panose="020B0503020204020204" pitchFamily="34" charset="-122"/>
              </a:rPr>
              <a:t> Single Crystals: Influence of Impurities Incorporated in Different Growth Processes.” </a:t>
            </a:r>
            <a:r>
              <a:rPr lang="en-US" altLang="zh-CN" sz="1000" b="0" i="1" dirty="0">
                <a:solidFill>
                  <a:srgbClr val="3A3A3A"/>
                </a:solidFill>
                <a:effectLst/>
                <a:latin typeface="微软雅黑" panose="020B0503020204020204" pitchFamily="34" charset="-122"/>
                <a:ea typeface="微软雅黑" panose="020B0503020204020204" pitchFamily="34" charset="-122"/>
              </a:rPr>
              <a:t>Journal of applied physics</a:t>
            </a:r>
            <a:r>
              <a:rPr lang="en-US" altLang="zh-CN" sz="1000" b="0" i="0" dirty="0">
                <a:solidFill>
                  <a:srgbClr val="3A3A3A"/>
                </a:solidFill>
                <a:effectLst/>
                <a:latin typeface="微软雅黑" panose="020B0503020204020204" pitchFamily="34" charset="-122"/>
                <a:ea typeface="微软雅黑" panose="020B0503020204020204" pitchFamily="34" charset="-122"/>
              </a:rPr>
              <a:t> 124.10 (2018): n. </a:t>
            </a:r>
            <a:r>
              <a:rPr lang="en-US" altLang="zh-CN" sz="1000" b="0" i="0" dirty="0" err="1">
                <a:solidFill>
                  <a:srgbClr val="3A3A3A"/>
                </a:solidFill>
                <a:effectLst/>
                <a:latin typeface="微软雅黑" panose="020B0503020204020204" pitchFamily="34" charset="-122"/>
                <a:ea typeface="微软雅黑" panose="020B0503020204020204" pitchFamily="34" charset="-122"/>
              </a:rPr>
              <a:t>pag</a:t>
            </a:r>
            <a:r>
              <a:rPr lang="en-US" altLang="zh-CN" sz="1000" b="0" i="0" dirty="0">
                <a:solidFill>
                  <a:srgbClr val="3A3A3A"/>
                </a:solidFill>
                <a:effectLst/>
                <a:latin typeface="微软雅黑" panose="020B0503020204020204" pitchFamily="34" charset="-122"/>
                <a:ea typeface="微软雅黑" panose="020B0503020204020204" pitchFamily="34" charset="-122"/>
              </a:rPr>
              <a:t>. Web.</a:t>
            </a:r>
            <a:endParaRPr lang="zh-CN" altLang="en-US" sz="1000" dirty="0"/>
          </a:p>
        </p:txBody>
      </p:sp>
      <p:cxnSp>
        <p:nvCxnSpPr>
          <p:cNvPr id="4" name="直接连接符 3">
            <a:extLst>
              <a:ext uri="{FF2B5EF4-FFF2-40B4-BE49-F238E27FC236}">
                <a16:creationId xmlns:a16="http://schemas.microsoft.com/office/drawing/2014/main" id="{BEB12880-4D3B-BFE3-DC37-1206AAF89479}"/>
              </a:ext>
            </a:extLst>
          </p:cNvPr>
          <p:cNvCxnSpPr>
            <a:cxnSpLocks/>
          </p:cNvCxnSpPr>
          <p:nvPr/>
        </p:nvCxnSpPr>
        <p:spPr>
          <a:xfrm>
            <a:off x="5305425" y="990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4C33747-809D-FDE3-67EA-061D90780E83}"/>
              </a:ext>
            </a:extLst>
          </p:cNvPr>
          <p:cNvCxnSpPr/>
          <p:nvPr/>
        </p:nvCxnSpPr>
        <p:spPr>
          <a:xfrm>
            <a:off x="5219700" y="971550"/>
            <a:ext cx="0" cy="594360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1245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18</a:t>
            </a:fld>
            <a:endParaRPr lang="zh-CN" altLang="en-US" dirty="0"/>
          </a:p>
        </p:txBody>
      </p:sp>
      <p:sp>
        <p:nvSpPr>
          <p:cNvPr id="3" name="文本框 2">
            <a:extLst>
              <a:ext uri="{FF2B5EF4-FFF2-40B4-BE49-F238E27FC236}">
                <a16:creationId xmlns:a16="http://schemas.microsoft.com/office/drawing/2014/main" id="{30CB1EF3-706F-FB5A-E7FF-154F846DF8B5}"/>
              </a:ext>
            </a:extLst>
          </p:cNvPr>
          <p:cNvSpPr txBox="1"/>
          <p:nvPr/>
        </p:nvSpPr>
        <p:spPr>
          <a:xfrm>
            <a:off x="2110669" y="160078"/>
            <a:ext cx="2962275" cy="584775"/>
          </a:xfrm>
          <a:prstGeom prst="rect">
            <a:avLst/>
          </a:prstGeom>
          <a:noFill/>
        </p:spPr>
        <p:txBody>
          <a:bodyPr wrap="square" rtlCol="0">
            <a:spAutoFit/>
          </a:bodyPr>
          <a:lstStyle/>
          <a:p>
            <a:r>
              <a:rPr lang="zh-CN" altLang="en-US" sz="3200" b="1" dirty="0"/>
              <a:t>模拟仿真</a:t>
            </a:r>
          </a:p>
        </p:txBody>
      </p:sp>
      <p:pic>
        <p:nvPicPr>
          <p:cNvPr id="4" name="图片 3">
            <a:extLst>
              <a:ext uri="{FF2B5EF4-FFF2-40B4-BE49-F238E27FC236}">
                <a16:creationId xmlns:a16="http://schemas.microsoft.com/office/drawing/2014/main" id="{8D6DB6B3-86D5-B44A-34D1-047FA9F8E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78" y="1125145"/>
            <a:ext cx="3473528" cy="2693906"/>
          </a:xfrm>
          <a:prstGeom prst="rect">
            <a:avLst/>
          </a:prstGeom>
        </p:spPr>
      </p:pic>
      <p:pic>
        <p:nvPicPr>
          <p:cNvPr id="5" name="图片 4">
            <a:extLst>
              <a:ext uri="{FF2B5EF4-FFF2-40B4-BE49-F238E27FC236}">
                <a16:creationId xmlns:a16="http://schemas.microsoft.com/office/drawing/2014/main" id="{A4304028-7B9D-DA0D-2207-76543EB11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180" y="1071129"/>
            <a:ext cx="3473528" cy="2781056"/>
          </a:xfrm>
          <a:prstGeom prst="rect">
            <a:avLst/>
          </a:prstGeom>
        </p:spPr>
      </p:pic>
      <p:sp>
        <p:nvSpPr>
          <p:cNvPr id="7" name="文本框 6">
            <a:extLst>
              <a:ext uri="{FF2B5EF4-FFF2-40B4-BE49-F238E27FC236}">
                <a16:creationId xmlns:a16="http://schemas.microsoft.com/office/drawing/2014/main" id="{712C7DC3-DC05-BA91-47CF-C81CC8696955}"/>
              </a:ext>
            </a:extLst>
          </p:cNvPr>
          <p:cNvSpPr txBox="1"/>
          <p:nvPr/>
        </p:nvSpPr>
        <p:spPr>
          <a:xfrm>
            <a:off x="530927" y="4233428"/>
            <a:ext cx="8374947" cy="2031325"/>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zh-CN" altLang="en-US" b="1" dirty="0"/>
              <a:t>由于硅片较薄，上下表面所接收的射线数目相近。</a:t>
            </a:r>
            <a:endParaRPr lang="en-US" altLang="zh-CN" b="1" dirty="0"/>
          </a:p>
          <a:p>
            <a:pPr marL="285750" indent="-285750">
              <a:lnSpc>
                <a:spcPct val="200000"/>
              </a:lnSpc>
              <a:buFont typeface="Wingdings" panose="05000000000000000000" pitchFamily="2" charset="2"/>
              <a:buChar char="p"/>
            </a:pPr>
            <a:r>
              <a:rPr lang="zh-CN" altLang="en-US" b="1" dirty="0"/>
              <a:t>随着射线出射位置与硅片间距减小，硅片中所接收的射线数目增多随后稳定。</a:t>
            </a:r>
            <a:endParaRPr lang="en-US" altLang="zh-CN" b="1" dirty="0"/>
          </a:p>
          <a:p>
            <a:pPr marL="285750" indent="-285750">
              <a:lnSpc>
                <a:spcPct val="200000"/>
              </a:lnSpc>
              <a:buFont typeface="Wingdings" panose="05000000000000000000" pitchFamily="2" charset="2"/>
              <a:buChar char="p"/>
            </a:pPr>
            <a:r>
              <a:rPr lang="zh-CN" altLang="en-US" b="1" dirty="0"/>
              <a:t>在钼酸锂晶体周围添加全反射层后 ，入射到硅片下表面的射线数增多。</a:t>
            </a:r>
            <a:endParaRPr lang="en-US" altLang="zh-CN" b="1" dirty="0"/>
          </a:p>
          <a:p>
            <a:endParaRPr lang="zh-CN" altLang="en-US" dirty="0"/>
          </a:p>
        </p:txBody>
      </p:sp>
      <p:pic>
        <p:nvPicPr>
          <p:cNvPr id="12" name="图片 11">
            <a:extLst>
              <a:ext uri="{FF2B5EF4-FFF2-40B4-BE49-F238E27FC236}">
                <a16:creationId xmlns:a16="http://schemas.microsoft.com/office/drawing/2014/main" id="{438C1439-B338-0E61-E760-464B4C01A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721" y="1142769"/>
            <a:ext cx="3539845" cy="2709416"/>
          </a:xfrm>
          <a:prstGeom prst="rect">
            <a:avLst/>
          </a:prstGeom>
        </p:spPr>
      </p:pic>
    </p:spTree>
    <p:extLst>
      <p:ext uri="{BB962C8B-B14F-4D97-AF65-F5344CB8AC3E}">
        <p14:creationId xmlns:p14="http://schemas.microsoft.com/office/powerpoint/2010/main" val="280944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19</a:t>
            </a:fld>
            <a:endParaRPr lang="zh-CN" altLang="en-US" dirty="0"/>
          </a:p>
        </p:txBody>
      </p:sp>
      <p:sp>
        <p:nvSpPr>
          <p:cNvPr id="3" name="文本框 2">
            <a:extLst>
              <a:ext uri="{FF2B5EF4-FFF2-40B4-BE49-F238E27FC236}">
                <a16:creationId xmlns:a16="http://schemas.microsoft.com/office/drawing/2014/main" id="{4F8B229E-FA18-164D-41F8-0E0A759AABDA}"/>
              </a:ext>
            </a:extLst>
          </p:cNvPr>
          <p:cNvSpPr txBox="1"/>
          <p:nvPr/>
        </p:nvSpPr>
        <p:spPr>
          <a:xfrm>
            <a:off x="400050" y="1209675"/>
            <a:ext cx="9753600" cy="400110"/>
          </a:xfrm>
          <a:prstGeom prst="rect">
            <a:avLst/>
          </a:prstGeom>
          <a:noFill/>
        </p:spPr>
        <p:txBody>
          <a:bodyPr wrap="square" rtlCol="0">
            <a:spAutoFit/>
          </a:bodyPr>
          <a:lstStyle/>
          <a:p>
            <a:r>
              <a:rPr lang="zh-CN" altLang="en-US" sz="2000" b="1" dirty="0"/>
              <a:t>出射位置（</a:t>
            </a:r>
            <a:r>
              <a:rPr lang="en-US" altLang="zh-CN" sz="2000" b="1" dirty="0"/>
              <a:t>2.25,2.25,1</a:t>
            </a:r>
            <a:r>
              <a:rPr lang="zh-CN" altLang="en-US" sz="2000" b="1" dirty="0"/>
              <a:t>），在</a:t>
            </a:r>
            <a:r>
              <a:rPr lang="en-US" altLang="zh-CN" sz="2000" b="1" dirty="0"/>
              <a:t>LMO</a:t>
            </a:r>
            <a:r>
              <a:rPr lang="zh-CN" altLang="en-US" sz="2000" b="1" dirty="0"/>
              <a:t>以及</a:t>
            </a:r>
            <a:r>
              <a:rPr lang="en-US" altLang="zh-CN" sz="2000" b="1" dirty="0"/>
              <a:t>Si</a:t>
            </a:r>
            <a:r>
              <a:rPr lang="zh-CN" altLang="en-US" sz="2000" b="1" dirty="0"/>
              <a:t>的周围是否设置全反射层 </a:t>
            </a:r>
          </a:p>
        </p:txBody>
      </p:sp>
      <p:pic>
        <p:nvPicPr>
          <p:cNvPr id="6" name="图片 5">
            <a:extLst>
              <a:ext uri="{FF2B5EF4-FFF2-40B4-BE49-F238E27FC236}">
                <a16:creationId xmlns:a16="http://schemas.microsoft.com/office/drawing/2014/main" id="{069DA38D-7F37-A756-C58B-62CD342B8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1" y="1896213"/>
            <a:ext cx="3549742" cy="1822347"/>
          </a:xfrm>
          <a:prstGeom prst="rect">
            <a:avLst/>
          </a:prstGeom>
        </p:spPr>
      </p:pic>
      <p:pic>
        <p:nvPicPr>
          <p:cNvPr id="11" name="图片 10">
            <a:extLst>
              <a:ext uri="{FF2B5EF4-FFF2-40B4-BE49-F238E27FC236}">
                <a16:creationId xmlns:a16="http://schemas.microsoft.com/office/drawing/2014/main" id="{FAC03119-9A62-732C-4219-0A97F9C26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22" y="3785262"/>
            <a:ext cx="3572970" cy="1845057"/>
          </a:xfrm>
          <a:prstGeom prst="rect">
            <a:avLst/>
          </a:prstGeom>
        </p:spPr>
      </p:pic>
      <p:pic>
        <p:nvPicPr>
          <p:cNvPr id="13" name="图片 12">
            <a:extLst>
              <a:ext uri="{FF2B5EF4-FFF2-40B4-BE49-F238E27FC236}">
                <a16:creationId xmlns:a16="http://schemas.microsoft.com/office/drawing/2014/main" id="{14780C37-4153-6BD1-8606-7D93974C9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746" y="1962440"/>
            <a:ext cx="3988542" cy="1756118"/>
          </a:xfrm>
          <a:prstGeom prst="rect">
            <a:avLst/>
          </a:prstGeom>
        </p:spPr>
      </p:pic>
      <p:pic>
        <p:nvPicPr>
          <p:cNvPr id="15" name="图片 14">
            <a:extLst>
              <a:ext uri="{FF2B5EF4-FFF2-40B4-BE49-F238E27FC236}">
                <a16:creationId xmlns:a16="http://schemas.microsoft.com/office/drawing/2014/main" id="{1FBC7B97-EF89-F7A3-0531-ED08E607A6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792" y="3807497"/>
            <a:ext cx="4038931" cy="1800588"/>
          </a:xfrm>
          <a:prstGeom prst="rect">
            <a:avLst/>
          </a:prstGeom>
        </p:spPr>
      </p:pic>
      <p:pic>
        <p:nvPicPr>
          <p:cNvPr id="17" name="图片 16">
            <a:extLst>
              <a:ext uri="{FF2B5EF4-FFF2-40B4-BE49-F238E27FC236}">
                <a16:creationId xmlns:a16="http://schemas.microsoft.com/office/drawing/2014/main" id="{8F398D0A-D3BE-7543-118F-C682B5157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8723" y="1962440"/>
            <a:ext cx="3988541" cy="1800211"/>
          </a:xfrm>
          <a:prstGeom prst="rect">
            <a:avLst/>
          </a:prstGeom>
        </p:spPr>
      </p:pic>
      <p:pic>
        <p:nvPicPr>
          <p:cNvPr id="19" name="图片 18">
            <a:extLst>
              <a:ext uri="{FF2B5EF4-FFF2-40B4-BE49-F238E27FC236}">
                <a16:creationId xmlns:a16="http://schemas.microsoft.com/office/drawing/2014/main" id="{5F2102B9-35AF-CF6C-79B8-C495D4D552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9113" y="3798683"/>
            <a:ext cx="3988541" cy="1791775"/>
          </a:xfrm>
          <a:prstGeom prst="rect">
            <a:avLst/>
          </a:prstGeom>
        </p:spPr>
      </p:pic>
    </p:spTree>
    <p:extLst>
      <p:ext uri="{BB962C8B-B14F-4D97-AF65-F5344CB8AC3E}">
        <p14:creationId xmlns:p14="http://schemas.microsoft.com/office/powerpoint/2010/main" val="359512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64F0A8-5DEB-E60F-0205-32C4EC0C4E8A}"/>
              </a:ext>
            </a:extLst>
          </p:cNvPr>
          <p:cNvSpPr txBox="1"/>
          <p:nvPr/>
        </p:nvSpPr>
        <p:spPr>
          <a:xfrm>
            <a:off x="1266824" y="1490650"/>
            <a:ext cx="7562851" cy="3416769"/>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CN" altLang="en-US" sz="2800" b="1" dirty="0">
                <a:solidFill>
                  <a:schemeClr val="accent2"/>
                </a:solidFill>
              </a:rPr>
              <a:t>研究背景及原理</a:t>
            </a:r>
            <a:endParaRPr lang="en-US" altLang="zh-CN" sz="2800" b="1" dirty="0">
              <a:solidFill>
                <a:schemeClr val="accent2"/>
              </a:solidFill>
            </a:endParaRPr>
          </a:p>
          <a:p>
            <a:pPr marL="457200" indent="-457200">
              <a:lnSpc>
                <a:spcPct val="200000"/>
              </a:lnSpc>
              <a:buFont typeface="Wingdings" panose="05000000000000000000" pitchFamily="2" charset="2"/>
              <a:buChar char="p"/>
            </a:pPr>
            <a:r>
              <a:rPr lang="zh-CN" altLang="en-US" sz="2800" b="1" dirty="0"/>
              <a:t>钨薄膜实验制备以及表征测试</a:t>
            </a:r>
            <a:endParaRPr lang="en-US" altLang="zh-CN" sz="2800" b="1" dirty="0"/>
          </a:p>
          <a:p>
            <a:pPr marL="457200" indent="-457200">
              <a:lnSpc>
                <a:spcPct val="200000"/>
              </a:lnSpc>
              <a:buFont typeface="Wingdings" panose="05000000000000000000" pitchFamily="2" charset="2"/>
              <a:buChar char="p"/>
            </a:pPr>
            <a:r>
              <a:rPr lang="zh-CN" altLang="en-US" sz="2800" b="1" dirty="0"/>
              <a:t>光读出</a:t>
            </a:r>
            <a:r>
              <a:rPr lang="en-US" altLang="zh-CN" sz="2800" b="1" dirty="0"/>
              <a:t>W-TES</a:t>
            </a:r>
            <a:r>
              <a:rPr lang="zh-CN" altLang="en-US" sz="2800" b="1" dirty="0"/>
              <a:t>的</a:t>
            </a:r>
            <a:r>
              <a:rPr lang="en-US" altLang="zh-CN" sz="2800" b="1" dirty="0"/>
              <a:t>COMSOL</a:t>
            </a:r>
            <a:r>
              <a:rPr lang="zh-CN" altLang="en-US" sz="2800" b="1" dirty="0"/>
              <a:t>模拟仿真</a:t>
            </a:r>
            <a:endParaRPr lang="en-US" altLang="zh-CN" sz="2800" b="1" dirty="0"/>
          </a:p>
          <a:p>
            <a:pPr marL="457200" indent="-457200">
              <a:lnSpc>
                <a:spcPct val="200000"/>
              </a:lnSpc>
              <a:buFont typeface="Wingdings" panose="05000000000000000000" pitchFamily="2" charset="2"/>
              <a:buChar char="p"/>
            </a:pPr>
            <a:r>
              <a:rPr lang="zh-CN" altLang="en-US" sz="2800" b="1" dirty="0"/>
              <a:t>总结展望</a:t>
            </a:r>
          </a:p>
        </p:txBody>
      </p:sp>
    </p:spTree>
    <p:extLst>
      <p:ext uri="{BB962C8B-B14F-4D97-AF65-F5344CB8AC3E}">
        <p14:creationId xmlns:p14="http://schemas.microsoft.com/office/powerpoint/2010/main" val="239152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64F0A8-5DEB-E60F-0205-32C4EC0C4E8A}"/>
              </a:ext>
            </a:extLst>
          </p:cNvPr>
          <p:cNvSpPr txBox="1"/>
          <p:nvPr/>
        </p:nvSpPr>
        <p:spPr>
          <a:xfrm>
            <a:off x="1266824" y="1490650"/>
            <a:ext cx="7562851" cy="3416769"/>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CN" altLang="en-US" sz="2800" b="1" dirty="0"/>
              <a:t>研究背景及原理</a:t>
            </a:r>
            <a:endParaRPr lang="en-US" altLang="zh-CN" sz="2800" b="1" dirty="0"/>
          </a:p>
          <a:p>
            <a:pPr marL="457200" indent="-457200">
              <a:lnSpc>
                <a:spcPct val="200000"/>
              </a:lnSpc>
              <a:buFont typeface="Wingdings" panose="05000000000000000000" pitchFamily="2" charset="2"/>
              <a:buChar char="p"/>
            </a:pPr>
            <a:r>
              <a:rPr lang="zh-CN" altLang="en-US" sz="2800" b="1" dirty="0"/>
              <a:t>钨薄膜实验制备以及表征测试</a:t>
            </a:r>
            <a:endParaRPr lang="en-US" altLang="zh-CN" sz="2800" b="1" dirty="0"/>
          </a:p>
          <a:p>
            <a:pPr marL="457200" indent="-457200">
              <a:lnSpc>
                <a:spcPct val="200000"/>
              </a:lnSpc>
              <a:buFont typeface="Wingdings" panose="05000000000000000000" pitchFamily="2" charset="2"/>
              <a:buChar char="p"/>
            </a:pPr>
            <a:r>
              <a:rPr lang="zh-CN" altLang="en-US" sz="2800" b="1" dirty="0"/>
              <a:t>光读出</a:t>
            </a:r>
            <a:r>
              <a:rPr lang="en-US" altLang="zh-CN" sz="2800" b="1" dirty="0"/>
              <a:t>W-TES</a:t>
            </a:r>
            <a:r>
              <a:rPr lang="zh-CN" altLang="en-US" sz="2800" b="1" dirty="0"/>
              <a:t>的</a:t>
            </a:r>
            <a:r>
              <a:rPr lang="en-US" altLang="zh-CN" sz="2800" b="1" dirty="0"/>
              <a:t>COMSOL</a:t>
            </a:r>
            <a:r>
              <a:rPr lang="zh-CN" altLang="en-US" sz="2800" b="1" dirty="0"/>
              <a:t>模拟仿真</a:t>
            </a:r>
            <a:endParaRPr lang="en-US" altLang="zh-CN" sz="2800" b="1" dirty="0"/>
          </a:p>
          <a:p>
            <a:pPr marL="457200" indent="-457200">
              <a:lnSpc>
                <a:spcPct val="200000"/>
              </a:lnSpc>
              <a:buFont typeface="Wingdings" panose="05000000000000000000" pitchFamily="2" charset="2"/>
              <a:buChar char="p"/>
            </a:pPr>
            <a:r>
              <a:rPr lang="zh-CN" altLang="en-US" sz="2800" b="1" dirty="0">
                <a:solidFill>
                  <a:schemeClr val="accent2"/>
                </a:solidFill>
              </a:rPr>
              <a:t>总结展望</a:t>
            </a:r>
          </a:p>
        </p:txBody>
      </p:sp>
    </p:spTree>
    <p:extLst>
      <p:ext uri="{BB962C8B-B14F-4D97-AF65-F5344CB8AC3E}">
        <p14:creationId xmlns:p14="http://schemas.microsoft.com/office/powerpoint/2010/main" val="31268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21</a:t>
            </a:fld>
            <a:endParaRPr lang="zh-CN" altLang="en-US" dirty="0"/>
          </a:p>
        </p:txBody>
      </p:sp>
      <p:sp>
        <p:nvSpPr>
          <p:cNvPr id="3" name="文本框 2">
            <a:extLst>
              <a:ext uri="{FF2B5EF4-FFF2-40B4-BE49-F238E27FC236}">
                <a16:creationId xmlns:a16="http://schemas.microsoft.com/office/drawing/2014/main" id="{80D4D09F-81BD-D229-9D83-E476618D5E17}"/>
              </a:ext>
            </a:extLst>
          </p:cNvPr>
          <p:cNvSpPr txBox="1"/>
          <p:nvPr/>
        </p:nvSpPr>
        <p:spPr>
          <a:xfrm>
            <a:off x="2110669" y="160078"/>
            <a:ext cx="2962275" cy="584775"/>
          </a:xfrm>
          <a:prstGeom prst="rect">
            <a:avLst/>
          </a:prstGeom>
          <a:noFill/>
        </p:spPr>
        <p:txBody>
          <a:bodyPr wrap="square" rtlCol="0">
            <a:spAutoFit/>
          </a:bodyPr>
          <a:lstStyle/>
          <a:p>
            <a:r>
              <a:rPr lang="zh-CN" altLang="en-US" sz="3200" b="1" dirty="0"/>
              <a:t>总结展望</a:t>
            </a:r>
          </a:p>
        </p:txBody>
      </p:sp>
      <p:sp>
        <p:nvSpPr>
          <p:cNvPr id="4" name="文本框 3">
            <a:extLst>
              <a:ext uri="{FF2B5EF4-FFF2-40B4-BE49-F238E27FC236}">
                <a16:creationId xmlns:a16="http://schemas.microsoft.com/office/drawing/2014/main" id="{E0C933E3-B211-D83A-C8BA-AC29B6BCE960}"/>
              </a:ext>
            </a:extLst>
          </p:cNvPr>
          <p:cNvSpPr txBox="1"/>
          <p:nvPr/>
        </p:nvSpPr>
        <p:spPr>
          <a:xfrm>
            <a:off x="1085850" y="1343025"/>
            <a:ext cx="10991850" cy="3696525"/>
          </a:xfrm>
          <a:prstGeom prst="rect">
            <a:avLst/>
          </a:prstGeom>
          <a:noFill/>
        </p:spPr>
        <p:txBody>
          <a:bodyPr wrap="square" rtlCol="0">
            <a:spAutoFit/>
          </a:bodyPr>
          <a:lstStyle/>
          <a:p>
            <a:pPr>
              <a:lnSpc>
                <a:spcPct val="150000"/>
              </a:lnSpc>
            </a:pPr>
            <a:r>
              <a:rPr lang="zh-CN" altLang="en-US" sz="2000" b="1" dirty="0"/>
              <a:t>实验：</a:t>
            </a:r>
            <a:endParaRPr lang="en-US" altLang="zh-CN" sz="2000" b="1" dirty="0"/>
          </a:p>
          <a:p>
            <a:pPr marL="285750" indent="-285750">
              <a:lnSpc>
                <a:spcPct val="150000"/>
              </a:lnSpc>
              <a:buFont typeface="Wingdings" panose="05000000000000000000" pitchFamily="2" charset="2"/>
              <a:buChar char="u"/>
            </a:pPr>
            <a:r>
              <a:rPr lang="en-US" altLang="zh-CN" sz="2000" b="1" dirty="0"/>
              <a:t>     </a:t>
            </a:r>
            <a:r>
              <a:rPr lang="zh-CN" altLang="en-US" sz="2000" b="1" dirty="0"/>
              <a:t>增加溅射功率，降低溅射气压，有利于形成</a:t>
            </a:r>
            <a:r>
              <a:rPr lang="en-US" altLang="zh-CN" sz="2000" b="1" dirty="0"/>
              <a:t>α-W</a:t>
            </a:r>
            <a:r>
              <a:rPr lang="zh-CN" altLang="en-US" sz="2000" b="1" dirty="0"/>
              <a:t>。</a:t>
            </a:r>
            <a:endParaRPr lang="en-US" altLang="zh-CN" sz="2000" b="1" dirty="0"/>
          </a:p>
          <a:p>
            <a:pPr marL="285750" indent="-285750">
              <a:lnSpc>
                <a:spcPct val="150000"/>
              </a:lnSpc>
              <a:buFont typeface="Wingdings" panose="05000000000000000000" pitchFamily="2" charset="2"/>
              <a:buChar char="u"/>
            </a:pPr>
            <a:r>
              <a:rPr lang="zh-CN" altLang="en-US" sz="2000" b="1" dirty="0"/>
              <a:t>     提高退火温度，临界转变温度先增加后减小；</a:t>
            </a:r>
            <a:r>
              <a:rPr lang="en-US" altLang="zh-CN" sz="2000" b="1" dirty="0"/>
              <a:t> </a:t>
            </a:r>
            <a:r>
              <a:rPr lang="zh-CN" altLang="en-US" sz="2000" b="1" dirty="0"/>
              <a:t>延长退火时间，有利于降低临界转变温度。</a:t>
            </a:r>
            <a:endParaRPr lang="en-US" altLang="zh-CN" sz="2000" b="1" dirty="0"/>
          </a:p>
          <a:p>
            <a:pPr marL="285750" indent="-285750">
              <a:lnSpc>
                <a:spcPct val="150000"/>
              </a:lnSpc>
              <a:buFont typeface="Wingdings" panose="05000000000000000000" pitchFamily="2" charset="2"/>
              <a:buChar char="u"/>
            </a:pPr>
            <a:r>
              <a:rPr lang="en-US" altLang="zh-CN" sz="2000" b="1" dirty="0"/>
              <a:t>     </a:t>
            </a:r>
            <a:r>
              <a:rPr lang="zh-CN" altLang="en-US" sz="2000" b="1" dirty="0"/>
              <a:t>转变温宽与薄膜的质量相关。</a:t>
            </a:r>
            <a:endParaRPr lang="en-US" altLang="zh-CN" sz="2000" b="1" dirty="0"/>
          </a:p>
          <a:p>
            <a:pPr>
              <a:lnSpc>
                <a:spcPct val="150000"/>
              </a:lnSpc>
            </a:pPr>
            <a:r>
              <a:rPr lang="zh-CN" altLang="en-US" sz="2000" b="1" dirty="0"/>
              <a:t>模拟</a:t>
            </a:r>
            <a:endParaRPr lang="en-US" altLang="zh-CN" sz="2000" b="1" dirty="0"/>
          </a:p>
          <a:p>
            <a:pPr marL="285750" indent="-285750">
              <a:lnSpc>
                <a:spcPct val="150000"/>
              </a:lnSpc>
              <a:buFont typeface="Wingdings" panose="05000000000000000000" pitchFamily="2" charset="2"/>
              <a:buChar char="u"/>
            </a:pPr>
            <a:r>
              <a:rPr lang="en-US" altLang="zh-CN" sz="2000" b="1" dirty="0"/>
              <a:t>    </a:t>
            </a:r>
            <a:r>
              <a:rPr lang="zh-CN" altLang="en-US" sz="2000" b="1" dirty="0"/>
              <a:t>抗反射膜以及</a:t>
            </a:r>
            <a:r>
              <a:rPr lang="en-US" altLang="zh-CN" sz="2000" b="1" dirty="0"/>
              <a:t>LMO</a:t>
            </a:r>
            <a:r>
              <a:rPr lang="zh-CN" altLang="en-US" sz="2000" b="1" dirty="0"/>
              <a:t>周围全反射有利于增加硅表面射线数。</a:t>
            </a:r>
            <a:endParaRPr lang="en-US" altLang="zh-CN" sz="2000" b="1" dirty="0"/>
          </a:p>
          <a:p>
            <a:pPr marL="285750" indent="-285750">
              <a:lnSpc>
                <a:spcPct val="150000"/>
              </a:lnSpc>
              <a:buFont typeface="Wingdings" panose="05000000000000000000" pitchFamily="2" charset="2"/>
              <a:buChar char="u"/>
            </a:pPr>
            <a:r>
              <a:rPr lang="en-US" altLang="zh-CN" sz="2000" b="1" dirty="0"/>
              <a:t>    </a:t>
            </a:r>
            <a:r>
              <a:rPr lang="zh-CN" altLang="en-US" sz="2000" b="1" dirty="0"/>
              <a:t>比较不同衬底温度变化，提高钨薄膜感应温度。</a:t>
            </a:r>
            <a:endParaRPr lang="en-US" altLang="zh-CN" sz="2000" b="1" dirty="0"/>
          </a:p>
          <a:p>
            <a:pPr>
              <a:lnSpc>
                <a:spcPct val="150000"/>
              </a:lnSpc>
            </a:pPr>
            <a:r>
              <a:rPr lang="en-US" altLang="zh-CN" dirty="0"/>
              <a:t>     </a:t>
            </a:r>
            <a:endParaRPr lang="zh-CN" altLang="en-US" dirty="0"/>
          </a:p>
        </p:txBody>
      </p:sp>
      <p:sp>
        <p:nvSpPr>
          <p:cNvPr id="5" name="文本框 4">
            <a:extLst>
              <a:ext uri="{FF2B5EF4-FFF2-40B4-BE49-F238E27FC236}">
                <a16:creationId xmlns:a16="http://schemas.microsoft.com/office/drawing/2014/main" id="{551B179D-439B-6A50-66A1-DE4E4158AF57}"/>
              </a:ext>
            </a:extLst>
          </p:cNvPr>
          <p:cNvSpPr txBox="1"/>
          <p:nvPr/>
        </p:nvSpPr>
        <p:spPr>
          <a:xfrm>
            <a:off x="304800" y="4533811"/>
            <a:ext cx="8324850" cy="461665"/>
          </a:xfrm>
          <a:prstGeom prst="rect">
            <a:avLst/>
          </a:prstGeom>
          <a:noFill/>
        </p:spPr>
        <p:txBody>
          <a:bodyPr wrap="square" rtlCol="0">
            <a:spAutoFit/>
          </a:bodyPr>
          <a:lstStyle/>
          <a:p>
            <a:r>
              <a:rPr lang="zh-CN" altLang="en-US" sz="2400" b="1" dirty="0">
                <a:solidFill>
                  <a:srgbClr val="0070C0"/>
                </a:solidFill>
              </a:rPr>
              <a:t>展望</a:t>
            </a:r>
          </a:p>
        </p:txBody>
      </p:sp>
      <p:sp>
        <p:nvSpPr>
          <p:cNvPr id="6" name="文本框 5">
            <a:extLst>
              <a:ext uri="{FF2B5EF4-FFF2-40B4-BE49-F238E27FC236}">
                <a16:creationId xmlns:a16="http://schemas.microsoft.com/office/drawing/2014/main" id="{7C12547E-A91F-0FC2-5C43-772980111E57}"/>
              </a:ext>
            </a:extLst>
          </p:cNvPr>
          <p:cNvSpPr txBox="1"/>
          <p:nvPr/>
        </p:nvSpPr>
        <p:spPr>
          <a:xfrm>
            <a:off x="1085850" y="5094921"/>
            <a:ext cx="8200390" cy="96654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b="1" dirty="0"/>
              <a:t>调整参数，降低薄膜转变温度，提高钨薄膜质量。</a:t>
            </a:r>
            <a:endParaRPr lang="en-US" altLang="zh-CN" sz="2000" b="1" dirty="0"/>
          </a:p>
          <a:p>
            <a:pPr marL="285750" indent="-285750">
              <a:lnSpc>
                <a:spcPct val="150000"/>
              </a:lnSpc>
              <a:buFont typeface="Wingdings" panose="05000000000000000000" pitchFamily="2" charset="2"/>
              <a:buChar char="p"/>
            </a:pPr>
            <a:r>
              <a:rPr lang="zh-CN" altLang="en-US" sz="2000" b="1" dirty="0"/>
              <a:t>优化模型结构，光热电三场耦合，求解</a:t>
            </a:r>
            <a:r>
              <a:rPr lang="en-US" altLang="zh-CN" sz="2000" b="1" dirty="0"/>
              <a:t>R-T</a:t>
            </a:r>
            <a:r>
              <a:rPr lang="zh-CN" altLang="en-US" sz="2000" b="1" dirty="0"/>
              <a:t>曲线。</a:t>
            </a:r>
          </a:p>
        </p:txBody>
      </p:sp>
      <p:sp>
        <p:nvSpPr>
          <p:cNvPr id="7" name="文本框 6">
            <a:extLst>
              <a:ext uri="{FF2B5EF4-FFF2-40B4-BE49-F238E27FC236}">
                <a16:creationId xmlns:a16="http://schemas.microsoft.com/office/drawing/2014/main" id="{DBF1121E-7F7F-2388-81C6-32CCB5239417}"/>
              </a:ext>
            </a:extLst>
          </p:cNvPr>
          <p:cNvSpPr txBox="1"/>
          <p:nvPr/>
        </p:nvSpPr>
        <p:spPr>
          <a:xfrm>
            <a:off x="304800" y="1112192"/>
            <a:ext cx="8324850" cy="461665"/>
          </a:xfrm>
          <a:prstGeom prst="rect">
            <a:avLst/>
          </a:prstGeom>
          <a:noFill/>
        </p:spPr>
        <p:txBody>
          <a:bodyPr wrap="square" rtlCol="0">
            <a:spAutoFit/>
          </a:bodyPr>
          <a:lstStyle/>
          <a:p>
            <a:r>
              <a:rPr lang="zh-CN" altLang="en-US" sz="2400" b="1" dirty="0">
                <a:solidFill>
                  <a:srgbClr val="0070C0"/>
                </a:solidFill>
              </a:rPr>
              <a:t>总结</a:t>
            </a:r>
          </a:p>
        </p:txBody>
      </p:sp>
    </p:spTree>
    <p:extLst>
      <p:ext uri="{BB962C8B-B14F-4D97-AF65-F5344CB8AC3E}">
        <p14:creationId xmlns:p14="http://schemas.microsoft.com/office/powerpoint/2010/main" val="129581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41180" y="2195681"/>
            <a:ext cx="7109639" cy="2466637"/>
          </a:xfrm>
          <a:prstGeom prst="rect">
            <a:avLst/>
          </a:prstGeom>
          <a:noFill/>
        </p:spPr>
        <p:txBody>
          <a:bodyPr wrap="none" lIns="91440" tIns="45720" rIns="91440" bIns="45720">
            <a:spAutoFit/>
          </a:bodyPr>
          <a:lstStyle/>
          <a:p>
            <a:pPr algn="ctr">
              <a:lnSpc>
                <a:spcPct val="150000"/>
              </a:lnSpc>
            </a:pPr>
            <a:r>
              <a:rPr lang="zh-CN" altLang="en-US" sz="5400" b="1" dirty="0">
                <a:ln w="9525">
                  <a:solidFill>
                    <a:schemeClr val="bg1"/>
                  </a:solidFill>
                  <a:prstDash val="solid"/>
                </a:ln>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rPr>
              <a:t>谢谢各位老师！</a:t>
            </a:r>
            <a:endParaRPr lang="en-US" altLang="zh-CN" sz="5400" b="1" dirty="0">
              <a:ln w="9525">
                <a:solidFill>
                  <a:schemeClr val="bg1"/>
                </a:solidFill>
                <a:prstDash val="solid"/>
              </a:ln>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endParaRPr>
          </a:p>
          <a:p>
            <a:pPr algn="ctr">
              <a:lnSpc>
                <a:spcPct val="150000"/>
              </a:lnSpc>
            </a:pPr>
            <a:r>
              <a:rPr lang="zh-CN" altLang="en-US" sz="5400" b="1" dirty="0">
                <a:ln w="9525">
                  <a:solidFill>
                    <a:schemeClr val="bg1"/>
                  </a:solidFill>
                  <a:prstDash val="solid"/>
                </a:ln>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rPr>
              <a:t>请各位老师批评指正！</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23</a:t>
            </a:fld>
            <a:endParaRPr lang="zh-CN" altLang="en-US" dirty="0"/>
          </a:p>
        </p:txBody>
      </p:sp>
      <p:sp>
        <p:nvSpPr>
          <p:cNvPr id="3" name="文本框 2">
            <a:extLst>
              <a:ext uri="{FF2B5EF4-FFF2-40B4-BE49-F238E27FC236}">
                <a16:creationId xmlns:a16="http://schemas.microsoft.com/office/drawing/2014/main" id="{9740A580-64EC-9747-8E64-1D947CD4AD48}"/>
              </a:ext>
            </a:extLst>
          </p:cNvPr>
          <p:cNvSpPr txBox="1"/>
          <p:nvPr/>
        </p:nvSpPr>
        <p:spPr>
          <a:xfrm>
            <a:off x="266699" y="1582340"/>
            <a:ext cx="9172575" cy="3693319"/>
          </a:xfrm>
          <a:prstGeom prst="rect">
            <a:avLst/>
          </a:prstGeom>
          <a:noFill/>
        </p:spPr>
        <p:txBody>
          <a:bodyPr wrap="square" rtlCol="0">
            <a:spAutoFit/>
          </a:bodyPr>
          <a:lstStyle/>
          <a:p>
            <a:pPr>
              <a:lnSpc>
                <a:spcPct val="150000"/>
              </a:lnSpc>
            </a:pPr>
            <a:r>
              <a:rPr lang="zh-CN" altLang="en-US" b="1" dirty="0"/>
              <a:t>一个</a:t>
            </a:r>
            <a:r>
              <a:rPr lang="en-US" altLang="zh-CN" b="1" dirty="0"/>
              <a:t>500nm</a:t>
            </a:r>
            <a:r>
              <a:rPr lang="zh-CN" altLang="en-US" b="1" dirty="0"/>
              <a:t>的光子约为</a:t>
            </a:r>
            <a:r>
              <a:rPr lang="en-US" altLang="zh-CN" b="1" dirty="0"/>
              <a:t>2.48eV 1ev</a:t>
            </a:r>
            <a:r>
              <a:rPr lang="zh-CN" altLang="en-US" b="1" dirty="0"/>
              <a:t>为</a:t>
            </a:r>
            <a:r>
              <a:rPr lang="en-US" altLang="zh-CN" b="1" dirty="0"/>
              <a:t>1.6</a:t>
            </a:r>
            <a:r>
              <a:rPr lang="zh-CN" altLang="en-US" b="1" dirty="0"/>
              <a:t>*</a:t>
            </a:r>
            <a:r>
              <a:rPr lang="en-US" altLang="zh-CN" b="1" dirty="0"/>
              <a:t>10</a:t>
            </a:r>
            <a:r>
              <a:rPr lang="en-US" altLang="zh-CN" b="1" baseline="30000" dirty="0"/>
              <a:t>-19</a:t>
            </a:r>
            <a:r>
              <a:rPr lang="en-US" altLang="zh-CN" b="1" dirty="0"/>
              <a:t>J</a:t>
            </a:r>
          </a:p>
          <a:p>
            <a:pPr>
              <a:lnSpc>
                <a:spcPct val="150000"/>
              </a:lnSpc>
            </a:pPr>
            <a:r>
              <a:rPr lang="zh-CN" altLang="en-US" b="1" dirty="0"/>
              <a:t>则</a:t>
            </a:r>
            <a:r>
              <a:rPr lang="en-US" altLang="zh-CN" b="1" dirty="0"/>
              <a:t>3.034MeV</a:t>
            </a:r>
            <a:r>
              <a:rPr lang="zh-CN" altLang="en-US" b="1" dirty="0"/>
              <a:t>约释放</a:t>
            </a:r>
            <a:endParaRPr lang="en-US" altLang="zh-CN" b="1" dirty="0"/>
          </a:p>
          <a:p>
            <a:pPr>
              <a:lnSpc>
                <a:spcPct val="150000"/>
              </a:lnSpc>
            </a:pPr>
            <a:r>
              <a:rPr lang="en-US" altLang="zh-CN" b="1" dirty="0"/>
              <a:t>3.034</a:t>
            </a:r>
            <a:r>
              <a:rPr lang="zh-CN" altLang="en-US" b="1" dirty="0"/>
              <a:t>*</a:t>
            </a:r>
            <a:r>
              <a:rPr lang="en-US" altLang="zh-CN" b="1" dirty="0"/>
              <a:t>10</a:t>
            </a:r>
            <a:r>
              <a:rPr lang="en-US" altLang="zh-CN" b="1" baseline="30000" dirty="0"/>
              <a:t>6</a:t>
            </a:r>
            <a:r>
              <a:rPr lang="en-US" altLang="zh-CN" b="1" dirty="0"/>
              <a:t>/2.48=1.22</a:t>
            </a:r>
            <a:r>
              <a:rPr lang="zh-CN" altLang="en-US" b="1" dirty="0"/>
              <a:t>*</a:t>
            </a:r>
            <a:r>
              <a:rPr lang="en-US" altLang="zh-CN" b="1" dirty="0"/>
              <a:t>10</a:t>
            </a:r>
            <a:r>
              <a:rPr lang="en-US" altLang="zh-CN" b="1" baseline="30000" dirty="0"/>
              <a:t>6</a:t>
            </a:r>
          </a:p>
          <a:p>
            <a:pPr>
              <a:lnSpc>
                <a:spcPct val="150000"/>
              </a:lnSpc>
            </a:pPr>
            <a:r>
              <a:rPr lang="en-US" altLang="zh-CN" b="1" dirty="0"/>
              <a:t>1W</a:t>
            </a:r>
            <a:r>
              <a:rPr lang="zh-CN" altLang="en-US" b="1" dirty="0"/>
              <a:t>的</a:t>
            </a:r>
            <a:r>
              <a:rPr lang="en-US" altLang="zh-CN" b="1" dirty="0"/>
              <a:t>500nm</a:t>
            </a:r>
            <a:r>
              <a:rPr lang="zh-CN" altLang="en-US" b="1" dirty="0"/>
              <a:t>的光子为    </a:t>
            </a:r>
            <a:r>
              <a:rPr lang="en-US" altLang="zh-CN" b="1" dirty="0"/>
              <a:t>25.15</a:t>
            </a:r>
            <a:r>
              <a:rPr lang="zh-CN" altLang="en-US" b="1" dirty="0"/>
              <a:t>*</a:t>
            </a:r>
            <a:r>
              <a:rPr lang="en-US" altLang="zh-CN" b="1" dirty="0"/>
              <a:t>10</a:t>
            </a:r>
            <a:r>
              <a:rPr lang="en-US" altLang="zh-CN" b="1" baseline="30000" dirty="0"/>
              <a:t>17</a:t>
            </a:r>
            <a:r>
              <a:rPr lang="zh-CN" altLang="en-US" b="1" dirty="0"/>
              <a:t>个</a:t>
            </a:r>
            <a:r>
              <a:rPr lang="en-US" altLang="zh-CN" b="1" dirty="0"/>
              <a:t>/s</a:t>
            </a:r>
          </a:p>
          <a:p>
            <a:pPr>
              <a:lnSpc>
                <a:spcPct val="150000"/>
              </a:lnSpc>
            </a:pPr>
            <a:r>
              <a:rPr lang="en-US" altLang="zh-CN" b="1" dirty="0"/>
              <a:t>4.78E-4[W]</a:t>
            </a:r>
            <a:r>
              <a:rPr lang="zh-CN" altLang="en-US" b="1" dirty="0"/>
              <a:t>的</a:t>
            </a:r>
            <a:r>
              <a:rPr lang="en-US" altLang="zh-CN" b="1" dirty="0"/>
              <a:t>500nm</a:t>
            </a:r>
            <a:r>
              <a:rPr lang="zh-CN" altLang="en-US" b="1" dirty="0"/>
              <a:t>的光子为 </a:t>
            </a:r>
            <a:r>
              <a:rPr lang="en-US" altLang="zh-CN" b="1" dirty="0"/>
              <a:t>1.2*10</a:t>
            </a:r>
            <a:r>
              <a:rPr lang="en-US" altLang="zh-CN" b="1" baseline="30000" dirty="0"/>
              <a:t>15</a:t>
            </a:r>
            <a:r>
              <a:rPr lang="en-US" altLang="zh-CN" b="1" dirty="0"/>
              <a:t> </a:t>
            </a:r>
            <a:r>
              <a:rPr lang="zh-CN" altLang="en-US" b="1" dirty="0"/>
              <a:t>个</a:t>
            </a:r>
            <a:r>
              <a:rPr lang="en-US" altLang="zh-CN" b="1" dirty="0"/>
              <a:t>/s</a:t>
            </a:r>
          </a:p>
          <a:p>
            <a:pPr>
              <a:lnSpc>
                <a:spcPct val="150000"/>
              </a:lnSpc>
            </a:pPr>
            <a:r>
              <a:rPr lang="zh-CN" altLang="en-US" b="1" dirty="0"/>
              <a:t>则时间为</a:t>
            </a:r>
            <a:r>
              <a:rPr lang="en-US" altLang="zh-CN" b="1" dirty="0"/>
              <a:t>t=1.22</a:t>
            </a:r>
            <a:r>
              <a:rPr lang="zh-CN" altLang="en-US" b="1" dirty="0"/>
              <a:t>*</a:t>
            </a:r>
            <a:r>
              <a:rPr lang="en-US" altLang="zh-CN" b="1" dirty="0"/>
              <a:t>10</a:t>
            </a:r>
            <a:r>
              <a:rPr lang="en-US" altLang="zh-CN" b="1" baseline="30000" dirty="0"/>
              <a:t>6</a:t>
            </a:r>
            <a:r>
              <a:rPr lang="en-US" altLang="zh-CN" b="1" dirty="0"/>
              <a:t>/ 1.2*10</a:t>
            </a:r>
            <a:r>
              <a:rPr lang="en-US" altLang="zh-CN" b="1" baseline="30000" dirty="0"/>
              <a:t>15</a:t>
            </a:r>
            <a:r>
              <a:rPr lang="en-US" altLang="zh-CN" b="1" dirty="0"/>
              <a:t>=1ns</a:t>
            </a:r>
          </a:p>
          <a:p>
            <a:pPr>
              <a:lnSpc>
                <a:spcPct val="150000"/>
              </a:lnSpc>
            </a:pPr>
            <a:r>
              <a:rPr lang="zh-CN" altLang="en-US" b="1" dirty="0"/>
              <a:t>为什么不直接使用</a:t>
            </a:r>
            <a:r>
              <a:rPr lang="en-US" altLang="zh-CN" b="1" dirty="0"/>
              <a:t>1W</a:t>
            </a:r>
            <a:r>
              <a:rPr lang="zh-CN" altLang="en-US" b="1" dirty="0"/>
              <a:t>？因为要保证射线可以在相应的时间时间区间打到硅片上。</a:t>
            </a:r>
            <a:endParaRPr lang="en-US" altLang="zh-CN" b="1" dirty="0"/>
          </a:p>
          <a:p>
            <a:pPr>
              <a:lnSpc>
                <a:spcPct val="150000"/>
              </a:lnSpc>
            </a:pPr>
            <a:endParaRPr lang="en-US" altLang="zh-CN" dirty="0"/>
          </a:p>
          <a:p>
            <a:endParaRPr lang="en-US" altLang="zh-CN" dirty="0"/>
          </a:p>
        </p:txBody>
      </p:sp>
      <p:sp>
        <p:nvSpPr>
          <p:cNvPr id="4" name="文本框 3">
            <a:extLst>
              <a:ext uri="{FF2B5EF4-FFF2-40B4-BE49-F238E27FC236}">
                <a16:creationId xmlns:a16="http://schemas.microsoft.com/office/drawing/2014/main" id="{6F11F5D9-ACA6-9ABB-BCD8-A5E2C0D533FB}"/>
              </a:ext>
            </a:extLst>
          </p:cNvPr>
          <p:cNvSpPr txBox="1"/>
          <p:nvPr/>
        </p:nvSpPr>
        <p:spPr>
          <a:xfrm>
            <a:off x="266698" y="1155858"/>
            <a:ext cx="3543301" cy="584775"/>
          </a:xfrm>
          <a:prstGeom prst="rect">
            <a:avLst/>
          </a:prstGeom>
          <a:noFill/>
        </p:spPr>
        <p:txBody>
          <a:bodyPr wrap="square" rtlCol="0">
            <a:spAutoFit/>
          </a:bodyPr>
          <a:lstStyle/>
          <a:p>
            <a:r>
              <a:rPr lang="zh-CN" altLang="en-US" sz="3200" b="1" dirty="0"/>
              <a:t>参数计算</a:t>
            </a:r>
          </a:p>
        </p:txBody>
      </p:sp>
    </p:spTree>
    <p:extLst>
      <p:ext uri="{BB962C8B-B14F-4D97-AF65-F5344CB8AC3E}">
        <p14:creationId xmlns:p14="http://schemas.microsoft.com/office/powerpoint/2010/main" val="424658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24</a:t>
            </a:fld>
            <a:endParaRPr lang="zh-CN" altLang="en-US" dirty="0"/>
          </a:p>
        </p:txBody>
      </p:sp>
      <p:pic>
        <p:nvPicPr>
          <p:cNvPr id="3" name="图片 2">
            <a:extLst>
              <a:ext uri="{FF2B5EF4-FFF2-40B4-BE49-F238E27FC236}">
                <a16:creationId xmlns:a16="http://schemas.microsoft.com/office/drawing/2014/main" id="{86A6155E-7DA0-A0A8-1A86-2754300D0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47" y="1727337"/>
            <a:ext cx="1906844" cy="1931261"/>
          </a:xfrm>
          <a:prstGeom prst="rect">
            <a:avLst/>
          </a:prstGeom>
        </p:spPr>
      </p:pic>
      <p:pic>
        <p:nvPicPr>
          <p:cNvPr id="4" name="图片 3">
            <a:extLst>
              <a:ext uri="{FF2B5EF4-FFF2-40B4-BE49-F238E27FC236}">
                <a16:creationId xmlns:a16="http://schemas.microsoft.com/office/drawing/2014/main" id="{F77F4605-7A3A-5979-E592-A1C500190A0D}"/>
              </a:ext>
            </a:extLst>
          </p:cNvPr>
          <p:cNvPicPr>
            <a:picLocks noChangeAspect="1"/>
          </p:cNvPicPr>
          <p:nvPr/>
        </p:nvPicPr>
        <p:blipFill rotWithShape="1">
          <a:blip r:embed="rId3">
            <a:extLst>
              <a:ext uri="{28A0092B-C50C-407E-A947-70E740481C1C}">
                <a14:useLocalDpi xmlns:a14="http://schemas.microsoft.com/office/drawing/2010/main" val="0"/>
              </a:ext>
            </a:extLst>
          </a:blip>
          <a:srcRect l="7860"/>
          <a:stretch/>
        </p:blipFill>
        <p:spPr>
          <a:xfrm rot="5400000">
            <a:off x="1097075" y="2746676"/>
            <a:ext cx="3109025" cy="4877481"/>
          </a:xfrm>
          <a:prstGeom prst="rect">
            <a:avLst/>
          </a:prstGeom>
        </p:spPr>
      </p:pic>
      <p:sp>
        <p:nvSpPr>
          <p:cNvPr id="5" name="文本框 4">
            <a:extLst>
              <a:ext uri="{FF2B5EF4-FFF2-40B4-BE49-F238E27FC236}">
                <a16:creationId xmlns:a16="http://schemas.microsoft.com/office/drawing/2014/main" id="{708AD175-1296-66C0-A34B-CDB850A734D0}"/>
              </a:ext>
            </a:extLst>
          </p:cNvPr>
          <p:cNvSpPr txBox="1"/>
          <p:nvPr/>
        </p:nvSpPr>
        <p:spPr>
          <a:xfrm>
            <a:off x="5878391" y="5259192"/>
            <a:ext cx="6100762" cy="523220"/>
          </a:xfrm>
          <a:prstGeom prst="rect">
            <a:avLst/>
          </a:prstGeom>
          <a:noFill/>
        </p:spPr>
        <p:txBody>
          <a:bodyPr wrap="square">
            <a:spAutoFit/>
          </a:bodyPr>
          <a:lstStyle/>
          <a:p>
            <a:r>
              <a:rPr lang="en-US" altLang="zh-CN" sz="1400" b="1" dirty="0">
                <a:solidFill>
                  <a:srgbClr val="192B6C"/>
                </a:solidFill>
                <a:latin typeface="Times New Roman" panose="02020603050405020304" pitchFamily="18" charset="0"/>
                <a:cs typeface="Times New Roman" panose="02020603050405020304" pitchFamily="18" charset="0"/>
              </a:rPr>
              <a:t>Thermal Properties of Solids at Room and Cryogenic Temperatures;</a:t>
            </a:r>
            <a:r>
              <a:rPr lang="en-US" altLang="zh-CN" sz="1400" dirty="0"/>
              <a:t> Series editor Steven W. Van Sciver, Florida State University, Tallahassee, FL, USA</a:t>
            </a:r>
            <a:endParaRPr lang="zh-CN" altLang="en-US" sz="1400" b="1" dirty="0">
              <a:solidFill>
                <a:srgbClr val="192B6C"/>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3EF400E8-97A9-4B2C-C5F1-99D191EE577A}"/>
              </a:ext>
            </a:extLst>
          </p:cNvPr>
          <p:cNvSpPr txBox="1"/>
          <p:nvPr/>
        </p:nvSpPr>
        <p:spPr>
          <a:xfrm>
            <a:off x="5878391" y="4594781"/>
            <a:ext cx="6100762" cy="523220"/>
          </a:xfrm>
          <a:prstGeom prst="rect">
            <a:avLst/>
          </a:prstGeom>
          <a:noFill/>
        </p:spPr>
        <p:txBody>
          <a:bodyPr wrap="square">
            <a:spAutoFit/>
          </a:bodyPr>
          <a:lstStyle/>
          <a:p>
            <a:pPr algn="l"/>
            <a:r>
              <a:rPr lang="en-US" altLang="zh-CN" sz="1400" b="1" i="0" dirty="0">
                <a:solidFill>
                  <a:srgbClr val="192B6C"/>
                </a:solidFill>
                <a:effectLst/>
                <a:latin typeface="Times New Roman" panose="02020603050405020304" pitchFamily="18" charset="0"/>
                <a:cs typeface="Times New Roman" panose="02020603050405020304" pitchFamily="18" charset="0"/>
              </a:rPr>
              <a:t>Handbook Series on Semiconductor Parameters </a:t>
            </a:r>
            <a:r>
              <a:rPr lang="en-US" altLang="zh-CN" sz="1400" b="0" i="0" u="none" strike="noStrike" dirty="0">
                <a:solidFill>
                  <a:srgbClr val="192B6C"/>
                </a:solidFill>
                <a:effectLst/>
                <a:latin typeface="Times New Roman" panose="02020603050405020304" pitchFamily="18" charset="0"/>
                <a:cs typeface="Times New Roman" panose="02020603050405020304" pitchFamily="18" charset="0"/>
                <a:hlinkClick r:id="rId4"/>
              </a:rPr>
              <a:t>https://doi.org/10.1142/2046</a:t>
            </a:r>
            <a:r>
              <a:rPr lang="en-US" altLang="zh-CN" sz="1400" b="0" i="0" dirty="0">
                <a:solidFill>
                  <a:srgbClr val="444444"/>
                </a:solidFill>
                <a:effectLst/>
                <a:latin typeface="Times New Roman" panose="02020603050405020304" pitchFamily="18" charset="0"/>
                <a:cs typeface="Times New Roman" panose="02020603050405020304" pitchFamily="18" charset="0"/>
              </a:rPr>
              <a:t> | November 1996</a:t>
            </a:r>
            <a:endParaRPr lang="en-US" altLang="zh-CN" sz="1400" b="1" i="0" dirty="0">
              <a:solidFill>
                <a:srgbClr val="192B6C"/>
              </a:solidFill>
              <a:effectLst/>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C9FD5EDE-EBD8-4386-7D4B-0E83F5F7C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854" y="1027814"/>
            <a:ext cx="4505325" cy="3454714"/>
          </a:xfrm>
          <a:prstGeom prst="rect">
            <a:avLst/>
          </a:prstGeom>
        </p:spPr>
      </p:pic>
      <p:sp>
        <p:nvSpPr>
          <p:cNvPr id="12" name="文本框 11">
            <a:extLst>
              <a:ext uri="{FF2B5EF4-FFF2-40B4-BE49-F238E27FC236}">
                <a16:creationId xmlns:a16="http://schemas.microsoft.com/office/drawing/2014/main" id="{18457868-88A4-828F-00FE-1AA329835863}"/>
              </a:ext>
            </a:extLst>
          </p:cNvPr>
          <p:cNvSpPr txBox="1"/>
          <p:nvPr/>
        </p:nvSpPr>
        <p:spPr>
          <a:xfrm>
            <a:off x="9695071" y="1075588"/>
            <a:ext cx="2411204" cy="1295868"/>
          </a:xfrm>
          <a:prstGeom prst="rect">
            <a:avLst/>
          </a:prstGeom>
          <a:noFill/>
        </p:spPr>
        <p:txBody>
          <a:bodyPr wrap="square" rtlCol="0">
            <a:spAutoFit/>
          </a:bodyPr>
          <a:lstStyle/>
          <a:p>
            <a:pPr>
              <a:lnSpc>
                <a:spcPct val="150000"/>
              </a:lnSpc>
            </a:pPr>
            <a:r>
              <a:rPr lang="en-US" altLang="zh-CN" dirty="0"/>
              <a:t>Y=0.00727*x^2.663</a:t>
            </a:r>
          </a:p>
          <a:p>
            <a:pPr>
              <a:lnSpc>
                <a:spcPct val="150000"/>
              </a:lnSpc>
            </a:pPr>
            <a:r>
              <a:rPr lang="zh-CN" altLang="en-US" dirty="0"/>
              <a:t>当</a:t>
            </a:r>
            <a:r>
              <a:rPr lang="en-US" altLang="zh-CN" dirty="0"/>
              <a:t>x=2K</a:t>
            </a:r>
          </a:p>
          <a:p>
            <a:pPr>
              <a:lnSpc>
                <a:spcPct val="150000"/>
              </a:lnSpc>
            </a:pPr>
            <a:r>
              <a:rPr lang="en-US" altLang="zh-CN" dirty="0"/>
              <a:t>Y=1.01</a:t>
            </a:r>
            <a:r>
              <a:rPr lang="zh-CN" altLang="en-US" dirty="0"/>
              <a:t>*</a:t>
            </a:r>
            <a:r>
              <a:rPr lang="en-US" altLang="zh-CN" dirty="0"/>
              <a:t>10 </a:t>
            </a:r>
            <a:r>
              <a:rPr lang="en-US" altLang="zh-CN" baseline="30000" dirty="0"/>
              <a:t>-7 </a:t>
            </a:r>
            <a:r>
              <a:rPr lang="en-US" altLang="zh-CN" dirty="0"/>
              <a:t>kw/(</a:t>
            </a:r>
            <a:r>
              <a:rPr lang="en-US" altLang="zh-CN" dirty="0" err="1"/>
              <a:t>K·m</a:t>
            </a:r>
            <a:r>
              <a:rPr lang="en-US" altLang="zh-CN" dirty="0"/>
              <a:t>)</a:t>
            </a:r>
            <a:endParaRPr lang="zh-CN" altLang="en-US" dirty="0"/>
          </a:p>
        </p:txBody>
      </p:sp>
      <p:pic>
        <p:nvPicPr>
          <p:cNvPr id="14" name="图片 13">
            <a:extLst>
              <a:ext uri="{FF2B5EF4-FFF2-40B4-BE49-F238E27FC236}">
                <a16:creationId xmlns:a16="http://schemas.microsoft.com/office/drawing/2014/main" id="{C58EA755-FAC5-CDFF-3E53-390A2460B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6453" y="1611216"/>
            <a:ext cx="2627282" cy="2192421"/>
          </a:xfrm>
          <a:prstGeom prst="rect">
            <a:avLst/>
          </a:prstGeom>
        </p:spPr>
      </p:pic>
      <p:sp>
        <p:nvSpPr>
          <p:cNvPr id="16" name="文本框 15">
            <a:extLst>
              <a:ext uri="{FF2B5EF4-FFF2-40B4-BE49-F238E27FC236}">
                <a16:creationId xmlns:a16="http://schemas.microsoft.com/office/drawing/2014/main" id="{318C0068-E6BF-765B-0E93-F7D12640D866}"/>
              </a:ext>
            </a:extLst>
          </p:cNvPr>
          <p:cNvSpPr txBox="1"/>
          <p:nvPr/>
        </p:nvSpPr>
        <p:spPr>
          <a:xfrm>
            <a:off x="5878391" y="5894665"/>
            <a:ext cx="6313609" cy="523220"/>
          </a:xfrm>
          <a:prstGeom prst="rect">
            <a:avLst/>
          </a:prstGeom>
          <a:noFill/>
        </p:spPr>
        <p:txBody>
          <a:bodyPr wrap="square">
            <a:spAutoFit/>
          </a:bodyPr>
          <a:lstStyle/>
          <a:p>
            <a:r>
              <a:rPr lang="en-US" altLang="zh-CN" sz="1400" dirty="0"/>
              <a:t> </a:t>
            </a:r>
            <a:r>
              <a:rPr lang="en-US" altLang="zh-CN" sz="1400" dirty="0" err="1"/>
              <a:t>HollandM</a:t>
            </a:r>
            <a:r>
              <a:rPr lang="en-US" altLang="zh-CN" sz="1400" dirty="0"/>
              <a:t> G</a:t>
            </a:r>
            <a:r>
              <a:rPr lang="zh-CN" altLang="en-US" sz="1400" dirty="0"/>
              <a:t>．</a:t>
            </a:r>
            <a:r>
              <a:rPr lang="en-US" altLang="zh-CN" sz="1400" dirty="0"/>
              <a:t>Analysis of lattice thermal conductivity [J]</a:t>
            </a:r>
            <a:r>
              <a:rPr lang="zh-CN" altLang="en-US" sz="1400" dirty="0"/>
              <a:t>．</a:t>
            </a:r>
            <a:r>
              <a:rPr lang="en-US" altLang="zh-CN" sz="1400" dirty="0" err="1"/>
              <a:t>PhysicalReview</a:t>
            </a:r>
            <a:r>
              <a:rPr lang="zh-CN" altLang="en-US" sz="1400" dirty="0"/>
              <a:t>，</a:t>
            </a:r>
            <a:r>
              <a:rPr lang="en-US" altLang="zh-CN" sz="1400" dirty="0"/>
              <a:t>1963</a:t>
            </a:r>
            <a:r>
              <a:rPr lang="zh-CN" altLang="en-US" sz="1400" dirty="0"/>
              <a:t>，</a:t>
            </a:r>
            <a:r>
              <a:rPr lang="en-US" altLang="zh-CN" sz="1400" dirty="0"/>
              <a:t>132(6)</a:t>
            </a:r>
            <a:r>
              <a:rPr lang="zh-CN" altLang="en-US" sz="1400" dirty="0"/>
              <a:t>：</a:t>
            </a:r>
            <a:r>
              <a:rPr lang="en-US" altLang="zh-CN" sz="1400" dirty="0"/>
              <a:t>2461—2471</a:t>
            </a:r>
            <a:r>
              <a:rPr lang="zh-CN" altLang="en-US" sz="1400" dirty="0"/>
              <a:t>．</a:t>
            </a:r>
          </a:p>
        </p:txBody>
      </p:sp>
      <p:sp>
        <p:nvSpPr>
          <p:cNvPr id="7" name="文本框 6">
            <a:extLst>
              <a:ext uri="{FF2B5EF4-FFF2-40B4-BE49-F238E27FC236}">
                <a16:creationId xmlns:a16="http://schemas.microsoft.com/office/drawing/2014/main" id="{260A5E88-C621-E0F5-8C19-C37E903B2E8B}"/>
              </a:ext>
            </a:extLst>
          </p:cNvPr>
          <p:cNvSpPr txBox="1"/>
          <p:nvPr/>
        </p:nvSpPr>
        <p:spPr>
          <a:xfrm>
            <a:off x="295275" y="1053584"/>
            <a:ext cx="2895600" cy="369332"/>
          </a:xfrm>
          <a:prstGeom prst="rect">
            <a:avLst/>
          </a:prstGeom>
          <a:noFill/>
        </p:spPr>
        <p:txBody>
          <a:bodyPr wrap="square" rtlCol="0">
            <a:spAutoFit/>
          </a:bodyPr>
          <a:lstStyle/>
          <a:p>
            <a:r>
              <a:rPr lang="en-US" altLang="zh-CN" dirty="0"/>
              <a:t>Si </a:t>
            </a:r>
            <a:r>
              <a:rPr lang="zh-CN" altLang="en-US" dirty="0"/>
              <a:t>低温参数热导</a:t>
            </a:r>
          </a:p>
        </p:txBody>
      </p:sp>
    </p:spTree>
    <p:extLst>
      <p:ext uri="{BB962C8B-B14F-4D97-AF65-F5344CB8AC3E}">
        <p14:creationId xmlns:p14="http://schemas.microsoft.com/office/powerpoint/2010/main" val="267150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25</a:t>
            </a:fld>
            <a:endParaRPr lang="zh-CN" altLang="en-US" dirty="0"/>
          </a:p>
        </p:txBody>
      </p:sp>
      <p:sp>
        <p:nvSpPr>
          <p:cNvPr id="3" name="文本框 2">
            <a:extLst>
              <a:ext uri="{FF2B5EF4-FFF2-40B4-BE49-F238E27FC236}">
                <a16:creationId xmlns:a16="http://schemas.microsoft.com/office/drawing/2014/main" id="{9E2534F1-FD4A-60FC-D6D9-A0C50A6A64F1}"/>
              </a:ext>
            </a:extLst>
          </p:cNvPr>
          <p:cNvSpPr txBox="1"/>
          <p:nvPr/>
        </p:nvSpPr>
        <p:spPr>
          <a:xfrm>
            <a:off x="2209800" y="260925"/>
            <a:ext cx="2962275" cy="584775"/>
          </a:xfrm>
          <a:prstGeom prst="rect">
            <a:avLst/>
          </a:prstGeom>
          <a:noFill/>
        </p:spPr>
        <p:txBody>
          <a:bodyPr wrap="square" rtlCol="0">
            <a:spAutoFit/>
          </a:bodyPr>
          <a:lstStyle/>
          <a:p>
            <a:r>
              <a:rPr lang="zh-CN" altLang="en-US" sz="3200" b="1" dirty="0"/>
              <a:t>模拟仿真</a:t>
            </a:r>
          </a:p>
        </p:txBody>
      </p:sp>
      <p:sp>
        <p:nvSpPr>
          <p:cNvPr id="4" name="文本框 3">
            <a:extLst>
              <a:ext uri="{FF2B5EF4-FFF2-40B4-BE49-F238E27FC236}">
                <a16:creationId xmlns:a16="http://schemas.microsoft.com/office/drawing/2014/main" id="{C2EEFCFE-0899-6C72-1268-BAD70CD0020D}"/>
              </a:ext>
            </a:extLst>
          </p:cNvPr>
          <p:cNvSpPr txBox="1"/>
          <p:nvPr/>
        </p:nvSpPr>
        <p:spPr>
          <a:xfrm>
            <a:off x="295275" y="1053584"/>
            <a:ext cx="2895600" cy="369332"/>
          </a:xfrm>
          <a:prstGeom prst="rect">
            <a:avLst/>
          </a:prstGeom>
          <a:noFill/>
        </p:spPr>
        <p:txBody>
          <a:bodyPr wrap="square" rtlCol="0">
            <a:spAutoFit/>
          </a:bodyPr>
          <a:lstStyle/>
          <a:p>
            <a:r>
              <a:rPr lang="en-US" altLang="zh-CN" dirty="0"/>
              <a:t>Si </a:t>
            </a:r>
            <a:r>
              <a:rPr lang="zh-CN" altLang="en-US" dirty="0"/>
              <a:t>低温参数热容</a:t>
            </a:r>
          </a:p>
        </p:txBody>
      </p:sp>
      <p:pic>
        <p:nvPicPr>
          <p:cNvPr id="5" name="图片 4">
            <a:extLst>
              <a:ext uri="{FF2B5EF4-FFF2-40B4-BE49-F238E27FC236}">
                <a16:creationId xmlns:a16="http://schemas.microsoft.com/office/drawing/2014/main" id="{F5023A2D-003F-60D9-5578-D56E9AE37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7899"/>
            <a:ext cx="3173478" cy="3133908"/>
          </a:xfrm>
          <a:prstGeom prst="rect">
            <a:avLst/>
          </a:prstGeom>
        </p:spPr>
      </p:pic>
      <p:pic>
        <p:nvPicPr>
          <p:cNvPr id="6" name="图片 5">
            <a:extLst>
              <a:ext uri="{FF2B5EF4-FFF2-40B4-BE49-F238E27FC236}">
                <a16:creationId xmlns:a16="http://schemas.microsoft.com/office/drawing/2014/main" id="{27EAE9FD-A79A-1512-BB11-B79D2E34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855429" y="1341314"/>
            <a:ext cx="4633291" cy="4292913"/>
          </a:xfrm>
          <a:prstGeom prst="rect">
            <a:avLst/>
          </a:prstGeom>
        </p:spPr>
      </p:pic>
      <p:sp>
        <p:nvSpPr>
          <p:cNvPr id="10" name="文本框 9">
            <a:extLst>
              <a:ext uri="{FF2B5EF4-FFF2-40B4-BE49-F238E27FC236}">
                <a16:creationId xmlns:a16="http://schemas.microsoft.com/office/drawing/2014/main" id="{238E76DF-BB50-037A-69AC-CE453E473206}"/>
              </a:ext>
            </a:extLst>
          </p:cNvPr>
          <p:cNvSpPr txBox="1"/>
          <p:nvPr/>
        </p:nvSpPr>
        <p:spPr>
          <a:xfrm>
            <a:off x="5800997" y="5587954"/>
            <a:ext cx="6100762" cy="523220"/>
          </a:xfrm>
          <a:prstGeom prst="rect">
            <a:avLst/>
          </a:prstGeom>
          <a:noFill/>
        </p:spPr>
        <p:txBody>
          <a:bodyPr wrap="square">
            <a:spAutoFit/>
          </a:bodyPr>
          <a:lstStyle/>
          <a:p>
            <a:pPr algn="l"/>
            <a:r>
              <a:rPr lang="en-US" altLang="zh-CN" sz="1400" b="1" i="0" dirty="0">
                <a:solidFill>
                  <a:srgbClr val="192B6C"/>
                </a:solidFill>
                <a:effectLst/>
                <a:latin typeface="Times New Roman" panose="02020603050405020304" pitchFamily="18" charset="0"/>
                <a:cs typeface="Times New Roman" panose="02020603050405020304" pitchFamily="18" charset="0"/>
              </a:rPr>
              <a:t>Handbook Series on Semiconductor Parameters </a:t>
            </a:r>
            <a:r>
              <a:rPr lang="en-US" altLang="zh-CN" sz="1400" b="0" i="0" u="none" strike="noStrike" dirty="0">
                <a:solidFill>
                  <a:srgbClr val="192B6C"/>
                </a:solidFill>
                <a:effectLst/>
                <a:latin typeface="Times New Roman" panose="02020603050405020304" pitchFamily="18" charset="0"/>
                <a:cs typeface="Times New Roman" panose="02020603050405020304" pitchFamily="18" charset="0"/>
                <a:hlinkClick r:id="rId4"/>
              </a:rPr>
              <a:t>https://doi.org/10.1142/2046</a:t>
            </a:r>
            <a:r>
              <a:rPr lang="en-US" altLang="zh-CN" sz="1400" b="0" i="0" dirty="0">
                <a:solidFill>
                  <a:srgbClr val="444444"/>
                </a:solidFill>
                <a:effectLst/>
                <a:latin typeface="Times New Roman" panose="02020603050405020304" pitchFamily="18" charset="0"/>
                <a:cs typeface="Times New Roman" panose="02020603050405020304" pitchFamily="18" charset="0"/>
              </a:rPr>
              <a:t> | November 1996</a:t>
            </a:r>
            <a:endParaRPr lang="en-US" altLang="zh-CN" sz="1400" b="1" i="0" dirty="0">
              <a:solidFill>
                <a:srgbClr val="192B6C"/>
              </a:solidFill>
              <a:effectLst/>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0A308A08-FB3B-F827-3C59-88C4A125FAD1}"/>
              </a:ext>
            </a:extLst>
          </p:cNvPr>
          <p:cNvSpPr txBox="1"/>
          <p:nvPr/>
        </p:nvSpPr>
        <p:spPr>
          <a:xfrm>
            <a:off x="5762897" y="6216329"/>
            <a:ext cx="6100762" cy="523220"/>
          </a:xfrm>
          <a:prstGeom prst="rect">
            <a:avLst/>
          </a:prstGeom>
          <a:noFill/>
        </p:spPr>
        <p:txBody>
          <a:bodyPr wrap="square">
            <a:spAutoFit/>
          </a:bodyPr>
          <a:lstStyle/>
          <a:p>
            <a:r>
              <a:rPr lang="en-US" altLang="zh-CN" sz="1400" b="1" dirty="0">
                <a:solidFill>
                  <a:srgbClr val="192B6C"/>
                </a:solidFill>
                <a:latin typeface="Times New Roman" panose="02020603050405020304" pitchFamily="18" charset="0"/>
                <a:cs typeface="Times New Roman" panose="02020603050405020304" pitchFamily="18" charset="0"/>
              </a:rPr>
              <a:t>Thermal Properties of Solids at Room and Cryogenic Temperatures;</a:t>
            </a:r>
            <a:r>
              <a:rPr lang="en-US" altLang="zh-CN" sz="1400" dirty="0"/>
              <a:t> Series editor Steven W. Van Sciver, Florida State University, Tallahassee, FL, USA</a:t>
            </a:r>
            <a:endParaRPr lang="zh-CN" altLang="en-US" sz="1400" b="1" dirty="0">
              <a:solidFill>
                <a:srgbClr val="192B6C"/>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122253CC-7D59-FE6D-EEE4-08573A7F0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743" y="1095940"/>
            <a:ext cx="3766807" cy="2819207"/>
          </a:xfrm>
          <a:prstGeom prst="rect">
            <a:avLst/>
          </a:prstGeom>
        </p:spPr>
      </p:pic>
      <p:sp>
        <p:nvSpPr>
          <p:cNvPr id="13" name="文本框 12">
            <a:extLst>
              <a:ext uri="{FF2B5EF4-FFF2-40B4-BE49-F238E27FC236}">
                <a16:creationId xmlns:a16="http://schemas.microsoft.com/office/drawing/2014/main" id="{71DAB747-E068-F914-1ABE-1D45EF0DF593}"/>
              </a:ext>
            </a:extLst>
          </p:cNvPr>
          <p:cNvSpPr txBox="1"/>
          <p:nvPr/>
        </p:nvSpPr>
        <p:spPr>
          <a:xfrm>
            <a:off x="7891874" y="4028456"/>
            <a:ext cx="2966544" cy="1295868"/>
          </a:xfrm>
          <a:prstGeom prst="rect">
            <a:avLst/>
          </a:prstGeom>
          <a:noFill/>
        </p:spPr>
        <p:txBody>
          <a:bodyPr wrap="square" rtlCol="0">
            <a:spAutoFit/>
          </a:bodyPr>
          <a:lstStyle/>
          <a:p>
            <a:pPr>
              <a:lnSpc>
                <a:spcPct val="150000"/>
              </a:lnSpc>
            </a:pPr>
            <a:r>
              <a:rPr lang="en-US" altLang="zh-CN" dirty="0"/>
              <a:t>Y=5.42*10</a:t>
            </a:r>
            <a:r>
              <a:rPr lang="en-US" altLang="zh-CN" baseline="30000" dirty="0"/>
              <a:t>-7</a:t>
            </a:r>
            <a:r>
              <a:rPr lang="zh-CN" altLang="en-US" dirty="0"/>
              <a:t>*</a:t>
            </a:r>
            <a:r>
              <a:rPr lang="en-US" altLang="zh-CN" dirty="0"/>
              <a:t>x^3.086</a:t>
            </a:r>
          </a:p>
          <a:p>
            <a:pPr>
              <a:lnSpc>
                <a:spcPct val="150000"/>
              </a:lnSpc>
            </a:pPr>
            <a:r>
              <a:rPr lang="zh-CN" altLang="en-US" dirty="0"/>
              <a:t>当</a:t>
            </a:r>
            <a:r>
              <a:rPr lang="en-US" altLang="zh-CN" dirty="0"/>
              <a:t>x</a:t>
            </a:r>
            <a:r>
              <a:rPr lang="zh-CN" altLang="en-US" dirty="0"/>
              <a:t>为</a:t>
            </a:r>
            <a:r>
              <a:rPr lang="en-US" altLang="zh-CN" dirty="0"/>
              <a:t>15 </a:t>
            </a:r>
            <a:r>
              <a:rPr lang="en-US" altLang="zh-CN" dirty="0" err="1"/>
              <a:t>mk</a:t>
            </a:r>
            <a:endParaRPr lang="en-US" altLang="zh-CN" dirty="0"/>
          </a:p>
          <a:p>
            <a:pPr>
              <a:lnSpc>
                <a:spcPct val="150000"/>
              </a:lnSpc>
            </a:pPr>
            <a:r>
              <a:rPr lang="en-US" altLang="zh-CN" dirty="0"/>
              <a:t>Cp=1.27*10</a:t>
            </a:r>
            <a:r>
              <a:rPr lang="en-US" altLang="zh-CN" baseline="30000" dirty="0"/>
              <a:t>-12 </a:t>
            </a:r>
            <a:r>
              <a:rPr lang="en-US" altLang="zh-CN" dirty="0"/>
              <a:t>J/(</a:t>
            </a:r>
            <a:r>
              <a:rPr lang="en-US" altLang="zh-CN" dirty="0" err="1"/>
              <a:t>g·K</a:t>
            </a:r>
            <a:r>
              <a:rPr lang="en-US" altLang="zh-CN" dirty="0"/>
              <a:t>)</a:t>
            </a:r>
          </a:p>
        </p:txBody>
      </p:sp>
    </p:spTree>
    <p:extLst>
      <p:ext uri="{BB962C8B-B14F-4D97-AF65-F5344CB8AC3E}">
        <p14:creationId xmlns:p14="http://schemas.microsoft.com/office/powerpoint/2010/main" val="261624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26</a:t>
            </a:fld>
            <a:endParaRPr lang="zh-CN" altLang="en-US" dirty="0"/>
          </a:p>
        </p:txBody>
      </p:sp>
      <p:sp>
        <p:nvSpPr>
          <p:cNvPr id="3" name="文本框 2">
            <a:extLst>
              <a:ext uri="{FF2B5EF4-FFF2-40B4-BE49-F238E27FC236}">
                <a16:creationId xmlns:a16="http://schemas.microsoft.com/office/drawing/2014/main" id="{FE981DF9-DD99-7C0E-E617-FFDC810BDFDE}"/>
              </a:ext>
            </a:extLst>
          </p:cNvPr>
          <p:cNvSpPr txBox="1"/>
          <p:nvPr/>
        </p:nvSpPr>
        <p:spPr>
          <a:xfrm>
            <a:off x="295275" y="1053584"/>
            <a:ext cx="2895600" cy="369332"/>
          </a:xfrm>
          <a:prstGeom prst="rect">
            <a:avLst/>
          </a:prstGeom>
          <a:noFill/>
        </p:spPr>
        <p:txBody>
          <a:bodyPr wrap="square" rtlCol="0">
            <a:spAutoFit/>
          </a:bodyPr>
          <a:lstStyle/>
          <a:p>
            <a:r>
              <a:rPr lang="en-US" altLang="zh-CN" dirty="0" err="1"/>
              <a:t>GaN</a:t>
            </a:r>
            <a:r>
              <a:rPr lang="en-US" altLang="zh-CN" dirty="0"/>
              <a:t> </a:t>
            </a:r>
            <a:r>
              <a:rPr lang="zh-CN" altLang="en-US" dirty="0"/>
              <a:t>低温参数</a:t>
            </a:r>
          </a:p>
        </p:txBody>
      </p:sp>
      <p:pic>
        <p:nvPicPr>
          <p:cNvPr id="9" name="图片 8">
            <a:extLst>
              <a:ext uri="{FF2B5EF4-FFF2-40B4-BE49-F238E27FC236}">
                <a16:creationId xmlns:a16="http://schemas.microsoft.com/office/drawing/2014/main" id="{0A9315E0-133D-7E54-6D71-39220D958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451" y="1422916"/>
            <a:ext cx="3010055" cy="3791145"/>
          </a:xfrm>
          <a:prstGeom prst="rect">
            <a:avLst/>
          </a:prstGeom>
        </p:spPr>
      </p:pic>
      <p:pic>
        <p:nvPicPr>
          <p:cNvPr id="11" name="图片 10">
            <a:extLst>
              <a:ext uri="{FF2B5EF4-FFF2-40B4-BE49-F238E27FC236}">
                <a16:creationId xmlns:a16="http://schemas.microsoft.com/office/drawing/2014/main" id="{9782A123-227D-BA2D-FBF5-2F897A95A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76" y="1632504"/>
            <a:ext cx="3321221" cy="3048157"/>
          </a:xfrm>
          <a:prstGeom prst="rect">
            <a:avLst/>
          </a:prstGeom>
        </p:spPr>
      </p:pic>
      <p:sp>
        <p:nvSpPr>
          <p:cNvPr id="13" name="文本框 12">
            <a:extLst>
              <a:ext uri="{FF2B5EF4-FFF2-40B4-BE49-F238E27FC236}">
                <a16:creationId xmlns:a16="http://schemas.microsoft.com/office/drawing/2014/main" id="{2F4485EC-96B2-DE18-2F05-75D4A18E2681}"/>
              </a:ext>
            </a:extLst>
          </p:cNvPr>
          <p:cNvSpPr txBox="1"/>
          <p:nvPr/>
        </p:nvSpPr>
        <p:spPr>
          <a:xfrm>
            <a:off x="212847" y="6357311"/>
            <a:ext cx="6616949" cy="400110"/>
          </a:xfrm>
          <a:prstGeom prst="rect">
            <a:avLst/>
          </a:prstGeom>
          <a:noFill/>
        </p:spPr>
        <p:txBody>
          <a:bodyPr wrap="square">
            <a:spAutoFit/>
          </a:bodyPr>
          <a:lstStyle/>
          <a:p>
            <a:r>
              <a:rPr lang="en-US" altLang="zh-CN" sz="1000" b="0" i="0" dirty="0">
                <a:solidFill>
                  <a:srgbClr val="3A3A3A"/>
                </a:solidFill>
                <a:effectLst/>
                <a:latin typeface="微软雅黑" panose="020B0503020204020204" pitchFamily="34" charset="-122"/>
                <a:ea typeface="微软雅黑" panose="020B0503020204020204" pitchFamily="34" charset="-122"/>
              </a:rPr>
              <a:t>Rounds, Robert et al. “Thermal Conductivity of </a:t>
            </a:r>
            <a:r>
              <a:rPr lang="en-US" altLang="zh-CN" sz="1000" b="0" i="0" dirty="0" err="1">
                <a:solidFill>
                  <a:srgbClr val="3A3A3A"/>
                </a:solidFill>
                <a:effectLst/>
                <a:latin typeface="微软雅黑" panose="020B0503020204020204" pitchFamily="34" charset="-122"/>
                <a:ea typeface="微软雅黑" panose="020B0503020204020204" pitchFamily="34" charset="-122"/>
              </a:rPr>
              <a:t>GaN</a:t>
            </a:r>
            <a:r>
              <a:rPr lang="en-US" altLang="zh-CN" sz="1000" b="0" i="0" dirty="0">
                <a:solidFill>
                  <a:srgbClr val="3A3A3A"/>
                </a:solidFill>
                <a:effectLst/>
                <a:latin typeface="微软雅黑" panose="020B0503020204020204" pitchFamily="34" charset="-122"/>
                <a:ea typeface="微软雅黑" panose="020B0503020204020204" pitchFamily="34" charset="-122"/>
              </a:rPr>
              <a:t> Single Crystals: Influence of Impurities Incorporated in Different Growth Processes.” </a:t>
            </a:r>
            <a:r>
              <a:rPr lang="en-US" altLang="zh-CN" sz="1000" b="0" i="1" dirty="0">
                <a:solidFill>
                  <a:srgbClr val="3A3A3A"/>
                </a:solidFill>
                <a:effectLst/>
                <a:latin typeface="微软雅黑" panose="020B0503020204020204" pitchFamily="34" charset="-122"/>
                <a:ea typeface="微软雅黑" panose="020B0503020204020204" pitchFamily="34" charset="-122"/>
              </a:rPr>
              <a:t>Journal of applied physics</a:t>
            </a:r>
            <a:r>
              <a:rPr lang="en-US" altLang="zh-CN" sz="1000" b="0" i="0" dirty="0">
                <a:solidFill>
                  <a:srgbClr val="3A3A3A"/>
                </a:solidFill>
                <a:effectLst/>
                <a:latin typeface="微软雅黑" panose="020B0503020204020204" pitchFamily="34" charset="-122"/>
                <a:ea typeface="微软雅黑" panose="020B0503020204020204" pitchFamily="34" charset="-122"/>
              </a:rPr>
              <a:t> 124.10 (2018): n. </a:t>
            </a:r>
            <a:r>
              <a:rPr lang="en-US" altLang="zh-CN" sz="1000" b="0" i="0" dirty="0" err="1">
                <a:solidFill>
                  <a:srgbClr val="3A3A3A"/>
                </a:solidFill>
                <a:effectLst/>
                <a:latin typeface="微软雅黑" panose="020B0503020204020204" pitchFamily="34" charset="-122"/>
                <a:ea typeface="微软雅黑" panose="020B0503020204020204" pitchFamily="34" charset="-122"/>
              </a:rPr>
              <a:t>pag</a:t>
            </a:r>
            <a:r>
              <a:rPr lang="en-US" altLang="zh-CN" sz="1000" b="0" i="0" dirty="0">
                <a:solidFill>
                  <a:srgbClr val="3A3A3A"/>
                </a:solidFill>
                <a:effectLst/>
                <a:latin typeface="微软雅黑" panose="020B0503020204020204" pitchFamily="34" charset="-122"/>
                <a:ea typeface="微软雅黑" panose="020B0503020204020204" pitchFamily="34" charset="-122"/>
              </a:rPr>
              <a:t>. Web.</a:t>
            </a:r>
            <a:endParaRPr lang="zh-CN" altLang="en-US" sz="1000" dirty="0"/>
          </a:p>
        </p:txBody>
      </p:sp>
      <p:sp>
        <p:nvSpPr>
          <p:cNvPr id="15" name="文本框 14">
            <a:extLst>
              <a:ext uri="{FF2B5EF4-FFF2-40B4-BE49-F238E27FC236}">
                <a16:creationId xmlns:a16="http://schemas.microsoft.com/office/drawing/2014/main" id="{968DBAAE-0D0C-8FC3-0BFF-0078CD6C5739}"/>
              </a:ext>
            </a:extLst>
          </p:cNvPr>
          <p:cNvSpPr txBox="1"/>
          <p:nvPr/>
        </p:nvSpPr>
        <p:spPr>
          <a:xfrm>
            <a:off x="212847" y="5941813"/>
            <a:ext cx="6616948" cy="415498"/>
          </a:xfrm>
          <a:prstGeom prst="rect">
            <a:avLst/>
          </a:prstGeom>
          <a:noFill/>
        </p:spPr>
        <p:txBody>
          <a:bodyPr wrap="square">
            <a:spAutoFit/>
          </a:bodyPr>
          <a:lstStyle/>
          <a:p>
            <a:r>
              <a:rPr lang="en-US" altLang="zh-CN" sz="1050" b="0" i="0" dirty="0" err="1">
                <a:solidFill>
                  <a:srgbClr val="3A3A3A"/>
                </a:solidFill>
                <a:effectLst/>
                <a:latin typeface="微软雅黑" panose="020B0503020204020204" pitchFamily="34" charset="-122"/>
                <a:ea typeface="微软雅黑" panose="020B0503020204020204" pitchFamily="34" charset="-122"/>
              </a:rPr>
              <a:t>Jeżowski</a:t>
            </a:r>
            <a:r>
              <a:rPr lang="en-US" altLang="zh-CN" sz="1050" b="0" i="0" dirty="0">
                <a:solidFill>
                  <a:srgbClr val="3A3A3A"/>
                </a:solidFill>
                <a:effectLst/>
                <a:latin typeface="微软雅黑" panose="020B0503020204020204" pitchFamily="34" charset="-122"/>
                <a:ea typeface="微软雅黑" panose="020B0503020204020204" pitchFamily="34" charset="-122"/>
              </a:rPr>
              <a:t>, A. et al. “Thermal Conductivity of </a:t>
            </a:r>
            <a:r>
              <a:rPr lang="en-US" altLang="zh-CN" sz="1050" b="0" i="0" dirty="0" err="1">
                <a:solidFill>
                  <a:srgbClr val="3A3A3A"/>
                </a:solidFill>
                <a:effectLst/>
                <a:latin typeface="微软雅黑" panose="020B0503020204020204" pitchFamily="34" charset="-122"/>
                <a:ea typeface="微软雅黑" panose="020B0503020204020204" pitchFamily="34" charset="-122"/>
              </a:rPr>
              <a:t>GaN</a:t>
            </a:r>
            <a:r>
              <a:rPr lang="en-US" altLang="zh-CN" sz="1050" b="0" i="0" dirty="0">
                <a:solidFill>
                  <a:srgbClr val="3A3A3A"/>
                </a:solidFill>
                <a:effectLst/>
                <a:latin typeface="微软雅黑" panose="020B0503020204020204" pitchFamily="34" charset="-122"/>
                <a:ea typeface="微软雅黑" panose="020B0503020204020204" pitchFamily="34" charset="-122"/>
              </a:rPr>
              <a:t> Crystals in 4.2–300 K Range.” </a:t>
            </a:r>
            <a:r>
              <a:rPr lang="en-US" altLang="zh-CN" sz="1050" b="0" i="1" dirty="0">
                <a:solidFill>
                  <a:srgbClr val="3A3A3A"/>
                </a:solidFill>
                <a:effectLst/>
                <a:latin typeface="微软雅黑" panose="020B0503020204020204" pitchFamily="34" charset="-122"/>
                <a:ea typeface="微软雅黑" panose="020B0503020204020204" pitchFamily="34" charset="-122"/>
              </a:rPr>
              <a:t>Solid state communications</a:t>
            </a:r>
            <a:r>
              <a:rPr lang="en-US" altLang="zh-CN" sz="1050" b="0" i="0" dirty="0">
                <a:solidFill>
                  <a:srgbClr val="3A3A3A"/>
                </a:solidFill>
                <a:effectLst/>
                <a:latin typeface="微软雅黑" panose="020B0503020204020204" pitchFamily="34" charset="-122"/>
                <a:ea typeface="微软雅黑" panose="020B0503020204020204" pitchFamily="34" charset="-122"/>
              </a:rPr>
              <a:t> 128.2 (2003): 69–73. Web.</a:t>
            </a:r>
            <a:endParaRPr lang="zh-CN" altLang="en-US" sz="1050" dirty="0"/>
          </a:p>
        </p:txBody>
      </p:sp>
      <p:pic>
        <p:nvPicPr>
          <p:cNvPr id="17" name="图片 16">
            <a:extLst>
              <a:ext uri="{FF2B5EF4-FFF2-40B4-BE49-F238E27FC236}">
                <a16:creationId xmlns:a16="http://schemas.microsoft.com/office/drawing/2014/main" id="{53F641FF-90E4-1EC7-CFC8-56C69E448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545" y="3682083"/>
            <a:ext cx="3010055" cy="2943568"/>
          </a:xfrm>
          <a:prstGeom prst="rect">
            <a:avLst/>
          </a:prstGeom>
        </p:spPr>
      </p:pic>
      <p:pic>
        <p:nvPicPr>
          <p:cNvPr id="19" name="图片 18">
            <a:extLst>
              <a:ext uri="{FF2B5EF4-FFF2-40B4-BE49-F238E27FC236}">
                <a16:creationId xmlns:a16="http://schemas.microsoft.com/office/drawing/2014/main" id="{1981B973-A939-090A-AA7D-83C43037D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794" y="1066564"/>
            <a:ext cx="3032301" cy="2635346"/>
          </a:xfrm>
          <a:prstGeom prst="rect">
            <a:avLst/>
          </a:prstGeom>
        </p:spPr>
      </p:pic>
    </p:spTree>
    <p:extLst>
      <p:ext uri="{BB962C8B-B14F-4D97-AF65-F5344CB8AC3E}">
        <p14:creationId xmlns:p14="http://schemas.microsoft.com/office/powerpoint/2010/main" val="114267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27</a:t>
            </a:fld>
            <a:endParaRPr lang="zh-CN" altLang="en-US" dirty="0"/>
          </a:p>
        </p:txBody>
      </p:sp>
      <p:grpSp>
        <p:nvGrpSpPr>
          <p:cNvPr id="19" name="组合 18">
            <a:extLst>
              <a:ext uri="{FF2B5EF4-FFF2-40B4-BE49-F238E27FC236}">
                <a16:creationId xmlns:a16="http://schemas.microsoft.com/office/drawing/2014/main" id="{60C56D11-67FB-60DB-8316-26DDB64848AA}"/>
              </a:ext>
            </a:extLst>
          </p:cNvPr>
          <p:cNvGrpSpPr/>
          <p:nvPr/>
        </p:nvGrpSpPr>
        <p:grpSpPr>
          <a:xfrm>
            <a:off x="7670302" y="3980081"/>
            <a:ext cx="3798659" cy="2785201"/>
            <a:chOff x="104774" y="1092082"/>
            <a:chExt cx="4019551" cy="3173330"/>
          </a:xfrm>
        </p:grpSpPr>
        <p:pic>
          <p:nvPicPr>
            <p:cNvPr id="8" name="图片 7">
              <a:extLst>
                <a:ext uri="{FF2B5EF4-FFF2-40B4-BE49-F238E27FC236}">
                  <a16:creationId xmlns:a16="http://schemas.microsoft.com/office/drawing/2014/main" id="{499137B6-1C1D-B3AE-4828-E025B541B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4" y="1092082"/>
              <a:ext cx="4019551" cy="3173330"/>
            </a:xfrm>
            <a:prstGeom prst="rect">
              <a:avLst/>
            </a:prstGeom>
          </p:spPr>
        </p:pic>
        <p:cxnSp>
          <p:nvCxnSpPr>
            <p:cNvPr id="10" name="直接箭头连接符 9">
              <a:extLst>
                <a:ext uri="{FF2B5EF4-FFF2-40B4-BE49-F238E27FC236}">
                  <a16:creationId xmlns:a16="http://schemas.microsoft.com/office/drawing/2014/main" id="{2D9A8CF5-0AB5-42D5-315D-442B08D2F190}"/>
                </a:ext>
              </a:extLst>
            </p:cNvPr>
            <p:cNvCxnSpPr/>
            <p:nvPr/>
          </p:nvCxnSpPr>
          <p:spPr>
            <a:xfrm flipV="1">
              <a:off x="1228725" y="2019300"/>
              <a:ext cx="247650" cy="1143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接箭头连接符 11">
              <a:extLst>
                <a:ext uri="{FF2B5EF4-FFF2-40B4-BE49-F238E27FC236}">
                  <a16:creationId xmlns:a16="http://schemas.microsoft.com/office/drawing/2014/main" id="{B8E6BF93-325E-3F04-B910-148041938393}"/>
                </a:ext>
              </a:extLst>
            </p:cNvPr>
            <p:cNvCxnSpPr>
              <a:cxnSpLocks/>
            </p:cNvCxnSpPr>
            <p:nvPr/>
          </p:nvCxnSpPr>
          <p:spPr>
            <a:xfrm flipH="1">
              <a:off x="1619250" y="2071460"/>
              <a:ext cx="285750" cy="13525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21" name="组合 20">
            <a:extLst>
              <a:ext uri="{FF2B5EF4-FFF2-40B4-BE49-F238E27FC236}">
                <a16:creationId xmlns:a16="http://schemas.microsoft.com/office/drawing/2014/main" id="{72D4DF3F-C812-A7F5-6AD4-B576CAF2D30A}"/>
              </a:ext>
            </a:extLst>
          </p:cNvPr>
          <p:cNvGrpSpPr/>
          <p:nvPr/>
        </p:nvGrpSpPr>
        <p:grpSpPr>
          <a:xfrm>
            <a:off x="3772357" y="4039661"/>
            <a:ext cx="3741913" cy="2689783"/>
            <a:chOff x="8349622" y="1216657"/>
            <a:chExt cx="3842378" cy="3062157"/>
          </a:xfrm>
        </p:grpSpPr>
        <p:pic>
          <p:nvPicPr>
            <p:cNvPr id="4" name="图片 3">
              <a:extLst>
                <a:ext uri="{FF2B5EF4-FFF2-40B4-BE49-F238E27FC236}">
                  <a16:creationId xmlns:a16="http://schemas.microsoft.com/office/drawing/2014/main" id="{DEFAB131-E671-224F-4314-C9F299138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622" y="1216657"/>
              <a:ext cx="3842378" cy="3062157"/>
            </a:xfrm>
            <a:prstGeom prst="rect">
              <a:avLst/>
            </a:prstGeom>
          </p:spPr>
        </p:pic>
        <p:cxnSp>
          <p:nvCxnSpPr>
            <p:cNvPr id="17" name="直接箭头连接符 16">
              <a:extLst>
                <a:ext uri="{FF2B5EF4-FFF2-40B4-BE49-F238E27FC236}">
                  <a16:creationId xmlns:a16="http://schemas.microsoft.com/office/drawing/2014/main" id="{592A2714-582C-B70E-C56E-62123BBF8B8C}"/>
                </a:ext>
              </a:extLst>
            </p:cNvPr>
            <p:cNvCxnSpPr>
              <a:cxnSpLocks/>
            </p:cNvCxnSpPr>
            <p:nvPr/>
          </p:nvCxnSpPr>
          <p:spPr>
            <a:xfrm flipH="1">
              <a:off x="10190808" y="1847850"/>
              <a:ext cx="181917" cy="14049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22" name="组合 21">
            <a:extLst>
              <a:ext uri="{FF2B5EF4-FFF2-40B4-BE49-F238E27FC236}">
                <a16:creationId xmlns:a16="http://schemas.microsoft.com/office/drawing/2014/main" id="{5C4A76DF-C9B5-DF3D-6AF2-8BB852FBE6CF}"/>
              </a:ext>
            </a:extLst>
          </p:cNvPr>
          <p:cNvGrpSpPr/>
          <p:nvPr/>
        </p:nvGrpSpPr>
        <p:grpSpPr>
          <a:xfrm>
            <a:off x="0" y="3974560"/>
            <a:ext cx="4002654" cy="2860703"/>
            <a:chOff x="7742221" y="1170729"/>
            <a:chExt cx="3798748" cy="2940339"/>
          </a:xfrm>
        </p:grpSpPr>
        <p:pic>
          <p:nvPicPr>
            <p:cNvPr id="23" name="图片 22">
              <a:extLst>
                <a:ext uri="{FF2B5EF4-FFF2-40B4-BE49-F238E27FC236}">
                  <a16:creationId xmlns:a16="http://schemas.microsoft.com/office/drawing/2014/main" id="{5078DB64-7B6A-DD10-35AD-EF99C9213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221" y="1170729"/>
              <a:ext cx="3798748" cy="2940339"/>
            </a:xfrm>
            <a:prstGeom prst="rect">
              <a:avLst/>
            </a:prstGeom>
          </p:spPr>
        </p:pic>
        <p:cxnSp>
          <p:nvCxnSpPr>
            <p:cNvPr id="24" name="直接箭头连接符 23">
              <a:extLst>
                <a:ext uri="{FF2B5EF4-FFF2-40B4-BE49-F238E27FC236}">
                  <a16:creationId xmlns:a16="http://schemas.microsoft.com/office/drawing/2014/main" id="{D6F50702-C8A5-61F9-46FC-FC6142C72BF8}"/>
                </a:ext>
              </a:extLst>
            </p:cNvPr>
            <p:cNvCxnSpPr>
              <a:cxnSpLocks/>
            </p:cNvCxnSpPr>
            <p:nvPr/>
          </p:nvCxnSpPr>
          <p:spPr>
            <a:xfrm flipV="1">
              <a:off x="9995210" y="2156701"/>
              <a:ext cx="133350" cy="12722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28" name="文本框 27">
            <a:extLst>
              <a:ext uri="{FF2B5EF4-FFF2-40B4-BE49-F238E27FC236}">
                <a16:creationId xmlns:a16="http://schemas.microsoft.com/office/drawing/2014/main" id="{2C0C6F05-C1CE-4384-8851-39DEC95EE429}"/>
              </a:ext>
            </a:extLst>
          </p:cNvPr>
          <p:cNvSpPr txBox="1"/>
          <p:nvPr/>
        </p:nvSpPr>
        <p:spPr>
          <a:xfrm>
            <a:off x="8225289" y="4926441"/>
            <a:ext cx="6100762" cy="464871"/>
          </a:xfrm>
          <a:prstGeom prst="rect">
            <a:avLst/>
          </a:prstGeom>
          <a:noFill/>
        </p:spPr>
        <p:txBody>
          <a:bodyPr wrap="square">
            <a:spAutoFit/>
          </a:bodyPr>
          <a:lstStyle/>
          <a:p>
            <a:pPr>
              <a:lnSpc>
                <a:spcPct val="150000"/>
              </a:lnSpc>
            </a:pPr>
            <a:r>
              <a:rPr lang="en-US" altLang="zh-CN" dirty="0"/>
              <a:t>Tc0=25  </a:t>
            </a:r>
            <a:r>
              <a:rPr lang="en-US" altLang="zh-CN" dirty="0" err="1"/>
              <a:t>mK</a:t>
            </a:r>
            <a:r>
              <a:rPr lang="en-US" altLang="zh-CN" dirty="0"/>
              <a:t>   </a:t>
            </a:r>
            <a:r>
              <a:rPr lang="el-GR" altLang="zh-CN" dirty="0"/>
              <a:t>Δ</a:t>
            </a:r>
            <a:r>
              <a:rPr lang="en-US" altLang="zh-CN" dirty="0"/>
              <a:t>Tc=5 </a:t>
            </a:r>
            <a:r>
              <a:rPr lang="en-US" altLang="zh-CN" dirty="0" err="1"/>
              <a:t>mK</a:t>
            </a:r>
            <a:endParaRPr lang="en-US" altLang="zh-CN" dirty="0"/>
          </a:p>
        </p:txBody>
      </p:sp>
      <p:grpSp>
        <p:nvGrpSpPr>
          <p:cNvPr id="36" name="组合 35">
            <a:extLst>
              <a:ext uri="{FF2B5EF4-FFF2-40B4-BE49-F238E27FC236}">
                <a16:creationId xmlns:a16="http://schemas.microsoft.com/office/drawing/2014/main" id="{18986BF6-B228-0165-4585-DB89EFC5F20A}"/>
              </a:ext>
            </a:extLst>
          </p:cNvPr>
          <p:cNvGrpSpPr/>
          <p:nvPr/>
        </p:nvGrpSpPr>
        <p:grpSpPr>
          <a:xfrm>
            <a:off x="157845" y="1133393"/>
            <a:ext cx="3920485" cy="2860703"/>
            <a:chOff x="113102" y="1170729"/>
            <a:chExt cx="3843526" cy="2909254"/>
          </a:xfrm>
        </p:grpSpPr>
        <p:pic>
          <p:nvPicPr>
            <p:cNvPr id="37" name="图片 36">
              <a:extLst>
                <a:ext uri="{FF2B5EF4-FFF2-40B4-BE49-F238E27FC236}">
                  <a16:creationId xmlns:a16="http://schemas.microsoft.com/office/drawing/2014/main" id="{EFCE121D-4CF1-F6FC-7F38-E8C34DAF8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02" y="1170729"/>
              <a:ext cx="3843526" cy="2909254"/>
            </a:xfrm>
            <a:prstGeom prst="rect">
              <a:avLst/>
            </a:prstGeom>
          </p:spPr>
        </p:pic>
        <p:cxnSp>
          <p:nvCxnSpPr>
            <p:cNvPr id="38" name="直接箭头连接符 37">
              <a:extLst>
                <a:ext uri="{FF2B5EF4-FFF2-40B4-BE49-F238E27FC236}">
                  <a16:creationId xmlns:a16="http://schemas.microsoft.com/office/drawing/2014/main" id="{15CC475C-ABD0-3909-25A8-EB0F3BA912CE}"/>
                </a:ext>
              </a:extLst>
            </p:cNvPr>
            <p:cNvCxnSpPr>
              <a:cxnSpLocks/>
            </p:cNvCxnSpPr>
            <p:nvPr/>
          </p:nvCxnSpPr>
          <p:spPr>
            <a:xfrm flipV="1">
              <a:off x="1987240" y="2019300"/>
              <a:ext cx="476250" cy="10477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39" name="文本框 38">
            <a:extLst>
              <a:ext uri="{FF2B5EF4-FFF2-40B4-BE49-F238E27FC236}">
                <a16:creationId xmlns:a16="http://schemas.microsoft.com/office/drawing/2014/main" id="{B343CDBC-75A3-1FA2-C2C8-482E50F59203}"/>
              </a:ext>
            </a:extLst>
          </p:cNvPr>
          <p:cNvSpPr txBox="1"/>
          <p:nvPr/>
        </p:nvSpPr>
        <p:spPr>
          <a:xfrm>
            <a:off x="1033389" y="2133989"/>
            <a:ext cx="7408606" cy="369332"/>
          </a:xfrm>
          <a:prstGeom prst="rect">
            <a:avLst/>
          </a:prstGeom>
          <a:noFill/>
        </p:spPr>
        <p:txBody>
          <a:bodyPr wrap="square">
            <a:spAutoFit/>
          </a:bodyPr>
          <a:lstStyle/>
          <a:p>
            <a:r>
              <a:rPr lang="en-US" altLang="zh-CN" dirty="0"/>
              <a:t>Tc0=100 </a:t>
            </a:r>
            <a:r>
              <a:rPr lang="en-US" altLang="zh-CN" dirty="0" err="1"/>
              <a:t>mK</a:t>
            </a:r>
            <a:r>
              <a:rPr lang="en-US" altLang="zh-CN" dirty="0"/>
              <a:t>        </a:t>
            </a:r>
            <a:r>
              <a:rPr lang="el-GR" altLang="zh-CN" dirty="0"/>
              <a:t>Δ</a:t>
            </a:r>
            <a:r>
              <a:rPr lang="en-US" altLang="zh-CN" dirty="0"/>
              <a:t>Tc=70 </a:t>
            </a:r>
            <a:r>
              <a:rPr lang="en-US" altLang="zh-CN" dirty="0" err="1"/>
              <a:t>mK</a:t>
            </a:r>
            <a:endParaRPr lang="zh-CN" altLang="en-US" dirty="0"/>
          </a:p>
        </p:txBody>
      </p:sp>
      <p:sp>
        <p:nvSpPr>
          <p:cNvPr id="40" name="文本框 39">
            <a:extLst>
              <a:ext uri="{FF2B5EF4-FFF2-40B4-BE49-F238E27FC236}">
                <a16:creationId xmlns:a16="http://schemas.microsoft.com/office/drawing/2014/main" id="{6B1FEE6B-44FF-A2F3-EC27-DCDBCF6B5B01}"/>
              </a:ext>
            </a:extLst>
          </p:cNvPr>
          <p:cNvSpPr txBox="1"/>
          <p:nvPr/>
        </p:nvSpPr>
        <p:spPr>
          <a:xfrm>
            <a:off x="1028706" y="4926441"/>
            <a:ext cx="6100762" cy="464871"/>
          </a:xfrm>
          <a:prstGeom prst="rect">
            <a:avLst/>
          </a:prstGeom>
          <a:noFill/>
        </p:spPr>
        <p:txBody>
          <a:bodyPr wrap="square">
            <a:spAutoFit/>
          </a:bodyPr>
          <a:lstStyle/>
          <a:p>
            <a:pPr>
              <a:lnSpc>
                <a:spcPct val="150000"/>
              </a:lnSpc>
            </a:pPr>
            <a:r>
              <a:rPr lang="en-US" altLang="zh-CN" dirty="0"/>
              <a:t>Tc0=41  </a:t>
            </a:r>
            <a:r>
              <a:rPr lang="en-US" altLang="zh-CN" dirty="0" err="1"/>
              <a:t>mK</a:t>
            </a:r>
            <a:r>
              <a:rPr lang="en-US" altLang="zh-CN" dirty="0"/>
              <a:t>   </a:t>
            </a:r>
            <a:r>
              <a:rPr lang="el-GR" altLang="zh-CN" dirty="0"/>
              <a:t>Δ</a:t>
            </a:r>
            <a:r>
              <a:rPr lang="en-US" altLang="zh-CN" dirty="0"/>
              <a:t>Tc=4 </a:t>
            </a:r>
            <a:r>
              <a:rPr lang="en-US" altLang="zh-CN" dirty="0" err="1"/>
              <a:t>mK</a:t>
            </a:r>
            <a:endParaRPr lang="en-US" altLang="zh-CN" dirty="0"/>
          </a:p>
        </p:txBody>
      </p:sp>
      <p:grpSp>
        <p:nvGrpSpPr>
          <p:cNvPr id="41" name="组合 40">
            <a:extLst>
              <a:ext uri="{FF2B5EF4-FFF2-40B4-BE49-F238E27FC236}">
                <a16:creationId xmlns:a16="http://schemas.microsoft.com/office/drawing/2014/main" id="{9F2A00D0-FE33-7345-D00A-04CF0BA0BE4A}"/>
              </a:ext>
            </a:extLst>
          </p:cNvPr>
          <p:cNvGrpSpPr/>
          <p:nvPr/>
        </p:nvGrpSpPr>
        <p:grpSpPr>
          <a:xfrm>
            <a:off x="4002654" y="1133393"/>
            <a:ext cx="3829049" cy="2856715"/>
            <a:chOff x="3779997" y="1180090"/>
            <a:chExt cx="3829049" cy="2856715"/>
          </a:xfrm>
        </p:grpSpPr>
        <p:pic>
          <p:nvPicPr>
            <p:cNvPr id="42" name="图片 41">
              <a:extLst>
                <a:ext uri="{FF2B5EF4-FFF2-40B4-BE49-F238E27FC236}">
                  <a16:creationId xmlns:a16="http://schemas.microsoft.com/office/drawing/2014/main" id="{D3D45F80-CC42-2DF6-49FC-C9E8B3737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997" y="1180090"/>
              <a:ext cx="3829049" cy="2856715"/>
            </a:xfrm>
            <a:prstGeom prst="rect">
              <a:avLst/>
            </a:prstGeom>
          </p:spPr>
        </p:pic>
        <p:cxnSp>
          <p:nvCxnSpPr>
            <p:cNvPr id="43" name="直接箭头连接符 42">
              <a:extLst>
                <a:ext uri="{FF2B5EF4-FFF2-40B4-BE49-F238E27FC236}">
                  <a16:creationId xmlns:a16="http://schemas.microsoft.com/office/drawing/2014/main" id="{D90E7A0E-F5BE-3018-A286-51654573C4DD}"/>
                </a:ext>
              </a:extLst>
            </p:cNvPr>
            <p:cNvCxnSpPr>
              <a:cxnSpLocks/>
            </p:cNvCxnSpPr>
            <p:nvPr/>
          </p:nvCxnSpPr>
          <p:spPr>
            <a:xfrm flipH="1">
              <a:off x="5694521" y="1944784"/>
              <a:ext cx="100872" cy="12001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直接箭头连接符 43">
              <a:extLst>
                <a:ext uri="{FF2B5EF4-FFF2-40B4-BE49-F238E27FC236}">
                  <a16:creationId xmlns:a16="http://schemas.microsoft.com/office/drawing/2014/main" id="{A32F831C-F3C9-C19F-3705-236187BCB418}"/>
                </a:ext>
              </a:extLst>
            </p:cNvPr>
            <p:cNvCxnSpPr>
              <a:cxnSpLocks/>
            </p:cNvCxnSpPr>
            <p:nvPr/>
          </p:nvCxnSpPr>
          <p:spPr>
            <a:xfrm flipV="1">
              <a:off x="6162675" y="2016221"/>
              <a:ext cx="123825" cy="11287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45" name="文本框 44">
            <a:extLst>
              <a:ext uri="{FF2B5EF4-FFF2-40B4-BE49-F238E27FC236}">
                <a16:creationId xmlns:a16="http://schemas.microsoft.com/office/drawing/2014/main" id="{5E38787D-D735-A7BB-A2A6-CDF7944F32E2}"/>
              </a:ext>
            </a:extLst>
          </p:cNvPr>
          <p:cNvSpPr txBox="1"/>
          <p:nvPr/>
        </p:nvSpPr>
        <p:spPr>
          <a:xfrm>
            <a:off x="4867392" y="2133989"/>
            <a:ext cx="7408606" cy="369332"/>
          </a:xfrm>
          <a:prstGeom prst="rect">
            <a:avLst/>
          </a:prstGeom>
          <a:noFill/>
        </p:spPr>
        <p:txBody>
          <a:bodyPr wrap="square">
            <a:spAutoFit/>
          </a:bodyPr>
          <a:lstStyle/>
          <a:p>
            <a:r>
              <a:rPr lang="en-US" altLang="zh-CN" dirty="0"/>
              <a:t>Tc0=47 </a:t>
            </a:r>
            <a:r>
              <a:rPr lang="en-US" altLang="zh-CN" dirty="0" err="1"/>
              <a:t>mK</a:t>
            </a:r>
            <a:r>
              <a:rPr lang="en-US" altLang="zh-CN" dirty="0"/>
              <a:t>          </a:t>
            </a:r>
            <a:r>
              <a:rPr lang="el-GR" altLang="zh-CN" dirty="0"/>
              <a:t>Δ</a:t>
            </a:r>
            <a:r>
              <a:rPr lang="en-US" altLang="zh-CN" dirty="0"/>
              <a:t>Tc=5 </a:t>
            </a:r>
            <a:r>
              <a:rPr lang="en-US" altLang="zh-CN" dirty="0" err="1"/>
              <a:t>mK</a:t>
            </a:r>
            <a:endParaRPr lang="zh-CN" altLang="en-US" dirty="0"/>
          </a:p>
        </p:txBody>
      </p:sp>
      <p:sp>
        <p:nvSpPr>
          <p:cNvPr id="46" name="文本框 45">
            <a:extLst>
              <a:ext uri="{FF2B5EF4-FFF2-40B4-BE49-F238E27FC236}">
                <a16:creationId xmlns:a16="http://schemas.microsoft.com/office/drawing/2014/main" id="{6DCE1601-4EA7-046E-603D-9148B836FCD1}"/>
              </a:ext>
            </a:extLst>
          </p:cNvPr>
          <p:cNvSpPr txBox="1"/>
          <p:nvPr/>
        </p:nvSpPr>
        <p:spPr>
          <a:xfrm>
            <a:off x="4588774" y="4926441"/>
            <a:ext cx="6100762" cy="464871"/>
          </a:xfrm>
          <a:prstGeom prst="rect">
            <a:avLst/>
          </a:prstGeom>
          <a:noFill/>
        </p:spPr>
        <p:txBody>
          <a:bodyPr wrap="square">
            <a:spAutoFit/>
          </a:bodyPr>
          <a:lstStyle/>
          <a:p>
            <a:pPr>
              <a:lnSpc>
                <a:spcPct val="150000"/>
              </a:lnSpc>
            </a:pPr>
            <a:r>
              <a:rPr lang="en-US" altLang="zh-CN" dirty="0"/>
              <a:t>Tc0=44  </a:t>
            </a:r>
            <a:r>
              <a:rPr lang="en-US" altLang="zh-CN" dirty="0" err="1"/>
              <a:t>mK</a:t>
            </a:r>
            <a:r>
              <a:rPr lang="en-US" altLang="zh-CN" dirty="0"/>
              <a:t>   </a:t>
            </a:r>
            <a:r>
              <a:rPr lang="el-GR" altLang="zh-CN" dirty="0"/>
              <a:t>Δ</a:t>
            </a:r>
            <a:r>
              <a:rPr lang="en-US" altLang="zh-CN" dirty="0"/>
              <a:t>Tc=3 </a:t>
            </a:r>
            <a:r>
              <a:rPr lang="en-US" altLang="zh-CN" dirty="0" err="1"/>
              <a:t>mK</a:t>
            </a:r>
            <a:endParaRPr lang="en-US" altLang="zh-CN" dirty="0"/>
          </a:p>
        </p:txBody>
      </p:sp>
      <p:grpSp>
        <p:nvGrpSpPr>
          <p:cNvPr id="47" name="组合 46">
            <a:extLst>
              <a:ext uri="{FF2B5EF4-FFF2-40B4-BE49-F238E27FC236}">
                <a16:creationId xmlns:a16="http://schemas.microsoft.com/office/drawing/2014/main" id="{F524B0F6-5F11-8BA0-B87C-7BA032D7174C}"/>
              </a:ext>
            </a:extLst>
          </p:cNvPr>
          <p:cNvGrpSpPr/>
          <p:nvPr/>
        </p:nvGrpSpPr>
        <p:grpSpPr>
          <a:xfrm>
            <a:off x="7548476" y="1060909"/>
            <a:ext cx="3920485" cy="3023080"/>
            <a:chOff x="0" y="1158753"/>
            <a:chExt cx="3676651" cy="2900987"/>
          </a:xfrm>
        </p:grpSpPr>
        <p:pic>
          <p:nvPicPr>
            <p:cNvPr id="48" name="图片 47">
              <a:extLst>
                <a:ext uri="{FF2B5EF4-FFF2-40B4-BE49-F238E27FC236}">
                  <a16:creationId xmlns:a16="http://schemas.microsoft.com/office/drawing/2014/main" id="{620513B5-269D-D4C1-5F0E-2D232751A5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58753"/>
              <a:ext cx="3676651" cy="2900987"/>
            </a:xfrm>
            <a:prstGeom prst="rect">
              <a:avLst/>
            </a:prstGeom>
          </p:spPr>
        </p:pic>
        <p:cxnSp>
          <p:nvCxnSpPr>
            <p:cNvPr id="49" name="直接箭头连接符 48">
              <a:extLst>
                <a:ext uri="{FF2B5EF4-FFF2-40B4-BE49-F238E27FC236}">
                  <a16:creationId xmlns:a16="http://schemas.microsoft.com/office/drawing/2014/main" id="{47741CE0-769B-5E6E-D0DD-68AE0FB28D05}"/>
                </a:ext>
              </a:extLst>
            </p:cNvPr>
            <p:cNvCxnSpPr/>
            <p:nvPr/>
          </p:nvCxnSpPr>
          <p:spPr>
            <a:xfrm flipH="1">
              <a:off x="1123950" y="1895475"/>
              <a:ext cx="247650" cy="1019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直接箭头连接符 49">
              <a:extLst>
                <a:ext uri="{FF2B5EF4-FFF2-40B4-BE49-F238E27FC236}">
                  <a16:creationId xmlns:a16="http://schemas.microsoft.com/office/drawing/2014/main" id="{5E3154D3-E9AD-6564-9630-21D2100CD0E9}"/>
                </a:ext>
              </a:extLst>
            </p:cNvPr>
            <p:cNvCxnSpPr/>
            <p:nvPr/>
          </p:nvCxnSpPr>
          <p:spPr>
            <a:xfrm flipV="1">
              <a:off x="1571625" y="1962150"/>
              <a:ext cx="295275" cy="10382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51" name="文本框 50">
            <a:extLst>
              <a:ext uri="{FF2B5EF4-FFF2-40B4-BE49-F238E27FC236}">
                <a16:creationId xmlns:a16="http://schemas.microsoft.com/office/drawing/2014/main" id="{A0958070-ECEC-731A-FC97-B479776E29D4}"/>
              </a:ext>
            </a:extLst>
          </p:cNvPr>
          <p:cNvSpPr txBox="1"/>
          <p:nvPr/>
        </p:nvSpPr>
        <p:spPr>
          <a:xfrm>
            <a:off x="8441995" y="2133989"/>
            <a:ext cx="7408606" cy="369332"/>
          </a:xfrm>
          <a:prstGeom prst="rect">
            <a:avLst/>
          </a:prstGeom>
          <a:noFill/>
        </p:spPr>
        <p:txBody>
          <a:bodyPr wrap="square">
            <a:spAutoFit/>
          </a:bodyPr>
          <a:lstStyle/>
          <a:p>
            <a:r>
              <a:rPr lang="en-US" altLang="zh-CN" dirty="0"/>
              <a:t>Tc0=31 </a:t>
            </a:r>
            <a:r>
              <a:rPr lang="en-US" altLang="zh-CN" dirty="0" err="1"/>
              <a:t>mK</a:t>
            </a:r>
            <a:r>
              <a:rPr lang="en-US" altLang="zh-CN" dirty="0"/>
              <a:t>          </a:t>
            </a:r>
            <a:r>
              <a:rPr lang="el-GR" altLang="zh-CN" dirty="0"/>
              <a:t>Δ</a:t>
            </a:r>
            <a:r>
              <a:rPr lang="en-US" altLang="zh-CN" dirty="0"/>
              <a:t>Tc=5 </a:t>
            </a:r>
            <a:r>
              <a:rPr lang="en-US" altLang="zh-CN" dirty="0" err="1"/>
              <a:t>mK</a:t>
            </a:r>
            <a:endParaRPr lang="zh-CN" altLang="en-US" dirty="0"/>
          </a:p>
        </p:txBody>
      </p:sp>
    </p:spTree>
    <p:extLst>
      <p:ext uri="{BB962C8B-B14F-4D97-AF65-F5344CB8AC3E}">
        <p14:creationId xmlns:p14="http://schemas.microsoft.com/office/powerpoint/2010/main" val="1953158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28</a:t>
            </a:fld>
            <a:endParaRPr lang="zh-CN" altLang="en-US" dirty="0"/>
          </a:p>
        </p:txBody>
      </p:sp>
    </p:spTree>
    <p:extLst>
      <p:ext uri="{BB962C8B-B14F-4D97-AF65-F5344CB8AC3E}">
        <p14:creationId xmlns:p14="http://schemas.microsoft.com/office/powerpoint/2010/main" val="223309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3</a:t>
            </a:fld>
            <a:endParaRPr lang="zh-CN" altLang="en-US" dirty="0"/>
          </a:p>
        </p:txBody>
      </p:sp>
      <p:sp>
        <p:nvSpPr>
          <p:cNvPr id="3" name="文本框 2">
            <a:extLst>
              <a:ext uri="{FF2B5EF4-FFF2-40B4-BE49-F238E27FC236}">
                <a16:creationId xmlns:a16="http://schemas.microsoft.com/office/drawing/2014/main" id="{41F7600B-18A2-1ACF-2686-7ED842AAA657}"/>
              </a:ext>
            </a:extLst>
          </p:cNvPr>
          <p:cNvSpPr txBox="1"/>
          <p:nvPr/>
        </p:nvSpPr>
        <p:spPr>
          <a:xfrm>
            <a:off x="2187617" y="234443"/>
            <a:ext cx="2802292" cy="523220"/>
          </a:xfrm>
          <a:prstGeom prst="rect">
            <a:avLst/>
          </a:prstGeom>
          <a:noFill/>
        </p:spPr>
        <p:txBody>
          <a:bodyPr wrap="square" rtlCol="0">
            <a:spAutoFit/>
          </a:bodyPr>
          <a:lstStyle/>
          <a:p>
            <a:r>
              <a:rPr lang="zh-CN" altLang="en-US" sz="2800" b="1" dirty="0"/>
              <a:t>研究背景</a:t>
            </a:r>
          </a:p>
        </p:txBody>
      </p:sp>
      <p:sp>
        <p:nvSpPr>
          <p:cNvPr id="4" name="文本框 3">
            <a:extLst>
              <a:ext uri="{FF2B5EF4-FFF2-40B4-BE49-F238E27FC236}">
                <a16:creationId xmlns:a16="http://schemas.microsoft.com/office/drawing/2014/main" id="{0A851A16-F731-705A-5F87-BF326ADDA01C}"/>
              </a:ext>
            </a:extLst>
          </p:cNvPr>
          <p:cNvSpPr txBox="1"/>
          <p:nvPr/>
        </p:nvSpPr>
        <p:spPr>
          <a:xfrm>
            <a:off x="120527" y="1009254"/>
            <a:ext cx="11858626" cy="1709892"/>
          </a:xfrm>
          <a:prstGeom prst="rect">
            <a:avLst/>
          </a:prstGeom>
          <a:noFill/>
        </p:spPr>
        <p:txBody>
          <a:bodyPr wrap="square" rtlCol="0" anchor="t">
            <a:spAutoFit/>
          </a:bodyPr>
          <a:lstStyle/>
          <a:p>
            <a:pPr marL="571500" indent="-285750" fontAlgn="auto">
              <a:lnSpc>
                <a:spcPct val="150000"/>
              </a:lnSpc>
              <a:buFont typeface="Wingdings" panose="05000000000000000000" pitchFamily="2" charset="2"/>
              <a:buChar char="Ø"/>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无中微子双贝塔衰变（NLDB）是当前国际上粒子物理与核物理研究领域的重要科学前沿，是可能突破粒子物理标准模型的研究方向之一。</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457200" fontAlgn="auto">
              <a:lnSpc>
                <a:spcPct val="150000"/>
              </a:lnSpc>
              <a:buFont typeface="Wingdings" panose="05000000000000000000" charset="0"/>
              <a:buChar char="Ø"/>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p>
        </p:txBody>
      </p:sp>
      <p:pic>
        <p:nvPicPr>
          <p:cNvPr id="5" name="图片 4">
            <a:extLst>
              <a:ext uri="{FF2B5EF4-FFF2-40B4-BE49-F238E27FC236}">
                <a16:creationId xmlns:a16="http://schemas.microsoft.com/office/drawing/2014/main" id="{3EC0BE16-37E4-BC06-66DF-3B3BD5FB3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71" y="2162657"/>
            <a:ext cx="3828741" cy="2940631"/>
          </a:xfrm>
          <a:prstGeom prst="rect">
            <a:avLst/>
          </a:prstGeom>
        </p:spPr>
      </p:pic>
      <p:sp>
        <p:nvSpPr>
          <p:cNvPr id="6" name="文本框 5">
            <a:extLst>
              <a:ext uri="{FF2B5EF4-FFF2-40B4-BE49-F238E27FC236}">
                <a16:creationId xmlns:a16="http://schemas.microsoft.com/office/drawing/2014/main" id="{EC81929D-6141-B529-10D1-E3DC2666F212}"/>
              </a:ext>
            </a:extLst>
          </p:cNvPr>
          <p:cNvSpPr txBox="1"/>
          <p:nvPr/>
        </p:nvSpPr>
        <p:spPr>
          <a:xfrm>
            <a:off x="5646912" y="2445166"/>
            <a:ext cx="4398169" cy="2674065"/>
          </a:xfrm>
          <a:prstGeom prst="rect">
            <a:avLst/>
          </a:prstGeom>
          <a:noFill/>
        </p:spPr>
        <p:txBody>
          <a:bodyPr wrap="square">
            <a:spAutoFit/>
          </a:bodyPr>
          <a:lstStyle/>
          <a:p>
            <a:pPr marL="285750" indent="-285750">
              <a:lnSpc>
                <a:spcPct val="200000"/>
              </a:lnSpc>
              <a:buFont typeface="Wingdings" panose="05000000000000000000" pitchFamily="2" charset="2"/>
              <a:buChar char="p"/>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独立的间接测量中微子质量</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200000"/>
              </a:lnSpc>
              <a:buFont typeface="Wingdings" panose="05000000000000000000" pitchFamily="2" charset="2"/>
              <a:buChar char="p"/>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中微子属性</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200000"/>
              </a:lnSpc>
              <a:buFont typeface="Wingdings" panose="05000000000000000000" pitchFamily="2" charset="2"/>
              <a:buChar char="p"/>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解释宇宙演化过程正反物质不对称</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200000"/>
              </a:lnSpc>
              <a:buFont typeface="Wingdings" panose="05000000000000000000" pitchFamily="2" charset="2"/>
              <a:buChar char="p"/>
            </a:pPr>
            <a:r>
              <a:rPr lang="zh-CN" altLang="en-US" b="1" dirty="0">
                <a:latin typeface="Times New Roman" panose="02020603050405020304" pitchFamily="18" charset="0"/>
                <a:ea typeface="宋体" panose="02010600030101010101" pitchFamily="2" charset="-122"/>
                <a:cs typeface="Times New Roman" panose="02020603050405020304" pitchFamily="18" charset="0"/>
              </a:rPr>
              <a:t>打破轻子数守恒</a:t>
            </a: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78D3266B-B53B-E96A-52F4-79B24AF114D8}"/>
              </a:ext>
            </a:extLst>
          </p:cNvPr>
          <p:cNvSpPr txBox="1"/>
          <p:nvPr/>
        </p:nvSpPr>
        <p:spPr>
          <a:xfrm>
            <a:off x="6432860" y="6442798"/>
            <a:ext cx="6100762" cy="261610"/>
          </a:xfrm>
          <a:prstGeom prst="rect">
            <a:avLst/>
          </a:prstGeom>
          <a:noFill/>
        </p:spPr>
        <p:txBody>
          <a:bodyPr wrap="square">
            <a:spAutoFit/>
          </a:bodyPr>
          <a:lstStyle/>
          <a:p>
            <a:r>
              <a:rPr lang="zh-CN" altLang="en-US" sz="1100" dirty="0"/>
              <a:t>图摘自 刘江来</a:t>
            </a:r>
            <a:r>
              <a:rPr lang="en-US" altLang="zh-CN" sz="1100" dirty="0"/>
              <a:t>. “</a:t>
            </a:r>
            <a:r>
              <a:rPr lang="zh-CN" altLang="en-US" sz="1100" dirty="0"/>
              <a:t>无中微子双贝塔衰变</a:t>
            </a:r>
            <a:r>
              <a:rPr lang="en-US" altLang="zh-CN" sz="1100" dirty="0"/>
              <a:t>.” </a:t>
            </a:r>
            <a:r>
              <a:rPr lang="en-US" altLang="zh-CN" sz="1100" i="1" dirty="0"/>
              <a:t>Xian </a:t>
            </a:r>
            <a:r>
              <a:rPr lang="en-US" altLang="zh-CN" sz="1100" i="1" dirty="0" err="1"/>
              <a:t>dai</a:t>
            </a:r>
            <a:r>
              <a:rPr lang="en-US" altLang="zh-CN" sz="1100" i="1" dirty="0"/>
              <a:t> </a:t>
            </a:r>
            <a:r>
              <a:rPr lang="en-US" altLang="zh-CN" sz="1100" i="1" dirty="0" err="1"/>
              <a:t>wu</a:t>
            </a:r>
            <a:r>
              <a:rPr lang="en-US" altLang="zh-CN" sz="1100" i="1" dirty="0"/>
              <a:t> li </a:t>
            </a:r>
            <a:r>
              <a:rPr lang="en-US" altLang="zh-CN" sz="1100" i="1" dirty="0" err="1"/>
              <a:t>zhi</a:t>
            </a:r>
            <a:r>
              <a:rPr lang="en-US" altLang="zh-CN" sz="1100" i="1" dirty="0"/>
              <a:t> </a:t>
            </a:r>
            <a:r>
              <a:rPr lang="en-US" altLang="zh-CN" sz="1100" i="1" dirty="0" err="1"/>
              <a:t>shi</a:t>
            </a:r>
            <a:r>
              <a:rPr lang="en-US" altLang="zh-CN" sz="1100" dirty="0"/>
              <a:t> 6 (2015): 52–56.</a:t>
            </a:r>
          </a:p>
        </p:txBody>
      </p:sp>
      <p:sp>
        <p:nvSpPr>
          <p:cNvPr id="7" name="文本框 6">
            <a:extLst>
              <a:ext uri="{FF2B5EF4-FFF2-40B4-BE49-F238E27FC236}">
                <a16:creationId xmlns:a16="http://schemas.microsoft.com/office/drawing/2014/main" id="{4777CC9B-0BDE-F5AF-AC1F-8C2DEC8CF551}"/>
              </a:ext>
            </a:extLst>
          </p:cNvPr>
          <p:cNvSpPr txBox="1"/>
          <p:nvPr/>
        </p:nvSpPr>
        <p:spPr>
          <a:xfrm>
            <a:off x="233275" y="5240065"/>
            <a:ext cx="12399169" cy="875881"/>
          </a:xfrm>
          <a:prstGeom prst="rect">
            <a:avLst/>
          </a:prstGeom>
          <a:noFill/>
        </p:spPr>
        <p:txBody>
          <a:bodyPr wrap="square">
            <a:spAutoFit/>
          </a:bodyPr>
          <a:lstStyle/>
          <a:p>
            <a:pPr marL="285750" indent="457200">
              <a:lnSpc>
                <a:spcPct val="150000"/>
              </a:lnSpc>
              <a:buFont typeface="Wingdings" panose="05000000000000000000" charset="0"/>
              <a:buChar char="Ø"/>
            </a:pP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目前国际上正在运行的无中微子双贝塔衰变实验主要是在美国、意大利、日本和法国的地下实验室进行，如</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GERDA</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b="1" spc="-5" dirty="0">
                <a:latin typeface="Times New Roman" panose="02020603050405020304" pitchFamily="18" charset="0"/>
                <a:cs typeface="Times New Roman" panose="02020603050405020304" pitchFamily="18" charset="0"/>
              </a:rPr>
              <a:t>MAJO</a:t>
            </a:r>
            <a:r>
              <a:rPr lang="en-US" altLang="zh-CN" b="1" spc="-25" dirty="0">
                <a:latin typeface="Times New Roman" panose="02020603050405020304" pitchFamily="18" charset="0"/>
                <a:cs typeface="Times New Roman" panose="02020603050405020304" pitchFamily="18" charset="0"/>
              </a:rPr>
              <a:t>R</a:t>
            </a:r>
            <a:r>
              <a:rPr lang="en-US" altLang="zh-CN" b="1" spc="-5" dirty="0">
                <a:latin typeface="Times New Roman" panose="02020603050405020304" pitchFamily="18" charset="0"/>
                <a:cs typeface="Times New Roman" panose="02020603050405020304" pitchFamily="18" charset="0"/>
              </a:rPr>
              <a:t>ANA</a:t>
            </a:r>
            <a:r>
              <a:rPr lang="zh-CN" altLang="en-US" b="1" spc="-5" dirty="0">
                <a:latin typeface="Times New Roman" panose="02020603050405020304" pitchFamily="18" charset="0"/>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CUPID</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err="1">
                <a:effectLst/>
                <a:latin typeface="Times New Roman" panose="02020603050405020304" pitchFamily="18" charset="0"/>
                <a:ea typeface="宋体" panose="02010600030101010101" pitchFamily="2" charset="-122"/>
                <a:cs typeface="Times New Roman" panose="02020603050405020304" pitchFamily="18" charset="0"/>
              </a:rPr>
              <a:t>KamLAND</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-Zen</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EXO-200</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等。</a:t>
            </a:r>
            <a:endPar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11874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4</a:t>
            </a:fld>
            <a:endParaRPr lang="zh-CN" altLang="en-US" dirty="0"/>
          </a:p>
        </p:txBody>
      </p:sp>
      <p:sp>
        <p:nvSpPr>
          <p:cNvPr id="3" name="object 2">
            <a:extLst>
              <a:ext uri="{FF2B5EF4-FFF2-40B4-BE49-F238E27FC236}">
                <a16:creationId xmlns:a16="http://schemas.microsoft.com/office/drawing/2014/main" id="{BAF70838-F824-FCAD-B0E3-601DD6C634CD}"/>
              </a:ext>
            </a:extLst>
          </p:cNvPr>
          <p:cNvSpPr/>
          <p:nvPr/>
        </p:nvSpPr>
        <p:spPr>
          <a:xfrm>
            <a:off x="586598" y="1302625"/>
            <a:ext cx="6785752" cy="3783726"/>
          </a:xfrm>
          <a:prstGeom prst="rect">
            <a:avLst/>
          </a:prstGeom>
          <a:blipFill>
            <a:blip r:embed="rId2" cstate="print"/>
            <a:stretch>
              <a:fillRect/>
            </a:stretch>
          </a:blipFill>
        </p:spPr>
        <p:txBody>
          <a:bodyPr wrap="square" lIns="0" tIns="0" rIns="0" bIns="0" rtlCol="0"/>
          <a:lstStyle/>
          <a:p>
            <a:endParaRPr/>
          </a:p>
        </p:txBody>
      </p:sp>
      <p:sp>
        <p:nvSpPr>
          <p:cNvPr id="4" name="文本框 3">
            <a:extLst>
              <a:ext uri="{FF2B5EF4-FFF2-40B4-BE49-F238E27FC236}">
                <a16:creationId xmlns:a16="http://schemas.microsoft.com/office/drawing/2014/main" id="{FA61B1F1-7426-14AF-C2A6-F90BABEBCED3}"/>
              </a:ext>
            </a:extLst>
          </p:cNvPr>
          <p:cNvSpPr txBox="1"/>
          <p:nvPr/>
        </p:nvSpPr>
        <p:spPr>
          <a:xfrm>
            <a:off x="666750" y="5251449"/>
            <a:ext cx="9239250" cy="1294585"/>
          </a:xfrm>
          <a:prstGeom prst="rect">
            <a:avLst/>
          </a:prstGeom>
          <a:noFill/>
        </p:spPr>
        <p:txBody>
          <a:bodyPr wrap="square">
            <a:spAutoFit/>
          </a:bodyPr>
          <a:lstStyle/>
          <a:p>
            <a:pPr>
              <a:lnSpc>
                <a:spcPct val="150000"/>
              </a:lnSpc>
            </a:pP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通过测量两个末态电子能量之和来判断衰变的类型：</a:t>
            </a:r>
            <a:endParaRPr lang="en-US" altLang="zh-CN" b="1"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若衰变过程中有放出并带走一部分能量，两个电子的能量之和在统计上为一个连续能谱。</a:t>
            </a:r>
            <a:endParaRPr lang="en-US" altLang="zh-CN" b="1"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反之若没有带走能量，两个电子的能量总和为定值，其能谱在衰变</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值附近为一个尖峰。</a:t>
            </a:r>
          </a:p>
        </p:txBody>
      </p:sp>
      <p:pic>
        <p:nvPicPr>
          <p:cNvPr id="7" name="图片 6">
            <a:extLst>
              <a:ext uri="{FF2B5EF4-FFF2-40B4-BE49-F238E27FC236}">
                <a16:creationId xmlns:a16="http://schemas.microsoft.com/office/drawing/2014/main" id="{43FA6E2B-0BCE-4E2E-4EB4-6AE5BD226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247" y="1302625"/>
            <a:ext cx="4166906" cy="3633787"/>
          </a:xfrm>
          <a:prstGeom prst="rect">
            <a:avLst/>
          </a:prstGeom>
        </p:spPr>
      </p:pic>
    </p:spTree>
    <p:extLst>
      <p:ext uri="{BB962C8B-B14F-4D97-AF65-F5344CB8AC3E}">
        <p14:creationId xmlns:p14="http://schemas.microsoft.com/office/powerpoint/2010/main" val="163076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5</a:t>
            </a:fld>
            <a:endParaRPr lang="zh-CN" altLang="en-US" dirty="0"/>
          </a:p>
        </p:txBody>
      </p:sp>
      <p:sp>
        <p:nvSpPr>
          <p:cNvPr id="5" name="文本框 4">
            <a:extLst>
              <a:ext uri="{FF2B5EF4-FFF2-40B4-BE49-F238E27FC236}">
                <a16:creationId xmlns:a16="http://schemas.microsoft.com/office/drawing/2014/main" id="{6DEDF87C-2160-BC82-6C02-225D7C73533D}"/>
              </a:ext>
            </a:extLst>
          </p:cNvPr>
          <p:cNvSpPr txBox="1"/>
          <p:nvPr/>
        </p:nvSpPr>
        <p:spPr>
          <a:xfrm>
            <a:off x="220106" y="3212231"/>
            <a:ext cx="6729334" cy="1866858"/>
          </a:xfrm>
          <a:prstGeom prst="rect">
            <a:avLst/>
          </a:prstGeom>
          <a:noFill/>
        </p:spPr>
        <p:txBody>
          <a:bodyPr wrap="square">
            <a:spAutoFit/>
          </a:bodyPr>
          <a:lstStyle/>
          <a:p>
            <a:pPr marL="571500" indent="-285750" fontAlgn="auto">
              <a:lnSpc>
                <a:spcPct val="150000"/>
              </a:lnSpc>
              <a:buFont typeface="Wingdings" panose="05000000000000000000" pitchFamily="2" charset="2"/>
              <a:buChar char="Ø"/>
            </a:pPr>
            <a:r>
              <a:rPr lang="zh-CN" altLang="en-US" sz="2000" b="1" i="1" dirty="0">
                <a:latin typeface="宋体" panose="02010600030101010101" pitchFamily="2" charset="-122"/>
                <a:ea typeface="宋体" panose="02010600030101010101" pitchFamily="2" charset="-122"/>
              </a:rPr>
              <a:t>高纯度钼酸盐</a:t>
            </a:r>
            <a:r>
              <a:rPr lang="zh-CN" altLang="en-US" sz="2000" b="1" i="1" dirty="0">
                <a:latin typeface="宋体" panose="02010600030101010101" pitchFamily="2" charset="-122"/>
                <a:ea typeface="宋体" panose="02010600030101010101" pitchFamily="2" charset="-122"/>
                <a:sym typeface="+mn-ea"/>
              </a:rPr>
              <a:t>低温晶体量热器</a:t>
            </a:r>
            <a:r>
              <a:rPr lang="zh-CN" altLang="en-US" sz="2000" b="1" i="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将超导 TES 单光子探测器与闪烁晶体结合进一步提高光探测效率。探究超导 TES 单光子探测器在低温条件下的各项输出性能以及实现与闪烁体结合后的稳定输出 。</a:t>
            </a:r>
          </a:p>
        </p:txBody>
      </p:sp>
      <p:pic>
        <p:nvPicPr>
          <p:cNvPr id="6" name="图片 1">
            <a:extLst>
              <a:ext uri="{FF2B5EF4-FFF2-40B4-BE49-F238E27FC236}">
                <a16:creationId xmlns:a16="http://schemas.microsoft.com/office/drawing/2014/main" id="{C9EFFB99-41C4-4AD0-A3FB-D992C0AF4378}"/>
              </a:ext>
            </a:extLst>
          </p:cNvPr>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513484" y="2893983"/>
            <a:ext cx="3131130" cy="303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223D72B5-6F68-AAC1-A795-80FDC7ADE5FD}"/>
              </a:ext>
            </a:extLst>
          </p:cNvPr>
          <p:cNvSpPr txBox="1"/>
          <p:nvPr/>
        </p:nvSpPr>
        <p:spPr>
          <a:xfrm>
            <a:off x="567529" y="1187105"/>
            <a:ext cx="6598443" cy="188628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b="1" i="1" dirty="0">
                <a:latin typeface="宋体" panose="02010600030101010101" pitchFamily="2" charset="-122"/>
                <a:ea typeface="宋体" panose="02010600030101010101" pitchFamily="2" charset="-122"/>
              </a:rPr>
              <a:t>TES</a:t>
            </a:r>
            <a:r>
              <a:rPr lang="zh-CN" altLang="en-US" sz="2000" b="1" i="1" dirty="0">
                <a:latin typeface="宋体" panose="02010600030101010101" pitchFamily="2" charset="-122"/>
                <a:ea typeface="宋体" panose="02010600030101010101" pitchFamily="2" charset="-122"/>
              </a:rPr>
              <a:t>低温晶体量热器的优点：</a:t>
            </a:r>
            <a:endParaRPr lang="en-US" altLang="zh-CN" sz="2000" b="1" i="1"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zh-CN" altLang="en-US" sz="2000" b="1" dirty="0">
                <a:latin typeface="宋体" panose="02010600030101010101" pitchFamily="2" charset="-122"/>
                <a:ea typeface="宋体" panose="02010600030101010101" pitchFamily="2" charset="-122"/>
              </a:rPr>
              <a:t>好的本征能量分辨率 </a:t>
            </a:r>
            <a:endParaRPr lang="en-US" altLang="zh-CN" sz="2000" b="1"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zh-CN" altLang="en-US" sz="2000" b="1" dirty="0">
                <a:latin typeface="宋体" panose="02010600030101010101" pitchFamily="2" charset="-122"/>
                <a:ea typeface="宋体" panose="02010600030101010101" pitchFamily="2" charset="-122"/>
              </a:rPr>
              <a:t>较好的时间响应</a:t>
            </a:r>
            <a:endParaRPr lang="en-US" altLang="zh-CN" sz="2000" b="1" dirty="0">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p"/>
            </a:pPr>
            <a:r>
              <a:rPr lang="zh-CN" altLang="en-US" sz="2000" b="1" dirty="0">
                <a:latin typeface="宋体" panose="02010600030101010101" pitchFamily="2" charset="-122"/>
                <a:ea typeface="宋体" panose="02010600030101010101" pitchFamily="2" charset="-122"/>
              </a:rPr>
              <a:t>有相对较低的探测能量阈值</a:t>
            </a:r>
            <a:endParaRPr lang="zh-CN" altLang="en-US" sz="2000" b="1" dirty="0"/>
          </a:p>
        </p:txBody>
      </p:sp>
    </p:spTree>
    <p:extLst>
      <p:ext uri="{BB962C8B-B14F-4D97-AF65-F5344CB8AC3E}">
        <p14:creationId xmlns:p14="http://schemas.microsoft.com/office/powerpoint/2010/main" val="206969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6</a:t>
            </a:fld>
            <a:endParaRPr lang="zh-CN" altLang="en-US" dirty="0"/>
          </a:p>
        </p:txBody>
      </p:sp>
      <p:sp>
        <p:nvSpPr>
          <p:cNvPr id="3" name="文本占位符 2"/>
          <p:cNvSpPr>
            <a:spLocks noGrp="1"/>
          </p:cNvSpPr>
          <p:nvPr>
            <p:ph type="body" sz="quarter" idx="13"/>
          </p:nvPr>
        </p:nvSpPr>
        <p:spPr>
          <a:xfrm>
            <a:off x="2279650" y="236563"/>
            <a:ext cx="7418387" cy="625584"/>
          </a:xfrm>
        </p:spPr>
        <p:txBody>
          <a:bodyPr/>
          <a:lstStyle/>
          <a:p>
            <a:pPr algn="l"/>
            <a:r>
              <a:rPr lang="zh-CN" altLang="en-US" sz="3200" b="0" dirty="0">
                <a:sym typeface="+mn-ea"/>
              </a:rPr>
              <a:t> </a:t>
            </a:r>
          </a:p>
        </p:txBody>
      </p:sp>
      <p:sp>
        <p:nvSpPr>
          <p:cNvPr id="6" name="文本框 5">
            <a:extLst>
              <a:ext uri="{FF2B5EF4-FFF2-40B4-BE49-F238E27FC236}">
                <a16:creationId xmlns:a16="http://schemas.microsoft.com/office/drawing/2014/main" id="{554E1926-3C0C-B372-D703-64706D8878CD}"/>
              </a:ext>
            </a:extLst>
          </p:cNvPr>
          <p:cNvSpPr txBox="1"/>
          <p:nvPr/>
        </p:nvSpPr>
        <p:spPr>
          <a:xfrm>
            <a:off x="790575" y="4501369"/>
            <a:ext cx="10848975" cy="2304733"/>
          </a:xfrm>
          <a:prstGeom prst="rect">
            <a:avLst/>
          </a:prstGeom>
          <a:noFill/>
        </p:spPr>
        <p:txBody>
          <a:bodyPr wrap="square">
            <a:spAutoFit/>
          </a:bodyPr>
          <a:lstStyle/>
          <a:p>
            <a:pPr marL="342900" indent="-342900">
              <a:lnSpc>
                <a:spcPct val="150000"/>
              </a:lnSpc>
              <a:buFont typeface="Wingdings" panose="05000000000000000000" charset="0"/>
              <a:buChar char="u"/>
            </a:pP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超导转变边缘探测器主体为偏置在超导致正常态转变区内的超导薄膜，利用其陡峭的R</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T关系测量热量沉积，是一种灵敏的探测器。</a:t>
            </a:r>
            <a:endPar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charset="0"/>
              <a:buChar char="u"/>
            </a:pP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TES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阻值产生 ∆</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R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的变化量进而引 起 </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TES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所在支路电流出现 ∆</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I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的变化量</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 ∆I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被与 </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TES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串联的高灵敏 </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SQUID </a:t>
            </a:r>
            <a:r>
              <a:rPr lang="zh-CN" altLang="en-US" sz="2000" b="1" dirty="0">
                <a:uFillTx/>
                <a:latin typeface="Times New Roman" panose="02020603050405020304" pitchFamily="18" charset="0"/>
                <a:ea typeface="宋体" panose="02010600030101010101" pitchFamily="2" charset="-122"/>
                <a:cs typeface="Times New Roman" panose="02020603050405020304" pitchFamily="18" charset="0"/>
              </a:rPr>
              <a:t>放大器读出</a:t>
            </a:r>
            <a:r>
              <a:rPr lang="en-US" altLang="zh-CN" sz="2000" b="1" dirty="0">
                <a:uFillTx/>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endParaRPr lang="en-US" altLang="zh-CN" sz="1800" b="1" dirty="0">
              <a:solidFill>
                <a:schemeClr val="accent1">
                  <a:lumMod val="50000"/>
                </a:schemeClr>
              </a:solidFill>
              <a:uFillTx/>
              <a:latin typeface="Times New Roman" panose="02020603050405020304" charset="0"/>
              <a:ea typeface="宋体" panose="02010600030101010101" pitchFamily="2" charset="-122"/>
            </a:endParaRPr>
          </a:p>
        </p:txBody>
      </p:sp>
      <p:pic>
        <p:nvPicPr>
          <p:cNvPr id="8" name="图片 7">
            <a:extLst>
              <a:ext uri="{FF2B5EF4-FFF2-40B4-BE49-F238E27FC236}">
                <a16:creationId xmlns:a16="http://schemas.microsoft.com/office/drawing/2014/main" id="{9FDD2E83-650C-172D-733A-FD40D18EA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93" y="1557425"/>
            <a:ext cx="2558611" cy="2943944"/>
          </a:xfrm>
          <a:prstGeom prst="rect">
            <a:avLst/>
          </a:prstGeom>
        </p:spPr>
      </p:pic>
      <p:pic>
        <p:nvPicPr>
          <p:cNvPr id="7" name="图片 6">
            <a:extLst>
              <a:ext uri="{FF2B5EF4-FFF2-40B4-BE49-F238E27FC236}">
                <a16:creationId xmlns:a16="http://schemas.microsoft.com/office/drawing/2014/main" id="{D3E226CD-ED67-C0C4-03B0-E13236A24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406" y="1543587"/>
            <a:ext cx="4077262" cy="2943944"/>
          </a:xfrm>
          <a:prstGeom prst="rect">
            <a:avLst/>
          </a:prstGeom>
        </p:spPr>
      </p:pic>
      <p:sp>
        <p:nvSpPr>
          <p:cNvPr id="4" name="文本框 3">
            <a:extLst>
              <a:ext uri="{FF2B5EF4-FFF2-40B4-BE49-F238E27FC236}">
                <a16:creationId xmlns:a16="http://schemas.microsoft.com/office/drawing/2014/main" id="{B3DEE392-9F1C-DB7A-91A2-9FF95A365D9E}"/>
              </a:ext>
            </a:extLst>
          </p:cNvPr>
          <p:cNvSpPr txBox="1"/>
          <p:nvPr/>
        </p:nvSpPr>
        <p:spPr>
          <a:xfrm>
            <a:off x="258804" y="1020367"/>
            <a:ext cx="5956258" cy="461665"/>
          </a:xfrm>
          <a:prstGeom prst="rect">
            <a:avLst/>
          </a:prstGeom>
          <a:noFill/>
        </p:spPr>
        <p:txBody>
          <a:bodyPr wrap="square" rtlCol="0">
            <a:spAutoFit/>
          </a:bodyPr>
          <a:lstStyle/>
          <a:p>
            <a:r>
              <a:rPr lang="zh-CN" altLang="en-US" sz="2400" b="1" dirty="0">
                <a:latin typeface="Times New Roman" panose="02020603050405020304" pitchFamily="18" charset="0"/>
                <a:cs typeface="Times New Roman" panose="02020603050405020304" pitchFamily="18" charset="0"/>
              </a:rPr>
              <a:t>超导转变边缘探测器原理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64F0A8-5DEB-E60F-0205-32C4EC0C4E8A}"/>
              </a:ext>
            </a:extLst>
          </p:cNvPr>
          <p:cNvSpPr txBox="1"/>
          <p:nvPr/>
        </p:nvSpPr>
        <p:spPr>
          <a:xfrm>
            <a:off x="1266824" y="1490650"/>
            <a:ext cx="7562851" cy="3416769"/>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CN" altLang="en-US" sz="2800" b="1" dirty="0"/>
              <a:t>研究背景及原理</a:t>
            </a:r>
            <a:endParaRPr lang="en-US" altLang="zh-CN" sz="2800" b="1" dirty="0"/>
          </a:p>
          <a:p>
            <a:pPr marL="457200" indent="-457200">
              <a:lnSpc>
                <a:spcPct val="200000"/>
              </a:lnSpc>
              <a:buFont typeface="Wingdings" panose="05000000000000000000" pitchFamily="2" charset="2"/>
              <a:buChar char="p"/>
            </a:pPr>
            <a:r>
              <a:rPr lang="zh-CN" altLang="en-US" sz="2800" b="1" dirty="0">
                <a:solidFill>
                  <a:schemeClr val="accent2"/>
                </a:solidFill>
              </a:rPr>
              <a:t>钨薄膜实验制备以及表征测试</a:t>
            </a:r>
            <a:endParaRPr lang="en-US" altLang="zh-CN" sz="2800" b="1" dirty="0">
              <a:solidFill>
                <a:schemeClr val="accent2"/>
              </a:solidFill>
            </a:endParaRPr>
          </a:p>
          <a:p>
            <a:pPr marL="457200" indent="-457200">
              <a:lnSpc>
                <a:spcPct val="200000"/>
              </a:lnSpc>
              <a:buFont typeface="Wingdings" panose="05000000000000000000" pitchFamily="2" charset="2"/>
              <a:buChar char="p"/>
            </a:pPr>
            <a:r>
              <a:rPr lang="zh-CN" altLang="en-US" sz="2800" b="1" dirty="0"/>
              <a:t>光读出</a:t>
            </a:r>
            <a:r>
              <a:rPr lang="en-US" altLang="zh-CN" sz="2800" b="1" dirty="0"/>
              <a:t>W-TES</a:t>
            </a:r>
            <a:r>
              <a:rPr lang="zh-CN" altLang="en-US" sz="2800" b="1" dirty="0"/>
              <a:t>的</a:t>
            </a:r>
            <a:r>
              <a:rPr lang="en-US" altLang="zh-CN" sz="2800" b="1" dirty="0"/>
              <a:t>COMSOL</a:t>
            </a:r>
            <a:r>
              <a:rPr lang="zh-CN" altLang="en-US" sz="2800" b="1" dirty="0"/>
              <a:t>模拟仿真</a:t>
            </a:r>
            <a:endParaRPr lang="en-US" altLang="zh-CN" sz="2800" b="1" dirty="0"/>
          </a:p>
          <a:p>
            <a:pPr marL="457200" indent="-457200">
              <a:lnSpc>
                <a:spcPct val="200000"/>
              </a:lnSpc>
              <a:buFont typeface="Wingdings" panose="05000000000000000000" pitchFamily="2" charset="2"/>
              <a:buChar char="p"/>
            </a:pPr>
            <a:r>
              <a:rPr lang="zh-CN" altLang="en-US" sz="2800" b="1" dirty="0"/>
              <a:t>总结展望</a:t>
            </a:r>
          </a:p>
        </p:txBody>
      </p:sp>
    </p:spTree>
    <p:extLst>
      <p:ext uri="{BB962C8B-B14F-4D97-AF65-F5344CB8AC3E}">
        <p14:creationId xmlns:p14="http://schemas.microsoft.com/office/powerpoint/2010/main" val="121790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8</a:t>
            </a:fld>
            <a:endParaRPr lang="zh-CN" altLang="en-US" dirty="0"/>
          </a:p>
        </p:txBody>
      </p:sp>
      <p:sp>
        <p:nvSpPr>
          <p:cNvPr id="3" name="文本框 2">
            <a:extLst>
              <a:ext uri="{FF2B5EF4-FFF2-40B4-BE49-F238E27FC236}">
                <a16:creationId xmlns:a16="http://schemas.microsoft.com/office/drawing/2014/main" id="{DA0C2FE1-DC40-5B74-7171-72609F9D7760}"/>
              </a:ext>
            </a:extLst>
          </p:cNvPr>
          <p:cNvSpPr txBox="1"/>
          <p:nvPr/>
        </p:nvSpPr>
        <p:spPr>
          <a:xfrm>
            <a:off x="2187617" y="234443"/>
            <a:ext cx="2802292" cy="523220"/>
          </a:xfrm>
          <a:prstGeom prst="rect">
            <a:avLst/>
          </a:prstGeom>
          <a:noFill/>
        </p:spPr>
        <p:txBody>
          <a:bodyPr wrap="square" rtlCol="0">
            <a:spAutoFit/>
          </a:bodyPr>
          <a:lstStyle/>
          <a:p>
            <a:r>
              <a:rPr lang="zh-CN" altLang="en-US" sz="2800" b="1" dirty="0"/>
              <a:t>钨薄膜实验制备</a:t>
            </a:r>
          </a:p>
        </p:txBody>
      </p:sp>
      <p:pic>
        <p:nvPicPr>
          <p:cNvPr id="4" name="图片 3" descr="mmexport1684306538195">
            <a:extLst>
              <a:ext uri="{FF2B5EF4-FFF2-40B4-BE49-F238E27FC236}">
                <a16:creationId xmlns:a16="http://schemas.microsoft.com/office/drawing/2014/main" id="{F4F55777-B3D3-2E74-3676-2C4B5956D983}"/>
              </a:ext>
            </a:extLst>
          </p:cNvPr>
          <p:cNvPicPr>
            <a:picLocks noChangeAspect="1"/>
          </p:cNvPicPr>
          <p:nvPr/>
        </p:nvPicPr>
        <p:blipFill>
          <a:blip r:embed="rId2"/>
          <a:srcRect l="19921" t="11528" r="18639"/>
          <a:stretch>
            <a:fillRect/>
          </a:stretch>
        </p:blipFill>
        <p:spPr>
          <a:xfrm>
            <a:off x="165735" y="1138556"/>
            <a:ext cx="2482215" cy="2676456"/>
          </a:xfrm>
          <a:prstGeom prst="rect">
            <a:avLst/>
          </a:prstGeom>
        </p:spPr>
      </p:pic>
      <p:pic>
        <p:nvPicPr>
          <p:cNvPr id="5" name="图片 4" descr="mmexport1684306467105">
            <a:extLst>
              <a:ext uri="{FF2B5EF4-FFF2-40B4-BE49-F238E27FC236}">
                <a16:creationId xmlns:a16="http://schemas.microsoft.com/office/drawing/2014/main" id="{6301B1EA-FB95-2524-6126-B7E76FE98B7F}"/>
              </a:ext>
            </a:extLst>
          </p:cNvPr>
          <p:cNvPicPr>
            <a:picLocks noChangeAspect="1"/>
          </p:cNvPicPr>
          <p:nvPr/>
        </p:nvPicPr>
        <p:blipFill>
          <a:blip r:embed="rId3"/>
          <a:stretch>
            <a:fillRect/>
          </a:stretch>
        </p:blipFill>
        <p:spPr>
          <a:xfrm>
            <a:off x="2839085" y="1138556"/>
            <a:ext cx="2704465" cy="2594234"/>
          </a:xfrm>
          <a:prstGeom prst="rect">
            <a:avLst/>
          </a:prstGeom>
        </p:spPr>
      </p:pic>
      <p:pic>
        <p:nvPicPr>
          <p:cNvPr id="8" name="图片 7">
            <a:extLst>
              <a:ext uri="{FF2B5EF4-FFF2-40B4-BE49-F238E27FC236}">
                <a16:creationId xmlns:a16="http://schemas.microsoft.com/office/drawing/2014/main" id="{D574D88B-1854-2252-FF6F-F85BF91FFA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80"/>
          <a:stretch/>
        </p:blipFill>
        <p:spPr>
          <a:xfrm>
            <a:off x="165734" y="3918887"/>
            <a:ext cx="2482215" cy="2455917"/>
          </a:xfrm>
          <a:prstGeom prst="rect">
            <a:avLst/>
          </a:prstGeom>
        </p:spPr>
      </p:pic>
      <p:pic>
        <p:nvPicPr>
          <p:cNvPr id="10" name="图片 9">
            <a:extLst>
              <a:ext uri="{FF2B5EF4-FFF2-40B4-BE49-F238E27FC236}">
                <a16:creationId xmlns:a16="http://schemas.microsoft.com/office/drawing/2014/main" id="{A2C168A1-3895-F70F-3AB7-D1307C70A1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985" y="3918887"/>
            <a:ext cx="2796664" cy="2455916"/>
          </a:xfrm>
          <a:prstGeom prst="rect">
            <a:avLst/>
          </a:prstGeom>
        </p:spPr>
      </p:pic>
      <p:sp>
        <p:nvSpPr>
          <p:cNvPr id="12" name="文本框 11">
            <a:extLst>
              <a:ext uri="{FF2B5EF4-FFF2-40B4-BE49-F238E27FC236}">
                <a16:creationId xmlns:a16="http://schemas.microsoft.com/office/drawing/2014/main" id="{D5F68DBA-9153-D84F-8CB5-06433311C0FA}"/>
              </a:ext>
            </a:extLst>
          </p:cNvPr>
          <p:cNvSpPr txBox="1"/>
          <p:nvPr/>
        </p:nvSpPr>
        <p:spPr>
          <a:xfrm>
            <a:off x="5934001" y="1232426"/>
            <a:ext cx="5575104" cy="5431615"/>
          </a:xfrm>
          <a:prstGeom prst="rect">
            <a:avLst/>
          </a:prstGeom>
          <a:noFill/>
        </p:spPr>
        <p:txBody>
          <a:bodyPr wrap="square" rtlCol="0">
            <a:spAutoFit/>
          </a:bodyPr>
          <a:lstStyle/>
          <a:p>
            <a:pPr marL="285750" indent="-285750">
              <a:lnSpc>
                <a:spcPct val="200000"/>
              </a:lnSpc>
              <a:buFont typeface="Wingdings" panose="05000000000000000000" pitchFamily="2" charset="2"/>
              <a:buChar char="p"/>
            </a:pPr>
            <a:r>
              <a:rPr lang="zh-CN" altLang="en-US" sz="2000" b="1" dirty="0"/>
              <a:t>实验目标：低电阻率、转变温度</a:t>
            </a:r>
            <a:r>
              <a:rPr lang="en-US" altLang="zh-CN" sz="2000" b="1" dirty="0"/>
              <a:t>15-20mK</a:t>
            </a:r>
            <a:r>
              <a:rPr lang="zh-CN" altLang="en-US" sz="2000" b="1" dirty="0"/>
              <a:t>、</a:t>
            </a:r>
            <a:r>
              <a:rPr lang="en-US" altLang="zh-CN" sz="2000" b="1" dirty="0"/>
              <a:t>α</a:t>
            </a:r>
            <a:r>
              <a:rPr lang="zh-CN" altLang="en-US" sz="2000" b="1" dirty="0"/>
              <a:t>相含量高的钨薄膜。</a:t>
            </a:r>
            <a:endParaRPr lang="en-US" altLang="zh-CN" sz="2000" b="1" dirty="0"/>
          </a:p>
          <a:p>
            <a:pPr marL="285750" indent="-285750">
              <a:lnSpc>
                <a:spcPct val="200000"/>
              </a:lnSpc>
              <a:buFont typeface="Wingdings" panose="05000000000000000000" pitchFamily="2" charset="2"/>
              <a:buChar char="p"/>
            </a:pPr>
            <a:r>
              <a:rPr lang="zh-CN" altLang="en-US" sz="2000" b="1" dirty="0"/>
              <a:t>方法：直流磁控溅射（泰科诺</a:t>
            </a:r>
            <a:r>
              <a:rPr lang="en-US" altLang="zh-CN" sz="2000" b="1" dirty="0"/>
              <a:t>-JCP350</a:t>
            </a:r>
            <a:r>
              <a:rPr lang="zh-CN" altLang="en-US" sz="2000" b="1" dirty="0"/>
              <a:t>）</a:t>
            </a:r>
            <a:endParaRPr lang="en-US" altLang="zh-CN" sz="2000" b="1" dirty="0"/>
          </a:p>
          <a:p>
            <a:pPr marL="285750" indent="-285750">
              <a:lnSpc>
                <a:spcPct val="200000"/>
              </a:lnSpc>
              <a:buFont typeface="Wingdings" panose="05000000000000000000" pitchFamily="2" charset="2"/>
              <a:buChar char="p"/>
            </a:pPr>
            <a:r>
              <a:rPr lang="zh-CN" altLang="en-US" sz="2000" b="1" dirty="0"/>
              <a:t>衬底：</a:t>
            </a:r>
            <a:r>
              <a:rPr lang="en-US" altLang="zh-CN" sz="2000" b="1" dirty="0"/>
              <a:t>400 um</a:t>
            </a:r>
            <a:r>
              <a:rPr lang="zh-CN" altLang="en-US" sz="2000" b="1" dirty="0"/>
              <a:t>、</a:t>
            </a:r>
            <a:r>
              <a:rPr lang="en-US" altLang="zh-CN" sz="2000" b="1" dirty="0"/>
              <a:t> </a:t>
            </a:r>
            <a:r>
              <a:rPr lang="zh-CN" altLang="en-US" sz="2000" b="1" dirty="0"/>
              <a:t>（</a:t>
            </a:r>
            <a:r>
              <a:rPr lang="en-US" altLang="zh-CN" sz="2000" b="1" dirty="0"/>
              <a:t>100</a:t>
            </a:r>
            <a:r>
              <a:rPr lang="zh-CN" altLang="en-US" sz="2000" b="1" dirty="0"/>
              <a:t>）晶相、 两英寸硅片</a:t>
            </a:r>
            <a:endParaRPr lang="en-US" altLang="zh-CN" sz="2000" b="1" dirty="0"/>
          </a:p>
          <a:p>
            <a:pPr marL="285750" indent="-285750">
              <a:lnSpc>
                <a:spcPct val="200000"/>
              </a:lnSpc>
              <a:buFont typeface="Wingdings" panose="05000000000000000000" pitchFamily="2" charset="2"/>
              <a:buChar char="p"/>
            </a:pPr>
            <a:r>
              <a:rPr lang="zh-CN" altLang="en-US" sz="2000" b="1" dirty="0"/>
              <a:t>初始真空度：</a:t>
            </a:r>
            <a:r>
              <a:rPr lang="en-US" altLang="zh-CN" sz="2000" b="1" dirty="0"/>
              <a:t>2</a:t>
            </a:r>
            <a:r>
              <a:rPr lang="zh-CN" altLang="en-US" sz="2000" b="1" dirty="0"/>
              <a:t>*</a:t>
            </a:r>
            <a:r>
              <a:rPr lang="en-US" altLang="zh-CN" sz="2000" b="1" dirty="0"/>
              <a:t>10</a:t>
            </a:r>
            <a:r>
              <a:rPr lang="en-US" altLang="zh-CN" sz="2000" b="1" baseline="30000" dirty="0"/>
              <a:t>-4</a:t>
            </a:r>
            <a:r>
              <a:rPr lang="en-US" altLang="zh-CN" sz="2000" b="1" dirty="0"/>
              <a:t>Pa</a:t>
            </a:r>
          </a:p>
          <a:p>
            <a:pPr marL="285750" indent="-285750">
              <a:lnSpc>
                <a:spcPct val="200000"/>
              </a:lnSpc>
              <a:buFont typeface="Wingdings" panose="05000000000000000000" pitchFamily="2" charset="2"/>
              <a:buChar char="p"/>
            </a:pPr>
            <a:r>
              <a:rPr lang="zh-CN" altLang="en-US" sz="2000" b="1" dirty="0"/>
              <a:t>环境温度：</a:t>
            </a:r>
            <a:r>
              <a:rPr lang="en-US" altLang="zh-CN" sz="2000" b="1" dirty="0"/>
              <a:t>25</a:t>
            </a:r>
            <a:r>
              <a:rPr lang="zh-CN" altLang="en-US" sz="2000" b="1" dirty="0"/>
              <a:t>℃</a:t>
            </a:r>
            <a:endParaRPr lang="en-US" altLang="zh-CN" sz="2000" b="1" dirty="0"/>
          </a:p>
          <a:p>
            <a:pPr marL="285750" indent="-285750">
              <a:lnSpc>
                <a:spcPct val="200000"/>
              </a:lnSpc>
              <a:buFont typeface="Wingdings" panose="05000000000000000000" pitchFamily="2" charset="2"/>
              <a:buChar char="p"/>
            </a:pPr>
            <a:r>
              <a:rPr lang="zh-CN" altLang="en-US" sz="2000" b="1" dirty="0"/>
              <a:t>衬底清洗：丙酮</a:t>
            </a:r>
            <a:r>
              <a:rPr lang="en-US" altLang="zh-CN" sz="2000" b="1" dirty="0"/>
              <a:t>-</a:t>
            </a:r>
            <a:r>
              <a:rPr lang="zh-CN" altLang="en-US" sz="2000" b="1" dirty="0"/>
              <a:t>酒精（超声清洗各</a:t>
            </a:r>
            <a:r>
              <a:rPr lang="en-US" altLang="zh-CN" sz="2000" b="1" dirty="0"/>
              <a:t>10</a:t>
            </a:r>
            <a:r>
              <a:rPr lang="zh-CN" altLang="en-US" sz="2000" b="1" dirty="0"/>
              <a:t>分钟）</a:t>
            </a:r>
            <a:endParaRPr lang="en-US" altLang="zh-CN" sz="2000" b="1" dirty="0"/>
          </a:p>
          <a:p>
            <a:pPr>
              <a:lnSpc>
                <a:spcPct val="200000"/>
              </a:lnSpc>
            </a:pPr>
            <a:endParaRPr lang="en-US" altLang="zh-CN" dirty="0"/>
          </a:p>
          <a:p>
            <a:pPr>
              <a:lnSpc>
                <a:spcPct val="200000"/>
              </a:lnSpc>
            </a:pPr>
            <a:endParaRPr lang="zh-CN" altLang="en-US" dirty="0"/>
          </a:p>
        </p:txBody>
      </p:sp>
    </p:spTree>
    <p:extLst>
      <p:ext uri="{BB962C8B-B14F-4D97-AF65-F5344CB8AC3E}">
        <p14:creationId xmlns:p14="http://schemas.microsoft.com/office/powerpoint/2010/main" val="341323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15192C52-81AA-429A-8EFD-AAF0A8E32B62}" type="slidenum">
              <a:rPr lang="zh-CN" altLang="en-US" smtClean="0"/>
              <a:t>9</a:t>
            </a:fld>
            <a:endParaRPr lang="zh-CN" altLang="en-US" dirty="0"/>
          </a:p>
        </p:txBody>
      </p:sp>
      <p:sp>
        <p:nvSpPr>
          <p:cNvPr id="3" name="文本框 2">
            <a:extLst>
              <a:ext uri="{FF2B5EF4-FFF2-40B4-BE49-F238E27FC236}">
                <a16:creationId xmlns:a16="http://schemas.microsoft.com/office/drawing/2014/main" id="{0B5CBC09-50ED-2231-1A15-5BF591ACAD00}"/>
              </a:ext>
            </a:extLst>
          </p:cNvPr>
          <p:cNvSpPr txBox="1"/>
          <p:nvPr/>
        </p:nvSpPr>
        <p:spPr>
          <a:xfrm>
            <a:off x="2187617" y="234443"/>
            <a:ext cx="4279858" cy="954107"/>
          </a:xfrm>
          <a:prstGeom prst="rect">
            <a:avLst/>
          </a:prstGeom>
          <a:noFill/>
        </p:spPr>
        <p:txBody>
          <a:bodyPr wrap="square" rtlCol="0">
            <a:spAutoFit/>
          </a:bodyPr>
          <a:lstStyle/>
          <a:p>
            <a:r>
              <a:rPr lang="zh-CN" altLang="en-US" sz="2800" b="1" dirty="0"/>
              <a:t>薄膜表征测试</a:t>
            </a:r>
            <a:r>
              <a:rPr lang="en-US" altLang="zh-CN" sz="2800" b="1" dirty="0"/>
              <a:t>--XRD</a:t>
            </a:r>
            <a:r>
              <a:rPr lang="zh-CN" altLang="en-US" sz="2800" b="1" dirty="0"/>
              <a:t>掠入射</a:t>
            </a:r>
          </a:p>
          <a:p>
            <a:endParaRPr lang="zh-CN" altLang="en-US" sz="2800" b="1" dirty="0"/>
          </a:p>
        </p:txBody>
      </p:sp>
      <p:grpSp>
        <p:nvGrpSpPr>
          <p:cNvPr id="30" name="组合 29">
            <a:extLst>
              <a:ext uri="{FF2B5EF4-FFF2-40B4-BE49-F238E27FC236}">
                <a16:creationId xmlns:a16="http://schemas.microsoft.com/office/drawing/2014/main" id="{631EE27F-287D-4D40-4745-45233591694B}"/>
              </a:ext>
            </a:extLst>
          </p:cNvPr>
          <p:cNvGrpSpPr/>
          <p:nvPr/>
        </p:nvGrpSpPr>
        <p:grpSpPr>
          <a:xfrm>
            <a:off x="383837" y="1636284"/>
            <a:ext cx="6833235" cy="4592320"/>
            <a:chOff x="8971" y="2287"/>
            <a:chExt cx="10761" cy="7232"/>
          </a:xfrm>
        </p:grpSpPr>
        <p:pic>
          <p:nvPicPr>
            <p:cNvPr id="31" name="图片 30" descr="X5M(NNFGB)8$X$7PIIRR[`D">
              <a:extLst>
                <a:ext uri="{FF2B5EF4-FFF2-40B4-BE49-F238E27FC236}">
                  <a16:creationId xmlns:a16="http://schemas.microsoft.com/office/drawing/2014/main" id="{EDEC7B70-9003-CC9F-97CA-D148EAD11274}"/>
                </a:ext>
              </a:extLst>
            </p:cNvPr>
            <p:cNvPicPr>
              <a:picLocks noChangeAspect="1"/>
            </p:cNvPicPr>
            <p:nvPr>
              <p:custDataLst>
                <p:tags r:id="rId1"/>
              </p:custDataLst>
            </p:nvPr>
          </p:nvPicPr>
          <p:blipFill>
            <a:blip r:embed="rId6"/>
            <a:stretch>
              <a:fillRect/>
            </a:stretch>
          </p:blipFill>
          <p:spPr>
            <a:xfrm>
              <a:off x="8971" y="2287"/>
              <a:ext cx="10066" cy="7232"/>
            </a:xfrm>
            <a:prstGeom prst="rect">
              <a:avLst/>
            </a:prstGeom>
          </p:spPr>
        </p:pic>
        <p:sp>
          <p:nvSpPr>
            <p:cNvPr id="32" name="文本框 31">
              <a:extLst>
                <a:ext uri="{FF2B5EF4-FFF2-40B4-BE49-F238E27FC236}">
                  <a16:creationId xmlns:a16="http://schemas.microsoft.com/office/drawing/2014/main" id="{EDB57FB9-ED51-E37F-821A-0791F84989DD}"/>
                </a:ext>
              </a:extLst>
            </p:cNvPr>
            <p:cNvSpPr txBox="1"/>
            <p:nvPr>
              <p:custDataLst>
                <p:tags r:id="rId2"/>
              </p:custDataLst>
            </p:nvPr>
          </p:nvSpPr>
          <p:spPr>
            <a:xfrm>
              <a:off x="13382" y="2804"/>
              <a:ext cx="5396" cy="580"/>
            </a:xfrm>
            <a:prstGeom prst="rect">
              <a:avLst/>
            </a:prstGeom>
            <a:noFill/>
          </p:spPr>
          <p:txBody>
            <a:bodyPr wrap="square" rtlCol="0">
              <a:spAutoFit/>
            </a:bodyPr>
            <a:lstStyle/>
            <a:p>
              <a:r>
                <a:rPr lang="en-US" altLang="zh-CN" dirty="0"/>
                <a:t>150 W   0.3 Pa   200 V   </a:t>
              </a:r>
              <a:endParaRPr lang="en-US" altLang="zh-CN" dirty="0">
                <a:latin typeface="微软雅黑" panose="020B0503020204020204" charset="-122"/>
                <a:ea typeface="微软雅黑" panose="020B0503020204020204" charset="-122"/>
                <a:cs typeface="Times New Roman" panose="02020603050405020304" pitchFamily="18" charset="0"/>
              </a:endParaRPr>
            </a:p>
          </p:txBody>
        </p:sp>
        <p:sp>
          <p:nvSpPr>
            <p:cNvPr id="33" name="文本框 32">
              <a:extLst>
                <a:ext uri="{FF2B5EF4-FFF2-40B4-BE49-F238E27FC236}">
                  <a16:creationId xmlns:a16="http://schemas.microsoft.com/office/drawing/2014/main" id="{D76D2447-D3A8-BD16-8991-99E0F5A340C7}"/>
                </a:ext>
              </a:extLst>
            </p:cNvPr>
            <p:cNvSpPr txBox="1"/>
            <p:nvPr>
              <p:custDataLst>
                <p:tags r:id="rId3"/>
              </p:custDataLst>
            </p:nvPr>
          </p:nvSpPr>
          <p:spPr>
            <a:xfrm>
              <a:off x="13394" y="4565"/>
              <a:ext cx="5396" cy="580"/>
            </a:xfrm>
            <a:prstGeom prst="rect">
              <a:avLst/>
            </a:prstGeom>
            <a:noFill/>
          </p:spPr>
          <p:txBody>
            <a:bodyPr wrap="square" rtlCol="0">
              <a:spAutoFit/>
            </a:bodyPr>
            <a:lstStyle/>
            <a:p>
              <a:r>
                <a:rPr lang="en-US" altLang="zh-CN" dirty="0"/>
                <a:t>150 W   0.3 Pa   200 V   </a:t>
              </a:r>
              <a:endParaRPr lang="en-US" altLang="zh-CN" dirty="0">
                <a:latin typeface="微软雅黑" panose="020B0503020204020204" charset="-122"/>
                <a:ea typeface="微软雅黑" panose="020B0503020204020204" charset="-122"/>
                <a:cs typeface="Times New Roman" panose="02020603050405020304" pitchFamily="18" charset="0"/>
              </a:endParaRPr>
            </a:p>
          </p:txBody>
        </p:sp>
        <p:sp>
          <p:nvSpPr>
            <p:cNvPr id="34" name="文本框 33">
              <a:extLst>
                <a:ext uri="{FF2B5EF4-FFF2-40B4-BE49-F238E27FC236}">
                  <a16:creationId xmlns:a16="http://schemas.microsoft.com/office/drawing/2014/main" id="{B51FC548-4EDA-0DC2-AB95-7CB0CD0E091A}"/>
                </a:ext>
              </a:extLst>
            </p:cNvPr>
            <p:cNvSpPr txBox="1"/>
            <p:nvPr>
              <p:custDataLst>
                <p:tags r:id="rId4"/>
              </p:custDataLst>
            </p:nvPr>
          </p:nvSpPr>
          <p:spPr>
            <a:xfrm>
              <a:off x="13494" y="5895"/>
              <a:ext cx="6238" cy="582"/>
            </a:xfrm>
            <a:prstGeom prst="rect">
              <a:avLst/>
            </a:prstGeom>
            <a:noFill/>
          </p:spPr>
          <p:txBody>
            <a:bodyPr wrap="square" rtlCol="0">
              <a:spAutoFit/>
            </a:bodyPr>
            <a:lstStyle/>
            <a:p>
              <a:r>
                <a:rPr lang="en-US" altLang="zh-CN" dirty="0"/>
                <a:t>150 W   0.3 Pa   150 V  </a:t>
              </a:r>
            </a:p>
          </p:txBody>
        </p:sp>
      </p:grpSp>
      <p:sp>
        <p:nvSpPr>
          <p:cNvPr id="35" name="文本框 34">
            <a:extLst>
              <a:ext uri="{FF2B5EF4-FFF2-40B4-BE49-F238E27FC236}">
                <a16:creationId xmlns:a16="http://schemas.microsoft.com/office/drawing/2014/main" id="{F75E5225-4089-6454-F966-8F41C463C1D2}"/>
              </a:ext>
            </a:extLst>
          </p:cNvPr>
          <p:cNvSpPr txBox="1"/>
          <p:nvPr/>
        </p:nvSpPr>
        <p:spPr>
          <a:xfrm>
            <a:off x="7138412" y="1731514"/>
            <a:ext cx="3657405" cy="369332"/>
          </a:xfrm>
          <a:prstGeom prst="rect">
            <a:avLst/>
          </a:prstGeom>
          <a:noFill/>
        </p:spPr>
        <p:txBody>
          <a:bodyPr wrap="square" rtlCol="0">
            <a:spAutoFit/>
          </a:bodyPr>
          <a:lstStyle/>
          <a:p>
            <a:r>
              <a:rPr lang="zh-CN" altLang="en-US" b="1" dirty="0"/>
              <a:t>溅射功率</a:t>
            </a:r>
            <a:r>
              <a:rPr lang="en-US" altLang="zh-CN" b="1" dirty="0"/>
              <a:t>150W       </a:t>
            </a:r>
            <a:r>
              <a:rPr lang="zh-CN" altLang="en-US" b="1" dirty="0"/>
              <a:t>溅射气压</a:t>
            </a:r>
            <a:r>
              <a:rPr lang="en-US" altLang="zh-CN" b="1" dirty="0"/>
              <a:t>0.3Pa</a:t>
            </a:r>
            <a:endParaRPr lang="zh-CN" altLang="en-US" b="1" dirty="0"/>
          </a:p>
        </p:txBody>
      </p:sp>
      <p:sp>
        <p:nvSpPr>
          <p:cNvPr id="36" name="箭头: 下 35">
            <a:extLst>
              <a:ext uri="{FF2B5EF4-FFF2-40B4-BE49-F238E27FC236}">
                <a16:creationId xmlns:a16="http://schemas.microsoft.com/office/drawing/2014/main" id="{75142E96-C166-47EF-BA1E-4957431CE6AB}"/>
              </a:ext>
            </a:extLst>
          </p:cNvPr>
          <p:cNvSpPr/>
          <p:nvPr/>
        </p:nvSpPr>
        <p:spPr>
          <a:xfrm>
            <a:off x="8908121" y="2377363"/>
            <a:ext cx="117988" cy="5676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67F92A13-2F27-76A5-98A9-36070BAD01AD}"/>
              </a:ext>
            </a:extLst>
          </p:cNvPr>
          <p:cNvSpPr txBox="1"/>
          <p:nvPr/>
        </p:nvSpPr>
        <p:spPr>
          <a:xfrm>
            <a:off x="7071978" y="3128703"/>
            <a:ext cx="4123178" cy="369332"/>
          </a:xfrm>
          <a:prstGeom prst="rect">
            <a:avLst/>
          </a:prstGeom>
          <a:noFill/>
        </p:spPr>
        <p:txBody>
          <a:bodyPr wrap="square" rtlCol="0">
            <a:spAutoFit/>
          </a:bodyPr>
          <a:lstStyle/>
          <a:p>
            <a:r>
              <a:rPr lang="zh-CN" altLang="en-US" b="1" dirty="0"/>
              <a:t>提高基片负偏压，增加</a:t>
            </a:r>
            <a:r>
              <a:rPr lang="en-US" altLang="zh-CN" b="1" dirty="0"/>
              <a:t>α</a:t>
            </a:r>
            <a:r>
              <a:rPr lang="zh-CN" altLang="en-US" b="1" dirty="0"/>
              <a:t>相钨所占比例</a:t>
            </a:r>
          </a:p>
        </p:txBody>
      </p:sp>
      <p:sp>
        <p:nvSpPr>
          <p:cNvPr id="38" name="箭头: 下 37">
            <a:extLst>
              <a:ext uri="{FF2B5EF4-FFF2-40B4-BE49-F238E27FC236}">
                <a16:creationId xmlns:a16="http://schemas.microsoft.com/office/drawing/2014/main" id="{4587A0EE-8A81-27D9-8531-5CF477D73714}"/>
              </a:ext>
            </a:extLst>
          </p:cNvPr>
          <p:cNvSpPr/>
          <p:nvPr/>
        </p:nvSpPr>
        <p:spPr>
          <a:xfrm>
            <a:off x="8908121" y="3729297"/>
            <a:ext cx="117988" cy="5676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B1E460A5-6B05-628F-54CB-DC622F9A5777}"/>
              </a:ext>
            </a:extLst>
          </p:cNvPr>
          <p:cNvSpPr txBox="1"/>
          <p:nvPr/>
        </p:nvSpPr>
        <p:spPr>
          <a:xfrm>
            <a:off x="6890046" y="4706172"/>
            <a:ext cx="5301954" cy="463588"/>
          </a:xfrm>
          <a:prstGeom prst="rect">
            <a:avLst/>
          </a:prstGeom>
          <a:noFill/>
        </p:spPr>
        <p:txBody>
          <a:bodyPr wrap="square" rtlCol="0">
            <a:spAutoFit/>
          </a:bodyPr>
          <a:lstStyle/>
          <a:p>
            <a:pPr>
              <a:lnSpc>
                <a:spcPct val="150000"/>
              </a:lnSpc>
            </a:pPr>
            <a:r>
              <a:rPr lang="zh-CN" altLang="en-US" b="1" dirty="0"/>
              <a:t>提高薄膜溅射功率，退火以降低薄膜电阻率</a:t>
            </a:r>
          </a:p>
        </p:txBody>
      </p:sp>
      <p:pic>
        <p:nvPicPr>
          <p:cNvPr id="59" name="图片 58">
            <a:extLst>
              <a:ext uri="{FF2B5EF4-FFF2-40B4-BE49-F238E27FC236}">
                <a16:creationId xmlns:a16="http://schemas.microsoft.com/office/drawing/2014/main" id="{DC8383D0-B504-F981-01F9-AEAEB59B35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837" y="1580253"/>
            <a:ext cx="6235065" cy="4977113"/>
          </a:xfrm>
          <a:prstGeom prst="rect">
            <a:avLst/>
          </a:prstGeom>
        </p:spPr>
      </p:pic>
    </p:spTree>
    <p:extLst>
      <p:ext uri="{BB962C8B-B14F-4D97-AF65-F5344CB8AC3E}">
        <p14:creationId xmlns:p14="http://schemas.microsoft.com/office/powerpoint/2010/main" val="16748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zYTc4YWRiY2M3MTg3OTQwMmI2NmM1ZjliNjYwNGYifQ=="/>
  <p:tag name="KSO_WPP_MARK_KEY" val="6396dcc3-5960-4b37-9fff-871637a5f10f"/>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27180</TotalTime>
  <Words>1908</Words>
  <Application>Microsoft Office PowerPoint</Application>
  <PresentationFormat>宽屏</PresentationFormat>
  <Paragraphs>294</Paragraphs>
  <Slides>28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DengXian</vt:lpstr>
      <vt:lpstr>DengXian</vt:lpstr>
      <vt:lpstr>微软雅黑</vt:lpstr>
      <vt:lpstr>宋体</vt:lpstr>
      <vt:lpstr>华文楷体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shaojun chang</cp:lastModifiedBy>
  <cp:revision>125</cp:revision>
  <dcterms:created xsi:type="dcterms:W3CDTF">2023-05-29T02:36:00Z</dcterms:created>
  <dcterms:modified xsi:type="dcterms:W3CDTF">2023-12-17T00:11:47Z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8A9C92CA5FF742A7A27556EFDFDF7C98_12</vt:lpwstr>
  </property>
  <property fmtid="{D5CDD505-2E9C-101B-9397-08002B2CF9AE}" pid="3" name="KSOProductBuildVer">
    <vt:lpwstr>2052-12.1.0.15120</vt:lpwstr>
  </property>
</Properties>
</file>